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8.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9.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0.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1.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2.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93.jp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 id="2147483681" r:id="rId3"/>
    <p:sldMasterId id="2147483694" r:id="rId4"/>
    <p:sldMasterId id="2147483706" r:id="rId5"/>
    <p:sldMasterId id="2147483718" r:id="rId6"/>
    <p:sldMasterId id="2147483730" r:id="rId7"/>
    <p:sldMasterId id="2147483742" r:id="rId8"/>
    <p:sldMasterId id="2147483754" r:id="rId9"/>
    <p:sldMasterId id="2147483766" r:id="rId10"/>
    <p:sldMasterId id="2147483778" r:id="rId11"/>
    <p:sldMasterId id="2147483790" r:id="rId12"/>
    <p:sldMasterId id="2147483802" r:id="rId13"/>
    <p:sldMasterId id="2147483808" r:id="rId14"/>
  </p:sldMasterIdLst>
  <p:notesMasterIdLst>
    <p:notesMasterId r:id="rId259"/>
  </p:notesMasterIdLst>
  <p:sldIdLst>
    <p:sldId id="367" r:id="rId15"/>
    <p:sldId id="368" r:id="rId16"/>
    <p:sldId id="369"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 id="384" r:id="rId32"/>
    <p:sldId id="385" r:id="rId33"/>
    <p:sldId id="386" r:id="rId34"/>
    <p:sldId id="387" r:id="rId35"/>
    <p:sldId id="389" r:id="rId36"/>
    <p:sldId id="390" r:id="rId37"/>
    <p:sldId id="391" r:id="rId38"/>
    <p:sldId id="392" r:id="rId39"/>
    <p:sldId id="393" r:id="rId40"/>
    <p:sldId id="394" r:id="rId41"/>
    <p:sldId id="395" r:id="rId42"/>
    <p:sldId id="396" r:id="rId43"/>
    <p:sldId id="397" r:id="rId44"/>
    <p:sldId id="398" r:id="rId45"/>
    <p:sldId id="399" r:id="rId46"/>
    <p:sldId id="400" r:id="rId47"/>
    <p:sldId id="401" r:id="rId48"/>
    <p:sldId id="402" r:id="rId49"/>
    <p:sldId id="403" r:id="rId50"/>
    <p:sldId id="256" r:id="rId51"/>
    <p:sldId id="257" r:id="rId52"/>
    <p:sldId id="405" r:id="rId53"/>
    <p:sldId id="406" r:id="rId54"/>
    <p:sldId id="426" r:id="rId55"/>
    <p:sldId id="407" r:id="rId56"/>
    <p:sldId id="408" r:id="rId57"/>
    <p:sldId id="409" r:id="rId58"/>
    <p:sldId id="410" r:id="rId59"/>
    <p:sldId id="411" r:id="rId60"/>
    <p:sldId id="412" r:id="rId61"/>
    <p:sldId id="413" r:id="rId62"/>
    <p:sldId id="414" r:id="rId63"/>
    <p:sldId id="415" r:id="rId64"/>
    <p:sldId id="416" r:id="rId65"/>
    <p:sldId id="417" r:id="rId66"/>
    <p:sldId id="418" r:id="rId67"/>
    <p:sldId id="419" r:id="rId68"/>
    <p:sldId id="420" r:id="rId69"/>
    <p:sldId id="421" r:id="rId70"/>
    <p:sldId id="422" r:id="rId71"/>
    <p:sldId id="423" r:id="rId72"/>
    <p:sldId id="424" r:id="rId73"/>
    <p:sldId id="425" r:id="rId74"/>
    <p:sldId id="258" r:id="rId75"/>
    <p:sldId id="259" r:id="rId76"/>
    <p:sldId id="260" r:id="rId77"/>
    <p:sldId id="261" r:id="rId78"/>
    <p:sldId id="262" r:id="rId79"/>
    <p:sldId id="263" r:id="rId80"/>
    <p:sldId id="264" r:id="rId81"/>
    <p:sldId id="265" r:id="rId82"/>
    <p:sldId id="266" r:id="rId83"/>
    <p:sldId id="267" r:id="rId84"/>
    <p:sldId id="268" r:id="rId85"/>
    <p:sldId id="269" r:id="rId86"/>
    <p:sldId id="270" r:id="rId87"/>
    <p:sldId id="271" r:id="rId88"/>
    <p:sldId id="272" r:id="rId89"/>
    <p:sldId id="273" r:id="rId90"/>
    <p:sldId id="274" r:id="rId91"/>
    <p:sldId id="275" r:id="rId92"/>
    <p:sldId id="276" r:id="rId93"/>
    <p:sldId id="277" r:id="rId94"/>
    <p:sldId id="278" r:id="rId95"/>
    <p:sldId id="279" r:id="rId96"/>
    <p:sldId id="280" r:id="rId97"/>
    <p:sldId id="281" r:id="rId98"/>
    <p:sldId id="282" r:id="rId99"/>
    <p:sldId id="283" r:id="rId100"/>
    <p:sldId id="284" r:id="rId101"/>
    <p:sldId id="285" r:id="rId102"/>
    <p:sldId id="286" r:id="rId103"/>
    <p:sldId id="287" r:id="rId104"/>
    <p:sldId id="288" r:id="rId105"/>
    <p:sldId id="289" r:id="rId106"/>
    <p:sldId id="290" r:id="rId107"/>
    <p:sldId id="291" r:id="rId108"/>
    <p:sldId id="292" r:id="rId109"/>
    <p:sldId id="293" r:id="rId110"/>
    <p:sldId id="294" r:id="rId111"/>
    <p:sldId id="295" r:id="rId112"/>
    <p:sldId id="296" r:id="rId113"/>
    <p:sldId id="297" r:id="rId114"/>
    <p:sldId id="298" r:id="rId115"/>
    <p:sldId id="299" r:id="rId116"/>
    <p:sldId id="300" r:id="rId117"/>
    <p:sldId id="301" r:id="rId118"/>
    <p:sldId id="302" r:id="rId119"/>
    <p:sldId id="303" r:id="rId120"/>
    <p:sldId id="304" r:id="rId121"/>
    <p:sldId id="305" r:id="rId122"/>
    <p:sldId id="306" r:id="rId123"/>
    <p:sldId id="307" r:id="rId124"/>
    <p:sldId id="308" r:id="rId125"/>
    <p:sldId id="309" r:id="rId126"/>
    <p:sldId id="310" r:id="rId127"/>
    <p:sldId id="311" r:id="rId128"/>
    <p:sldId id="312" r:id="rId129"/>
    <p:sldId id="313" r:id="rId130"/>
    <p:sldId id="314" r:id="rId131"/>
    <p:sldId id="315" r:id="rId132"/>
    <p:sldId id="316" r:id="rId133"/>
    <p:sldId id="317" r:id="rId134"/>
    <p:sldId id="428" r:id="rId135"/>
    <p:sldId id="429" r:id="rId136"/>
    <p:sldId id="430" r:id="rId137"/>
    <p:sldId id="431" r:id="rId138"/>
    <p:sldId id="432" r:id="rId139"/>
    <p:sldId id="433" r:id="rId140"/>
    <p:sldId id="434" r:id="rId141"/>
    <p:sldId id="435" r:id="rId142"/>
    <p:sldId id="436" r:id="rId143"/>
    <p:sldId id="437" r:id="rId144"/>
    <p:sldId id="438" r:id="rId145"/>
    <p:sldId id="439" r:id="rId146"/>
    <p:sldId id="440" r:id="rId147"/>
    <p:sldId id="441" r:id="rId148"/>
    <p:sldId id="442" r:id="rId149"/>
    <p:sldId id="443" r:id="rId150"/>
    <p:sldId id="444" r:id="rId151"/>
    <p:sldId id="445" r:id="rId152"/>
    <p:sldId id="446" r:id="rId153"/>
    <p:sldId id="447" r:id="rId154"/>
    <p:sldId id="448" r:id="rId155"/>
    <p:sldId id="449" r:id="rId156"/>
    <p:sldId id="450" r:id="rId157"/>
    <p:sldId id="451" r:id="rId158"/>
    <p:sldId id="452" r:id="rId159"/>
    <p:sldId id="453" r:id="rId160"/>
    <p:sldId id="454" r:id="rId161"/>
    <p:sldId id="455" r:id="rId162"/>
    <p:sldId id="456" r:id="rId163"/>
    <p:sldId id="457" r:id="rId164"/>
    <p:sldId id="458" r:id="rId165"/>
    <p:sldId id="459" r:id="rId166"/>
    <p:sldId id="460" r:id="rId167"/>
    <p:sldId id="461" r:id="rId168"/>
    <p:sldId id="462" r:id="rId169"/>
    <p:sldId id="463" r:id="rId170"/>
    <p:sldId id="464" r:id="rId171"/>
    <p:sldId id="465" r:id="rId172"/>
    <p:sldId id="466" r:id="rId173"/>
    <p:sldId id="467" r:id="rId174"/>
    <p:sldId id="468" r:id="rId175"/>
    <p:sldId id="469" r:id="rId176"/>
    <p:sldId id="470" r:id="rId177"/>
    <p:sldId id="471" r:id="rId178"/>
    <p:sldId id="472" r:id="rId179"/>
    <p:sldId id="473" r:id="rId180"/>
    <p:sldId id="474" r:id="rId181"/>
    <p:sldId id="475" r:id="rId182"/>
    <p:sldId id="476" r:id="rId183"/>
    <p:sldId id="478" r:id="rId184"/>
    <p:sldId id="480" r:id="rId185"/>
    <p:sldId id="481" r:id="rId186"/>
    <p:sldId id="482" r:id="rId187"/>
    <p:sldId id="483" r:id="rId188"/>
    <p:sldId id="484" r:id="rId189"/>
    <p:sldId id="485" r:id="rId190"/>
    <p:sldId id="486" r:id="rId191"/>
    <p:sldId id="487" r:id="rId192"/>
    <p:sldId id="488" r:id="rId193"/>
    <p:sldId id="489" r:id="rId194"/>
    <p:sldId id="490" r:id="rId195"/>
    <p:sldId id="491" r:id="rId196"/>
    <p:sldId id="492" r:id="rId197"/>
    <p:sldId id="493" r:id="rId198"/>
    <p:sldId id="494" r:id="rId199"/>
    <p:sldId id="495" r:id="rId200"/>
    <p:sldId id="496" r:id="rId201"/>
    <p:sldId id="497" r:id="rId202"/>
    <p:sldId id="498" r:id="rId203"/>
    <p:sldId id="499" r:id="rId204"/>
    <p:sldId id="500" r:id="rId205"/>
    <p:sldId id="501" r:id="rId206"/>
    <p:sldId id="502" r:id="rId207"/>
    <p:sldId id="503" r:id="rId208"/>
    <p:sldId id="504" r:id="rId209"/>
    <p:sldId id="505" r:id="rId210"/>
    <p:sldId id="506" r:id="rId211"/>
    <p:sldId id="507" r:id="rId212"/>
    <p:sldId id="508" r:id="rId213"/>
    <p:sldId id="509" r:id="rId214"/>
    <p:sldId id="510" r:id="rId215"/>
    <p:sldId id="511" r:id="rId216"/>
    <p:sldId id="512" r:id="rId217"/>
    <p:sldId id="513" r:id="rId218"/>
    <p:sldId id="514" r:id="rId219"/>
    <p:sldId id="515" r:id="rId220"/>
    <p:sldId id="516" r:id="rId221"/>
    <p:sldId id="517" r:id="rId222"/>
    <p:sldId id="518" r:id="rId223"/>
    <p:sldId id="519" r:id="rId224"/>
    <p:sldId id="520" r:id="rId225"/>
    <p:sldId id="521" r:id="rId226"/>
    <p:sldId id="523" r:id="rId227"/>
    <p:sldId id="524" r:id="rId228"/>
    <p:sldId id="525" r:id="rId229"/>
    <p:sldId id="526" r:id="rId230"/>
    <p:sldId id="527" r:id="rId231"/>
    <p:sldId id="528" r:id="rId232"/>
    <p:sldId id="529" r:id="rId233"/>
    <p:sldId id="530" r:id="rId234"/>
    <p:sldId id="531" r:id="rId235"/>
    <p:sldId id="532" r:id="rId236"/>
    <p:sldId id="533" r:id="rId237"/>
    <p:sldId id="534" r:id="rId238"/>
    <p:sldId id="535" r:id="rId239"/>
    <p:sldId id="536" r:id="rId240"/>
    <p:sldId id="537" r:id="rId241"/>
    <p:sldId id="538" r:id="rId242"/>
    <p:sldId id="539" r:id="rId243"/>
    <p:sldId id="540" r:id="rId244"/>
    <p:sldId id="541" r:id="rId245"/>
    <p:sldId id="542" r:id="rId246"/>
    <p:sldId id="543" r:id="rId247"/>
    <p:sldId id="544" r:id="rId248"/>
    <p:sldId id="545" r:id="rId249"/>
    <p:sldId id="546" r:id="rId250"/>
    <p:sldId id="547" r:id="rId251"/>
    <p:sldId id="548" r:id="rId252"/>
    <p:sldId id="549" r:id="rId253"/>
    <p:sldId id="550" r:id="rId254"/>
    <p:sldId id="551" r:id="rId255"/>
    <p:sldId id="552" r:id="rId256"/>
    <p:sldId id="553" r:id="rId257"/>
    <p:sldId id="554" r:id="rId25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1356" y="-13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openxmlformats.org/officeDocument/2006/relationships/slide" Target="slides/slide124.xml"/><Relationship Id="rId159" Type="http://schemas.openxmlformats.org/officeDocument/2006/relationships/slide" Target="slides/slide145.xml"/><Relationship Id="rId170" Type="http://schemas.openxmlformats.org/officeDocument/2006/relationships/slide" Target="slides/slide156.xml"/><Relationship Id="rId191" Type="http://schemas.openxmlformats.org/officeDocument/2006/relationships/slide" Target="slides/slide177.xml"/><Relationship Id="rId205" Type="http://schemas.openxmlformats.org/officeDocument/2006/relationships/slide" Target="slides/slide191.xml"/><Relationship Id="rId226" Type="http://schemas.openxmlformats.org/officeDocument/2006/relationships/slide" Target="slides/slide212.xml"/><Relationship Id="rId247" Type="http://schemas.openxmlformats.org/officeDocument/2006/relationships/slide" Target="slides/slide233.xml"/><Relationship Id="rId107" Type="http://schemas.openxmlformats.org/officeDocument/2006/relationships/slide" Target="slides/slide93.xml"/><Relationship Id="rId11" Type="http://schemas.openxmlformats.org/officeDocument/2006/relationships/slideMaster" Target="slideMasters/slideMaster11.xml"/><Relationship Id="rId32" Type="http://schemas.openxmlformats.org/officeDocument/2006/relationships/slide" Target="slides/slide18.xml"/><Relationship Id="rId53" Type="http://schemas.openxmlformats.org/officeDocument/2006/relationships/slide" Target="slides/slide39.xml"/><Relationship Id="rId74" Type="http://schemas.openxmlformats.org/officeDocument/2006/relationships/slide" Target="slides/slide60.xml"/><Relationship Id="rId128" Type="http://schemas.openxmlformats.org/officeDocument/2006/relationships/slide" Target="slides/slide114.xml"/><Relationship Id="rId149" Type="http://schemas.openxmlformats.org/officeDocument/2006/relationships/slide" Target="slides/slide135.xml"/><Relationship Id="rId5" Type="http://schemas.openxmlformats.org/officeDocument/2006/relationships/slideMaster" Target="slideMasters/slideMaster5.xml"/><Relationship Id="rId95" Type="http://schemas.openxmlformats.org/officeDocument/2006/relationships/slide" Target="slides/slide81.xml"/><Relationship Id="rId160" Type="http://schemas.openxmlformats.org/officeDocument/2006/relationships/slide" Target="slides/slide146.xml"/><Relationship Id="rId181" Type="http://schemas.openxmlformats.org/officeDocument/2006/relationships/slide" Target="slides/slide167.xml"/><Relationship Id="rId216" Type="http://schemas.openxmlformats.org/officeDocument/2006/relationships/slide" Target="slides/slide202.xml"/><Relationship Id="rId237" Type="http://schemas.openxmlformats.org/officeDocument/2006/relationships/slide" Target="slides/slide223.xml"/><Relationship Id="rId258" Type="http://schemas.openxmlformats.org/officeDocument/2006/relationships/slide" Target="slides/slide244.xml"/><Relationship Id="rId22" Type="http://schemas.openxmlformats.org/officeDocument/2006/relationships/slide" Target="slides/slide8.xml"/><Relationship Id="rId43" Type="http://schemas.openxmlformats.org/officeDocument/2006/relationships/slide" Target="slides/slide29.xml"/><Relationship Id="rId64" Type="http://schemas.openxmlformats.org/officeDocument/2006/relationships/slide" Target="slides/slide50.xml"/><Relationship Id="rId118" Type="http://schemas.openxmlformats.org/officeDocument/2006/relationships/slide" Target="slides/slide104.xml"/><Relationship Id="rId139" Type="http://schemas.openxmlformats.org/officeDocument/2006/relationships/slide" Target="slides/slide125.xml"/><Relationship Id="rId85" Type="http://schemas.openxmlformats.org/officeDocument/2006/relationships/slide" Target="slides/slide71.xml"/><Relationship Id="rId150" Type="http://schemas.openxmlformats.org/officeDocument/2006/relationships/slide" Target="slides/slide136.xml"/><Relationship Id="rId171" Type="http://schemas.openxmlformats.org/officeDocument/2006/relationships/slide" Target="slides/slide157.xml"/><Relationship Id="rId192" Type="http://schemas.openxmlformats.org/officeDocument/2006/relationships/slide" Target="slides/slide178.xml"/><Relationship Id="rId206" Type="http://schemas.openxmlformats.org/officeDocument/2006/relationships/slide" Target="slides/slide192.xml"/><Relationship Id="rId227" Type="http://schemas.openxmlformats.org/officeDocument/2006/relationships/slide" Target="slides/slide213.xml"/><Relationship Id="rId248" Type="http://schemas.openxmlformats.org/officeDocument/2006/relationships/slide" Target="slides/slide234.xml"/><Relationship Id="rId12" Type="http://schemas.openxmlformats.org/officeDocument/2006/relationships/slideMaster" Target="slideMasters/slideMaster12.xml"/><Relationship Id="rId33" Type="http://schemas.openxmlformats.org/officeDocument/2006/relationships/slide" Target="slides/slide19.xml"/><Relationship Id="rId108" Type="http://schemas.openxmlformats.org/officeDocument/2006/relationships/slide" Target="slides/slide94.xml"/><Relationship Id="rId129" Type="http://schemas.openxmlformats.org/officeDocument/2006/relationships/slide" Target="slides/slide115.xml"/><Relationship Id="rId54" Type="http://schemas.openxmlformats.org/officeDocument/2006/relationships/slide" Target="slides/slide40.xml"/><Relationship Id="rId75" Type="http://schemas.openxmlformats.org/officeDocument/2006/relationships/slide" Target="slides/slide61.xml"/><Relationship Id="rId96" Type="http://schemas.openxmlformats.org/officeDocument/2006/relationships/slide" Target="slides/slide82.xml"/><Relationship Id="rId140" Type="http://schemas.openxmlformats.org/officeDocument/2006/relationships/slide" Target="slides/slide126.xml"/><Relationship Id="rId161" Type="http://schemas.openxmlformats.org/officeDocument/2006/relationships/slide" Target="slides/slide147.xml"/><Relationship Id="rId182" Type="http://schemas.openxmlformats.org/officeDocument/2006/relationships/slide" Target="slides/slide168.xml"/><Relationship Id="rId217" Type="http://schemas.openxmlformats.org/officeDocument/2006/relationships/slide" Target="slides/slide203.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198.xml"/><Relationship Id="rId233" Type="http://schemas.openxmlformats.org/officeDocument/2006/relationships/slide" Target="slides/slide219.xml"/><Relationship Id="rId238" Type="http://schemas.openxmlformats.org/officeDocument/2006/relationships/slide" Target="slides/slide224.xml"/><Relationship Id="rId254" Type="http://schemas.openxmlformats.org/officeDocument/2006/relationships/slide" Target="slides/slide240.xml"/><Relationship Id="rId259" Type="http://schemas.openxmlformats.org/officeDocument/2006/relationships/notesMaster" Target="notesMasters/notesMaster1.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slide" Target="slides/slide105.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0" Type="http://schemas.openxmlformats.org/officeDocument/2006/relationships/slide" Target="slides/slide116.xml"/><Relationship Id="rId135" Type="http://schemas.openxmlformats.org/officeDocument/2006/relationships/slide" Target="slides/slide121.xml"/><Relationship Id="rId151" Type="http://schemas.openxmlformats.org/officeDocument/2006/relationships/slide" Target="slides/slide137.xml"/><Relationship Id="rId156" Type="http://schemas.openxmlformats.org/officeDocument/2006/relationships/slide" Target="slides/slide142.xml"/><Relationship Id="rId177" Type="http://schemas.openxmlformats.org/officeDocument/2006/relationships/slide" Target="slides/slide163.xml"/><Relationship Id="rId198" Type="http://schemas.openxmlformats.org/officeDocument/2006/relationships/slide" Target="slides/slide184.xml"/><Relationship Id="rId172" Type="http://schemas.openxmlformats.org/officeDocument/2006/relationships/slide" Target="slides/slide158.xml"/><Relationship Id="rId193" Type="http://schemas.openxmlformats.org/officeDocument/2006/relationships/slide" Target="slides/slide179.xml"/><Relationship Id="rId202" Type="http://schemas.openxmlformats.org/officeDocument/2006/relationships/slide" Target="slides/slide188.xml"/><Relationship Id="rId207" Type="http://schemas.openxmlformats.org/officeDocument/2006/relationships/slide" Target="slides/slide193.xml"/><Relationship Id="rId223" Type="http://schemas.openxmlformats.org/officeDocument/2006/relationships/slide" Target="slides/slide209.xml"/><Relationship Id="rId228" Type="http://schemas.openxmlformats.org/officeDocument/2006/relationships/slide" Target="slides/slide214.xml"/><Relationship Id="rId244" Type="http://schemas.openxmlformats.org/officeDocument/2006/relationships/slide" Target="slides/slide230.xml"/><Relationship Id="rId249" Type="http://schemas.openxmlformats.org/officeDocument/2006/relationships/slide" Target="slides/slide235.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260" Type="http://schemas.openxmlformats.org/officeDocument/2006/relationships/presProps" Target="presProps.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141" Type="http://schemas.openxmlformats.org/officeDocument/2006/relationships/slide" Target="slides/slide127.xml"/><Relationship Id="rId146" Type="http://schemas.openxmlformats.org/officeDocument/2006/relationships/slide" Target="slides/slide132.xml"/><Relationship Id="rId167" Type="http://schemas.openxmlformats.org/officeDocument/2006/relationships/slide" Target="slides/slide153.xml"/><Relationship Id="rId188" Type="http://schemas.openxmlformats.org/officeDocument/2006/relationships/slide" Target="slides/slide174.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162" Type="http://schemas.openxmlformats.org/officeDocument/2006/relationships/slide" Target="slides/slide148.xml"/><Relationship Id="rId183" Type="http://schemas.openxmlformats.org/officeDocument/2006/relationships/slide" Target="slides/slide169.xml"/><Relationship Id="rId213" Type="http://schemas.openxmlformats.org/officeDocument/2006/relationships/slide" Target="slides/slide199.xml"/><Relationship Id="rId218" Type="http://schemas.openxmlformats.org/officeDocument/2006/relationships/slide" Target="slides/slide204.xml"/><Relationship Id="rId234" Type="http://schemas.openxmlformats.org/officeDocument/2006/relationships/slide" Target="slides/slide220.xml"/><Relationship Id="rId239" Type="http://schemas.openxmlformats.org/officeDocument/2006/relationships/slide" Target="slides/slide225.xml"/><Relationship Id="rId2" Type="http://schemas.openxmlformats.org/officeDocument/2006/relationships/slideMaster" Target="slideMasters/slideMaster2.xml"/><Relationship Id="rId29" Type="http://schemas.openxmlformats.org/officeDocument/2006/relationships/slide" Target="slides/slide15.xml"/><Relationship Id="rId250" Type="http://schemas.openxmlformats.org/officeDocument/2006/relationships/slide" Target="slides/slide236.xml"/><Relationship Id="rId255" Type="http://schemas.openxmlformats.org/officeDocument/2006/relationships/slide" Target="slides/slide241.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slide" Target="slides/slide117.xml"/><Relationship Id="rId136" Type="http://schemas.openxmlformats.org/officeDocument/2006/relationships/slide" Target="slides/slide122.xml"/><Relationship Id="rId157" Type="http://schemas.openxmlformats.org/officeDocument/2006/relationships/slide" Target="slides/slide143.xml"/><Relationship Id="rId178" Type="http://schemas.openxmlformats.org/officeDocument/2006/relationships/slide" Target="slides/slide164.xml"/><Relationship Id="rId61" Type="http://schemas.openxmlformats.org/officeDocument/2006/relationships/slide" Target="slides/slide47.xml"/><Relationship Id="rId82" Type="http://schemas.openxmlformats.org/officeDocument/2006/relationships/slide" Target="slides/slide68.xml"/><Relationship Id="rId152" Type="http://schemas.openxmlformats.org/officeDocument/2006/relationships/slide" Target="slides/slide138.xml"/><Relationship Id="rId173" Type="http://schemas.openxmlformats.org/officeDocument/2006/relationships/slide" Target="slides/slide159.xml"/><Relationship Id="rId194" Type="http://schemas.openxmlformats.org/officeDocument/2006/relationships/slide" Target="slides/slide180.xml"/><Relationship Id="rId199" Type="http://schemas.openxmlformats.org/officeDocument/2006/relationships/slide" Target="slides/slide185.xml"/><Relationship Id="rId203" Type="http://schemas.openxmlformats.org/officeDocument/2006/relationships/slide" Target="slides/slide189.xml"/><Relationship Id="rId208" Type="http://schemas.openxmlformats.org/officeDocument/2006/relationships/slide" Target="slides/slide194.xml"/><Relationship Id="rId229" Type="http://schemas.openxmlformats.org/officeDocument/2006/relationships/slide" Target="slides/slide215.xml"/><Relationship Id="rId19" Type="http://schemas.openxmlformats.org/officeDocument/2006/relationships/slide" Target="slides/slide5.xml"/><Relationship Id="rId224" Type="http://schemas.openxmlformats.org/officeDocument/2006/relationships/slide" Target="slides/slide210.xml"/><Relationship Id="rId240" Type="http://schemas.openxmlformats.org/officeDocument/2006/relationships/slide" Target="slides/slide226.xml"/><Relationship Id="rId245" Type="http://schemas.openxmlformats.org/officeDocument/2006/relationships/slide" Target="slides/slide231.xml"/><Relationship Id="rId261" Type="http://schemas.openxmlformats.org/officeDocument/2006/relationships/viewProps" Target="viewProps.xml"/><Relationship Id="rId14" Type="http://schemas.openxmlformats.org/officeDocument/2006/relationships/slideMaster" Target="slideMasters/slideMaster14.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slide" Target="slides/slide112.xml"/><Relationship Id="rId147" Type="http://schemas.openxmlformats.org/officeDocument/2006/relationships/slide" Target="slides/slide133.xml"/><Relationship Id="rId168" Type="http://schemas.openxmlformats.org/officeDocument/2006/relationships/slide" Target="slides/slide154.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142" Type="http://schemas.openxmlformats.org/officeDocument/2006/relationships/slide" Target="slides/slide128.xml"/><Relationship Id="rId163" Type="http://schemas.openxmlformats.org/officeDocument/2006/relationships/slide" Target="slides/slide149.xml"/><Relationship Id="rId184" Type="http://schemas.openxmlformats.org/officeDocument/2006/relationships/slide" Target="slides/slide170.xml"/><Relationship Id="rId189" Type="http://schemas.openxmlformats.org/officeDocument/2006/relationships/slide" Target="slides/slide175.xml"/><Relationship Id="rId219" Type="http://schemas.openxmlformats.org/officeDocument/2006/relationships/slide" Target="slides/slide205.xml"/><Relationship Id="rId3" Type="http://schemas.openxmlformats.org/officeDocument/2006/relationships/slideMaster" Target="slideMasters/slideMaster3.xml"/><Relationship Id="rId214" Type="http://schemas.openxmlformats.org/officeDocument/2006/relationships/slide" Target="slides/slide200.xml"/><Relationship Id="rId230" Type="http://schemas.openxmlformats.org/officeDocument/2006/relationships/slide" Target="slides/slide216.xml"/><Relationship Id="rId235" Type="http://schemas.openxmlformats.org/officeDocument/2006/relationships/slide" Target="slides/slide221.xml"/><Relationship Id="rId251" Type="http://schemas.openxmlformats.org/officeDocument/2006/relationships/slide" Target="slides/slide237.xml"/><Relationship Id="rId256" Type="http://schemas.openxmlformats.org/officeDocument/2006/relationships/slide" Target="slides/slide242.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137" Type="http://schemas.openxmlformats.org/officeDocument/2006/relationships/slide" Target="slides/slide123.xml"/><Relationship Id="rId158" Type="http://schemas.openxmlformats.org/officeDocument/2006/relationships/slide" Target="slides/slide144.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slide" Target="slides/slide118.xml"/><Relationship Id="rId153" Type="http://schemas.openxmlformats.org/officeDocument/2006/relationships/slide" Target="slides/slide139.xml"/><Relationship Id="rId174" Type="http://schemas.openxmlformats.org/officeDocument/2006/relationships/slide" Target="slides/slide160.xml"/><Relationship Id="rId179" Type="http://schemas.openxmlformats.org/officeDocument/2006/relationships/slide" Target="slides/slide165.xml"/><Relationship Id="rId195" Type="http://schemas.openxmlformats.org/officeDocument/2006/relationships/slide" Target="slides/slide181.xml"/><Relationship Id="rId209" Type="http://schemas.openxmlformats.org/officeDocument/2006/relationships/slide" Target="slides/slide195.xml"/><Relationship Id="rId190" Type="http://schemas.openxmlformats.org/officeDocument/2006/relationships/slide" Target="slides/slide176.xml"/><Relationship Id="rId204" Type="http://schemas.openxmlformats.org/officeDocument/2006/relationships/slide" Target="slides/slide190.xml"/><Relationship Id="rId220" Type="http://schemas.openxmlformats.org/officeDocument/2006/relationships/slide" Target="slides/slide206.xml"/><Relationship Id="rId225" Type="http://schemas.openxmlformats.org/officeDocument/2006/relationships/slide" Target="slides/slide211.xml"/><Relationship Id="rId241" Type="http://schemas.openxmlformats.org/officeDocument/2006/relationships/slide" Target="slides/slide227.xml"/><Relationship Id="rId246" Type="http://schemas.openxmlformats.org/officeDocument/2006/relationships/slide" Target="slides/slide232.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slide" Target="slides/slide113.xml"/><Relationship Id="rId262"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143" Type="http://schemas.openxmlformats.org/officeDocument/2006/relationships/slide" Target="slides/slide129.xml"/><Relationship Id="rId148" Type="http://schemas.openxmlformats.org/officeDocument/2006/relationships/slide" Target="slides/slide134.xml"/><Relationship Id="rId164" Type="http://schemas.openxmlformats.org/officeDocument/2006/relationships/slide" Target="slides/slide150.xml"/><Relationship Id="rId169" Type="http://schemas.openxmlformats.org/officeDocument/2006/relationships/slide" Target="slides/slide155.xml"/><Relationship Id="rId185" Type="http://schemas.openxmlformats.org/officeDocument/2006/relationships/slide" Target="slides/slide171.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6.xml"/><Relationship Id="rId210" Type="http://schemas.openxmlformats.org/officeDocument/2006/relationships/slide" Target="slides/slide196.xml"/><Relationship Id="rId215" Type="http://schemas.openxmlformats.org/officeDocument/2006/relationships/slide" Target="slides/slide201.xml"/><Relationship Id="rId236" Type="http://schemas.openxmlformats.org/officeDocument/2006/relationships/slide" Target="slides/slide222.xml"/><Relationship Id="rId257" Type="http://schemas.openxmlformats.org/officeDocument/2006/relationships/slide" Target="slides/slide243.xml"/><Relationship Id="rId26" Type="http://schemas.openxmlformats.org/officeDocument/2006/relationships/slide" Target="slides/slide12.xml"/><Relationship Id="rId231" Type="http://schemas.openxmlformats.org/officeDocument/2006/relationships/slide" Target="slides/slide217.xml"/><Relationship Id="rId252" Type="http://schemas.openxmlformats.org/officeDocument/2006/relationships/slide" Target="slides/slide238.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slide" Target="slides/slide119.xml"/><Relationship Id="rId154" Type="http://schemas.openxmlformats.org/officeDocument/2006/relationships/slide" Target="slides/slide140.xml"/><Relationship Id="rId175" Type="http://schemas.openxmlformats.org/officeDocument/2006/relationships/slide" Target="slides/slide161.xml"/><Relationship Id="rId196" Type="http://schemas.openxmlformats.org/officeDocument/2006/relationships/slide" Target="slides/slide182.xml"/><Relationship Id="rId200" Type="http://schemas.openxmlformats.org/officeDocument/2006/relationships/slide" Target="slides/slide186.xml"/><Relationship Id="rId16" Type="http://schemas.openxmlformats.org/officeDocument/2006/relationships/slide" Target="slides/slide2.xml"/><Relationship Id="rId221" Type="http://schemas.openxmlformats.org/officeDocument/2006/relationships/slide" Target="slides/slide207.xml"/><Relationship Id="rId242" Type="http://schemas.openxmlformats.org/officeDocument/2006/relationships/slide" Target="slides/slide228.xml"/><Relationship Id="rId263" Type="http://schemas.openxmlformats.org/officeDocument/2006/relationships/tableStyles" Target="tableStyles.xml"/><Relationship Id="rId37" Type="http://schemas.openxmlformats.org/officeDocument/2006/relationships/slide" Target="slides/slide23.xml"/><Relationship Id="rId58" Type="http://schemas.openxmlformats.org/officeDocument/2006/relationships/slide" Target="slides/slide44.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44" Type="http://schemas.openxmlformats.org/officeDocument/2006/relationships/slide" Target="slides/slide130.xml"/><Relationship Id="rId90" Type="http://schemas.openxmlformats.org/officeDocument/2006/relationships/slide" Target="slides/slide76.xml"/><Relationship Id="rId165" Type="http://schemas.openxmlformats.org/officeDocument/2006/relationships/slide" Target="slides/slide151.xml"/><Relationship Id="rId186" Type="http://schemas.openxmlformats.org/officeDocument/2006/relationships/slide" Target="slides/slide172.xml"/><Relationship Id="rId211" Type="http://schemas.openxmlformats.org/officeDocument/2006/relationships/slide" Target="slides/slide197.xml"/><Relationship Id="rId232" Type="http://schemas.openxmlformats.org/officeDocument/2006/relationships/slide" Target="slides/slide218.xml"/><Relationship Id="rId253" Type="http://schemas.openxmlformats.org/officeDocument/2006/relationships/slide" Target="slides/slide239.xml"/><Relationship Id="rId27" Type="http://schemas.openxmlformats.org/officeDocument/2006/relationships/slide" Target="slides/slide13.xml"/><Relationship Id="rId48" Type="http://schemas.openxmlformats.org/officeDocument/2006/relationships/slide" Target="slides/slide34.xml"/><Relationship Id="rId69" Type="http://schemas.openxmlformats.org/officeDocument/2006/relationships/slide" Target="slides/slide55.xml"/><Relationship Id="rId113" Type="http://schemas.openxmlformats.org/officeDocument/2006/relationships/slide" Target="slides/slide99.xml"/><Relationship Id="rId134" Type="http://schemas.openxmlformats.org/officeDocument/2006/relationships/slide" Target="slides/slide120.xml"/><Relationship Id="rId80" Type="http://schemas.openxmlformats.org/officeDocument/2006/relationships/slide" Target="slides/slide66.xml"/><Relationship Id="rId155" Type="http://schemas.openxmlformats.org/officeDocument/2006/relationships/slide" Target="slides/slide141.xml"/><Relationship Id="rId176" Type="http://schemas.openxmlformats.org/officeDocument/2006/relationships/slide" Target="slides/slide162.xml"/><Relationship Id="rId197" Type="http://schemas.openxmlformats.org/officeDocument/2006/relationships/slide" Target="slides/slide183.xml"/><Relationship Id="rId201" Type="http://schemas.openxmlformats.org/officeDocument/2006/relationships/slide" Target="slides/slide187.xml"/><Relationship Id="rId222" Type="http://schemas.openxmlformats.org/officeDocument/2006/relationships/slide" Target="slides/slide208.xml"/><Relationship Id="rId243" Type="http://schemas.openxmlformats.org/officeDocument/2006/relationships/slide" Target="slides/slide229.xml"/><Relationship Id="rId17" Type="http://schemas.openxmlformats.org/officeDocument/2006/relationships/slide" Target="slides/slide3.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24" Type="http://schemas.openxmlformats.org/officeDocument/2006/relationships/slide" Target="slides/slide110.xml"/><Relationship Id="rId70" Type="http://schemas.openxmlformats.org/officeDocument/2006/relationships/slide" Target="slides/slide56.xml"/><Relationship Id="rId91" Type="http://schemas.openxmlformats.org/officeDocument/2006/relationships/slide" Target="slides/slide77.xml"/><Relationship Id="rId145" Type="http://schemas.openxmlformats.org/officeDocument/2006/relationships/slide" Target="slides/slide131.xml"/><Relationship Id="rId166" Type="http://schemas.openxmlformats.org/officeDocument/2006/relationships/slide" Target="slides/slide152.xml"/><Relationship Id="rId187" Type="http://schemas.openxmlformats.org/officeDocument/2006/relationships/slide" Target="slides/slide173.xml"/></Relationships>
</file>

<file path=ppt/charts/_rels/chart1.xml.rels><?xml version="1.0" encoding="UTF-8" standalone="yes"?>
<Relationships xmlns="http://schemas.openxmlformats.org/package/2006/relationships"><Relationship Id="rId2" Type="http://schemas.openxmlformats.org/officeDocument/2006/relationships/oleObject" Target="file:///C:\Documents%20and%20Settings\hslonline\Desktop\Book1.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6"/>
    </mc:Choice>
    <mc:Fallback>
      <c:style val="36"/>
    </mc:Fallback>
  </mc:AlternateContent>
  <c:clrMapOvr bg1="dk1" tx1="lt1" bg2="dk2" tx2="lt2" accent1="accent1" accent2="accent2" accent3="accent3" accent4="accent4" accent5="accent5" accent6="accent6" hlink="hlink" folHlink="folHlink"/>
  <c:chart>
    <c:title>
      <c:tx>
        <c:rich>
          <a:bodyPr/>
          <a:lstStyle/>
          <a:p>
            <a:pPr>
              <a:defRPr/>
            </a:pPr>
            <a:r>
              <a:rPr lang="en-US" sz="2800" dirty="0" smtClean="0"/>
              <a:t>Causes of global</a:t>
            </a:r>
            <a:r>
              <a:rPr lang="en-US" sz="2800" baseline="0" dirty="0" smtClean="0"/>
              <a:t> blindness in millions of people</a:t>
            </a:r>
          </a:p>
          <a:p>
            <a:pPr>
              <a:defRPr/>
            </a:pPr>
            <a:r>
              <a:rPr lang="en-US" sz="2800" baseline="0" dirty="0" smtClean="0"/>
              <a:t>(WHO 2002)</a:t>
            </a:r>
            <a:endParaRPr lang="en-US" sz="2800" dirty="0"/>
          </a:p>
        </c:rich>
      </c:tx>
      <c:layout>
        <c:manualLayout>
          <c:xMode val="edge"/>
          <c:yMode val="edge"/>
          <c:x val="0.14743744531933536"/>
          <c:y val="2.2222222222222251E-2"/>
        </c:manualLayout>
      </c:layout>
      <c:overlay val="0"/>
    </c:title>
    <c:autoTitleDeleted val="0"/>
    <c:plotArea>
      <c:layout>
        <c:manualLayout>
          <c:layoutTarget val="inner"/>
          <c:xMode val="edge"/>
          <c:yMode val="edge"/>
          <c:x val="0.22788429571303595"/>
          <c:y val="0.1938333333333335"/>
          <c:w val="0.5665462598425195"/>
          <c:h val="0.54475298920968218"/>
        </c:manualLayout>
      </c:layout>
      <c:barChart>
        <c:barDir val="col"/>
        <c:grouping val="clustered"/>
        <c:varyColors val="0"/>
        <c:ser>
          <c:idx val="0"/>
          <c:order val="0"/>
          <c:spPr>
            <a:scene3d>
              <a:camera prst="orthographicFront"/>
              <a:lightRig rig="threePt" dir="t"/>
            </a:scene3d>
            <a:sp3d>
              <a:bevelT w="12700"/>
            </a:sp3d>
          </c:spPr>
          <c:invertIfNegative val="0"/>
          <c:dPt>
            <c:idx val="0"/>
            <c:invertIfNegative val="0"/>
            <c:bubble3D val="0"/>
            <c:spPr>
              <a:solidFill>
                <a:schemeClr val="accent4">
                  <a:lumMod val="50000"/>
                </a:schemeClr>
              </a:solidFill>
              <a:scene3d>
                <a:camera prst="orthographicFront"/>
                <a:lightRig rig="threePt" dir="t"/>
              </a:scene3d>
              <a:sp3d>
                <a:bevelT w="12700"/>
              </a:sp3d>
            </c:spPr>
            <c:extLst>
              <c:ext xmlns:c16="http://schemas.microsoft.com/office/drawing/2014/chart" uri="{C3380CC4-5D6E-409C-BE32-E72D297353CC}">
                <c16:uniqueId val="{00000000-A497-44DF-B721-8AB0AD197C38}"/>
              </c:ext>
            </c:extLst>
          </c:dPt>
          <c:dPt>
            <c:idx val="1"/>
            <c:invertIfNegative val="0"/>
            <c:bubble3D val="0"/>
            <c:spPr>
              <a:solidFill>
                <a:srgbClr val="99CCFF"/>
              </a:solidFill>
              <a:scene3d>
                <a:camera prst="orthographicFront"/>
                <a:lightRig rig="threePt" dir="t"/>
              </a:scene3d>
              <a:sp3d>
                <a:bevelT w="12700"/>
              </a:sp3d>
            </c:spPr>
            <c:extLst>
              <c:ext xmlns:c16="http://schemas.microsoft.com/office/drawing/2014/chart" uri="{C3380CC4-5D6E-409C-BE32-E72D297353CC}">
                <c16:uniqueId val="{00000001-A497-44DF-B721-8AB0AD197C38}"/>
              </c:ext>
            </c:extLst>
          </c:dPt>
          <c:dPt>
            <c:idx val="2"/>
            <c:invertIfNegative val="0"/>
            <c:bubble3D val="0"/>
            <c:spPr>
              <a:solidFill>
                <a:srgbClr val="FF33CC"/>
              </a:solidFill>
              <a:scene3d>
                <a:camera prst="orthographicFront"/>
                <a:lightRig rig="threePt" dir="t"/>
              </a:scene3d>
              <a:sp3d>
                <a:bevelT w="12700"/>
              </a:sp3d>
            </c:spPr>
            <c:extLst>
              <c:ext xmlns:c16="http://schemas.microsoft.com/office/drawing/2014/chart" uri="{C3380CC4-5D6E-409C-BE32-E72D297353CC}">
                <c16:uniqueId val="{00000002-A497-44DF-B721-8AB0AD197C38}"/>
              </c:ext>
            </c:extLst>
          </c:dPt>
          <c:dPt>
            <c:idx val="3"/>
            <c:invertIfNegative val="0"/>
            <c:bubble3D val="0"/>
            <c:spPr>
              <a:solidFill>
                <a:srgbClr val="F3A303"/>
              </a:solidFill>
              <a:scene3d>
                <a:camera prst="orthographicFront"/>
                <a:lightRig rig="threePt" dir="t"/>
              </a:scene3d>
              <a:sp3d>
                <a:bevelT w="12700"/>
              </a:sp3d>
            </c:spPr>
            <c:extLst>
              <c:ext xmlns:c16="http://schemas.microsoft.com/office/drawing/2014/chart" uri="{C3380CC4-5D6E-409C-BE32-E72D297353CC}">
                <c16:uniqueId val="{00000003-A497-44DF-B721-8AB0AD197C38}"/>
              </c:ext>
            </c:extLst>
          </c:dPt>
          <c:dPt>
            <c:idx val="4"/>
            <c:invertIfNegative val="0"/>
            <c:bubble3D val="0"/>
            <c:spPr>
              <a:solidFill>
                <a:srgbClr val="00B0F0"/>
              </a:solidFill>
              <a:scene3d>
                <a:camera prst="orthographicFront"/>
                <a:lightRig rig="threePt" dir="t"/>
              </a:scene3d>
              <a:sp3d>
                <a:bevelT w="12700"/>
              </a:sp3d>
            </c:spPr>
            <c:extLst>
              <c:ext xmlns:c16="http://schemas.microsoft.com/office/drawing/2014/chart" uri="{C3380CC4-5D6E-409C-BE32-E72D297353CC}">
                <c16:uniqueId val="{00000004-A497-44DF-B721-8AB0AD197C38}"/>
              </c:ext>
            </c:extLst>
          </c:dPt>
          <c:dPt>
            <c:idx val="5"/>
            <c:invertIfNegative val="0"/>
            <c:bubble3D val="0"/>
            <c:spPr>
              <a:solidFill>
                <a:srgbClr val="FF0000"/>
              </a:solidFill>
              <a:scene3d>
                <a:camera prst="orthographicFront"/>
                <a:lightRig rig="threePt" dir="t"/>
              </a:scene3d>
              <a:sp3d>
                <a:bevelT w="12700"/>
              </a:sp3d>
            </c:spPr>
            <c:extLst>
              <c:ext xmlns:c16="http://schemas.microsoft.com/office/drawing/2014/chart" uri="{C3380CC4-5D6E-409C-BE32-E72D297353CC}">
                <c16:uniqueId val="{00000005-A497-44DF-B721-8AB0AD197C38}"/>
              </c:ext>
            </c:extLst>
          </c:dPt>
          <c:dPt>
            <c:idx val="6"/>
            <c:invertIfNegative val="0"/>
            <c:bubble3D val="0"/>
            <c:spPr>
              <a:solidFill>
                <a:schemeClr val="tx2">
                  <a:lumMod val="75000"/>
                </a:schemeClr>
              </a:solidFill>
              <a:scene3d>
                <a:camera prst="orthographicFront"/>
                <a:lightRig rig="threePt" dir="t"/>
              </a:scene3d>
              <a:sp3d>
                <a:bevelT w="12700"/>
              </a:sp3d>
            </c:spPr>
            <c:extLst>
              <c:ext xmlns:c16="http://schemas.microsoft.com/office/drawing/2014/chart" uri="{C3380CC4-5D6E-409C-BE32-E72D297353CC}">
                <c16:uniqueId val="{00000006-A497-44DF-B721-8AB0AD197C38}"/>
              </c:ext>
            </c:extLst>
          </c:dPt>
          <c:dPt>
            <c:idx val="7"/>
            <c:invertIfNegative val="0"/>
            <c:bubble3D val="0"/>
            <c:spPr>
              <a:solidFill>
                <a:srgbClr val="7030A0"/>
              </a:solidFill>
              <a:scene3d>
                <a:camera prst="orthographicFront"/>
                <a:lightRig rig="threePt" dir="t"/>
              </a:scene3d>
              <a:sp3d>
                <a:bevelT w="12700"/>
              </a:sp3d>
            </c:spPr>
            <c:extLst>
              <c:ext xmlns:c16="http://schemas.microsoft.com/office/drawing/2014/chart" uri="{C3380CC4-5D6E-409C-BE32-E72D297353CC}">
                <c16:uniqueId val="{00000007-A497-44DF-B721-8AB0AD197C38}"/>
              </c:ext>
            </c:extLst>
          </c:dPt>
          <c:dPt>
            <c:idx val="8"/>
            <c:invertIfNegative val="0"/>
            <c:bubble3D val="0"/>
            <c:spPr>
              <a:solidFill>
                <a:srgbClr val="FFFF00"/>
              </a:solidFill>
              <a:scene3d>
                <a:camera prst="orthographicFront"/>
                <a:lightRig rig="threePt" dir="t"/>
              </a:scene3d>
              <a:sp3d>
                <a:bevelT w="12700"/>
              </a:sp3d>
            </c:spPr>
            <c:extLst>
              <c:ext xmlns:c16="http://schemas.microsoft.com/office/drawing/2014/chart" uri="{C3380CC4-5D6E-409C-BE32-E72D297353CC}">
                <c16:uniqueId val="{00000008-A497-44DF-B721-8AB0AD197C38}"/>
              </c:ext>
            </c:extLst>
          </c:dPt>
          <c:cat>
            <c:strRef>
              <c:f>Sheet1!$A$1:$A$9</c:f>
              <c:strCache>
                <c:ptCount val="9"/>
                <c:pt idx="0">
                  <c:v>Cataract</c:v>
                </c:pt>
                <c:pt idx="1">
                  <c:v>Glaucoma</c:v>
                </c:pt>
                <c:pt idx="2">
                  <c:v>AMD</c:v>
                </c:pt>
                <c:pt idx="3">
                  <c:v>Corneal opacities</c:v>
                </c:pt>
                <c:pt idx="4">
                  <c:v>Diabetic Retinopathy</c:v>
                </c:pt>
                <c:pt idx="5">
                  <c:v>Childhood blindness</c:v>
                </c:pt>
                <c:pt idx="6">
                  <c:v>Trachoma</c:v>
                </c:pt>
                <c:pt idx="7">
                  <c:v>Onchocerciasis</c:v>
                </c:pt>
                <c:pt idx="8">
                  <c:v>Others</c:v>
                </c:pt>
              </c:strCache>
            </c:strRef>
          </c:cat>
          <c:val>
            <c:numRef>
              <c:f>Sheet1!$B$1:$B$9</c:f>
              <c:numCache>
                <c:formatCode>General</c:formatCode>
                <c:ptCount val="9"/>
                <c:pt idx="0">
                  <c:v>17.7</c:v>
                </c:pt>
                <c:pt idx="1">
                  <c:v>4.5999999999999996</c:v>
                </c:pt>
                <c:pt idx="2">
                  <c:v>3.2</c:v>
                </c:pt>
                <c:pt idx="3">
                  <c:v>1.9000000000000001</c:v>
                </c:pt>
                <c:pt idx="4">
                  <c:v>1.8</c:v>
                </c:pt>
                <c:pt idx="5">
                  <c:v>1.4</c:v>
                </c:pt>
                <c:pt idx="6">
                  <c:v>1.3</c:v>
                </c:pt>
                <c:pt idx="7">
                  <c:v>0.30000000000000032</c:v>
                </c:pt>
                <c:pt idx="8">
                  <c:v>4.8</c:v>
                </c:pt>
              </c:numCache>
            </c:numRef>
          </c:val>
          <c:extLst>
            <c:ext xmlns:c16="http://schemas.microsoft.com/office/drawing/2014/chart" uri="{C3380CC4-5D6E-409C-BE32-E72D297353CC}">
              <c16:uniqueId val="{00000009-A497-44DF-B721-8AB0AD197C38}"/>
            </c:ext>
          </c:extLst>
        </c:ser>
        <c:dLbls>
          <c:showLegendKey val="0"/>
          <c:showVal val="0"/>
          <c:showCatName val="0"/>
          <c:showSerName val="0"/>
          <c:showPercent val="0"/>
          <c:showBubbleSize val="0"/>
        </c:dLbls>
        <c:gapWidth val="150"/>
        <c:overlap val="45"/>
        <c:axId val="141678464"/>
        <c:axId val="142086144"/>
      </c:barChart>
      <c:catAx>
        <c:axId val="141678464"/>
        <c:scaling>
          <c:orientation val="minMax"/>
        </c:scaling>
        <c:delete val="0"/>
        <c:axPos val="b"/>
        <c:numFmt formatCode="General" sourceLinked="0"/>
        <c:majorTickMark val="none"/>
        <c:minorTickMark val="none"/>
        <c:tickLblPos val="nextTo"/>
        <c:txPr>
          <a:bodyPr/>
          <a:lstStyle/>
          <a:p>
            <a:pPr>
              <a:defRPr sz="1100" b="1"/>
            </a:pPr>
            <a:endParaRPr lang="en-US"/>
          </a:p>
        </c:txPr>
        <c:crossAx val="142086144"/>
        <c:crosses val="autoZero"/>
        <c:auto val="1"/>
        <c:lblAlgn val="ctr"/>
        <c:lblOffset val="100"/>
        <c:noMultiLvlLbl val="0"/>
      </c:catAx>
      <c:valAx>
        <c:axId val="142086144"/>
        <c:scaling>
          <c:orientation val="minMax"/>
        </c:scaling>
        <c:delete val="0"/>
        <c:axPos val="l"/>
        <c:majorGridlines/>
        <c:numFmt formatCode="General" sourceLinked="1"/>
        <c:majorTickMark val="out"/>
        <c:minorTickMark val="none"/>
        <c:tickLblPos val="nextTo"/>
        <c:crossAx val="141678464"/>
        <c:crosses val="autoZero"/>
        <c:crossBetween val="between"/>
      </c:valAx>
    </c:plotArea>
    <c:plotVisOnly val="1"/>
    <c:dispBlanksAs val="gap"/>
    <c:showDLblsOverMax val="0"/>
  </c:chart>
  <c:spPr>
    <a:solidFill>
      <a:srgbClr val="CCECFF"/>
    </a:solidFill>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8A9D2E-5F32-4CAD-91E9-00D5AB30F3A7}" type="doc">
      <dgm:prSet loTypeId="urn:microsoft.com/office/officeart/2005/8/layout/vList2" loCatId="list" qsTypeId="urn:microsoft.com/office/officeart/2005/8/quickstyle/simple1#2" qsCatId="simple" csTypeId="urn:microsoft.com/office/officeart/2005/8/colors/accent1_2#2" csCatId="accent1" phldr="1"/>
      <dgm:spPr/>
      <dgm:t>
        <a:bodyPr/>
        <a:lstStyle/>
        <a:p>
          <a:endParaRPr lang="en-US"/>
        </a:p>
      </dgm:t>
    </dgm:pt>
    <dgm:pt modelId="{6237B317-3371-4376-8FCE-7EE82486ACF5}">
      <dgm:prSet/>
      <dgm:spPr>
        <a:solidFill>
          <a:srgbClr val="00B0F0"/>
        </a:solidFill>
      </dgm:spPr>
      <dgm:t>
        <a:bodyPr/>
        <a:lstStyle/>
        <a:p>
          <a:r>
            <a:rPr lang="en-US" b="0" i="0" dirty="0" smtClean="0"/>
            <a:t>The severity of hyperglycemia is the key alterable risk factor associated with the development of diabetic retinopathy</a:t>
          </a:r>
          <a:endParaRPr lang="en-US" dirty="0"/>
        </a:p>
      </dgm:t>
    </dgm:pt>
    <dgm:pt modelId="{0942A690-9700-45C9-8080-63631BF820B3}" type="parTrans" cxnId="{9F33CD70-F78C-4029-A830-F1D601485726}">
      <dgm:prSet/>
      <dgm:spPr/>
      <dgm:t>
        <a:bodyPr/>
        <a:lstStyle/>
        <a:p>
          <a:endParaRPr lang="en-US"/>
        </a:p>
      </dgm:t>
    </dgm:pt>
    <dgm:pt modelId="{DA653A1A-D7A2-4087-B8B0-C7E73BF08ADA}" type="sibTrans" cxnId="{9F33CD70-F78C-4029-A830-F1D601485726}">
      <dgm:prSet/>
      <dgm:spPr/>
      <dgm:t>
        <a:bodyPr/>
        <a:lstStyle/>
        <a:p>
          <a:endParaRPr lang="en-US"/>
        </a:p>
      </dgm:t>
    </dgm:pt>
    <dgm:pt modelId="{F09161BC-98DE-4F63-9AFE-36E7F0F9AEF7}">
      <dgm:prSet/>
      <dgm:spPr>
        <a:solidFill>
          <a:srgbClr val="92D050"/>
        </a:solidFill>
      </dgm:spPr>
      <dgm:t>
        <a:bodyPr/>
        <a:lstStyle/>
        <a:p>
          <a:r>
            <a:rPr lang="en-US" b="0" i="0" dirty="0" smtClean="0"/>
            <a:t>Duration of diabetes is a major risk factor associated with the development of diabetic retinopathy</a:t>
          </a:r>
          <a:endParaRPr lang="en-US" dirty="0"/>
        </a:p>
      </dgm:t>
    </dgm:pt>
    <dgm:pt modelId="{670FE10B-C61E-4A4B-B9A8-28911F2C30A6}" type="parTrans" cxnId="{1A56A491-2AEF-4E91-AE11-653174ED9BFF}">
      <dgm:prSet/>
      <dgm:spPr/>
      <dgm:t>
        <a:bodyPr/>
        <a:lstStyle/>
        <a:p>
          <a:endParaRPr lang="en-US"/>
        </a:p>
      </dgm:t>
    </dgm:pt>
    <dgm:pt modelId="{F4496A76-F5AE-4197-924A-E2BCD3494449}" type="sibTrans" cxnId="{1A56A491-2AEF-4E91-AE11-653174ED9BFF}">
      <dgm:prSet/>
      <dgm:spPr/>
      <dgm:t>
        <a:bodyPr/>
        <a:lstStyle/>
        <a:p>
          <a:endParaRPr lang="en-US"/>
        </a:p>
      </dgm:t>
    </dgm:pt>
    <dgm:pt modelId="{6DBF7651-B5C2-41BE-B20A-D7CA456AF813}">
      <dgm:prSet/>
      <dgm:spPr/>
      <dgm:t>
        <a:bodyPr/>
        <a:lstStyle/>
        <a:p>
          <a:endParaRPr lang="en-US" b="1" dirty="0"/>
        </a:p>
      </dgm:t>
    </dgm:pt>
    <dgm:pt modelId="{98C7BDFB-1182-4FA5-B2A7-4AFB995EA396}" type="parTrans" cxnId="{BA0A03D1-FC8D-44F7-9BDE-BC6445B58D11}">
      <dgm:prSet/>
      <dgm:spPr/>
      <dgm:t>
        <a:bodyPr/>
        <a:lstStyle/>
        <a:p>
          <a:endParaRPr lang="en-US"/>
        </a:p>
      </dgm:t>
    </dgm:pt>
    <dgm:pt modelId="{AF3AE91A-E044-4821-B12E-438AE5F0405E}" type="sibTrans" cxnId="{BA0A03D1-FC8D-44F7-9BDE-BC6445B58D11}">
      <dgm:prSet/>
      <dgm:spPr/>
      <dgm:t>
        <a:bodyPr/>
        <a:lstStyle/>
        <a:p>
          <a:endParaRPr lang="en-US"/>
        </a:p>
      </dgm:t>
    </dgm:pt>
    <dgm:pt modelId="{EECD1689-FDBD-49B5-8F8F-819F07FEC161}" type="pres">
      <dgm:prSet presAssocID="{C48A9D2E-5F32-4CAD-91E9-00D5AB30F3A7}" presName="linear" presStyleCnt="0">
        <dgm:presLayoutVars>
          <dgm:animLvl val="lvl"/>
          <dgm:resizeHandles val="exact"/>
        </dgm:presLayoutVars>
      </dgm:prSet>
      <dgm:spPr/>
      <dgm:t>
        <a:bodyPr/>
        <a:lstStyle/>
        <a:p>
          <a:endParaRPr lang="en-US"/>
        </a:p>
      </dgm:t>
    </dgm:pt>
    <dgm:pt modelId="{B2C3341D-2B94-4250-9D30-8A8D54F201AF}" type="pres">
      <dgm:prSet presAssocID="{F09161BC-98DE-4F63-9AFE-36E7F0F9AEF7}" presName="parentText" presStyleLbl="node1" presStyleIdx="0" presStyleCnt="3" custScaleX="94286" custLinFactNeighborX="2151" custLinFactNeighborY="88397">
        <dgm:presLayoutVars>
          <dgm:chMax val="0"/>
          <dgm:bulletEnabled val="1"/>
        </dgm:presLayoutVars>
      </dgm:prSet>
      <dgm:spPr/>
      <dgm:t>
        <a:bodyPr/>
        <a:lstStyle/>
        <a:p>
          <a:endParaRPr lang="en-US"/>
        </a:p>
      </dgm:t>
    </dgm:pt>
    <dgm:pt modelId="{8C5AFDCB-AEF2-4019-B28E-6F83485422B3}" type="pres">
      <dgm:prSet presAssocID="{F4496A76-F5AE-4197-924A-E2BCD3494449}" presName="spacer" presStyleCnt="0"/>
      <dgm:spPr/>
    </dgm:pt>
    <dgm:pt modelId="{33F01174-6F62-430C-A0E2-76B45544CFBD}" type="pres">
      <dgm:prSet presAssocID="{6237B317-3371-4376-8FCE-7EE82486ACF5}" presName="parentText" presStyleLbl="node1" presStyleIdx="1" presStyleCnt="3" custScaleX="94883" custLinFactNeighborX="2301" custLinFactNeighborY="74115">
        <dgm:presLayoutVars>
          <dgm:chMax val="0"/>
          <dgm:bulletEnabled val="1"/>
        </dgm:presLayoutVars>
      </dgm:prSet>
      <dgm:spPr/>
      <dgm:t>
        <a:bodyPr/>
        <a:lstStyle/>
        <a:p>
          <a:endParaRPr lang="en-US"/>
        </a:p>
      </dgm:t>
    </dgm:pt>
    <dgm:pt modelId="{934920E0-B9AC-4BD6-A20A-6881AC47C661}" type="pres">
      <dgm:prSet presAssocID="{DA653A1A-D7A2-4087-B8B0-C7E73BF08ADA}" presName="spacer" presStyleCnt="0"/>
      <dgm:spPr/>
    </dgm:pt>
    <dgm:pt modelId="{C222DFCF-9CB4-4ADB-AB60-402EFD310AFC}" type="pres">
      <dgm:prSet presAssocID="{6DBF7651-B5C2-41BE-B20A-D7CA456AF813}" presName="parentText" presStyleLbl="node1" presStyleIdx="2" presStyleCnt="3" custFlipVert="0" custScaleX="2514" custScaleY="3914" custLinFactY="28798" custLinFactNeighborX="55357" custLinFactNeighborY="100000">
        <dgm:presLayoutVars>
          <dgm:chMax val="0"/>
          <dgm:bulletEnabled val="1"/>
        </dgm:presLayoutVars>
      </dgm:prSet>
      <dgm:spPr/>
      <dgm:t>
        <a:bodyPr/>
        <a:lstStyle/>
        <a:p>
          <a:endParaRPr lang="en-US"/>
        </a:p>
      </dgm:t>
    </dgm:pt>
  </dgm:ptLst>
  <dgm:cxnLst>
    <dgm:cxn modelId="{9F33CD70-F78C-4029-A830-F1D601485726}" srcId="{C48A9D2E-5F32-4CAD-91E9-00D5AB30F3A7}" destId="{6237B317-3371-4376-8FCE-7EE82486ACF5}" srcOrd="1" destOrd="0" parTransId="{0942A690-9700-45C9-8080-63631BF820B3}" sibTransId="{DA653A1A-D7A2-4087-B8B0-C7E73BF08ADA}"/>
    <dgm:cxn modelId="{112E38FB-27D5-4DD5-9388-DF5536AAC254}" type="presOf" srcId="{F09161BC-98DE-4F63-9AFE-36E7F0F9AEF7}" destId="{B2C3341D-2B94-4250-9D30-8A8D54F201AF}" srcOrd="0" destOrd="0" presId="urn:microsoft.com/office/officeart/2005/8/layout/vList2"/>
    <dgm:cxn modelId="{BA0A03D1-FC8D-44F7-9BDE-BC6445B58D11}" srcId="{C48A9D2E-5F32-4CAD-91E9-00D5AB30F3A7}" destId="{6DBF7651-B5C2-41BE-B20A-D7CA456AF813}" srcOrd="2" destOrd="0" parTransId="{98C7BDFB-1182-4FA5-B2A7-4AFB995EA396}" sibTransId="{AF3AE91A-E044-4821-B12E-438AE5F0405E}"/>
    <dgm:cxn modelId="{2F9F36D9-82BB-4F3F-B365-166FB3CF73D5}" type="presOf" srcId="{C48A9D2E-5F32-4CAD-91E9-00D5AB30F3A7}" destId="{EECD1689-FDBD-49B5-8F8F-819F07FEC161}" srcOrd="0" destOrd="0" presId="urn:microsoft.com/office/officeart/2005/8/layout/vList2"/>
    <dgm:cxn modelId="{95017818-21C5-4814-8930-CA2AFA115DEC}" type="presOf" srcId="{6237B317-3371-4376-8FCE-7EE82486ACF5}" destId="{33F01174-6F62-430C-A0E2-76B45544CFBD}" srcOrd="0" destOrd="0" presId="urn:microsoft.com/office/officeart/2005/8/layout/vList2"/>
    <dgm:cxn modelId="{E136A426-0E89-4C67-AEB7-DDC823F79179}" type="presOf" srcId="{6DBF7651-B5C2-41BE-B20A-D7CA456AF813}" destId="{C222DFCF-9CB4-4ADB-AB60-402EFD310AFC}" srcOrd="0" destOrd="0" presId="urn:microsoft.com/office/officeart/2005/8/layout/vList2"/>
    <dgm:cxn modelId="{1A56A491-2AEF-4E91-AE11-653174ED9BFF}" srcId="{C48A9D2E-5F32-4CAD-91E9-00D5AB30F3A7}" destId="{F09161BC-98DE-4F63-9AFE-36E7F0F9AEF7}" srcOrd="0" destOrd="0" parTransId="{670FE10B-C61E-4A4B-B9A8-28911F2C30A6}" sibTransId="{F4496A76-F5AE-4197-924A-E2BCD3494449}"/>
    <dgm:cxn modelId="{93DC8113-79EB-49BD-B14E-213A9A2710B7}" type="presParOf" srcId="{EECD1689-FDBD-49B5-8F8F-819F07FEC161}" destId="{B2C3341D-2B94-4250-9D30-8A8D54F201AF}" srcOrd="0" destOrd="0" presId="urn:microsoft.com/office/officeart/2005/8/layout/vList2"/>
    <dgm:cxn modelId="{CB3D1FFB-6510-407E-AE2C-62F51B764C68}" type="presParOf" srcId="{EECD1689-FDBD-49B5-8F8F-819F07FEC161}" destId="{8C5AFDCB-AEF2-4019-B28E-6F83485422B3}" srcOrd="1" destOrd="0" presId="urn:microsoft.com/office/officeart/2005/8/layout/vList2"/>
    <dgm:cxn modelId="{845B43F5-F7ED-45FC-9BEF-89A61D4BDED6}" type="presParOf" srcId="{EECD1689-FDBD-49B5-8F8F-819F07FEC161}" destId="{33F01174-6F62-430C-A0E2-76B45544CFBD}" srcOrd="2" destOrd="0" presId="urn:microsoft.com/office/officeart/2005/8/layout/vList2"/>
    <dgm:cxn modelId="{A221A344-36C2-4EF6-9649-F9BCAEE32538}" type="presParOf" srcId="{EECD1689-FDBD-49B5-8F8F-819F07FEC161}" destId="{934920E0-B9AC-4BD6-A20A-6881AC47C661}" srcOrd="3" destOrd="0" presId="urn:microsoft.com/office/officeart/2005/8/layout/vList2"/>
    <dgm:cxn modelId="{94341AF4-CF34-4773-9941-9D7FD0091DE6}" type="presParOf" srcId="{EECD1689-FDBD-49B5-8F8F-819F07FEC161}" destId="{C222DFCF-9CB4-4ADB-AB60-402EFD310AF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B63D0D-49A9-4610-AB41-4FBAFC24EA7D}" type="doc">
      <dgm:prSet loTypeId="urn:microsoft.com/office/officeart/2005/8/layout/list1" loCatId="list" qsTypeId="urn:microsoft.com/office/officeart/2005/8/quickstyle/simple1#1" qsCatId="simple" csTypeId="urn:microsoft.com/office/officeart/2005/8/colors/accent1_2#1" csCatId="accent1" phldr="1"/>
      <dgm:spPr/>
      <dgm:t>
        <a:bodyPr/>
        <a:lstStyle/>
        <a:p>
          <a:endParaRPr lang="en-US"/>
        </a:p>
      </dgm:t>
    </dgm:pt>
    <dgm:pt modelId="{A017142B-8EE4-4106-8FE8-B7CFE203E92E}">
      <dgm:prSet phldrT="[Text]" custT="1">
        <dgm:style>
          <a:lnRef idx="0">
            <a:schemeClr val="accent5"/>
          </a:lnRef>
          <a:fillRef idx="3">
            <a:schemeClr val="accent5"/>
          </a:fillRef>
          <a:effectRef idx="3">
            <a:schemeClr val="accent5"/>
          </a:effectRef>
          <a:fontRef idx="minor">
            <a:schemeClr val="lt1"/>
          </a:fontRef>
        </dgm:style>
      </dgm:prSet>
      <dgm:spPr>
        <a:solidFill>
          <a:srgbClr val="CCECFF"/>
        </a:solidFill>
      </dgm:spPr>
      <dgm:t>
        <a:bodyPr/>
        <a:lstStyle/>
        <a:p>
          <a:r>
            <a:rPr lang="en-US" sz="2800" b="1" dirty="0" smtClean="0">
              <a:solidFill>
                <a:srgbClr val="002060"/>
              </a:solidFill>
            </a:rPr>
            <a:t>Primary prevention</a:t>
          </a:r>
        </a:p>
        <a:p>
          <a:r>
            <a:rPr lang="en-US" sz="2400" b="0" dirty="0" smtClean="0"/>
            <a:t>                        </a:t>
          </a:r>
          <a:r>
            <a:rPr lang="en-US" sz="2400" b="1" dirty="0" smtClean="0">
              <a:solidFill>
                <a:schemeClr val="bg2">
                  <a:lumMod val="90000"/>
                  <a:lumOff val="10000"/>
                </a:schemeClr>
              </a:solidFill>
            </a:rPr>
            <a:t>Strict glycemic control</a:t>
          </a:r>
        </a:p>
        <a:p>
          <a:r>
            <a:rPr lang="en-US" sz="2400" b="1" dirty="0" smtClean="0">
              <a:solidFill>
                <a:schemeClr val="bg2">
                  <a:lumMod val="90000"/>
                  <a:lumOff val="10000"/>
                </a:schemeClr>
              </a:solidFill>
            </a:rPr>
            <a:t>                        Blood pressure control</a:t>
          </a:r>
          <a:r>
            <a:rPr lang="en-US" sz="2700" b="1" dirty="0" smtClean="0">
              <a:solidFill>
                <a:schemeClr val="bg2">
                  <a:lumMod val="90000"/>
                  <a:lumOff val="10000"/>
                </a:schemeClr>
              </a:solidFill>
            </a:rPr>
            <a:t> </a:t>
          </a:r>
          <a:endParaRPr lang="en-US" sz="2700" b="1" dirty="0">
            <a:solidFill>
              <a:schemeClr val="bg2">
                <a:lumMod val="90000"/>
                <a:lumOff val="10000"/>
              </a:schemeClr>
            </a:solidFill>
          </a:endParaRPr>
        </a:p>
      </dgm:t>
    </dgm:pt>
    <dgm:pt modelId="{15B0DDA5-4052-4843-BF50-CF4B9F1288BD}" type="parTrans" cxnId="{2BF1E46E-CE6C-4CCD-AC48-F5509DFFBE0E}">
      <dgm:prSet/>
      <dgm:spPr/>
      <dgm:t>
        <a:bodyPr/>
        <a:lstStyle/>
        <a:p>
          <a:endParaRPr lang="en-US"/>
        </a:p>
      </dgm:t>
    </dgm:pt>
    <dgm:pt modelId="{35EDEBEE-8718-4C3F-9ACE-763AC6B8B056}" type="sibTrans" cxnId="{2BF1E46E-CE6C-4CCD-AC48-F5509DFFBE0E}">
      <dgm:prSet/>
      <dgm:spPr/>
      <dgm:t>
        <a:bodyPr/>
        <a:lstStyle/>
        <a:p>
          <a:endParaRPr lang="en-US"/>
        </a:p>
      </dgm:t>
    </dgm:pt>
    <dgm:pt modelId="{15086FA8-86FC-4D93-8B69-90D1A643A0EF}">
      <dgm:prSet phldrT="[Text]" custT="1">
        <dgm:style>
          <a:lnRef idx="0">
            <a:schemeClr val="accent5"/>
          </a:lnRef>
          <a:fillRef idx="3">
            <a:schemeClr val="accent5"/>
          </a:fillRef>
          <a:effectRef idx="3">
            <a:schemeClr val="accent5"/>
          </a:effectRef>
          <a:fontRef idx="minor">
            <a:schemeClr val="lt1"/>
          </a:fontRef>
        </dgm:style>
      </dgm:prSet>
      <dgm:spPr>
        <a:solidFill>
          <a:srgbClr val="CCECFF"/>
        </a:solidFill>
        <a:ln/>
      </dgm:spPr>
      <dgm:t>
        <a:bodyPr/>
        <a:lstStyle/>
        <a:p>
          <a:r>
            <a:rPr lang="en-US" sz="2800" b="1" dirty="0" smtClean="0">
              <a:solidFill>
                <a:srgbClr val="002060"/>
              </a:solidFill>
            </a:rPr>
            <a:t>Secondary prevention </a:t>
          </a:r>
        </a:p>
        <a:p>
          <a:r>
            <a:rPr lang="en-US" sz="2700" dirty="0" smtClean="0"/>
            <a:t>                      </a:t>
          </a:r>
          <a:r>
            <a:rPr lang="en-US" sz="2400" b="1" dirty="0" smtClean="0">
              <a:solidFill>
                <a:schemeClr val="bg2">
                  <a:lumMod val="90000"/>
                  <a:lumOff val="10000"/>
                </a:schemeClr>
              </a:solidFill>
            </a:rPr>
            <a:t>Annual eye exams</a:t>
          </a:r>
          <a:endParaRPr lang="en-US" sz="2400" b="1" dirty="0">
            <a:solidFill>
              <a:schemeClr val="bg2">
                <a:lumMod val="90000"/>
                <a:lumOff val="10000"/>
              </a:schemeClr>
            </a:solidFill>
          </a:endParaRPr>
        </a:p>
      </dgm:t>
    </dgm:pt>
    <dgm:pt modelId="{2126394E-AD4A-436F-8680-CD1BE5D8834B}" type="parTrans" cxnId="{B66B4C63-D62A-4AAB-9F90-674DF07D6D09}">
      <dgm:prSet/>
      <dgm:spPr/>
      <dgm:t>
        <a:bodyPr/>
        <a:lstStyle/>
        <a:p>
          <a:endParaRPr lang="en-US"/>
        </a:p>
      </dgm:t>
    </dgm:pt>
    <dgm:pt modelId="{D4423A6C-0FA4-444C-8671-966D8D3256CE}" type="sibTrans" cxnId="{B66B4C63-D62A-4AAB-9F90-674DF07D6D09}">
      <dgm:prSet/>
      <dgm:spPr/>
      <dgm:t>
        <a:bodyPr/>
        <a:lstStyle/>
        <a:p>
          <a:endParaRPr lang="en-US"/>
        </a:p>
      </dgm:t>
    </dgm:pt>
    <dgm:pt modelId="{0517B0C8-466A-43B8-9643-254E1F3F429C}">
      <dgm:prSet phldrT="[Text]" custT="1">
        <dgm:style>
          <a:lnRef idx="1">
            <a:schemeClr val="accent5"/>
          </a:lnRef>
          <a:fillRef idx="3">
            <a:schemeClr val="accent5"/>
          </a:fillRef>
          <a:effectRef idx="2">
            <a:schemeClr val="accent5"/>
          </a:effectRef>
          <a:fontRef idx="minor">
            <a:schemeClr val="lt1"/>
          </a:fontRef>
        </dgm:style>
      </dgm:prSet>
      <dgm:spPr>
        <a:solidFill>
          <a:srgbClr val="CCECFF"/>
        </a:solidFill>
        <a:ln/>
      </dgm:spPr>
      <dgm:t>
        <a:bodyPr/>
        <a:lstStyle/>
        <a:p>
          <a:pPr>
            <a:lnSpc>
              <a:spcPct val="90000"/>
            </a:lnSpc>
            <a:spcAft>
              <a:spcPct val="35000"/>
            </a:spcAft>
          </a:pPr>
          <a:endParaRPr lang="en-US" sz="2800" dirty="0" smtClean="0">
            <a:solidFill>
              <a:srgbClr val="002060"/>
            </a:solidFill>
          </a:endParaRPr>
        </a:p>
        <a:p>
          <a:pPr>
            <a:lnSpc>
              <a:spcPct val="90000"/>
            </a:lnSpc>
            <a:spcAft>
              <a:spcPct val="35000"/>
            </a:spcAft>
          </a:pPr>
          <a:r>
            <a:rPr lang="en-US" sz="2800" b="1" dirty="0" smtClean="0">
              <a:solidFill>
                <a:srgbClr val="002060"/>
              </a:solidFill>
            </a:rPr>
            <a:t>Tertiary prevention </a:t>
          </a:r>
        </a:p>
        <a:p>
          <a:pPr>
            <a:lnSpc>
              <a:spcPct val="100000"/>
            </a:lnSpc>
            <a:spcAft>
              <a:spcPts val="0"/>
            </a:spcAft>
          </a:pPr>
          <a:r>
            <a:rPr lang="en-US" sz="2400" dirty="0" smtClean="0"/>
            <a:t>                       </a:t>
          </a:r>
          <a:r>
            <a:rPr lang="en-US" sz="2400" b="1" dirty="0" smtClean="0">
              <a:solidFill>
                <a:schemeClr val="bg2">
                  <a:lumMod val="90000"/>
                  <a:lumOff val="10000"/>
                </a:schemeClr>
              </a:solidFill>
            </a:rPr>
            <a:t>Retinal Laser photocoagulation</a:t>
          </a:r>
        </a:p>
        <a:p>
          <a:pPr>
            <a:lnSpc>
              <a:spcPct val="100000"/>
            </a:lnSpc>
            <a:spcAft>
              <a:spcPts val="0"/>
            </a:spcAft>
          </a:pPr>
          <a:r>
            <a:rPr lang="en-US" sz="2400" b="1" dirty="0" smtClean="0">
              <a:solidFill>
                <a:schemeClr val="bg2">
                  <a:lumMod val="90000"/>
                  <a:lumOff val="10000"/>
                </a:schemeClr>
              </a:solidFill>
            </a:rPr>
            <a:t>                       Vitrectomy</a:t>
          </a:r>
        </a:p>
        <a:p>
          <a:pPr>
            <a:lnSpc>
              <a:spcPct val="90000"/>
            </a:lnSpc>
            <a:spcAft>
              <a:spcPct val="35000"/>
            </a:spcAft>
          </a:pPr>
          <a:r>
            <a:rPr lang="en-US" sz="2800" dirty="0" smtClean="0"/>
            <a:t>            </a:t>
          </a:r>
          <a:endParaRPr lang="en-US" sz="2800" dirty="0"/>
        </a:p>
      </dgm:t>
    </dgm:pt>
    <dgm:pt modelId="{C383A93C-97F7-4E03-9E00-C52EF27768F3}" type="parTrans" cxnId="{E7A8A317-8350-4994-AABE-F48277AF67F3}">
      <dgm:prSet/>
      <dgm:spPr/>
      <dgm:t>
        <a:bodyPr/>
        <a:lstStyle/>
        <a:p>
          <a:endParaRPr lang="en-US"/>
        </a:p>
      </dgm:t>
    </dgm:pt>
    <dgm:pt modelId="{1547E1C9-8E8D-45D6-BFB6-168707CBBB7B}" type="sibTrans" cxnId="{E7A8A317-8350-4994-AABE-F48277AF67F3}">
      <dgm:prSet/>
      <dgm:spPr/>
      <dgm:t>
        <a:bodyPr/>
        <a:lstStyle/>
        <a:p>
          <a:endParaRPr lang="en-US"/>
        </a:p>
      </dgm:t>
    </dgm:pt>
    <dgm:pt modelId="{B548968B-DF07-4F8C-A4F3-B816108F87AD}" type="pres">
      <dgm:prSet presAssocID="{24B63D0D-49A9-4610-AB41-4FBAFC24EA7D}" presName="linear" presStyleCnt="0">
        <dgm:presLayoutVars>
          <dgm:dir/>
          <dgm:animLvl val="lvl"/>
          <dgm:resizeHandles val="exact"/>
        </dgm:presLayoutVars>
      </dgm:prSet>
      <dgm:spPr/>
      <dgm:t>
        <a:bodyPr/>
        <a:lstStyle/>
        <a:p>
          <a:endParaRPr lang="es-PE"/>
        </a:p>
      </dgm:t>
    </dgm:pt>
    <dgm:pt modelId="{8412D72A-02E8-4171-BACE-D948F971812B}" type="pres">
      <dgm:prSet presAssocID="{A017142B-8EE4-4106-8FE8-B7CFE203E92E}" presName="parentLin" presStyleCnt="0"/>
      <dgm:spPr/>
    </dgm:pt>
    <dgm:pt modelId="{43F6E4E2-4C92-470A-895E-7B7C5DE58E98}" type="pres">
      <dgm:prSet presAssocID="{A017142B-8EE4-4106-8FE8-B7CFE203E92E}" presName="parentLeftMargin" presStyleLbl="node1" presStyleIdx="0" presStyleCnt="3"/>
      <dgm:spPr/>
      <dgm:t>
        <a:bodyPr/>
        <a:lstStyle/>
        <a:p>
          <a:endParaRPr lang="es-PE"/>
        </a:p>
      </dgm:t>
    </dgm:pt>
    <dgm:pt modelId="{7780A69F-6C5D-4482-847F-A3380156461C}" type="pres">
      <dgm:prSet presAssocID="{A017142B-8EE4-4106-8FE8-B7CFE203E92E}" presName="parentText" presStyleLbl="node1" presStyleIdx="0" presStyleCnt="3" custScaleX="110084" custScaleY="75065" custLinFactNeighborX="17647" custLinFactNeighborY="3616">
        <dgm:presLayoutVars>
          <dgm:chMax val="0"/>
          <dgm:bulletEnabled val="1"/>
        </dgm:presLayoutVars>
      </dgm:prSet>
      <dgm:spPr/>
      <dgm:t>
        <a:bodyPr/>
        <a:lstStyle/>
        <a:p>
          <a:endParaRPr lang="en-US"/>
        </a:p>
      </dgm:t>
    </dgm:pt>
    <dgm:pt modelId="{CC26A44A-51B4-4DE8-B329-ED86610164B8}" type="pres">
      <dgm:prSet presAssocID="{A017142B-8EE4-4106-8FE8-B7CFE203E92E}" presName="negativeSpace" presStyleCnt="0"/>
      <dgm:spPr/>
    </dgm:pt>
    <dgm:pt modelId="{9505D3A1-5176-49E2-B825-EBEC0FCBF055}" type="pres">
      <dgm:prSet presAssocID="{A017142B-8EE4-4106-8FE8-B7CFE203E92E}" presName="childText" presStyleLbl="conFgAcc1" presStyleIdx="0" presStyleCnt="3">
        <dgm:presLayoutVars>
          <dgm:bulletEnabled val="1"/>
        </dgm:presLayoutVars>
      </dgm:prSet>
      <dgm:spPr/>
    </dgm:pt>
    <dgm:pt modelId="{317021F9-69EB-48AD-889D-0D9B9D407AF8}" type="pres">
      <dgm:prSet presAssocID="{35EDEBEE-8718-4C3F-9ACE-763AC6B8B056}" presName="spaceBetweenRectangles" presStyleCnt="0"/>
      <dgm:spPr/>
    </dgm:pt>
    <dgm:pt modelId="{EA8E53B4-F177-4D29-AA13-5B5BABAD2D0D}" type="pres">
      <dgm:prSet presAssocID="{15086FA8-86FC-4D93-8B69-90D1A643A0EF}" presName="parentLin" presStyleCnt="0"/>
      <dgm:spPr/>
    </dgm:pt>
    <dgm:pt modelId="{2A30FB19-2649-4829-8268-D70BFB64B301}" type="pres">
      <dgm:prSet presAssocID="{15086FA8-86FC-4D93-8B69-90D1A643A0EF}" presName="parentLeftMargin" presStyleLbl="node1" presStyleIdx="0" presStyleCnt="3"/>
      <dgm:spPr/>
      <dgm:t>
        <a:bodyPr/>
        <a:lstStyle/>
        <a:p>
          <a:endParaRPr lang="es-PE"/>
        </a:p>
      </dgm:t>
    </dgm:pt>
    <dgm:pt modelId="{E36C1702-CBB5-441A-85CB-F26D288B1CAE}" type="pres">
      <dgm:prSet presAssocID="{15086FA8-86FC-4D93-8B69-90D1A643A0EF}" presName="parentText" presStyleLbl="node1" presStyleIdx="1" presStyleCnt="3" custScaleX="110083" custScaleY="75604" custLinFactNeighborX="-1961" custLinFactNeighborY="-12469">
        <dgm:presLayoutVars>
          <dgm:chMax val="0"/>
          <dgm:bulletEnabled val="1"/>
        </dgm:presLayoutVars>
      </dgm:prSet>
      <dgm:spPr/>
      <dgm:t>
        <a:bodyPr/>
        <a:lstStyle/>
        <a:p>
          <a:endParaRPr lang="es-PE"/>
        </a:p>
      </dgm:t>
    </dgm:pt>
    <dgm:pt modelId="{DB01ED86-FE70-4C98-9BA6-E52DF6134D0E}" type="pres">
      <dgm:prSet presAssocID="{15086FA8-86FC-4D93-8B69-90D1A643A0EF}" presName="negativeSpace" presStyleCnt="0"/>
      <dgm:spPr/>
    </dgm:pt>
    <dgm:pt modelId="{2E1724C8-2B7E-4B1A-8799-F99EE7EDB0C9}" type="pres">
      <dgm:prSet presAssocID="{15086FA8-86FC-4D93-8B69-90D1A643A0EF}" presName="childText" presStyleLbl="conFgAcc1" presStyleIdx="1" presStyleCnt="3" custLinFactNeighborY="-82316">
        <dgm:presLayoutVars>
          <dgm:bulletEnabled val="1"/>
        </dgm:presLayoutVars>
      </dgm:prSet>
      <dgm:spPr/>
    </dgm:pt>
    <dgm:pt modelId="{4AB90329-B893-49AC-A708-9B19D7D510E4}" type="pres">
      <dgm:prSet presAssocID="{D4423A6C-0FA4-444C-8671-966D8D3256CE}" presName="spaceBetweenRectangles" presStyleCnt="0"/>
      <dgm:spPr/>
    </dgm:pt>
    <dgm:pt modelId="{52C84692-05DA-4826-BC6E-B9230932C4BB}" type="pres">
      <dgm:prSet presAssocID="{0517B0C8-466A-43B8-9643-254E1F3F429C}" presName="parentLin" presStyleCnt="0"/>
      <dgm:spPr/>
    </dgm:pt>
    <dgm:pt modelId="{CAA8326F-BE0A-43E1-840E-4C300D2DA31D}" type="pres">
      <dgm:prSet presAssocID="{0517B0C8-466A-43B8-9643-254E1F3F429C}" presName="parentLeftMargin" presStyleLbl="node1" presStyleIdx="1" presStyleCnt="3"/>
      <dgm:spPr/>
      <dgm:t>
        <a:bodyPr/>
        <a:lstStyle/>
        <a:p>
          <a:endParaRPr lang="es-PE"/>
        </a:p>
      </dgm:t>
    </dgm:pt>
    <dgm:pt modelId="{9DDF31E6-E551-4730-ACD2-12D3E5B8F1D3}" type="pres">
      <dgm:prSet presAssocID="{0517B0C8-466A-43B8-9643-254E1F3F429C}" presName="parentText" presStyleLbl="node1" presStyleIdx="2" presStyleCnt="3" custAng="0" custScaleX="110084" custScaleY="87164" custLinFactNeighborX="-1961" custLinFactNeighborY="-23574">
        <dgm:presLayoutVars>
          <dgm:chMax val="0"/>
          <dgm:bulletEnabled val="1"/>
        </dgm:presLayoutVars>
      </dgm:prSet>
      <dgm:spPr/>
      <dgm:t>
        <a:bodyPr/>
        <a:lstStyle/>
        <a:p>
          <a:endParaRPr lang="en-US"/>
        </a:p>
      </dgm:t>
    </dgm:pt>
    <dgm:pt modelId="{61B12C61-4DF1-40FB-90D8-6428AD7F3D99}" type="pres">
      <dgm:prSet presAssocID="{0517B0C8-466A-43B8-9643-254E1F3F429C}" presName="negativeSpace" presStyleCnt="0"/>
      <dgm:spPr/>
    </dgm:pt>
    <dgm:pt modelId="{2A58143D-2282-4440-9AA8-8283A996ABC5}" type="pres">
      <dgm:prSet presAssocID="{0517B0C8-466A-43B8-9643-254E1F3F429C}" presName="childText" presStyleLbl="conFgAcc1" presStyleIdx="2" presStyleCnt="3" custScaleY="97053" custLinFactNeighborY="-53141">
        <dgm:presLayoutVars>
          <dgm:bulletEnabled val="1"/>
        </dgm:presLayoutVars>
      </dgm:prSet>
      <dgm:spPr/>
    </dgm:pt>
  </dgm:ptLst>
  <dgm:cxnLst>
    <dgm:cxn modelId="{238EFEF2-11E2-4475-AB6F-830799E87746}" type="presOf" srcId="{0517B0C8-466A-43B8-9643-254E1F3F429C}" destId="{9DDF31E6-E551-4730-ACD2-12D3E5B8F1D3}" srcOrd="1" destOrd="0" presId="urn:microsoft.com/office/officeart/2005/8/layout/list1"/>
    <dgm:cxn modelId="{B66B4C63-D62A-4AAB-9F90-674DF07D6D09}" srcId="{24B63D0D-49A9-4610-AB41-4FBAFC24EA7D}" destId="{15086FA8-86FC-4D93-8B69-90D1A643A0EF}" srcOrd="1" destOrd="0" parTransId="{2126394E-AD4A-436F-8680-CD1BE5D8834B}" sibTransId="{D4423A6C-0FA4-444C-8671-966D8D3256CE}"/>
    <dgm:cxn modelId="{E7A8A317-8350-4994-AABE-F48277AF67F3}" srcId="{24B63D0D-49A9-4610-AB41-4FBAFC24EA7D}" destId="{0517B0C8-466A-43B8-9643-254E1F3F429C}" srcOrd="2" destOrd="0" parTransId="{C383A93C-97F7-4E03-9E00-C52EF27768F3}" sibTransId="{1547E1C9-8E8D-45D6-BFB6-168707CBBB7B}"/>
    <dgm:cxn modelId="{2BF1E46E-CE6C-4CCD-AC48-F5509DFFBE0E}" srcId="{24B63D0D-49A9-4610-AB41-4FBAFC24EA7D}" destId="{A017142B-8EE4-4106-8FE8-B7CFE203E92E}" srcOrd="0" destOrd="0" parTransId="{15B0DDA5-4052-4843-BF50-CF4B9F1288BD}" sibTransId="{35EDEBEE-8718-4C3F-9ACE-763AC6B8B056}"/>
    <dgm:cxn modelId="{2BBCF6A9-35A2-4C70-9A07-ECC98BFD07FB}" type="presOf" srcId="{15086FA8-86FC-4D93-8B69-90D1A643A0EF}" destId="{E36C1702-CBB5-441A-85CB-F26D288B1CAE}" srcOrd="1" destOrd="0" presId="urn:microsoft.com/office/officeart/2005/8/layout/list1"/>
    <dgm:cxn modelId="{618342BA-F0E4-4B14-802A-AC59A28DD141}" type="presOf" srcId="{A017142B-8EE4-4106-8FE8-B7CFE203E92E}" destId="{43F6E4E2-4C92-470A-895E-7B7C5DE58E98}" srcOrd="0" destOrd="0" presId="urn:microsoft.com/office/officeart/2005/8/layout/list1"/>
    <dgm:cxn modelId="{4020A2E0-1136-47D5-8022-69F58F36DC6A}" type="presOf" srcId="{15086FA8-86FC-4D93-8B69-90D1A643A0EF}" destId="{2A30FB19-2649-4829-8268-D70BFB64B301}" srcOrd="0" destOrd="0" presId="urn:microsoft.com/office/officeart/2005/8/layout/list1"/>
    <dgm:cxn modelId="{55F16BF3-6537-40B2-A61C-DA44422A8F00}" type="presOf" srcId="{24B63D0D-49A9-4610-AB41-4FBAFC24EA7D}" destId="{B548968B-DF07-4F8C-A4F3-B816108F87AD}" srcOrd="0" destOrd="0" presId="urn:microsoft.com/office/officeart/2005/8/layout/list1"/>
    <dgm:cxn modelId="{E84C6948-87F7-4E09-9621-D43639692742}" type="presOf" srcId="{0517B0C8-466A-43B8-9643-254E1F3F429C}" destId="{CAA8326F-BE0A-43E1-840E-4C300D2DA31D}" srcOrd="0" destOrd="0" presId="urn:microsoft.com/office/officeart/2005/8/layout/list1"/>
    <dgm:cxn modelId="{92F3B3D6-B3BA-4F6B-8E34-A2A3F1CC2B42}" type="presOf" srcId="{A017142B-8EE4-4106-8FE8-B7CFE203E92E}" destId="{7780A69F-6C5D-4482-847F-A3380156461C}" srcOrd="1" destOrd="0" presId="urn:microsoft.com/office/officeart/2005/8/layout/list1"/>
    <dgm:cxn modelId="{CD7FECC3-2D42-416C-8FA3-FF894FEC05AC}" type="presParOf" srcId="{B548968B-DF07-4F8C-A4F3-B816108F87AD}" destId="{8412D72A-02E8-4171-BACE-D948F971812B}" srcOrd="0" destOrd="0" presId="urn:microsoft.com/office/officeart/2005/8/layout/list1"/>
    <dgm:cxn modelId="{05846A03-A1AA-42F2-8274-6EF8658B93E5}" type="presParOf" srcId="{8412D72A-02E8-4171-BACE-D948F971812B}" destId="{43F6E4E2-4C92-470A-895E-7B7C5DE58E98}" srcOrd="0" destOrd="0" presId="urn:microsoft.com/office/officeart/2005/8/layout/list1"/>
    <dgm:cxn modelId="{6F9D6594-2DD5-4A72-BE15-17C299BA0F94}" type="presParOf" srcId="{8412D72A-02E8-4171-BACE-D948F971812B}" destId="{7780A69F-6C5D-4482-847F-A3380156461C}" srcOrd="1" destOrd="0" presId="urn:microsoft.com/office/officeart/2005/8/layout/list1"/>
    <dgm:cxn modelId="{160B731F-5C1B-4F43-8EE9-58EE2CBC0118}" type="presParOf" srcId="{B548968B-DF07-4F8C-A4F3-B816108F87AD}" destId="{CC26A44A-51B4-4DE8-B329-ED86610164B8}" srcOrd="1" destOrd="0" presId="urn:microsoft.com/office/officeart/2005/8/layout/list1"/>
    <dgm:cxn modelId="{ED29AE17-D5D0-4866-B147-62EB70DB34B9}" type="presParOf" srcId="{B548968B-DF07-4F8C-A4F3-B816108F87AD}" destId="{9505D3A1-5176-49E2-B825-EBEC0FCBF055}" srcOrd="2" destOrd="0" presId="urn:microsoft.com/office/officeart/2005/8/layout/list1"/>
    <dgm:cxn modelId="{C17C2C66-FE54-42AA-A63D-21F4BFA2EC27}" type="presParOf" srcId="{B548968B-DF07-4F8C-A4F3-B816108F87AD}" destId="{317021F9-69EB-48AD-889D-0D9B9D407AF8}" srcOrd="3" destOrd="0" presId="urn:microsoft.com/office/officeart/2005/8/layout/list1"/>
    <dgm:cxn modelId="{0D25B834-D0EC-41E2-A643-39645AF1671E}" type="presParOf" srcId="{B548968B-DF07-4F8C-A4F3-B816108F87AD}" destId="{EA8E53B4-F177-4D29-AA13-5B5BABAD2D0D}" srcOrd="4" destOrd="0" presId="urn:microsoft.com/office/officeart/2005/8/layout/list1"/>
    <dgm:cxn modelId="{3DC658D3-BA8E-4D27-B912-9960F8E6DBC0}" type="presParOf" srcId="{EA8E53B4-F177-4D29-AA13-5B5BABAD2D0D}" destId="{2A30FB19-2649-4829-8268-D70BFB64B301}" srcOrd="0" destOrd="0" presId="urn:microsoft.com/office/officeart/2005/8/layout/list1"/>
    <dgm:cxn modelId="{34CD05FF-1B42-47CA-B89B-7B0D165CBCFF}" type="presParOf" srcId="{EA8E53B4-F177-4D29-AA13-5B5BABAD2D0D}" destId="{E36C1702-CBB5-441A-85CB-F26D288B1CAE}" srcOrd="1" destOrd="0" presId="urn:microsoft.com/office/officeart/2005/8/layout/list1"/>
    <dgm:cxn modelId="{FA804831-2CE5-4660-9335-B7CD73ECC5EB}" type="presParOf" srcId="{B548968B-DF07-4F8C-A4F3-B816108F87AD}" destId="{DB01ED86-FE70-4C98-9BA6-E52DF6134D0E}" srcOrd="5" destOrd="0" presId="urn:microsoft.com/office/officeart/2005/8/layout/list1"/>
    <dgm:cxn modelId="{0F64494A-8492-43C0-B82C-E6B3EB04038E}" type="presParOf" srcId="{B548968B-DF07-4F8C-A4F3-B816108F87AD}" destId="{2E1724C8-2B7E-4B1A-8799-F99EE7EDB0C9}" srcOrd="6" destOrd="0" presId="urn:microsoft.com/office/officeart/2005/8/layout/list1"/>
    <dgm:cxn modelId="{3B3A79B6-8301-4D5A-9A07-F7417D3BB418}" type="presParOf" srcId="{B548968B-DF07-4F8C-A4F3-B816108F87AD}" destId="{4AB90329-B893-49AC-A708-9B19D7D510E4}" srcOrd="7" destOrd="0" presId="urn:microsoft.com/office/officeart/2005/8/layout/list1"/>
    <dgm:cxn modelId="{2BDB6A85-03C7-452E-A974-0C85DD6A68D8}" type="presParOf" srcId="{B548968B-DF07-4F8C-A4F3-B816108F87AD}" destId="{52C84692-05DA-4826-BC6E-B9230932C4BB}" srcOrd="8" destOrd="0" presId="urn:microsoft.com/office/officeart/2005/8/layout/list1"/>
    <dgm:cxn modelId="{55B5ECE6-4AF6-47E2-9668-F6BC37D59F03}" type="presParOf" srcId="{52C84692-05DA-4826-BC6E-B9230932C4BB}" destId="{CAA8326F-BE0A-43E1-840E-4C300D2DA31D}" srcOrd="0" destOrd="0" presId="urn:microsoft.com/office/officeart/2005/8/layout/list1"/>
    <dgm:cxn modelId="{118D0FE3-DFE8-410C-87EE-E6CF24027D53}" type="presParOf" srcId="{52C84692-05DA-4826-BC6E-B9230932C4BB}" destId="{9DDF31E6-E551-4730-ACD2-12D3E5B8F1D3}" srcOrd="1" destOrd="0" presId="urn:microsoft.com/office/officeart/2005/8/layout/list1"/>
    <dgm:cxn modelId="{C62FC0CF-A51F-41E2-BEF0-DDC6FB58ED3A}" type="presParOf" srcId="{B548968B-DF07-4F8C-A4F3-B816108F87AD}" destId="{61B12C61-4DF1-40FB-90D8-6428AD7F3D99}" srcOrd="9" destOrd="0" presId="urn:microsoft.com/office/officeart/2005/8/layout/list1"/>
    <dgm:cxn modelId="{DEB03481-49E4-4315-9ED3-FF4946A5EEF7}" type="presParOf" srcId="{B548968B-DF07-4F8C-A4F3-B816108F87AD}" destId="{2A58143D-2282-4440-9AA8-8283A996ABC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42DFE-F735-43DA-9CAC-239E331B3C5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9720D29-2073-4AF4-9F0C-E8D86572AA78}">
      <dgm:prSet custT="1"/>
      <dgm:spPr>
        <a:solidFill>
          <a:schemeClr val="accent5">
            <a:lumMod val="60000"/>
            <a:lumOff val="40000"/>
          </a:schemeClr>
        </a:solidFill>
      </dgm:spPr>
      <dgm:t>
        <a:bodyPr/>
        <a:lstStyle/>
        <a:p>
          <a:r>
            <a:rPr lang="en-US" sz="2400" b="1" dirty="0" smtClean="0">
              <a:solidFill>
                <a:schemeClr val="bg1"/>
              </a:solidFill>
            </a:rPr>
            <a:t>Laser therapy to reduce retinal oxygen demand (scatter laser)</a:t>
          </a:r>
        </a:p>
      </dgm:t>
    </dgm:pt>
    <dgm:pt modelId="{18348DED-87F0-4510-886F-E46EB4043CF2}" type="parTrans" cxnId="{C03F96F1-3D3D-4E6F-89C6-D8555A1EF123}">
      <dgm:prSet/>
      <dgm:spPr/>
      <dgm:t>
        <a:bodyPr/>
        <a:lstStyle/>
        <a:p>
          <a:endParaRPr lang="en-US"/>
        </a:p>
      </dgm:t>
    </dgm:pt>
    <dgm:pt modelId="{4C637E72-2E9D-42D9-9D79-F40CFCCABC0A}" type="sibTrans" cxnId="{C03F96F1-3D3D-4E6F-89C6-D8555A1EF123}">
      <dgm:prSet/>
      <dgm:spPr/>
      <dgm:t>
        <a:bodyPr/>
        <a:lstStyle/>
        <a:p>
          <a:endParaRPr lang="en-US"/>
        </a:p>
      </dgm:t>
    </dgm:pt>
    <dgm:pt modelId="{224B2801-F843-4EE5-B4EC-BF439165E2A0}">
      <dgm:prSet custT="1"/>
      <dgm:spPr>
        <a:solidFill>
          <a:schemeClr val="accent5">
            <a:lumMod val="60000"/>
            <a:lumOff val="40000"/>
          </a:schemeClr>
        </a:solidFill>
      </dgm:spPr>
      <dgm:t>
        <a:bodyPr/>
        <a:lstStyle/>
        <a:p>
          <a:r>
            <a:rPr lang="en-US" sz="2400" b="1" dirty="0" smtClean="0">
              <a:solidFill>
                <a:schemeClr val="bg1"/>
              </a:solidFill>
            </a:rPr>
            <a:t>Laser therapy to seal leaking blood vessels (focal laser)</a:t>
          </a:r>
          <a:endParaRPr lang="en-US" sz="2400" b="1" dirty="0">
            <a:solidFill>
              <a:schemeClr val="bg1"/>
            </a:solidFill>
          </a:endParaRPr>
        </a:p>
      </dgm:t>
    </dgm:pt>
    <dgm:pt modelId="{2765A6AC-A5BE-4E67-AEB2-CCABB8FEB6B5}" type="parTrans" cxnId="{152F73A1-BA88-442D-8C54-DAE6240E9801}">
      <dgm:prSet/>
      <dgm:spPr/>
      <dgm:t>
        <a:bodyPr/>
        <a:lstStyle/>
        <a:p>
          <a:endParaRPr lang="en-US"/>
        </a:p>
      </dgm:t>
    </dgm:pt>
    <dgm:pt modelId="{B91CE450-D202-4597-A5D1-31548B1B4C85}" type="sibTrans" cxnId="{152F73A1-BA88-442D-8C54-DAE6240E9801}">
      <dgm:prSet/>
      <dgm:spPr/>
      <dgm:t>
        <a:bodyPr/>
        <a:lstStyle/>
        <a:p>
          <a:endParaRPr lang="en-US"/>
        </a:p>
      </dgm:t>
    </dgm:pt>
    <dgm:pt modelId="{B404DF8A-21A0-45DD-878C-3D4B0F3ADB3D}">
      <dgm:prSet custT="1"/>
      <dgm:spPr>
        <a:solidFill>
          <a:schemeClr val="accent5">
            <a:lumMod val="60000"/>
            <a:lumOff val="40000"/>
          </a:schemeClr>
        </a:solidFill>
      </dgm:spPr>
      <dgm:t>
        <a:bodyPr/>
        <a:lstStyle/>
        <a:p>
          <a:r>
            <a:rPr lang="en-US" sz="2400" b="1" dirty="0" smtClean="0">
              <a:solidFill>
                <a:schemeClr val="bg1"/>
              </a:solidFill>
            </a:rPr>
            <a:t>Surgical removal of blood from the eye (vitrectomy)</a:t>
          </a:r>
        </a:p>
      </dgm:t>
    </dgm:pt>
    <dgm:pt modelId="{1E3A4A94-8F8E-47C8-B02C-9EBF47E419D2}" type="parTrans" cxnId="{DC1393BC-6362-4549-93D1-8BD277ED8D7C}">
      <dgm:prSet/>
      <dgm:spPr/>
      <dgm:t>
        <a:bodyPr/>
        <a:lstStyle/>
        <a:p>
          <a:endParaRPr lang="en-US"/>
        </a:p>
      </dgm:t>
    </dgm:pt>
    <dgm:pt modelId="{E7B6A2A4-F6AC-4F09-8192-30A96A8D2B86}" type="sibTrans" cxnId="{DC1393BC-6362-4549-93D1-8BD277ED8D7C}">
      <dgm:prSet/>
      <dgm:spPr/>
      <dgm:t>
        <a:bodyPr/>
        <a:lstStyle/>
        <a:p>
          <a:endParaRPr lang="en-US"/>
        </a:p>
      </dgm:t>
    </dgm:pt>
    <dgm:pt modelId="{B67D0213-978D-4A8E-B17A-43996985283E}" type="pres">
      <dgm:prSet presAssocID="{91E42DFE-F735-43DA-9CAC-239E331B3C55}" presName="linear" presStyleCnt="0">
        <dgm:presLayoutVars>
          <dgm:dir/>
          <dgm:animLvl val="lvl"/>
          <dgm:resizeHandles val="exact"/>
        </dgm:presLayoutVars>
      </dgm:prSet>
      <dgm:spPr/>
      <dgm:t>
        <a:bodyPr/>
        <a:lstStyle/>
        <a:p>
          <a:endParaRPr lang="es-PE"/>
        </a:p>
      </dgm:t>
    </dgm:pt>
    <dgm:pt modelId="{C67799A3-FAA2-493C-9FC3-6766DBCAE2CD}" type="pres">
      <dgm:prSet presAssocID="{224B2801-F843-4EE5-B4EC-BF439165E2A0}" presName="parentLin" presStyleCnt="0"/>
      <dgm:spPr/>
    </dgm:pt>
    <dgm:pt modelId="{12F1B4B9-5FE5-4ECB-9589-FA549F21D284}" type="pres">
      <dgm:prSet presAssocID="{224B2801-F843-4EE5-B4EC-BF439165E2A0}" presName="parentLeftMargin" presStyleLbl="node1" presStyleIdx="0" presStyleCnt="3"/>
      <dgm:spPr/>
      <dgm:t>
        <a:bodyPr/>
        <a:lstStyle/>
        <a:p>
          <a:endParaRPr lang="es-PE"/>
        </a:p>
      </dgm:t>
    </dgm:pt>
    <dgm:pt modelId="{9CC00394-1D37-497B-A959-C53A9CB2AE68}" type="pres">
      <dgm:prSet presAssocID="{224B2801-F843-4EE5-B4EC-BF439165E2A0}" presName="parentText" presStyleLbl="node1" presStyleIdx="0" presStyleCnt="3" custScaleY="128738" custLinFactY="-16218" custLinFactNeighborX="11111" custLinFactNeighborY="-100000">
        <dgm:presLayoutVars>
          <dgm:chMax val="0"/>
          <dgm:bulletEnabled val="1"/>
        </dgm:presLayoutVars>
      </dgm:prSet>
      <dgm:spPr/>
      <dgm:t>
        <a:bodyPr/>
        <a:lstStyle/>
        <a:p>
          <a:endParaRPr lang="es-PE"/>
        </a:p>
      </dgm:t>
    </dgm:pt>
    <dgm:pt modelId="{F9B017EC-F5A5-40EC-A92F-3E9EE0CD54C7}" type="pres">
      <dgm:prSet presAssocID="{224B2801-F843-4EE5-B4EC-BF439165E2A0}" presName="negativeSpace" presStyleCnt="0"/>
      <dgm:spPr/>
    </dgm:pt>
    <dgm:pt modelId="{3F9D8C61-7253-4D12-A051-73C5461B5F8C}" type="pres">
      <dgm:prSet presAssocID="{224B2801-F843-4EE5-B4EC-BF439165E2A0}" presName="childText" presStyleLbl="conFgAcc1" presStyleIdx="0" presStyleCnt="3" custScaleX="90741" custLinFactNeighborY="38039">
        <dgm:presLayoutVars>
          <dgm:bulletEnabled val="1"/>
        </dgm:presLayoutVars>
      </dgm:prSet>
      <dgm:spPr>
        <a:ln>
          <a:solidFill>
            <a:schemeClr val="accent5">
              <a:lumMod val="20000"/>
              <a:lumOff val="80000"/>
            </a:schemeClr>
          </a:solidFill>
        </a:ln>
      </dgm:spPr>
    </dgm:pt>
    <dgm:pt modelId="{181E7DF1-1B8D-4AB3-AF1C-4C00862E43AB}" type="pres">
      <dgm:prSet presAssocID="{B91CE450-D202-4597-A5D1-31548B1B4C85}" presName="spaceBetweenRectangles" presStyleCnt="0"/>
      <dgm:spPr/>
    </dgm:pt>
    <dgm:pt modelId="{A515ABA0-1056-46BB-A2CF-0D284540C9EF}" type="pres">
      <dgm:prSet presAssocID="{29720D29-2073-4AF4-9F0C-E8D86572AA78}" presName="parentLin" presStyleCnt="0"/>
      <dgm:spPr/>
    </dgm:pt>
    <dgm:pt modelId="{13EF15CE-E7E8-4261-B50A-2325C5646A98}" type="pres">
      <dgm:prSet presAssocID="{29720D29-2073-4AF4-9F0C-E8D86572AA78}" presName="parentLeftMargin" presStyleLbl="node1" presStyleIdx="0" presStyleCnt="3"/>
      <dgm:spPr/>
      <dgm:t>
        <a:bodyPr/>
        <a:lstStyle/>
        <a:p>
          <a:endParaRPr lang="es-PE"/>
        </a:p>
      </dgm:t>
    </dgm:pt>
    <dgm:pt modelId="{A1F89864-ED90-430C-9363-A4394E7D8770}" type="pres">
      <dgm:prSet presAssocID="{29720D29-2073-4AF4-9F0C-E8D86572AA78}" presName="parentText" presStyleLbl="node1" presStyleIdx="1" presStyleCnt="3" custScaleY="139293">
        <dgm:presLayoutVars>
          <dgm:chMax val="0"/>
          <dgm:bulletEnabled val="1"/>
        </dgm:presLayoutVars>
      </dgm:prSet>
      <dgm:spPr/>
      <dgm:t>
        <a:bodyPr/>
        <a:lstStyle/>
        <a:p>
          <a:endParaRPr lang="en-US"/>
        </a:p>
      </dgm:t>
    </dgm:pt>
    <dgm:pt modelId="{326D5E7F-C591-454F-82F3-3B6FCEF960D3}" type="pres">
      <dgm:prSet presAssocID="{29720D29-2073-4AF4-9F0C-E8D86572AA78}" presName="negativeSpace" presStyleCnt="0"/>
      <dgm:spPr/>
    </dgm:pt>
    <dgm:pt modelId="{F9783C94-EA27-45D1-80A3-A9691678ADE1}" type="pres">
      <dgm:prSet presAssocID="{29720D29-2073-4AF4-9F0C-E8D86572AA78}" presName="childText" presStyleLbl="conFgAcc1" presStyleIdx="1" presStyleCnt="3" custScaleX="90741" custLinFactNeighborX="-1852" custLinFactNeighborY="29029">
        <dgm:presLayoutVars>
          <dgm:bulletEnabled val="1"/>
        </dgm:presLayoutVars>
      </dgm:prSet>
      <dgm:spPr>
        <a:ln>
          <a:solidFill>
            <a:schemeClr val="accent5">
              <a:lumMod val="20000"/>
              <a:lumOff val="80000"/>
            </a:schemeClr>
          </a:solidFill>
        </a:ln>
      </dgm:spPr>
    </dgm:pt>
    <dgm:pt modelId="{148EDDDA-B4DF-47FA-9D08-E2778006EB15}" type="pres">
      <dgm:prSet presAssocID="{4C637E72-2E9D-42D9-9D79-F40CFCCABC0A}" presName="spaceBetweenRectangles" presStyleCnt="0"/>
      <dgm:spPr/>
    </dgm:pt>
    <dgm:pt modelId="{8213B1FD-9EB3-4DA4-95AF-2A3D29EE09D7}" type="pres">
      <dgm:prSet presAssocID="{B404DF8A-21A0-45DD-878C-3D4B0F3ADB3D}" presName="parentLin" presStyleCnt="0"/>
      <dgm:spPr/>
    </dgm:pt>
    <dgm:pt modelId="{390DEC22-75A0-4C6E-8B38-C20AB5C382A5}" type="pres">
      <dgm:prSet presAssocID="{B404DF8A-21A0-45DD-878C-3D4B0F3ADB3D}" presName="parentLeftMargin" presStyleLbl="node1" presStyleIdx="1" presStyleCnt="3"/>
      <dgm:spPr/>
      <dgm:t>
        <a:bodyPr/>
        <a:lstStyle/>
        <a:p>
          <a:endParaRPr lang="es-PE"/>
        </a:p>
      </dgm:t>
    </dgm:pt>
    <dgm:pt modelId="{F7DA062C-E7EF-48D5-9582-77B185893581}" type="pres">
      <dgm:prSet presAssocID="{B404DF8A-21A0-45DD-878C-3D4B0F3ADB3D}" presName="parentText" presStyleLbl="node1" presStyleIdx="2" presStyleCnt="3" custScaleY="127800" custLinFactNeighborX="-7407" custLinFactNeighborY="29513">
        <dgm:presLayoutVars>
          <dgm:chMax val="0"/>
          <dgm:bulletEnabled val="1"/>
        </dgm:presLayoutVars>
      </dgm:prSet>
      <dgm:spPr/>
      <dgm:t>
        <a:bodyPr/>
        <a:lstStyle/>
        <a:p>
          <a:endParaRPr lang="en-US"/>
        </a:p>
      </dgm:t>
    </dgm:pt>
    <dgm:pt modelId="{012C6165-AB48-484A-A9A3-86847075BCF4}" type="pres">
      <dgm:prSet presAssocID="{B404DF8A-21A0-45DD-878C-3D4B0F3ADB3D}" presName="negativeSpace" presStyleCnt="0"/>
      <dgm:spPr/>
    </dgm:pt>
    <dgm:pt modelId="{C1762137-6AE2-4EFD-963C-75DCAF3A54D9}" type="pres">
      <dgm:prSet presAssocID="{B404DF8A-21A0-45DD-878C-3D4B0F3ADB3D}" presName="childText" presStyleLbl="conFgAcc1" presStyleIdx="2" presStyleCnt="3" custScaleX="90741" custLinFactNeighborX="-926" custLinFactNeighborY="42021">
        <dgm:presLayoutVars>
          <dgm:bulletEnabled val="1"/>
        </dgm:presLayoutVars>
      </dgm:prSet>
      <dgm:spPr>
        <a:ln>
          <a:solidFill>
            <a:schemeClr val="accent5">
              <a:lumMod val="20000"/>
              <a:lumOff val="80000"/>
            </a:schemeClr>
          </a:solidFill>
        </a:ln>
      </dgm:spPr>
    </dgm:pt>
  </dgm:ptLst>
  <dgm:cxnLst>
    <dgm:cxn modelId="{4E154D2D-83C4-4F2A-97E6-6CCEEF7E92FE}" type="presOf" srcId="{B404DF8A-21A0-45DD-878C-3D4B0F3ADB3D}" destId="{390DEC22-75A0-4C6E-8B38-C20AB5C382A5}" srcOrd="0" destOrd="0" presId="urn:microsoft.com/office/officeart/2005/8/layout/list1"/>
    <dgm:cxn modelId="{E1C5D354-D0E0-43D5-A67E-6E0E3A39B43F}" type="presOf" srcId="{224B2801-F843-4EE5-B4EC-BF439165E2A0}" destId="{12F1B4B9-5FE5-4ECB-9589-FA549F21D284}" srcOrd="0" destOrd="0" presId="urn:microsoft.com/office/officeart/2005/8/layout/list1"/>
    <dgm:cxn modelId="{7E575134-3C78-4898-862D-DB0C9E7177DD}" type="presOf" srcId="{91E42DFE-F735-43DA-9CAC-239E331B3C55}" destId="{B67D0213-978D-4A8E-B17A-43996985283E}" srcOrd="0" destOrd="0" presId="urn:microsoft.com/office/officeart/2005/8/layout/list1"/>
    <dgm:cxn modelId="{F653239D-2C7F-43E6-9970-DFFA84641877}" type="presOf" srcId="{224B2801-F843-4EE5-B4EC-BF439165E2A0}" destId="{9CC00394-1D37-497B-A959-C53A9CB2AE68}" srcOrd="1" destOrd="0" presId="urn:microsoft.com/office/officeart/2005/8/layout/list1"/>
    <dgm:cxn modelId="{A272A61E-8A92-46F1-A5EF-7275913F8AF1}" type="presOf" srcId="{29720D29-2073-4AF4-9F0C-E8D86572AA78}" destId="{A1F89864-ED90-430C-9363-A4394E7D8770}" srcOrd="1" destOrd="0" presId="urn:microsoft.com/office/officeart/2005/8/layout/list1"/>
    <dgm:cxn modelId="{C03F96F1-3D3D-4E6F-89C6-D8555A1EF123}" srcId="{91E42DFE-F735-43DA-9CAC-239E331B3C55}" destId="{29720D29-2073-4AF4-9F0C-E8D86572AA78}" srcOrd="1" destOrd="0" parTransId="{18348DED-87F0-4510-886F-E46EB4043CF2}" sibTransId="{4C637E72-2E9D-42D9-9D79-F40CFCCABC0A}"/>
    <dgm:cxn modelId="{152F73A1-BA88-442D-8C54-DAE6240E9801}" srcId="{91E42DFE-F735-43DA-9CAC-239E331B3C55}" destId="{224B2801-F843-4EE5-B4EC-BF439165E2A0}" srcOrd="0" destOrd="0" parTransId="{2765A6AC-A5BE-4E67-AEB2-CCABB8FEB6B5}" sibTransId="{B91CE450-D202-4597-A5D1-31548B1B4C85}"/>
    <dgm:cxn modelId="{082E0F93-1AAA-460A-BD6E-C7FF3E72F33E}" type="presOf" srcId="{B404DF8A-21A0-45DD-878C-3D4B0F3ADB3D}" destId="{F7DA062C-E7EF-48D5-9582-77B185893581}" srcOrd="1" destOrd="0" presId="urn:microsoft.com/office/officeart/2005/8/layout/list1"/>
    <dgm:cxn modelId="{09AE2915-7812-428D-96E9-D50C4EBFF529}" type="presOf" srcId="{29720D29-2073-4AF4-9F0C-E8D86572AA78}" destId="{13EF15CE-E7E8-4261-B50A-2325C5646A98}" srcOrd="0" destOrd="0" presId="urn:microsoft.com/office/officeart/2005/8/layout/list1"/>
    <dgm:cxn modelId="{DC1393BC-6362-4549-93D1-8BD277ED8D7C}" srcId="{91E42DFE-F735-43DA-9CAC-239E331B3C55}" destId="{B404DF8A-21A0-45DD-878C-3D4B0F3ADB3D}" srcOrd="2" destOrd="0" parTransId="{1E3A4A94-8F8E-47C8-B02C-9EBF47E419D2}" sibTransId="{E7B6A2A4-F6AC-4F09-8192-30A96A8D2B86}"/>
    <dgm:cxn modelId="{2D2BCE00-43CA-4DC2-AA51-D5BAF96494FA}" type="presParOf" srcId="{B67D0213-978D-4A8E-B17A-43996985283E}" destId="{C67799A3-FAA2-493C-9FC3-6766DBCAE2CD}" srcOrd="0" destOrd="0" presId="urn:microsoft.com/office/officeart/2005/8/layout/list1"/>
    <dgm:cxn modelId="{E210173E-8877-47AF-8296-D4AE84BBE639}" type="presParOf" srcId="{C67799A3-FAA2-493C-9FC3-6766DBCAE2CD}" destId="{12F1B4B9-5FE5-4ECB-9589-FA549F21D284}" srcOrd="0" destOrd="0" presId="urn:microsoft.com/office/officeart/2005/8/layout/list1"/>
    <dgm:cxn modelId="{12A51F28-37CC-4F75-9707-A9343A325A4D}" type="presParOf" srcId="{C67799A3-FAA2-493C-9FC3-6766DBCAE2CD}" destId="{9CC00394-1D37-497B-A959-C53A9CB2AE68}" srcOrd="1" destOrd="0" presId="urn:microsoft.com/office/officeart/2005/8/layout/list1"/>
    <dgm:cxn modelId="{C4D3889C-C8A7-4F27-A83B-8CA366AB3A48}" type="presParOf" srcId="{B67D0213-978D-4A8E-B17A-43996985283E}" destId="{F9B017EC-F5A5-40EC-A92F-3E9EE0CD54C7}" srcOrd="1" destOrd="0" presId="urn:microsoft.com/office/officeart/2005/8/layout/list1"/>
    <dgm:cxn modelId="{FA9E6C22-D216-41FD-8693-B5AF3025E902}" type="presParOf" srcId="{B67D0213-978D-4A8E-B17A-43996985283E}" destId="{3F9D8C61-7253-4D12-A051-73C5461B5F8C}" srcOrd="2" destOrd="0" presId="urn:microsoft.com/office/officeart/2005/8/layout/list1"/>
    <dgm:cxn modelId="{C73A7E88-A816-4209-8833-A049A7DE072A}" type="presParOf" srcId="{B67D0213-978D-4A8E-B17A-43996985283E}" destId="{181E7DF1-1B8D-4AB3-AF1C-4C00862E43AB}" srcOrd="3" destOrd="0" presId="urn:microsoft.com/office/officeart/2005/8/layout/list1"/>
    <dgm:cxn modelId="{716A5C6B-A935-403D-9F67-22533C0221C6}" type="presParOf" srcId="{B67D0213-978D-4A8E-B17A-43996985283E}" destId="{A515ABA0-1056-46BB-A2CF-0D284540C9EF}" srcOrd="4" destOrd="0" presId="urn:microsoft.com/office/officeart/2005/8/layout/list1"/>
    <dgm:cxn modelId="{4CF847C0-B480-421C-B15A-E307FB2E8026}" type="presParOf" srcId="{A515ABA0-1056-46BB-A2CF-0D284540C9EF}" destId="{13EF15CE-E7E8-4261-B50A-2325C5646A98}" srcOrd="0" destOrd="0" presId="urn:microsoft.com/office/officeart/2005/8/layout/list1"/>
    <dgm:cxn modelId="{B9E6CC28-C1DD-4822-9D05-A3ED542F5271}" type="presParOf" srcId="{A515ABA0-1056-46BB-A2CF-0D284540C9EF}" destId="{A1F89864-ED90-430C-9363-A4394E7D8770}" srcOrd="1" destOrd="0" presId="urn:microsoft.com/office/officeart/2005/8/layout/list1"/>
    <dgm:cxn modelId="{D6680F93-D8DC-43FF-A294-D4D670B7E5CE}" type="presParOf" srcId="{B67D0213-978D-4A8E-B17A-43996985283E}" destId="{326D5E7F-C591-454F-82F3-3B6FCEF960D3}" srcOrd="5" destOrd="0" presId="urn:microsoft.com/office/officeart/2005/8/layout/list1"/>
    <dgm:cxn modelId="{8F41391B-9136-4F40-964A-0A89A790A4FF}" type="presParOf" srcId="{B67D0213-978D-4A8E-B17A-43996985283E}" destId="{F9783C94-EA27-45D1-80A3-A9691678ADE1}" srcOrd="6" destOrd="0" presId="urn:microsoft.com/office/officeart/2005/8/layout/list1"/>
    <dgm:cxn modelId="{A33F0FA0-EA43-46A5-99B3-5A24CDAA2CCF}" type="presParOf" srcId="{B67D0213-978D-4A8E-B17A-43996985283E}" destId="{148EDDDA-B4DF-47FA-9D08-E2778006EB15}" srcOrd="7" destOrd="0" presId="urn:microsoft.com/office/officeart/2005/8/layout/list1"/>
    <dgm:cxn modelId="{6AF7AE17-FD5F-4C30-9464-14F629C75D60}" type="presParOf" srcId="{B67D0213-978D-4A8E-B17A-43996985283E}" destId="{8213B1FD-9EB3-4DA4-95AF-2A3D29EE09D7}" srcOrd="8" destOrd="0" presId="urn:microsoft.com/office/officeart/2005/8/layout/list1"/>
    <dgm:cxn modelId="{29F00224-578F-4D78-B276-94C185675C78}" type="presParOf" srcId="{8213B1FD-9EB3-4DA4-95AF-2A3D29EE09D7}" destId="{390DEC22-75A0-4C6E-8B38-C20AB5C382A5}" srcOrd="0" destOrd="0" presId="urn:microsoft.com/office/officeart/2005/8/layout/list1"/>
    <dgm:cxn modelId="{8E864589-D03A-435E-9911-A649B3E2134A}" type="presParOf" srcId="{8213B1FD-9EB3-4DA4-95AF-2A3D29EE09D7}" destId="{F7DA062C-E7EF-48D5-9582-77B185893581}" srcOrd="1" destOrd="0" presId="urn:microsoft.com/office/officeart/2005/8/layout/list1"/>
    <dgm:cxn modelId="{19CD3FE4-7331-42D4-8647-48C89AD5C2D3}" type="presParOf" srcId="{B67D0213-978D-4A8E-B17A-43996985283E}" destId="{012C6165-AB48-484A-A9A3-86847075BCF4}" srcOrd="9" destOrd="0" presId="urn:microsoft.com/office/officeart/2005/8/layout/list1"/>
    <dgm:cxn modelId="{E9E66B78-D1DD-4520-BDF5-FF0FED084460}" type="presParOf" srcId="{B67D0213-978D-4A8E-B17A-43996985283E}" destId="{C1762137-6AE2-4EFD-963C-75DCAF3A54D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E42DFE-F735-43DA-9CAC-239E331B3C5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9720D29-2073-4AF4-9F0C-E8D86572AA78}">
      <dgm:prSet custT="1"/>
      <dgm:spPr>
        <a:solidFill>
          <a:schemeClr val="accent5">
            <a:lumMod val="60000"/>
            <a:lumOff val="40000"/>
          </a:schemeClr>
        </a:solidFill>
      </dgm:spPr>
      <dgm:t>
        <a:bodyPr/>
        <a:lstStyle/>
        <a:p>
          <a:r>
            <a:rPr lang="en-US" sz="2400" b="1" dirty="0" smtClean="0">
              <a:solidFill>
                <a:schemeClr val="bg1"/>
              </a:solidFill>
            </a:rPr>
            <a:t>Anti-VEGF antibody treatment appears to be useful for both macular edema and proliferative retinopathy</a:t>
          </a:r>
        </a:p>
      </dgm:t>
    </dgm:pt>
    <dgm:pt modelId="{18348DED-87F0-4510-886F-E46EB4043CF2}" type="parTrans" cxnId="{C03F96F1-3D3D-4E6F-89C6-D8555A1EF123}">
      <dgm:prSet/>
      <dgm:spPr/>
      <dgm:t>
        <a:bodyPr/>
        <a:lstStyle/>
        <a:p>
          <a:endParaRPr lang="en-US"/>
        </a:p>
      </dgm:t>
    </dgm:pt>
    <dgm:pt modelId="{4C637E72-2E9D-42D9-9D79-F40CFCCABC0A}" type="sibTrans" cxnId="{C03F96F1-3D3D-4E6F-89C6-D8555A1EF123}">
      <dgm:prSet/>
      <dgm:spPr/>
      <dgm:t>
        <a:bodyPr/>
        <a:lstStyle/>
        <a:p>
          <a:endParaRPr lang="en-US"/>
        </a:p>
      </dgm:t>
    </dgm:pt>
    <dgm:pt modelId="{224B2801-F843-4EE5-B4EC-BF439165E2A0}">
      <dgm:prSet custT="1"/>
      <dgm:spPr>
        <a:solidFill>
          <a:schemeClr val="accent5">
            <a:lumMod val="60000"/>
            <a:lumOff val="40000"/>
          </a:schemeClr>
        </a:solidFill>
      </dgm:spPr>
      <dgm:t>
        <a:bodyPr/>
        <a:lstStyle/>
        <a:p>
          <a:r>
            <a:rPr lang="en-US" sz="2400" b="1" dirty="0" smtClean="0">
              <a:solidFill>
                <a:schemeClr val="bg1"/>
              </a:solidFill>
            </a:rPr>
            <a:t>The use of anti-vascular endothelial growth factor antibodies has been shown to be useful in the treatment of DR </a:t>
          </a:r>
          <a:endParaRPr lang="en-US" sz="2400" b="1" dirty="0">
            <a:solidFill>
              <a:schemeClr val="bg1"/>
            </a:solidFill>
          </a:endParaRPr>
        </a:p>
      </dgm:t>
    </dgm:pt>
    <dgm:pt modelId="{2765A6AC-A5BE-4E67-AEB2-CCABB8FEB6B5}" type="parTrans" cxnId="{152F73A1-BA88-442D-8C54-DAE6240E9801}">
      <dgm:prSet/>
      <dgm:spPr/>
      <dgm:t>
        <a:bodyPr/>
        <a:lstStyle/>
        <a:p>
          <a:endParaRPr lang="en-US"/>
        </a:p>
      </dgm:t>
    </dgm:pt>
    <dgm:pt modelId="{B91CE450-D202-4597-A5D1-31548B1B4C85}" type="sibTrans" cxnId="{152F73A1-BA88-442D-8C54-DAE6240E9801}">
      <dgm:prSet/>
      <dgm:spPr/>
      <dgm:t>
        <a:bodyPr/>
        <a:lstStyle/>
        <a:p>
          <a:endParaRPr lang="en-US"/>
        </a:p>
      </dgm:t>
    </dgm:pt>
    <dgm:pt modelId="{B404DF8A-21A0-45DD-878C-3D4B0F3ADB3D}">
      <dgm:prSet custT="1"/>
      <dgm:spPr>
        <a:solidFill>
          <a:schemeClr val="accent5">
            <a:lumMod val="60000"/>
            <a:lumOff val="40000"/>
          </a:schemeClr>
        </a:solidFill>
      </dgm:spPr>
      <dgm:t>
        <a:bodyPr/>
        <a:lstStyle/>
        <a:p>
          <a:r>
            <a:rPr lang="en-US" sz="2400" b="1" dirty="0" smtClean="0">
              <a:solidFill>
                <a:schemeClr val="bg1"/>
              </a:solidFill>
            </a:rPr>
            <a:t>Studies to determine the exact role of anti-VEGF treatment in relation to laser treatment in specific situations are underway.</a:t>
          </a:r>
        </a:p>
      </dgm:t>
    </dgm:pt>
    <dgm:pt modelId="{1E3A4A94-8F8E-47C8-B02C-9EBF47E419D2}" type="parTrans" cxnId="{DC1393BC-6362-4549-93D1-8BD277ED8D7C}">
      <dgm:prSet/>
      <dgm:spPr/>
      <dgm:t>
        <a:bodyPr/>
        <a:lstStyle/>
        <a:p>
          <a:endParaRPr lang="en-US"/>
        </a:p>
      </dgm:t>
    </dgm:pt>
    <dgm:pt modelId="{E7B6A2A4-F6AC-4F09-8192-30A96A8D2B86}" type="sibTrans" cxnId="{DC1393BC-6362-4549-93D1-8BD277ED8D7C}">
      <dgm:prSet/>
      <dgm:spPr/>
      <dgm:t>
        <a:bodyPr/>
        <a:lstStyle/>
        <a:p>
          <a:endParaRPr lang="en-US"/>
        </a:p>
      </dgm:t>
    </dgm:pt>
    <dgm:pt modelId="{B67D0213-978D-4A8E-B17A-43996985283E}" type="pres">
      <dgm:prSet presAssocID="{91E42DFE-F735-43DA-9CAC-239E331B3C55}" presName="linear" presStyleCnt="0">
        <dgm:presLayoutVars>
          <dgm:dir/>
          <dgm:animLvl val="lvl"/>
          <dgm:resizeHandles val="exact"/>
        </dgm:presLayoutVars>
      </dgm:prSet>
      <dgm:spPr/>
      <dgm:t>
        <a:bodyPr/>
        <a:lstStyle/>
        <a:p>
          <a:endParaRPr lang="es-PE"/>
        </a:p>
      </dgm:t>
    </dgm:pt>
    <dgm:pt modelId="{C67799A3-FAA2-493C-9FC3-6766DBCAE2CD}" type="pres">
      <dgm:prSet presAssocID="{224B2801-F843-4EE5-B4EC-BF439165E2A0}" presName="parentLin" presStyleCnt="0"/>
      <dgm:spPr/>
    </dgm:pt>
    <dgm:pt modelId="{12F1B4B9-5FE5-4ECB-9589-FA549F21D284}" type="pres">
      <dgm:prSet presAssocID="{224B2801-F843-4EE5-B4EC-BF439165E2A0}" presName="parentLeftMargin" presStyleLbl="node1" presStyleIdx="0" presStyleCnt="3"/>
      <dgm:spPr/>
      <dgm:t>
        <a:bodyPr/>
        <a:lstStyle/>
        <a:p>
          <a:endParaRPr lang="es-PE"/>
        </a:p>
      </dgm:t>
    </dgm:pt>
    <dgm:pt modelId="{9CC00394-1D37-497B-A959-C53A9CB2AE68}" type="pres">
      <dgm:prSet presAssocID="{224B2801-F843-4EE5-B4EC-BF439165E2A0}" presName="parentText" presStyleLbl="node1" presStyleIdx="0" presStyleCnt="3" custScaleY="128738" custLinFactNeighborX="17371" custLinFactNeighborY="12091">
        <dgm:presLayoutVars>
          <dgm:chMax val="0"/>
          <dgm:bulletEnabled val="1"/>
        </dgm:presLayoutVars>
      </dgm:prSet>
      <dgm:spPr/>
      <dgm:t>
        <a:bodyPr/>
        <a:lstStyle/>
        <a:p>
          <a:endParaRPr lang="es-PE"/>
        </a:p>
      </dgm:t>
    </dgm:pt>
    <dgm:pt modelId="{F9B017EC-F5A5-40EC-A92F-3E9EE0CD54C7}" type="pres">
      <dgm:prSet presAssocID="{224B2801-F843-4EE5-B4EC-BF439165E2A0}" presName="negativeSpace" presStyleCnt="0"/>
      <dgm:spPr/>
    </dgm:pt>
    <dgm:pt modelId="{3F9D8C61-7253-4D12-A051-73C5461B5F8C}" type="pres">
      <dgm:prSet presAssocID="{224B2801-F843-4EE5-B4EC-BF439165E2A0}" presName="childText" presStyleLbl="conFgAcc1" presStyleIdx="0" presStyleCnt="3" custScaleX="90741" custLinFactNeighborY="38039">
        <dgm:presLayoutVars>
          <dgm:bulletEnabled val="1"/>
        </dgm:presLayoutVars>
      </dgm:prSet>
      <dgm:spPr>
        <a:ln>
          <a:solidFill>
            <a:schemeClr val="accent5">
              <a:lumMod val="20000"/>
              <a:lumOff val="80000"/>
            </a:schemeClr>
          </a:solidFill>
        </a:ln>
      </dgm:spPr>
    </dgm:pt>
    <dgm:pt modelId="{181E7DF1-1B8D-4AB3-AF1C-4C00862E43AB}" type="pres">
      <dgm:prSet presAssocID="{B91CE450-D202-4597-A5D1-31548B1B4C85}" presName="spaceBetweenRectangles" presStyleCnt="0"/>
      <dgm:spPr/>
    </dgm:pt>
    <dgm:pt modelId="{A515ABA0-1056-46BB-A2CF-0D284540C9EF}" type="pres">
      <dgm:prSet presAssocID="{29720D29-2073-4AF4-9F0C-E8D86572AA78}" presName="parentLin" presStyleCnt="0"/>
      <dgm:spPr/>
    </dgm:pt>
    <dgm:pt modelId="{13EF15CE-E7E8-4261-B50A-2325C5646A98}" type="pres">
      <dgm:prSet presAssocID="{29720D29-2073-4AF4-9F0C-E8D86572AA78}" presName="parentLeftMargin" presStyleLbl="node1" presStyleIdx="0" presStyleCnt="3"/>
      <dgm:spPr/>
      <dgm:t>
        <a:bodyPr/>
        <a:lstStyle/>
        <a:p>
          <a:endParaRPr lang="es-PE"/>
        </a:p>
      </dgm:t>
    </dgm:pt>
    <dgm:pt modelId="{A1F89864-ED90-430C-9363-A4394E7D8770}" type="pres">
      <dgm:prSet presAssocID="{29720D29-2073-4AF4-9F0C-E8D86572AA78}" presName="parentText" presStyleLbl="node1" presStyleIdx="1" presStyleCnt="3" custScaleY="139293" custLinFactNeighborX="25039" custLinFactNeighborY="16548">
        <dgm:presLayoutVars>
          <dgm:chMax val="0"/>
          <dgm:bulletEnabled val="1"/>
        </dgm:presLayoutVars>
      </dgm:prSet>
      <dgm:spPr/>
      <dgm:t>
        <a:bodyPr/>
        <a:lstStyle/>
        <a:p>
          <a:endParaRPr lang="en-US"/>
        </a:p>
      </dgm:t>
    </dgm:pt>
    <dgm:pt modelId="{326D5E7F-C591-454F-82F3-3B6FCEF960D3}" type="pres">
      <dgm:prSet presAssocID="{29720D29-2073-4AF4-9F0C-E8D86572AA78}" presName="negativeSpace" presStyleCnt="0"/>
      <dgm:spPr/>
    </dgm:pt>
    <dgm:pt modelId="{F9783C94-EA27-45D1-80A3-A9691678ADE1}" type="pres">
      <dgm:prSet presAssocID="{29720D29-2073-4AF4-9F0C-E8D86572AA78}" presName="childText" presStyleLbl="conFgAcc1" presStyleIdx="1" presStyleCnt="3" custScaleX="90741" custLinFactNeighborX="-1852" custLinFactNeighborY="29029">
        <dgm:presLayoutVars>
          <dgm:bulletEnabled val="1"/>
        </dgm:presLayoutVars>
      </dgm:prSet>
      <dgm:spPr>
        <a:ln>
          <a:solidFill>
            <a:schemeClr val="accent5">
              <a:lumMod val="20000"/>
              <a:lumOff val="80000"/>
            </a:schemeClr>
          </a:solidFill>
        </a:ln>
      </dgm:spPr>
    </dgm:pt>
    <dgm:pt modelId="{148EDDDA-B4DF-47FA-9D08-E2778006EB15}" type="pres">
      <dgm:prSet presAssocID="{4C637E72-2E9D-42D9-9D79-F40CFCCABC0A}" presName="spaceBetweenRectangles" presStyleCnt="0"/>
      <dgm:spPr/>
    </dgm:pt>
    <dgm:pt modelId="{8213B1FD-9EB3-4DA4-95AF-2A3D29EE09D7}" type="pres">
      <dgm:prSet presAssocID="{B404DF8A-21A0-45DD-878C-3D4B0F3ADB3D}" presName="parentLin" presStyleCnt="0"/>
      <dgm:spPr/>
    </dgm:pt>
    <dgm:pt modelId="{390DEC22-75A0-4C6E-8B38-C20AB5C382A5}" type="pres">
      <dgm:prSet presAssocID="{B404DF8A-21A0-45DD-878C-3D4B0F3ADB3D}" presName="parentLeftMargin" presStyleLbl="node1" presStyleIdx="1" presStyleCnt="3"/>
      <dgm:spPr/>
      <dgm:t>
        <a:bodyPr/>
        <a:lstStyle/>
        <a:p>
          <a:endParaRPr lang="es-PE"/>
        </a:p>
      </dgm:t>
    </dgm:pt>
    <dgm:pt modelId="{F7DA062C-E7EF-48D5-9582-77B185893581}" type="pres">
      <dgm:prSet presAssocID="{B404DF8A-21A0-45DD-878C-3D4B0F3ADB3D}" presName="parentText" presStyleLbl="node1" presStyleIdx="2" presStyleCnt="3" custScaleY="158939" custLinFactNeighborX="30152" custLinFactNeighborY="12964">
        <dgm:presLayoutVars>
          <dgm:chMax val="0"/>
          <dgm:bulletEnabled val="1"/>
        </dgm:presLayoutVars>
      </dgm:prSet>
      <dgm:spPr/>
      <dgm:t>
        <a:bodyPr/>
        <a:lstStyle/>
        <a:p>
          <a:endParaRPr lang="en-US"/>
        </a:p>
      </dgm:t>
    </dgm:pt>
    <dgm:pt modelId="{012C6165-AB48-484A-A9A3-86847075BCF4}" type="pres">
      <dgm:prSet presAssocID="{B404DF8A-21A0-45DD-878C-3D4B0F3ADB3D}" presName="negativeSpace" presStyleCnt="0"/>
      <dgm:spPr/>
    </dgm:pt>
    <dgm:pt modelId="{C1762137-6AE2-4EFD-963C-75DCAF3A54D9}" type="pres">
      <dgm:prSet presAssocID="{B404DF8A-21A0-45DD-878C-3D4B0F3ADB3D}" presName="childText" presStyleLbl="conFgAcc1" presStyleIdx="2" presStyleCnt="3" custScaleX="90741" custLinFactNeighborX="-926" custLinFactNeighborY="42021">
        <dgm:presLayoutVars>
          <dgm:bulletEnabled val="1"/>
        </dgm:presLayoutVars>
      </dgm:prSet>
      <dgm:spPr>
        <a:ln>
          <a:solidFill>
            <a:schemeClr val="accent5">
              <a:lumMod val="20000"/>
              <a:lumOff val="80000"/>
            </a:schemeClr>
          </a:solidFill>
        </a:ln>
      </dgm:spPr>
    </dgm:pt>
  </dgm:ptLst>
  <dgm:cxnLst>
    <dgm:cxn modelId="{38692399-6E13-499A-A236-6F16A7BA500A}" type="presOf" srcId="{224B2801-F843-4EE5-B4EC-BF439165E2A0}" destId="{9CC00394-1D37-497B-A959-C53A9CB2AE68}" srcOrd="1" destOrd="0" presId="urn:microsoft.com/office/officeart/2005/8/layout/list1"/>
    <dgm:cxn modelId="{B962BDE9-B642-44E7-B6F2-4B7B8238A065}" type="presOf" srcId="{B404DF8A-21A0-45DD-878C-3D4B0F3ADB3D}" destId="{F7DA062C-E7EF-48D5-9582-77B185893581}" srcOrd="1" destOrd="0" presId="urn:microsoft.com/office/officeart/2005/8/layout/list1"/>
    <dgm:cxn modelId="{8C9ECBB2-DBEE-4AD6-8C0A-F03E6D4A8CC1}" type="presOf" srcId="{B404DF8A-21A0-45DD-878C-3D4B0F3ADB3D}" destId="{390DEC22-75A0-4C6E-8B38-C20AB5C382A5}" srcOrd="0" destOrd="0" presId="urn:microsoft.com/office/officeart/2005/8/layout/list1"/>
    <dgm:cxn modelId="{DC1393BC-6362-4549-93D1-8BD277ED8D7C}" srcId="{91E42DFE-F735-43DA-9CAC-239E331B3C55}" destId="{B404DF8A-21A0-45DD-878C-3D4B0F3ADB3D}" srcOrd="2" destOrd="0" parTransId="{1E3A4A94-8F8E-47C8-B02C-9EBF47E419D2}" sibTransId="{E7B6A2A4-F6AC-4F09-8192-30A96A8D2B86}"/>
    <dgm:cxn modelId="{6CDFD1ED-4AAC-48E0-BD65-CF84E79850D8}" type="presOf" srcId="{29720D29-2073-4AF4-9F0C-E8D86572AA78}" destId="{A1F89864-ED90-430C-9363-A4394E7D8770}" srcOrd="1" destOrd="0" presId="urn:microsoft.com/office/officeart/2005/8/layout/list1"/>
    <dgm:cxn modelId="{A4809000-5F65-42C2-895E-E2B7DA9A2F2C}" type="presOf" srcId="{91E42DFE-F735-43DA-9CAC-239E331B3C55}" destId="{B67D0213-978D-4A8E-B17A-43996985283E}" srcOrd="0" destOrd="0" presId="urn:microsoft.com/office/officeart/2005/8/layout/list1"/>
    <dgm:cxn modelId="{2699A12D-9D44-46DC-980D-AEA463117601}" type="presOf" srcId="{224B2801-F843-4EE5-B4EC-BF439165E2A0}" destId="{12F1B4B9-5FE5-4ECB-9589-FA549F21D284}" srcOrd="0" destOrd="0" presId="urn:microsoft.com/office/officeart/2005/8/layout/list1"/>
    <dgm:cxn modelId="{E5A21F4A-DD51-4FD5-B0B3-B9C58FA264DB}" type="presOf" srcId="{29720D29-2073-4AF4-9F0C-E8D86572AA78}" destId="{13EF15CE-E7E8-4261-B50A-2325C5646A98}" srcOrd="0" destOrd="0" presId="urn:microsoft.com/office/officeart/2005/8/layout/list1"/>
    <dgm:cxn modelId="{C03F96F1-3D3D-4E6F-89C6-D8555A1EF123}" srcId="{91E42DFE-F735-43DA-9CAC-239E331B3C55}" destId="{29720D29-2073-4AF4-9F0C-E8D86572AA78}" srcOrd="1" destOrd="0" parTransId="{18348DED-87F0-4510-886F-E46EB4043CF2}" sibTransId="{4C637E72-2E9D-42D9-9D79-F40CFCCABC0A}"/>
    <dgm:cxn modelId="{152F73A1-BA88-442D-8C54-DAE6240E9801}" srcId="{91E42DFE-F735-43DA-9CAC-239E331B3C55}" destId="{224B2801-F843-4EE5-B4EC-BF439165E2A0}" srcOrd="0" destOrd="0" parTransId="{2765A6AC-A5BE-4E67-AEB2-CCABB8FEB6B5}" sibTransId="{B91CE450-D202-4597-A5D1-31548B1B4C85}"/>
    <dgm:cxn modelId="{5AC3B737-07CD-4737-8D40-980A5130BA05}" type="presParOf" srcId="{B67D0213-978D-4A8E-B17A-43996985283E}" destId="{C67799A3-FAA2-493C-9FC3-6766DBCAE2CD}" srcOrd="0" destOrd="0" presId="urn:microsoft.com/office/officeart/2005/8/layout/list1"/>
    <dgm:cxn modelId="{E24D4A19-369A-4AA6-AA5B-15A466B7B5CA}" type="presParOf" srcId="{C67799A3-FAA2-493C-9FC3-6766DBCAE2CD}" destId="{12F1B4B9-5FE5-4ECB-9589-FA549F21D284}" srcOrd="0" destOrd="0" presId="urn:microsoft.com/office/officeart/2005/8/layout/list1"/>
    <dgm:cxn modelId="{E5BE0055-AC10-4B95-98E2-4FDACE1AC9EA}" type="presParOf" srcId="{C67799A3-FAA2-493C-9FC3-6766DBCAE2CD}" destId="{9CC00394-1D37-497B-A959-C53A9CB2AE68}" srcOrd="1" destOrd="0" presId="urn:microsoft.com/office/officeart/2005/8/layout/list1"/>
    <dgm:cxn modelId="{0D447857-806C-4540-A392-7ABEA7C2F1B6}" type="presParOf" srcId="{B67D0213-978D-4A8E-B17A-43996985283E}" destId="{F9B017EC-F5A5-40EC-A92F-3E9EE0CD54C7}" srcOrd="1" destOrd="0" presId="urn:microsoft.com/office/officeart/2005/8/layout/list1"/>
    <dgm:cxn modelId="{6C9CC851-6FF4-4A82-AB01-0C6B6AC4E558}" type="presParOf" srcId="{B67D0213-978D-4A8E-B17A-43996985283E}" destId="{3F9D8C61-7253-4D12-A051-73C5461B5F8C}" srcOrd="2" destOrd="0" presId="urn:microsoft.com/office/officeart/2005/8/layout/list1"/>
    <dgm:cxn modelId="{929D38CF-8356-4517-84E5-3AAB0F03D437}" type="presParOf" srcId="{B67D0213-978D-4A8E-B17A-43996985283E}" destId="{181E7DF1-1B8D-4AB3-AF1C-4C00862E43AB}" srcOrd="3" destOrd="0" presId="urn:microsoft.com/office/officeart/2005/8/layout/list1"/>
    <dgm:cxn modelId="{4513202B-46EF-4718-BD13-2771564CD9CD}" type="presParOf" srcId="{B67D0213-978D-4A8E-B17A-43996985283E}" destId="{A515ABA0-1056-46BB-A2CF-0D284540C9EF}" srcOrd="4" destOrd="0" presId="urn:microsoft.com/office/officeart/2005/8/layout/list1"/>
    <dgm:cxn modelId="{026CCC04-9EE0-4A8B-8F06-974F3AC4F563}" type="presParOf" srcId="{A515ABA0-1056-46BB-A2CF-0D284540C9EF}" destId="{13EF15CE-E7E8-4261-B50A-2325C5646A98}" srcOrd="0" destOrd="0" presId="urn:microsoft.com/office/officeart/2005/8/layout/list1"/>
    <dgm:cxn modelId="{726D2E70-EA59-4732-8F88-7F2FE47557A5}" type="presParOf" srcId="{A515ABA0-1056-46BB-A2CF-0D284540C9EF}" destId="{A1F89864-ED90-430C-9363-A4394E7D8770}" srcOrd="1" destOrd="0" presId="urn:microsoft.com/office/officeart/2005/8/layout/list1"/>
    <dgm:cxn modelId="{80FBA660-1A2F-41D0-B855-99D07038051E}" type="presParOf" srcId="{B67D0213-978D-4A8E-B17A-43996985283E}" destId="{326D5E7F-C591-454F-82F3-3B6FCEF960D3}" srcOrd="5" destOrd="0" presId="urn:microsoft.com/office/officeart/2005/8/layout/list1"/>
    <dgm:cxn modelId="{5CD4D5A2-BD20-4A09-9AD1-595E629D2812}" type="presParOf" srcId="{B67D0213-978D-4A8E-B17A-43996985283E}" destId="{F9783C94-EA27-45D1-80A3-A9691678ADE1}" srcOrd="6" destOrd="0" presId="urn:microsoft.com/office/officeart/2005/8/layout/list1"/>
    <dgm:cxn modelId="{D68B2E68-A7C7-4A14-853C-078513CF2FAE}" type="presParOf" srcId="{B67D0213-978D-4A8E-B17A-43996985283E}" destId="{148EDDDA-B4DF-47FA-9D08-E2778006EB15}" srcOrd="7" destOrd="0" presId="urn:microsoft.com/office/officeart/2005/8/layout/list1"/>
    <dgm:cxn modelId="{5F76CBB7-8743-40B1-99E7-50A7C8B895CC}" type="presParOf" srcId="{B67D0213-978D-4A8E-B17A-43996985283E}" destId="{8213B1FD-9EB3-4DA4-95AF-2A3D29EE09D7}" srcOrd="8" destOrd="0" presId="urn:microsoft.com/office/officeart/2005/8/layout/list1"/>
    <dgm:cxn modelId="{A36B9290-3F76-4CE5-9CB9-D8C58ACEE9A0}" type="presParOf" srcId="{8213B1FD-9EB3-4DA4-95AF-2A3D29EE09D7}" destId="{390DEC22-75A0-4C6E-8B38-C20AB5C382A5}" srcOrd="0" destOrd="0" presId="urn:microsoft.com/office/officeart/2005/8/layout/list1"/>
    <dgm:cxn modelId="{5C94215E-D5A2-4A8D-9A59-EE593FFA484D}" type="presParOf" srcId="{8213B1FD-9EB3-4DA4-95AF-2A3D29EE09D7}" destId="{F7DA062C-E7EF-48D5-9582-77B185893581}" srcOrd="1" destOrd="0" presId="urn:microsoft.com/office/officeart/2005/8/layout/list1"/>
    <dgm:cxn modelId="{13A3E99B-F649-4DE7-99B5-33BB57FB5650}" type="presParOf" srcId="{B67D0213-978D-4A8E-B17A-43996985283E}" destId="{012C6165-AB48-484A-A9A3-86847075BCF4}" srcOrd="9" destOrd="0" presId="urn:microsoft.com/office/officeart/2005/8/layout/list1"/>
    <dgm:cxn modelId="{79903B9A-5109-4C4A-93FD-833A33FDA61C}" type="presParOf" srcId="{B67D0213-978D-4A8E-B17A-43996985283E}" destId="{C1762137-6AE2-4EFD-963C-75DCAF3A54D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3341D-2B94-4250-9D30-8A8D54F201AF}">
      <dsp:nvSpPr>
        <dsp:cNvPr id="0" name=""/>
        <dsp:cNvSpPr/>
      </dsp:nvSpPr>
      <dsp:spPr>
        <a:xfrm>
          <a:off x="400690" y="141332"/>
          <a:ext cx="7543822" cy="2053350"/>
        </a:xfrm>
        <a:prstGeom prst="round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b="0" i="0" kern="1200" dirty="0" smtClean="0"/>
            <a:t>Duration of diabetes is a major risk factor associated with the development of diabetic retinopathy</a:t>
          </a:r>
          <a:endParaRPr lang="en-US" sz="3900" kern="1200" dirty="0"/>
        </a:p>
      </dsp:txBody>
      <dsp:txXfrm>
        <a:off x="500926" y="241568"/>
        <a:ext cx="7343350" cy="1852878"/>
      </dsp:txXfrm>
    </dsp:sp>
    <dsp:sp modelId="{33F01174-6F62-430C-A0E2-76B45544CFBD}">
      <dsp:nvSpPr>
        <dsp:cNvPr id="0" name=""/>
        <dsp:cNvSpPr/>
      </dsp:nvSpPr>
      <dsp:spPr>
        <a:xfrm>
          <a:off x="388808" y="2290961"/>
          <a:ext cx="7591588" cy="2053350"/>
        </a:xfrm>
        <a:prstGeom prst="round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b="0" i="0" kern="1200" dirty="0" smtClean="0"/>
            <a:t>The severity of hyperglycemia is the key alterable risk factor associated with the development of diabetic retinopathy</a:t>
          </a:r>
          <a:endParaRPr lang="en-US" sz="3900" kern="1200" dirty="0"/>
        </a:p>
      </dsp:txBody>
      <dsp:txXfrm>
        <a:off x="489044" y="2391197"/>
        <a:ext cx="7391116" cy="1852878"/>
      </dsp:txXfrm>
    </dsp:sp>
    <dsp:sp modelId="{C222DFCF-9CB4-4ADB-AB60-402EFD310AFC}">
      <dsp:nvSpPr>
        <dsp:cNvPr id="0" name=""/>
        <dsp:cNvSpPr/>
      </dsp:nvSpPr>
      <dsp:spPr>
        <a:xfrm>
          <a:off x="7799854" y="4415430"/>
          <a:ext cx="201145" cy="8036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endParaRPr lang="en-US" sz="3900" b="1" kern="1200" dirty="0"/>
        </a:p>
      </dsp:txBody>
      <dsp:txXfrm>
        <a:off x="7803777" y="4419353"/>
        <a:ext cx="193299" cy="725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5D3A1-5176-49E2-B825-EBEC0FCBF055}">
      <dsp:nvSpPr>
        <dsp:cNvPr id="0" name=""/>
        <dsp:cNvSpPr/>
      </dsp:nvSpPr>
      <dsp:spPr>
        <a:xfrm>
          <a:off x="0" y="424449"/>
          <a:ext cx="7772400" cy="1386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80A69F-6C5D-4482-847F-A3380156461C}">
      <dsp:nvSpPr>
        <dsp:cNvPr id="0" name=""/>
        <dsp:cNvSpPr/>
      </dsp:nvSpPr>
      <dsp:spPr>
        <a:xfrm>
          <a:off x="457199" y="76203"/>
          <a:ext cx="5989318" cy="1218755"/>
        </a:xfrm>
        <a:prstGeom prst="roundRect">
          <a:avLst/>
        </a:prstGeom>
        <a:solidFill>
          <a:srgbClr val="CCECFF"/>
        </a:soli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hemeClr val="accent5"/>
        </a:lnRef>
        <a:fillRef idx="3">
          <a:schemeClr val="accent5"/>
        </a:fillRef>
        <a:effectRef idx="3">
          <a:schemeClr val="accent5"/>
        </a:effectRef>
        <a:fontRef idx="minor">
          <a:schemeClr val="lt1"/>
        </a:fontRef>
      </dsp:style>
      <dsp:txBody>
        <a:bodyPr spcFirstLastPara="0" vert="horz" wrap="square" lIns="205645" tIns="0" rIns="205645" bIns="0" numCol="1" spcCol="1270" anchor="ctr" anchorCtr="0">
          <a:noAutofit/>
        </a:bodyPr>
        <a:lstStyle/>
        <a:p>
          <a:pPr lvl="0" algn="l" defTabSz="1244600">
            <a:lnSpc>
              <a:spcPct val="90000"/>
            </a:lnSpc>
            <a:spcBef>
              <a:spcPct val="0"/>
            </a:spcBef>
            <a:spcAft>
              <a:spcPct val="35000"/>
            </a:spcAft>
          </a:pPr>
          <a:r>
            <a:rPr lang="en-US" sz="2800" b="1" kern="1200" dirty="0" smtClean="0">
              <a:solidFill>
                <a:srgbClr val="002060"/>
              </a:solidFill>
            </a:rPr>
            <a:t>Primary prevention</a:t>
          </a:r>
        </a:p>
        <a:p>
          <a:pPr lvl="0" algn="l" defTabSz="1244600">
            <a:lnSpc>
              <a:spcPct val="90000"/>
            </a:lnSpc>
            <a:spcBef>
              <a:spcPct val="0"/>
            </a:spcBef>
            <a:spcAft>
              <a:spcPct val="35000"/>
            </a:spcAft>
          </a:pPr>
          <a:r>
            <a:rPr lang="en-US" sz="2400" b="0" kern="1200" dirty="0" smtClean="0"/>
            <a:t>                        </a:t>
          </a:r>
          <a:r>
            <a:rPr lang="en-US" sz="2400" b="1" kern="1200" dirty="0" smtClean="0">
              <a:solidFill>
                <a:schemeClr val="bg2">
                  <a:lumMod val="90000"/>
                  <a:lumOff val="10000"/>
                </a:schemeClr>
              </a:solidFill>
            </a:rPr>
            <a:t>Strict glycemic control</a:t>
          </a:r>
        </a:p>
        <a:p>
          <a:pPr lvl="0" algn="l" defTabSz="1244600">
            <a:lnSpc>
              <a:spcPct val="90000"/>
            </a:lnSpc>
            <a:spcBef>
              <a:spcPct val="0"/>
            </a:spcBef>
            <a:spcAft>
              <a:spcPct val="35000"/>
            </a:spcAft>
          </a:pPr>
          <a:r>
            <a:rPr lang="en-US" sz="2400" b="1" kern="1200" dirty="0" smtClean="0">
              <a:solidFill>
                <a:schemeClr val="bg2">
                  <a:lumMod val="90000"/>
                  <a:lumOff val="10000"/>
                </a:schemeClr>
              </a:solidFill>
            </a:rPr>
            <a:t>                        Blood pressure control</a:t>
          </a:r>
          <a:r>
            <a:rPr lang="en-US" sz="2700" b="1" kern="1200" dirty="0" smtClean="0">
              <a:solidFill>
                <a:schemeClr val="bg2">
                  <a:lumMod val="90000"/>
                  <a:lumOff val="10000"/>
                </a:schemeClr>
              </a:solidFill>
            </a:rPr>
            <a:t> </a:t>
          </a:r>
          <a:endParaRPr lang="en-US" sz="2700" b="1" kern="1200" dirty="0">
            <a:solidFill>
              <a:schemeClr val="bg2">
                <a:lumMod val="90000"/>
                <a:lumOff val="10000"/>
              </a:schemeClr>
            </a:solidFill>
          </a:endParaRPr>
        </a:p>
      </dsp:txBody>
      <dsp:txXfrm>
        <a:off x="516694" y="135698"/>
        <a:ext cx="5870328" cy="1099765"/>
      </dsp:txXfrm>
    </dsp:sp>
    <dsp:sp modelId="{2E1724C8-2B7E-4B1A-8799-F99EE7EDB0C9}">
      <dsp:nvSpPr>
        <dsp:cNvPr id="0" name=""/>
        <dsp:cNvSpPr/>
      </dsp:nvSpPr>
      <dsp:spPr>
        <a:xfrm>
          <a:off x="0" y="2278677"/>
          <a:ext cx="7772400" cy="1386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6C1702-CBB5-441A-85CB-F26D288B1CAE}">
      <dsp:nvSpPr>
        <dsp:cNvPr id="0" name=""/>
        <dsp:cNvSpPr/>
      </dsp:nvSpPr>
      <dsp:spPr>
        <a:xfrm>
          <a:off x="380999" y="1905003"/>
          <a:ext cx="5989263" cy="1227506"/>
        </a:xfrm>
        <a:prstGeom prst="roundRect">
          <a:avLst/>
        </a:prstGeom>
        <a:solidFill>
          <a:srgbClr val="CCECFF"/>
        </a:soli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hemeClr val="accent5"/>
        </a:lnRef>
        <a:fillRef idx="3">
          <a:schemeClr val="accent5"/>
        </a:fillRef>
        <a:effectRef idx="3">
          <a:schemeClr val="accent5"/>
        </a:effectRef>
        <a:fontRef idx="minor">
          <a:schemeClr val="lt1"/>
        </a:fontRef>
      </dsp:style>
      <dsp:txBody>
        <a:bodyPr spcFirstLastPara="0" vert="horz" wrap="square" lIns="205645" tIns="0" rIns="205645" bIns="0" numCol="1" spcCol="1270" anchor="ctr" anchorCtr="0">
          <a:noAutofit/>
        </a:bodyPr>
        <a:lstStyle/>
        <a:p>
          <a:pPr lvl="0" algn="l" defTabSz="1244600">
            <a:lnSpc>
              <a:spcPct val="90000"/>
            </a:lnSpc>
            <a:spcBef>
              <a:spcPct val="0"/>
            </a:spcBef>
            <a:spcAft>
              <a:spcPct val="35000"/>
            </a:spcAft>
          </a:pPr>
          <a:r>
            <a:rPr lang="en-US" sz="2800" b="1" kern="1200" dirty="0" smtClean="0">
              <a:solidFill>
                <a:srgbClr val="002060"/>
              </a:solidFill>
            </a:rPr>
            <a:t>Secondary prevention </a:t>
          </a:r>
        </a:p>
        <a:p>
          <a:pPr lvl="0" algn="l" defTabSz="1244600">
            <a:lnSpc>
              <a:spcPct val="90000"/>
            </a:lnSpc>
            <a:spcBef>
              <a:spcPct val="0"/>
            </a:spcBef>
            <a:spcAft>
              <a:spcPct val="35000"/>
            </a:spcAft>
          </a:pPr>
          <a:r>
            <a:rPr lang="en-US" sz="2700" kern="1200" dirty="0" smtClean="0"/>
            <a:t>                      </a:t>
          </a:r>
          <a:r>
            <a:rPr lang="en-US" sz="2400" b="1" kern="1200" dirty="0" smtClean="0">
              <a:solidFill>
                <a:schemeClr val="bg2">
                  <a:lumMod val="90000"/>
                  <a:lumOff val="10000"/>
                </a:schemeClr>
              </a:solidFill>
            </a:rPr>
            <a:t>Annual eye exams</a:t>
          </a:r>
          <a:endParaRPr lang="en-US" sz="2400" b="1" kern="1200" dirty="0">
            <a:solidFill>
              <a:schemeClr val="bg2">
                <a:lumMod val="90000"/>
                <a:lumOff val="10000"/>
              </a:schemeClr>
            </a:solidFill>
          </a:endParaRPr>
        </a:p>
      </dsp:txBody>
      <dsp:txXfrm>
        <a:off x="440921" y="1964925"/>
        <a:ext cx="5869419" cy="1107662"/>
      </dsp:txXfrm>
    </dsp:sp>
    <dsp:sp modelId="{2A58143D-2282-4440-9AA8-8283A996ABC5}">
      <dsp:nvSpPr>
        <dsp:cNvPr id="0" name=""/>
        <dsp:cNvSpPr/>
      </dsp:nvSpPr>
      <dsp:spPr>
        <a:xfrm>
          <a:off x="0" y="4378152"/>
          <a:ext cx="7772400" cy="134515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DF31E6-E551-4730-ACD2-12D3E5B8F1D3}">
      <dsp:nvSpPr>
        <dsp:cNvPr id="0" name=""/>
        <dsp:cNvSpPr/>
      </dsp:nvSpPr>
      <dsp:spPr>
        <a:xfrm>
          <a:off x="380999" y="3823408"/>
          <a:ext cx="5989318" cy="1415194"/>
        </a:xfrm>
        <a:prstGeom prst="roundRect">
          <a:avLst/>
        </a:prstGeom>
        <a:solidFill>
          <a:srgbClr val="CCECFF"/>
        </a:solidFill>
        <a:ln w="9525" cap="flat" cmpd="sng" algn="ctr">
          <a:solidFill>
            <a:schemeClr val="accent5"/>
          </a:solidFill>
          <a:prstDash val="solid"/>
        </a:ln>
        <a:effectLst>
          <a:outerShdw blurRad="50800" dist="42924" dir="5400000" rotWithShape="0">
            <a:srgbClr val="000000">
              <a:alpha val="40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205645" tIns="0" rIns="205645" bIns="0" numCol="1" spcCol="1270" anchor="ctr" anchorCtr="0">
          <a:noAutofit/>
        </a:bodyPr>
        <a:lstStyle/>
        <a:p>
          <a:pPr lvl="0" algn="l" defTabSz="1244600">
            <a:lnSpc>
              <a:spcPct val="90000"/>
            </a:lnSpc>
            <a:spcBef>
              <a:spcPct val="0"/>
            </a:spcBef>
            <a:spcAft>
              <a:spcPct val="35000"/>
            </a:spcAft>
          </a:pPr>
          <a:endParaRPr lang="en-US" sz="2800" kern="1200" dirty="0" smtClean="0">
            <a:solidFill>
              <a:srgbClr val="002060"/>
            </a:solidFill>
          </a:endParaRPr>
        </a:p>
        <a:p>
          <a:pPr lvl="0" algn="l" defTabSz="1244600">
            <a:lnSpc>
              <a:spcPct val="90000"/>
            </a:lnSpc>
            <a:spcBef>
              <a:spcPct val="0"/>
            </a:spcBef>
            <a:spcAft>
              <a:spcPct val="35000"/>
            </a:spcAft>
          </a:pPr>
          <a:r>
            <a:rPr lang="en-US" sz="2800" b="1" kern="1200" dirty="0" smtClean="0">
              <a:solidFill>
                <a:srgbClr val="002060"/>
              </a:solidFill>
            </a:rPr>
            <a:t>Tertiary prevention </a:t>
          </a:r>
        </a:p>
        <a:p>
          <a:pPr lvl="0" algn="l" defTabSz="1244600">
            <a:lnSpc>
              <a:spcPct val="100000"/>
            </a:lnSpc>
            <a:spcBef>
              <a:spcPct val="0"/>
            </a:spcBef>
            <a:spcAft>
              <a:spcPts val="0"/>
            </a:spcAft>
          </a:pPr>
          <a:r>
            <a:rPr lang="en-US" sz="2400" kern="1200" dirty="0" smtClean="0"/>
            <a:t>                       </a:t>
          </a:r>
          <a:r>
            <a:rPr lang="en-US" sz="2400" b="1" kern="1200" dirty="0" smtClean="0">
              <a:solidFill>
                <a:schemeClr val="bg2">
                  <a:lumMod val="90000"/>
                  <a:lumOff val="10000"/>
                </a:schemeClr>
              </a:solidFill>
            </a:rPr>
            <a:t>Retinal Laser photocoagulation</a:t>
          </a:r>
        </a:p>
        <a:p>
          <a:pPr lvl="0" algn="l" defTabSz="1244600">
            <a:lnSpc>
              <a:spcPct val="100000"/>
            </a:lnSpc>
            <a:spcBef>
              <a:spcPct val="0"/>
            </a:spcBef>
            <a:spcAft>
              <a:spcPts val="0"/>
            </a:spcAft>
          </a:pPr>
          <a:r>
            <a:rPr lang="en-US" sz="2400" b="1" kern="1200" dirty="0" smtClean="0">
              <a:solidFill>
                <a:schemeClr val="bg2">
                  <a:lumMod val="90000"/>
                  <a:lumOff val="10000"/>
                </a:schemeClr>
              </a:solidFill>
            </a:rPr>
            <a:t>                       Vitrectomy</a:t>
          </a:r>
        </a:p>
        <a:p>
          <a:pPr lvl="0" algn="l" defTabSz="1244600">
            <a:lnSpc>
              <a:spcPct val="90000"/>
            </a:lnSpc>
            <a:spcBef>
              <a:spcPct val="0"/>
            </a:spcBef>
            <a:spcAft>
              <a:spcPct val="35000"/>
            </a:spcAft>
          </a:pPr>
          <a:r>
            <a:rPr lang="en-US" sz="2800" kern="1200" dirty="0" smtClean="0"/>
            <a:t>            </a:t>
          </a:r>
          <a:endParaRPr lang="en-US" sz="2800" kern="1200" dirty="0"/>
        </a:p>
      </dsp:txBody>
      <dsp:txXfrm>
        <a:off x="450083" y="3892492"/>
        <a:ext cx="5851150" cy="12770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D8C61-7253-4D12-A051-73C5461B5F8C}">
      <dsp:nvSpPr>
        <dsp:cNvPr id="0" name=""/>
        <dsp:cNvSpPr/>
      </dsp:nvSpPr>
      <dsp:spPr>
        <a:xfrm>
          <a:off x="0" y="796700"/>
          <a:ext cx="7467621" cy="781200"/>
        </a:xfrm>
        <a:prstGeom prst="rect">
          <a:avLst/>
        </a:prstGeom>
        <a:solidFill>
          <a:schemeClr val="lt1">
            <a:alpha val="90000"/>
            <a:hueOff val="0"/>
            <a:satOff val="0"/>
            <a:lumOff val="0"/>
            <a:alphaOff val="0"/>
          </a:schemeClr>
        </a:solidFill>
        <a:ln w="10795"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sp>
    <dsp:sp modelId="{9CC00394-1D37-497B-A959-C53A9CB2AE68}">
      <dsp:nvSpPr>
        <dsp:cNvPr id="0" name=""/>
        <dsp:cNvSpPr/>
      </dsp:nvSpPr>
      <dsp:spPr>
        <a:xfrm>
          <a:off x="457199" y="0"/>
          <a:ext cx="5760720" cy="1178107"/>
        </a:xfrm>
        <a:prstGeom prst="roundRect">
          <a:avLst/>
        </a:prstGeom>
        <a:solidFill>
          <a:schemeClr val="accent5">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a:lnSpc>
              <a:spcPct val="90000"/>
            </a:lnSpc>
            <a:spcBef>
              <a:spcPct val="0"/>
            </a:spcBef>
            <a:spcAft>
              <a:spcPct val="35000"/>
            </a:spcAft>
          </a:pPr>
          <a:r>
            <a:rPr lang="en-US" sz="2400" b="1" kern="1200" dirty="0" smtClean="0">
              <a:solidFill>
                <a:schemeClr val="bg1"/>
              </a:solidFill>
            </a:rPr>
            <a:t>Laser therapy to seal leaking blood vessels (focal laser)</a:t>
          </a:r>
          <a:endParaRPr lang="en-US" sz="2400" b="1" kern="1200" dirty="0">
            <a:solidFill>
              <a:schemeClr val="bg1"/>
            </a:solidFill>
          </a:endParaRPr>
        </a:p>
      </dsp:txBody>
      <dsp:txXfrm>
        <a:off x="514709" y="57510"/>
        <a:ext cx="5645700" cy="1063087"/>
      </dsp:txXfrm>
    </dsp:sp>
    <dsp:sp modelId="{F9783C94-EA27-45D1-80A3-A9691678ADE1}">
      <dsp:nvSpPr>
        <dsp:cNvPr id="0" name=""/>
        <dsp:cNvSpPr/>
      </dsp:nvSpPr>
      <dsp:spPr>
        <a:xfrm>
          <a:off x="0" y="2547355"/>
          <a:ext cx="7467621" cy="781200"/>
        </a:xfrm>
        <a:prstGeom prst="rect">
          <a:avLst/>
        </a:prstGeom>
        <a:solidFill>
          <a:schemeClr val="lt1">
            <a:alpha val="90000"/>
            <a:hueOff val="0"/>
            <a:satOff val="0"/>
            <a:lumOff val="0"/>
            <a:alphaOff val="0"/>
          </a:schemeClr>
        </a:solidFill>
        <a:ln w="10795"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sp>
    <dsp:sp modelId="{A1F89864-ED90-430C-9363-A4394E7D8770}">
      <dsp:nvSpPr>
        <dsp:cNvPr id="0" name=""/>
        <dsp:cNvSpPr/>
      </dsp:nvSpPr>
      <dsp:spPr>
        <a:xfrm>
          <a:off x="411480" y="1681622"/>
          <a:ext cx="5760720" cy="1274698"/>
        </a:xfrm>
        <a:prstGeom prst="roundRect">
          <a:avLst/>
        </a:prstGeom>
        <a:solidFill>
          <a:schemeClr val="accent5">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a:lnSpc>
              <a:spcPct val="90000"/>
            </a:lnSpc>
            <a:spcBef>
              <a:spcPct val="0"/>
            </a:spcBef>
            <a:spcAft>
              <a:spcPct val="35000"/>
            </a:spcAft>
          </a:pPr>
          <a:r>
            <a:rPr lang="en-US" sz="2400" b="1" kern="1200" dirty="0" smtClean="0">
              <a:solidFill>
                <a:schemeClr val="bg1"/>
              </a:solidFill>
            </a:rPr>
            <a:t>Laser therapy to reduce retinal oxygen demand (scatter laser)</a:t>
          </a:r>
        </a:p>
      </dsp:txBody>
      <dsp:txXfrm>
        <a:off x="473706" y="1743848"/>
        <a:ext cx="5636268" cy="1150246"/>
      </dsp:txXfrm>
    </dsp:sp>
    <dsp:sp modelId="{C1762137-6AE2-4EFD-963C-75DCAF3A54D9}">
      <dsp:nvSpPr>
        <dsp:cNvPr id="0" name=""/>
        <dsp:cNvSpPr/>
      </dsp:nvSpPr>
      <dsp:spPr>
        <a:xfrm>
          <a:off x="0" y="4171800"/>
          <a:ext cx="7467621" cy="781200"/>
        </a:xfrm>
        <a:prstGeom prst="rect">
          <a:avLst/>
        </a:prstGeom>
        <a:solidFill>
          <a:schemeClr val="lt1">
            <a:alpha val="90000"/>
            <a:hueOff val="0"/>
            <a:satOff val="0"/>
            <a:lumOff val="0"/>
            <a:alphaOff val="0"/>
          </a:schemeClr>
        </a:solidFill>
        <a:ln w="10795"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sp>
    <dsp:sp modelId="{F7DA062C-E7EF-48D5-9582-77B185893581}">
      <dsp:nvSpPr>
        <dsp:cNvPr id="0" name=""/>
        <dsp:cNvSpPr/>
      </dsp:nvSpPr>
      <dsp:spPr>
        <a:xfrm>
          <a:off x="381001" y="3717440"/>
          <a:ext cx="5760720" cy="1169523"/>
        </a:xfrm>
        <a:prstGeom prst="roundRect">
          <a:avLst/>
        </a:prstGeom>
        <a:solidFill>
          <a:schemeClr val="accent5">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a:lnSpc>
              <a:spcPct val="90000"/>
            </a:lnSpc>
            <a:spcBef>
              <a:spcPct val="0"/>
            </a:spcBef>
            <a:spcAft>
              <a:spcPct val="35000"/>
            </a:spcAft>
          </a:pPr>
          <a:r>
            <a:rPr lang="en-US" sz="2400" b="1" kern="1200" dirty="0" smtClean="0">
              <a:solidFill>
                <a:schemeClr val="bg1"/>
              </a:solidFill>
            </a:rPr>
            <a:t>Surgical removal of blood from the eye (vitrectomy)</a:t>
          </a:r>
        </a:p>
      </dsp:txBody>
      <dsp:txXfrm>
        <a:off x="438092" y="3774531"/>
        <a:ext cx="5646538" cy="1055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D8C61-7253-4D12-A051-73C5461B5F8C}">
      <dsp:nvSpPr>
        <dsp:cNvPr id="0" name=""/>
        <dsp:cNvSpPr/>
      </dsp:nvSpPr>
      <dsp:spPr>
        <a:xfrm>
          <a:off x="0" y="771786"/>
          <a:ext cx="7467621" cy="730800"/>
        </a:xfrm>
        <a:prstGeom prst="rect">
          <a:avLst/>
        </a:prstGeom>
        <a:solidFill>
          <a:schemeClr val="lt1">
            <a:alpha val="90000"/>
            <a:hueOff val="0"/>
            <a:satOff val="0"/>
            <a:lumOff val="0"/>
            <a:alphaOff val="0"/>
          </a:schemeClr>
        </a:solidFill>
        <a:ln w="10795"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sp>
    <dsp:sp modelId="{9CC00394-1D37-497B-A959-C53A9CB2AE68}">
      <dsp:nvSpPr>
        <dsp:cNvPr id="0" name=""/>
        <dsp:cNvSpPr/>
      </dsp:nvSpPr>
      <dsp:spPr>
        <a:xfrm>
          <a:off x="482958" y="141666"/>
          <a:ext cx="5760720" cy="1102100"/>
        </a:xfrm>
        <a:prstGeom prst="roundRect">
          <a:avLst/>
        </a:prstGeom>
        <a:solidFill>
          <a:schemeClr val="accent5">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a:lnSpc>
              <a:spcPct val="90000"/>
            </a:lnSpc>
            <a:spcBef>
              <a:spcPct val="0"/>
            </a:spcBef>
            <a:spcAft>
              <a:spcPct val="35000"/>
            </a:spcAft>
          </a:pPr>
          <a:r>
            <a:rPr lang="en-US" sz="2400" b="1" kern="1200" dirty="0" smtClean="0">
              <a:solidFill>
                <a:schemeClr val="bg1"/>
              </a:solidFill>
            </a:rPr>
            <a:t>The use of anti-vascular endothelial growth factor antibodies has been shown to be useful in the treatment of DR </a:t>
          </a:r>
          <a:endParaRPr lang="en-US" sz="2400" b="1" kern="1200" dirty="0">
            <a:solidFill>
              <a:schemeClr val="bg1"/>
            </a:solidFill>
          </a:endParaRPr>
        </a:p>
      </dsp:txBody>
      <dsp:txXfrm>
        <a:off x="536758" y="195466"/>
        <a:ext cx="5653120" cy="994500"/>
      </dsp:txXfrm>
    </dsp:sp>
    <dsp:sp modelId="{F9783C94-EA27-45D1-80A3-A9691678ADE1}">
      <dsp:nvSpPr>
        <dsp:cNvPr id="0" name=""/>
        <dsp:cNvSpPr/>
      </dsp:nvSpPr>
      <dsp:spPr>
        <a:xfrm>
          <a:off x="0" y="2409496"/>
          <a:ext cx="7467621" cy="730800"/>
        </a:xfrm>
        <a:prstGeom prst="rect">
          <a:avLst/>
        </a:prstGeom>
        <a:solidFill>
          <a:schemeClr val="lt1">
            <a:alpha val="90000"/>
            <a:hueOff val="0"/>
            <a:satOff val="0"/>
            <a:lumOff val="0"/>
            <a:alphaOff val="0"/>
          </a:schemeClr>
        </a:solidFill>
        <a:ln w="10795"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sp>
    <dsp:sp modelId="{A1F89864-ED90-430C-9363-A4394E7D8770}">
      <dsp:nvSpPr>
        <dsp:cNvPr id="0" name=""/>
        <dsp:cNvSpPr/>
      </dsp:nvSpPr>
      <dsp:spPr>
        <a:xfrm>
          <a:off x="514510" y="1741282"/>
          <a:ext cx="5760720" cy="1192459"/>
        </a:xfrm>
        <a:prstGeom prst="roundRect">
          <a:avLst/>
        </a:prstGeom>
        <a:solidFill>
          <a:schemeClr val="accent5">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a:lnSpc>
              <a:spcPct val="90000"/>
            </a:lnSpc>
            <a:spcBef>
              <a:spcPct val="0"/>
            </a:spcBef>
            <a:spcAft>
              <a:spcPct val="35000"/>
            </a:spcAft>
          </a:pPr>
          <a:r>
            <a:rPr lang="en-US" sz="2400" b="1" kern="1200" dirty="0" smtClean="0">
              <a:solidFill>
                <a:schemeClr val="bg1"/>
              </a:solidFill>
            </a:rPr>
            <a:t>Anti-VEGF antibody treatment appears to be useful for both macular edema and proliferative retinopathy</a:t>
          </a:r>
        </a:p>
      </dsp:txBody>
      <dsp:txXfrm>
        <a:off x="572721" y="1799493"/>
        <a:ext cx="5644298" cy="1076037"/>
      </dsp:txXfrm>
    </dsp:sp>
    <dsp:sp modelId="{C1762137-6AE2-4EFD-963C-75DCAF3A54D9}">
      <dsp:nvSpPr>
        <dsp:cNvPr id="0" name=""/>
        <dsp:cNvSpPr/>
      </dsp:nvSpPr>
      <dsp:spPr>
        <a:xfrm>
          <a:off x="0" y="4222200"/>
          <a:ext cx="7467621" cy="730800"/>
        </a:xfrm>
        <a:prstGeom prst="rect">
          <a:avLst/>
        </a:prstGeom>
        <a:solidFill>
          <a:schemeClr val="lt1">
            <a:alpha val="90000"/>
            <a:hueOff val="0"/>
            <a:satOff val="0"/>
            <a:lumOff val="0"/>
            <a:alphaOff val="0"/>
          </a:schemeClr>
        </a:solidFill>
        <a:ln w="10795"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sp>
    <dsp:sp modelId="{F7DA062C-E7EF-48D5-9582-77B185893581}">
      <dsp:nvSpPr>
        <dsp:cNvPr id="0" name=""/>
        <dsp:cNvSpPr/>
      </dsp:nvSpPr>
      <dsp:spPr>
        <a:xfrm>
          <a:off x="535549" y="3362419"/>
          <a:ext cx="5760720" cy="1360644"/>
        </a:xfrm>
        <a:prstGeom prst="roundRect">
          <a:avLst/>
        </a:prstGeom>
        <a:solidFill>
          <a:schemeClr val="accent5">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066800">
            <a:lnSpc>
              <a:spcPct val="90000"/>
            </a:lnSpc>
            <a:spcBef>
              <a:spcPct val="0"/>
            </a:spcBef>
            <a:spcAft>
              <a:spcPct val="35000"/>
            </a:spcAft>
          </a:pPr>
          <a:r>
            <a:rPr lang="en-US" sz="2400" b="1" kern="1200" dirty="0" smtClean="0">
              <a:solidFill>
                <a:schemeClr val="bg1"/>
              </a:solidFill>
            </a:rPr>
            <a:t>Studies to determine the exact role of anti-VEGF treatment in relation to laser treatment in specific situations are underway.</a:t>
          </a:r>
        </a:p>
      </dsp:txBody>
      <dsp:txXfrm>
        <a:off x="601970" y="3428840"/>
        <a:ext cx="5627878" cy="12278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image" Target="../media/image1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3F80DC1-4F8E-492C-97E3-D2B6852F582F}" type="datetimeFigureOut">
              <a:rPr lang="en-IN" smtClean="0"/>
              <a:t>06-12-2020</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DEA5087-DE9C-4E51-B529-D1E6DC7CEFA7}" type="slidenum">
              <a:rPr lang="en-IN" smtClean="0"/>
              <a:t>‹#›</a:t>
            </a:fld>
            <a:endParaRPr lang="en-IN"/>
          </a:p>
        </p:txBody>
      </p:sp>
    </p:spTree>
    <p:extLst>
      <p:ext uri="{BB962C8B-B14F-4D97-AF65-F5344CB8AC3E}">
        <p14:creationId xmlns:p14="http://schemas.microsoft.com/office/powerpoint/2010/main" val="2562952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diabetes.org/diabetes-basics/?loc=GlobalNavDB"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ncbi.nlm.nih.gov/pubmed/19896746"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aao.org/eyecare/news/upload/Eye-Health-Fact-Sheet.pdf%20-"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who.int/bulletin/volumes/82/11/en/844.pdf"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jama.ama-assn.org/content/304/6/649.short?rss=1"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one.aao.org/CE/PracticeGuidelines/PPP_Content.aspx?cid=d0c853d3-219f-487b-a524-326ab3cecd9a"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sciencedirect.com/science/article/pii/S0161642003004755"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aao.org/newsroom/release/20091030.cfm"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drcrnet.jaeb.org/"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777EAA58-C923-420F-8F81-3C230F688C06}" type="slidenum">
              <a:rPr lang="en-US" altLang="ko-KR" sz="1200">
                <a:solidFill>
                  <a:schemeClr val="tx1"/>
                </a:solidFill>
                <a:latin typeface="굴림" charset="-127"/>
                <a:ea typeface="굴림" charset="-127"/>
              </a:rPr>
              <a:pPr eaLnBrk="1" hangingPunct="1"/>
              <a:t>1</a:t>
            </a:fld>
            <a:endParaRPr lang="en-US" altLang="ko-KR" sz="1200">
              <a:solidFill>
                <a:schemeClr val="tx1"/>
              </a:solidFill>
              <a:latin typeface="굴림" charset="-127"/>
              <a:ea typeface="굴림" charset="-127"/>
            </a:endParaRPr>
          </a:p>
        </p:txBody>
      </p:sp>
      <p:sp>
        <p:nvSpPr>
          <p:cNvPr id="37891" name="Rectangle 2"/>
          <p:cNvSpPr>
            <a:spLocks noRo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en-US" dirty="0" smtClean="0"/>
          </a:p>
        </p:txBody>
      </p:sp>
    </p:spTree>
    <p:extLst>
      <p:ext uri="{BB962C8B-B14F-4D97-AF65-F5344CB8AC3E}">
        <p14:creationId xmlns:p14="http://schemas.microsoft.com/office/powerpoint/2010/main" val="3111136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133B4B1A-E63E-4946-BA1D-769CC4EF4184}" type="slidenum">
              <a:rPr lang="en-US" altLang="ko-KR" sz="1200">
                <a:solidFill>
                  <a:schemeClr val="tx1"/>
                </a:solidFill>
                <a:latin typeface="굴림" charset="-127"/>
                <a:ea typeface="굴림" charset="-127"/>
              </a:rPr>
              <a:pPr eaLnBrk="1" hangingPunct="1"/>
              <a:t>14</a:t>
            </a:fld>
            <a:endParaRPr lang="en-US" altLang="ko-KR" sz="1200">
              <a:solidFill>
                <a:schemeClr val="tx1"/>
              </a:solidFill>
              <a:latin typeface="굴림" charset="-127"/>
              <a:ea typeface="굴림" charset="-127"/>
            </a:endParaRPr>
          </a:p>
        </p:txBody>
      </p:sp>
      <p:sp>
        <p:nvSpPr>
          <p:cNvPr id="46083" name="Rectangle 2"/>
          <p:cNvSpPr>
            <a:spLocks noRo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en-US" dirty="0" smtClean="0"/>
          </a:p>
        </p:txBody>
      </p:sp>
    </p:spTree>
    <p:extLst>
      <p:ext uri="{BB962C8B-B14F-4D97-AF65-F5344CB8AC3E}">
        <p14:creationId xmlns:p14="http://schemas.microsoft.com/office/powerpoint/2010/main" val="1223612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4FC5EEEB-8BD7-4316-9308-2442E1B34590}" type="slidenum">
              <a:rPr lang="en-US" altLang="ko-KR" sz="1200">
                <a:solidFill>
                  <a:schemeClr val="tx1"/>
                </a:solidFill>
                <a:latin typeface="굴림" charset="-127"/>
                <a:ea typeface="굴림" charset="-127"/>
              </a:rPr>
              <a:pPr eaLnBrk="1" hangingPunct="1"/>
              <a:t>15</a:t>
            </a:fld>
            <a:endParaRPr lang="en-US" altLang="ko-KR" sz="1200">
              <a:solidFill>
                <a:schemeClr val="tx1"/>
              </a:solidFill>
              <a:latin typeface="굴림" charset="-127"/>
              <a:ea typeface="굴림" charset="-127"/>
            </a:endParaRPr>
          </a:p>
        </p:txBody>
      </p:sp>
      <p:sp>
        <p:nvSpPr>
          <p:cNvPr id="47107" name="Rectangle 2"/>
          <p:cNvSpPr>
            <a:spLocks noRo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b="1" dirty="0" smtClean="0">
              <a:solidFill>
                <a:schemeClr val="bg2"/>
              </a:solidFill>
              <a:latin typeface="바탕" pitchFamily="18" charset="-127"/>
              <a:ea typeface="바탕" pitchFamily="18" charset="-127"/>
            </a:endParaRPr>
          </a:p>
        </p:txBody>
      </p:sp>
    </p:spTree>
    <p:extLst>
      <p:ext uri="{BB962C8B-B14F-4D97-AF65-F5344CB8AC3E}">
        <p14:creationId xmlns:p14="http://schemas.microsoft.com/office/powerpoint/2010/main" val="1093625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5A0A023A-BE1B-4D5F-B850-BBB780CA85CB}" type="slidenum">
              <a:rPr lang="en-US" altLang="ko-KR" sz="1200">
                <a:solidFill>
                  <a:schemeClr val="tx1"/>
                </a:solidFill>
                <a:latin typeface="굴림" charset="-127"/>
                <a:ea typeface="굴림" charset="-127"/>
              </a:rPr>
              <a:pPr eaLnBrk="1" hangingPunct="1"/>
              <a:t>17</a:t>
            </a:fld>
            <a:endParaRPr lang="en-US" altLang="ko-KR" sz="1200">
              <a:solidFill>
                <a:schemeClr val="tx1"/>
              </a:solidFill>
              <a:latin typeface="굴림" charset="-127"/>
              <a:ea typeface="굴림" charset="-127"/>
            </a:endParaRPr>
          </a:p>
        </p:txBody>
      </p:sp>
      <p:sp>
        <p:nvSpPr>
          <p:cNvPr id="48131" name="Rectangle 2"/>
          <p:cNvSpPr>
            <a:spLocks noRo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dirty="0" smtClean="0"/>
          </a:p>
        </p:txBody>
      </p:sp>
    </p:spTree>
    <p:extLst>
      <p:ext uri="{BB962C8B-B14F-4D97-AF65-F5344CB8AC3E}">
        <p14:creationId xmlns:p14="http://schemas.microsoft.com/office/powerpoint/2010/main" val="883035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369825C0-7A74-4A67-B170-D32E6F5CF331}" type="slidenum">
              <a:rPr lang="en-US" altLang="ko-KR" sz="1200">
                <a:solidFill>
                  <a:schemeClr val="tx1"/>
                </a:solidFill>
                <a:latin typeface="굴림" charset="-127"/>
                <a:ea typeface="굴림" charset="-127"/>
              </a:rPr>
              <a:pPr eaLnBrk="1" hangingPunct="1"/>
              <a:t>18</a:t>
            </a:fld>
            <a:endParaRPr lang="en-US" altLang="ko-KR" sz="1200">
              <a:solidFill>
                <a:schemeClr val="tx1"/>
              </a:solidFill>
              <a:latin typeface="굴림" charset="-127"/>
              <a:ea typeface="굴림" charset="-127"/>
            </a:endParaRPr>
          </a:p>
        </p:txBody>
      </p:sp>
      <p:sp>
        <p:nvSpPr>
          <p:cNvPr id="49155" name="Rectangle 2"/>
          <p:cNvSpPr>
            <a:spLocks noRo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dirty="0" smtClean="0"/>
          </a:p>
        </p:txBody>
      </p:sp>
    </p:spTree>
    <p:extLst>
      <p:ext uri="{BB962C8B-B14F-4D97-AF65-F5344CB8AC3E}">
        <p14:creationId xmlns:p14="http://schemas.microsoft.com/office/powerpoint/2010/main" val="1907282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BBCAB2DD-F517-4788-8697-5736682448D8}" type="slidenum">
              <a:rPr lang="en-US" altLang="ko-KR" sz="1200">
                <a:solidFill>
                  <a:schemeClr val="tx1"/>
                </a:solidFill>
                <a:latin typeface="굴림" charset="-127"/>
                <a:ea typeface="굴림" charset="-127"/>
              </a:rPr>
              <a:pPr eaLnBrk="1" hangingPunct="1"/>
              <a:t>19</a:t>
            </a:fld>
            <a:endParaRPr lang="en-US" altLang="ko-KR" sz="1200">
              <a:solidFill>
                <a:schemeClr val="tx1"/>
              </a:solidFill>
              <a:latin typeface="굴림" charset="-127"/>
              <a:ea typeface="굴림" charset="-127"/>
            </a:endParaRPr>
          </a:p>
        </p:txBody>
      </p:sp>
      <p:sp>
        <p:nvSpPr>
          <p:cNvPr id="50179" name="Rectangle 2"/>
          <p:cNvSpPr>
            <a:spLocks noRo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dirty="0" smtClean="0"/>
          </a:p>
        </p:txBody>
      </p:sp>
    </p:spTree>
    <p:extLst>
      <p:ext uri="{BB962C8B-B14F-4D97-AF65-F5344CB8AC3E}">
        <p14:creationId xmlns:p14="http://schemas.microsoft.com/office/powerpoint/2010/main" val="4083137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0CF95B87-3928-42F5-A488-2D7A7C226609}" type="slidenum">
              <a:rPr lang="en-US" altLang="ko-KR" sz="1200">
                <a:solidFill>
                  <a:schemeClr val="tx1"/>
                </a:solidFill>
                <a:latin typeface="굴림" charset="-127"/>
                <a:ea typeface="굴림" charset="-127"/>
              </a:rPr>
              <a:pPr eaLnBrk="1" hangingPunct="1"/>
              <a:t>20</a:t>
            </a:fld>
            <a:endParaRPr lang="en-US" altLang="ko-KR" sz="1200">
              <a:solidFill>
                <a:schemeClr val="tx1"/>
              </a:solidFill>
              <a:latin typeface="굴림" charset="-127"/>
              <a:ea typeface="굴림" charset="-127"/>
            </a:endParaRPr>
          </a:p>
        </p:txBody>
      </p:sp>
      <p:sp>
        <p:nvSpPr>
          <p:cNvPr id="51203" name="Rectangle 2"/>
          <p:cNvSpPr>
            <a:spLocks noRo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dirty="0" smtClean="0"/>
          </a:p>
        </p:txBody>
      </p:sp>
    </p:spTree>
    <p:extLst>
      <p:ext uri="{BB962C8B-B14F-4D97-AF65-F5344CB8AC3E}">
        <p14:creationId xmlns:p14="http://schemas.microsoft.com/office/powerpoint/2010/main" val="4077631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447E4E7E-2054-4799-AC01-AE557D680EBE}" type="slidenum">
              <a:rPr lang="en-US" altLang="ko-KR" sz="1200">
                <a:solidFill>
                  <a:schemeClr val="tx1"/>
                </a:solidFill>
                <a:latin typeface="굴림" charset="-127"/>
                <a:ea typeface="굴림" charset="-127"/>
              </a:rPr>
              <a:pPr eaLnBrk="1" hangingPunct="1"/>
              <a:t>21</a:t>
            </a:fld>
            <a:endParaRPr lang="en-US" altLang="ko-KR" sz="1200">
              <a:solidFill>
                <a:schemeClr val="tx1"/>
              </a:solidFill>
              <a:latin typeface="굴림" charset="-127"/>
              <a:ea typeface="굴림" charset="-127"/>
            </a:endParaRPr>
          </a:p>
        </p:txBody>
      </p:sp>
      <p:sp>
        <p:nvSpPr>
          <p:cNvPr id="52227" name="Rectangle 2"/>
          <p:cNvSpPr>
            <a:spLocks noRo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dirty="0" smtClean="0"/>
          </a:p>
        </p:txBody>
      </p:sp>
    </p:spTree>
    <p:extLst>
      <p:ext uri="{BB962C8B-B14F-4D97-AF65-F5344CB8AC3E}">
        <p14:creationId xmlns:p14="http://schemas.microsoft.com/office/powerpoint/2010/main" val="2282775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96B83D60-B4FF-4DE3-AB3A-4B6CCCFB1A92}" type="slidenum">
              <a:rPr lang="en-US" altLang="en-US" sz="1200" b="0"/>
              <a:pPr/>
              <a:t>33</a:t>
            </a:fld>
            <a:endParaRPr lang="en-US" altLang="en-US" sz="1200" b="0"/>
          </a:p>
        </p:txBody>
      </p:sp>
      <p:sp>
        <p:nvSpPr>
          <p:cNvPr id="21507" name="Rectangle 2"/>
          <p:cNvSpPr>
            <a:spLocks noRo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val="3630246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39</a:t>
            </a:fld>
            <a:endParaRPr lang="en-US"/>
          </a:p>
        </p:txBody>
      </p:sp>
    </p:spTree>
    <p:extLst>
      <p:ext uri="{BB962C8B-B14F-4D97-AF65-F5344CB8AC3E}">
        <p14:creationId xmlns:p14="http://schemas.microsoft.com/office/powerpoint/2010/main" val="3495556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42</a:t>
            </a:fld>
            <a:endParaRPr lang="en-US"/>
          </a:p>
        </p:txBody>
      </p:sp>
    </p:spTree>
    <p:extLst>
      <p:ext uri="{BB962C8B-B14F-4D97-AF65-F5344CB8AC3E}">
        <p14:creationId xmlns:p14="http://schemas.microsoft.com/office/powerpoint/2010/main" val="2334190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E4EEBC9D-F6C6-46EC-9637-956A3DBA647A}" type="slidenum">
              <a:rPr lang="en-US" altLang="ko-KR" sz="1200">
                <a:solidFill>
                  <a:schemeClr val="tx1"/>
                </a:solidFill>
                <a:latin typeface="굴림" charset="-127"/>
                <a:ea typeface="굴림" charset="-127"/>
              </a:rPr>
              <a:pPr eaLnBrk="1" hangingPunct="1"/>
              <a:t>3</a:t>
            </a:fld>
            <a:endParaRPr lang="en-US" altLang="ko-KR" sz="1200">
              <a:solidFill>
                <a:schemeClr val="tx1"/>
              </a:solidFill>
              <a:latin typeface="굴림" charset="-127"/>
              <a:ea typeface="굴림" charset="-127"/>
            </a:endParaRPr>
          </a:p>
        </p:txBody>
      </p:sp>
      <p:sp>
        <p:nvSpPr>
          <p:cNvPr id="38915" name="Rectangle 2"/>
          <p:cNvSpPr>
            <a:spLocks noRo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en-US" dirty="0" smtClean="0"/>
          </a:p>
        </p:txBody>
      </p:sp>
    </p:spTree>
    <p:extLst>
      <p:ext uri="{BB962C8B-B14F-4D97-AF65-F5344CB8AC3E}">
        <p14:creationId xmlns:p14="http://schemas.microsoft.com/office/powerpoint/2010/main" val="1900028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43</a:t>
            </a:fld>
            <a:endParaRPr lang="en-US"/>
          </a:p>
        </p:txBody>
      </p:sp>
    </p:spTree>
    <p:extLst>
      <p:ext uri="{BB962C8B-B14F-4D97-AF65-F5344CB8AC3E}">
        <p14:creationId xmlns:p14="http://schemas.microsoft.com/office/powerpoint/2010/main" val="35571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D501794-379E-49EC-B1C8-F2C0C0C03D51}" type="slidenum">
              <a:rPr lang="en-US" smtClean="0"/>
              <a:t>44</a:t>
            </a:fld>
            <a:endParaRPr lang="en-US"/>
          </a:p>
        </p:txBody>
      </p:sp>
    </p:spTree>
    <p:extLst>
      <p:ext uri="{BB962C8B-B14F-4D97-AF65-F5344CB8AC3E}">
        <p14:creationId xmlns:p14="http://schemas.microsoft.com/office/powerpoint/2010/main" val="2023080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45</a:t>
            </a:fld>
            <a:endParaRPr lang="en-US"/>
          </a:p>
        </p:txBody>
      </p:sp>
    </p:spTree>
    <p:extLst>
      <p:ext uri="{BB962C8B-B14F-4D97-AF65-F5344CB8AC3E}">
        <p14:creationId xmlns:p14="http://schemas.microsoft.com/office/powerpoint/2010/main" val="3517039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55</a:t>
            </a:fld>
            <a:endParaRPr lang="en-US"/>
          </a:p>
        </p:txBody>
      </p:sp>
    </p:spTree>
    <p:extLst>
      <p:ext uri="{BB962C8B-B14F-4D97-AF65-F5344CB8AC3E}">
        <p14:creationId xmlns:p14="http://schemas.microsoft.com/office/powerpoint/2010/main" val="3213335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56</a:t>
            </a:fld>
            <a:endParaRPr lang="en-US"/>
          </a:p>
        </p:txBody>
      </p:sp>
    </p:spTree>
    <p:extLst>
      <p:ext uri="{BB962C8B-B14F-4D97-AF65-F5344CB8AC3E}">
        <p14:creationId xmlns:p14="http://schemas.microsoft.com/office/powerpoint/2010/main" val="3410323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59</a:t>
            </a:fld>
            <a:endParaRPr lang="en-US"/>
          </a:p>
        </p:txBody>
      </p:sp>
    </p:spTree>
    <p:extLst>
      <p:ext uri="{BB962C8B-B14F-4D97-AF65-F5344CB8AC3E}">
        <p14:creationId xmlns:p14="http://schemas.microsoft.com/office/powerpoint/2010/main" val="2728891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 </a:t>
            </a:r>
            <a:r>
              <a:rPr lang="en-US" altLang="en-US" smtClean="0">
                <a:hlinkClick r:id="rId3"/>
              </a:rPr>
              <a:t>http://www.diabetes.org/diabetes-basics/?loc=GlobalNavDB</a:t>
            </a:r>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64E1BA-6A02-41E6-85DF-06C81296883D}"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28748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800" smtClean="0"/>
              <a:t>http://www.mdconsult.com/das/book/pdf/282715756-3/978-0-323-04332-8/4-u1.0-B978-0-323-04332-8..00092-5..DOCPDF.pdf?isbn=978-0-323-04332-8&amp;eid=4-u1.0-B978-0-323-04332-8..00092-5..DOCPDF</a:t>
            </a:r>
          </a:p>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CFC8CA-791F-4073-8662-3D83619B346E}"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197573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PE"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7D9BA8-57F0-47DD-9BCD-39860CE7BD20}"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283788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p:cNvSpPr>
            <a:spLocks noGrp="1"/>
          </p:cNvSpPr>
          <p:nvPr>
            <p:ph type="body" idx="1"/>
          </p:nvPr>
        </p:nvSpPr>
        <p:spPr bwMode="auto"/>
        <p:txBody>
          <a:bodyPr wrap="square" numCol="1" anchor="t" anchorCtr="0" compatLnSpc="1">
            <a:prstTxWarp prst="textNoShape">
              <a:avLst/>
            </a:prstTxWarp>
          </a:bodyPr>
          <a:lstStyle/>
          <a:p>
            <a:pPr marL="69850" fontAlgn="auto">
              <a:lnSpc>
                <a:spcPct val="120000"/>
              </a:lnSpc>
              <a:spcAft>
                <a:spcPts val="0"/>
              </a:spcAft>
              <a:buFont typeface="Arial" pitchFamily="34" charset="0"/>
              <a:buNone/>
              <a:defRPr/>
            </a:pPr>
            <a:endParaRPr lang="en-US" dirty="0" smtClean="0">
              <a:hlinkClick r:id=""/>
            </a:endParaRPr>
          </a:p>
          <a:p>
            <a:pPr marL="69850" fontAlgn="auto">
              <a:lnSpc>
                <a:spcPct val="120000"/>
              </a:lnSpc>
              <a:spcAft>
                <a:spcPts val="0"/>
              </a:spcAft>
              <a:buFont typeface="Arial" pitchFamily="34" charset="0"/>
              <a:buNone/>
              <a:defRPr/>
            </a:pPr>
            <a:r>
              <a:rPr lang="en-US" dirty="0" smtClean="0">
                <a:hlinkClick r:id=""/>
              </a:rPr>
              <a:t>http://www.who.int/bulletin/volumes/82/11/en/844.pdf</a:t>
            </a:r>
            <a:endParaRPr lang="en-US" dirty="0" smtClean="0"/>
          </a:p>
          <a:p>
            <a:pPr marL="69850" fontAlgn="auto">
              <a:lnSpc>
                <a:spcPct val="120000"/>
              </a:lnSpc>
              <a:spcAft>
                <a:spcPts val="0"/>
              </a:spcAft>
              <a:buFont typeface="Arial" pitchFamily="34" charset="0"/>
              <a:buNone/>
              <a:defRPr/>
            </a:pPr>
            <a:r>
              <a:rPr lang="en-US" dirty="0" smtClean="0">
                <a:hlinkClick r:id="rId3"/>
              </a:rPr>
              <a:t>http://www.ncbi.nlm.nih.gov/pubmed/19896746</a:t>
            </a:r>
            <a:endParaRPr lang="en-US" dirty="0" smtClean="0"/>
          </a:p>
          <a:p>
            <a:pPr eaLnBrk="1" hangingPunct="1">
              <a:defRPr/>
            </a:pPr>
            <a:endParaRPr lang="es-PE" dirty="0"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89872F-CC7E-4B70-9479-A17A08245C0A}"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17748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5EBA734E-9711-4A89-8CAD-D34B6543D7DE}" type="slidenum">
              <a:rPr lang="en-US" altLang="ko-KR" sz="1200">
                <a:solidFill>
                  <a:schemeClr val="tx1"/>
                </a:solidFill>
                <a:latin typeface="굴림" charset="-127"/>
                <a:ea typeface="굴림" charset="-127"/>
              </a:rPr>
              <a:pPr eaLnBrk="1" hangingPunct="1"/>
              <a:t>4</a:t>
            </a:fld>
            <a:endParaRPr lang="en-US" altLang="ko-KR" sz="1200">
              <a:solidFill>
                <a:schemeClr val="tx1"/>
              </a:solidFill>
              <a:latin typeface="굴림" charset="-127"/>
              <a:ea typeface="굴림" charset="-127"/>
            </a:endParaRPr>
          </a:p>
        </p:txBody>
      </p:sp>
      <p:sp>
        <p:nvSpPr>
          <p:cNvPr id="39939" name="Rectangle 2"/>
          <p:cNvSpPr>
            <a:spLocks noRo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dirty="0" smtClean="0"/>
          </a:p>
        </p:txBody>
      </p:sp>
    </p:spTree>
    <p:extLst>
      <p:ext uri="{BB962C8B-B14F-4D97-AF65-F5344CB8AC3E}">
        <p14:creationId xmlns:p14="http://schemas.microsoft.com/office/powerpoint/2010/main" val="498720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69850" fontAlgn="auto">
              <a:spcAft>
                <a:spcPts val="0"/>
              </a:spcAft>
              <a:buFont typeface="Arial" pitchFamily="34" charset="0"/>
              <a:buNone/>
              <a:defRPr/>
            </a:pPr>
            <a:r>
              <a:rPr lang="en-US" dirty="0" smtClean="0"/>
              <a:t>Ophthalmology Myron </a:t>
            </a:r>
            <a:r>
              <a:rPr lang="en-US" dirty="0" err="1" smtClean="0"/>
              <a:t>Yanoff</a:t>
            </a:r>
            <a:r>
              <a:rPr lang="en-US" dirty="0" smtClean="0"/>
              <a:t> MD and  Jay S. </a:t>
            </a:r>
            <a:r>
              <a:rPr lang="en-US" dirty="0" err="1" smtClean="0"/>
              <a:t>Duker</a:t>
            </a:r>
            <a:r>
              <a:rPr lang="en-US" dirty="0" smtClean="0"/>
              <a:t> </a:t>
            </a:r>
          </a:p>
          <a:p>
            <a:pPr marL="69850" fontAlgn="auto">
              <a:spcAft>
                <a:spcPts val="0"/>
              </a:spcAft>
              <a:buFont typeface="Arial" pitchFamily="34" charset="0"/>
              <a:buNone/>
              <a:defRPr/>
            </a:pPr>
            <a:r>
              <a:rPr lang="en-US" dirty="0" smtClean="0"/>
              <a:t>Basic and Clinical Science Course, Section 12: Retina and Vitreous AAO</a:t>
            </a:r>
          </a:p>
          <a:p>
            <a:pPr marL="69850" fontAlgn="auto">
              <a:spcAft>
                <a:spcPts val="0"/>
              </a:spcAft>
              <a:buFont typeface="Arial" pitchFamily="34" charset="0"/>
              <a:buNone/>
              <a:defRPr/>
            </a:pPr>
            <a:r>
              <a:rPr lang="en-US" dirty="0" smtClean="0">
                <a:hlinkClick r:id="rId3"/>
              </a:rPr>
              <a:t>http://www.aao.org/eyecare/news/upload/Eye-Health-Fact-Sheet.pdf -</a:t>
            </a:r>
            <a:endParaRPr lang="en-US" dirty="0" smtClean="0"/>
          </a:p>
          <a:p>
            <a:pPr fontAlgn="auto">
              <a:spcAft>
                <a:spcPts val="0"/>
              </a:spcAft>
              <a:buFont typeface="Arial" pitchFamily="34" charset="0"/>
              <a:buChar char="•"/>
              <a:defRPr/>
            </a:pPr>
            <a:endParaRPr lang="en-US" dirty="0" smtClean="0"/>
          </a:p>
          <a:p>
            <a:pPr>
              <a:defRPr/>
            </a:pPr>
            <a:endParaRPr lang="en-US"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D5B2B9-95E1-4CD9-ADE5-7B5EE71BA966}"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3470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PE"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47327F-20A8-448F-99F1-ABB76E119483}"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80874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smtClean="0">
                <a:solidFill>
                  <a:schemeClr val="bg2"/>
                </a:solidFill>
                <a:hlinkClick r:id="rId3"/>
              </a:rPr>
              <a:t>http://www.who.int/bulletin/volumes/82/11/en/844.pdf</a:t>
            </a:r>
            <a:endParaRPr lang="en-US" altLang="en-US" b="1" smtClean="0">
              <a:solidFill>
                <a:schemeClr val="bg2"/>
              </a:solidFill>
            </a:endParaRPr>
          </a:p>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A69C38-D17C-4DD5-92E4-7283DAE1DE99}"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62239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3600" smtClean="0">
                <a:solidFill>
                  <a:srgbClr val="FFFFFF"/>
                </a:solidFill>
                <a:latin typeface="Times New Roman" panose="02020603050405020304" pitchFamily="18" charset="0"/>
              </a:rPr>
              <a:t> </a:t>
            </a:r>
            <a:r>
              <a:rPr lang="en-US" altLang="en-US" smtClean="0">
                <a:solidFill>
                  <a:srgbClr val="FFFFFF"/>
                </a:solidFill>
                <a:latin typeface="Times New Roman" panose="02020603050405020304" pitchFamily="18" charset="0"/>
                <a:hlinkClick r:id="rId3"/>
              </a:rPr>
              <a:t>http://jama.ama-assn.org/content/304/6/649.short?rss=1</a:t>
            </a:r>
            <a:endParaRPr lang="en-US" altLang="en-US" smtClean="0">
              <a:solidFill>
                <a:srgbClr val="FFFFFF"/>
              </a:solidFill>
              <a:latin typeface="Times New Roman" panose="02020603050405020304" pitchFamily="18" charset="0"/>
            </a:endParaRPr>
          </a:p>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552F2-69F4-48A2-9C62-A32528F43E8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116352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Knowing that worse sugar control is associated with worse retinopathy is not quite the same as knowing that good sugar control can alter the natural history of retinal disease.</a:t>
            </a:r>
          </a:p>
          <a:p>
            <a:r>
              <a:rPr lang="en-US" altLang="en-US" smtClean="0"/>
              <a:t>And so the Diabetes Control and Complications Trial Research Group set out to answer this question prospectively.</a:t>
            </a:r>
          </a:p>
          <a:p>
            <a:r>
              <a:rPr lang="en-US" altLang="en-US" smtClean="0"/>
              <a:t>They looked at over 700 diabetic pts with no retinopathy and over 700 pts with mild to moderate retinopathy and treated some with conventional therapy bid shots and some with intensive control qid shots or a pump and found that intensive control reduced risk of developing retinoapthy by 75% and reduced the risk of progression by 54% and that neuropathy and nephropathy were reduced as well.</a:t>
            </a:r>
          </a:p>
          <a:p>
            <a:endParaRPr lang="en-US" altLang="en-US" smtClean="0"/>
          </a:p>
          <a:p>
            <a:r>
              <a:rPr lang="en-US" altLang="en-US" smtClean="0"/>
              <a:t>Risk factor control is key.</a:t>
            </a:r>
          </a:p>
        </p:txBody>
      </p:sp>
    </p:spTree>
    <p:extLst>
      <p:ext uri="{BB962C8B-B14F-4D97-AF65-F5344CB8AC3E}">
        <p14:creationId xmlns:p14="http://schemas.microsoft.com/office/powerpoint/2010/main" val="3328196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4400" smtClean="0">
                <a:solidFill>
                  <a:srgbClr val="FFFFFF"/>
                </a:solidFill>
                <a:latin typeface="Times New Roman" panose="02020603050405020304" pitchFamily="18" charset="0"/>
              </a:rPr>
              <a:t> </a:t>
            </a:r>
            <a:r>
              <a:rPr lang="en-US" altLang="en-US" smtClean="0">
                <a:solidFill>
                  <a:srgbClr val="FFFFFF"/>
                </a:solidFill>
                <a:latin typeface="Times New Roman" panose="02020603050405020304" pitchFamily="18" charset="0"/>
                <a:hlinkClick r:id="rId3"/>
              </a:rPr>
              <a:t>http://one.aao.org/CE/PracticeGuidelines/PPP_Content.aspx?cid=d0c853d3-219f-487b-a524-326ab3cecd9a</a:t>
            </a:r>
            <a:endParaRPr lang="en-US" altLang="en-US" smtClean="0">
              <a:solidFill>
                <a:srgbClr val="FFFFFF"/>
              </a:solidFill>
              <a:latin typeface="Times New Roman" panose="02020603050405020304" pitchFamily="18" charset="0"/>
            </a:endParaRPr>
          </a:p>
          <a:p>
            <a:pPr eaLnBrk="1" hangingPunct="1">
              <a:spcBef>
                <a:spcPct val="0"/>
              </a:spcBef>
            </a:pPr>
            <a:endParaRPr lang="en-US" altLang="en-US" smtClean="0"/>
          </a:p>
        </p:txBody>
      </p:sp>
    </p:spTree>
    <p:extLst>
      <p:ext uri="{BB962C8B-B14F-4D97-AF65-F5344CB8AC3E}">
        <p14:creationId xmlns:p14="http://schemas.microsoft.com/office/powerpoint/2010/main" val="2287405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661922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9618AE-E13C-49F2-9F01-FC9DFD1D1E7D}"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7958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543ACD-906E-4D4A-92A7-FA42D09C2A2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2731664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622102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F35BB432-83AF-45DC-B2CF-A44758011B07}" type="slidenum">
              <a:rPr lang="en-US" altLang="ko-KR" sz="1200">
                <a:solidFill>
                  <a:schemeClr val="tx1"/>
                </a:solidFill>
                <a:latin typeface="굴림" charset="-127"/>
                <a:ea typeface="굴림" charset="-127"/>
              </a:rPr>
              <a:pPr eaLnBrk="1" hangingPunct="1"/>
              <a:t>5</a:t>
            </a:fld>
            <a:endParaRPr lang="en-US" altLang="ko-KR" sz="1200">
              <a:solidFill>
                <a:schemeClr val="tx1"/>
              </a:solidFill>
              <a:latin typeface="굴림" charset="-127"/>
              <a:ea typeface="굴림" charset="-127"/>
            </a:endParaRPr>
          </a:p>
        </p:txBody>
      </p:sp>
      <p:sp>
        <p:nvSpPr>
          <p:cNvPr id="40963" name="Rectangle 2"/>
          <p:cNvSpPr>
            <a:spLocks noRo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dirty="0" smtClean="0"/>
          </a:p>
        </p:txBody>
      </p:sp>
    </p:spTree>
    <p:extLst>
      <p:ext uri="{BB962C8B-B14F-4D97-AF65-F5344CB8AC3E}">
        <p14:creationId xmlns:p14="http://schemas.microsoft.com/office/powerpoint/2010/main" val="12825570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solidFill>
                  <a:schemeClr val="bg1"/>
                </a:solidFill>
                <a:latin typeface="Arial" panose="020B0604020202020204" pitchFamily="34" charset="0"/>
                <a:cs typeface="Arial" panose="020B0604020202020204" pitchFamily="34" charset="0"/>
                <a:hlinkClick r:id="rId3"/>
              </a:rPr>
              <a:t>Proposed </a:t>
            </a:r>
            <a:r>
              <a:rPr lang="en-US" altLang="en-US" b="1" smtClean="0">
                <a:solidFill>
                  <a:schemeClr val="bg1"/>
                </a:solidFill>
                <a:latin typeface="Arial" panose="020B0604020202020204" pitchFamily="34" charset="0"/>
                <a:cs typeface="Arial" panose="020B0604020202020204" pitchFamily="34" charset="0"/>
                <a:hlinkClick r:id="rId3"/>
              </a:rPr>
              <a:t>international clinical diabetic retinopathy </a:t>
            </a:r>
            <a:r>
              <a:rPr lang="en-US" altLang="en-US" smtClean="0">
                <a:solidFill>
                  <a:schemeClr val="bg1"/>
                </a:solidFill>
                <a:latin typeface="Arial" panose="020B0604020202020204" pitchFamily="34" charset="0"/>
                <a:cs typeface="Arial" panose="020B0604020202020204" pitchFamily="34" charset="0"/>
                <a:hlinkClick r:id="rId3"/>
              </a:rPr>
              <a:t>and </a:t>
            </a:r>
            <a:r>
              <a:rPr lang="en-US" altLang="en-US" b="1" smtClean="0">
                <a:solidFill>
                  <a:schemeClr val="bg1"/>
                </a:solidFill>
                <a:latin typeface="Arial" panose="020B0604020202020204" pitchFamily="34" charset="0"/>
                <a:cs typeface="Arial" panose="020B0604020202020204" pitchFamily="34" charset="0"/>
                <a:hlinkClick r:id="rId3"/>
              </a:rPr>
              <a:t>diabetic </a:t>
            </a:r>
            <a:r>
              <a:rPr lang="en-US" altLang="en-US" smtClean="0">
                <a:solidFill>
                  <a:schemeClr val="bg1"/>
                </a:solidFill>
                <a:latin typeface="Arial" panose="020B0604020202020204" pitchFamily="34" charset="0"/>
                <a:cs typeface="Arial" panose="020B0604020202020204" pitchFamily="34" charset="0"/>
                <a:hlinkClick r:id="rId3"/>
              </a:rPr>
              <a:t>macular edema </a:t>
            </a:r>
            <a:r>
              <a:rPr lang="en-US" altLang="en-US" b="1" smtClean="0">
                <a:solidFill>
                  <a:schemeClr val="bg1"/>
                </a:solidFill>
                <a:latin typeface="Arial" panose="020B0604020202020204" pitchFamily="34" charset="0"/>
                <a:cs typeface="Arial" panose="020B0604020202020204" pitchFamily="34" charset="0"/>
                <a:hlinkClick r:id="rId3"/>
              </a:rPr>
              <a:t>disease severity </a:t>
            </a:r>
            <a:r>
              <a:rPr lang="en-US" altLang="en-US" smtClean="0">
                <a:solidFill>
                  <a:schemeClr val="bg1"/>
                </a:solidFill>
                <a:latin typeface="Arial" panose="020B0604020202020204" pitchFamily="34" charset="0"/>
                <a:cs typeface="Arial" panose="020B0604020202020204" pitchFamily="34" charset="0"/>
                <a:hlinkClick r:id="rId3"/>
              </a:rPr>
              <a:t>scales</a:t>
            </a:r>
            <a:endParaRPr lang="en-US" altLang="en-US" smtClean="0">
              <a:solidFill>
                <a:schemeClr val="bg1"/>
              </a:solidFill>
              <a:latin typeface="Arial" panose="020B0604020202020204" pitchFamily="34" charset="0"/>
              <a:cs typeface="Arial" panose="020B0604020202020204" pitchFamily="34" charset="0"/>
            </a:endParaRPr>
          </a:p>
          <a:p>
            <a:r>
              <a:rPr lang="en-US" altLang="en-US" smtClean="0">
                <a:solidFill>
                  <a:schemeClr val="bg1"/>
                </a:solidFill>
              </a:rPr>
              <a:t>Ophthalmology </a:t>
            </a:r>
            <a:r>
              <a:rPr lang="en-US" altLang="en-US" i="1" smtClean="0">
                <a:solidFill>
                  <a:schemeClr val="bg1"/>
                </a:solidFill>
              </a:rPr>
              <a:t>Volume 110, Number 9, September 2003</a:t>
            </a:r>
            <a:endParaRPr lang="en-US" altLang="en-US" smtClean="0">
              <a:solidFill>
                <a:schemeClr val="bg1"/>
              </a:solidFill>
              <a:latin typeface="Arial" panose="020B0604020202020204" pitchFamily="34" charset="0"/>
              <a:cs typeface="Arial" panose="020B0604020202020204" pitchFamily="34" charset="0"/>
            </a:endParaRPr>
          </a:p>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3770F-7A0E-49EE-B5A4-B560CE962280}"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7019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9F8586-B421-4699-B44A-0F33C9BACD8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302303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297961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1041464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27C451-A692-4AA2-850F-AB97B6805C7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389743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PE"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9CB5F92-D8FD-4A96-99E2-8863398EDA70}"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00032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PE"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018F97-6594-46D6-9A75-B9B0A7353AA5}"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494603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PE"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7B3C44-BD1E-49D9-9C92-F561E4899B9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162</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3344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spcBef>
                <a:spcPct val="0"/>
              </a:spcBef>
            </a:pPr>
            <a:r>
              <a:rPr lang="en-US" altLang="en-US" smtClean="0">
                <a:hlinkClick r:id="rId3"/>
              </a:rPr>
              <a:t>http://www.aao.org/newsroom/release/20091030.cfm</a:t>
            </a:r>
            <a:endParaRPr lang="en-US" altLang="en-US" smtClean="0"/>
          </a:p>
          <a:p>
            <a:pPr eaLnBrk="1" hangingPunct="1">
              <a:spcBef>
                <a:spcPct val="0"/>
              </a:spcBef>
            </a:pPr>
            <a:endParaRPr lang="en-US" altLang="en-US" smtClean="0"/>
          </a:p>
        </p:txBody>
      </p:sp>
      <p:sp>
        <p:nvSpPr>
          <p:cNvPr id="983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F6478C-C66F-4B76-B137-2AAFAE39550B}" type="slidenum">
              <a:rPr kumimoji="0" lang="en-US" altLang="en-US" sz="2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163</a:t>
            </a:fld>
            <a:endParaRPr kumimoji="0" lang="en-US" altLang="en-US" sz="2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846293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PE"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D71228-3CE5-4818-BAE0-71247987E065}"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59246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95E627A9-C648-446A-8D67-1C6346E33373}" type="slidenum">
              <a:rPr lang="en-US" altLang="ko-KR" sz="1200">
                <a:solidFill>
                  <a:schemeClr val="tx1"/>
                </a:solidFill>
                <a:latin typeface="굴림" charset="-127"/>
                <a:ea typeface="굴림" charset="-127"/>
              </a:rPr>
              <a:pPr eaLnBrk="1" hangingPunct="1"/>
              <a:t>6</a:t>
            </a:fld>
            <a:endParaRPr lang="en-US" altLang="ko-KR" sz="1200">
              <a:solidFill>
                <a:schemeClr val="tx1"/>
              </a:solidFill>
              <a:latin typeface="굴림" charset="-127"/>
              <a:ea typeface="굴림" charset="-127"/>
            </a:endParaRPr>
          </a:p>
        </p:txBody>
      </p:sp>
      <p:sp>
        <p:nvSpPr>
          <p:cNvPr id="41987" name="Rectangle 2"/>
          <p:cNvSpPr>
            <a:spLocks noRo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dirty="0" smtClean="0"/>
          </a:p>
        </p:txBody>
      </p:sp>
    </p:spTree>
    <p:extLst>
      <p:ext uri="{BB962C8B-B14F-4D97-AF65-F5344CB8AC3E}">
        <p14:creationId xmlns:p14="http://schemas.microsoft.com/office/powerpoint/2010/main" val="22713620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5161115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C4C8A4-3FDE-425D-8C5B-5395807F1979}"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167</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9827701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hlinkClick r:id="rId3"/>
              </a:rPr>
              <a:t>http://drcrnet.jaeb.org</a:t>
            </a:r>
            <a:endParaRPr lang="en-US" altLang="en-US" smtClean="0"/>
          </a:p>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287055-E8F9-43F8-9A23-7CCE95F9FA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6853691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284479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82BFE3CC-A3E7-42F6-A897-A9EF9B6BC8D3}" type="slidenum">
              <a:rPr lang="en-US" altLang="ko-KR" sz="1200">
                <a:solidFill>
                  <a:schemeClr val="tx1"/>
                </a:solidFill>
                <a:latin typeface="굴림" charset="-127"/>
                <a:ea typeface="굴림" charset="-127"/>
              </a:rPr>
              <a:pPr eaLnBrk="1" hangingPunct="1"/>
              <a:t>7</a:t>
            </a:fld>
            <a:endParaRPr lang="en-US" altLang="ko-KR" sz="1200">
              <a:solidFill>
                <a:schemeClr val="tx1"/>
              </a:solidFill>
              <a:latin typeface="굴림" charset="-127"/>
              <a:ea typeface="굴림" charset="-127"/>
            </a:endParaRPr>
          </a:p>
        </p:txBody>
      </p:sp>
      <p:sp>
        <p:nvSpPr>
          <p:cNvPr id="43011" name="Rectangle 2"/>
          <p:cNvSpPr>
            <a:spLocks noRo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dirty="0" smtClean="0"/>
          </a:p>
        </p:txBody>
      </p:sp>
    </p:spTree>
    <p:extLst>
      <p:ext uri="{BB962C8B-B14F-4D97-AF65-F5344CB8AC3E}">
        <p14:creationId xmlns:p14="http://schemas.microsoft.com/office/powerpoint/2010/main" val="2269937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DEA5087-DE9C-4E51-B529-D1E6DC7CEFA7}" type="slidenum">
              <a:rPr lang="en-IN" smtClean="0"/>
              <a:t>8</a:t>
            </a:fld>
            <a:endParaRPr lang="en-IN"/>
          </a:p>
        </p:txBody>
      </p:sp>
    </p:spTree>
    <p:extLst>
      <p:ext uri="{BB962C8B-B14F-4D97-AF65-F5344CB8AC3E}">
        <p14:creationId xmlns:p14="http://schemas.microsoft.com/office/powerpoint/2010/main" val="1208420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8F1BFFDB-4D49-4F9F-8689-F7DAB73AEAD5}" type="slidenum">
              <a:rPr lang="en-US" altLang="ko-KR" sz="1200">
                <a:solidFill>
                  <a:schemeClr val="tx1"/>
                </a:solidFill>
                <a:latin typeface="굴림" charset="-127"/>
                <a:ea typeface="굴림" charset="-127"/>
              </a:rPr>
              <a:pPr eaLnBrk="1" hangingPunct="1"/>
              <a:t>11</a:t>
            </a:fld>
            <a:endParaRPr lang="en-US" altLang="ko-KR" sz="1200">
              <a:solidFill>
                <a:schemeClr val="tx1"/>
              </a:solidFill>
              <a:latin typeface="굴림" charset="-127"/>
              <a:ea typeface="굴림" charset="-127"/>
            </a:endParaRPr>
          </a:p>
        </p:txBody>
      </p:sp>
      <p:sp>
        <p:nvSpPr>
          <p:cNvPr id="44035" name="Rectangle 2"/>
          <p:cNvSpPr>
            <a:spLocks noRo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endParaRPr lang="ko-KR" altLang="en-US" dirty="0" smtClean="0"/>
          </a:p>
        </p:txBody>
      </p:sp>
    </p:spTree>
    <p:extLst>
      <p:ext uri="{BB962C8B-B14F-4D97-AF65-F5344CB8AC3E}">
        <p14:creationId xmlns:p14="http://schemas.microsoft.com/office/powerpoint/2010/main" val="190414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fld id="{2B646F52-F831-4B77-9918-E35014C5D5CF}" type="slidenum">
              <a:rPr lang="en-US" altLang="ko-KR" sz="1200">
                <a:solidFill>
                  <a:schemeClr val="tx1"/>
                </a:solidFill>
                <a:latin typeface="굴림" charset="-127"/>
                <a:ea typeface="굴림" charset="-127"/>
              </a:rPr>
              <a:pPr eaLnBrk="1" hangingPunct="1"/>
              <a:t>13</a:t>
            </a:fld>
            <a:endParaRPr lang="en-US" altLang="ko-KR" sz="1200">
              <a:solidFill>
                <a:schemeClr val="tx1"/>
              </a:solidFill>
              <a:latin typeface="굴림" charset="-127"/>
              <a:ea typeface="굴림" charset="-127"/>
            </a:endParaRPr>
          </a:p>
        </p:txBody>
      </p:sp>
      <p:sp>
        <p:nvSpPr>
          <p:cNvPr id="45059" name="Rectangle 2"/>
          <p:cNvSpPr>
            <a:spLocks noRo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en-US" dirty="0" smtClean="0"/>
          </a:p>
        </p:txBody>
      </p:sp>
    </p:spTree>
    <p:extLst>
      <p:ext uri="{BB962C8B-B14F-4D97-AF65-F5344CB8AC3E}">
        <p14:creationId xmlns:p14="http://schemas.microsoft.com/office/powerpoint/2010/main" val="474310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561844" y="461899"/>
            <a:ext cx="4020311" cy="696594"/>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2345943" y="3797651"/>
            <a:ext cx="4452112" cy="1195704"/>
          </a:xfrm>
          <a:prstGeom prst="rect">
            <a:avLst/>
          </a:prstGeom>
        </p:spPr>
        <p:txBody>
          <a:bodyPr wrap="square" lIns="0" tIns="0" rIns="0" bIns="0">
            <a:spAutoFit/>
          </a:bodyPr>
          <a:lstStyle>
            <a:lvl1pPr>
              <a:defRPr sz="3200" b="0" i="0">
                <a:solidFill>
                  <a:srgbClr val="888888"/>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12/6/2020</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FB314D8-A762-474C-A6BF-FAC8F3632C84}"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42D9F4D-0FBB-4D3F-A99A-6839C83C8D53}"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320578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s-P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AD3AE72-3545-4B67-9BDE-F90230F50E72}"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C21CE5-FB08-4D5F-ABCB-3E526444887A}"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694243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63182DF-66D1-4141-9D88-3F41D5DCC3EB}"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A673403-13BF-4777-9660-C8154885FA20}"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4651272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P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1B2E8A6-4BC3-44A8-BBB2-B4D74974F2CB}"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BAC962-4E38-46CF-9945-2A27D6995B6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901668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147552-FA88-425F-AAAE-5D303FC7ED1C}"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D97CCF8-5DD7-45EB-8228-D3864663B530}"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912170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1342031-498A-417A-AEA0-167349A7C51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F1BB3A0-13B7-4168-8BEC-588AAD77BAEC}"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549865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s-P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53EC7C4-B885-45EB-A66F-397D433BCE8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A6D3808-3BC8-46B1-BE8B-445363CA275B}"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1349178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s-PE"/>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DF3E68A-CE22-4F19-86ED-47E0A0A193D3}"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E1C8D7-FA1A-492B-ADF0-431264008D72}"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354244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71226-39A1-4FB4-9C83-43993B23276D}"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7D20D40-8F60-4033-B231-3DF46AD53476}"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177122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s-P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738E5AB-7635-4FDA-B7FC-97B9BF650073}"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7FB86E9-D50F-40D8-89CA-9E71D94B2F2F}"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931436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59A6F9F-90C8-4A16-AE85-BDF174F964B6}"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83ED944-08ED-4260-AC96-7AB6CC34A63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03550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3"/>
          <p:cNvSpPr>
            <a:spLocks noGrp="1"/>
          </p:cNvSpPr>
          <p:nvPr>
            <p:ph type="dt" sz="half" idx="15"/>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18D49D7-7C8E-416D-95BA-FE1A630A1882}"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6" name="Footer Placeholder 4"/>
          <p:cNvSpPr>
            <a:spLocks noGrp="1"/>
          </p:cNvSpPr>
          <p:nvPr>
            <p:ph type="ftr" sz="quarter" idx="16"/>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7" name="Slide Number Placeholder 5"/>
          <p:cNvSpPr>
            <a:spLocks noGrp="1"/>
          </p:cNvSpPr>
          <p:nvPr>
            <p:ph type="sldNum" sz="quarter" idx="17"/>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4FDD81F-2558-42EA-8899-A60451043E2C}"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361898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75DF15A-DC04-4D46-AA1A-AB7F5AF2A926}"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F0D74B4-7A07-48EB-A8AA-54B054F939F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7411855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A1D5938-4539-48EC-ABF1-6B5F69724B3E}"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44BFA10-D81A-4955-B119-4C29139D4C26}"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727136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281A0A0-937E-4871-B605-60BF4A2C430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CF955A-F1CA-40AF-AFF1-9555AFB3DC7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818960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B6F40B1-F140-4183-ACEA-25305E9C72DC}"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A163B7-11F3-4930-8201-0E5EA51A67DA}"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532624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37D374A-B254-45A9-95F1-B2422D8CEA12}"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098662F-9914-4F50-96A6-1B3D31618FE9}"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906694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C0849EB-9C51-4209-A976-3831336256E1}"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9259E7B-08B3-4D74-8465-DA113F8ADFAE}"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779214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6CD138A-8B78-449F-B8E9-A927AA120CDA}"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5EC10D6-7F8E-494E-87F4-BC240918468C}"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980858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959C00D-1562-4A40-8311-FC3BDB09A961}"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2BC2985-8549-4B04-AF36-186ECF9B1A24}"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222468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FA2BD5A-3565-42B0-B3A4-EDE0838D5483}"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3691CE0-69C7-4CDD-A3C4-69FDF6194327}"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9121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55FD90E-728A-4110-9568-45ADAFB17C98}"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427DFFC-B424-4074-B2DE-3DAF8BB85D7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36037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3"/>
          <p:cNvSpPr>
            <a:spLocks noGrp="1"/>
          </p:cNvSpPr>
          <p:nvPr>
            <p:ph type="dt" sz="half" idx="15"/>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0BCD7CE-4098-4B8B-AE25-6EEB70FD05CE}"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8" name="Footer Placeholder 4"/>
          <p:cNvSpPr>
            <a:spLocks noGrp="1"/>
          </p:cNvSpPr>
          <p:nvPr>
            <p:ph type="ftr" sz="quarter" idx="16"/>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9" name="Slide Number Placeholder 5"/>
          <p:cNvSpPr>
            <a:spLocks noGrp="1"/>
          </p:cNvSpPr>
          <p:nvPr>
            <p:ph type="sldNum" sz="quarter" idx="17"/>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600AA1A-6803-4594-B15D-D0BB62B86C15}"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4216048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s-P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6723E01-026D-4A0A-BDFE-0F4802B29A54}"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BA4EEB2-3D46-4CF7-AE53-37760C8BCB5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2852543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262B576-98A5-4CDA-881C-86616AF9DC74}"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18AFBBF-17B8-41AC-A6D6-5B4AB7A9E83C}"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36087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s-P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B1F3794-C820-42E3-9E2C-CC18E089A548}"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42937B2-8ACA-47B3-9F2B-62A4B7928EC0}"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6701628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2C486BD-3060-4999-886B-E61C013956F8}"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BA11F43-0C12-4F81-87B5-F568F5F16ABD}"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1580287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P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811F5E4-AE17-4930-80A7-CCB81F70EF4D}"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EC3DC0F-D01D-49E3-A9D1-688E62CFF44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348268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1A76873-34A4-47B8-AEB4-93235A991AEA}"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E3297D2-B4D5-4E57-B66D-9E842A3A6049}"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223887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252C881-12D9-4C2D-B7C3-9CE46C8AA5CC}"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EE0F290-C60E-4C6B-BD91-FE52D4F0C7A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172637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s-P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AEEF031-E6A3-40BD-999A-B36E969110B6}"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34770E2-4D0F-42AA-B590-7DED764D5285}"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311477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s-PE"/>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9223B24-F6E5-41D8-83CE-921377992A64}"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80CA6F1-63AF-4B80-824E-F9AD2FBDBEB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976425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0889C15-ED24-45BB-B2E2-413E526EA8E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A2622D0-F82C-4E29-8FDC-5DC8666DE76F}"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52496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0A0EAAC-21CC-454A-A2AF-ED0E0AEE4EA5}"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491CC3D-9C6E-4D70-BB52-B8CBDF9F8B02}"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4966930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s-P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0F109-CBC7-4C58-A4B0-FE8CE9866AC2}"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BCCDCBD-3D82-4992-936A-1EBFD23A4035}"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46746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4726" y="671768"/>
            <a:ext cx="8374549"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12/6/2020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019733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12/6/2020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192223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12/6/2020</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7396074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12/6/2020</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2153647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12/6/2020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87250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752460"/>
            <a:endParaRPr lang="en-IN" sz="1481">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752460"/>
            <a:fld id="{1D8BD707-D9CF-40AE-B4C6-C98DA3205C09}" type="datetimeFigureOut">
              <a:rPr lang="en-US" sz="1481" smtClean="0">
                <a:solidFill>
                  <a:prstClr val="black">
                    <a:tint val="75000"/>
                  </a:prstClr>
                </a:solidFill>
              </a:rPr>
              <a:pPr defTabSz="752460"/>
              <a:t>12/6/2020</a:t>
            </a:fld>
            <a:endParaRPr lang="en-US" sz="1481">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658" b="0" i="0">
                <a:solidFill>
                  <a:srgbClr val="3385F5"/>
                </a:solidFill>
                <a:latin typeface="Gill Sans MT"/>
                <a:cs typeface="Gill Sans MT"/>
              </a:defRPr>
            </a:lvl1pPr>
          </a:lstStyle>
          <a:p>
            <a:pPr marL="10451" defTabSz="752460">
              <a:spcBef>
                <a:spcPts val="33"/>
              </a:spcBef>
            </a:pPr>
            <a:r>
              <a:rPr lang="en-IN" spc="-33" smtClean="0">
                <a:solidFill>
                  <a:srgbClr val="FFFFFF"/>
                </a:solidFill>
              </a:rPr>
              <a:t>PAGE</a:t>
            </a:r>
            <a:r>
              <a:rPr lang="en-IN" spc="-37" smtClean="0">
                <a:solidFill>
                  <a:srgbClr val="FFFFFF"/>
                </a:solidFill>
              </a:rPr>
              <a:t> </a:t>
            </a:r>
            <a:fld id="{81D60167-4931-47E6-BA6A-407CBD079E47}" type="slidenum">
              <a:rPr spc="-8" smtClean="0">
                <a:solidFill>
                  <a:srgbClr val="FFFFFF"/>
                </a:solidFill>
              </a:rPr>
              <a:pPr marL="10451" defTabSz="752460">
                <a:spcBef>
                  <a:spcPts val="33"/>
                </a:spcBef>
              </a:pPr>
              <a:t>‹#›</a:t>
            </a:fld>
            <a:endParaRPr spc="-8" dirty="0">
              <a:solidFill>
                <a:srgbClr val="FFFFFF"/>
              </a:solidFill>
            </a:endParaRPr>
          </a:p>
        </p:txBody>
      </p:sp>
    </p:spTree>
    <p:extLst>
      <p:ext uri="{BB962C8B-B14F-4D97-AF65-F5344CB8AC3E}">
        <p14:creationId xmlns:p14="http://schemas.microsoft.com/office/powerpoint/2010/main" val="1571146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31164" y="5376673"/>
            <a:ext cx="8481671" cy="455830"/>
          </a:xfrm>
        </p:spPr>
        <p:txBody>
          <a:bodyPr lIns="0" tIns="0" rIns="0" bIns="0"/>
          <a:lstStyle>
            <a:lvl1pPr>
              <a:defRPr sz="2962" b="0" i="0">
                <a:solidFill>
                  <a:schemeClr val="bg1"/>
                </a:solidFill>
                <a:latin typeface="Gill Sans MT"/>
                <a:cs typeface="Gill Sans MT"/>
              </a:defRPr>
            </a:lvl1pPr>
          </a:lstStyle>
          <a:p>
            <a:endParaRPr/>
          </a:p>
        </p:txBody>
      </p:sp>
      <p:sp>
        <p:nvSpPr>
          <p:cNvPr id="3" name="Holder 3"/>
          <p:cNvSpPr>
            <a:spLocks noGrp="1"/>
          </p:cNvSpPr>
          <p:nvPr>
            <p:ph type="body" idx="1"/>
          </p:nvPr>
        </p:nvSpPr>
        <p:spPr>
          <a:xfrm>
            <a:off x="372030" y="2509603"/>
            <a:ext cx="8399940" cy="139269"/>
          </a:xfrm>
        </p:spPr>
        <p:txBody>
          <a:bodyPr lIns="0" tIns="0" rIns="0" bIns="0"/>
          <a:lstStyle>
            <a:lvl1pPr>
              <a:defRPr sz="905" b="0" i="0">
                <a:solidFill>
                  <a:srgbClr val="58595B"/>
                </a:solidFill>
                <a:latin typeface="Gill Sans MT"/>
                <a:cs typeface="Gill Sans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752460"/>
            <a:endParaRPr lang="en-IN" sz="1481">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752460"/>
            <a:fld id="{1D8BD707-D9CF-40AE-B4C6-C98DA3205C09}" type="datetimeFigureOut">
              <a:rPr lang="en-US" sz="1481" smtClean="0">
                <a:solidFill>
                  <a:prstClr val="black">
                    <a:tint val="75000"/>
                  </a:prstClr>
                </a:solidFill>
              </a:rPr>
              <a:pPr defTabSz="752460"/>
              <a:t>12/6/2020</a:t>
            </a:fld>
            <a:endParaRPr lang="en-US" sz="1481">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658" b="0" i="0">
                <a:solidFill>
                  <a:srgbClr val="3385F5"/>
                </a:solidFill>
                <a:latin typeface="Gill Sans MT"/>
                <a:cs typeface="Gill Sans MT"/>
              </a:defRPr>
            </a:lvl1pPr>
          </a:lstStyle>
          <a:p>
            <a:pPr marL="10451" defTabSz="752460">
              <a:spcBef>
                <a:spcPts val="33"/>
              </a:spcBef>
            </a:pPr>
            <a:r>
              <a:rPr lang="en-IN" spc="-33" smtClean="0">
                <a:solidFill>
                  <a:srgbClr val="FFFFFF"/>
                </a:solidFill>
              </a:rPr>
              <a:t>PAGE</a:t>
            </a:r>
            <a:r>
              <a:rPr lang="en-IN" spc="-37" smtClean="0">
                <a:solidFill>
                  <a:srgbClr val="FFFFFF"/>
                </a:solidFill>
              </a:rPr>
              <a:t> </a:t>
            </a:r>
            <a:fld id="{81D60167-4931-47E6-BA6A-407CBD079E47}" type="slidenum">
              <a:rPr spc="-8" smtClean="0">
                <a:solidFill>
                  <a:srgbClr val="FFFFFF"/>
                </a:solidFill>
              </a:rPr>
              <a:pPr marL="10451" defTabSz="752460">
                <a:spcBef>
                  <a:spcPts val="33"/>
                </a:spcBef>
              </a:pPr>
              <a:t>‹#›</a:t>
            </a:fld>
            <a:endParaRPr spc="-8" dirty="0">
              <a:solidFill>
                <a:srgbClr val="FFFFFF"/>
              </a:solidFill>
            </a:endParaRPr>
          </a:p>
        </p:txBody>
      </p:sp>
    </p:spTree>
    <p:extLst>
      <p:ext uri="{BB962C8B-B14F-4D97-AF65-F5344CB8AC3E}">
        <p14:creationId xmlns:p14="http://schemas.microsoft.com/office/powerpoint/2010/main" val="6378270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31164" y="5376673"/>
            <a:ext cx="8481671" cy="455830"/>
          </a:xfrm>
        </p:spPr>
        <p:txBody>
          <a:bodyPr lIns="0" tIns="0" rIns="0" bIns="0"/>
          <a:lstStyle>
            <a:lvl1pPr>
              <a:defRPr sz="2962" b="0" i="0">
                <a:solidFill>
                  <a:schemeClr val="bg1"/>
                </a:solidFill>
                <a:latin typeface="Gill Sans MT"/>
                <a:cs typeface="Gill Sans MT"/>
              </a:defRPr>
            </a:lvl1pPr>
          </a:lstStyle>
          <a:p>
            <a:endParaRPr/>
          </a:p>
        </p:txBody>
      </p:sp>
      <p:sp>
        <p:nvSpPr>
          <p:cNvPr id="3" name="Holder 3"/>
          <p:cNvSpPr>
            <a:spLocks noGrp="1"/>
          </p:cNvSpPr>
          <p:nvPr>
            <p:ph sz="half" idx="2"/>
          </p:nvPr>
        </p:nvSpPr>
        <p:spPr>
          <a:xfrm>
            <a:off x="303059" y="2313821"/>
            <a:ext cx="4111665" cy="139269"/>
          </a:xfrm>
          <a:prstGeom prst="rect">
            <a:avLst/>
          </a:prstGeom>
        </p:spPr>
        <p:txBody>
          <a:bodyPr wrap="square" lIns="0" tIns="0" rIns="0" bIns="0">
            <a:spAutoFit/>
          </a:bodyPr>
          <a:lstStyle>
            <a:lvl1pPr>
              <a:defRPr sz="905" b="0" i="0">
                <a:solidFill>
                  <a:srgbClr val="58595B"/>
                </a:solidFill>
                <a:latin typeface="Gill Sans MT"/>
                <a:cs typeface="Gill Sans MT"/>
              </a:defRPr>
            </a:lvl1pPr>
          </a:lstStyle>
          <a:p>
            <a:endParaRPr/>
          </a:p>
        </p:txBody>
      </p:sp>
      <p:sp>
        <p:nvSpPr>
          <p:cNvPr id="4" name="Holder 4"/>
          <p:cNvSpPr>
            <a:spLocks noGrp="1"/>
          </p:cNvSpPr>
          <p:nvPr>
            <p:ph sz="half" idx="3"/>
          </p:nvPr>
        </p:nvSpPr>
        <p:spPr>
          <a:xfrm>
            <a:off x="4709160" y="1577340"/>
            <a:ext cx="3977640"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pPr defTabSz="752460"/>
            <a:endParaRPr lang="en-IN" sz="1481">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defTabSz="752460"/>
            <a:fld id="{1D8BD707-D9CF-40AE-B4C6-C98DA3205C09}" type="datetimeFigureOut">
              <a:rPr lang="en-US" sz="1481" smtClean="0">
                <a:solidFill>
                  <a:prstClr val="black">
                    <a:tint val="75000"/>
                  </a:prstClr>
                </a:solidFill>
              </a:rPr>
              <a:pPr defTabSz="752460"/>
              <a:t>12/6/2020</a:t>
            </a:fld>
            <a:endParaRPr lang="en-US" sz="1481">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658" b="0" i="0">
                <a:solidFill>
                  <a:srgbClr val="3385F5"/>
                </a:solidFill>
                <a:latin typeface="Gill Sans MT"/>
                <a:cs typeface="Gill Sans MT"/>
              </a:defRPr>
            </a:lvl1pPr>
          </a:lstStyle>
          <a:p>
            <a:pPr marL="10451" defTabSz="752460">
              <a:spcBef>
                <a:spcPts val="33"/>
              </a:spcBef>
            </a:pPr>
            <a:r>
              <a:rPr lang="en-IN" spc="-33" smtClean="0">
                <a:solidFill>
                  <a:srgbClr val="FFFFFF"/>
                </a:solidFill>
              </a:rPr>
              <a:t>PAGE</a:t>
            </a:r>
            <a:r>
              <a:rPr lang="en-IN" spc="-37" smtClean="0">
                <a:solidFill>
                  <a:srgbClr val="FFFFFF"/>
                </a:solidFill>
              </a:rPr>
              <a:t> </a:t>
            </a:r>
            <a:fld id="{81D60167-4931-47E6-BA6A-407CBD079E47}" type="slidenum">
              <a:rPr spc="-8" smtClean="0">
                <a:solidFill>
                  <a:srgbClr val="FFFFFF"/>
                </a:solidFill>
              </a:rPr>
              <a:pPr marL="10451" defTabSz="752460">
                <a:spcBef>
                  <a:spcPts val="33"/>
                </a:spcBef>
              </a:pPr>
              <a:t>‹#›</a:t>
            </a:fld>
            <a:endParaRPr spc="-8" dirty="0">
              <a:solidFill>
                <a:srgbClr val="FFFFFF"/>
              </a:solidFill>
            </a:endParaRPr>
          </a:p>
        </p:txBody>
      </p:sp>
    </p:spTree>
    <p:extLst>
      <p:ext uri="{BB962C8B-B14F-4D97-AF65-F5344CB8AC3E}">
        <p14:creationId xmlns:p14="http://schemas.microsoft.com/office/powerpoint/2010/main" val="41177849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31164" y="5376673"/>
            <a:ext cx="8481671" cy="455830"/>
          </a:xfrm>
        </p:spPr>
        <p:txBody>
          <a:bodyPr lIns="0" tIns="0" rIns="0" bIns="0"/>
          <a:lstStyle>
            <a:lvl1pPr>
              <a:defRPr sz="2962" b="0" i="0">
                <a:solidFill>
                  <a:schemeClr val="bg1"/>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pPr defTabSz="752460"/>
            <a:endParaRPr lang="en-IN" sz="1481">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defTabSz="752460"/>
            <a:fld id="{1D8BD707-D9CF-40AE-B4C6-C98DA3205C09}" type="datetimeFigureOut">
              <a:rPr lang="en-US" sz="1481" smtClean="0">
                <a:solidFill>
                  <a:prstClr val="black">
                    <a:tint val="75000"/>
                  </a:prstClr>
                </a:solidFill>
              </a:rPr>
              <a:pPr defTabSz="752460"/>
              <a:t>12/6/2020</a:t>
            </a:fld>
            <a:endParaRPr lang="en-US" sz="1481">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658" b="0" i="0">
                <a:solidFill>
                  <a:srgbClr val="3385F5"/>
                </a:solidFill>
                <a:latin typeface="Gill Sans MT"/>
                <a:cs typeface="Gill Sans MT"/>
              </a:defRPr>
            </a:lvl1pPr>
          </a:lstStyle>
          <a:p>
            <a:pPr marL="10451" defTabSz="752460">
              <a:spcBef>
                <a:spcPts val="33"/>
              </a:spcBef>
            </a:pPr>
            <a:r>
              <a:rPr lang="en-IN" spc="-33" smtClean="0">
                <a:solidFill>
                  <a:srgbClr val="FFFFFF"/>
                </a:solidFill>
              </a:rPr>
              <a:t>PAGE</a:t>
            </a:r>
            <a:r>
              <a:rPr lang="en-IN" spc="-37" smtClean="0">
                <a:solidFill>
                  <a:srgbClr val="FFFFFF"/>
                </a:solidFill>
              </a:rPr>
              <a:t> </a:t>
            </a:r>
            <a:fld id="{81D60167-4931-47E6-BA6A-407CBD079E47}" type="slidenum">
              <a:rPr spc="-8" smtClean="0">
                <a:solidFill>
                  <a:srgbClr val="FFFFFF"/>
                </a:solidFill>
              </a:rPr>
              <a:pPr marL="10451" defTabSz="752460">
                <a:spcBef>
                  <a:spcPts val="33"/>
                </a:spcBef>
              </a:pPr>
              <a:t>‹#›</a:t>
            </a:fld>
            <a:endParaRPr spc="-8" dirty="0">
              <a:solidFill>
                <a:srgbClr val="FFFFFF"/>
              </a:solidFill>
            </a:endParaRPr>
          </a:p>
        </p:txBody>
      </p:sp>
    </p:spTree>
    <p:extLst>
      <p:ext uri="{BB962C8B-B14F-4D97-AF65-F5344CB8AC3E}">
        <p14:creationId xmlns:p14="http://schemas.microsoft.com/office/powerpoint/2010/main" val="3546948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329381D-CB59-4664-9266-54D722C06F2D}"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FC9C6A8-B0C9-428F-A67C-76B04E25BB1B}"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9688311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pPr defTabSz="752460"/>
            <a:endParaRPr lang="en-IN" sz="1481">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defTabSz="752460"/>
            <a:fld id="{1D8BD707-D9CF-40AE-B4C6-C98DA3205C09}" type="datetimeFigureOut">
              <a:rPr lang="en-US" sz="1481" smtClean="0">
                <a:solidFill>
                  <a:prstClr val="black">
                    <a:tint val="75000"/>
                  </a:prstClr>
                </a:solidFill>
              </a:rPr>
              <a:pPr defTabSz="752460"/>
              <a:t>12/6/2020</a:t>
            </a:fld>
            <a:endParaRPr lang="en-US" sz="1481">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658" b="0" i="0">
                <a:solidFill>
                  <a:srgbClr val="3385F5"/>
                </a:solidFill>
                <a:latin typeface="Gill Sans MT"/>
                <a:cs typeface="Gill Sans MT"/>
              </a:defRPr>
            </a:lvl1pPr>
          </a:lstStyle>
          <a:p>
            <a:pPr marL="10451" defTabSz="752460">
              <a:spcBef>
                <a:spcPts val="33"/>
              </a:spcBef>
            </a:pPr>
            <a:r>
              <a:rPr lang="en-IN" spc="-33" smtClean="0">
                <a:solidFill>
                  <a:srgbClr val="FFFFFF"/>
                </a:solidFill>
              </a:rPr>
              <a:t>PAGE</a:t>
            </a:r>
            <a:r>
              <a:rPr lang="en-IN" spc="-37" smtClean="0">
                <a:solidFill>
                  <a:srgbClr val="FFFFFF"/>
                </a:solidFill>
              </a:rPr>
              <a:t> </a:t>
            </a:r>
            <a:fld id="{81D60167-4931-47E6-BA6A-407CBD079E47}" type="slidenum">
              <a:rPr spc="-8" smtClean="0">
                <a:solidFill>
                  <a:srgbClr val="FFFFFF"/>
                </a:solidFill>
              </a:rPr>
              <a:pPr marL="10451" defTabSz="752460">
                <a:spcBef>
                  <a:spcPts val="33"/>
                </a:spcBef>
              </a:pPr>
              <a:t>‹#›</a:t>
            </a:fld>
            <a:endParaRPr spc="-8" dirty="0">
              <a:solidFill>
                <a:srgbClr val="FFFFFF"/>
              </a:solidFill>
            </a:endParaRPr>
          </a:p>
        </p:txBody>
      </p:sp>
    </p:spTree>
    <p:extLst>
      <p:ext uri="{BB962C8B-B14F-4D97-AF65-F5344CB8AC3E}">
        <p14:creationId xmlns:p14="http://schemas.microsoft.com/office/powerpoint/2010/main" val="3142566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4"/>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0F812CB-C0EC-478B-AF4C-86470CE26CF1}"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6" name="Footer Placeholder 4"/>
          <p:cNvSpPr>
            <a:spLocks noGrp="1"/>
          </p:cNvSpPr>
          <p:nvPr>
            <p:ph type="ftr" sz="quarter" idx="15"/>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7" name="Slide Number Placeholder 5"/>
          <p:cNvSpPr>
            <a:spLocks noGrp="1"/>
          </p:cNvSpPr>
          <p:nvPr>
            <p:ph type="sldNum" sz="quarter" idx="16"/>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670E1FE-8CBE-41CC-B3E0-03ABAC390CB8}"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60394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5" name="Picture 7" descr="horiz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1447800"/>
            <a:ext cx="2971800" cy="1097280"/>
          </a:xfrm>
        </p:spPr>
        <p:txBody>
          <a:bodyPr/>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609600" y="2547890"/>
            <a:ext cx="2971800" cy="2405109"/>
          </a:xfrm>
        </p:spPr>
        <p:txBody>
          <a:bodyPr tIns="9144"/>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D21D3F-CC91-4D57-9D91-5A151B2AD36B}"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7" name="Footer Placeholder 5"/>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8"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D5387B8-F91C-4E7D-9EEA-12D21475A38B}"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40722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2E77727-28D9-4C6C-A3F8-86C91021D588}"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A034CF3-5988-4FA4-BC05-FF11FE6444C7}"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28106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59A968-FC5F-413B-B6A3-11EC51F1F03F}"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30D68F3-FEAC-4CF7-A9C0-EDA8C97ACEB0}"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74976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37067" y="533400"/>
            <a:ext cx="6908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17600" y="1981200"/>
            <a:ext cx="3386667"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39733" y="1981200"/>
            <a:ext cx="3386667"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5402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12/6/2020</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660F660-4452-443C-889E-6A1ABDF488EA}"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43409B5-6DCB-431A-97E4-7DB7E941B4EE}"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27550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64F6F84-F36B-4416-A8B7-3C1AE10910AB}"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6305EC2-0DB1-4B1F-95A8-1EC7563B28D5}"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26803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95D11E3-0276-4347-9B18-60CED25BF54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372068-4A26-40C2-8E43-D13B1ACE1FE0}"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1493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EC63183-31E7-4F4D-BDEF-D673A1EC6920}"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2B0338E-AB9E-4EE8-850F-F1F3E1B4F184}"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145341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B98983E-D1D6-454E-962D-E9B7BACCEE34}"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16A54F9-3871-4325-9DC7-D5D66F3F51A7}"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52294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6EBB1FE-76A7-41FA-9C98-9AA1DF5DF1D3}"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C17EE5D-59D0-4B6C-BED0-9D57977DA2F5}"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499425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D3ED3D-00B1-4398-AE56-5650DCFC2D1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1E867BD-62D0-41EC-9555-EBB152A97E3A}"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971904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F404970-3567-4F74-9508-32B46C48640E}"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45B2E35-DB31-4DBA-B210-C112A383DE6E}"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583354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5ACB7FA-C800-4D8B-ABD0-FA6C4C973BC7}"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3E082A6-DDC0-436E-AAAE-523C2B00606B}"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07148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B510EA4-7C15-461C-9058-7CB944CCD65F}"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C0B3D84-0B99-4CF8-A004-A7DE9FFB92E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01317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074408" y="2912363"/>
            <a:ext cx="92710" cy="1894205"/>
          </a:xfrm>
          <a:custGeom>
            <a:avLst/>
            <a:gdLst/>
            <a:ahLst/>
            <a:cxnLst/>
            <a:rect l="l" t="t" r="r" b="b"/>
            <a:pathLst>
              <a:path w="92709" h="1894204">
                <a:moveTo>
                  <a:pt x="92477" y="0"/>
                </a:moveTo>
                <a:lnTo>
                  <a:pt x="0" y="0"/>
                </a:lnTo>
                <a:lnTo>
                  <a:pt x="0" y="1893824"/>
                </a:lnTo>
                <a:lnTo>
                  <a:pt x="92477" y="1893824"/>
                </a:lnTo>
                <a:lnTo>
                  <a:pt x="92477" y="0"/>
                </a:lnTo>
                <a:close/>
              </a:path>
            </a:pathLst>
          </a:custGeom>
          <a:solidFill>
            <a:srgbClr val="C7DAF7"/>
          </a:solidFill>
        </p:spPr>
        <p:txBody>
          <a:bodyPr wrap="square" lIns="0" tIns="0" rIns="0" bIns="0" rtlCol="0"/>
          <a:lstStyle/>
          <a:p>
            <a:endParaRPr/>
          </a:p>
        </p:txBody>
      </p:sp>
      <p:sp>
        <p:nvSpPr>
          <p:cNvPr id="17" name="bg object 17"/>
          <p:cNvSpPr/>
          <p:nvPr/>
        </p:nvSpPr>
        <p:spPr>
          <a:xfrm>
            <a:off x="7074408" y="2048255"/>
            <a:ext cx="956944" cy="2758440"/>
          </a:xfrm>
          <a:custGeom>
            <a:avLst/>
            <a:gdLst/>
            <a:ahLst/>
            <a:cxnLst/>
            <a:rect l="l" t="t" r="r" b="b"/>
            <a:pathLst>
              <a:path w="956945" h="2758440">
                <a:moveTo>
                  <a:pt x="0" y="864235"/>
                </a:moveTo>
                <a:lnTo>
                  <a:pt x="864235" y="0"/>
                </a:lnTo>
                <a:lnTo>
                  <a:pt x="956564" y="0"/>
                </a:lnTo>
                <a:lnTo>
                  <a:pt x="956564" y="1893697"/>
                </a:lnTo>
                <a:lnTo>
                  <a:pt x="92201" y="2757932"/>
                </a:lnTo>
                <a:lnTo>
                  <a:pt x="0" y="2757932"/>
                </a:lnTo>
                <a:lnTo>
                  <a:pt x="0" y="864235"/>
                </a:lnTo>
                <a:close/>
              </a:path>
              <a:path w="956945" h="2758440">
                <a:moveTo>
                  <a:pt x="0" y="864108"/>
                </a:moveTo>
                <a:lnTo>
                  <a:pt x="92201" y="864108"/>
                </a:lnTo>
                <a:lnTo>
                  <a:pt x="956564" y="0"/>
                </a:lnTo>
              </a:path>
              <a:path w="956945" h="2758440">
                <a:moveTo>
                  <a:pt x="92964" y="864108"/>
                </a:moveTo>
                <a:lnTo>
                  <a:pt x="92964" y="2757932"/>
                </a:lnTo>
              </a:path>
            </a:pathLst>
          </a:custGeom>
          <a:ln w="18288">
            <a:solidFill>
              <a:srgbClr val="000000"/>
            </a:solidFill>
          </a:ln>
        </p:spPr>
        <p:txBody>
          <a:bodyPr wrap="square" lIns="0" tIns="0" rIns="0" bIns="0" rtlCol="0"/>
          <a:lstStyle/>
          <a:p>
            <a:endParaRPr/>
          </a:p>
        </p:txBody>
      </p:sp>
      <p:sp>
        <p:nvSpPr>
          <p:cNvPr id="18" name="bg object 18"/>
          <p:cNvSpPr/>
          <p:nvPr/>
        </p:nvSpPr>
        <p:spPr>
          <a:xfrm>
            <a:off x="1638299" y="3171431"/>
            <a:ext cx="132715" cy="662940"/>
          </a:xfrm>
          <a:custGeom>
            <a:avLst/>
            <a:gdLst/>
            <a:ahLst/>
            <a:cxnLst/>
            <a:rect l="l" t="t" r="r" b="b"/>
            <a:pathLst>
              <a:path w="132714" h="662939">
                <a:moveTo>
                  <a:pt x="132105" y="0"/>
                </a:moveTo>
                <a:lnTo>
                  <a:pt x="0" y="0"/>
                </a:lnTo>
                <a:lnTo>
                  <a:pt x="0" y="662571"/>
                </a:lnTo>
                <a:lnTo>
                  <a:pt x="132105" y="662571"/>
                </a:lnTo>
                <a:lnTo>
                  <a:pt x="132105" y="0"/>
                </a:lnTo>
                <a:close/>
              </a:path>
            </a:pathLst>
          </a:custGeom>
          <a:solidFill>
            <a:srgbClr val="D7E9D2"/>
          </a:solidFill>
        </p:spPr>
        <p:txBody>
          <a:bodyPr wrap="square" lIns="0" tIns="0" rIns="0" bIns="0" rtlCol="0"/>
          <a:lstStyle/>
          <a:p>
            <a:endParaRPr/>
          </a:p>
        </p:txBody>
      </p:sp>
      <p:sp>
        <p:nvSpPr>
          <p:cNvPr id="19" name="bg object 19"/>
          <p:cNvSpPr/>
          <p:nvPr/>
        </p:nvSpPr>
        <p:spPr>
          <a:xfrm>
            <a:off x="1638299" y="3020567"/>
            <a:ext cx="281940" cy="814069"/>
          </a:xfrm>
          <a:custGeom>
            <a:avLst/>
            <a:gdLst/>
            <a:ahLst/>
            <a:cxnLst/>
            <a:rect l="l" t="t" r="r" b="b"/>
            <a:pathLst>
              <a:path w="281939" h="814070">
                <a:moveTo>
                  <a:pt x="0" y="150622"/>
                </a:moveTo>
                <a:lnTo>
                  <a:pt x="150368" y="0"/>
                </a:lnTo>
                <a:lnTo>
                  <a:pt x="281686" y="0"/>
                </a:lnTo>
                <a:lnTo>
                  <a:pt x="281686" y="662940"/>
                </a:lnTo>
                <a:lnTo>
                  <a:pt x="131318" y="813689"/>
                </a:lnTo>
                <a:lnTo>
                  <a:pt x="0" y="813689"/>
                </a:lnTo>
                <a:lnTo>
                  <a:pt x="0" y="150622"/>
                </a:lnTo>
                <a:close/>
              </a:path>
              <a:path w="281939" h="814070">
                <a:moveTo>
                  <a:pt x="0" y="150495"/>
                </a:moveTo>
                <a:lnTo>
                  <a:pt x="131318" y="150495"/>
                </a:lnTo>
                <a:lnTo>
                  <a:pt x="281686" y="0"/>
                </a:lnTo>
              </a:path>
              <a:path w="281939" h="814070">
                <a:moveTo>
                  <a:pt x="131063" y="150876"/>
                </a:moveTo>
                <a:lnTo>
                  <a:pt x="131063" y="813435"/>
                </a:lnTo>
              </a:path>
            </a:pathLst>
          </a:custGeom>
          <a:ln w="18288">
            <a:solidFill>
              <a:srgbClr val="000000"/>
            </a:solidFill>
          </a:ln>
        </p:spPr>
        <p:txBody>
          <a:bodyPr wrap="square" lIns="0" tIns="0" rIns="0" bIns="0" rtlCol="0"/>
          <a:lstStyle/>
          <a:p>
            <a:endParaRPr/>
          </a:p>
        </p:txBody>
      </p:sp>
      <p:sp>
        <p:nvSpPr>
          <p:cNvPr id="20" name="bg object 20"/>
          <p:cNvSpPr/>
          <p:nvPr/>
        </p:nvSpPr>
        <p:spPr>
          <a:xfrm>
            <a:off x="1744979" y="3040379"/>
            <a:ext cx="1772285" cy="786130"/>
          </a:xfrm>
          <a:custGeom>
            <a:avLst/>
            <a:gdLst/>
            <a:ahLst/>
            <a:cxnLst/>
            <a:rect l="l" t="t" r="r" b="b"/>
            <a:pathLst>
              <a:path w="1772285" h="786129">
                <a:moveTo>
                  <a:pt x="1488947" y="386969"/>
                </a:moveTo>
                <a:lnTo>
                  <a:pt x="1496187" y="342265"/>
                </a:lnTo>
                <a:lnTo>
                  <a:pt x="1516253" y="303275"/>
                </a:lnTo>
                <a:lnTo>
                  <a:pt x="1546859" y="272669"/>
                </a:lnTo>
                <a:lnTo>
                  <a:pt x="1585848" y="252603"/>
                </a:lnTo>
                <a:lnTo>
                  <a:pt x="1630553" y="245364"/>
                </a:lnTo>
                <a:lnTo>
                  <a:pt x="1684782" y="256159"/>
                </a:lnTo>
                <a:lnTo>
                  <a:pt x="1730629" y="286893"/>
                </a:lnTo>
                <a:lnTo>
                  <a:pt x="1761362" y="332740"/>
                </a:lnTo>
                <a:lnTo>
                  <a:pt x="1772158" y="386969"/>
                </a:lnTo>
                <a:lnTo>
                  <a:pt x="1764919" y="431673"/>
                </a:lnTo>
                <a:lnTo>
                  <a:pt x="1744853" y="470535"/>
                </a:lnTo>
                <a:lnTo>
                  <a:pt x="1714119" y="501269"/>
                </a:lnTo>
                <a:lnTo>
                  <a:pt x="1675257" y="521335"/>
                </a:lnTo>
                <a:lnTo>
                  <a:pt x="1630553" y="528574"/>
                </a:lnTo>
                <a:lnTo>
                  <a:pt x="1585848" y="521335"/>
                </a:lnTo>
                <a:lnTo>
                  <a:pt x="1546859" y="501269"/>
                </a:lnTo>
                <a:lnTo>
                  <a:pt x="1516253" y="470535"/>
                </a:lnTo>
                <a:lnTo>
                  <a:pt x="1496187" y="431673"/>
                </a:lnTo>
                <a:lnTo>
                  <a:pt x="1488947" y="386969"/>
                </a:lnTo>
                <a:close/>
              </a:path>
              <a:path w="1772285" h="786129">
                <a:moveTo>
                  <a:pt x="0" y="786003"/>
                </a:moveTo>
                <a:lnTo>
                  <a:pt x="1490218" y="387096"/>
                </a:lnTo>
              </a:path>
              <a:path w="1772285" h="786129">
                <a:moveTo>
                  <a:pt x="19812" y="149352"/>
                </a:moveTo>
                <a:lnTo>
                  <a:pt x="1488947" y="386969"/>
                </a:lnTo>
              </a:path>
              <a:path w="1772285" h="786129">
                <a:moveTo>
                  <a:pt x="155447" y="0"/>
                </a:moveTo>
                <a:lnTo>
                  <a:pt x="1490090" y="387096"/>
                </a:lnTo>
              </a:path>
              <a:path w="1772285" h="786129">
                <a:moveTo>
                  <a:pt x="181356" y="636397"/>
                </a:moveTo>
                <a:lnTo>
                  <a:pt x="1490090" y="387096"/>
                </a:lnTo>
              </a:path>
            </a:pathLst>
          </a:custGeom>
          <a:ln w="18288">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12/6/2020</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49F7AC-D88F-4229-84B8-C4686BD008ED}"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E486D1F-2391-4089-B201-6424098F272C}"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818887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37067" y="533400"/>
            <a:ext cx="6908800" cy="1143000"/>
          </a:xfrm>
        </p:spPr>
        <p:txBody>
          <a:bodyPr/>
          <a:lstStyle/>
          <a:p>
            <a:r>
              <a:rPr lang="en-US" smtClean="0"/>
              <a:t>Click to edit Master title style</a:t>
            </a:r>
            <a:endParaRPr lang="es-PE"/>
          </a:p>
        </p:txBody>
      </p:sp>
      <p:sp>
        <p:nvSpPr>
          <p:cNvPr id="3" name="Text Placeholder 2"/>
          <p:cNvSpPr>
            <a:spLocks noGrp="1"/>
          </p:cNvSpPr>
          <p:nvPr>
            <p:ph type="body" sz="half" idx="1"/>
          </p:nvPr>
        </p:nvSpPr>
        <p:spPr>
          <a:xfrm>
            <a:off x="1117600" y="1981200"/>
            <a:ext cx="3386667"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Content Placeholder 3"/>
          <p:cNvSpPr>
            <a:spLocks noGrp="1"/>
          </p:cNvSpPr>
          <p:nvPr>
            <p:ph sz="quarter" idx="2"/>
          </p:nvPr>
        </p:nvSpPr>
        <p:spPr>
          <a:xfrm>
            <a:off x="4639733" y="1981200"/>
            <a:ext cx="3386667"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Content Placeholder 4"/>
          <p:cNvSpPr>
            <a:spLocks noGrp="1"/>
          </p:cNvSpPr>
          <p:nvPr>
            <p:ph sz="quarter" idx="3"/>
          </p:nvPr>
        </p:nvSpPr>
        <p:spPr>
          <a:xfrm>
            <a:off x="4639733" y="4114800"/>
            <a:ext cx="3386667"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Tree>
    <p:extLst>
      <p:ext uri="{BB962C8B-B14F-4D97-AF65-F5344CB8AC3E}">
        <p14:creationId xmlns:p14="http://schemas.microsoft.com/office/powerpoint/2010/main" val="99426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s-P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7D9C715-4D82-4FAC-95AA-73CC0989F494}"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FD5DAB-58F2-4896-9013-F4B808B2B36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593490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4BD1E00-A99E-4BE5-A1CD-A6F641707801}"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2F4FC38-2E07-4C62-92CD-A9BE0A384D39}"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31424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s-P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FB479F7-AA70-47C7-AEC7-BF220C793DD2}"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3E345D6-3DAB-4C92-85CA-57DDD178AB25}"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81608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635DE01-D56A-4502-A9D6-933E0A822CC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D655E25-358D-48FA-A5F8-8D6961911D3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199693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P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54D0100-07EB-41F5-85A9-B07482516408}"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2C5FCD2-DF73-4E7D-BD9C-4A0A4B9E2724}"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374942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2804F31-5FB6-483A-99A8-5D6A6DBCFE5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E866909-4C6D-474A-B5E7-049E234F6244}"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0989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4B99359-2A2A-4BFE-B588-740DE3AF881E}"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F72B33B-582C-4D59-9E6E-558F8CE7269F}"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929804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s-P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6423D47-B267-4EF0-B014-A13D713E75A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F843ABE-8277-4DB6-AE85-391FE935A52F}"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2245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12/6/2020</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s-PE"/>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A071D9E-FB88-49AC-8FA1-3DEACDAC9DBB}"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116A878-D950-486E-9AC7-DFE911454F80}"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037618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E656AB-923C-4C6B-9E0F-F5987567017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A5CF8C5-B690-41A6-94C7-45112EE0D77B}"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382359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s-P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C623A64-6666-4AFE-8887-25022629434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D2BE8FE-5F88-4232-AEE9-282C5F49E92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930641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E5D58A2-E3DF-4845-B9DC-AFD7E4A3129E}"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3BC3CAC-1022-47C3-81C7-DF13C28F0D65}"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20152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D14F847-6C87-4CE9-8165-3B91B667D874}"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FDAF8EF-C237-4793-87DE-2D9143B1E487}"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824188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FD9C01C-24D1-4114-A6F6-A184D9AB2D6C}"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DE4713F-D249-4E39-89C7-6B9B74B343E8}"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94871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2AF7FA6-A26C-446A-83A8-3BA440019E20}"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3D7A9B-4A2C-4F36-A096-C50C264A77D7}"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942480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DAAC8DC-8529-4C2E-8F74-3F915CECEE86}"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768A623-1F47-4D47-8F2D-6B68182F9FF7}"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514329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90DA5CF-4221-4F87-A230-3E697D400B0E}"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695F44-B6C7-4F36-9E16-9C303E46D955}"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08327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44D455B-1BC6-4E29-8475-021C348421F7}"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76EAEE1-DC80-4183-9E46-15A3AF9B84B0}"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83079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12/6/2020</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ABDC4D5-3513-4449-AD03-C86391D85F70}"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9AFB0FC-A2A6-4DBB-964A-3A18AD0F3332}"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81155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1E6B41E-261D-477C-B4B8-4EEFEC10AA21}"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9B480FF-81EF-4F38-A89C-FF9A6C7C1C4C}"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695185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26D031F-5AE2-47E9-BCE6-FB24B25A72D5}"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9B33DAB-E1CB-45A4-B2C2-8D0F13F83045}"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383423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C5C3709-EA66-4CCD-B845-DAFE9A34914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380BC69-76E2-47D4-B608-0145288DA72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0141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9B1BBB9-14E1-44DB-B7C5-A743BE67440A}"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BBA1BF2-41CC-49E5-98CE-6280EECA442A}"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407504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111E592-3FB9-4DFF-A1EB-BE1A351D6633}"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D91DD17-05B7-4B3A-BBBA-12B8BC24F08B}"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93045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15263B-CE67-4792-A257-83670C2F2B2B}"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C2C06F6-FA6E-4EB1-9BB7-416E8CAA1274}"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450844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FA958C8-E85D-4EBF-BF5E-4EEF7BCBCE02}"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9D2990-9FA3-40BF-A799-7C4E959DE95B}"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606879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5DAE21-1CC3-4866-9A7C-C2846D624D34}"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034A039-04B3-443D-AD3C-F9E862708B4A}"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47934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055D02A-A0FF-4257-BF2C-9185A7645D28}"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8F571D-B940-4B53-85DC-B88E92573DF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79241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5521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89C2D65-8A4F-4F55-AC88-15E8BAFBFF6F}"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739E3FC-A764-41E6-ACA5-9F46807CD64B}"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122308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94DEDF3-E847-4A34-80C9-4212831BCFCC}"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63EEC86-4C49-4801-AF06-6765B8A8D0F9}"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401591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93B38D4-E48C-48B2-B161-BAFEB76529E6}"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3CF88CD-7E99-4A30-8C7F-155F92521DDC}"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384366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57176F9-ABD7-492F-B97F-D5F1D28B0C93}"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3C25C2D-D26B-4D62-BB53-F3D45C9166EB}"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166922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BE1A1E9-0DD3-418E-BD1E-C92277AE694F}"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B2AABE5-2918-4967-8CDA-E4D14BBA590B}"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176686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s-P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E8857A8-803C-420A-B0BF-D672F55C1453}"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4DAF381-EF4F-4294-831C-19A8A26A054B}"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240981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550896C-92BB-4862-9DED-B7F29353F614}"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C155904-1EB3-4ACE-B14B-B5962B9F201D}"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164893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s-P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EFDCC35-738D-4665-9428-840197EC7A2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31E7081-AF03-4CB9-AB77-EB940C33D73E}"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005360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5557B0B-7078-47B0-82B7-481AF4FF83DD}"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C3C2CFE-63A8-4DD3-B2D6-17528554220D}"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814941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P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A88260A-B4AC-4301-8CDB-B7479E1C891D}"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7233D4B-5AE0-489D-99F3-196229774496}"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6099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152400" y="76200"/>
            <a:ext cx="8883650" cy="914400"/>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179388" y="1125538"/>
            <a:ext cx="4316412" cy="5616575"/>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125538"/>
            <a:ext cx="4316413" cy="5616575"/>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2822421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6AE7ED9-DB45-49AB-A72A-FA86B8C4F163}"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8224AFF-0348-45FE-A8DB-DD35A552AD0F}"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21006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F6B41B-A035-41E4-B99E-CC5AD91FC488}"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EB91250-CE93-4DE5-92D4-BADFE90086E6}"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509940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s-P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9C685CC-4915-4171-9F45-0962F589FDF3}"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3888814-23C5-4C07-8A61-A7834B64CCF8}"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016168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s-PE"/>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F907300-914E-440F-8161-76AE57552A4A}"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9EFD059-E15B-4699-85E3-67CDFBF62EBE}"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965268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1B8A256-77BF-4DDB-970F-E7078D64C818}"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B99046F-E75A-4F87-BBD9-03DC7A8BAF4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662998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s-P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3BEBF46-75FC-49E1-B6BD-087C7BD55BCD}"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20F95C8-5F39-4076-9688-AE56C231D59C}"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297358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s-P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E404123-46D4-452E-8E20-205436893DFC}"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7FB2185-C49E-4E22-AFC3-D06F823E83E7}"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053287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C66BA7C-0D6C-4D46-8D74-06EEAF31AD4D}"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6052D1-1FDC-473B-9A27-98814C5FCAAD}"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481704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s-P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5F77C62-6827-45D7-95A7-9DB8918B1EAD}"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A0FDDC9-695E-4E90-B262-1569ED959CA7}"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8131091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E5D501-B2F7-4D75-A64A-5A642102EB54}"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520CFC7-91C1-4F1D-BB4B-4776508EC572}"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00706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horiz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219200" y="3886200"/>
            <a:ext cx="6400800" cy="1752600"/>
          </a:xfrm>
        </p:spPr>
        <p:txBody>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6435D37-163E-4F53-8500-A28D47F1DFD8}"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4C4A119-821B-4575-9570-F76B3236B89E}"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4162377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P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59684BC-3ACB-4474-950C-7BD6193FBA45}"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6059AD8-7876-4253-85FD-CA6F0BFA35F5}"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6579098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F7619E3-AAFF-432B-A7D7-E276899D3276}"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5A6AFB8-9FA7-426A-9965-95C8EEEA154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533576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D59FC07-89B2-4663-AAED-8258E4EBE5C2}"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A2674E8-AF47-4CFE-8992-992B0CD327C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168789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s-P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0A79784-DB72-4269-9374-7FC49C4C62AF}"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E9EF2FD-551B-49AE-B879-FECFAB2FE5A8}"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773932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s-PE"/>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1152225-D1C1-4DE5-AAED-7A2769F3019D}"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CF0F049-9879-4E77-934B-92F5994CD752}"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789808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B7B276-5916-40C1-A301-31B59692B8F6}"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B46AA21-C833-4673-8AA6-85A06969D80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036269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s-P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300D1A8-DDC7-4BF8-9041-C7602DD80E03}"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01AB87A-A7F4-47FC-BF2F-BA6E04E36A74}"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116699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s-P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E50544C-41F6-4453-8366-B6936DA067E1}"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C7EC965-C883-49CB-AFA0-448D72B31306}"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332994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40B7340-A647-4259-A25D-6C1ED1BFD167}"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50892D3-7B66-4DBE-90B5-B7A9A598D356}"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271503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s-P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B73FFA2-E6E5-4BB5-B478-792E7605B880}"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99A5C12-BCF5-48BB-8BFF-F1775607213F}"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78172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4"/>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F45045-3E09-47F2-8C69-32547E7B48B9}"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5" name="Footer Placeholder 4"/>
          <p:cNvSpPr>
            <a:spLocks noGrp="1"/>
          </p:cNvSpPr>
          <p:nvPr>
            <p:ph type="ftr" sz="quarter" idx="15"/>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6" name="Slide Number Placeholder 5"/>
          <p:cNvSpPr>
            <a:spLocks noGrp="1"/>
          </p:cNvSpPr>
          <p:nvPr>
            <p:ph type="sldNum" sz="quarter" idx="16"/>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F732AC1-9FF9-41DD-95C9-A6FDC1629B8E}"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268304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946AE33-8C51-4BE6-8572-2262FA4CBDEE}"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1F1C687-E0F6-4DEA-8C76-6D2EB8CED2E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79698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P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514B31E-CB2C-4073-BFAC-D0A812F3FB00}"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DF39430-FD00-41A0-906F-E2382FD1599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197870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41EFD0-DEFD-43C0-9B41-EA95966EA87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698C438-E338-4F76-B46B-0A14AF644292}"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191454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D60324C-8E7F-4FA3-89BC-9A0CDA946275}"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BAA8813-D953-49B0-99D9-BC7AB86DF34A}"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335034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s-P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B751C18-4539-4F32-91BF-1B9F60C27570}"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5929D1B-3143-4EB3-8580-77B82796A767}"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913856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s-PE"/>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793EFB4-29C8-4D34-B244-F7E9E7723880}"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1386AC7-A33A-428E-8635-5CE6E9D4A41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492293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FE3A72A-CBEE-4D57-9279-8D2D7D3671E9}"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19D05BC-F075-4E44-B378-65459B9AC3C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063036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s-P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EFE5182-3F21-4037-9906-A2F1AD0F149A}"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40D3602-614D-4FD1-B0DA-E44BDA0D008F}"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2608293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s-P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F1CF14E-573F-4900-89BC-B7148BFB5B70}"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567F2C9-E54E-4233-BC84-E1E97AA2C204}"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824412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0165556-6B20-450B-BB13-D706B76FD3A2}"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342F327-AB34-4359-8321-5E43231D4464}"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8182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10.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11.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theme" Target="../theme/theme13.xml"/><Relationship Id="rId5" Type="http://schemas.openxmlformats.org/officeDocument/2006/relationships/slideLayout" Target="../slideLayouts/slideLayout135.xml"/><Relationship Id="rId4" Type="http://schemas.openxmlformats.org/officeDocument/2006/relationships/slideLayout" Target="../slideLayouts/slideLayout134.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38.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theme" Target="../theme/theme14.xml"/><Relationship Id="rId5" Type="http://schemas.openxmlformats.org/officeDocument/2006/relationships/slideLayout" Target="../slideLayouts/slideLayout140.xml"/><Relationship Id="rId4" Type="http://schemas.openxmlformats.org/officeDocument/2006/relationships/slideLayout" Target="../slideLayouts/slideLayout1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jpe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9.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61844" y="461899"/>
            <a:ext cx="4020311" cy="696594"/>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body" idx="1"/>
          </p:nvPr>
        </p:nvSpPr>
        <p:spPr>
          <a:xfrm>
            <a:off x="535940" y="1539811"/>
            <a:ext cx="7371080" cy="263271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12/6/2020</a:t>
            </a:fld>
            <a:endParaRPr lang="en-US"/>
          </a:p>
        </p:txBody>
      </p:sp>
      <p:sp>
        <p:nvSpPr>
          <p:cNvPr id="6" name="Holder 6"/>
          <p:cNvSpPr>
            <a:spLocks noGrp="1"/>
          </p:cNvSpPr>
          <p:nvPr>
            <p:ph type="sldNum" sz="quarter" idx="7"/>
          </p:nvPr>
        </p:nvSpPr>
        <p:spPr>
          <a:xfrm>
            <a:off x="8401811" y="6465214"/>
            <a:ext cx="231775"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s-PE" altLang="en-US" smtClean="0"/>
          </a:p>
        </p:txBody>
      </p:sp>
      <p:sp>
        <p:nvSpPr>
          <p:cNvPr id="717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s-PE"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D7E7863-2F42-4C68-AED7-39DD8031E1EB}"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C8FCB50-90D5-4EA5-8799-36B4E1A7C8D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78408849"/>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4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EC5B281-88FF-46ED-A597-4923B84F8270}"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50DA45E-B1B6-4B96-9CB3-4EF4DE342053}"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24330724"/>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s-PE" altLang="en-US" smtClean="0"/>
          </a:p>
        </p:txBody>
      </p:sp>
      <p:sp>
        <p:nvSpPr>
          <p:cNvPr id="1331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s-PE"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90A5B6-BDDE-4692-BBE3-8ED5F5D4AD81}"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BFF941-9193-4876-99FF-0E7F2EAEEEA1}"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48228966"/>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4726" y="671767"/>
            <a:ext cx="8374549" cy="430887"/>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a:xfrm>
            <a:off x="445501" y="1549744"/>
            <a:ext cx="8252999" cy="27699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1"/>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lang="en-IN">
              <a:solidFill>
                <a:prstClr val="black">
                  <a:tint val="75000"/>
                </a:prstClr>
              </a:solidFill>
            </a:endParaRPr>
          </a:p>
        </p:txBody>
      </p:sp>
      <p:sp>
        <p:nvSpPr>
          <p:cNvPr id="5" name="Holder 5"/>
          <p:cNvSpPr>
            <a:spLocks noGrp="1"/>
          </p:cNvSpPr>
          <p:nvPr>
            <p:ph type="dt" sz="half" idx="6"/>
          </p:nvPr>
        </p:nvSpPr>
        <p:spPr>
          <a:xfrm>
            <a:off x="457200" y="6377941"/>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smtClean="0">
                <a:solidFill>
                  <a:prstClr val="black">
                    <a:tint val="75000"/>
                  </a:prstClr>
                </a:solidFill>
              </a:rPr>
              <a:pPr/>
              <a:t>12/6/2020</a:t>
            </a:fld>
            <a:endParaRPr lang="en-US">
              <a:solidFill>
                <a:prstClr val="black">
                  <a:tint val="75000"/>
                </a:prstClr>
              </a:solidFill>
            </a:endParaRPr>
          </a:p>
        </p:txBody>
      </p:sp>
      <p:sp>
        <p:nvSpPr>
          <p:cNvPr id="6" name="Holder 6"/>
          <p:cNvSpPr>
            <a:spLocks noGrp="1"/>
          </p:cNvSpPr>
          <p:nvPr>
            <p:ph type="sldNum" sz="quarter" idx="7"/>
          </p:nvPr>
        </p:nvSpPr>
        <p:spPr>
          <a:xfrm>
            <a:off x="6583680" y="6377941"/>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96564897"/>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1164" y="5376673"/>
            <a:ext cx="8481671" cy="553998"/>
          </a:xfrm>
          <a:prstGeom prst="rect">
            <a:avLst/>
          </a:prstGeom>
        </p:spPr>
        <p:txBody>
          <a:bodyPr wrap="square" lIns="0" tIns="0" rIns="0" bIns="0">
            <a:spAutoFit/>
          </a:bodyPr>
          <a:lstStyle>
            <a:lvl1pPr>
              <a:defRPr sz="3600" b="0" i="0">
                <a:solidFill>
                  <a:schemeClr val="bg1"/>
                </a:solidFill>
                <a:latin typeface="Gill Sans MT"/>
                <a:cs typeface="Gill Sans MT"/>
              </a:defRPr>
            </a:lvl1pPr>
          </a:lstStyle>
          <a:p>
            <a:endParaRPr/>
          </a:p>
        </p:txBody>
      </p:sp>
      <p:sp>
        <p:nvSpPr>
          <p:cNvPr id="3" name="Holder 3"/>
          <p:cNvSpPr>
            <a:spLocks noGrp="1"/>
          </p:cNvSpPr>
          <p:nvPr>
            <p:ph type="body" idx="1"/>
          </p:nvPr>
        </p:nvSpPr>
        <p:spPr>
          <a:xfrm>
            <a:off x="372030" y="2509603"/>
            <a:ext cx="8399940" cy="169277"/>
          </a:xfrm>
          <a:prstGeom prst="rect">
            <a:avLst/>
          </a:prstGeom>
        </p:spPr>
        <p:txBody>
          <a:bodyPr wrap="square" lIns="0" tIns="0" rIns="0" bIns="0">
            <a:spAutoFit/>
          </a:bodyPr>
          <a:lstStyle>
            <a:lvl1pPr>
              <a:defRPr sz="1100" b="0" i="0">
                <a:solidFill>
                  <a:srgbClr val="58595B"/>
                </a:solidFill>
                <a:latin typeface="Gill Sans MT"/>
                <a:cs typeface="Gill Sans MT"/>
              </a:defRPr>
            </a:lvl1pPr>
          </a:lstStyle>
          <a:p>
            <a:endParaRPr/>
          </a:p>
        </p:txBody>
      </p:sp>
      <p:sp>
        <p:nvSpPr>
          <p:cNvPr id="4" name="Holder 4"/>
          <p:cNvSpPr>
            <a:spLocks noGrp="1"/>
          </p:cNvSpPr>
          <p:nvPr>
            <p:ph type="ftr" sz="quarter" idx="5"/>
          </p:nvPr>
        </p:nvSpPr>
        <p:spPr>
          <a:xfrm>
            <a:off x="3108960" y="6377940"/>
            <a:ext cx="2926080" cy="227883"/>
          </a:xfrm>
          <a:prstGeom prst="rect">
            <a:avLst/>
          </a:prstGeom>
        </p:spPr>
        <p:txBody>
          <a:bodyPr wrap="square" lIns="0" tIns="0" rIns="0" bIns="0">
            <a:spAutoFit/>
          </a:bodyPr>
          <a:lstStyle>
            <a:lvl1pPr algn="ctr">
              <a:defRPr>
                <a:solidFill>
                  <a:schemeClr val="tx1">
                    <a:tint val="75000"/>
                  </a:schemeClr>
                </a:solidFill>
              </a:defRPr>
            </a:lvl1pPr>
          </a:lstStyle>
          <a:p>
            <a:pPr defTabSz="752460"/>
            <a:endParaRPr lang="en-IN" sz="1481">
              <a:solidFill>
                <a:prstClr val="black">
                  <a:tint val="75000"/>
                </a:prstClr>
              </a:solidFill>
            </a:endParaRPr>
          </a:p>
        </p:txBody>
      </p:sp>
      <p:sp>
        <p:nvSpPr>
          <p:cNvPr id="5" name="Holder 5"/>
          <p:cNvSpPr>
            <a:spLocks noGrp="1"/>
          </p:cNvSpPr>
          <p:nvPr>
            <p:ph type="dt" sz="half" idx="6"/>
          </p:nvPr>
        </p:nvSpPr>
        <p:spPr>
          <a:xfrm>
            <a:off x="457200" y="6377940"/>
            <a:ext cx="2103120" cy="227883"/>
          </a:xfrm>
          <a:prstGeom prst="rect">
            <a:avLst/>
          </a:prstGeom>
        </p:spPr>
        <p:txBody>
          <a:bodyPr wrap="square" lIns="0" tIns="0" rIns="0" bIns="0">
            <a:spAutoFit/>
          </a:bodyPr>
          <a:lstStyle>
            <a:lvl1pPr algn="l">
              <a:defRPr>
                <a:solidFill>
                  <a:schemeClr val="tx1">
                    <a:tint val="75000"/>
                  </a:schemeClr>
                </a:solidFill>
              </a:defRPr>
            </a:lvl1pPr>
          </a:lstStyle>
          <a:p>
            <a:pPr defTabSz="752460"/>
            <a:fld id="{1D8BD707-D9CF-40AE-B4C6-C98DA3205C09}" type="datetimeFigureOut">
              <a:rPr lang="en-US" sz="1481" smtClean="0">
                <a:solidFill>
                  <a:prstClr val="black">
                    <a:tint val="75000"/>
                  </a:prstClr>
                </a:solidFill>
              </a:rPr>
              <a:pPr defTabSz="752460"/>
              <a:t>12/6/2020</a:t>
            </a:fld>
            <a:endParaRPr lang="en-US" sz="1481">
              <a:solidFill>
                <a:prstClr val="black">
                  <a:tint val="75000"/>
                </a:prstClr>
              </a:solidFill>
            </a:endParaRPr>
          </a:p>
        </p:txBody>
      </p:sp>
      <p:sp>
        <p:nvSpPr>
          <p:cNvPr id="6" name="Holder 6"/>
          <p:cNvSpPr>
            <a:spLocks noGrp="1"/>
          </p:cNvSpPr>
          <p:nvPr>
            <p:ph type="sldNum" sz="quarter" idx="7"/>
          </p:nvPr>
        </p:nvSpPr>
        <p:spPr>
          <a:xfrm>
            <a:off x="8526487" y="6584751"/>
            <a:ext cx="327093" cy="101246"/>
          </a:xfrm>
          <a:prstGeom prst="rect">
            <a:avLst/>
          </a:prstGeom>
        </p:spPr>
        <p:txBody>
          <a:bodyPr wrap="square" lIns="0" tIns="0" rIns="0" bIns="0">
            <a:spAutoFit/>
          </a:bodyPr>
          <a:lstStyle>
            <a:lvl1pPr>
              <a:defRPr sz="658" b="0" i="0">
                <a:solidFill>
                  <a:srgbClr val="3385F5"/>
                </a:solidFill>
                <a:latin typeface="Gill Sans MT"/>
                <a:cs typeface="Gill Sans MT"/>
              </a:defRPr>
            </a:lvl1pPr>
          </a:lstStyle>
          <a:p>
            <a:pPr marL="10451" defTabSz="752460">
              <a:spcBef>
                <a:spcPts val="33"/>
              </a:spcBef>
            </a:pPr>
            <a:r>
              <a:rPr lang="en-IN" spc="-33" smtClean="0">
                <a:solidFill>
                  <a:srgbClr val="FFFFFF"/>
                </a:solidFill>
              </a:rPr>
              <a:t>PAGE</a:t>
            </a:r>
            <a:r>
              <a:rPr lang="en-IN" spc="-37" smtClean="0">
                <a:solidFill>
                  <a:srgbClr val="FFFFFF"/>
                </a:solidFill>
              </a:rPr>
              <a:t> </a:t>
            </a:r>
            <a:fld id="{81D60167-4931-47E6-BA6A-407CBD079E47}" type="slidenum">
              <a:rPr spc="-8" smtClean="0">
                <a:solidFill>
                  <a:srgbClr val="FFFFFF"/>
                </a:solidFill>
              </a:rPr>
              <a:pPr marL="10451" defTabSz="752460">
                <a:spcBef>
                  <a:spcPts val="33"/>
                </a:spcBef>
              </a:pPr>
              <a:t>‹#›</a:t>
            </a:fld>
            <a:endParaRPr spc="-8" dirty="0">
              <a:solidFill>
                <a:srgbClr val="FFFFFF"/>
              </a:solidFill>
            </a:endParaRPr>
          </a:p>
        </p:txBody>
      </p:sp>
    </p:spTree>
    <p:extLst>
      <p:ext uri="{BB962C8B-B14F-4D97-AF65-F5344CB8AC3E}">
        <p14:creationId xmlns:p14="http://schemas.microsoft.com/office/powerpoint/2010/main" val="3004860184"/>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Lst>
  <p:txStyles>
    <p:titleStyle>
      <a:lvl1pPr>
        <a:defRPr>
          <a:latin typeface="+mj-lt"/>
          <a:ea typeface="+mj-ea"/>
          <a:cs typeface="+mj-cs"/>
        </a:defRPr>
      </a:lvl1pPr>
    </p:titleStyle>
    <p:bodyStyle>
      <a:lvl1pPr marL="0">
        <a:defRPr>
          <a:latin typeface="+mn-lt"/>
          <a:ea typeface="+mn-ea"/>
          <a:cs typeface="+mn-cs"/>
        </a:defRPr>
      </a:lvl1pPr>
      <a:lvl2pPr marL="376230">
        <a:defRPr>
          <a:latin typeface="+mn-lt"/>
          <a:ea typeface="+mn-ea"/>
          <a:cs typeface="+mn-cs"/>
        </a:defRPr>
      </a:lvl2pPr>
      <a:lvl3pPr marL="752460">
        <a:defRPr>
          <a:latin typeface="+mn-lt"/>
          <a:ea typeface="+mn-ea"/>
          <a:cs typeface="+mn-cs"/>
        </a:defRPr>
      </a:lvl3pPr>
      <a:lvl4pPr marL="1128690">
        <a:defRPr>
          <a:latin typeface="+mn-lt"/>
          <a:ea typeface="+mn-ea"/>
          <a:cs typeface="+mn-cs"/>
        </a:defRPr>
      </a:lvl4pPr>
      <a:lvl5pPr marL="1504920">
        <a:defRPr>
          <a:latin typeface="+mn-lt"/>
          <a:ea typeface="+mn-ea"/>
          <a:cs typeface="+mn-cs"/>
        </a:defRPr>
      </a:lvl5pPr>
      <a:lvl6pPr marL="1881149">
        <a:defRPr>
          <a:latin typeface="+mn-lt"/>
          <a:ea typeface="+mn-ea"/>
          <a:cs typeface="+mn-cs"/>
        </a:defRPr>
      </a:lvl6pPr>
      <a:lvl7pPr marL="2257379">
        <a:defRPr>
          <a:latin typeface="+mn-lt"/>
          <a:ea typeface="+mn-ea"/>
          <a:cs typeface="+mn-cs"/>
        </a:defRPr>
      </a:lvl7pPr>
      <a:lvl8pPr marL="2633609">
        <a:defRPr>
          <a:latin typeface="+mn-lt"/>
          <a:ea typeface="+mn-ea"/>
          <a:cs typeface="+mn-cs"/>
        </a:defRPr>
      </a:lvl8pPr>
      <a:lvl9pPr marL="3009839">
        <a:defRPr>
          <a:latin typeface="+mn-lt"/>
          <a:ea typeface="+mn-ea"/>
          <a:cs typeface="+mn-cs"/>
        </a:defRPr>
      </a:lvl9pPr>
    </p:bodyStyle>
    <p:otherStyle>
      <a:lvl1pPr marL="0">
        <a:defRPr>
          <a:latin typeface="+mn-lt"/>
          <a:ea typeface="+mn-ea"/>
          <a:cs typeface="+mn-cs"/>
        </a:defRPr>
      </a:lvl1pPr>
      <a:lvl2pPr marL="376230">
        <a:defRPr>
          <a:latin typeface="+mn-lt"/>
          <a:ea typeface="+mn-ea"/>
          <a:cs typeface="+mn-cs"/>
        </a:defRPr>
      </a:lvl2pPr>
      <a:lvl3pPr marL="752460">
        <a:defRPr>
          <a:latin typeface="+mn-lt"/>
          <a:ea typeface="+mn-ea"/>
          <a:cs typeface="+mn-cs"/>
        </a:defRPr>
      </a:lvl3pPr>
      <a:lvl4pPr marL="1128690">
        <a:defRPr>
          <a:latin typeface="+mn-lt"/>
          <a:ea typeface="+mn-ea"/>
          <a:cs typeface="+mn-cs"/>
        </a:defRPr>
      </a:lvl4pPr>
      <a:lvl5pPr marL="1504920">
        <a:defRPr>
          <a:latin typeface="+mn-lt"/>
          <a:ea typeface="+mn-ea"/>
          <a:cs typeface="+mn-cs"/>
        </a:defRPr>
      </a:lvl5pPr>
      <a:lvl6pPr marL="1881149">
        <a:defRPr>
          <a:latin typeface="+mn-lt"/>
          <a:ea typeface="+mn-ea"/>
          <a:cs typeface="+mn-cs"/>
        </a:defRPr>
      </a:lvl6pPr>
      <a:lvl7pPr marL="2257379">
        <a:defRPr>
          <a:latin typeface="+mn-lt"/>
          <a:ea typeface="+mn-ea"/>
          <a:cs typeface="+mn-cs"/>
        </a:defRPr>
      </a:lvl7pPr>
      <a:lvl8pPr marL="2633609">
        <a:defRPr>
          <a:latin typeface="+mn-lt"/>
          <a:ea typeface="+mn-ea"/>
          <a:cs typeface="+mn-cs"/>
        </a:defRPr>
      </a:lvl8pPr>
      <a:lvl9pPr marL="3009839">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383838"/>
            </a:gs>
            <a:gs pos="31000">
              <a:srgbClr val="000000"/>
            </a:gs>
            <a:gs pos="100000">
              <a:srgbClr val="000000"/>
            </a:gs>
          </a:gsLst>
          <a:lin ang="5400000"/>
        </a:gradFill>
        <a:effectLst/>
      </p:bgPr>
    </p:bg>
    <p:spTree>
      <p:nvGrpSpPr>
        <p:cNvPr id="1" name=""/>
        <p:cNvGrpSpPr/>
        <p:nvPr/>
      </p:nvGrpSpPr>
      <p:grpSpPr>
        <a:xfrm>
          <a:off x="0" y="0"/>
          <a:ext cx="0" cy="0"/>
          <a:chOff x="0" y="0"/>
          <a:chExt cx="0" cy="0"/>
        </a:xfrm>
      </p:grpSpPr>
      <p:pic>
        <p:nvPicPr>
          <p:cNvPr id="4098" name="Picture 6" descr="horizon.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latin typeface="Arial" charset="0"/>
                <a:cs typeface="+mn-cs"/>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8C9C15B-03F6-4B32-9278-4E699DFD8D6E}" type="datetimeFigureOut">
              <a:rPr kumimoji="0" lang="en-US" sz="1000" b="0" i="0" u="none" strike="noStrike" kern="1200" cap="none" spc="60" normalizeH="0" baseline="0" noProof="0">
                <a:ln>
                  <a:noFill/>
                </a:ln>
                <a:solidFill>
                  <a:srgbClr val="FFFFF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12/6/2020</a:t>
            </a:fld>
            <a:endParaRPr kumimoji="0" lang="en-US" sz="1000" b="0" i="0" u="none" strike="noStrike" kern="1200" cap="none" spc="60" normalizeH="0" baseline="0" noProof="0" dirty="0">
              <a:ln>
                <a:noFill/>
              </a:ln>
              <a:solidFill>
                <a:srgbClr val="FFFFFF"/>
              </a:solidFill>
              <a:effectLst/>
              <a:uLnTx/>
              <a:uFillTx/>
              <a:latin typeface="Arial" charset="0"/>
              <a:ea typeface="+mn-ea"/>
              <a:cs typeface="+mn-cs"/>
            </a:endParaRPr>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latin typeface="Arial"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all" spc="60" normalizeH="0" baseline="0" noProof="0">
              <a:ln>
                <a:noFill/>
              </a:ln>
              <a:solidFill>
                <a:srgbClr val="FFFFFF"/>
              </a:solidFill>
              <a:effectLst/>
              <a:uLnTx/>
              <a:uFillTx/>
              <a:latin typeface="Arial" charset="0"/>
              <a:ea typeface="+mn-ea"/>
              <a:cs typeface="+mn-cs"/>
            </a:endParaRPr>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wrap="square" lIns="91440" tIns="45720" rIns="91440" bIns="45720" numCol="1" anchor="ctr" anchorCtr="0" compatLnSpc="1">
            <a:prstTxWarp prst="textNoShape">
              <a:avLst/>
            </a:prstTxWarp>
          </a:bodyPr>
          <a:lstStyle>
            <a:lvl1pPr algn="r">
              <a:defRPr sz="11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B9E0B64-C0C4-4BE7-A6CF-D61573884B2F}" type="slidenum">
              <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1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27651058"/>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rtl="0" eaLnBrk="0" fontAlgn="base" hangingPunct="0">
        <a:spcBef>
          <a:spcPct val="0"/>
        </a:spcBef>
        <a:spcAft>
          <a:spcPct val="0"/>
        </a:spcAft>
        <a:defRPr sz="3000" kern="1200" cap="all" spc="5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Narrow" pitchFamily="34" charset="0"/>
        </a:defRPr>
      </a:lvl2pPr>
      <a:lvl3pPr algn="l" rtl="0" eaLnBrk="0" fontAlgn="base" hangingPunct="0">
        <a:spcBef>
          <a:spcPct val="0"/>
        </a:spcBef>
        <a:spcAft>
          <a:spcPct val="0"/>
        </a:spcAft>
        <a:defRPr sz="3000">
          <a:solidFill>
            <a:schemeClr val="tx1"/>
          </a:solidFill>
          <a:latin typeface="Arial Narrow" pitchFamily="34" charset="0"/>
        </a:defRPr>
      </a:lvl3pPr>
      <a:lvl4pPr algn="l" rtl="0" eaLnBrk="0" fontAlgn="base" hangingPunct="0">
        <a:spcBef>
          <a:spcPct val="0"/>
        </a:spcBef>
        <a:spcAft>
          <a:spcPct val="0"/>
        </a:spcAft>
        <a:defRPr sz="3000">
          <a:solidFill>
            <a:schemeClr val="tx1"/>
          </a:solidFill>
          <a:latin typeface="Arial Narrow" pitchFamily="34" charset="0"/>
        </a:defRPr>
      </a:lvl4pPr>
      <a:lvl5pPr algn="l" rtl="0" eaLnBrk="0" fontAlgn="base" hangingPunct="0">
        <a:spcBef>
          <a:spcPct val="0"/>
        </a:spcBef>
        <a:spcAft>
          <a:spcPct val="0"/>
        </a:spcAft>
        <a:defRPr sz="3000">
          <a:solidFill>
            <a:schemeClr val="tx1"/>
          </a:solidFill>
          <a:latin typeface="Arial Narrow"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rtl="0" eaLnBrk="0" fontAlgn="base" hangingPunct="0">
        <a:spcBef>
          <a:spcPct val="20000"/>
        </a:spcBef>
        <a:spcAft>
          <a:spcPts val="600"/>
        </a:spcAft>
        <a:buClr>
          <a:schemeClr val="tx2"/>
        </a:buClr>
        <a:buFont typeface="Arial" panose="020B0604020202020204" pitchFamily="34" charset="0"/>
        <a:buChar char="•"/>
        <a:defRPr sz="1700" kern="1200" spc="30">
          <a:solidFill>
            <a:schemeClr val="tx1"/>
          </a:solidFill>
          <a:latin typeface="+mn-lt"/>
          <a:ea typeface="+mn-ea"/>
          <a:cs typeface="+mn-cs"/>
        </a:defRPr>
      </a:lvl1pPr>
      <a:lvl2pPr marL="742950" indent="-285750" algn="l" rtl="0" eaLnBrk="0" fontAlgn="base" hangingPunct="0">
        <a:spcBef>
          <a:spcPct val="20000"/>
        </a:spcBef>
        <a:spcAft>
          <a:spcPts val="600"/>
        </a:spcAft>
        <a:buClr>
          <a:schemeClr val="tx2"/>
        </a:buClr>
        <a:buFont typeface="Arial" panose="020B0604020202020204" pitchFamily="34" charset="0"/>
        <a:buChar char="•"/>
        <a:defRPr sz="1700" kern="1200" spc="30">
          <a:solidFill>
            <a:schemeClr val="tx1"/>
          </a:solidFill>
          <a:latin typeface="+mn-lt"/>
          <a:ea typeface="+mn-ea"/>
          <a:cs typeface="+mn-cs"/>
        </a:defRPr>
      </a:lvl2pPr>
      <a:lvl3pPr marL="1143000" indent="-228600" algn="l" rtl="0" eaLnBrk="0" fontAlgn="base" hangingPunct="0">
        <a:spcBef>
          <a:spcPct val="20000"/>
        </a:spcBef>
        <a:spcAft>
          <a:spcPts val="600"/>
        </a:spcAft>
        <a:buClr>
          <a:schemeClr val="tx2"/>
        </a:buClr>
        <a:buFont typeface="Arial" panose="020B0604020202020204" pitchFamily="34" charset="0"/>
        <a:buChar char="•"/>
        <a:defRPr sz="1700" kern="1200" spc="30">
          <a:solidFill>
            <a:schemeClr val="tx1"/>
          </a:solidFill>
          <a:latin typeface="+mn-lt"/>
          <a:ea typeface="+mn-ea"/>
          <a:cs typeface="+mn-cs"/>
        </a:defRPr>
      </a:lvl3pPr>
      <a:lvl4pPr marL="1600200" indent="-228600" algn="l" rtl="0" eaLnBrk="0" fontAlgn="base" hangingPunct="0">
        <a:spcBef>
          <a:spcPct val="20000"/>
        </a:spcBef>
        <a:spcAft>
          <a:spcPts val="600"/>
        </a:spcAft>
        <a:buClr>
          <a:schemeClr val="tx2"/>
        </a:buClr>
        <a:buFont typeface="Arial" panose="020B0604020202020204" pitchFamily="34" charset="0"/>
        <a:buChar char="•"/>
        <a:defRPr sz="1700" kern="1200" spc="30">
          <a:solidFill>
            <a:schemeClr val="tx1"/>
          </a:solidFill>
          <a:latin typeface="+mn-lt"/>
          <a:ea typeface="+mn-ea"/>
          <a:cs typeface="+mn-cs"/>
        </a:defRPr>
      </a:lvl4pPr>
      <a:lvl5pPr marL="2057400" indent="-228600" algn="l" rtl="0" eaLnBrk="0" fontAlgn="base" hangingPunct="0">
        <a:spcBef>
          <a:spcPct val="20000"/>
        </a:spcBef>
        <a:spcAft>
          <a:spcPts val="600"/>
        </a:spcAft>
        <a:buClr>
          <a:schemeClr val="tx2"/>
        </a:buClr>
        <a:buFont typeface="Arial" panose="020B0604020202020204" pitchFamily="34" charset="0"/>
        <a:buChar char="•"/>
        <a:defRPr sz="1700" kern="1200" spc="3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126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4584F8D-EBB0-4CD3-B1C9-810E2D34E412}"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93A3880-804D-4C14-BCDB-FCFBEEABFE0B}"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87787415"/>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433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s-PE" altLang="en-US" smtClean="0"/>
          </a:p>
        </p:txBody>
      </p:sp>
      <p:sp>
        <p:nvSpPr>
          <p:cNvPr id="1433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s-PE"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68E5BA5-3CEB-447C-BD24-9E4535832676}"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F4C77D5-396C-4F3F-84D0-2796AD1C4ACB}"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47441585"/>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819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3BC5940-89F1-4C5A-8FC1-91AE04DACA60}"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DCA24C4-0F71-40E2-AF5F-AA1C04089C6D}"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6616453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921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E273BA1-F8F3-4E9A-93DC-F272127BC61E}"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F731FFF-B566-4572-9F51-074BFCD15C37}"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46249432"/>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s-PE" altLang="en-US" smtClean="0"/>
          </a:p>
        </p:txBody>
      </p:sp>
      <p:sp>
        <p:nvSpPr>
          <p:cNvPr id="1229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s-PE"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3F43EBD-282D-43EF-AF48-D1FC9BE72E85}"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6F17F7B-80F7-49C1-9930-433321503CBD}"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62609249"/>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s-PE" altLang="en-US" smtClean="0"/>
          </a:p>
        </p:txBody>
      </p:sp>
      <p:sp>
        <p:nvSpPr>
          <p:cNvPr id="614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s-PE"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821F91-B3D0-4B10-9C56-2C9637BFBF01}"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0EA6810-F28E-414D-9C04-4F260C5EFACD}"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93169981"/>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s-PE" altLang="en-US" smtClean="0"/>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s-PE"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1BDE34D-A0C1-4E49-B971-1ACF1D8A13F5}" type="datetimeFigureOut">
              <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12/6/2020</a:t>
            </a:fld>
            <a:endParaRPr kumimoji="0" lang="en-US" sz="1200" b="0" i="0" u="none" strike="noStrike" kern="1200" cap="none" spc="0" normalizeH="0" baseline="0" noProof="0" dirty="0">
              <a:ln>
                <a:noFill/>
              </a:ln>
              <a:solidFill>
                <a:prstClr val="white">
                  <a:tint val="75000"/>
                </a:prstClr>
              </a:solidFill>
              <a:effectLst/>
              <a:uLnTx/>
              <a:uFillTx/>
              <a:latin typeface="Arial"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tint val="75000"/>
                </a:prstClr>
              </a:solidFill>
              <a:effectLst/>
              <a:uLnTx/>
              <a:uFillTx/>
              <a:latin typeface="Arial"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5018CCD-E2A2-4FE2-8660-4D83F6C680E0}" type="slidenum">
              <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90860721"/>
      </p:ext>
    </p:extLst>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g"/><Relationship Id="rId1" Type="http://schemas.openxmlformats.org/officeDocument/2006/relationships/slideLayout" Target="../slideLayouts/slideLayout2.xml"/><Relationship Id="rId4" Type="http://schemas.openxmlformats.org/officeDocument/2006/relationships/image" Target="../media/image120.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27.jpeg"/></Relationships>
</file>

<file path=ppt/slides/_rels/slide128.xml.rels><?xml version="1.0" encoding="UTF-8" standalone="yes"?>
<Relationships xmlns="http://schemas.openxmlformats.org/package/2006/relationships"><Relationship Id="rId3" Type="http://schemas.openxmlformats.org/officeDocument/2006/relationships/hyperlink" Target="http://www.who.int/bulletin/volumes/82/11/en/844.pdf"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www.nature.com/eye/journal/v19/n10/full/6701973a.html"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29.png"/><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8.png"/><Relationship Id="rId4" Type="http://schemas.openxmlformats.org/officeDocument/2006/relationships/oleObject" Target="../embeddings/oleObject2.bin"/></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hyperlink" Target="http://www.who.int/bulletin/volumes/82/11/en/844.pdf" TargetMode="External"/><Relationship Id="rId5" Type="http://schemas.openxmlformats.org/officeDocument/2006/relationships/image" Target="../media/image130.png"/><Relationship Id="rId4" Type="http://schemas.openxmlformats.org/officeDocument/2006/relationships/oleObject" Target="../embeddings/oleObject4.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hyperlink" Target="http://jama.ama-assn.org/content/304/6/649.short?rss=1" TargetMode="External"/><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8" Type="http://schemas.openxmlformats.org/officeDocument/2006/relationships/hyperlink" Target="http://one.aao.org/CE/PracticeGuidelines/PPP_Content.aspx?cid=d0c853d3-219f-487b-a524-326ab3cecd9a"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1.jpe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5.xml"/></Relationships>
</file>

<file path=ppt/slides/_rels/slide143.xml.rels><?xml version="1.0" encoding="UTF-8" standalone="yes"?>
<Relationships xmlns="http://schemas.openxmlformats.org/package/2006/relationships"><Relationship Id="rId3" Type="http://schemas.openxmlformats.org/officeDocument/2006/relationships/hyperlink" Target="http://one.aao.org/CE/PracticeGuidelines/PPP_Content.aspx?cid=d0c853d3-219f-487b-a524-326ab3cecd9a" TargetMode="External"/><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14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5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41.xml"/><Relationship Id="rId1" Type="http://schemas.openxmlformats.org/officeDocument/2006/relationships/slideLayout" Target="../slideLayouts/slideLayout5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15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45.xml"/><Relationship Id="rId1" Type="http://schemas.openxmlformats.org/officeDocument/2006/relationships/slideLayout" Target="../slideLayouts/slideLayout83.xml"/></Relationships>
</file>

<file path=ppt/slides/_rels/slide154.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8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vmlDrawing" Target="../drawings/vmlDrawing4.vml"/><Relationship Id="rId4" Type="http://schemas.openxmlformats.org/officeDocument/2006/relationships/image" Target="../media/image139.png"/></Relationships>
</file>

<file path=ppt/slides/_rels/slide15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6.xml"/><Relationship Id="rId1" Type="http://schemas.openxmlformats.org/officeDocument/2006/relationships/slideLayout" Target="../slideLayouts/slideLayout99.xml"/></Relationships>
</file>

<file path=ppt/slides/_rels/slide15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hyperlink" Target="http://www.aao.org/newsroom/release/20091030.cfm" TargetMode="External"/><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hyperlink" Target="http://care.diabetesjournals.org/content/27/5/1047.full" TargetMode="Externa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53.xml"/><Relationship Id="rId1" Type="http://schemas.openxmlformats.org/officeDocument/2006/relationships/slideLayout" Target="../slideLayouts/slideLayout121.xml"/><Relationship Id="rId5" Type="http://schemas.openxmlformats.org/officeDocument/2006/relationships/image" Target="../media/image146.jpeg"/><Relationship Id="rId4" Type="http://schemas.openxmlformats.org/officeDocument/2006/relationships/image" Target="../media/image145.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jpeg"/><Relationship Id="rId1" Type="http://schemas.openxmlformats.org/officeDocument/2006/relationships/slideLayout" Target="../slideLayouts/slideLayout121.xml"/><Relationship Id="rId4" Type="http://schemas.openxmlformats.org/officeDocument/2006/relationships/image" Target="../media/image149.png"/></Relationships>
</file>

<file path=ppt/slides/_rels/slide171.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13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77.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134.xml"/></Relationships>
</file>

<file path=ppt/slides/_rels/slide178.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132.xml"/></Relationships>
</file>

<file path=ppt/slides/_rels/slide179.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13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6.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132.xml"/></Relationships>
</file>

<file path=ppt/slides/_rels/slide187.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13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13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2.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4.png"/><Relationship Id="rId4" Type="http://schemas.openxmlformats.org/officeDocument/2006/relationships/image" Target="../media/image33.png"/></Relationships>
</file>

<file path=ppt/slides/_rels/slide190.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13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134.xml"/></Relationships>
</file>

<file path=ppt/slides/_rels/slide199.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13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60.jpg"/><Relationship Id="rId1" Type="http://schemas.openxmlformats.org/officeDocument/2006/relationships/slideLayout" Target="../slideLayouts/slideLayout13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0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3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07.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13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1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jpg"/><Relationship Id="rId1" Type="http://schemas.openxmlformats.org/officeDocument/2006/relationships/slideLayout" Target="../slideLayouts/slideLayout137.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s>
</file>

<file path=ppt/slides/_rels/slide214.xml.rels><?xml version="1.0" encoding="UTF-8" standalone="yes"?>
<Relationships xmlns="http://schemas.openxmlformats.org/package/2006/relationships"><Relationship Id="rId3" Type="http://schemas.openxmlformats.org/officeDocument/2006/relationships/hyperlink" Target="https://voicify.com/" TargetMode="External"/><Relationship Id="rId2" Type="http://schemas.openxmlformats.org/officeDocument/2006/relationships/image" Target="../media/image174.png"/><Relationship Id="rId1" Type="http://schemas.openxmlformats.org/officeDocument/2006/relationships/slideLayout" Target="../slideLayouts/slideLayout137.xml"/></Relationships>
</file>

<file path=ppt/slides/_rels/slide215.xml.rels><?xml version="1.0" encoding="UTF-8" standalone="yes"?>
<Relationships xmlns="http://schemas.openxmlformats.org/package/2006/relationships"><Relationship Id="rId3" Type="http://schemas.openxmlformats.org/officeDocument/2006/relationships/hyperlink" Target="https://voicebot.ai/" TargetMode="External"/><Relationship Id="rId2" Type="http://schemas.openxmlformats.org/officeDocument/2006/relationships/image" Target="../media/image175.jpg"/><Relationship Id="rId1" Type="http://schemas.openxmlformats.org/officeDocument/2006/relationships/slideLayout" Target="../slideLayouts/slideLayout137.xml"/></Relationships>
</file>

<file path=ppt/slides/_rels/slide216.xml.rels><?xml version="1.0" encoding="UTF-8" standalone="yes"?>
<Relationships xmlns="http://schemas.openxmlformats.org/package/2006/relationships"><Relationship Id="rId3" Type="http://schemas.openxmlformats.org/officeDocument/2006/relationships/hyperlink" Target="https://voicebot.ai/" TargetMode="External"/><Relationship Id="rId2" Type="http://schemas.openxmlformats.org/officeDocument/2006/relationships/image" Target="../media/image176.jpg"/><Relationship Id="rId1" Type="http://schemas.openxmlformats.org/officeDocument/2006/relationships/slideLayout" Target="../slideLayouts/slideLayout140.xml"/></Relationships>
</file>

<file path=ppt/slides/_rels/slide2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39.xml"/></Relationships>
</file>

<file path=ppt/slides/_rels/slide218.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hyperlink" Target="https://voicebot.ai/" TargetMode="External"/><Relationship Id="rId2" Type="http://schemas.openxmlformats.org/officeDocument/2006/relationships/image" Target="../media/image178.png"/><Relationship Id="rId1" Type="http://schemas.openxmlformats.org/officeDocument/2006/relationships/slideLayout" Target="../slideLayouts/slideLayout137.xml"/><Relationship Id="rId6" Type="http://schemas.openxmlformats.org/officeDocument/2006/relationships/image" Target="../media/image182.jpg"/><Relationship Id="rId5" Type="http://schemas.openxmlformats.org/officeDocument/2006/relationships/image" Target="../media/image181.png"/><Relationship Id="rId4" Type="http://schemas.openxmlformats.org/officeDocument/2006/relationships/image" Target="../media/image180.png"/></Relationships>
</file>

<file path=ppt/slides/_rels/slide21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37.xml"/><Relationship Id="rId5" Type="http://schemas.openxmlformats.org/officeDocument/2006/relationships/hyperlink" Target="https://voicebot.ai/" TargetMode="External"/><Relationship Id="rId4" Type="http://schemas.openxmlformats.org/officeDocument/2006/relationships/image" Target="../media/image18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image" Target="../media/image186.jpg"/><Relationship Id="rId1" Type="http://schemas.openxmlformats.org/officeDocument/2006/relationships/slideLayout" Target="../slideLayouts/slideLayout137.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hyperlink" Target="https://voicebot.ai/"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38.xml"/><Relationship Id="rId5" Type="http://schemas.openxmlformats.org/officeDocument/2006/relationships/hyperlink" Target="https://voicebot.ai/" TargetMode="External"/><Relationship Id="rId4" Type="http://schemas.openxmlformats.org/officeDocument/2006/relationships/image" Target="../media/image200.png"/></Relationships>
</file>

<file path=ppt/slides/_rels/slide222.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hyperlink" Target="https://voicebot.ai/" TargetMode="External"/><Relationship Id="rId3" Type="http://schemas.openxmlformats.org/officeDocument/2006/relationships/image" Target="../media/image202.png"/><Relationship Id="rId7" Type="http://schemas.openxmlformats.org/officeDocument/2006/relationships/image" Target="../media/image206.png"/><Relationship Id="rId12" Type="http://schemas.openxmlformats.org/officeDocument/2006/relationships/image" Target="../media/image211.png"/><Relationship Id="rId2" Type="http://schemas.openxmlformats.org/officeDocument/2006/relationships/image" Target="../media/image201.png"/><Relationship Id="rId1" Type="http://schemas.openxmlformats.org/officeDocument/2006/relationships/slideLayout" Target="../slideLayouts/slideLayout137.xml"/><Relationship Id="rId6" Type="http://schemas.openxmlformats.org/officeDocument/2006/relationships/image" Target="../media/image205.png"/><Relationship Id="rId11" Type="http://schemas.openxmlformats.org/officeDocument/2006/relationships/image" Target="../media/image210.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s>
</file>

<file path=ppt/slides/_rels/slide22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37.xml"/><Relationship Id="rId6" Type="http://schemas.openxmlformats.org/officeDocument/2006/relationships/hyperlink" Target="https://voicebot.ai/" TargetMode="External"/><Relationship Id="rId5" Type="http://schemas.openxmlformats.org/officeDocument/2006/relationships/image" Target="../media/image215.jpg"/><Relationship Id="rId4" Type="http://schemas.openxmlformats.org/officeDocument/2006/relationships/image" Target="../media/image214.png"/></Relationships>
</file>

<file path=ppt/slides/_rels/slide224.xml.rels><?xml version="1.0" encoding="UTF-8" standalone="yes"?>
<Relationships xmlns="http://schemas.openxmlformats.org/package/2006/relationships"><Relationship Id="rId3" Type="http://schemas.openxmlformats.org/officeDocument/2006/relationships/hyperlink" Target="https://voicebot.ai/" TargetMode="External"/><Relationship Id="rId2" Type="http://schemas.openxmlformats.org/officeDocument/2006/relationships/image" Target="../media/image216.png"/><Relationship Id="rId1" Type="http://schemas.openxmlformats.org/officeDocument/2006/relationships/slideLayout" Target="../slideLayouts/slideLayout137.xml"/></Relationships>
</file>

<file path=ppt/slides/_rels/slide22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37.xml"/><Relationship Id="rId5" Type="http://schemas.openxmlformats.org/officeDocument/2006/relationships/hyperlink" Target="https://voicebot.ai/" TargetMode="External"/><Relationship Id="rId4" Type="http://schemas.openxmlformats.org/officeDocument/2006/relationships/image" Target="../media/image219.png"/></Relationships>
</file>

<file path=ppt/slides/_rels/slide22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39.xml"/></Relationships>
</file>

<file path=ppt/slides/_rels/slide227.xml.rels><?xml version="1.0" encoding="UTF-8" standalone="yes"?>
<Relationships xmlns="http://schemas.openxmlformats.org/package/2006/relationships"><Relationship Id="rId3" Type="http://schemas.openxmlformats.org/officeDocument/2006/relationships/hyperlink" Target="https://voicebot.ai/" TargetMode="External"/><Relationship Id="rId2" Type="http://schemas.openxmlformats.org/officeDocument/2006/relationships/image" Target="../media/image221.png"/><Relationship Id="rId1" Type="http://schemas.openxmlformats.org/officeDocument/2006/relationships/slideLayout" Target="../slideLayouts/slideLayout138.xml"/></Relationships>
</file>

<file path=ppt/slides/_rels/slide228.xml.rels><?xml version="1.0" encoding="UTF-8" standalone="yes"?>
<Relationships xmlns="http://schemas.openxmlformats.org/package/2006/relationships"><Relationship Id="rId3" Type="http://schemas.openxmlformats.org/officeDocument/2006/relationships/hyperlink" Target="https://voicebot.ai/" TargetMode="External"/><Relationship Id="rId2" Type="http://schemas.openxmlformats.org/officeDocument/2006/relationships/image" Target="../media/image222.png"/><Relationship Id="rId1" Type="http://schemas.openxmlformats.org/officeDocument/2006/relationships/slideLayout" Target="../slideLayouts/slideLayout140.xml"/><Relationship Id="rId5" Type="http://schemas.openxmlformats.org/officeDocument/2006/relationships/image" Target="../media/image224.png"/><Relationship Id="rId4" Type="http://schemas.openxmlformats.org/officeDocument/2006/relationships/image" Target="../media/image223.png"/></Relationships>
</file>

<file path=ppt/slides/_rels/slide229.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image" Target="../media/image225.png"/><Relationship Id="rId16" Type="http://schemas.openxmlformats.org/officeDocument/2006/relationships/hyperlink" Target="https://voicebot.ai/" TargetMode="External"/><Relationship Id="rId1" Type="http://schemas.openxmlformats.org/officeDocument/2006/relationships/slideLayout" Target="../slideLayouts/slideLayout138.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5" Type="http://schemas.openxmlformats.org/officeDocument/2006/relationships/image" Target="../media/image238.png"/><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jpg"/><Relationship Id="rId1" Type="http://schemas.openxmlformats.org/officeDocument/2006/relationships/slideLayout" Target="../slideLayouts/slideLayout137.xml"/><Relationship Id="rId4" Type="http://schemas.openxmlformats.org/officeDocument/2006/relationships/hyperlink" Target="https://voicebot.ai/" TargetMode="External"/></Relationships>
</file>

<file path=ppt/slides/_rels/slide231.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hyperlink" Target="https://voicebot.ai/" TargetMode="External"/><Relationship Id="rId3" Type="http://schemas.openxmlformats.org/officeDocument/2006/relationships/image" Target="../media/image242.png"/><Relationship Id="rId7" Type="http://schemas.openxmlformats.org/officeDocument/2006/relationships/image" Target="../media/image246.png"/><Relationship Id="rId12" Type="http://schemas.openxmlformats.org/officeDocument/2006/relationships/image" Target="../media/image251.png"/><Relationship Id="rId2" Type="http://schemas.openxmlformats.org/officeDocument/2006/relationships/image" Target="../media/image241.png"/><Relationship Id="rId1" Type="http://schemas.openxmlformats.org/officeDocument/2006/relationships/slideLayout" Target="../slideLayouts/slideLayout137.xml"/><Relationship Id="rId6" Type="http://schemas.openxmlformats.org/officeDocument/2006/relationships/image" Target="../media/image245.png"/><Relationship Id="rId11" Type="http://schemas.openxmlformats.org/officeDocument/2006/relationships/image" Target="../media/image250.png"/><Relationship Id="rId5" Type="http://schemas.openxmlformats.org/officeDocument/2006/relationships/image" Target="../media/image244.png"/><Relationship Id="rId10" Type="http://schemas.openxmlformats.org/officeDocument/2006/relationships/image" Target="../media/image249.png"/><Relationship Id="rId4" Type="http://schemas.openxmlformats.org/officeDocument/2006/relationships/image" Target="../media/image243.png"/><Relationship Id="rId9" Type="http://schemas.openxmlformats.org/officeDocument/2006/relationships/image" Target="../media/image248.png"/></Relationships>
</file>

<file path=ppt/slides/_rels/slide23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g"/><Relationship Id="rId1" Type="http://schemas.openxmlformats.org/officeDocument/2006/relationships/slideLayout" Target="../slideLayouts/slideLayout137.xml"/><Relationship Id="rId4" Type="http://schemas.openxmlformats.org/officeDocument/2006/relationships/hyperlink" Target="https://voicebot.ai/" TargetMode="External"/></Relationships>
</file>

<file path=ppt/slides/_rels/slide23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39.xml"/></Relationships>
</file>

<file path=ppt/slides/_rels/slide234.xml.rels><?xml version="1.0" encoding="UTF-8" standalone="yes"?>
<Relationships xmlns="http://schemas.openxmlformats.org/package/2006/relationships"><Relationship Id="rId3" Type="http://schemas.openxmlformats.org/officeDocument/2006/relationships/hyperlink" Target="https://voicebot.ai/" TargetMode="External"/><Relationship Id="rId2" Type="http://schemas.openxmlformats.org/officeDocument/2006/relationships/image" Target="../media/image255.png"/><Relationship Id="rId1" Type="http://schemas.openxmlformats.org/officeDocument/2006/relationships/slideLayout" Target="../slideLayouts/slideLayout138.xml"/></Relationships>
</file>

<file path=ppt/slides/_rels/slide235.xml.rels><?xml version="1.0" encoding="UTF-8" standalone="yes"?>
<Relationships xmlns="http://schemas.openxmlformats.org/package/2006/relationships"><Relationship Id="rId3" Type="http://schemas.openxmlformats.org/officeDocument/2006/relationships/hyperlink" Target="https://voicebot.ai/" TargetMode="External"/><Relationship Id="rId2" Type="http://schemas.openxmlformats.org/officeDocument/2006/relationships/image" Target="../media/image256.png"/><Relationship Id="rId1" Type="http://schemas.openxmlformats.org/officeDocument/2006/relationships/slideLayout" Target="../slideLayouts/slideLayout137.xml"/></Relationships>
</file>

<file path=ppt/slides/_rels/slide236.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39.xml"/></Relationships>
</file>

<file path=ppt/slides/_rels/slide237.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258.png"/><Relationship Id="rId1" Type="http://schemas.openxmlformats.org/officeDocument/2006/relationships/slideLayout" Target="../slideLayouts/slideLayout137.xml"/><Relationship Id="rId6" Type="http://schemas.openxmlformats.org/officeDocument/2006/relationships/image" Target="../media/image262.png"/><Relationship Id="rId11" Type="http://schemas.openxmlformats.org/officeDocument/2006/relationships/hyperlink" Target="https://voicebot.ai/" TargetMode="External"/><Relationship Id="rId5" Type="http://schemas.openxmlformats.org/officeDocument/2006/relationships/image" Target="../media/image261.png"/><Relationship Id="rId10"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65.png"/></Relationships>
</file>

<file path=ppt/slides/_rels/slide238.xml.rels><?xml version="1.0" encoding="UTF-8" standalone="yes"?>
<Relationships xmlns="http://schemas.openxmlformats.org/package/2006/relationships"><Relationship Id="rId3" Type="http://schemas.openxmlformats.org/officeDocument/2006/relationships/image" Target="../media/image268.jpg"/><Relationship Id="rId2" Type="http://schemas.openxmlformats.org/officeDocument/2006/relationships/image" Target="../media/image267.png"/><Relationship Id="rId1" Type="http://schemas.openxmlformats.org/officeDocument/2006/relationships/slideLayout" Target="../slideLayouts/slideLayout137.xml"/><Relationship Id="rId5" Type="http://schemas.openxmlformats.org/officeDocument/2006/relationships/hyperlink" Target="https://voicebot.ai/" TargetMode="External"/><Relationship Id="rId4" Type="http://schemas.openxmlformats.org/officeDocument/2006/relationships/image" Target="../media/image269.png"/></Relationships>
</file>

<file path=ppt/slides/_rels/slide23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38.xml"/><Relationship Id="rId4" Type="http://schemas.openxmlformats.org/officeDocument/2006/relationships/hyperlink" Target="https://voicebot.ai/"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39.xml"/></Relationships>
</file>

<file path=ppt/slides/_rels/slide241.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12" Type="http://schemas.openxmlformats.org/officeDocument/2006/relationships/hyperlink" Target="https://voicebot.ai/" TargetMode="External"/><Relationship Id="rId2" Type="http://schemas.openxmlformats.org/officeDocument/2006/relationships/image" Target="../media/image273.png"/><Relationship Id="rId1" Type="http://schemas.openxmlformats.org/officeDocument/2006/relationships/slideLayout" Target="../slideLayouts/slideLayout137.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242.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137.xml"/><Relationship Id="rId4" Type="http://schemas.openxmlformats.org/officeDocument/2006/relationships/hyperlink" Target="https://voicebot.ai/" TargetMode="External"/></Relationships>
</file>

<file path=ppt/slides/_rels/slide243.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6.png"/><Relationship Id="rId7" Type="http://schemas.openxmlformats.org/officeDocument/2006/relationships/image" Target="../media/image290.png"/><Relationship Id="rId2" Type="http://schemas.openxmlformats.org/officeDocument/2006/relationships/image" Target="../media/image285.png"/><Relationship Id="rId1" Type="http://schemas.openxmlformats.org/officeDocument/2006/relationships/slideLayout" Target="../slideLayouts/slideLayout138.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 Id="rId9" Type="http://schemas.openxmlformats.org/officeDocument/2006/relationships/hyperlink" Target="https://voicebot.ai/" TargetMode="External"/></Relationships>
</file>

<file path=ppt/slides/_rels/slide244.xml.rels><?xml version="1.0" encoding="UTF-8" standalone="yes"?>
<Relationships xmlns="http://schemas.openxmlformats.org/package/2006/relationships"><Relationship Id="rId3" Type="http://schemas.openxmlformats.org/officeDocument/2006/relationships/hyperlink" Target="https://voicebot.ai/" TargetMode="External"/><Relationship Id="rId2" Type="http://schemas.openxmlformats.org/officeDocument/2006/relationships/image" Target="../media/image292.jpg"/><Relationship Id="rId1" Type="http://schemas.openxmlformats.org/officeDocument/2006/relationships/slideLayout" Target="../slideLayouts/slideLayout1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9" Type="http://schemas.openxmlformats.org/officeDocument/2006/relationships/image" Target="../media/image88.png"/><Relationship Id="rId3" Type="http://schemas.openxmlformats.org/officeDocument/2006/relationships/image" Target="../media/image52.png"/><Relationship Id="rId21" Type="http://schemas.openxmlformats.org/officeDocument/2006/relationships/image" Target="../media/image70.png"/><Relationship Id="rId34" Type="http://schemas.openxmlformats.org/officeDocument/2006/relationships/image" Target="../media/image83.png"/><Relationship Id="rId42" Type="http://schemas.openxmlformats.org/officeDocument/2006/relationships/image" Target="../media/image91.jpe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21.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41"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36" Type="http://schemas.openxmlformats.org/officeDocument/2006/relationships/image" Target="../media/image85.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292.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emf"/><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jpeg"/></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609600"/>
            <a:ext cx="8640763" cy="914400"/>
          </a:xfrm>
        </p:spPr>
        <p:txBody>
          <a:bodyPr/>
          <a:lstStyle/>
          <a:p>
            <a:pPr eaLnBrk="1" hangingPunct="1"/>
            <a:r>
              <a:rPr lang="en-US" altLang="ko-KR" sz="3600" dirty="0" smtClean="0">
                <a:latin typeface="Times New Roman" panose="02020603050405020304" pitchFamily="18" charset="0"/>
              </a:rPr>
              <a:t>Perceptron training rule (delta rule)</a:t>
            </a:r>
          </a:p>
        </p:txBody>
      </p:sp>
      <p:sp>
        <p:nvSpPr>
          <p:cNvPr id="11267" name="Rectangle 3"/>
          <p:cNvSpPr>
            <a:spLocks noGrp="1" noChangeArrowheads="1"/>
          </p:cNvSpPr>
          <p:nvPr>
            <p:ph type="body" idx="4294967295"/>
          </p:nvPr>
        </p:nvSpPr>
        <p:spPr>
          <a:xfrm>
            <a:off x="958850" y="1981200"/>
            <a:ext cx="7564438" cy="4648200"/>
          </a:xfrm>
        </p:spPr>
        <p:txBody>
          <a:bodyPr/>
          <a:lstStyle/>
          <a:p>
            <a:pPr algn="ctr" eaLnBrk="1" hangingPunct="1">
              <a:lnSpc>
                <a:spcPct val="90000"/>
              </a:lnSpc>
              <a:buFontTx/>
              <a:buNone/>
              <a:defRPr/>
            </a:pPr>
            <a:r>
              <a:rPr lang="en-US" altLang="ko-KR" i="1" dirty="0" err="1" smtClean="0">
                <a:latin typeface="Times New Roman" pitchFamily="18" charset="0"/>
              </a:rPr>
              <a:t>w</a:t>
            </a:r>
            <a:r>
              <a:rPr lang="en-US" altLang="ko-KR" i="1" baseline="-25000" dirty="0" err="1" smtClean="0">
                <a:latin typeface="Times New Roman" pitchFamily="18" charset="0"/>
              </a:rPr>
              <a:t>i</a:t>
            </a:r>
            <a:r>
              <a:rPr lang="en-US" altLang="ko-KR" dirty="0" smtClean="0">
                <a:latin typeface="Times New Roman" pitchFamily="18" charset="0"/>
              </a:rPr>
              <a:t>  </a:t>
            </a:r>
            <a:r>
              <a:rPr lang="en-US" altLang="ko-KR" dirty="0" smtClean="0">
                <a:latin typeface="Times New Roman" pitchFamily="18" charset="0"/>
                <a:sym typeface="Symbol" pitchFamily="18" charset="2"/>
              </a:rPr>
              <a:t> </a:t>
            </a:r>
            <a:r>
              <a:rPr lang="en-US" altLang="ko-KR" i="1" dirty="0" err="1" smtClean="0">
                <a:latin typeface="Times New Roman" pitchFamily="18" charset="0"/>
              </a:rPr>
              <a:t>w</a:t>
            </a:r>
            <a:r>
              <a:rPr lang="en-US" altLang="ko-KR" i="1" baseline="-25000" dirty="0" err="1" smtClean="0">
                <a:latin typeface="Times New Roman" pitchFamily="18" charset="0"/>
              </a:rPr>
              <a:t>i</a:t>
            </a:r>
            <a:r>
              <a:rPr lang="en-US" altLang="ko-KR" dirty="0" smtClean="0">
                <a:latin typeface="Times New Roman" pitchFamily="18" charset="0"/>
                <a:sym typeface="Symbol" pitchFamily="18" charset="2"/>
              </a:rPr>
              <a:t> </a:t>
            </a:r>
            <a:r>
              <a:rPr lang="en-US" altLang="ko-KR" dirty="0" smtClean="0">
                <a:latin typeface="Times New Roman" pitchFamily="18" charset="0"/>
              </a:rPr>
              <a:t>+ </a:t>
            </a:r>
            <a:r>
              <a:rPr lang="en-US" altLang="ko-KR" dirty="0" smtClean="0">
                <a:latin typeface="Times New Roman" pitchFamily="18" charset="0"/>
                <a:sym typeface="Symbol" pitchFamily="18" charset="2"/>
              </a:rPr>
              <a:t></a:t>
            </a:r>
            <a:r>
              <a:rPr lang="en-US" altLang="ko-KR" i="1" dirty="0" err="1" smtClean="0">
                <a:latin typeface="Times New Roman" pitchFamily="18" charset="0"/>
              </a:rPr>
              <a:t>w</a:t>
            </a:r>
            <a:r>
              <a:rPr lang="en-US" altLang="ko-KR" i="1" baseline="-25000" dirty="0" err="1" smtClean="0">
                <a:latin typeface="Times New Roman" pitchFamily="18" charset="0"/>
              </a:rPr>
              <a:t>i</a:t>
            </a:r>
            <a:endParaRPr lang="en-US" altLang="ko-KR" i="1" baseline="-25000" dirty="0" smtClean="0">
              <a:latin typeface="Times New Roman" pitchFamily="18" charset="0"/>
            </a:endParaRPr>
          </a:p>
          <a:p>
            <a:pPr algn="ctr" eaLnBrk="1" hangingPunct="1">
              <a:lnSpc>
                <a:spcPct val="90000"/>
              </a:lnSpc>
              <a:buFontTx/>
              <a:buNone/>
              <a:defRPr/>
            </a:pPr>
            <a:r>
              <a:rPr lang="en-US" altLang="ko-KR" dirty="0" smtClean="0">
                <a:latin typeface="Times New Roman" pitchFamily="18" charset="0"/>
                <a:sym typeface="Symbol" pitchFamily="18" charset="2"/>
              </a:rPr>
              <a:t>where	</a:t>
            </a:r>
            <a:r>
              <a:rPr lang="en-US" altLang="ko-KR" i="1" dirty="0" err="1" smtClean="0">
                <a:latin typeface="Times New Roman" pitchFamily="18" charset="0"/>
              </a:rPr>
              <a:t>w</a:t>
            </a:r>
            <a:r>
              <a:rPr lang="en-US" altLang="ko-KR" i="1" baseline="-25000" dirty="0" err="1" smtClean="0">
                <a:latin typeface="Times New Roman" pitchFamily="18" charset="0"/>
              </a:rPr>
              <a:t>i</a:t>
            </a:r>
            <a:r>
              <a:rPr lang="en-US" altLang="ko-KR" i="1" baseline="-25000" dirty="0" smtClean="0">
                <a:latin typeface="Times New Roman" pitchFamily="18" charset="0"/>
              </a:rPr>
              <a:t> </a:t>
            </a:r>
            <a:r>
              <a:rPr lang="en-US" altLang="ko-KR" dirty="0" smtClean="0">
                <a:latin typeface="Times New Roman" pitchFamily="18" charset="0"/>
              </a:rPr>
              <a:t>= </a:t>
            </a:r>
            <a:r>
              <a:rPr lang="en-US" altLang="ko-KR" i="1" dirty="0" smtClean="0">
                <a:latin typeface="Times New Roman" pitchFamily="18" charset="0"/>
                <a:sym typeface="Symbol" pitchFamily="18" charset="2"/>
              </a:rPr>
              <a:t> </a:t>
            </a:r>
            <a:r>
              <a:rPr lang="en-US" altLang="ko-KR" dirty="0" smtClean="0">
                <a:latin typeface="Times New Roman" pitchFamily="18" charset="0"/>
                <a:sym typeface="Symbol" pitchFamily="18" charset="2"/>
              </a:rPr>
              <a:t>(</a:t>
            </a:r>
            <a:r>
              <a:rPr lang="en-US" altLang="ko-KR" i="1" dirty="0" smtClean="0">
                <a:latin typeface="Times New Roman" pitchFamily="18" charset="0"/>
                <a:sym typeface="Symbol" pitchFamily="18" charset="2"/>
              </a:rPr>
              <a:t>t</a:t>
            </a:r>
            <a:r>
              <a:rPr lang="en-US" altLang="ko-KR" dirty="0" smtClean="0">
                <a:latin typeface="Times New Roman" pitchFamily="18" charset="0"/>
                <a:sym typeface="Symbol" pitchFamily="18" charset="2"/>
              </a:rPr>
              <a:t> – </a:t>
            </a:r>
            <a:r>
              <a:rPr lang="en-US" altLang="ko-KR" i="1" dirty="0" smtClean="0">
                <a:latin typeface="Times New Roman" pitchFamily="18" charset="0"/>
                <a:sym typeface="Symbol" pitchFamily="18" charset="2"/>
              </a:rPr>
              <a:t>o</a:t>
            </a:r>
            <a:r>
              <a:rPr lang="en-US" altLang="ko-KR" dirty="0" smtClean="0">
                <a:latin typeface="Times New Roman" pitchFamily="18" charset="0"/>
                <a:sym typeface="Symbol" pitchFamily="18" charset="2"/>
              </a:rPr>
              <a:t>) </a:t>
            </a:r>
            <a:r>
              <a:rPr lang="en-US" altLang="ko-KR" i="1" dirty="0" smtClean="0">
                <a:latin typeface="Times New Roman" pitchFamily="18" charset="0"/>
                <a:sym typeface="Symbol" pitchFamily="18" charset="2"/>
              </a:rPr>
              <a:t>x</a:t>
            </a:r>
            <a:r>
              <a:rPr lang="en-US" altLang="ko-KR" i="1" baseline="-25000" dirty="0" smtClean="0">
                <a:latin typeface="Times New Roman" pitchFamily="18" charset="0"/>
                <a:sym typeface="Symbol" pitchFamily="18" charset="2"/>
              </a:rPr>
              <a:t>i</a:t>
            </a:r>
            <a:endParaRPr lang="en-US" altLang="ko-KR" i="1" baseline="-25000" dirty="0" smtClean="0">
              <a:latin typeface="Times New Roman" pitchFamily="18" charset="0"/>
            </a:endParaRPr>
          </a:p>
          <a:p>
            <a:pPr eaLnBrk="1" hangingPunct="1">
              <a:lnSpc>
                <a:spcPct val="90000"/>
              </a:lnSpc>
              <a:buFontTx/>
              <a:buNone/>
              <a:defRPr/>
            </a:pPr>
            <a:endParaRPr lang="en-US" altLang="ko-KR" dirty="0" smtClean="0">
              <a:latin typeface="Times New Roman" pitchFamily="18" charset="0"/>
              <a:sym typeface="Symbol" pitchFamily="18" charset="2"/>
            </a:endParaRPr>
          </a:p>
          <a:p>
            <a:pPr eaLnBrk="1" hangingPunct="1">
              <a:lnSpc>
                <a:spcPct val="90000"/>
              </a:lnSpc>
              <a:buFontTx/>
              <a:buNone/>
              <a:defRPr/>
            </a:pPr>
            <a:endParaRPr lang="en-US" altLang="ko-KR" dirty="0">
              <a:latin typeface="Times New Roman" pitchFamily="18" charset="0"/>
              <a:sym typeface="Symbol" pitchFamily="18" charset="2"/>
            </a:endParaRPr>
          </a:p>
          <a:p>
            <a:pPr eaLnBrk="1" hangingPunct="1">
              <a:lnSpc>
                <a:spcPct val="90000"/>
              </a:lnSpc>
              <a:buFontTx/>
              <a:buNone/>
              <a:defRPr/>
            </a:pPr>
            <a:r>
              <a:rPr lang="en-US" altLang="ko-KR" dirty="0" smtClean="0">
                <a:latin typeface="Times New Roman" pitchFamily="18" charset="0"/>
                <a:sym typeface="Symbol" pitchFamily="18" charset="2"/>
              </a:rPr>
              <a:t>Where</a:t>
            </a:r>
            <a:r>
              <a:rPr lang="en-US" altLang="ko-KR" dirty="0" smtClean="0">
                <a:latin typeface="Times New Roman" pitchFamily="18" charset="0"/>
                <a:sym typeface="Symbol" pitchFamily="18" charset="2"/>
              </a:rPr>
              <a:t>:</a:t>
            </a:r>
          </a:p>
          <a:p>
            <a:pPr eaLnBrk="1" hangingPunct="1">
              <a:lnSpc>
                <a:spcPct val="90000"/>
              </a:lnSpc>
              <a:defRPr/>
            </a:pPr>
            <a:r>
              <a:rPr lang="en-US" altLang="ko-KR" i="1" dirty="0" smtClean="0">
                <a:latin typeface="Times New Roman" pitchFamily="18" charset="0"/>
              </a:rPr>
              <a:t>t</a:t>
            </a:r>
            <a:r>
              <a:rPr lang="en-US" altLang="ko-KR" dirty="0" smtClean="0">
                <a:latin typeface="Times New Roman" pitchFamily="18" charset="0"/>
              </a:rPr>
              <a:t> = </a:t>
            </a:r>
            <a:r>
              <a:rPr lang="en-US" altLang="ko-KR" i="1" dirty="0" smtClean="0">
                <a:latin typeface="Times New Roman" pitchFamily="18" charset="0"/>
              </a:rPr>
              <a:t>c</a:t>
            </a:r>
            <a:r>
              <a:rPr lang="en-US" altLang="ko-KR" dirty="0" smtClean="0">
                <a:latin typeface="Times New Roman" pitchFamily="18" charset="0"/>
              </a:rPr>
              <a:t>(</a:t>
            </a:r>
            <a:r>
              <a:rPr lang="en-US" altLang="ko-KR" i="1" dirty="0" smtClean="0">
                <a:latin typeface="Times New Roman" pitchFamily="18" charset="0"/>
              </a:rPr>
              <a:t>x</a:t>
            </a:r>
            <a:r>
              <a:rPr lang="en-US" altLang="ko-KR" dirty="0" smtClean="0">
                <a:latin typeface="Times New Roman" pitchFamily="18" charset="0"/>
              </a:rPr>
              <a:t>) is target value</a:t>
            </a:r>
          </a:p>
          <a:p>
            <a:pPr eaLnBrk="1" hangingPunct="1">
              <a:lnSpc>
                <a:spcPct val="90000"/>
              </a:lnSpc>
              <a:defRPr/>
            </a:pPr>
            <a:r>
              <a:rPr lang="en-US" altLang="ko-KR" i="1" dirty="0" smtClean="0">
                <a:latin typeface="Times New Roman" pitchFamily="18" charset="0"/>
              </a:rPr>
              <a:t>o</a:t>
            </a:r>
            <a:r>
              <a:rPr lang="en-US" altLang="ko-KR" dirty="0" smtClean="0">
                <a:latin typeface="Times New Roman" pitchFamily="18" charset="0"/>
              </a:rPr>
              <a:t> is </a:t>
            </a:r>
            <a:r>
              <a:rPr lang="en-US" altLang="ko-KR" dirty="0" err="1" smtClean="0">
                <a:latin typeface="Times New Roman" pitchFamily="18" charset="0"/>
              </a:rPr>
              <a:t>perceptron</a:t>
            </a:r>
            <a:r>
              <a:rPr lang="en-US" altLang="ko-KR" dirty="0" smtClean="0">
                <a:latin typeface="Times New Roman" pitchFamily="18" charset="0"/>
              </a:rPr>
              <a:t> output</a:t>
            </a:r>
          </a:p>
          <a:p>
            <a:pPr eaLnBrk="1" hangingPunct="1">
              <a:lnSpc>
                <a:spcPct val="90000"/>
              </a:lnSpc>
              <a:defRPr/>
            </a:pPr>
            <a:r>
              <a:rPr lang="en-US" altLang="ko-KR" i="1" dirty="0" smtClean="0">
                <a:latin typeface="Times New Roman" pitchFamily="18" charset="0"/>
                <a:sym typeface="Symbol" pitchFamily="18" charset="2"/>
              </a:rPr>
              <a:t></a:t>
            </a:r>
            <a:r>
              <a:rPr lang="en-US" altLang="ko-KR" dirty="0" smtClean="0">
                <a:latin typeface="Times New Roman" pitchFamily="18" charset="0"/>
              </a:rPr>
              <a:t> is small constant (e.g., 0.1) called </a:t>
            </a:r>
            <a:r>
              <a:rPr lang="en-US" altLang="ko-KR" i="1" dirty="0" smtClean="0">
                <a:latin typeface="Times New Roman" pitchFamily="18" charset="0"/>
              </a:rPr>
              <a:t>learning rate</a:t>
            </a:r>
          </a:p>
          <a:p>
            <a:pPr eaLnBrk="1" hangingPunct="1">
              <a:lnSpc>
                <a:spcPct val="90000"/>
              </a:lnSpc>
              <a:buFontTx/>
              <a:buNone/>
              <a:defRPr/>
            </a:pPr>
            <a:endParaRPr lang="en-US" altLang="ko-KR" sz="1050" dirty="0" smtClean="0">
              <a:latin typeface="Times New Roman" pitchFamily="18" charset="0"/>
            </a:endParaRPr>
          </a:p>
          <a:p>
            <a:pPr eaLnBrk="1" hangingPunct="1">
              <a:lnSpc>
                <a:spcPct val="90000"/>
              </a:lnSpc>
              <a:buFontTx/>
              <a:buNone/>
              <a:defRPr/>
            </a:pPr>
            <a:r>
              <a:rPr lang="en-US" altLang="ko-KR" dirty="0" smtClean="0">
                <a:latin typeface="Times New Roman" pitchFamily="18" charset="0"/>
              </a:rPr>
              <a:t>Can prove it will converge</a:t>
            </a:r>
          </a:p>
          <a:p>
            <a:pPr eaLnBrk="1" hangingPunct="1">
              <a:lnSpc>
                <a:spcPct val="90000"/>
              </a:lnSpc>
              <a:defRPr/>
            </a:pPr>
            <a:r>
              <a:rPr lang="en-US" altLang="ko-KR" dirty="0" smtClean="0">
                <a:latin typeface="Times New Roman" pitchFamily="18" charset="0"/>
              </a:rPr>
              <a:t>If training data is linearly separable</a:t>
            </a:r>
          </a:p>
        </p:txBody>
      </p:sp>
    </p:spTree>
    <p:extLst>
      <p:ext uri="{BB962C8B-B14F-4D97-AF65-F5344CB8AC3E}">
        <p14:creationId xmlns:p14="http://schemas.microsoft.com/office/powerpoint/2010/main" val="39233417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98463" y="134938"/>
            <a:ext cx="8391525" cy="755650"/>
          </a:xfrm>
        </p:spPr>
        <p:txBody>
          <a:bodyPr/>
          <a:lstStyle/>
          <a:p>
            <a:pPr eaLnBrk="1" hangingPunct="1"/>
            <a:r>
              <a:rPr lang="en-US" altLang="ko-KR" sz="3600" smtClean="0">
                <a:latin typeface="Times New Roman" panose="02020603050405020304" pitchFamily="18" charset="0"/>
              </a:rPr>
              <a:t>Sigmoid Threshold Unit</a:t>
            </a:r>
          </a:p>
        </p:txBody>
      </p:sp>
      <p:pic>
        <p:nvPicPr>
          <p:cNvPr id="21507"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33450" y="1071563"/>
            <a:ext cx="7281863" cy="3286125"/>
          </a:xfrm>
          <a:noFill/>
          <a:extLst>
            <a:ext uri="{91240B29-F687-4F45-9708-019B960494DF}">
              <a14:hiddenLine xmlns:a14="http://schemas.microsoft.com/office/drawing/2010/main" w="9525" cap="flat" algn="ctr">
                <a:solidFill>
                  <a:srgbClr val="000000"/>
                </a:solidFill>
                <a:miter lim="800000"/>
                <a:headEnd/>
                <a:tailEnd/>
              </a14:hiddenLine>
            </a:ext>
          </a:extLst>
        </p:spPr>
      </p:pic>
      <p:pic>
        <p:nvPicPr>
          <p:cNvPr id="215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5010150"/>
            <a:ext cx="705802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150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4357688"/>
            <a:ext cx="52863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53293" y="854729"/>
            <a:ext cx="7281863" cy="3286125"/>
          </a:xfrm>
          <a:prstGeom prst="rect">
            <a:avLst/>
          </a:prstGeom>
          <a:noFill/>
          <a:extLst>
            <a:ext uri="{91240B29-F687-4F45-9708-019B960494DF}">
              <a14:hiddenLine xmlns:a14="http://schemas.microsoft.com/office/drawing/2010/main" w="9525" cap="flat" algn="ctr">
                <a:solidFill>
                  <a:srgbClr val="000000"/>
                </a:solidFill>
                <a:miter lim="800000"/>
                <a:headEnd/>
                <a:tailEnd/>
              </a14:hiddenLine>
            </a:ext>
          </a:extLst>
        </p:spPr>
      </p:pic>
    </p:spTree>
    <p:extLst>
      <p:ext uri="{BB962C8B-B14F-4D97-AF65-F5344CB8AC3E}">
        <p14:creationId xmlns:p14="http://schemas.microsoft.com/office/powerpoint/2010/main" val="308616469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5336" y="1114171"/>
            <a:ext cx="6062980" cy="2974975"/>
          </a:xfrm>
          <a:prstGeom prst="rect">
            <a:avLst/>
          </a:prstGeom>
        </p:spPr>
        <p:txBody>
          <a:bodyPr vert="horz" wrap="square" lIns="0" tIns="12700" rIns="0" bIns="0" rtlCol="0">
            <a:spAutoFit/>
          </a:bodyPr>
          <a:lstStyle/>
          <a:p>
            <a:pPr marL="73660">
              <a:lnSpc>
                <a:spcPct val="100000"/>
              </a:lnSpc>
              <a:spcBef>
                <a:spcPts val="100"/>
              </a:spcBef>
            </a:pPr>
            <a:r>
              <a:rPr sz="3000" spc="-5" dirty="0">
                <a:latin typeface="Arial"/>
                <a:cs typeface="Arial"/>
              </a:rPr>
              <a:t>Examples</a:t>
            </a:r>
            <a:r>
              <a:rPr sz="3000" spc="-95" dirty="0">
                <a:latin typeface="Arial"/>
                <a:cs typeface="Arial"/>
              </a:rPr>
              <a:t> </a:t>
            </a:r>
            <a:r>
              <a:rPr sz="3000" dirty="0">
                <a:latin typeface="Arial"/>
                <a:cs typeface="Arial"/>
              </a:rPr>
              <a:t>time:</a:t>
            </a:r>
            <a:endParaRPr sz="3000">
              <a:latin typeface="Arial"/>
              <a:cs typeface="Arial"/>
            </a:endParaRPr>
          </a:p>
          <a:p>
            <a:pPr>
              <a:lnSpc>
                <a:spcPct val="100000"/>
              </a:lnSpc>
              <a:spcBef>
                <a:spcPts val="40"/>
              </a:spcBef>
            </a:pPr>
            <a:endParaRPr sz="4400">
              <a:latin typeface="Arial"/>
              <a:cs typeface="Arial"/>
            </a:endParaRPr>
          </a:p>
          <a:p>
            <a:pPr marL="12700">
              <a:lnSpc>
                <a:spcPct val="100000"/>
              </a:lnSpc>
            </a:pPr>
            <a:r>
              <a:rPr sz="3000" spc="-5" dirty="0">
                <a:latin typeface="Arial"/>
                <a:cs typeface="Arial"/>
              </a:rPr>
              <a:t>Input volume:</a:t>
            </a:r>
            <a:r>
              <a:rPr sz="3000" spc="-80" dirty="0">
                <a:latin typeface="Arial"/>
                <a:cs typeface="Arial"/>
              </a:rPr>
              <a:t> </a:t>
            </a:r>
            <a:r>
              <a:rPr sz="3000" b="1" spc="-5" dirty="0">
                <a:latin typeface="Arial"/>
                <a:cs typeface="Arial"/>
              </a:rPr>
              <a:t>32x32x3</a:t>
            </a:r>
            <a:endParaRPr sz="3000">
              <a:latin typeface="Arial"/>
              <a:cs typeface="Arial"/>
            </a:endParaRPr>
          </a:p>
          <a:p>
            <a:pPr marL="12700">
              <a:lnSpc>
                <a:spcPct val="100000"/>
              </a:lnSpc>
            </a:pPr>
            <a:r>
              <a:rPr sz="3000" spc="-5" dirty="0">
                <a:latin typeface="Arial"/>
                <a:cs typeface="Arial"/>
              </a:rPr>
              <a:t>10 5x5 </a:t>
            </a:r>
            <a:r>
              <a:rPr sz="3000" dirty="0">
                <a:latin typeface="Arial"/>
                <a:cs typeface="Arial"/>
              </a:rPr>
              <a:t>filters with </a:t>
            </a:r>
            <a:r>
              <a:rPr sz="3000" spc="-5" dirty="0">
                <a:latin typeface="Arial"/>
                <a:cs typeface="Arial"/>
              </a:rPr>
              <a:t>stride </a:t>
            </a:r>
            <a:r>
              <a:rPr sz="3000" dirty="0">
                <a:latin typeface="Arial"/>
                <a:cs typeface="Arial"/>
              </a:rPr>
              <a:t>1, </a:t>
            </a:r>
            <a:r>
              <a:rPr sz="3000" spc="-5" dirty="0">
                <a:latin typeface="Arial"/>
                <a:cs typeface="Arial"/>
              </a:rPr>
              <a:t>pad</a:t>
            </a:r>
            <a:r>
              <a:rPr sz="3000" spc="-204" dirty="0">
                <a:latin typeface="Arial"/>
                <a:cs typeface="Arial"/>
              </a:rPr>
              <a:t> </a:t>
            </a:r>
            <a:r>
              <a:rPr sz="3000" spc="-5" dirty="0">
                <a:latin typeface="Arial"/>
                <a:cs typeface="Arial"/>
              </a:rPr>
              <a:t>2</a:t>
            </a:r>
            <a:endParaRPr sz="3000">
              <a:latin typeface="Arial"/>
              <a:cs typeface="Arial"/>
            </a:endParaRPr>
          </a:p>
          <a:p>
            <a:pPr>
              <a:lnSpc>
                <a:spcPct val="100000"/>
              </a:lnSpc>
              <a:spcBef>
                <a:spcPts val="45"/>
              </a:spcBef>
            </a:pPr>
            <a:endParaRPr sz="3200">
              <a:latin typeface="Arial"/>
              <a:cs typeface="Arial"/>
            </a:endParaRPr>
          </a:p>
          <a:p>
            <a:pPr marL="12700">
              <a:lnSpc>
                <a:spcPct val="100000"/>
              </a:lnSpc>
            </a:pPr>
            <a:r>
              <a:rPr sz="3000" spc="-5" dirty="0">
                <a:latin typeface="Arial"/>
                <a:cs typeface="Arial"/>
              </a:rPr>
              <a:t>Number </a:t>
            </a:r>
            <a:r>
              <a:rPr sz="3000" dirty="0">
                <a:latin typeface="Arial"/>
                <a:cs typeface="Arial"/>
              </a:rPr>
              <a:t>of </a:t>
            </a:r>
            <a:r>
              <a:rPr sz="3000" spc="-5" dirty="0">
                <a:latin typeface="Arial"/>
                <a:cs typeface="Arial"/>
              </a:rPr>
              <a:t>parameters in </a:t>
            </a:r>
            <a:r>
              <a:rPr sz="3000" dirty="0">
                <a:latin typeface="Arial"/>
                <a:cs typeface="Arial"/>
              </a:rPr>
              <a:t>this</a:t>
            </a:r>
            <a:r>
              <a:rPr sz="3000" spc="-135" dirty="0">
                <a:latin typeface="Arial"/>
                <a:cs typeface="Arial"/>
              </a:rPr>
              <a:t> </a:t>
            </a:r>
            <a:r>
              <a:rPr sz="3000" spc="-5" dirty="0">
                <a:latin typeface="Arial"/>
                <a:cs typeface="Arial"/>
              </a:rPr>
              <a:t>layer?</a:t>
            </a:r>
            <a:endParaRPr sz="3000">
              <a:latin typeface="Arial"/>
              <a:cs typeface="Arial"/>
            </a:endParaRPr>
          </a:p>
        </p:txBody>
      </p:sp>
      <p:grpSp>
        <p:nvGrpSpPr>
          <p:cNvPr id="3" name="object 3"/>
          <p:cNvGrpSpPr/>
          <p:nvPr/>
        </p:nvGrpSpPr>
        <p:grpSpPr>
          <a:xfrm>
            <a:off x="6554723" y="987552"/>
            <a:ext cx="732790" cy="2075814"/>
            <a:chOff x="6554723" y="987552"/>
            <a:chExt cx="732790" cy="2075814"/>
          </a:xfrm>
        </p:grpSpPr>
        <p:sp>
          <p:nvSpPr>
            <p:cNvPr id="4" name="object 4"/>
            <p:cNvSpPr/>
            <p:nvPr/>
          </p:nvSpPr>
          <p:spPr>
            <a:xfrm>
              <a:off x="6563867" y="1551432"/>
              <a:ext cx="160020" cy="1503045"/>
            </a:xfrm>
            <a:custGeom>
              <a:avLst/>
              <a:gdLst/>
              <a:ahLst/>
              <a:cxnLst/>
              <a:rect l="l" t="t" r="r" b="b"/>
              <a:pathLst>
                <a:path w="160020" h="1503045">
                  <a:moveTo>
                    <a:pt x="159664" y="0"/>
                  </a:moveTo>
                  <a:lnTo>
                    <a:pt x="0" y="0"/>
                  </a:lnTo>
                  <a:lnTo>
                    <a:pt x="0" y="1502664"/>
                  </a:lnTo>
                  <a:lnTo>
                    <a:pt x="159664" y="1502664"/>
                  </a:lnTo>
                  <a:lnTo>
                    <a:pt x="159664" y="0"/>
                  </a:lnTo>
                  <a:close/>
                </a:path>
              </a:pathLst>
            </a:custGeom>
            <a:solidFill>
              <a:srgbClr val="F4CCCC">
                <a:alpha val="51763"/>
              </a:srgbClr>
            </a:solidFill>
          </p:spPr>
          <p:txBody>
            <a:bodyPr wrap="square" lIns="0" tIns="0" rIns="0" bIns="0" rtlCol="0"/>
            <a:lstStyle/>
            <a:p>
              <a:endParaRPr/>
            </a:p>
          </p:txBody>
        </p:sp>
        <p:sp>
          <p:nvSpPr>
            <p:cNvPr id="5" name="object 5"/>
            <p:cNvSpPr/>
            <p:nvPr/>
          </p:nvSpPr>
          <p:spPr>
            <a:xfrm>
              <a:off x="6563867" y="996696"/>
              <a:ext cx="714375" cy="2057400"/>
            </a:xfrm>
            <a:custGeom>
              <a:avLst/>
              <a:gdLst/>
              <a:ahLst/>
              <a:cxnLst/>
              <a:rect l="l" t="t" r="r" b="b"/>
              <a:pathLst>
                <a:path w="714375" h="2057400">
                  <a:moveTo>
                    <a:pt x="0" y="554354"/>
                  </a:moveTo>
                  <a:lnTo>
                    <a:pt x="555243" y="0"/>
                  </a:lnTo>
                  <a:lnTo>
                    <a:pt x="714375" y="0"/>
                  </a:lnTo>
                  <a:lnTo>
                    <a:pt x="714375" y="1503044"/>
                  </a:lnTo>
                  <a:lnTo>
                    <a:pt x="159257" y="2057400"/>
                  </a:lnTo>
                  <a:lnTo>
                    <a:pt x="0" y="2057400"/>
                  </a:lnTo>
                  <a:lnTo>
                    <a:pt x="0" y="554354"/>
                  </a:lnTo>
                  <a:close/>
                </a:path>
                <a:path w="714375" h="2057400">
                  <a:moveTo>
                    <a:pt x="0" y="554101"/>
                  </a:moveTo>
                  <a:lnTo>
                    <a:pt x="159257" y="554101"/>
                  </a:lnTo>
                  <a:lnTo>
                    <a:pt x="714375" y="0"/>
                  </a:lnTo>
                </a:path>
                <a:path w="714375" h="2057400">
                  <a:moveTo>
                    <a:pt x="160020" y="554736"/>
                  </a:moveTo>
                  <a:lnTo>
                    <a:pt x="160020" y="2057400"/>
                  </a:lnTo>
                </a:path>
              </a:pathLst>
            </a:custGeom>
            <a:ln w="18288">
              <a:solidFill>
                <a:srgbClr val="000000"/>
              </a:solidFill>
            </a:ln>
          </p:spPr>
          <p:txBody>
            <a:bodyPr wrap="square" lIns="0" tIns="0" rIns="0" bIns="0" rtlCol="0"/>
            <a:lstStyle/>
            <a:p>
              <a:endParaRPr/>
            </a:p>
          </p:txBody>
        </p:sp>
      </p:grpSp>
      <p:sp>
        <p:nvSpPr>
          <p:cNvPr id="6" name="object 6"/>
          <p:cNvSpPr/>
          <p:nvPr/>
        </p:nvSpPr>
        <p:spPr>
          <a:xfrm>
            <a:off x="7385304" y="1935479"/>
            <a:ext cx="723265" cy="31750"/>
          </a:xfrm>
          <a:custGeom>
            <a:avLst/>
            <a:gdLst/>
            <a:ahLst/>
            <a:cxnLst/>
            <a:rect l="l" t="t" r="r" b="b"/>
            <a:pathLst>
              <a:path w="723265" h="31750">
                <a:moveTo>
                  <a:pt x="0" y="15240"/>
                </a:moveTo>
                <a:lnTo>
                  <a:pt x="679323" y="15240"/>
                </a:lnTo>
              </a:path>
              <a:path w="723265" h="31750">
                <a:moveTo>
                  <a:pt x="679703" y="31750"/>
                </a:moveTo>
                <a:lnTo>
                  <a:pt x="723265" y="15875"/>
                </a:lnTo>
                <a:lnTo>
                  <a:pt x="679703" y="0"/>
                </a:lnTo>
                <a:lnTo>
                  <a:pt x="679703" y="31750"/>
                </a:lnTo>
                <a:close/>
              </a:path>
            </a:pathLst>
          </a:custGeom>
          <a:ln w="9144">
            <a:solidFill>
              <a:srgbClr val="666666"/>
            </a:solidFill>
          </a:ln>
        </p:spPr>
        <p:txBody>
          <a:bodyPr wrap="square" lIns="0" tIns="0" rIns="0" bIns="0" rtlCol="0"/>
          <a:lstStyle/>
          <a:p>
            <a:endParaRPr/>
          </a:p>
        </p:txBody>
      </p:sp>
      <p:grpSp>
        <p:nvGrpSpPr>
          <p:cNvPr id="7" name="object 7"/>
          <p:cNvGrpSpPr/>
          <p:nvPr/>
        </p:nvGrpSpPr>
        <p:grpSpPr>
          <a:xfrm>
            <a:off x="8278368" y="987552"/>
            <a:ext cx="732790" cy="2075814"/>
            <a:chOff x="8278368" y="987552"/>
            <a:chExt cx="732790" cy="2075814"/>
          </a:xfrm>
        </p:grpSpPr>
        <p:sp>
          <p:nvSpPr>
            <p:cNvPr id="8" name="object 8"/>
            <p:cNvSpPr/>
            <p:nvPr/>
          </p:nvSpPr>
          <p:spPr>
            <a:xfrm>
              <a:off x="8287512" y="1551432"/>
              <a:ext cx="160020" cy="1503045"/>
            </a:xfrm>
            <a:custGeom>
              <a:avLst/>
              <a:gdLst/>
              <a:ahLst/>
              <a:cxnLst/>
              <a:rect l="l" t="t" r="r" b="b"/>
              <a:pathLst>
                <a:path w="160020" h="1503045">
                  <a:moveTo>
                    <a:pt x="159639" y="0"/>
                  </a:moveTo>
                  <a:lnTo>
                    <a:pt x="0" y="0"/>
                  </a:lnTo>
                  <a:lnTo>
                    <a:pt x="0" y="1502664"/>
                  </a:lnTo>
                  <a:lnTo>
                    <a:pt x="159639" y="1502664"/>
                  </a:lnTo>
                  <a:lnTo>
                    <a:pt x="159639" y="0"/>
                  </a:lnTo>
                  <a:close/>
                </a:path>
              </a:pathLst>
            </a:custGeom>
            <a:solidFill>
              <a:srgbClr val="C7DAF7"/>
            </a:solidFill>
          </p:spPr>
          <p:txBody>
            <a:bodyPr wrap="square" lIns="0" tIns="0" rIns="0" bIns="0" rtlCol="0"/>
            <a:lstStyle/>
            <a:p>
              <a:endParaRPr/>
            </a:p>
          </p:txBody>
        </p:sp>
        <p:sp>
          <p:nvSpPr>
            <p:cNvPr id="9" name="object 9"/>
            <p:cNvSpPr/>
            <p:nvPr/>
          </p:nvSpPr>
          <p:spPr>
            <a:xfrm>
              <a:off x="8287512" y="996696"/>
              <a:ext cx="714375" cy="2057400"/>
            </a:xfrm>
            <a:custGeom>
              <a:avLst/>
              <a:gdLst/>
              <a:ahLst/>
              <a:cxnLst/>
              <a:rect l="l" t="t" r="r" b="b"/>
              <a:pathLst>
                <a:path w="714375" h="2057400">
                  <a:moveTo>
                    <a:pt x="0" y="554354"/>
                  </a:moveTo>
                  <a:lnTo>
                    <a:pt x="555117" y="0"/>
                  </a:lnTo>
                  <a:lnTo>
                    <a:pt x="714375" y="0"/>
                  </a:lnTo>
                  <a:lnTo>
                    <a:pt x="714375" y="1503044"/>
                  </a:lnTo>
                  <a:lnTo>
                    <a:pt x="159258" y="2057400"/>
                  </a:lnTo>
                  <a:lnTo>
                    <a:pt x="0" y="2057400"/>
                  </a:lnTo>
                  <a:lnTo>
                    <a:pt x="0" y="554354"/>
                  </a:lnTo>
                  <a:close/>
                </a:path>
                <a:path w="714375" h="2057400">
                  <a:moveTo>
                    <a:pt x="0" y="554101"/>
                  </a:moveTo>
                  <a:lnTo>
                    <a:pt x="159258" y="554101"/>
                  </a:lnTo>
                  <a:lnTo>
                    <a:pt x="714375" y="0"/>
                  </a:lnTo>
                </a:path>
                <a:path w="714375" h="2057400">
                  <a:moveTo>
                    <a:pt x="160020" y="554736"/>
                  </a:moveTo>
                  <a:lnTo>
                    <a:pt x="160020" y="2057400"/>
                  </a:lnTo>
                </a:path>
              </a:pathLst>
            </a:custGeom>
            <a:ln w="18288">
              <a:solidFill>
                <a:srgbClr val="000000"/>
              </a:solidFill>
            </a:ln>
          </p:spPr>
          <p:txBody>
            <a:bodyPr wrap="square" lIns="0" tIns="0" rIns="0" bIns="0" rtlCol="0"/>
            <a:lstStyle/>
            <a:p>
              <a:endParaRPr/>
            </a:p>
          </p:txBody>
        </p:sp>
      </p:grpSp>
      <p:sp>
        <p:nvSpPr>
          <p:cNvPr id="10" name="object 10"/>
          <p:cNvSpPr txBox="1">
            <a:spLocks noGrp="1"/>
          </p:cNvSpPr>
          <p:nvPr>
            <p:ph type="title"/>
          </p:nvPr>
        </p:nvSpPr>
        <p:spPr>
          <a:xfrm>
            <a:off x="303987" y="203961"/>
            <a:ext cx="4852035" cy="574040"/>
          </a:xfrm>
          <a:prstGeom prst="rect">
            <a:avLst/>
          </a:prstGeom>
        </p:spPr>
        <p:txBody>
          <a:bodyPr vert="horz" wrap="square" lIns="0" tIns="12700" rIns="0" bIns="0" rtlCol="0">
            <a:spAutoFit/>
          </a:bodyPr>
          <a:lstStyle/>
          <a:p>
            <a:pPr marL="12700">
              <a:lnSpc>
                <a:spcPct val="100000"/>
              </a:lnSpc>
              <a:spcBef>
                <a:spcPts val="100"/>
              </a:spcBef>
            </a:pPr>
            <a:r>
              <a:rPr sz="3600" spc="-5" dirty="0"/>
              <a:t>Convolutions: </a:t>
            </a:r>
            <a:r>
              <a:rPr sz="3600" dirty="0"/>
              <a:t>More</a:t>
            </a:r>
            <a:r>
              <a:rPr sz="3600" spc="-114" dirty="0"/>
              <a:t> </a:t>
            </a:r>
            <a:r>
              <a:rPr sz="3600" spc="-5" dirty="0"/>
              <a:t>detail</a:t>
            </a:r>
            <a:endParaRPr sz="360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5336" y="1152855"/>
            <a:ext cx="5542915" cy="1985645"/>
          </a:xfrm>
          <a:prstGeom prst="rect">
            <a:avLst/>
          </a:prstGeom>
        </p:spPr>
        <p:txBody>
          <a:bodyPr vert="horz" wrap="square" lIns="0" tIns="12700" rIns="0" bIns="0" rtlCol="0">
            <a:spAutoFit/>
          </a:bodyPr>
          <a:lstStyle/>
          <a:p>
            <a:pPr marL="3188335">
              <a:lnSpc>
                <a:spcPct val="100000"/>
              </a:lnSpc>
              <a:spcBef>
                <a:spcPts val="100"/>
              </a:spcBef>
            </a:pPr>
            <a:r>
              <a:rPr sz="3000" spc="-10" dirty="0">
                <a:latin typeface="Calibri"/>
                <a:cs typeface="Calibri"/>
              </a:rPr>
              <a:t>Examples</a:t>
            </a:r>
            <a:r>
              <a:rPr sz="3000" spc="-155" dirty="0">
                <a:latin typeface="Calibri"/>
                <a:cs typeface="Calibri"/>
              </a:rPr>
              <a:t> </a:t>
            </a:r>
            <a:r>
              <a:rPr sz="3000" spc="-5" dirty="0">
                <a:latin typeface="Calibri"/>
                <a:cs typeface="Calibri"/>
              </a:rPr>
              <a:t>time:</a:t>
            </a:r>
            <a:endParaRPr sz="3000">
              <a:latin typeface="Calibri"/>
              <a:cs typeface="Calibri"/>
            </a:endParaRPr>
          </a:p>
          <a:p>
            <a:pPr>
              <a:lnSpc>
                <a:spcPct val="100000"/>
              </a:lnSpc>
              <a:spcBef>
                <a:spcPts val="50"/>
              </a:spcBef>
            </a:pPr>
            <a:endParaRPr sz="3750">
              <a:latin typeface="Calibri"/>
              <a:cs typeface="Calibri"/>
            </a:endParaRPr>
          </a:p>
          <a:p>
            <a:pPr marL="12700">
              <a:lnSpc>
                <a:spcPct val="100000"/>
              </a:lnSpc>
              <a:spcBef>
                <a:spcPts val="5"/>
              </a:spcBef>
            </a:pPr>
            <a:r>
              <a:rPr sz="3000" spc="-5" dirty="0">
                <a:latin typeface="Arial"/>
                <a:cs typeface="Arial"/>
              </a:rPr>
              <a:t>Input volume:</a:t>
            </a:r>
            <a:r>
              <a:rPr sz="3000" spc="-80" dirty="0">
                <a:latin typeface="Arial"/>
                <a:cs typeface="Arial"/>
              </a:rPr>
              <a:t> </a:t>
            </a:r>
            <a:r>
              <a:rPr sz="3000" b="1" spc="-10" dirty="0">
                <a:solidFill>
                  <a:srgbClr val="0000FF"/>
                </a:solidFill>
                <a:latin typeface="Arial"/>
                <a:cs typeface="Arial"/>
              </a:rPr>
              <a:t>32x32</a:t>
            </a:r>
            <a:r>
              <a:rPr sz="3000" b="1" spc="-10" dirty="0">
                <a:latin typeface="Arial"/>
                <a:cs typeface="Arial"/>
              </a:rPr>
              <a:t>x</a:t>
            </a:r>
            <a:r>
              <a:rPr sz="3000" b="1" spc="-10" dirty="0">
                <a:solidFill>
                  <a:srgbClr val="FF9900"/>
                </a:solidFill>
                <a:latin typeface="Arial"/>
                <a:cs typeface="Arial"/>
              </a:rPr>
              <a:t>3</a:t>
            </a:r>
            <a:endParaRPr sz="3000">
              <a:latin typeface="Arial"/>
              <a:cs typeface="Arial"/>
            </a:endParaRPr>
          </a:p>
          <a:p>
            <a:pPr marL="12700">
              <a:lnSpc>
                <a:spcPct val="100000"/>
              </a:lnSpc>
            </a:pPr>
            <a:r>
              <a:rPr sz="3000" spc="-5" dirty="0">
                <a:solidFill>
                  <a:srgbClr val="FF0000"/>
                </a:solidFill>
                <a:latin typeface="Arial"/>
                <a:cs typeface="Arial"/>
              </a:rPr>
              <a:t>10 </a:t>
            </a:r>
            <a:r>
              <a:rPr sz="3000" spc="-5" dirty="0">
                <a:solidFill>
                  <a:srgbClr val="FF00FF"/>
                </a:solidFill>
                <a:latin typeface="Arial"/>
                <a:cs typeface="Arial"/>
              </a:rPr>
              <a:t>5x5 </a:t>
            </a:r>
            <a:r>
              <a:rPr sz="3000" dirty="0">
                <a:latin typeface="Arial"/>
                <a:cs typeface="Arial"/>
              </a:rPr>
              <a:t>filters with </a:t>
            </a:r>
            <a:r>
              <a:rPr sz="3000" spc="-5" dirty="0">
                <a:latin typeface="Arial"/>
                <a:cs typeface="Arial"/>
              </a:rPr>
              <a:t>stride </a:t>
            </a:r>
            <a:r>
              <a:rPr sz="3000" dirty="0">
                <a:latin typeface="Arial"/>
                <a:cs typeface="Arial"/>
              </a:rPr>
              <a:t>1, </a:t>
            </a:r>
            <a:r>
              <a:rPr sz="3000" spc="-5" dirty="0">
                <a:latin typeface="Arial"/>
                <a:cs typeface="Arial"/>
              </a:rPr>
              <a:t>pad</a:t>
            </a:r>
            <a:r>
              <a:rPr sz="3000" spc="-225" dirty="0">
                <a:latin typeface="Arial"/>
                <a:cs typeface="Arial"/>
              </a:rPr>
              <a:t> </a:t>
            </a:r>
            <a:r>
              <a:rPr sz="3000" spc="-5" dirty="0">
                <a:latin typeface="Arial"/>
                <a:cs typeface="Arial"/>
              </a:rPr>
              <a:t>2</a:t>
            </a:r>
            <a:endParaRPr sz="3000">
              <a:latin typeface="Arial"/>
              <a:cs typeface="Arial"/>
            </a:endParaRPr>
          </a:p>
        </p:txBody>
      </p:sp>
      <p:sp>
        <p:nvSpPr>
          <p:cNvPr id="3" name="object 3"/>
          <p:cNvSpPr txBox="1"/>
          <p:nvPr/>
        </p:nvSpPr>
        <p:spPr>
          <a:xfrm>
            <a:off x="7201916" y="4156913"/>
            <a:ext cx="1373505" cy="3314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(+1 for</a:t>
            </a:r>
            <a:r>
              <a:rPr sz="2000" spc="-215" dirty="0">
                <a:latin typeface="Arial"/>
                <a:cs typeface="Arial"/>
              </a:rPr>
              <a:t> </a:t>
            </a:r>
            <a:r>
              <a:rPr sz="2000" dirty="0">
                <a:latin typeface="Arial"/>
                <a:cs typeface="Arial"/>
              </a:rPr>
              <a:t>bias)</a:t>
            </a:r>
            <a:endParaRPr sz="2000">
              <a:latin typeface="Arial"/>
              <a:cs typeface="Arial"/>
            </a:endParaRPr>
          </a:p>
        </p:txBody>
      </p:sp>
      <p:sp>
        <p:nvSpPr>
          <p:cNvPr id="4" name="object 4"/>
          <p:cNvSpPr txBox="1"/>
          <p:nvPr/>
        </p:nvSpPr>
        <p:spPr>
          <a:xfrm>
            <a:off x="275336" y="3569665"/>
            <a:ext cx="6297295" cy="1397635"/>
          </a:xfrm>
          <a:prstGeom prst="rect">
            <a:avLst/>
          </a:prstGeom>
        </p:spPr>
        <p:txBody>
          <a:bodyPr vert="horz" wrap="square" lIns="0" tIns="12700" rIns="0" bIns="0" rtlCol="0">
            <a:spAutoFit/>
          </a:bodyPr>
          <a:lstStyle/>
          <a:p>
            <a:pPr marL="12700" marR="5080">
              <a:lnSpc>
                <a:spcPct val="100000"/>
              </a:lnSpc>
              <a:spcBef>
                <a:spcPts val="100"/>
              </a:spcBef>
            </a:pPr>
            <a:r>
              <a:rPr sz="3000" spc="-5" dirty="0">
                <a:latin typeface="Arial"/>
                <a:cs typeface="Arial"/>
              </a:rPr>
              <a:t>Number </a:t>
            </a:r>
            <a:r>
              <a:rPr sz="3000" dirty="0">
                <a:latin typeface="Arial"/>
                <a:cs typeface="Arial"/>
              </a:rPr>
              <a:t>of </a:t>
            </a:r>
            <a:r>
              <a:rPr sz="3000" spc="-5" dirty="0">
                <a:latin typeface="Arial"/>
                <a:cs typeface="Arial"/>
              </a:rPr>
              <a:t>parameters </a:t>
            </a:r>
            <a:r>
              <a:rPr sz="3000" dirty="0">
                <a:latin typeface="Arial"/>
                <a:cs typeface="Arial"/>
              </a:rPr>
              <a:t>in this </a:t>
            </a:r>
            <a:r>
              <a:rPr sz="3000" spc="-5" dirty="0">
                <a:latin typeface="Arial"/>
                <a:cs typeface="Arial"/>
              </a:rPr>
              <a:t>layer?  each </a:t>
            </a:r>
            <a:r>
              <a:rPr sz="3000" dirty="0">
                <a:latin typeface="Arial"/>
                <a:cs typeface="Arial"/>
              </a:rPr>
              <a:t>filter </a:t>
            </a:r>
            <a:r>
              <a:rPr sz="3000" spc="-5" dirty="0">
                <a:latin typeface="Arial"/>
                <a:cs typeface="Arial"/>
              </a:rPr>
              <a:t>has </a:t>
            </a:r>
            <a:r>
              <a:rPr sz="3000" spc="-5" dirty="0">
                <a:solidFill>
                  <a:srgbClr val="FF00FF"/>
                </a:solidFill>
                <a:latin typeface="Arial"/>
                <a:cs typeface="Arial"/>
              </a:rPr>
              <a:t>5*5</a:t>
            </a:r>
            <a:r>
              <a:rPr sz="3000" spc="-5" dirty="0">
                <a:latin typeface="Arial"/>
                <a:cs typeface="Arial"/>
              </a:rPr>
              <a:t>*</a:t>
            </a:r>
            <a:r>
              <a:rPr sz="3000" spc="-5" dirty="0">
                <a:solidFill>
                  <a:srgbClr val="FF9900"/>
                </a:solidFill>
                <a:latin typeface="Arial"/>
                <a:cs typeface="Arial"/>
              </a:rPr>
              <a:t>3 </a:t>
            </a:r>
            <a:r>
              <a:rPr sz="3000" dirty="0">
                <a:latin typeface="Arial"/>
                <a:cs typeface="Arial"/>
              </a:rPr>
              <a:t>+ </a:t>
            </a:r>
            <a:r>
              <a:rPr sz="3000" spc="-5" dirty="0">
                <a:latin typeface="Arial"/>
                <a:cs typeface="Arial"/>
              </a:rPr>
              <a:t>1 </a:t>
            </a:r>
            <a:r>
              <a:rPr sz="3000" dirty="0">
                <a:latin typeface="Arial"/>
                <a:cs typeface="Arial"/>
              </a:rPr>
              <a:t>= </a:t>
            </a:r>
            <a:r>
              <a:rPr sz="3000" spc="-5" dirty="0">
                <a:solidFill>
                  <a:srgbClr val="38751C"/>
                </a:solidFill>
                <a:latin typeface="Arial"/>
                <a:cs typeface="Arial"/>
              </a:rPr>
              <a:t>76</a:t>
            </a:r>
            <a:r>
              <a:rPr sz="3000" spc="-145" dirty="0">
                <a:solidFill>
                  <a:srgbClr val="38751C"/>
                </a:solidFill>
                <a:latin typeface="Arial"/>
                <a:cs typeface="Arial"/>
              </a:rPr>
              <a:t> </a:t>
            </a:r>
            <a:r>
              <a:rPr sz="3000" spc="-5" dirty="0">
                <a:latin typeface="Arial"/>
                <a:cs typeface="Arial"/>
              </a:rPr>
              <a:t>params</a:t>
            </a:r>
            <a:endParaRPr sz="3000">
              <a:latin typeface="Arial"/>
              <a:cs typeface="Arial"/>
            </a:endParaRPr>
          </a:p>
          <a:p>
            <a:pPr marL="12700">
              <a:lnSpc>
                <a:spcPct val="100000"/>
              </a:lnSpc>
              <a:spcBef>
                <a:spcPts val="5"/>
              </a:spcBef>
            </a:pPr>
            <a:r>
              <a:rPr sz="3000" dirty="0">
                <a:latin typeface="Arial"/>
                <a:cs typeface="Arial"/>
              </a:rPr>
              <a:t>=&gt; </a:t>
            </a:r>
            <a:r>
              <a:rPr sz="3000" spc="-5" dirty="0">
                <a:solidFill>
                  <a:srgbClr val="38751C"/>
                </a:solidFill>
                <a:latin typeface="Arial"/>
                <a:cs typeface="Arial"/>
              </a:rPr>
              <a:t>76</a:t>
            </a:r>
            <a:r>
              <a:rPr sz="3000" spc="-5" dirty="0">
                <a:latin typeface="Arial"/>
                <a:cs typeface="Arial"/>
              </a:rPr>
              <a:t>*</a:t>
            </a:r>
            <a:r>
              <a:rPr sz="3000" spc="-5" dirty="0">
                <a:solidFill>
                  <a:srgbClr val="FF0000"/>
                </a:solidFill>
                <a:latin typeface="Arial"/>
                <a:cs typeface="Arial"/>
              </a:rPr>
              <a:t>10 </a:t>
            </a:r>
            <a:r>
              <a:rPr sz="3000" dirty="0">
                <a:latin typeface="Arial"/>
                <a:cs typeface="Arial"/>
              </a:rPr>
              <a:t>=</a:t>
            </a:r>
            <a:r>
              <a:rPr sz="3000" spc="-125" dirty="0">
                <a:latin typeface="Arial"/>
                <a:cs typeface="Arial"/>
              </a:rPr>
              <a:t> </a:t>
            </a:r>
            <a:r>
              <a:rPr sz="3000" b="1" spc="-5" dirty="0">
                <a:latin typeface="Arial"/>
                <a:cs typeface="Arial"/>
              </a:rPr>
              <a:t>760</a:t>
            </a:r>
            <a:endParaRPr sz="3000">
              <a:latin typeface="Arial"/>
              <a:cs typeface="Arial"/>
            </a:endParaRPr>
          </a:p>
        </p:txBody>
      </p:sp>
      <p:grpSp>
        <p:nvGrpSpPr>
          <p:cNvPr id="5" name="object 5"/>
          <p:cNvGrpSpPr/>
          <p:nvPr/>
        </p:nvGrpSpPr>
        <p:grpSpPr>
          <a:xfrm>
            <a:off x="6554723" y="987552"/>
            <a:ext cx="732790" cy="2075814"/>
            <a:chOff x="6554723" y="987552"/>
            <a:chExt cx="732790" cy="2075814"/>
          </a:xfrm>
        </p:grpSpPr>
        <p:sp>
          <p:nvSpPr>
            <p:cNvPr id="6" name="object 6"/>
            <p:cNvSpPr/>
            <p:nvPr/>
          </p:nvSpPr>
          <p:spPr>
            <a:xfrm>
              <a:off x="6563867" y="1551432"/>
              <a:ext cx="160020" cy="1503045"/>
            </a:xfrm>
            <a:custGeom>
              <a:avLst/>
              <a:gdLst/>
              <a:ahLst/>
              <a:cxnLst/>
              <a:rect l="l" t="t" r="r" b="b"/>
              <a:pathLst>
                <a:path w="160020" h="1503045">
                  <a:moveTo>
                    <a:pt x="159664" y="0"/>
                  </a:moveTo>
                  <a:lnTo>
                    <a:pt x="0" y="0"/>
                  </a:lnTo>
                  <a:lnTo>
                    <a:pt x="0" y="1502664"/>
                  </a:lnTo>
                  <a:lnTo>
                    <a:pt x="159664" y="1502664"/>
                  </a:lnTo>
                  <a:lnTo>
                    <a:pt x="159664" y="0"/>
                  </a:lnTo>
                  <a:close/>
                </a:path>
              </a:pathLst>
            </a:custGeom>
            <a:solidFill>
              <a:srgbClr val="F4CCCC">
                <a:alpha val="51763"/>
              </a:srgbClr>
            </a:solidFill>
          </p:spPr>
          <p:txBody>
            <a:bodyPr wrap="square" lIns="0" tIns="0" rIns="0" bIns="0" rtlCol="0"/>
            <a:lstStyle/>
            <a:p>
              <a:endParaRPr/>
            </a:p>
          </p:txBody>
        </p:sp>
        <p:sp>
          <p:nvSpPr>
            <p:cNvPr id="7" name="object 7"/>
            <p:cNvSpPr/>
            <p:nvPr/>
          </p:nvSpPr>
          <p:spPr>
            <a:xfrm>
              <a:off x="6563867" y="996696"/>
              <a:ext cx="714375" cy="2057400"/>
            </a:xfrm>
            <a:custGeom>
              <a:avLst/>
              <a:gdLst/>
              <a:ahLst/>
              <a:cxnLst/>
              <a:rect l="l" t="t" r="r" b="b"/>
              <a:pathLst>
                <a:path w="714375" h="2057400">
                  <a:moveTo>
                    <a:pt x="0" y="554354"/>
                  </a:moveTo>
                  <a:lnTo>
                    <a:pt x="555243" y="0"/>
                  </a:lnTo>
                  <a:lnTo>
                    <a:pt x="714375" y="0"/>
                  </a:lnTo>
                  <a:lnTo>
                    <a:pt x="714375" y="1503044"/>
                  </a:lnTo>
                  <a:lnTo>
                    <a:pt x="159257" y="2057400"/>
                  </a:lnTo>
                  <a:lnTo>
                    <a:pt x="0" y="2057400"/>
                  </a:lnTo>
                  <a:lnTo>
                    <a:pt x="0" y="554354"/>
                  </a:lnTo>
                  <a:close/>
                </a:path>
                <a:path w="714375" h="2057400">
                  <a:moveTo>
                    <a:pt x="0" y="554101"/>
                  </a:moveTo>
                  <a:lnTo>
                    <a:pt x="159257" y="554101"/>
                  </a:lnTo>
                  <a:lnTo>
                    <a:pt x="714375" y="0"/>
                  </a:lnTo>
                </a:path>
                <a:path w="714375" h="2057400">
                  <a:moveTo>
                    <a:pt x="160020" y="554736"/>
                  </a:moveTo>
                  <a:lnTo>
                    <a:pt x="160020" y="2057400"/>
                  </a:lnTo>
                </a:path>
              </a:pathLst>
            </a:custGeom>
            <a:ln w="18288">
              <a:solidFill>
                <a:srgbClr val="000000"/>
              </a:solidFill>
            </a:ln>
          </p:spPr>
          <p:txBody>
            <a:bodyPr wrap="square" lIns="0" tIns="0" rIns="0" bIns="0" rtlCol="0"/>
            <a:lstStyle/>
            <a:p>
              <a:endParaRPr/>
            </a:p>
          </p:txBody>
        </p:sp>
      </p:grpSp>
      <p:sp>
        <p:nvSpPr>
          <p:cNvPr id="8" name="object 8"/>
          <p:cNvSpPr/>
          <p:nvPr/>
        </p:nvSpPr>
        <p:spPr>
          <a:xfrm>
            <a:off x="7385304" y="1935479"/>
            <a:ext cx="723265" cy="31750"/>
          </a:xfrm>
          <a:custGeom>
            <a:avLst/>
            <a:gdLst/>
            <a:ahLst/>
            <a:cxnLst/>
            <a:rect l="l" t="t" r="r" b="b"/>
            <a:pathLst>
              <a:path w="723265" h="31750">
                <a:moveTo>
                  <a:pt x="0" y="15240"/>
                </a:moveTo>
                <a:lnTo>
                  <a:pt x="679323" y="15240"/>
                </a:lnTo>
              </a:path>
              <a:path w="723265" h="31750">
                <a:moveTo>
                  <a:pt x="679703" y="31750"/>
                </a:moveTo>
                <a:lnTo>
                  <a:pt x="723265" y="15875"/>
                </a:lnTo>
                <a:lnTo>
                  <a:pt x="679703" y="0"/>
                </a:lnTo>
                <a:lnTo>
                  <a:pt x="679703" y="31750"/>
                </a:lnTo>
                <a:close/>
              </a:path>
            </a:pathLst>
          </a:custGeom>
          <a:ln w="9144">
            <a:solidFill>
              <a:srgbClr val="666666"/>
            </a:solidFill>
          </a:ln>
        </p:spPr>
        <p:txBody>
          <a:bodyPr wrap="square" lIns="0" tIns="0" rIns="0" bIns="0" rtlCol="0"/>
          <a:lstStyle/>
          <a:p>
            <a:endParaRPr/>
          </a:p>
        </p:txBody>
      </p:sp>
      <p:grpSp>
        <p:nvGrpSpPr>
          <p:cNvPr id="9" name="object 9"/>
          <p:cNvGrpSpPr/>
          <p:nvPr/>
        </p:nvGrpSpPr>
        <p:grpSpPr>
          <a:xfrm>
            <a:off x="8278368" y="987552"/>
            <a:ext cx="732790" cy="2075814"/>
            <a:chOff x="8278368" y="987552"/>
            <a:chExt cx="732790" cy="2075814"/>
          </a:xfrm>
        </p:grpSpPr>
        <p:sp>
          <p:nvSpPr>
            <p:cNvPr id="10" name="object 10"/>
            <p:cNvSpPr/>
            <p:nvPr/>
          </p:nvSpPr>
          <p:spPr>
            <a:xfrm>
              <a:off x="8287512" y="1551432"/>
              <a:ext cx="160020" cy="1503045"/>
            </a:xfrm>
            <a:custGeom>
              <a:avLst/>
              <a:gdLst/>
              <a:ahLst/>
              <a:cxnLst/>
              <a:rect l="l" t="t" r="r" b="b"/>
              <a:pathLst>
                <a:path w="160020" h="1503045">
                  <a:moveTo>
                    <a:pt x="159639" y="0"/>
                  </a:moveTo>
                  <a:lnTo>
                    <a:pt x="0" y="0"/>
                  </a:lnTo>
                  <a:lnTo>
                    <a:pt x="0" y="1502664"/>
                  </a:lnTo>
                  <a:lnTo>
                    <a:pt x="159639" y="1502664"/>
                  </a:lnTo>
                  <a:lnTo>
                    <a:pt x="159639" y="0"/>
                  </a:lnTo>
                  <a:close/>
                </a:path>
              </a:pathLst>
            </a:custGeom>
            <a:solidFill>
              <a:srgbClr val="C7DAF7"/>
            </a:solidFill>
          </p:spPr>
          <p:txBody>
            <a:bodyPr wrap="square" lIns="0" tIns="0" rIns="0" bIns="0" rtlCol="0"/>
            <a:lstStyle/>
            <a:p>
              <a:endParaRPr/>
            </a:p>
          </p:txBody>
        </p:sp>
        <p:sp>
          <p:nvSpPr>
            <p:cNvPr id="11" name="object 11"/>
            <p:cNvSpPr/>
            <p:nvPr/>
          </p:nvSpPr>
          <p:spPr>
            <a:xfrm>
              <a:off x="8287512" y="996696"/>
              <a:ext cx="714375" cy="2057400"/>
            </a:xfrm>
            <a:custGeom>
              <a:avLst/>
              <a:gdLst/>
              <a:ahLst/>
              <a:cxnLst/>
              <a:rect l="l" t="t" r="r" b="b"/>
              <a:pathLst>
                <a:path w="714375" h="2057400">
                  <a:moveTo>
                    <a:pt x="0" y="554354"/>
                  </a:moveTo>
                  <a:lnTo>
                    <a:pt x="555117" y="0"/>
                  </a:lnTo>
                  <a:lnTo>
                    <a:pt x="714375" y="0"/>
                  </a:lnTo>
                  <a:lnTo>
                    <a:pt x="714375" y="1503044"/>
                  </a:lnTo>
                  <a:lnTo>
                    <a:pt x="159258" y="2057400"/>
                  </a:lnTo>
                  <a:lnTo>
                    <a:pt x="0" y="2057400"/>
                  </a:lnTo>
                  <a:lnTo>
                    <a:pt x="0" y="554354"/>
                  </a:lnTo>
                  <a:close/>
                </a:path>
                <a:path w="714375" h="2057400">
                  <a:moveTo>
                    <a:pt x="0" y="554101"/>
                  </a:moveTo>
                  <a:lnTo>
                    <a:pt x="159258" y="554101"/>
                  </a:lnTo>
                  <a:lnTo>
                    <a:pt x="714375" y="0"/>
                  </a:lnTo>
                </a:path>
                <a:path w="714375" h="2057400">
                  <a:moveTo>
                    <a:pt x="160020" y="554736"/>
                  </a:moveTo>
                  <a:lnTo>
                    <a:pt x="160020" y="2057400"/>
                  </a:lnTo>
                </a:path>
              </a:pathLst>
            </a:custGeom>
            <a:ln w="18288">
              <a:solidFill>
                <a:srgbClr val="000000"/>
              </a:solidFill>
            </a:ln>
          </p:spPr>
          <p:txBody>
            <a:bodyPr wrap="square" lIns="0" tIns="0" rIns="0" bIns="0" rtlCol="0"/>
            <a:lstStyle/>
            <a:p>
              <a:endParaRPr/>
            </a:p>
          </p:txBody>
        </p:sp>
      </p:grpSp>
      <p:sp>
        <p:nvSpPr>
          <p:cNvPr id="12" name="object 12"/>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20496" y="1365503"/>
            <a:ext cx="7619621" cy="36663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03987" y="203961"/>
            <a:ext cx="4852035" cy="574040"/>
          </a:xfrm>
          <a:prstGeom prst="rect">
            <a:avLst/>
          </a:prstGeom>
        </p:spPr>
        <p:txBody>
          <a:bodyPr vert="horz" wrap="square" lIns="0" tIns="12700" rIns="0" bIns="0" rtlCol="0">
            <a:spAutoFit/>
          </a:bodyPr>
          <a:lstStyle/>
          <a:p>
            <a:pPr marL="12700">
              <a:lnSpc>
                <a:spcPct val="100000"/>
              </a:lnSpc>
              <a:spcBef>
                <a:spcPts val="100"/>
              </a:spcBef>
            </a:pPr>
            <a:r>
              <a:rPr sz="3600" spc="-5" dirty="0"/>
              <a:t>Convolutions: </a:t>
            </a:r>
            <a:r>
              <a:rPr sz="3600" dirty="0"/>
              <a:t>More</a:t>
            </a:r>
            <a:r>
              <a:rPr sz="3600" spc="-114" dirty="0"/>
              <a:t> </a:t>
            </a:r>
            <a:r>
              <a:rPr sz="3600" spc="-5" dirty="0"/>
              <a:t>detail</a:t>
            </a:r>
            <a:endParaRPr sz="36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7425" y="461899"/>
            <a:ext cx="4634230" cy="696595"/>
          </a:xfrm>
          <a:prstGeom prst="rect">
            <a:avLst/>
          </a:prstGeom>
        </p:spPr>
        <p:txBody>
          <a:bodyPr vert="horz" wrap="square" lIns="0" tIns="13335" rIns="0" bIns="0" rtlCol="0">
            <a:spAutoFit/>
          </a:bodyPr>
          <a:lstStyle/>
          <a:p>
            <a:pPr marL="12700">
              <a:lnSpc>
                <a:spcPct val="100000"/>
              </a:lnSpc>
              <a:spcBef>
                <a:spcPts val="105"/>
              </a:spcBef>
            </a:pPr>
            <a:r>
              <a:rPr spc="-5" dirty="0"/>
              <a:t>Spatial</a:t>
            </a:r>
            <a:r>
              <a:rPr spc="-70" dirty="0"/>
              <a:t> </a:t>
            </a:r>
            <a:r>
              <a:rPr spc="-10" dirty="0"/>
              <a:t>arrangement</a:t>
            </a:r>
          </a:p>
        </p:txBody>
      </p:sp>
      <p:sp>
        <p:nvSpPr>
          <p:cNvPr id="3" name="object 3"/>
          <p:cNvSpPr txBox="1"/>
          <p:nvPr/>
        </p:nvSpPr>
        <p:spPr>
          <a:xfrm>
            <a:off x="535940" y="1607261"/>
            <a:ext cx="7929245" cy="3394075"/>
          </a:xfrm>
          <a:prstGeom prst="rect">
            <a:avLst/>
          </a:prstGeom>
        </p:spPr>
        <p:txBody>
          <a:bodyPr vert="horz" wrap="square" lIns="0" tIns="13335" rIns="0" bIns="0" rtlCol="0">
            <a:spAutoFit/>
          </a:bodyPr>
          <a:lstStyle/>
          <a:p>
            <a:pPr marL="355600" marR="5080" indent="-343535">
              <a:lnSpc>
                <a:spcPct val="100000"/>
              </a:lnSpc>
              <a:spcBef>
                <a:spcPts val="105"/>
              </a:spcBef>
              <a:buFont typeface="Arial"/>
              <a:buChar char="•"/>
              <a:tabLst>
                <a:tab pos="355600" algn="l"/>
                <a:tab pos="356235" algn="l"/>
              </a:tabLst>
            </a:pPr>
            <a:r>
              <a:rPr sz="3200" spc="-10" dirty="0">
                <a:latin typeface="Calibri"/>
                <a:cs typeface="Calibri"/>
              </a:rPr>
              <a:t>Three </a:t>
            </a:r>
            <a:r>
              <a:rPr sz="3200" spc="-20" dirty="0">
                <a:latin typeface="Calibri"/>
                <a:cs typeface="Calibri"/>
              </a:rPr>
              <a:t>hyperparameters control </a:t>
            </a:r>
            <a:r>
              <a:rPr sz="3200" spc="-5" dirty="0">
                <a:latin typeface="Calibri"/>
                <a:cs typeface="Calibri"/>
              </a:rPr>
              <a:t>the </a:t>
            </a:r>
            <a:r>
              <a:rPr sz="3200" spc="-25" dirty="0">
                <a:latin typeface="Calibri"/>
                <a:cs typeface="Calibri"/>
              </a:rPr>
              <a:t>size </a:t>
            </a:r>
            <a:r>
              <a:rPr sz="3200" dirty="0">
                <a:latin typeface="Calibri"/>
                <a:cs typeface="Calibri"/>
              </a:rPr>
              <a:t>of </a:t>
            </a:r>
            <a:r>
              <a:rPr sz="3200" spc="-5" dirty="0">
                <a:latin typeface="Calibri"/>
                <a:cs typeface="Calibri"/>
              </a:rPr>
              <a:t>the  output</a:t>
            </a:r>
            <a:r>
              <a:rPr sz="3200" spc="10" dirty="0">
                <a:latin typeface="Calibri"/>
                <a:cs typeface="Calibri"/>
              </a:rPr>
              <a:t> </a:t>
            </a:r>
            <a:r>
              <a:rPr sz="3200" spc="-10" dirty="0">
                <a:latin typeface="Calibri"/>
                <a:cs typeface="Calibri"/>
              </a:rPr>
              <a:t>volume</a:t>
            </a:r>
            <a:endParaRPr sz="3200">
              <a:latin typeface="Calibri"/>
              <a:cs typeface="Calibri"/>
            </a:endParaRPr>
          </a:p>
          <a:p>
            <a:pPr marL="756285" marR="765810" lvl="1" indent="-287020">
              <a:lnSpc>
                <a:spcPct val="100000"/>
              </a:lnSpc>
              <a:spcBef>
                <a:spcPts val="690"/>
              </a:spcBef>
              <a:buFont typeface="Arial"/>
              <a:buChar char="–"/>
              <a:tabLst>
                <a:tab pos="756920" algn="l"/>
              </a:tabLst>
            </a:pPr>
            <a:r>
              <a:rPr sz="2800" u="heavy" spc="-10" dirty="0">
                <a:uFill>
                  <a:solidFill>
                    <a:srgbClr val="000000"/>
                  </a:solidFill>
                </a:uFill>
                <a:latin typeface="Calibri"/>
                <a:cs typeface="Calibri"/>
              </a:rPr>
              <a:t>Depth</a:t>
            </a:r>
            <a:r>
              <a:rPr sz="2800" spc="-10" dirty="0">
                <a:latin typeface="Calibri"/>
                <a:cs typeface="Calibri"/>
              </a:rPr>
              <a:t>: </a:t>
            </a:r>
            <a:r>
              <a:rPr sz="2800" spc="-5" dirty="0">
                <a:latin typeface="Calibri"/>
                <a:cs typeface="Calibri"/>
              </a:rPr>
              <a:t>no of </a:t>
            </a:r>
            <a:r>
              <a:rPr sz="2800" spc="-15" dirty="0">
                <a:latin typeface="Calibri"/>
                <a:cs typeface="Calibri"/>
              </a:rPr>
              <a:t>filters, </a:t>
            </a:r>
            <a:r>
              <a:rPr sz="2800" spc="-5" dirty="0">
                <a:latin typeface="Calibri"/>
                <a:cs typeface="Calibri"/>
              </a:rPr>
              <a:t>each learning </a:t>
            </a:r>
            <a:r>
              <a:rPr sz="2800" spc="-15" dirty="0">
                <a:latin typeface="Calibri"/>
                <a:cs typeface="Calibri"/>
              </a:rPr>
              <a:t>to </a:t>
            </a:r>
            <a:r>
              <a:rPr sz="2800" spc="-5" dirty="0">
                <a:latin typeface="Calibri"/>
                <a:cs typeface="Calibri"/>
              </a:rPr>
              <a:t>look </a:t>
            </a:r>
            <a:r>
              <a:rPr sz="2800" spc="-30" dirty="0">
                <a:latin typeface="Calibri"/>
                <a:cs typeface="Calibri"/>
              </a:rPr>
              <a:t>for  </a:t>
            </a:r>
            <a:r>
              <a:rPr sz="2800" spc="-10" dirty="0">
                <a:latin typeface="Calibri"/>
                <a:cs typeface="Calibri"/>
              </a:rPr>
              <a:t>something </a:t>
            </a:r>
            <a:r>
              <a:rPr sz="2800" spc="-25" dirty="0">
                <a:latin typeface="Calibri"/>
                <a:cs typeface="Calibri"/>
              </a:rPr>
              <a:t>different </a:t>
            </a:r>
            <a:r>
              <a:rPr sz="2800" spc="-5" dirty="0">
                <a:latin typeface="Calibri"/>
                <a:cs typeface="Calibri"/>
              </a:rPr>
              <a:t>in the</a:t>
            </a:r>
            <a:r>
              <a:rPr sz="2800" spc="55" dirty="0">
                <a:latin typeface="Calibri"/>
                <a:cs typeface="Calibri"/>
              </a:rPr>
              <a:t> </a:t>
            </a:r>
            <a:r>
              <a:rPr sz="2800" spc="-5" dirty="0">
                <a:latin typeface="Calibri"/>
                <a:cs typeface="Calibri"/>
              </a:rPr>
              <a:t>input.</a:t>
            </a:r>
            <a:endParaRPr sz="2800">
              <a:latin typeface="Calibri"/>
              <a:cs typeface="Calibri"/>
            </a:endParaRPr>
          </a:p>
          <a:p>
            <a:pPr marL="756285" lvl="1" indent="-287020">
              <a:lnSpc>
                <a:spcPct val="100000"/>
              </a:lnSpc>
              <a:spcBef>
                <a:spcPts val="675"/>
              </a:spcBef>
              <a:buFont typeface="Arial"/>
              <a:buChar char="–"/>
              <a:tabLst>
                <a:tab pos="756920" algn="l"/>
              </a:tabLst>
            </a:pPr>
            <a:r>
              <a:rPr sz="2800" spc="-5" dirty="0">
                <a:latin typeface="Calibri"/>
                <a:cs typeface="Calibri"/>
              </a:rPr>
              <a:t>the </a:t>
            </a:r>
            <a:r>
              <a:rPr sz="2800" u="heavy" spc="-15" dirty="0">
                <a:uFill>
                  <a:solidFill>
                    <a:srgbClr val="000000"/>
                  </a:solidFill>
                </a:uFill>
                <a:latin typeface="Calibri"/>
                <a:cs typeface="Calibri"/>
              </a:rPr>
              <a:t>stride</a:t>
            </a:r>
            <a:r>
              <a:rPr sz="2800" spc="-15" dirty="0">
                <a:latin typeface="Calibri"/>
                <a:cs typeface="Calibri"/>
              </a:rPr>
              <a:t> </a:t>
            </a:r>
            <a:r>
              <a:rPr sz="2800" spc="-5" dirty="0">
                <a:latin typeface="Calibri"/>
                <a:cs typeface="Calibri"/>
              </a:rPr>
              <a:t>with which </a:t>
            </a:r>
            <a:r>
              <a:rPr sz="2800" spc="-15" dirty="0">
                <a:latin typeface="Calibri"/>
                <a:cs typeface="Calibri"/>
              </a:rPr>
              <a:t>we </a:t>
            </a:r>
            <a:r>
              <a:rPr sz="2800" spc="-10" dirty="0">
                <a:latin typeface="Calibri"/>
                <a:cs typeface="Calibri"/>
              </a:rPr>
              <a:t>slide </a:t>
            </a:r>
            <a:r>
              <a:rPr sz="2800" spc="-5" dirty="0">
                <a:latin typeface="Calibri"/>
                <a:cs typeface="Calibri"/>
              </a:rPr>
              <a:t>the</a:t>
            </a:r>
            <a:r>
              <a:rPr sz="2800" spc="114" dirty="0">
                <a:latin typeface="Calibri"/>
                <a:cs typeface="Calibri"/>
              </a:rPr>
              <a:t> </a:t>
            </a:r>
            <a:r>
              <a:rPr sz="2800" spc="-50" dirty="0">
                <a:latin typeface="Calibri"/>
                <a:cs typeface="Calibri"/>
              </a:rPr>
              <a:t>filter.</a:t>
            </a:r>
            <a:endParaRPr sz="2800">
              <a:latin typeface="Calibri"/>
              <a:cs typeface="Calibri"/>
            </a:endParaRPr>
          </a:p>
          <a:p>
            <a:pPr marL="756285" marR="824230" lvl="1" indent="-287020">
              <a:lnSpc>
                <a:spcPct val="100000"/>
              </a:lnSpc>
              <a:spcBef>
                <a:spcPts val="670"/>
              </a:spcBef>
              <a:buFont typeface="Arial"/>
              <a:buChar char="–"/>
              <a:tabLst>
                <a:tab pos="756920" algn="l"/>
              </a:tabLst>
            </a:pPr>
            <a:r>
              <a:rPr sz="2800" spc="-10" dirty="0">
                <a:latin typeface="Calibri"/>
                <a:cs typeface="Calibri"/>
              </a:rPr>
              <a:t>pad </a:t>
            </a:r>
            <a:r>
              <a:rPr sz="2800" spc="-5" dirty="0">
                <a:latin typeface="Calibri"/>
                <a:cs typeface="Calibri"/>
              </a:rPr>
              <a:t>the </a:t>
            </a:r>
            <a:r>
              <a:rPr sz="2800" spc="-10" dirty="0">
                <a:latin typeface="Calibri"/>
                <a:cs typeface="Calibri"/>
              </a:rPr>
              <a:t>input </a:t>
            </a:r>
            <a:r>
              <a:rPr sz="2800" spc="-15" dirty="0">
                <a:latin typeface="Calibri"/>
                <a:cs typeface="Calibri"/>
              </a:rPr>
              <a:t>volume </a:t>
            </a:r>
            <a:r>
              <a:rPr sz="2800" spc="-5" dirty="0">
                <a:latin typeface="Calibri"/>
                <a:cs typeface="Calibri"/>
              </a:rPr>
              <a:t>with </a:t>
            </a:r>
            <a:r>
              <a:rPr sz="2800" spc="-30" dirty="0">
                <a:latin typeface="Calibri"/>
                <a:cs typeface="Calibri"/>
              </a:rPr>
              <a:t>zeros </a:t>
            </a:r>
            <a:r>
              <a:rPr sz="2800" spc="-15" dirty="0">
                <a:latin typeface="Calibri"/>
                <a:cs typeface="Calibri"/>
              </a:rPr>
              <a:t>around </a:t>
            </a:r>
            <a:r>
              <a:rPr sz="2800" spc="-5" dirty="0">
                <a:latin typeface="Calibri"/>
                <a:cs typeface="Calibri"/>
              </a:rPr>
              <a:t>the  </a:t>
            </a:r>
            <a:r>
              <a:rPr sz="2800" spc="-55" dirty="0">
                <a:latin typeface="Calibri"/>
                <a:cs typeface="Calibri"/>
              </a:rPr>
              <a:t>border.</a:t>
            </a:r>
            <a:endParaRPr sz="2800">
              <a:latin typeface="Calibri"/>
              <a:cs typeface="Calibri"/>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7425" y="461899"/>
            <a:ext cx="4634230" cy="696595"/>
          </a:xfrm>
          <a:prstGeom prst="rect">
            <a:avLst/>
          </a:prstGeom>
        </p:spPr>
        <p:txBody>
          <a:bodyPr vert="horz" wrap="square" lIns="0" tIns="13335" rIns="0" bIns="0" rtlCol="0">
            <a:spAutoFit/>
          </a:bodyPr>
          <a:lstStyle/>
          <a:p>
            <a:pPr marL="12700">
              <a:lnSpc>
                <a:spcPct val="100000"/>
              </a:lnSpc>
              <a:spcBef>
                <a:spcPts val="105"/>
              </a:spcBef>
            </a:pPr>
            <a:r>
              <a:rPr spc="-5" dirty="0"/>
              <a:t>Spatial</a:t>
            </a:r>
            <a:r>
              <a:rPr spc="-70" dirty="0"/>
              <a:t> </a:t>
            </a:r>
            <a:r>
              <a:rPr spc="-10" dirty="0"/>
              <a:t>arrangement</a:t>
            </a:r>
          </a:p>
        </p:txBody>
      </p:sp>
      <p:sp>
        <p:nvSpPr>
          <p:cNvPr id="3" name="object 3"/>
          <p:cNvSpPr txBox="1"/>
          <p:nvPr/>
        </p:nvSpPr>
        <p:spPr>
          <a:xfrm>
            <a:off x="535940" y="1526489"/>
            <a:ext cx="8007350" cy="4369435"/>
          </a:xfrm>
          <a:prstGeom prst="rect">
            <a:avLst/>
          </a:prstGeom>
        </p:spPr>
        <p:txBody>
          <a:bodyPr vert="horz" wrap="square" lIns="0" tIns="100965" rIns="0" bIns="0" rtlCol="0">
            <a:spAutoFit/>
          </a:bodyPr>
          <a:lstStyle/>
          <a:p>
            <a:pPr marL="355600" marR="1166495" indent="-343535">
              <a:lnSpc>
                <a:spcPts val="2880"/>
              </a:lnSpc>
              <a:spcBef>
                <a:spcPts val="795"/>
              </a:spcBef>
              <a:buFont typeface="Arial"/>
              <a:buChar char="•"/>
              <a:tabLst>
                <a:tab pos="355600" algn="l"/>
                <a:tab pos="356235" algn="l"/>
              </a:tabLst>
            </a:pPr>
            <a:r>
              <a:rPr sz="3000" spc="-60" dirty="0">
                <a:latin typeface="Calibri"/>
                <a:cs typeface="Calibri"/>
              </a:rPr>
              <a:t>We </a:t>
            </a:r>
            <a:r>
              <a:rPr sz="3000" spc="-15" dirty="0">
                <a:latin typeface="Calibri"/>
                <a:cs typeface="Calibri"/>
              </a:rPr>
              <a:t>compute </a:t>
            </a:r>
            <a:r>
              <a:rPr sz="3000" dirty="0">
                <a:latin typeface="Calibri"/>
                <a:cs typeface="Calibri"/>
              </a:rPr>
              <a:t>the </a:t>
            </a:r>
            <a:r>
              <a:rPr sz="3000" spc="-10" dirty="0">
                <a:latin typeface="Calibri"/>
                <a:cs typeface="Calibri"/>
              </a:rPr>
              <a:t>spatial </a:t>
            </a:r>
            <a:r>
              <a:rPr sz="3000" spc="-25" dirty="0">
                <a:latin typeface="Calibri"/>
                <a:cs typeface="Calibri"/>
              </a:rPr>
              <a:t>size </a:t>
            </a:r>
            <a:r>
              <a:rPr sz="3000" spc="-5" dirty="0">
                <a:latin typeface="Calibri"/>
                <a:cs typeface="Calibri"/>
              </a:rPr>
              <a:t>of </a:t>
            </a:r>
            <a:r>
              <a:rPr sz="3000" dirty="0">
                <a:latin typeface="Calibri"/>
                <a:cs typeface="Calibri"/>
              </a:rPr>
              <a:t>the </a:t>
            </a:r>
            <a:r>
              <a:rPr sz="3000" spc="-5" dirty="0">
                <a:latin typeface="Calibri"/>
                <a:cs typeface="Calibri"/>
              </a:rPr>
              <a:t>output  </a:t>
            </a:r>
            <a:r>
              <a:rPr sz="3000" spc="-10" dirty="0">
                <a:latin typeface="Calibri"/>
                <a:cs typeface="Calibri"/>
              </a:rPr>
              <a:t>volume </a:t>
            </a:r>
            <a:r>
              <a:rPr sz="3000" dirty="0">
                <a:latin typeface="Calibri"/>
                <a:cs typeface="Calibri"/>
              </a:rPr>
              <a:t>as a </a:t>
            </a:r>
            <a:r>
              <a:rPr sz="3000" spc="-5" dirty="0">
                <a:latin typeface="Calibri"/>
                <a:cs typeface="Calibri"/>
              </a:rPr>
              <a:t>function</a:t>
            </a:r>
            <a:r>
              <a:rPr sz="3000" spc="-30" dirty="0">
                <a:latin typeface="Calibri"/>
                <a:cs typeface="Calibri"/>
              </a:rPr>
              <a:t> </a:t>
            </a:r>
            <a:r>
              <a:rPr sz="3000" spc="-5" dirty="0">
                <a:latin typeface="Calibri"/>
                <a:cs typeface="Calibri"/>
              </a:rPr>
              <a:t>of</a:t>
            </a:r>
            <a:endParaRPr sz="3000">
              <a:latin typeface="Calibri"/>
              <a:cs typeface="Calibri"/>
            </a:endParaRPr>
          </a:p>
          <a:p>
            <a:pPr marL="756285" lvl="1" indent="-287020">
              <a:lnSpc>
                <a:spcPct val="100000"/>
              </a:lnSpc>
              <a:spcBef>
                <a:spcPts val="45"/>
              </a:spcBef>
              <a:buFont typeface="Arial"/>
              <a:buChar char="–"/>
              <a:tabLst>
                <a:tab pos="756920" algn="l"/>
              </a:tabLst>
            </a:pPr>
            <a:r>
              <a:rPr sz="2600" dirty="0">
                <a:latin typeface="Calibri"/>
                <a:cs typeface="Calibri"/>
              </a:rPr>
              <a:t>the input </a:t>
            </a:r>
            <a:r>
              <a:rPr sz="2600" spc="-10" dirty="0">
                <a:latin typeface="Calibri"/>
                <a:cs typeface="Calibri"/>
              </a:rPr>
              <a:t>volume </a:t>
            </a:r>
            <a:r>
              <a:rPr sz="2600" spc="-15" dirty="0">
                <a:latin typeface="Calibri"/>
                <a:cs typeface="Calibri"/>
              </a:rPr>
              <a:t>size</a:t>
            </a:r>
            <a:r>
              <a:rPr sz="2600" spc="-55" dirty="0">
                <a:latin typeface="Calibri"/>
                <a:cs typeface="Calibri"/>
              </a:rPr>
              <a:t> </a:t>
            </a:r>
            <a:r>
              <a:rPr sz="2600" spc="-5" dirty="0">
                <a:latin typeface="Calibri"/>
                <a:cs typeface="Calibri"/>
              </a:rPr>
              <a:t>(W)</a:t>
            </a:r>
            <a:endParaRPr sz="2600">
              <a:latin typeface="Calibri"/>
              <a:cs typeface="Calibri"/>
            </a:endParaRPr>
          </a:p>
          <a:p>
            <a:pPr marL="756285" lvl="1" indent="-287020">
              <a:lnSpc>
                <a:spcPct val="100000"/>
              </a:lnSpc>
              <a:buFont typeface="Arial"/>
              <a:buChar char="–"/>
              <a:tabLst>
                <a:tab pos="756920" algn="l"/>
              </a:tabLst>
            </a:pPr>
            <a:r>
              <a:rPr sz="2600" dirty="0">
                <a:latin typeface="Calibri"/>
                <a:cs typeface="Calibri"/>
              </a:rPr>
              <a:t>the </a:t>
            </a:r>
            <a:r>
              <a:rPr sz="2600" spc="-10" dirty="0">
                <a:latin typeface="Calibri"/>
                <a:cs typeface="Calibri"/>
              </a:rPr>
              <a:t>receptive </a:t>
            </a:r>
            <a:r>
              <a:rPr sz="2600" spc="-5" dirty="0">
                <a:latin typeface="Calibri"/>
                <a:cs typeface="Calibri"/>
              </a:rPr>
              <a:t>field </a:t>
            </a:r>
            <a:r>
              <a:rPr sz="2600" spc="-15" dirty="0">
                <a:latin typeface="Calibri"/>
                <a:cs typeface="Calibri"/>
              </a:rPr>
              <a:t>size </a:t>
            </a:r>
            <a:r>
              <a:rPr sz="2600" spc="-5" dirty="0">
                <a:latin typeface="Calibri"/>
                <a:cs typeface="Calibri"/>
              </a:rPr>
              <a:t>of </a:t>
            </a:r>
            <a:r>
              <a:rPr sz="2600" dirty="0">
                <a:latin typeface="Calibri"/>
                <a:cs typeface="Calibri"/>
              </a:rPr>
              <a:t>the </a:t>
            </a:r>
            <a:r>
              <a:rPr sz="2600" spc="-15" dirty="0">
                <a:latin typeface="Calibri"/>
                <a:cs typeface="Calibri"/>
              </a:rPr>
              <a:t>Conv </a:t>
            </a:r>
            <a:r>
              <a:rPr sz="2600" spc="-20" dirty="0">
                <a:latin typeface="Calibri"/>
                <a:cs typeface="Calibri"/>
              </a:rPr>
              <a:t>Layer </a:t>
            </a:r>
            <a:r>
              <a:rPr sz="2600" spc="-10" dirty="0">
                <a:latin typeface="Calibri"/>
                <a:cs typeface="Calibri"/>
              </a:rPr>
              <a:t>neurons</a:t>
            </a:r>
            <a:r>
              <a:rPr sz="2600" spc="-70" dirty="0">
                <a:latin typeface="Calibri"/>
                <a:cs typeface="Calibri"/>
              </a:rPr>
              <a:t> </a:t>
            </a:r>
            <a:r>
              <a:rPr sz="2600" dirty="0">
                <a:latin typeface="Calibri"/>
                <a:cs typeface="Calibri"/>
              </a:rPr>
              <a:t>(F)</a:t>
            </a:r>
            <a:endParaRPr sz="2600">
              <a:latin typeface="Calibri"/>
              <a:cs typeface="Calibri"/>
            </a:endParaRPr>
          </a:p>
          <a:p>
            <a:pPr marL="756285" lvl="1" indent="-287020">
              <a:lnSpc>
                <a:spcPct val="100000"/>
              </a:lnSpc>
              <a:buFont typeface="Arial"/>
              <a:buChar char="–"/>
              <a:tabLst>
                <a:tab pos="756920" algn="l"/>
              </a:tabLst>
            </a:pPr>
            <a:r>
              <a:rPr sz="2600" dirty="0">
                <a:latin typeface="Calibri"/>
                <a:cs typeface="Calibri"/>
              </a:rPr>
              <a:t>the </a:t>
            </a:r>
            <a:r>
              <a:rPr sz="2600" spc="-5" dirty="0">
                <a:latin typeface="Calibri"/>
                <a:cs typeface="Calibri"/>
              </a:rPr>
              <a:t>stride </a:t>
            </a:r>
            <a:r>
              <a:rPr sz="2600" dirty="0">
                <a:latin typeface="Calibri"/>
                <a:cs typeface="Calibri"/>
              </a:rPr>
              <a:t>with which </a:t>
            </a:r>
            <a:r>
              <a:rPr sz="2600" spc="-5" dirty="0">
                <a:latin typeface="Calibri"/>
                <a:cs typeface="Calibri"/>
              </a:rPr>
              <a:t>they </a:t>
            </a:r>
            <a:r>
              <a:rPr sz="2600" spc="-10" dirty="0">
                <a:latin typeface="Calibri"/>
                <a:cs typeface="Calibri"/>
              </a:rPr>
              <a:t>are </a:t>
            </a:r>
            <a:r>
              <a:rPr sz="2600" dirty="0">
                <a:latin typeface="Calibri"/>
                <a:cs typeface="Calibri"/>
              </a:rPr>
              <a:t>applied</a:t>
            </a:r>
            <a:r>
              <a:rPr sz="2600" spc="-105" dirty="0">
                <a:latin typeface="Calibri"/>
                <a:cs typeface="Calibri"/>
              </a:rPr>
              <a:t> </a:t>
            </a:r>
            <a:r>
              <a:rPr sz="2600" dirty="0">
                <a:latin typeface="Calibri"/>
                <a:cs typeface="Calibri"/>
              </a:rPr>
              <a:t>(S)</a:t>
            </a:r>
            <a:endParaRPr sz="2600">
              <a:latin typeface="Calibri"/>
              <a:cs typeface="Calibri"/>
            </a:endParaRPr>
          </a:p>
          <a:p>
            <a:pPr marL="756285" lvl="1" indent="-287020">
              <a:lnSpc>
                <a:spcPts val="3110"/>
              </a:lnSpc>
              <a:buFont typeface="Arial"/>
              <a:buChar char="–"/>
              <a:tabLst>
                <a:tab pos="756920" algn="l"/>
              </a:tabLst>
            </a:pPr>
            <a:r>
              <a:rPr sz="2600" dirty="0">
                <a:latin typeface="Calibri"/>
                <a:cs typeface="Calibri"/>
              </a:rPr>
              <a:t>the </a:t>
            </a:r>
            <a:r>
              <a:rPr sz="2600" spc="-5" dirty="0">
                <a:latin typeface="Calibri"/>
                <a:cs typeface="Calibri"/>
              </a:rPr>
              <a:t>amount of </a:t>
            </a:r>
            <a:r>
              <a:rPr sz="2600" spc="-25" dirty="0">
                <a:latin typeface="Calibri"/>
                <a:cs typeface="Calibri"/>
              </a:rPr>
              <a:t>zero </a:t>
            </a:r>
            <a:r>
              <a:rPr sz="2600" spc="-5" dirty="0">
                <a:latin typeface="Calibri"/>
                <a:cs typeface="Calibri"/>
              </a:rPr>
              <a:t>padding used </a:t>
            </a:r>
            <a:r>
              <a:rPr sz="2600" spc="5" dirty="0">
                <a:latin typeface="Calibri"/>
                <a:cs typeface="Calibri"/>
              </a:rPr>
              <a:t>(P) </a:t>
            </a:r>
            <a:r>
              <a:rPr sz="2600" spc="-5" dirty="0">
                <a:latin typeface="Calibri"/>
                <a:cs typeface="Calibri"/>
              </a:rPr>
              <a:t>on </a:t>
            </a:r>
            <a:r>
              <a:rPr sz="2600" dirty="0">
                <a:latin typeface="Calibri"/>
                <a:cs typeface="Calibri"/>
              </a:rPr>
              <a:t>the</a:t>
            </a:r>
            <a:r>
              <a:rPr sz="2600" spc="-100" dirty="0">
                <a:latin typeface="Calibri"/>
                <a:cs typeface="Calibri"/>
              </a:rPr>
              <a:t> </a:t>
            </a:r>
            <a:r>
              <a:rPr sz="2600" spc="-45" dirty="0">
                <a:latin typeface="Calibri"/>
                <a:cs typeface="Calibri"/>
              </a:rPr>
              <a:t>border.</a:t>
            </a:r>
            <a:endParaRPr sz="2600">
              <a:latin typeface="Calibri"/>
              <a:cs typeface="Calibri"/>
            </a:endParaRPr>
          </a:p>
          <a:p>
            <a:pPr marL="355600" marR="844550" indent="-343535">
              <a:lnSpc>
                <a:spcPts val="2880"/>
              </a:lnSpc>
              <a:spcBef>
                <a:spcPts val="690"/>
              </a:spcBef>
              <a:buFont typeface="Arial"/>
              <a:buChar char="•"/>
              <a:tabLst>
                <a:tab pos="355600" algn="l"/>
                <a:tab pos="356235" algn="l"/>
              </a:tabLst>
            </a:pPr>
            <a:r>
              <a:rPr sz="3000" spc="-5" dirty="0">
                <a:latin typeface="Calibri"/>
                <a:cs typeface="Calibri"/>
              </a:rPr>
              <a:t>The </a:t>
            </a:r>
            <a:r>
              <a:rPr sz="3000" spc="-10" dirty="0">
                <a:latin typeface="Calibri"/>
                <a:cs typeface="Calibri"/>
              </a:rPr>
              <a:t>number </a:t>
            </a:r>
            <a:r>
              <a:rPr sz="3000" spc="-5" dirty="0">
                <a:latin typeface="Calibri"/>
                <a:cs typeface="Calibri"/>
              </a:rPr>
              <a:t>of </a:t>
            </a:r>
            <a:r>
              <a:rPr sz="3000" spc="-15" dirty="0">
                <a:latin typeface="Calibri"/>
                <a:cs typeface="Calibri"/>
              </a:rPr>
              <a:t>neurons </a:t>
            </a:r>
            <a:r>
              <a:rPr sz="3000" spc="-10" dirty="0">
                <a:latin typeface="Calibri"/>
                <a:cs typeface="Calibri"/>
              </a:rPr>
              <a:t>that </a:t>
            </a:r>
            <a:r>
              <a:rPr sz="3000" spc="20" dirty="0">
                <a:latin typeface="Calibri"/>
                <a:cs typeface="Calibri"/>
              </a:rPr>
              <a:t>“fit” </a:t>
            </a:r>
            <a:r>
              <a:rPr sz="3000" dirty="0">
                <a:latin typeface="Calibri"/>
                <a:cs typeface="Calibri"/>
              </a:rPr>
              <a:t>is </a:t>
            </a:r>
            <a:r>
              <a:rPr sz="3000" spc="-10" dirty="0">
                <a:latin typeface="Calibri"/>
                <a:cs typeface="Calibri"/>
              </a:rPr>
              <a:t>given </a:t>
            </a:r>
            <a:r>
              <a:rPr sz="3000" spc="-15" dirty="0">
                <a:latin typeface="Calibri"/>
                <a:cs typeface="Calibri"/>
              </a:rPr>
              <a:t>by </a:t>
            </a:r>
            <a:r>
              <a:rPr sz="3000" spc="-15" dirty="0">
                <a:solidFill>
                  <a:srgbClr val="0000CC"/>
                </a:solidFill>
                <a:latin typeface="Calibri"/>
                <a:cs typeface="Calibri"/>
              </a:rPr>
              <a:t> </a:t>
            </a:r>
            <a:r>
              <a:rPr sz="3000" spc="-5" dirty="0">
                <a:solidFill>
                  <a:srgbClr val="0000CC"/>
                </a:solidFill>
                <a:latin typeface="Calibri"/>
                <a:cs typeface="Calibri"/>
              </a:rPr>
              <a:t>(W−F+2P)/(S+1)</a:t>
            </a:r>
            <a:endParaRPr sz="3000">
              <a:latin typeface="Calibri"/>
              <a:cs typeface="Calibri"/>
            </a:endParaRPr>
          </a:p>
          <a:p>
            <a:pPr marL="756285" marR="5080" lvl="1" indent="-287020">
              <a:lnSpc>
                <a:spcPts val="2500"/>
              </a:lnSpc>
              <a:spcBef>
                <a:spcPts val="640"/>
              </a:spcBef>
              <a:buFont typeface="Arial"/>
              <a:buChar char="–"/>
              <a:tabLst>
                <a:tab pos="756920" algn="l"/>
              </a:tabLst>
            </a:pPr>
            <a:r>
              <a:rPr sz="2600" spc="-15" dirty="0">
                <a:latin typeface="Calibri"/>
                <a:cs typeface="Calibri"/>
              </a:rPr>
              <a:t>For </a:t>
            </a:r>
            <a:r>
              <a:rPr sz="2600" dirty="0">
                <a:latin typeface="Calibri"/>
                <a:cs typeface="Calibri"/>
              </a:rPr>
              <a:t>a 7x7 input and a 3x3 </a:t>
            </a:r>
            <a:r>
              <a:rPr sz="2600" spc="-5" dirty="0">
                <a:latin typeface="Calibri"/>
                <a:cs typeface="Calibri"/>
              </a:rPr>
              <a:t>filter </a:t>
            </a:r>
            <a:r>
              <a:rPr sz="2600" dirty="0">
                <a:latin typeface="Calibri"/>
                <a:cs typeface="Calibri"/>
              </a:rPr>
              <a:t>with </a:t>
            </a:r>
            <a:r>
              <a:rPr sz="2600" spc="-5" dirty="0">
                <a:latin typeface="Calibri"/>
                <a:cs typeface="Calibri"/>
              </a:rPr>
              <a:t>stride </a:t>
            </a:r>
            <a:r>
              <a:rPr sz="2600" dirty="0">
                <a:latin typeface="Calibri"/>
                <a:cs typeface="Calibri"/>
              </a:rPr>
              <a:t>1 and </a:t>
            </a:r>
            <a:r>
              <a:rPr sz="2600" spc="-5" dirty="0">
                <a:latin typeface="Calibri"/>
                <a:cs typeface="Calibri"/>
              </a:rPr>
              <a:t>pad</a:t>
            </a:r>
            <a:r>
              <a:rPr sz="2600" spc="-100" dirty="0">
                <a:latin typeface="Calibri"/>
                <a:cs typeface="Calibri"/>
              </a:rPr>
              <a:t> </a:t>
            </a:r>
            <a:r>
              <a:rPr sz="2600" dirty="0">
                <a:latin typeface="Calibri"/>
                <a:cs typeface="Calibri"/>
              </a:rPr>
              <a:t>0  </a:t>
            </a:r>
            <a:r>
              <a:rPr sz="2600" spc="-15" dirty="0">
                <a:latin typeface="Calibri"/>
                <a:cs typeface="Calibri"/>
              </a:rPr>
              <a:t>we </a:t>
            </a:r>
            <a:r>
              <a:rPr sz="2600" spc="-10" dirty="0">
                <a:latin typeface="Calibri"/>
                <a:cs typeface="Calibri"/>
              </a:rPr>
              <a:t>would </a:t>
            </a:r>
            <a:r>
              <a:rPr sz="2600" spc="-15" dirty="0">
                <a:latin typeface="Calibri"/>
                <a:cs typeface="Calibri"/>
              </a:rPr>
              <a:t>get </a:t>
            </a:r>
            <a:r>
              <a:rPr sz="2600" dirty="0">
                <a:latin typeface="Calibri"/>
                <a:cs typeface="Calibri"/>
              </a:rPr>
              <a:t>a 5x5 </a:t>
            </a:r>
            <a:r>
              <a:rPr sz="2600" spc="-5" dirty="0">
                <a:latin typeface="Calibri"/>
                <a:cs typeface="Calibri"/>
              </a:rPr>
              <a:t>output.</a:t>
            </a:r>
            <a:endParaRPr sz="2600">
              <a:latin typeface="Calibri"/>
              <a:cs typeface="Calibri"/>
            </a:endParaRPr>
          </a:p>
          <a:p>
            <a:pPr marL="756285" lvl="1" indent="-287020">
              <a:lnSpc>
                <a:spcPct val="100000"/>
              </a:lnSpc>
              <a:spcBef>
                <a:spcPts val="20"/>
              </a:spcBef>
              <a:buFont typeface="Arial"/>
              <a:buChar char="–"/>
              <a:tabLst>
                <a:tab pos="756920" algn="l"/>
              </a:tabLst>
            </a:pPr>
            <a:r>
              <a:rPr sz="2600" dirty="0">
                <a:latin typeface="Calibri"/>
                <a:cs typeface="Calibri"/>
              </a:rPr>
              <a:t>With </a:t>
            </a:r>
            <a:r>
              <a:rPr sz="2600" spc="-5" dirty="0">
                <a:latin typeface="Calibri"/>
                <a:cs typeface="Calibri"/>
              </a:rPr>
              <a:t>stride </a:t>
            </a:r>
            <a:r>
              <a:rPr sz="2600" dirty="0">
                <a:latin typeface="Calibri"/>
                <a:cs typeface="Calibri"/>
              </a:rPr>
              <a:t>2 </a:t>
            </a:r>
            <a:r>
              <a:rPr sz="2600" spc="-15" dirty="0">
                <a:latin typeface="Calibri"/>
                <a:cs typeface="Calibri"/>
              </a:rPr>
              <a:t>we </a:t>
            </a:r>
            <a:r>
              <a:rPr sz="2600" spc="-10" dirty="0">
                <a:latin typeface="Calibri"/>
                <a:cs typeface="Calibri"/>
              </a:rPr>
              <a:t>would </a:t>
            </a:r>
            <a:r>
              <a:rPr sz="2600" spc="-15" dirty="0">
                <a:latin typeface="Calibri"/>
                <a:cs typeface="Calibri"/>
              </a:rPr>
              <a:t>get </a:t>
            </a:r>
            <a:r>
              <a:rPr sz="2600" dirty="0">
                <a:latin typeface="Calibri"/>
                <a:cs typeface="Calibri"/>
              </a:rPr>
              <a:t>a 3x3</a:t>
            </a:r>
            <a:r>
              <a:rPr sz="2600" spc="-55" dirty="0">
                <a:latin typeface="Calibri"/>
                <a:cs typeface="Calibri"/>
              </a:rPr>
              <a:t> </a:t>
            </a:r>
            <a:r>
              <a:rPr sz="2600" spc="-5" dirty="0">
                <a:latin typeface="Calibri"/>
                <a:cs typeface="Calibri"/>
              </a:rPr>
              <a:t>output.</a:t>
            </a:r>
            <a:endParaRPr sz="2600">
              <a:latin typeface="Calibri"/>
              <a:cs typeface="Calibri"/>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21614" y="2318130"/>
            <a:ext cx="8056245" cy="4193540"/>
          </a:xfrm>
          <a:prstGeom prst="rect">
            <a:avLst/>
          </a:prstGeom>
        </p:spPr>
        <p:txBody>
          <a:bodyPr vert="horz" wrap="square" lIns="0" tIns="78740" rIns="0" bIns="0" rtlCol="0">
            <a:spAutoFit/>
          </a:bodyPr>
          <a:lstStyle/>
          <a:p>
            <a:pPr marL="355600" marR="454025" indent="-343535">
              <a:lnSpc>
                <a:spcPct val="80000"/>
              </a:lnSpc>
              <a:spcBef>
                <a:spcPts val="620"/>
              </a:spcBef>
              <a:buFont typeface="Arial"/>
              <a:buChar char="•"/>
              <a:tabLst>
                <a:tab pos="355600" algn="l"/>
                <a:tab pos="356235" algn="l"/>
              </a:tabLst>
            </a:pPr>
            <a:r>
              <a:rPr sz="2200" spc="-5" dirty="0">
                <a:latin typeface="Calibri"/>
                <a:cs typeface="Calibri"/>
              </a:rPr>
              <a:t>one </a:t>
            </a:r>
            <a:r>
              <a:rPr sz="2200" spc="-10" dirty="0">
                <a:latin typeface="Calibri"/>
                <a:cs typeface="Calibri"/>
              </a:rPr>
              <a:t>spatial dimension (x-axis), </a:t>
            </a:r>
            <a:r>
              <a:rPr sz="2200" spc="-5" dirty="0">
                <a:latin typeface="Calibri"/>
                <a:cs typeface="Calibri"/>
              </a:rPr>
              <a:t>one </a:t>
            </a:r>
            <a:r>
              <a:rPr sz="2200" spc="-15" dirty="0">
                <a:latin typeface="Calibri"/>
                <a:cs typeface="Calibri"/>
              </a:rPr>
              <a:t>neuron </a:t>
            </a:r>
            <a:r>
              <a:rPr sz="2200" spc="-5" dirty="0">
                <a:latin typeface="Calibri"/>
                <a:cs typeface="Calibri"/>
              </a:rPr>
              <a:t>with a </a:t>
            </a:r>
            <a:r>
              <a:rPr sz="2200" spc="-15" dirty="0">
                <a:latin typeface="Calibri"/>
                <a:cs typeface="Calibri"/>
              </a:rPr>
              <a:t>receptive </a:t>
            </a:r>
            <a:r>
              <a:rPr sz="2200" spc="-5" dirty="0">
                <a:latin typeface="Calibri"/>
                <a:cs typeface="Calibri"/>
              </a:rPr>
              <a:t>field  </a:t>
            </a:r>
            <a:r>
              <a:rPr sz="2200" spc="-20" dirty="0">
                <a:latin typeface="Calibri"/>
                <a:cs typeface="Calibri"/>
              </a:rPr>
              <a:t>size </a:t>
            </a:r>
            <a:r>
              <a:rPr sz="2200" spc="-5" dirty="0">
                <a:latin typeface="Calibri"/>
                <a:cs typeface="Calibri"/>
              </a:rPr>
              <a:t>of F = 3, the input </a:t>
            </a:r>
            <a:r>
              <a:rPr sz="2200" spc="-20" dirty="0">
                <a:latin typeface="Calibri"/>
                <a:cs typeface="Calibri"/>
              </a:rPr>
              <a:t>size </a:t>
            </a:r>
            <a:r>
              <a:rPr sz="2200" spc="-5" dirty="0">
                <a:latin typeface="Calibri"/>
                <a:cs typeface="Calibri"/>
              </a:rPr>
              <a:t>is W = </a:t>
            </a:r>
            <a:r>
              <a:rPr sz="2200" dirty="0">
                <a:latin typeface="Calibri"/>
                <a:cs typeface="Calibri"/>
              </a:rPr>
              <a:t>5, </a:t>
            </a:r>
            <a:r>
              <a:rPr sz="2200" spc="-5" dirty="0">
                <a:latin typeface="Calibri"/>
                <a:cs typeface="Calibri"/>
              </a:rPr>
              <a:t>and </a:t>
            </a:r>
            <a:r>
              <a:rPr sz="2200" spc="-25" dirty="0">
                <a:latin typeface="Calibri"/>
                <a:cs typeface="Calibri"/>
              </a:rPr>
              <a:t>zero </a:t>
            </a:r>
            <a:r>
              <a:rPr sz="2200" spc="-10" dirty="0">
                <a:latin typeface="Calibri"/>
                <a:cs typeface="Calibri"/>
              </a:rPr>
              <a:t>padding </a:t>
            </a:r>
            <a:r>
              <a:rPr sz="2200" spc="-5" dirty="0">
                <a:latin typeface="Calibri"/>
                <a:cs typeface="Calibri"/>
              </a:rPr>
              <a:t>of P =</a:t>
            </a:r>
            <a:r>
              <a:rPr sz="2200" spc="220" dirty="0">
                <a:latin typeface="Calibri"/>
                <a:cs typeface="Calibri"/>
              </a:rPr>
              <a:t> </a:t>
            </a:r>
            <a:r>
              <a:rPr sz="2200" spc="-5" dirty="0">
                <a:latin typeface="Calibri"/>
                <a:cs typeface="Calibri"/>
              </a:rPr>
              <a:t>1</a:t>
            </a:r>
            <a:endParaRPr sz="2200">
              <a:latin typeface="Calibri"/>
              <a:cs typeface="Calibri"/>
            </a:endParaRPr>
          </a:p>
          <a:p>
            <a:pPr marL="355600" indent="-343535">
              <a:lnSpc>
                <a:spcPct val="100000"/>
              </a:lnSpc>
              <a:spcBef>
                <a:spcPts val="5"/>
              </a:spcBef>
              <a:buFont typeface="Arial"/>
              <a:buChar char="•"/>
              <a:tabLst>
                <a:tab pos="355600" algn="l"/>
                <a:tab pos="356235" algn="l"/>
              </a:tabLst>
            </a:pPr>
            <a:r>
              <a:rPr sz="2200" spc="-10" dirty="0">
                <a:latin typeface="Calibri"/>
                <a:cs typeface="Calibri"/>
              </a:rPr>
              <a:t>Stride </a:t>
            </a:r>
            <a:r>
              <a:rPr sz="2200" spc="-5" dirty="0">
                <a:latin typeface="Calibri"/>
                <a:cs typeface="Calibri"/>
              </a:rPr>
              <a:t>= 1,</a:t>
            </a:r>
            <a:r>
              <a:rPr sz="2200" spc="15" dirty="0">
                <a:latin typeface="Calibri"/>
                <a:cs typeface="Calibri"/>
              </a:rPr>
              <a:t> </a:t>
            </a:r>
            <a:r>
              <a:rPr sz="2200" spc="-5" dirty="0">
                <a:latin typeface="Calibri"/>
                <a:cs typeface="Calibri"/>
              </a:rPr>
              <a:t>2</a:t>
            </a:r>
            <a:endParaRPr sz="2200">
              <a:latin typeface="Calibri"/>
              <a:cs typeface="Calibri"/>
            </a:endParaRPr>
          </a:p>
          <a:p>
            <a:pPr>
              <a:lnSpc>
                <a:spcPct val="100000"/>
              </a:lnSpc>
              <a:spcBef>
                <a:spcPts val="55"/>
              </a:spcBef>
              <a:buChar char="•"/>
            </a:pPr>
            <a:endParaRPr sz="2300">
              <a:latin typeface="Calibri"/>
              <a:cs typeface="Calibri"/>
            </a:endParaRPr>
          </a:p>
          <a:p>
            <a:pPr marL="355600" indent="-343535">
              <a:lnSpc>
                <a:spcPct val="100000"/>
              </a:lnSpc>
              <a:buFont typeface="Arial"/>
              <a:buChar char="•"/>
              <a:tabLst>
                <a:tab pos="355600" algn="l"/>
                <a:tab pos="356235" algn="l"/>
              </a:tabLst>
            </a:pPr>
            <a:r>
              <a:rPr sz="2000" spc="-5" dirty="0">
                <a:latin typeface="Calibri"/>
                <a:cs typeface="Calibri"/>
              </a:rPr>
              <a:t>The </a:t>
            </a:r>
            <a:r>
              <a:rPr sz="2000" spc="-10" dirty="0">
                <a:latin typeface="Calibri"/>
                <a:cs typeface="Calibri"/>
              </a:rPr>
              <a:t>Krizhevsky et </a:t>
            </a:r>
            <a:r>
              <a:rPr sz="2000" dirty="0">
                <a:latin typeface="Calibri"/>
                <a:cs typeface="Calibri"/>
              </a:rPr>
              <a:t>al. </a:t>
            </a:r>
            <a:r>
              <a:rPr sz="2000" spc="-5" dirty="0">
                <a:latin typeface="Calibri"/>
                <a:cs typeface="Calibri"/>
              </a:rPr>
              <a:t>architecture that </a:t>
            </a:r>
            <a:r>
              <a:rPr sz="2000" spc="-10" dirty="0">
                <a:latin typeface="Calibri"/>
                <a:cs typeface="Calibri"/>
              </a:rPr>
              <a:t>won </a:t>
            </a:r>
            <a:r>
              <a:rPr sz="2000" dirty="0">
                <a:latin typeface="Calibri"/>
                <a:cs typeface="Calibri"/>
              </a:rPr>
              <a:t>the </a:t>
            </a:r>
            <a:r>
              <a:rPr sz="2000" spc="-5" dirty="0">
                <a:latin typeface="Calibri"/>
                <a:cs typeface="Calibri"/>
              </a:rPr>
              <a:t>ImageNet</a:t>
            </a:r>
            <a:r>
              <a:rPr sz="2000" dirty="0">
                <a:latin typeface="Calibri"/>
                <a:cs typeface="Calibri"/>
              </a:rPr>
              <a:t> 2012</a:t>
            </a:r>
            <a:endParaRPr sz="2000">
              <a:latin typeface="Calibri"/>
              <a:cs typeface="Calibri"/>
            </a:endParaRPr>
          </a:p>
          <a:p>
            <a:pPr marL="355600" indent="-343535">
              <a:lnSpc>
                <a:spcPct val="100000"/>
              </a:lnSpc>
              <a:buFont typeface="Arial"/>
              <a:buChar char="•"/>
              <a:tabLst>
                <a:tab pos="355600" algn="l"/>
                <a:tab pos="356235" algn="l"/>
              </a:tabLst>
            </a:pPr>
            <a:r>
              <a:rPr sz="2000" spc="-5" dirty="0">
                <a:latin typeface="Calibri"/>
                <a:cs typeface="Calibri"/>
              </a:rPr>
              <a:t>images of </a:t>
            </a:r>
            <a:r>
              <a:rPr sz="2000" spc="-15" dirty="0">
                <a:latin typeface="Calibri"/>
                <a:cs typeface="Calibri"/>
              </a:rPr>
              <a:t>size</a:t>
            </a:r>
            <a:r>
              <a:rPr sz="2000" dirty="0">
                <a:latin typeface="Calibri"/>
                <a:cs typeface="Calibri"/>
              </a:rPr>
              <a:t> </a:t>
            </a:r>
            <a:r>
              <a:rPr sz="2000" spc="-5" dirty="0">
                <a:latin typeface="Calibri"/>
                <a:cs typeface="Calibri"/>
              </a:rPr>
              <a:t>[227x227x3].</a:t>
            </a:r>
            <a:endParaRPr sz="2000">
              <a:latin typeface="Calibri"/>
              <a:cs typeface="Calibri"/>
            </a:endParaRPr>
          </a:p>
          <a:p>
            <a:pPr marL="355600" marR="130810" indent="-343535">
              <a:lnSpc>
                <a:spcPct val="80000"/>
              </a:lnSpc>
              <a:spcBef>
                <a:spcPts val="480"/>
              </a:spcBef>
              <a:buFont typeface="Arial"/>
              <a:buChar char="•"/>
              <a:tabLst>
                <a:tab pos="355600" algn="l"/>
                <a:tab pos="356235" algn="l"/>
              </a:tabLst>
            </a:pPr>
            <a:r>
              <a:rPr sz="2000" dirty="0">
                <a:latin typeface="Calibri"/>
                <a:cs typeface="Calibri"/>
              </a:rPr>
              <a:t>the </a:t>
            </a:r>
            <a:r>
              <a:rPr sz="2000" spc="-20" dirty="0">
                <a:latin typeface="Calibri"/>
                <a:cs typeface="Calibri"/>
              </a:rPr>
              <a:t>first </a:t>
            </a:r>
            <a:r>
              <a:rPr sz="2000" spc="-10" dirty="0">
                <a:latin typeface="Calibri"/>
                <a:cs typeface="Calibri"/>
              </a:rPr>
              <a:t>Convolutional </a:t>
            </a:r>
            <a:r>
              <a:rPr sz="2000" spc="-40" dirty="0">
                <a:latin typeface="Calibri"/>
                <a:cs typeface="Calibri"/>
              </a:rPr>
              <a:t>Layer, </a:t>
            </a:r>
            <a:r>
              <a:rPr sz="2000" spc="-5" dirty="0">
                <a:latin typeface="Calibri"/>
                <a:cs typeface="Calibri"/>
              </a:rPr>
              <a:t>used </a:t>
            </a:r>
            <a:r>
              <a:rPr sz="2000" spc="-10" dirty="0">
                <a:latin typeface="Calibri"/>
                <a:cs typeface="Calibri"/>
              </a:rPr>
              <a:t>neurons </a:t>
            </a:r>
            <a:r>
              <a:rPr sz="2000" spc="-5" dirty="0">
                <a:latin typeface="Calibri"/>
                <a:cs typeface="Calibri"/>
              </a:rPr>
              <a:t>with </a:t>
            </a:r>
            <a:r>
              <a:rPr sz="2000" spc="-10" dirty="0">
                <a:latin typeface="Calibri"/>
                <a:cs typeface="Calibri"/>
              </a:rPr>
              <a:t>receptive </a:t>
            </a:r>
            <a:r>
              <a:rPr sz="2000" spc="-5" dirty="0">
                <a:latin typeface="Calibri"/>
                <a:cs typeface="Calibri"/>
              </a:rPr>
              <a:t>field </a:t>
            </a:r>
            <a:r>
              <a:rPr sz="2000" spc="-15" dirty="0">
                <a:latin typeface="Calibri"/>
                <a:cs typeface="Calibri"/>
              </a:rPr>
              <a:t>size </a:t>
            </a:r>
            <a:r>
              <a:rPr sz="2000" spc="-5" dirty="0">
                <a:latin typeface="Calibri"/>
                <a:cs typeface="Calibri"/>
              </a:rPr>
              <a:t>F=11,  </a:t>
            </a:r>
            <a:r>
              <a:rPr sz="2000" spc="-10" dirty="0">
                <a:latin typeface="Calibri"/>
                <a:cs typeface="Calibri"/>
              </a:rPr>
              <a:t>stride </a:t>
            </a:r>
            <a:r>
              <a:rPr sz="2000" spc="-5" dirty="0">
                <a:latin typeface="Calibri"/>
                <a:cs typeface="Calibri"/>
              </a:rPr>
              <a:t>S=4, no </a:t>
            </a:r>
            <a:r>
              <a:rPr sz="2000" spc="-25" dirty="0">
                <a:latin typeface="Calibri"/>
                <a:cs typeface="Calibri"/>
              </a:rPr>
              <a:t>zero </a:t>
            </a:r>
            <a:r>
              <a:rPr sz="2000" dirty="0">
                <a:latin typeface="Calibri"/>
                <a:cs typeface="Calibri"/>
              </a:rPr>
              <a:t>padding</a:t>
            </a:r>
            <a:r>
              <a:rPr sz="2000" spc="15" dirty="0">
                <a:latin typeface="Calibri"/>
                <a:cs typeface="Calibri"/>
              </a:rPr>
              <a:t> </a:t>
            </a:r>
            <a:r>
              <a:rPr sz="2000" spc="-5" dirty="0">
                <a:latin typeface="Calibri"/>
                <a:cs typeface="Calibri"/>
              </a:rPr>
              <a:t>P=0</a:t>
            </a:r>
            <a:endParaRPr sz="2000">
              <a:latin typeface="Calibri"/>
              <a:cs typeface="Calibri"/>
            </a:endParaRPr>
          </a:p>
          <a:p>
            <a:pPr marL="355600" indent="-343535">
              <a:lnSpc>
                <a:spcPct val="100000"/>
              </a:lnSpc>
              <a:buFont typeface="Arial"/>
              <a:buChar char="•"/>
              <a:tabLst>
                <a:tab pos="355600" algn="l"/>
                <a:tab pos="356235" algn="l"/>
              </a:tabLst>
            </a:pPr>
            <a:r>
              <a:rPr sz="2000" spc="-5" dirty="0">
                <a:latin typeface="Calibri"/>
                <a:cs typeface="Calibri"/>
              </a:rPr>
              <a:t>Since </a:t>
            </a:r>
            <a:r>
              <a:rPr sz="2000" dirty="0">
                <a:latin typeface="Calibri"/>
                <a:cs typeface="Calibri"/>
              </a:rPr>
              <a:t>(227 - 11)/4 + 1 = 55, the </a:t>
            </a:r>
            <a:r>
              <a:rPr sz="2000" spc="-10" dirty="0">
                <a:latin typeface="Calibri"/>
                <a:cs typeface="Calibri"/>
              </a:rPr>
              <a:t>Conv </a:t>
            </a:r>
            <a:r>
              <a:rPr sz="2000" spc="-15" dirty="0">
                <a:latin typeface="Calibri"/>
                <a:cs typeface="Calibri"/>
              </a:rPr>
              <a:t>layer </a:t>
            </a:r>
            <a:r>
              <a:rPr sz="2000" spc="-5" dirty="0">
                <a:latin typeface="Calibri"/>
                <a:cs typeface="Calibri"/>
              </a:rPr>
              <a:t>had </a:t>
            </a:r>
            <a:r>
              <a:rPr sz="2000" dirty="0">
                <a:latin typeface="Calibri"/>
                <a:cs typeface="Calibri"/>
              </a:rPr>
              <a:t>a </a:t>
            </a:r>
            <a:r>
              <a:rPr sz="2000" spc="-5" dirty="0">
                <a:latin typeface="Calibri"/>
                <a:cs typeface="Calibri"/>
              </a:rPr>
              <a:t>depth </a:t>
            </a:r>
            <a:r>
              <a:rPr sz="2000" dirty="0">
                <a:latin typeface="Calibri"/>
                <a:cs typeface="Calibri"/>
              </a:rPr>
              <a:t>of</a:t>
            </a:r>
            <a:r>
              <a:rPr sz="2000" spc="-70" dirty="0">
                <a:latin typeface="Calibri"/>
                <a:cs typeface="Calibri"/>
              </a:rPr>
              <a:t> </a:t>
            </a:r>
            <a:r>
              <a:rPr sz="2000" dirty="0">
                <a:latin typeface="Calibri"/>
                <a:cs typeface="Calibri"/>
              </a:rPr>
              <a:t>K=96,</a:t>
            </a:r>
            <a:endParaRPr sz="2000">
              <a:latin typeface="Calibri"/>
              <a:cs typeface="Calibri"/>
            </a:endParaRPr>
          </a:p>
          <a:p>
            <a:pPr marL="355600" indent="-343535">
              <a:lnSpc>
                <a:spcPct val="100000"/>
              </a:lnSpc>
              <a:spcBef>
                <a:spcPts val="5"/>
              </a:spcBef>
              <a:buFont typeface="Arial"/>
              <a:buChar char="•"/>
              <a:tabLst>
                <a:tab pos="355600" algn="l"/>
                <a:tab pos="356235" algn="l"/>
              </a:tabLst>
            </a:pPr>
            <a:r>
              <a:rPr sz="2000" dirty="0">
                <a:latin typeface="Calibri"/>
                <a:cs typeface="Calibri"/>
              </a:rPr>
              <a:t>the </a:t>
            </a:r>
            <a:r>
              <a:rPr sz="2000" spc="-10" dirty="0">
                <a:latin typeface="Calibri"/>
                <a:cs typeface="Calibri"/>
              </a:rPr>
              <a:t>Conv </a:t>
            </a:r>
            <a:r>
              <a:rPr sz="2000" spc="-15" dirty="0">
                <a:latin typeface="Calibri"/>
                <a:cs typeface="Calibri"/>
              </a:rPr>
              <a:t>layer </a:t>
            </a:r>
            <a:r>
              <a:rPr sz="2000" spc="-5" dirty="0">
                <a:latin typeface="Calibri"/>
                <a:cs typeface="Calibri"/>
              </a:rPr>
              <a:t>output </a:t>
            </a:r>
            <a:r>
              <a:rPr sz="2000" spc="-10" dirty="0">
                <a:latin typeface="Calibri"/>
                <a:cs typeface="Calibri"/>
              </a:rPr>
              <a:t>volume </a:t>
            </a:r>
            <a:r>
              <a:rPr sz="2000" spc="-5" dirty="0">
                <a:latin typeface="Calibri"/>
                <a:cs typeface="Calibri"/>
              </a:rPr>
              <a:t>had </a:t>
            </a:r>
            <a:r>
              <a:rPr sz="2000" spc="-15" dirty="0">
                <a:latin typeface="Calibri"/>
                <a:cs typeface="Calibri"/>
              </a:rPr>
              <a:t>size</a:t>
            </a:r>
            <a:r>
              <a:rPr sz="2000" spc="-10" dirty="0">
                <a:latin typeface="Calibri"/>
                <a:cs typeface="Calibri"/>
              </a:rPr>
              <a:t> </a:t>
            </a:r>
            <a:r>
              <a:rPr sz="2000" dirty="0">
                <a:latin typeface="Calibri"/>
                <a:cs typeface="Calibri"/>
              </a:rPr>
              <a:t>[55x55x96].</a:t>
            </a:r>
            <a:endParaRPr sz="2000">
              <a:latin typeface="Calibri"/>
              <a:cs typeface="Calibri"/>
            </a:endParaRPr>
          </a:p>
          <a:p>
            <a:pPr marL="355600" marR="8255" indent="-343535">
              <a:lnSpc>
                <a:spcPts val="1920"/>
              </a:lnSpc>
              <a:spcBef>
                <a:spcPts val="459"/>
              </a:spcBef>
              <a:buFont typeface="Arial"/>
              <a:buChar char="•"/>
              <a:tabLst>
                <a:tab pos="355600" algn="l"/>
                <a:tab pos="356235" algn="l"/>
              </a:tabLst>
            </a:pPr>
            <a:r>
              <a:rPr sz="2000" spc="-10" dirty="0">
                <a:latin typeface="Calibri"/>
                <a:cs typeface="Calibri"/>
              </a:rPr>
              <a:t>Each </a:t>
            </a:r>
            <a:r>
              <a:rPr sz="2000" spc="-5" dirty="0">
                <a:latin typeface="Calibri"/>
                <a:cs typeface="Calibri"/>
              </a:rPr>
              <a:t>of </a:t>
            </a:r>
            <a:r>
              <a:rPr sz="2000" dirty="0">
                <a:latin typeface="Calibri"/>
                <a:cs typeface="Calibri"/>
              </a:rPr>
              <a:t>the 55*55*96 </a:t>
            </a:r>
            <a:r>
              <a:rPr sz="2000" spc="-10" dirty="0">
                <a:latin typeface="Calibri"/>
                <a:cs typeface="Calibri"/>
              </a:rPr>
              <a:t>neurons </a:t>
            </a:r>
            <a:r>
              <a:rPr sz="2000" dirty="0">
                <a:latin typeface="Calibri"/>
                <a:cs typeface="Calibri"/>
              </a:rPr>
              <a:t>in this </a:t>
            </a:r>
            <a:r>
              <a:rPr sz="2000" spc="-10" dirty="0">
                <a:latin typeface="Calibri"/>
                <a:cs typeface="Calibri"/>
              </a:rPr>
              <a:t>volume was </a:t>
            </a:r>
            <a:r>
              <a:rPr sz="2000" spc="-5" dirty="0">
                <a:latin typeface="Calibri"/>
                <a:cs typeface="Calibri"/>
              </a:rPr>
              <a:t>connected </a:t>
            </a:r>
            <a:r>
              <a:rPr sz="2000" spc="-15" dirty="0">
                <a:latin typeface="Calibri"/>
                <a:cs typeface="Calibri"/>
              </a:rPr>
              <a:t>to </a:t>
            </a:r>
            <a:r>
              <a:rPr sz="2000" dirty="0">
                <a:latin typeface="Calibri"/>
                <a:cs typeface="Calibri"/>
              </a:rPr>
              <a:t>a </a:t>
            </a:r>
            <a:r>
              <a:rPr sz="2000" spc="-5" dirty="0">
                <a:latin typeface="Calibri"/>
                <a:cs typeface="Calibri"/>
              </a:rPr>
              <a:t>region of  </a:t>
            </a:r>
            <a:r>
              <a:rPr sz="2000" spc="-15" dirty="0">
                <a:latin typeface="Calibri"/>
                <a:cs typeface="Calibri"/>
              </a:rPr>
              <a:t>size </a:t>
            </a:r>
            <a:r>
              <a:rPr sz="2000" dirty="0">
                <a:latin typeface="Calibri"/>
                <a:cs typeface="Calibri"/>
              </a:rPr>
              <a:t>[11x11x3] in the input</a:t>
            </a:r>
            <a:r>
              <a:rPr sz="2000" spc="-50" dirty="0">
                <a:latin typeface="Calibri"/>
                <a:cs typeface="Calibri"/>
              </a:rPr>
              <a:t> </a:t>
            </a:r>
            <a:r>
              <a:rPr sz="2000" spc="-10" dirty="0">
                <a:latin typeface="Calibri"/>
                <a:cs typeface="Calibri"/>
              </a:rPr>
              <a:t>volume.</a:t>
            </a:r>
            <a:endParaRPr sz="2000">
              <a:latin typeface="Calibri"/>
              <a:cs typeface="Calibri"/>
            </a:endParaRPr>
          </a:p>
          <a:p>
            <a:pPr marL="355600" indent="-343535">
              <a:lnSpc>
                <a:spcPts val="2160"/>
              </a:lnSpc>
              <a:spcBef>
                <a:spcPts val="20"/>
              </a:spcBef>
              <a:buFont typeface="Arial"/>
              <a:buChar char="•"/>
              <a:tabLst>
                <a:tab pos="355600" algn="l"/>
                <a:tab pos="356235" algn="l"/>
              </a:tabLst>
            </a:pPr>
            <a:r>
              <a:rPr sz="2000" spc="-30" dirty="0">
                <a:latin typeface="Calibri"/>
                <a:cs typeface="Calibri"/>
              </a:rPr>
              <a:t>Moreover, </a:t>
            </a:r>
            <a:r>
              <a:rPr sz="2000" spc="-5" dirty="0">
                <a:latin typeface="Calibri"/>
                <a:cs typeface="Calibri"/>
              </a:rPr>
              <a:t>all </a:t>
            </a:r>
            <a:r>
              <a:rPr sz="2000" dirty="0">
                <a:latin typeface="Calibri"/>
                <a:cs typeface="Calibri"/>
              </a:rPr>
              <a:t>96 </a:t>
            </a:r>
            <a:r>
              <a:rPr sz="2000" spc="-10" dirty="0">
                <a:latin typeface="Calibri"/>
                <a:cs typeface="Calibri"/>
              </a:rPr>
              <a:t>neurons </a:t>
            </a:r>
            <a:r>
              <a:rPr sz="2000" dirty="0">
                <a:latin typeface="Calibri"/>
                <a:cs typeface="Calibri"/>
              </a:rPr>
              <a:t>in each </a:t>
            </a:r>
            <a:r>
              <a:rPr sz="2000" spc="-5" dirty="0">
                <a:latin typeface="Calibri"/>
                <a:cs typeface="Calibri"/>
              </a:rPr>
              <a:t>depth column </a:t>
            </a:r>
            <a:r>
              <a:rPr sz="2000" spc="-10" dirty="0">
                <a:latin typeface="Calibri"/>
                <a:cs typeface="Calibri"/>
              </a:rPr>
              <a:t>are </a:t>
            </a:r>
            <a:r>
              <a:rPr sz="2000" spc="-5" dirty="0">
                <a:latin typeface="Calibri"/>
                <a:cs typeface="Calibri"/>
              </a:rPr>
              <a:t>connected </a:t>
            </a:r>
            <a:r>
              <a:rPr sz="2000" spc="-15" dirty="0">
                <a:latin typeface="Calibri"/>
                <a:cs typeface="Calibri"/>
              </a:rPr>
              <a:t>to </a:t>
            </a:r>
            <a:r>
              <a:rPr sz="2000" dirty="0">
                <a:latin typeface="Calibri"/>
                <a:cs typeface="Calibri"/>
              </a:rPr>
              <a:t>the</a:t>
            </a:r>
            <a:r>
              <a:rPr sz="2000" spc="80" dirty="0">
                <a:latin typeface="Calibri"/>
                <a:cs typeface="Calibri"/>
              </a:rPr>
              <a:t> </a:t>
            </a:r>
            <a:r>
              <a:rPr sz="2000" spc="-5" dirty="0">
                <a:latin typeface="Calibri"/>
                <a:cs typeface="Calibri"/>
              </a:rPr>
              <a:t>same</a:t>
            </a:r>
            <a:endParaRPr sz="2000">
              <a:latin typeface="Calibri"/>
              <a:cs typeface="Calibri"/>
            </a:endParaRPr>
          </a:p>
          <a:p>
            <a:pPr marL="355600">
              <a:lnSpc>
                <a:spcPts val="2160"/>
              </a:lnSpc>
            </a:pPr>
            <a:r>
              <a:rPr sz="2000" dirty="0">
                <a:latin typeface="Calibri"/>
                <a:cs typeface="Calibri"/>
              </a:rPr>
              <a:t>[11x11x3] </a:t>
            </a:r>
            <a:r>
              <a:rPr sz="2000" spc="-5" dirty="0">
                <a:latin typeface="Calibri"/>
                <a:cs typeface="Calibri"/>
              </a:rPr>
              <a:t>region </a:t>
            </a:r>
            <a:r>
              <a:rPr sz="2000" dirty="0">
                <a:latin typeface="Calibri"/>
                <a:cs typeface="Calibri"/>
              </a:rPr>
              <a:t>of the</a:t>
            </a:r>
            <a:r>
              <a:rPr sz="2000" spc="-85" dirty="0">
                <a:latin typeface="Calibri"/>
                <a:cs typeface="Calibri"/>
              </a:rPr>
              <a:t> </a:t>
            </a:r>
            <a:r>
              <a:rPr sz="2000" dirty="0">
                <a:latin typeface="Calibri"/>
                <a:cs typeface="Calibri"/>
              </a:rPr>
              <a:t>input,</a:t>
            </a:r>
            <a:endParaRPr sz="2000">
              <a:latin typeface="Calibri"/>
              <a:cs typeface="Calibri"/>
            </a:endParaRPr>
          </a:p>
        </p:txBody>
      </p:sp>
      <p:sp>
        <p:nvSpPr>
          <p:cNvPr id="3" name="object 3"/>
          <p:cNvSpPr/>
          <p:nvPr/>
        </p:nvSpPr>
        <p:spPr>
          <a:xfrm>
            <a:off x="457200" y="533400"/>
            <a:ext cx="8200644" cy="1600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8973" y="461899"/>
            <a:ext cx="4222115" cy="696595"/>
          </a:xfrm>
          <a:prstGeom prst="rect">
            <a:avLst/>
          </a:prstGeom>
        </p:spPr>
        <p:txBody>
          <a:bodyPr vert="horz" wrap="square" lIns="0" tIns="13335" rIns="0" bIns="0" rtlCol="0">
            <a:spAutoFit/>
          </a:bodyPr>
          <a:lstStyle/>
          <a:p>
            <a:pPr marL="12700">
              <a:lnSpc>
                <a:spcPct val="100000"/>
              </a:lnSpc>
              <a:spcBef>
                <a:spcPts val="105"/>
              </a:spcBef>
            </a:pPr>
            <a:r>
              <a:rPr spc="-30" dirty="0"/>
              <a:t>Parameter</a:t>
            </a:r>
            <a:r>
              <a:rPr spc="-70" dirty="0"/>
              <a:t> </a:t>
            </a:r>
            <a:r>
              <a:rPr spc="-5" dirty="0"/>
              <a:t>Sharing</a:t>
            </a:r>
          </a:p>
        </p:txBody>
      </p:sp>
      <p:sp>
        <p:nvSpPr>
          <p:cNvPr id="3" name="object 3"/>
          <p:cNvSpPr txBox="1"/>
          <p:nvPr/>
        </p:nvSpPr>
        <p:spPr>
          <a:xfrm>
            <a:off x="535940" y="1244622"/>
            <a:ext cx="8049895" cy="4719955"/>
          </a:xfrm>
          <a:prstGeom prst="rect">
            <a:avLst/>
          </a:prstGeom>
        </p:spPr>
        <p:txBody>
          <a:bodyPr vert="horz" wrap="square" lIns="0" tIns="79375" rIns="0" bIns="0" rtlCol="0">
            <a:spAutoFit/>
          </a:bodyPr>
          <a:lstStyle/>
          <a:p>
            <a:pPr marL="355600" indent="-343535">
              <a:lnSpc>
                <a:spcPct val="100000"/>
              </a:lnSpc>
              <a:spcBef>
                <a:spcPts val="625"/>
              </a:spcBef>
              <a:buFont typeface="Arial"/>
              <a:buChar char="•"/>
              <a:tabLst>
                <a:tab pos="355600" algn="l"/>
                <a:tab pos="356235" algn="l"/>
              </a:tabLst>
            </a:pPr>
            <a:r>
              <a:rPr sz="2200" spc="-20" dirty="0">
                <a:latin typeface="Calibri"/>
                <a:cs typeface="Calibri"/>
              </a:rPr>
              <a:t>Parameter </a:t>
            </a:r>
            <a:r>
              <a:rPr sz="2200" spc="-5" dirty="0">
                <a:latin typeface="Calibri"/>
                <a:cs typeface="Calibri"/>
              </a:rPr>
              <a:t>sharing </a:t>
            </a:r>
            <a:r>
              <a:rPr sz="2200" spc="-15" dirty="0">
                <a:latin typeface="Calibri"/>
                <a:cs typeface="Calibri"/>
              </a:rPr>
              <a:t>controls </a:t>
            </a:r>
            <a:r>
              <a:rPr sz="2200" spc="-5" dirty="0">
                <a:latin typeface="Calibri"/>
                <a:cs typeface="Calibri"/>
              </a:rPr>
              <a:t>the </a:t>
            </a:r>
            <a:r>
              <a:rPr sz="2200" spc="-10" dirty="0">
                <a:latin typeface="Calibri"/>
                <a:cs typeface="Calibri"/>
              </a:rPr>
              <a:t>number </a:t>
            </a:r>
            <a:r>
              <a:rPr sz="2200" dirty="0">
                <a:latin typeface="Calibri"/>
                <a:cs typeface="Calibri"/>
              </a:rPr>
              <a:t>of</a:t>
            </a:r>
            <a:r>
              <a:rPr sz="2200" spc="55" dirty="0">
                <a:latin typeface="Calibri"/>
                <a:cs typeface="Calibri"/>
              </a:rPr>
              <a:t> </a:t>
            </a:r>
            <a:r>
              <a:rPr sz="2200" spc="-15" dirty="0">
                <a:latin typeface="Calibri"/>
                <a:cs typeface="Calibri"/>
              </a:rPr>
              <a:t>parameters.</a:t>
            </a:r>
            <a:endParaRPr sz="2200">
              <a:latin typeface="Calibri"/>
              <a:cs typeface="Calibri"/>
            </a:endParaRPr>
          </a:p>
          <a:p>
            <a:pPr marL="355600" marR="5080" indent="-343535">
              <a:lnSpc>
                <a:spcPct val="100000"/>
              </a:lnSpc>
              <a:spcBef>
                <a:spcPts val="525"/>
              </a:spcBef>
              <a:buFont typeface="Arial"/>
              <a:buChar char="•"/>
              <a:tabLst>
                <a:tab pos="355600" algn="l"/>
                <a:tab pos="356235" algn="l"/>
              </a:tabLst>
            </a:pPr>
            <a:r>
              <a:rPr sz="2200" spc="-5" dirty="0">
                <a:latin typeface="Calibri"/>
                <a:cs typeface="Calibri"/>
              </a:rPr>
              <a:t>If </a:t>
            </a:r>
            <a:r>
              <a:rPr sz="2200" spc="-10" dirty="0">
                <a:latin typeface="Calibri"/>
                <a:cs typeface="Calibri"/>
              </a:rPr>
              <a:t>there are </a:t>
            </a:r>
            <a:r>
              <a:rPr sz="2200" spc="-5" dirty="0">
                <a:latin typeface="Calibri"/>
                <a:cs typeface="Calibri"/>
              </a:rPr>
              <a:t>55*55*96 = 290,400 </a:t>
            </a:r>
            <a:r>
              <a:rPr sz="2200" spc="-15" dirty="0">
                <a:latin typeface="Calibri"/>
                <a:cs typeface="Calibri"/>
              </a:rPr>
              <a:t>neurons </a:t>
            </a:r>
            <a:r>
              <a:rPr sz="2200" spc="-5" dirty="0">
                <a:latin typeface="Calibri"/>
                <a:cs typeface="Calibri"/>
              </a:rPr>
              <a:t>in the </a:t>
            </a:r>
            <a:r>
              <a:rPr sz="2200" spc="-15" dirty="0">
                <a:latin typeface="Calibri"/>
                <a:cs typeface="Calibri"/>
              </a:rPr>
              <a:t>first Conv </a:t>
            </a:r>
            <a:r>
              <a:rPr sz="2200" spc="-45" dirty="0">
                <a:latin typeface="Calibri"/>
                <a:cs typeface="Calibri"/>
              </a:rPr>
              <a:t>Layer, </a:t>
            </a:r>
            <a:r>
              <a:rPr sz="2200" spc="-5" dirty="0">
                <a:latin typeface="Calibri"/>
                <a:cs typeface="Calibri"/>
              </a:rPr>
              <a:t>and  each has 11*11*3 = 363 </a:t>
            </a:r>
            <a:r>
              <a:rPr sz="2200" spc="-10" dirty="0">
                <a:latin typeface="Calibri"/>
                <a:cs typeface="Calibri"/>
              </a:rPr>
              <a:t>weights </a:t>
            </a:r>
            <a:r>
              <a:rPr sz="2200" spc="-5" dirty="0">
                <a:latin typeface="Calibri"/>
                <a:cs typeface="Calibri"/>
              </a:rPr>
              <a:t>and 1 </a:t>
            </a:r>
            <a:r>
              <a:rPr sz="2200" spc="-10" dirty="0">
                <a:latin typeface="Calibri"/>
                <a:cs typeface="Calibri"/>
              </a:rPr>
              <a:t>bias. </a:t>
            </a:r>
            <a:r>
              <a:rPr sz="2200" spc="-55" dirty="0">
                <a:latin typeface="Calibri"/>
                <a:cs typeface="Calibri"/>
              </a:rPr>
              <a:t>Together, </a:t>
            </a:r>
            <a:r>
              <a:rPr sz="2200" spc="-5" dirty="0">
                <a:latin typeface="Calibri"/>
                <a:cs typeface="Calibri"/>
              </a:rPr>
              <a:t>this adds </a:t>
            </a:r>
            <a:r>
              <a:rPr sz="2200" spc="-10" dirty="0">
                <a:latin typeface="Calibri"/>
                <a:cs typeface="Calibri"/>
              </a:rPr>
              <a:t>up  </a:t>
            </a:r>
            <a:r>
              <a:rPr sz="2200" spc="-20" dirty="0">
                <a:latin typeface="Calibri"/>
                <a:cs typeface="Calibri"/>
              </a:rPr>
              <a:t>to </a:t>
            </a:r>
            <a:r>
              <a:rPr sz="2200" spc="-5" dirty="0">
                <a:latin typeface="Calibri"/>
                <a:cs typeface="Calibri"/>
              </a:rPr>
              <a:t>290400 * 364 = 105,705,600 </a:t>
            </a:r>
            <a:r>
              <a:rPr sz="2200" spc="-20" dirty="0">
                <a:latin typeface="Calibri"/>
                <a:cs typeface="Calibri"/>
              </a:rPr>
              <a:t>parameters </a:t>
            </a:r>
            <a:r>
              <a:rPr sz="2200" spc="-5" dirty="0">
                <a:latin typeface="Calibri"/>
                <a:cs typeface="Calibri"/>
              </a:rPr>
              <a:t>on </a:t>
            </a:r>
            <a:r>
              <a:rPr sz="2200" spc="-10" dirty="0">
                <a:latin typeface="Calibri"/>
                <a:cs typeface="Calibri"/>
              </a:rPr>
              <a:t>the </a:t>
            </a:r>
            <a:r>
              <a:rPr sz="2200" spc="-15" dirty="0">
                <a:latin typeface="Calibri"/>
                <a:cs typeface="Calibri"/>
              </a:rPr>
              <a:t>first layer </a:t>
            </a:r>
            <a:r>
              <a:rPr sz="2200" spc="-5" dirty="0">
                <a:latin typeface="Calibri"/>
                <a:cs typeface="Calibri"/>
              </a:rPr>
              <a:t>of the  </a:t>
            </a:r>
            <a:r>
              <a:rPr sz="2200" spc="-10" dirty="0">
                <a:latin typeface="Calibri"/>
                <a:cs typeface="Calibri"/>
              </a:rPr>
              <a:t>ConvNet</a:t>
            </a:r>
            <a:r>
              <a:rPr sz="2200" dirty="0">
                <a:latin typeface="Calibri"/>
                <a:cs typeface="Calibri"/>
              </a:rPr>
              <a:t> </a:t>
            </a:r>
            <a:r>
              <a:rPr sz="2200" spc="-5" dirty="0">
                <a:latin typeface="Calibri"/>
                <a:cs typeface="Calibri"/>
              </a:rPr>
              <a:t>alone.</a:t>
            </a:r>
            <a:endParaRPr sz="2200">
              <a:latin typeface="Calibri"/>
              <a:cs typeface="Calibri"/>
            </a:endParaRPr>
          </a:p>
          <a:p>
            <a:pPr marL="355600" indent="-343535">
              <a:lnSpc>
                <a:spcPct val="100000"/>
              </a:lnSpc>
              <a:spcBef>
                <a:spcPts val="535"/>
              </a:spcBef>
              <a:buFont typeface="Arial"/>
              <a:buChar char="•"/>
              <a:tabLst>
                <a:tab pos="355600" algn="l"/>
                <a:tab pos="356235" algn="l"/>
              </a:tabLst>
            </a:pPr>
            <a:r>
              <a:rPr sz="2200" spc="-10" dirty="0">
                <a:latin typeface="Calibri"/>
                <a:cs typeface="Calibri"/>
              </a:rPr>
              <a:t>Reduce by </a:t>
            </a:r>
            <a:r>
              <a:rPr sz="2200" spc="-15" dirty="0">
                <a:latin typeface="Calibri"/>
                <a:cs typeface="Calibri"/>
              </a:rPr>
              <a:t>parameter</a:t>
            </a:r>
            <a:r>
              <a:rPr sz="2200" spc="45" dirty="0">
                <a:latin typeface="Calibri"/>
                <a:cs typeface="Calibri"/>
              </a:rPr>
              <a:t> </a:t>
            </a:r>
            <a:r>
              <a:rPr sz="2200" spc="-10" dirty="0">
                <a:latin typeface="Calibri"/>
                <a:cs typeface="Calibri"/>
              </a:rPr>
              <a:t>sharing</a:t>
            </a:r>
            <a:endParaRPr sz="2200">
              <a:latin typeface="Calibri"/>
              <a:cs typeface="Calibri"/>
            </a:endParaRPr>
          </a:p>
          <a:p>
            <a:pPr marL="355600" marR="194310" indent="-343535">
              <a:lnSpc>
                <a:spcPct val="100000"/>
              </a:lnSpc>
              <a:spcBef>
                <a:spcPts val="530"/>
              </a:spcBef>
              <a:buFont typeface="Arial"/>
              <a:buChar char="•"/>
              <a:tabLst>
                <a:tab pos="355600" algn="l"/>
                <a:tab pos="356235" algn="l"/>
              </a:tabLst>
            </a:pPr>
            <a:r>
              <a:rPr sz="2200" spc="-10" dirty="0">
                <a:latin typeface="Calibri"/>
                <a:cs typeface="Calibri"/>
              </a:rPr>
              <a:t>now </a:t>
            </a:r>
            <a:r>
              <a:rPr sz="2200" spc="-20" dirty="0">
                <a:latin typeface="Calibri"/>
                <a:cs typeface="Calibri"/>
              </a:rPr>
              <a:t>have </a:t>
            </a:r>
            <a:r>
              <a:rPr sz="2200" spc="-10" dirty="0">
                <a:latin typeface="Calibri"/>
                <a:cs typeface="Calibri"/>
              </a:rPr>
              <a:t>only </a:t>
            </a:r>
            <a:r>
              <a:rPr sz="2200" spc="-5" dirty="0">
                <a:latin typeface="Calibri"/>
                <a:cs typeface="Calibri"/>
              </a:rPr>
              <a:t>96 </a:t>
            </a:r>
            <a:r>
              <a:rPr sz="2200" spc="-10" dirty="0">
                <a:latin typeface="Calibri"/>
                <a:cs typeface="Calibri"/>
              </a:rPr>
              <a:t>unique set </a:t>
            </a:r>
            <a:r>
              <a:rPr sz="2200" spc="-5" dirty="0">
                <a:latin typeface="Calibri"/>
                <a:cs typeface="Calibri"/>
              </a:rPr>
              <a:t>of </a:t>
            </a:r>
            <a:r>
              <a:rPr sz="2200" spc="-10" dirty="0">
                <a:latin typeface="Calibri"/>
                <a:cs typeface="Calibri"/>
              </a:rPr>
              <a:t>weights (one </a:t>
            </a:r>
            <a:r>
              <a:rPr sz="2200" spc="-15" dirty="0">
                <a:latin typeface="Calibri"/>
                <a:cs typeface="Calibri"/>
              </a:rPr>
              <a:t>for </a:t>
            </a:r>
            <a:r>
              <a:rPr sz="2200" spc="-5" dirty="0">
                <a:latin typeface="Calibri"/>
                <a:cs typeface="Calibri"/>
              </a:rPr>
              <a:t>each </a:t>
            </a:r>
            <a:r>
              <a:rPr sz="2200" spc="-10" dirty="0">
                <a:latin typeface="Calibri"/>
                <a:cs typeface="Calibri"/>
              </a:rPr>
              <a:t>depth slice),  </a:t>
            </a:r>
            <a:r>
              <a:rPr sz="2200" spc="-20" dirty="0">
                <a:latin typeface="Calibri"/>
                <a:cs typeface="Calibri"/>
              </a:rPr>
              <a:t>for </a:t>
            </a:r>
            <a:r>
              <a:rPr sz="2200" spc="-5" dirty="0">
                <a:latin typeface="Calibri"/>
                <a:cs typeface="Calibri"/>
              </a:rPr>
              <a:t>a </a:t>
            </a:r>
            <a:r>
              <a:rPr sz="2200" spc="-15" dirty="0">
                <a:latin typeface="Calibri"/>
                <a:cs typeface="Calibri"/>
              </a:rPr>
              <a:t>total </a:t>
            </a:r>
            <a:r>
              <a:rPr sz="2200" spc="-5" dirty="0">
                <a:latin typeface="Calibri"/>
                <a:cs typeface="Calibri"/>
              </a:rPr>
              <a:t>of 96*11*11*3 = 34,848 </a:t>
            </a:r>
            <a:r>
              <a:rPr sz="2200" spc="-10" dirty="0">
                <a:latin typeface="Calibri"/>
                <a:cs typeface="Calibri"/>
              </a:rPr>
              <a:t>unique weights, </a:t>
            </a:r>
            <a:r>
              <a:rPr sz="2200" spc="-5" dirty="0">
                <a:latin typeface="Calibri"/>
                <a:cs typeface="Calibri"/>
              </a:rPr>
              <a:t>or 34,944  </a:t>
            </a:r>
            <a:r>
              <a:rPr sz="2200" spc="-20" dirty="0">
                <a:latin typeface="Calibri"/>
                <a:cs typeface="Calibri"/>
              </a:rPr>
              <a:t>parameters </a:t>
            </a:r>
            <a:r>
              <a:rPr sz="2200" spc="-10" dirty="0">
                <a:latin typeface="Calibri"/>
                <a:cs typeface="Calibri"/>
              </a:rPr>
              <a:t>(+96</a:t>
            </a:r>
            <a:r>
              <a:rPr sz="2200" spc="30" dirty="0">
                <a:latin typeface="Calibri"/>
                <a:cs typeface="Calibri"/>
              </a:rPr>
              <a:t> </a:t>
            </a:r>
            <a:r>
              <a:rPr sz="2200" spc="-5" dirty="0">
                <a:latin typeface="Calibri"/>
                <a:cs typeface="Calibri"/>
              </a:rPr>
              <a:t>biases)</a:t>
            </a:r>
            <a:endParaRPr sz="2200">
              <a:latin typeface="Calibri"/>
              <a:cs typeface="Calibri"/>
            </a:endParaRPr>
          </a:p>
          <a:p>
            <a:pPr marL="355600" marR="183515" indent="-343535">
              <a:lnSpc>
                <a:spcPct val="100000"/>
              </a:lnSpc>
              <a:spcBef>
                <a:spcPts val="525"/>
              </a:spcBef>
              <a:buFont typeface="Arial"/>
              <a:buChar char="•"/>
              <a:tabLst>
                <a:tab pos="355600" algn="l"/>
                <a:tab pos="356235" algn="l"/>
              </a:tabLst>
            </a:pPr>
            <a:r>
              <a:rPr sz="2200" spc="-5" dirty="0">
                <a:latin typeface="Calibri"/>
                <a:cs typeface="Calibri"/>
              </a:rPr>
              <a:t>During </a:t>
            </a:r>
            <a:r>
              <a:rPr sz="2200" spc="-10" dirty="0">
                <a:latin typeface="Calibri"/>
                <a:cs typeface="Calibri"/>
              </a:rPr>
              <a:t>backpropagation, every </a:t>
            </a:r>
            <a:r>
              <a:rPr sz="2200" spc="-15" dirty="0">
                <a:latin typeface="Calibri"/>
                <a:cs typeface="Calibri"/>
              </a:rPr>
              <a:t>neuron </a:t>
            </a:r>
            <a:r>
              <a:rPr sz="2200" spc="-5" dirty="0">
                <a:latin typeface="Calibri"/>
                <a:cs typeface="Calibri"/>
              </a:rPr>
              <a:t>in the </a:t>
            </a:r>
            <a:r>
              <a:rPr sz="2200" spc="-10" dirty="0">
                <a:latin typeface="Calibri"/>
                <a:cs typeface="Calibri"/>
              </a:rPr>
              <a:t>volume </a:t>
            </a:r>
            <a:r>
              <a:rPr sz="2200" spc="-5" dirty="0">
                <a:latin typeface="Calibri"/>
                <a:cs typeface="Calibri"/>
              </a:rPr>
              <a:t>will </a:t>
            </a:r>
            <a:r>
              <a:rPr sz="2200" spc="-15" dirty="0">
                <a:latin typeface="Calibri"/>
                <a:cs typeface="Calibri"/>
              </a:rPr>
              <a:t>compute  </a:t>
            </a:r>
            <a:r>
              <a:rPr sz="2200" spc="-5" dirty="0">
                <a:latin typeface="Calibri"/>
                <a:cs typeface="Calibri"/>
              </a:rPr>
              <a:t>the </a:t>
            </a:r>
            <a:r>
              <a:rPr sz="2200" spc="-15" dirty="0">
                <a:latin typeface="Calibri"/>
                <a:cs typeface="Calibri"/>
              </a:rPr>
              <a:t>gradient </a:t>
            </a:r>
            <a:r>
              <a:rPr sz="2200" spc="-20" dirty="0">
                <a:latin typeface="Calibri"/>
                <a:cs typeface="Calibri"/>
              </a:rPr>
              <a:t>for </a:t>
            </a:r>
            <a:r>
              <a:rPr sz="2200" spc="-5" dirty="0">
                <a:latin typeface="Calibri"/>
                <a:cs typeface="Calibri"/>
              </a:rPr>
              <a:t>its </a:t>
            </a:r>
            <a:r>
              <a:rPr sz="2200" spc="-10" dirty="0">
                <a:latin typeface="Calibri"/>
                <a:cs typeface="Calibri"/>
              </a:rPr>
              <a:t>weights, but </a:t>
            </a:r>
            <a:r>
              <a:rPr sz="2200" spc="-5" dirty="0">
                <a:latin typeface="Calibri"/>
                <a:cs typeface="Calibri"/>
              </a:rPr>
              <a:t>these </a:t>
            </a:r>
            <a:r>
              <a:rPr sz="2200" spc="-10" dirty="0">
                <a:latin typeface="Calibri"/>
                <a:cs typeface="Calibri"/>
              </a:rPr>
              <a:t>gradients </a:t>
            </a:r>
            <a:r>
              <a:rPr sz="2200" spc="-5" dirty="0">
                <a:latin typeface="Calibri"/>
                <a:cs typeface="Calibri"/>
              </a:rPr>
              <a:t>will be added </a:t>
            </a:r>
            <a:r>
              <a:rPr sz="2200" spc="-10" dirty="0">
                <a:latin typeface="Calibri"/>
                <a:cs typeface="Calibri"/>
              </a:rPr>
              <a:t>up  across </a:t>
            </a:r>
            <a:r>
              <a:rPr sz="2200" spc="-5" dirty="0">
                <a:latin typeface="Calibri"/>
                <a:cs typeface="Calibri"/>
              </a:rPr>
              <a:t>each </a:t>
            </a:r>
            <a:r>
              <a:rPr sz="2200" spc="-10" dirty="0">
                <a:latin typeface="Calibri"/>
                <a:cs typeface="Calibri"/>
              </a:rPr>
              <a:t>depth slice </a:t>
            </a:r>
            <a:r>
              <a:rPr sz="2200" spc="-5" dirty="0">
                <a:latin typeface="Calibri"/>
                <a:cs typeface="Calibri"/>
              </a:rPr>
              <a:t>and </a:t>
            </a:r>
            <a:r>
              <a:rPr sz="2200" spc="-10" dirty="0">
                <a:latin typeface="Calibri"/>
                <a:cs typeface="Calibri"/>
              </a:rPr>
              <a:t>only </a:t>
            </a:r>
            <a:r>
              <a:rPr sz="2200" spc="-15" dirty="0">
                <a:latin typeface="Calibri"/>
                <a:cs typeface="Calibri"/>
              </a:rPr>
              <a:t>update </a:t>
            </a:r>
            <a:r>
              <a:rPr sz="2200" spc="-5" dirty="0">
                <a:latin typeface="Calibri"/>
                <a:cs typeface="Calibri"/>
              </a:rPr>
              <a:t>a </a:t>
            </a:r>
            <a:r>
              <a:rPr sz="2200" spc="-10" dirty="0">
                <a:latin typeface="Calibri"/>
                <a:cs typeface="Calibri"/>
              </a:rPr>
              <a:t>single set </a:t>
            </a:r>
            <a:r>
              <a:rPr sz="2200" dirty="0">
                <a:latin typeface="Calibri"/>
                <a:cs typeface="Calibri"/>
              </a:rPr>
              <a:t>of </a:t>
            </a:r>
            <a:r>
              <a:rPr sz="2200" spc="-10" dirty="0">
                <a:latin typeface="Calibri"/>
                <a:cs typeface="Calibri"/>
              </a:rPr>
              <a:t>weights per  slice.</a:t>
            </a:r>
            <a:endParaRPr sz="2200">
              <a:latin typeface="Calibri"/>
              <a:cs typeface="Calibri"/>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9176" y="3148050"/>
            <a:ext cx="7379334" cy="2562225"/>
          </a:xfrm>
          <a:prstGeom prst="rect">
            <a:avLst/>
          </a:prstGeom>
        </p:spPr>
        <p:txBody>
          <a:bodyPr vert="horz" wrap="square" lIns="0" tIns="207645" rIns="0" bIns="0" rtlCol="0">
            <a:spAutoFit/>
          </a:bodyPr>
          <a:lstStyle/>
          <a:p>
            <a:pPr marL="355600" indent="-342900">
              <a:lnSpc>
                <a:spcPct val="100000"/>
              </a:lnSpc>
              <a:spcBef>
                <a:spcPts val="1635"/>
              </a:spcBef>
              <a:buFont typeface="Arial"/>
              <a:buChar char="•"/>
              <a:tabLst>
                <a:tab pos="354965" algn="l"/>
                <a:tab pos="355600" algn="l"/>
              </a:tabLst>
            </a:pPr>
            <a:r>
              <a:rPr sz="3200" spc="-10" dirty="0">
                <a:latin typeface="Calibri"/>
                <a:cs typeface="Calibri"/>
              </a:rPr>
              <a:t>Example </a:t>
            </a:r>
            <a:r>
              <a:rPr sz="3200" spc="-20" dirty="0">
                <a:latin typeface="Calibri"/>
                <a:cs typeface="Calibri"/>
              </a:rPr>
              <a:t>filters </a:t>
            </a:r>
            <a:r>
              <a:rPr sz="3200" dirty="0">
                <a:latin typeface="Calibri"/>
                <a:cs typeface="Calibri"/>
              </a:rPr>
              <a:t>learned </a:t>
            </a:r>
            <a:r>
              <a:rPr sz="3200" spc="-10" dirty="0">
                <a:latin typeface="Calibri"/>
                <a:cs typeface="Calibri"/>
              </a:rPr>
              <a:t>by</a:t>
            </a:r>
            <a:r>
              <a:rPr sz="3200" spc="30" dirty="0">
                <a:latin typeface="Calibri"/>
                <a:cs typeface="Calibri"/>
              </a:rPr>
              <a:t> </a:t>
            </a:r>
            <a:r>
              <a:rPr sz="3200" spc="-30" dirty="0">
                <a:latin typeface="Calibri"/>
                <a:cs typeface="Calibri"/>
              </a:rPr>
              <a:t>Krizhevsky.</a:t>
            </a:r>
            <a:endParaRPr sz="3200">
              <a:latin typeface="Calibri"/>
              <a:cs typeface="Calibri"/>
            </a:endParaRPr>
          </a:p>
          <a:p>
            <a:pPr marL="354965" marR="5080" indent="-342900">
              <a:lnSpc>
                <a:spcPct val="120000"/>
              </a:lnSpc>
              <a:spcBef>
                <a:spcPts val="765"/>
              </a:spcBef>
              <a:buFont typeface="Arial"/>
              <a:buChar char="•"/>
              <a:tabLst>
                <a:tab pos="354965" algn="l"/>
                <a:tab pos="355600" algn="l"/>
              </a:tabLst>
            </a:pPr>
            <a:r>
              <a:rPr sz="3200" spc="-5" dirty="0">
                <a:latin typeface="Calibri"/>
                <a:cs typeface="Calibri"/>
              </a:rPr>
              <a:t>96 </a:t>
            </a:r>
            <a:r>
              <a:rPr sz="3200" spc="-20" dirty="0">
                <a:latin typeface="Calibri"/>
                <a:cs typeface="Calibri"/>
              </a:rPr>
              <a:t>filters </a:t>
            </a:r>
            <a:r>
              <a:rPr sz="3200" dirty="0">
                <a:latin typeface="Calibri"/>
                <a:cs typeface="Calibri"/>
              </a:rPr>
              <a:t>each </a:t>
            </a:r>
            <a:r>
              <a:rPr sz="3200" spc="-5" dirty="0">
                <a:latin typeface="Calibri"/>
                <a:cs typeface="Calibri"/>
              </a:rPr>
              <a:t>of </a:t>
            </a:r>
            <a:r>
              <a:rPr sz="3200" spc="-25" dirty="0">
                <a:latin typeface="Calibri"/>
                <a:cs typeface="Calibri"/>
              </a:rPr>
              <a:t>size </a:t>
            </a:r>
            <a:r>
              <a:rPr sz="3200" dirty="0">
                <a:latin typeface="Calibri"/>
                <a:cs typeface="Calibri"/>
              </a:rPr>
              <a:t>[11x11x3], each is  </a:t>
            </a:r>
            <a:r>
              <a:rPr sz="3200" spc="-10" dirty="0">
                <a:latin typeface="Calibri"/>
                <a:cs typeface="Calibri"/>
              </a:rPr>
              <a:t>shared </a:t>
            </a:r>
            <a:r>
              <a:rPr sz="3200" spc="-15" dirty="0">
                <a:latin typeface="Calibri"/>
                <a:cs typeface="Calibri"/>
              </a:rPr>
              <a:t>by </a:t>
            </a:r>
            <a:r>
              <a:rPr sz="3200" dirty="0">
                <a:latin typeface="Calibri"/>
                <a:cs typeface="Calibri"/>
              </a:rPr>
              <a:t>the 55*55 </a:t>
            </a:r>
            <a:r>
              <a:rPr sz="3200" spc="-10" dirty="0">
                <a:latin typeface="Calibri"/>
                <a:cs typeface="Calibri"/>
              </a:rPr>
              <a:t>neurons </a:t>
            </a:r>
            <a:r>
              <a:rPr sz="3200" dirty="0">
                <a:latin typeface="Calibri"/>
                <a:cs typeface="Calibri"/>
              </a:rPr>
              <a:t>in one </a:t>
            </a:r>
            <a:r>
              <a:rPr sz="3200" spc="-5" dirty="0">
                <a:latin typeface="Calibri"/>
                <a:cs typeface="Calibri"/>
              </a:rPr>
              <a:t>depth  slice.</a:t>
            </a:r>
            <a:endParaRPr sz="3200">
              <a:latin typeface="Calibri"/>
              <a:cs typeface="Calibri"/>
            </a:endParaRPr>
          </a:p>
        </p:txBody>
      </p:sp>
      <p:sp>
        <p:nvSpPr>
          <p:cNvPr id="3" name="object 3"/>
          <p:cNvSpPr/>
          <p:nvPr/>
        </p:nvSpPr>
        <p:spPr>
          <a:xfrm>
            <a:off x="1569719" y="533400"/>
            <a:ext cx="5971032" cy="2362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7885" y="283210"/>
            <a:ext cx="4890135" cy="635000"/>
          </a:xfrm>
          <a:prstGeom prst="rect">
            <a:avLst/>
          </a:prstGeom>
        </p:spPr>
        <p:txBody>
          <a:bodyPr vert="horz" wrap="square" lIns="0" tIns="12065" rIns="0" bIns="0" rtlCol="0">
            <a:spAutoFit/>
          </a:bodyPr>
          <a:lstStyle/>
          <a:p>
            <a:pPr marL="12700">
              <a:lnSpc>
                <a:spcPct val="100000"/>
              </a:lnSpc>
              <a:spcBef>
                <a:spcPts val="95"/>
              </a:spcBef>
            </a:pPr>
            <a:r>
              <a:rPr sz="4000" spc="-5" dirty="0"/>
              <a:t>Summary </a:t>
            </a:r>
            <a:r>
              <a:rPr sz="4000" dirty="0"/>
              <a:t>of </a:t>
            </a:r>
            <a:r>
              <a:rPr sz="4000" spc="-20" dirty="0"/>
              <a:t>Conv</a:t>
            </a:r>
            <a:r>
              <a:rPr sz="4000" spc="-30" dirty="0"/>
              <a:t> </a:t>
            </a:r>
            <a:r>
              <a:rPr sz="4000" spc="-25" dirty="0"/>
              <a:t>Layer</a:t>
            </a:r>
            <a:endParaRPr sz="4000"/>
          </a:p>
        </p:txBody>
      </p:sp>
      <p:sp>
        <p:nvSpPr>
          <p:cNvPr id="3" name="object 3"/>
          <p:cNvSpPr txBox="1"/>
          <p:nvPr/>
        </p:nvSpPr>
        <p:spPr>
          <a:xfrm>
            <a:off x="535940" y="946759"/>
            <a:ext cx="7910195" cy="5074285"/>
          </a:xfrm>
          <a:prstGeom prst="rect">
            <a:avLst/>
          </a:prstGeom>
        </p:spPr>
        <p:txBody>
          <a:bodyPr vert="horz" wrap="square" lIns="0" tIns="73660" rIns="0" bIns="0" rtlCol="0">
            <a:spAutoFit/>
          </a:bodyPr>
          <a:lstStyle/>
          <a:p>
            <a:pPr marL="355600" indent="-343535">
              <a:lnSpc>
                <a:spcPct val="100000"/>
              </a:lnSpc>
              <a:spcBef>
                <a:spcPts val="580"/>
              </a:spcBef>
              <a:buFont typeface="Arial"/>
              <a:buChar char="•"/>
              <a:tabLst>
                <a:tab pos="355600" algn="l"/>
                <a:tab pos="356235" algn="l"/>
              </a:tabLst>
            </a:pPr>
            <a:r>
              <a:rPr sz="2000" dirty="0">
                <a:latin typeface="Calibri"/>
                <a:cs typeface="Calibri"/>
              </a:rPr>
              <a:t>Accepts a </a:t>
            </a:r>
            <a:r>
              <a:rPr sz="2000" spc="-10" dirty="0">
                <a:latin typeface="Calibri"/>
                <a:cs typeface="Calibri"/>
              </a:rPr>
              <a:t>volume </a:t>
            </a:r>
            <a:r>
              <a:rPr sz="2000" spc="-5" dirty="0">
                <a:latin typeface="Calibri"/>
                <a:cs typeface="Calibri"/>
              </a:rPr>
              <a:t>of </a:t>
            </a:r>
            <a:r>
              <a:rPr sz="2000" spc="-15" dirty="0">
                <a:latin typeface="Calibri"/>
                <a:cs typeface="Calibri"/>
              </a:rPr>
              <a:t>size</a:t>
            </a:r>
            <a:r>
              <a:rPr sz="2000" spc="10" dirty="0">
                <a:latin typeface="Calibri"/>
                <a:cs typeface="Calibri"/>
              </a:rPr>
              <a:t> </a:t>
            </a:r>
            <a:r>
              <a:rPr sz="2000" dirty="0">
                <a:solidFill>
                  <a:srgbClr val="0000CC"/>
                </a:solidFill>
                <a:latin typeface="Calibri"/>
                <a:cs typeface="Calibri"/>
              </a:rPr>
              <a:t>W1×H1×D1</a:t>
            </a:r>
            <a:endParaRPr sz="2000">
              <a:latin typeface="Calibri"/>
              <a:cs typeface="Calibri"/>
            </a:endParaRPr>
          </a:p>
          <a:p>
            <a:pPr marL="355600" indent="-343535">
              <a:lnSpc>
                <a:spcPct val="100000"/>
              </a:lnSpc>
              <a:spcBef>
                <a:spcPts val="480"/>
              </a:spcBef>
              <a:buFont typeface="Arial"/>
              <a:buChar char="•"/>
              <a:tabLst>
                <a:tab pos="355600" algn="l"/>
                <a:tab pos="356235" algn="l"/>
              </a:tabLst>
            </a:pPr>
            <a:r>
              <a:rPr sz="2000" spc="-10" dirty="0">
                <a:latin typeface="Calibri"/>
                <a:cs typeface="Calibri"/>
              </a:rPr>
              <a:t>Requires </a:t>
            </a:r>
            <a:r>
              <a:rPr sz="2000" spc="-15" dirty="0">
                <a:latin typeface="Calibri"/>
                <a:cs typeface="Calibri"/>
              </a:rPr>
              <a:t>four</a:t>
            </a:r>
            <a:r>
              <a:rPr sz="2000" spc="-10" dirty="0">
                <a:latin typeface="Calibri"/>
                <a:cs typeface="Calibri"/>
              </a:rPr>
              <a:t> hyperparameters:</a:t>
            </a:r>
            <a:endParaRPr sz="2000">
              <a:latin typeface="Calibri"/>
              <a:cs typeface="Calibri"/>
            </a:endParaRPr>
          </a:p>
          <a:p>
            <a:pPr marL="756285" lvl="1" indent="-287020">
              <a:lnSpc>
                <a:spcPct val="100000"/>
              </a:lnSpc>
              <a:spcBef>
                <a:spcPts val="439"/>
              </a:spcBef>
              <a:buFont typeface="Arial"/>
              <a:buChar char="–"/>
              <a:tabLst>
                <a:tab pos="756285" algn="l"/>
                <a:tab pos="756920" algn="l"/>
              </a:tabLst>
            </a:pPr>
            <a:r>
              <a:rPr sz="1800" spc="-5" dirty="0">
                <a:latin typeface="Calibri"/>
                <a:cs typeface="Calibri"/>
              </a:rPr>
              <a:t>Number of </a:t>
            </a:r>
            <a:r>
              <a:rPr sz="1800" spc="-15" dirty="0">
                <a:latin typeface="Calibri"/>
                <a:cs typeface="Calibri"/>
              </a:rPr>
              <a:t>filters</a:t>
            </a:r>
            <a:r>
              <a:rPr sz="1800" spc="35" dirty="0">
                <a:latin typeface="Calibri"/>
                <a:cs typeface="Calibri"/>
              </a:rPr>
              <a:t> </a:t>
            </a:r>
            <a:r>
              <a:rPr sz="1800" dirty="0">
                <a:solidFill>
                  <a:srgbClr val="0000CC"/>
                </a:solidFill>
                <a:latin typeface="Calibri"/>
                <a:cs typeface="Calibri"/>
              </a:rPr>
              <a:t>K</a:t>
            </a:r>
            <a:endParaRPr sz="1800">
              <a:latin typeface="Calibri"/>
              <a:cs typeface="Calibri"/>
            </a:endParaRPr>
          </a:p>
          <a:p>
            <a:pPr marL="756285" lvl="1" indent="-287020">
              <a:lnSpc>
                <a:spcPct val="100000"/>
              </a:lnSpc>
              <a:spcBef>
                <a:spcPts val="434"/>
              </a:spcBef>
              <a:buFont typeface="Arial"/>
              <a:buChar char="–"/>
              <a:tabLst>
                <a:tab pos="756285" algn="l"/>
                <a:tab pos="756920" algn="l"/>
              </a:tabLst>
            </a:pPr>
            <a:r>
              <a:rPr sz="1800" dirty="0">
                <a:latin typeface="Calibri"/>
                <a:cs typeface="Calibri"/>
              </a:rPr>
              <a:t>their </a:t>
            </a:r>
            <a:r>
              <a:rPr sz="1800" spc="-5" dirty="0">
                <a:latin typeface="Calibri"/>
                <a:cs typeface="Calibri"/>
              </a:rPr>
              <a:t>spatial </a:t>
            </a:r>
            <a:r>
              <a:rPr sz="1800" spc="-15" dirty="0">
                <a:latin typeface="Calibri"/>
                <a:cs typeface="Calibri"/>
              </a:rPr>
              <a:t>extent</a:t>
            </a:r>
            <a:r>
              <a:rPr sz="1800" dirty="0">
                <a:latin typeface="Calibri"/>
                <a:cs typeface="Calibri"/>
              </a:rPr>
              <a:t> F</a:t>
            </a:r>
            <a:endParaRPr sz="1800">
              <a:latin typeface="Calibri"/>
              <a:cs typeface="Calibri"/>
            </a:endParaRPr>
          </a:p>
          <a:p>
            <a:pPr marL="756285" lvl="1" indent="-287020">
              <a:lnSpc>
                <a:spcPct val="100000"/>
              </a:lnSpc>
              <a:spcBef>
                <a:spcPts val="430"/>
              </a:spcBef>
              <a:buFont typeface="Arial"/>
              <a:buChar char="–"/>
              <a:tabLst>
                <a:tab pos="756285" algn="l"/>
                <a:tab pos="756920" algn="l"/>
              </a:tabLst>
            </a:pPr>
            <a:r>
              <a:rPr sz="1800" dirty="0">
                <a:latin typeface="Calibri"/>
                <a:cs typeface="Calibri"/>
              </a:rPr>
              <a:t>the </a:t>
            </a:r>
            <a:r>
              <a:rPr sz="1800" spc="-10" dirty="0">
                <a:latin typeface="Calibri"/>
                <a:cs typeface="Calibri"/>
              </a:rPr>
              <a:t>stride</a:t>
            </a:r>
            <a:r>
              <a:rPr sz="1800" spc="15" dirty="0">
                <a:latin typeface="Calibri"/>
                <a:cs typeface="Calibri"/>
              </a:rPr>
              <a:t> </a:t>
            </a:r>
            <a:r>
              <a:rPr sz="1800" dirty="0">
                <a:latin typeface="Calibri"/>
                <a:cs typeface="Calibri"/>
              </a:rPr>
              <a:t>S</a:t>
            </a:r>
            <a:endParaRPr sz="1800">
              <a:latin typeface="Calibri"/>
              <a:cs typeface="Calibri"/>
            </a:endParaRPr>
          </a:p>
          <a:p>
            <a:pPr marL="756285" lvl="1" indent="-287020">
              <a:lnSpc>
                <a:spcPct val="100000"/>
              </a:lnSpc>
              <a:spcBef>
                <a:spcPts val="430"/>
              </a:spcBef>
              <a:buFont typeface="Arial"/>
              <a:buChar char="–"/>
              <a:tabLst>
                <a:tab pos="756285" algn="l"/>
                <a:tab pos="756920" algn="l"/>
              </a:tabLst>
            </a:pPr>
            <a:r>
              <a:rPr sz="1800" dirty="0">
                <a:latin typeface="Calibri"/>
                <a:cs typeface="Calibri"/>
              </a:rPr>
              <a:t>the </a:t>
            </a:r>
            <a:r>
              <a:rPr sz="1800" spc="-5" dirty="0">
                <a:latin typeface="Calibri"/>
                <a:cs typeface="Calibri"/>
              </a:rPr>
              <a:t>amount of </a:t>
            </a:r>
            <a:r>
              <a:rPr sz="1800" spc="-20" dirty="0">
                <a:latin typeface="Calibri"/>
                <a:cs typeface="Calibri"/>
              </a:rPr>
              <a:t>zero </a:t>
            </a:r>
            <a:r>
              <a:rPr sz="1800" spc="-5" dirty="0">
                <a:latin typeface="Calibri"/>
                <a:cs typeface="Calibri"/>
              </a:rPr>
              <a:t>padding</a:t>
            </a:r>
            <a:r>
              <a:rPr sz="1800" spc="55" dirty="0">
                <a:latin typeface="Calibri"/>
                <a:cs typeface="Calibri"/>
              </a:rPr>
              <a:t> </a:t>
            </a:r>
            <a:r>
              <a:rPr sz="1800" dirty="0">
                <a:latin typeface="Calibri"/>
                <a:cs typeface="Calibri"/>
              </a:rPr>
              <a:t>P</a:t>
            </a:r>
            <a:endParaRPr sz="1800">
              <a:latin typeface="Calibri"/>
              <a:cs typeface="Calibri"/>
            </a:endParaRPr>
          </a:p>
          <a:p>
            <a:pPr marL="355600" indent="-343535">
              <a:lnSpc>
                <a:spcPct val="100000"/>
              </a:lnSpc>
              <a:spcBef>
                <a:spcPts val="475"/>
              </a:spcBef>
              <a:buFont typeface="Arial"/>
              <a:buChar char="•"/>
              <a:tabLst>
                <a:tab pos="355600" algn="l"/>
                <a:tab pos="356235" algn="l"/>
              </a:tabLst>
            </a:pPr>
            <a:r>
              <a:rPr sz="2000" spc="-5" dirty="0">
                <a:latin typeface="Calibri"/>
                <a:cs typeface="Calibri"/>
              </a:rPr>
              <a:t>Produces </a:t>
            </a:r>
            <a:r>
              <a:rPr sz="2000" dirty="0">
                <a:latin typeface="Calibri"/>
                <a:cs typeface="Calibri"/>
              </a:rPr>
              <a:t>a </a:t>
            </a:r>
            <a:r>
              <a:rPr sz="2000" spc="-10" dirty="0">
                <a:latin typeface="Calibri"/>
                <a:cs typeface="Calibri"/>
              </a:rPr>
              <a:t>volume </a:t>
            </a:r>
            <a:r>
              <a:rPr sz="2000" spc="-5" dirty="0">
                <a:latin typeface="Calibri"/>
                <a:cs typeface="Calibri"/>
              </a:rPr>
              <a:t>of </a:t>
            </a:r>
            <a:r>
              <a:rPr sz="2000" spc="-15" dirty="0">
                <a:latin typeface="Calibri"/>
                <a:cs typeface="Calibri"/>
              </a:rPr>
              <a:t>size</a:t>
            </a:r>
            <a:r>
              <a:rPr sz="2000" spc="25" dirty="0">
                <a:latin typeface="Calibri"/>
                <a:cs typeface="Calibri"/>
              </a:rPr>
              <a:t> </a:t>
            </a:r>
            <a:r>
              <a:rPr sz="2000" dirty="0">
                <a:solidFill>
                  <a:srgbClr val="0000CC"/>
                </a:solidFill>
                <a:latin typeface="Calibri"/>
                <a:cs typeface="Calibri"/>
              </a:rPr>
              <a:t>W2×H2×D2</a:t>
            </a:r>
            <a:endParaRPr sz="2000">
              <a:latin typeface="Calibri"/>
              <a:cs typeface="Calibri"/>
            </a:endParaRPr>
          </a:p>
          <a:p>
            <a:pPr marL="469900">
              <a:lnSpc>
                <a:spcPct val="100000"/>
              </a:lnSpc>
              <a:spcBef>
                <a:spcPts val="440"/>
              </a:spcBef>
              <a:tabLst>
                <a:tab pos="756285" algn="l"/>
              </a:tabLst>
            </a:pPr>
            <a:r>
              <a:rPr sz="1800" dirty="0">
                <a:solidFill>
                  <a:srgbClr val="0000CC"/>
                </a:solidFill>
                <a:latin typeface="Arial"/>
                <a:cs typeface="Arial"/>
              </a:rPr>
              <a:t>–	</a:t>
            </a:r>
            <a:r>
              <a:rPr sz="1800" spc="-5" dirty="0">
                <a:solidFill>
                  <a:srgbClr val="0000CC"/>
                </a:solidFill>
                <a:latin typeface="Calibri"/>
                <a:cs typeface="Calibri"/>
              </a:rPr>
              <a:t>W2=(W1−F+2P)/S+1</a:t>
            </a:r>
            <a:endParaRPr sz="1800">
              <a:latin typeface="Calibri"/>
              <a:cs typeface="Calibri"/>
            </a:endParaRPr>
          </a:p>
          <a:p>
            <a:pPr marL="469900">
              <a:lnSpc>
                <a:spcPct val="100000"/>
              </a:lnSpc>
              <a:spcBef>
                <a:spcPts val="434"/>
              </a:spcBef>
              <a:tabLst>
                <a:tab pos="756285" algn="l"/>
              </a:tabLst>
            </a:pPr>
            <a:r>
              <a:rPr sz="1800" dirty="0">
                <a:solidFill>
                  <a:srgbClr val="0000CC"/>
                </a:solidFill>
                <a:latin typeface="Arial"/>
                <a:cs typeface="Arial"/>
              </a:rPr>
              <a:t>–	</a:t>
            </a:r>
            <a:r>
              <a:rPr sz="1800" spc="-5" dirty="0">
                <a:solidFill>
                  <a:srgbClr val="0000CC"/>
                </a:solidFill>
                <a:latin typeface="Calibri"/>
                <a:cs typeface="Calibri"/>
              </a:rPr>
              <a:t>H2=(H1−F+2P)/S+1</a:t>
            </a:r>
            <a:endParaRPr sz="1800">
              <a:latin typeface="Calibri"/>
              <a:cs typeface="Calibri"/>
            </a:endParaRPr>
          </a:p>
          <a:p>
            <a:pPr marL="756285" lvl="1" indent="-287020">
              <a:lnSpc>
                <a:spcPct val="100000"/>
              </a:lnSpc>
              <a:spcBef>
                <a:spcPts val="430"/>
              </a:spcBef>
              <a:buFont typeface="Arial"/>
              <a:buChar char="–"/>
              <a:tabLst>
                <a:tab pos="756285" algn="l"/>
                <a:tab pos="756920" algn="l"/>
              </a:tabLst>
            </a:pPr>
            <a:r>
              <a:rPr sz="1800" spc="-5" dirty="0">
                <a:solidFill>
                  <a:srgbClr val="0000CC"/>
                </a:solidFill>
                <a:latin typeface="Calibri"/>
                <a:cs typeface="Calibri"/>
              </a:rPr>
              <a:t>D2=K</a:t>
            </a:r>
            <a:endParaRPr sz="1800">
              <a:latin typeface="Calibri"/>
              <a:cs typeface="Calibri"/>
            </a:endParaRPr>
          </a:p>
          <a:p>
            <a:pPr marL="355600" indent="-343535">
              <a:lnSpc>
                <a:spcPct val="100000"/>
              </a:lnSpc>
              <a:spcBef>
                <a:spcPts val="484"/>
              </a:spcBef>
              <a:buFont typeface="Arial"/>
              <a:buChar char="•"/>
              <a:tabLst>
                <a:tab pos="355600" algn="l"/>
                <a:tab pos="356235" algn="l"/>
              </a:tabLst>
            </a:pPr>
            <a:r>
              <a:rPr sz="2000" dirty="0">
                <a:latin typeface="Calibri"/>
                <a:cs typeface="Calibri"/>
              </a:rPr>
              <a:t>With </a:t>
            </a:r>
            <a:r>
              <a:rPr sz="2000" spc="-10" dirty="0">
                <a:latin typeface="Calibri"/>
                <a:cs typeface="Calibri"/>
              </a:rPr>
              <a:t>parameter </a:t>
            </a:r>
            <a:r>
              <a:rPr sz="2000" dirty="0">
                <a:latin typeface="Calibri"/>
                <a:cs typeface="Calibri"/>
              </a:rPr>
              <a:t>sharing, </a:t>
            </a:r>
            <a:r>
              <a:rPr sz="2000" spc="-5" dirty="0">
                <a:latin typeface="Calibri"/>
                <a:cs typeface="Calibri"/>
              </a:rPr>
              <a:t>it </a:t>
            </a:r>
            <a:r>
              <a:rPr sz="2000" spc="-10" dirty="0">
                <a:latin typeface="Calibri"/>
                <a:cs typeface="Calibri"/>
              </a:rPr>
              <a:t>introduces </a:t>
            </a:r>
            <a:r>
              <a:rPr sz="2000" dirty="0">
                <a:solidFill>
                  <a:srgbClr val="0000CC"/>
                </a:solidFill>
                <a:latin typeface="Calibri"/>
                <a:cs typeface="Calibri"/>
              </a:rPr>
              <a:t>F</a:t>
            </a:r>
            <a:r>
              <a:rPr sz="2000" dirty="0">
                <a:solidFill>
                  <a:srgbClr val="0000CC"/>
                </a:solidFill>
                <a:latin typeface="Cambria Math"/>
                <a:cs typeface="Cambria Math"/>
              </a:rPr>
              <a:t>⋅</a:t>
            </a:r>
            <a:r>
              <a:rPr sz="2000" dirty="0">
                <a:solidFill>
                  <a:srgbClr val="0000CC"/>
                </a:solidFill>
                <a:latin typeface="Calibri"/>
                <a:cs typeface="Calibri"/>
              </a:rPr>
              <a:t>F</a:t>
            </a:r>
            <a:r>
              <a:rPr sz="2000" dirty="0">
                <a:solidFill>
                  <a:srgbClr val="0000CC"/>
                </a:solidFill>
                <a:latin typeface="Cambria Math"/>
                <a:cs typeface="Cambria Math"/>
              </a:rPr>
              <a:t>⋅</a:t>
            </a:r>
            <a:r>
              <a:rPr sz="2000" dirty="0">
                <a:solidFill>
                  <a:srgbClr val="0000CC"/>
                </a:solidFill>
                <a:latin typeface="Calibri"/>
                <a:cs typeface="Calibri"/>
              </a:rPr>
              <a:t>D1 </a:t>
            </a:r>
            <a:r>
              <a:rPr sz="2000" spc="-10" dirty="0">
                <a:latin typeface="Calibri"/>
                <a:cs typeface="Calibri"/>
              </a:rPr>
              <a:t>weights </a:t>
            </a:r>
            <a:r>
              <a:rPr sz="2000" spc="-5" dirty="0">
                <a:latin typeface="Calibri"/>
                <a:cs typeface="Calibri"/>
              </a:rPr>
              <a:t>per </a:t>
            </a:r>
            <a:r>
              <a:rPr sz="2000" spc="-35" dirty="0">
                <a:latin typeface="Calibri"/>
                <a:cs typeface="Calibri"/>
              </a:rPr>
              <a:t>filter, </a:t>
            </a:r>
            <a:r>
              <a:rPr sz="2000" spc="-15" dirty="0">
                <a:latin typeface="Calibri"/>
                <a:cs typeface="Calibri"/>
              </a:rPr>
              <a:t>for </a:t>
            </a:r>
            <a:r>
              <a:rPr sz="2000" dirty="0">
                <a:latin typeface="Calibri"/>
                <a:cs typeface="Calibri"/>
              </a:rPr>
              <a:t>a</a:t>
            </a:r>
            <a:r>
              <a:rPr sz="2000" spc="125" dirty="0">
                <a:latin typeface="Calibri"/>
                <a:cs typeface="Calibri"/>
              </a:rPr>
              <a:t> </a:t>
            </a:r>
            <a:r>
              <a:rPr sz="2000" spc="-10" dirty="0">
                <a:latin typeface="Calibri"/>
                <a:cs typeface="Calibri"/>
              </a:rPr>
              <a:t>total</a:t>
            </a:r>
            <a:endParaRPr sz="2000">
              <a:latin typeface="Calibri"/>
              <a:cs typeface="Calibri"/>
            </a:endParaRPr>
          </a:p>
          <a:p>
            <a:pPr marL="355600">
              <a:lnSpc>
                <a:spcPct val="100000"/>
              </a:lnSpc>
            </a:pPr>
            <a:r>
              <a:rPr sz="2000" dirty="0">
                <a:latin typeface="Calibri"/>
                <a:cs typeface="Calibri"/>
              </a:rPr>
              <a:t>of </a:t>
            </a:r>
            <a:r>
              <a:rPr sz="2000" dirty="0">
                <a:solidFill>
                  <a:srgbClr val="0000CC"/>
                </a:solidFill>
                <a:latin typeface="Calibri"/>
                <a:cs typeface="Calibri"/>
              </a:rPr>
              <a:t>(F</a:t>
            </a:r>
            <a:r>
              <a:rPr sz="2000" dirty="0">
                <a:solidFill>
                  <a:srgbClr val="0000CC"/>
                </a:solidFill>
                <a:latin typeface="Cambria Math"/>
                <a:cs typeface="Cambria Math"/>
              </a:rPr>
              <a:t>⋅</a:t>
            </a:r>
            <a:r>
              <a:rPr sz="2000" dirty="0">
                <a:solidFill>
                  <a:srgbClr val="0000CC"/>
                </a:solidFill>
                <a:latin typeface="Calibri"/>
                <a:cs typeface="Calibri"/>
              </a:rPr>
              <a:t>F</a:t>
            </a:r>
            <a:r>
              <a:rPr sz="2000" dirty="0">
                <a:solidFill>
                  <a:srgbClr val="0000CC"/>
                </a:solidFill>
                <a:latin typeface="Cambria Math"/>
                <a:cs typeface="Cambria Math"/>
              </a:rPr>
              <a:t>⋅</a:t>
            </a:r>
            <a:r>
              <a:rPr sz="2000" dirty="0">
                <a:solidFill>
                  <a:srgbClr val="0000CC"/>
                </a:solidFill>
                <a:latin typeface="Calibri"/>
                <a:cs typeface="Calibri"/>
              </a:rPr>
              <a:t>D1)</a:t>
            </a:r>
            <a:r>
              <a:rPr sz="2000" dirty="0">
                <a:solidFill>
                  <a:srgbClr val="0000CC"/>
                </a:solidFill>
                <a:latin typeface="Cambria Math"/>
                <a:cs typeface="Cambria Math"/>
              </a:rPr>
              <a:t>⋅</a:t>
            </a:r>
            <a:r>
              <a:rPr sz="2000" dirty="0">
                <a:solidFill>
                  <a:srgbClr val="0000CC"/>
                </a:solidFill>
                <a:latin typeface="Calibri"/>
                <a:cs typeface="Calibri"/>
              </a:rPr>
              <a:t>K </a:t>
            </a:r>
            <a:r>
              <a:rPr sz="2000" spc="-5" dirty="0">
                <a:latin typeface="Calibri"/>
                <a:cs typeface="Calibri"/>
              </a:rPr>
              <a:t>weights </a:t>
            </a:r>
            <a:r>
              <a:rPr sz="2000" dirty="0">
                <a:latin typeface="Calibri"/>
                <a:cs typeface="Calibri"/>
              </a:rPr>
              <a:t>and K</a:t>
            </a:r>
            <a:r>
              <a:rPr sz="2000" spc="-65" dirty="0">
                <a:latin typeface="Calibri"/>
                <a:cs typeface="Calibri"/>
              </a:rPr>
              <a:t> </a:t>
            </a:r>
            <a:r>
              <a:rPr sz="2000" spc="-5" dirty="0">
                <a:latin typeface="Calibri"/>
                <a:cs typeface="Calibri"/>
              </a:rPr>
              <a:t>biases.</a:t>
            </a:r>
            <a:endParaRPr sz="2000">
              <a:latin typeface="Calibri"/>
              <a:cs typeface="Calibri"/>
            </a:endParaRPr>
          </a:p>
          <a:p>
            <a:pPr marL="355600" marR="5080" indent="-343535">
              <a:lnSpc>
                <a:spcPct val="100000"/>
              </a:lnSpc>
              <a:spcBef>
                <a:spcPts val="470"/>
              </a:spcBef>
              <a:buFont typeface="Arial"/>
              <a:buChar char="•"/>
              <a:tabLst>
                <a:tab pos="355600" algn="l"/>
                <a:tab pos="356235" algn="l"/>
              </a:tabLst>
            </a:pPr>
            <a:r>
              <a:rPr sz="2000" dirty="0">
                <a:latin typeface="Calibri"/>
                <a:cs typeface="Calibri"/>
              </a:rPr>
              <a:t>In the </a:t>
            </a:r>
            <a:r>
              <a:rPr sz="2000" spc="-5" dirty="0">
                <a:latin typeface="Calibri"/>
                <a:cs typeface="Calibri"/>
              </a:rPr>
              <a:t>output </a:t>
            </a:r>
            <a:r>
              <a:rPr sz="2000" spc="-10" dirty="0">
                <a:latin typeface="Calibri"/>
                <a:cs typeface="Calibri"/>
              </a:rPr>
              <a:t>volume, </a:t>
            </a:r>
            <a:r>
              <a:rPr sz="2000" dirty="0">
                <a:latin typeface="Calibri"/>
                <a:cs typeface="Calibri"/>
              </a:rPr>
              <a:t>the d-th </a:t>
            </a:r>
            <a:r>
              <a:rPr sz="2000" spc="-5" dirty="0">
                <a:latin typeface="Calibri"/>
                <a:cs typeface="Calibri"/>
              </a:rPr>
              <a:t>depth slice (of </a:t>
            </a:r>
            <a:r>
              <a:rPr sz="2000" spc="-15" dirty="0">
                <a:latin typeface="Calibri"/>
                <a:cs typeface="Calibri"/>
              </a:rPr>
              <a:t>size </a:t>
            </a:r>
            <a:r>
              <a:rPr sz="2000" dirty="0">
                <a:latin typeface="Calibri"/>
                <a:cs typeface="Calibri"/>
              </a:rPr>
              <a:t>W2×H2) is the </a:t>
            </a:r>
            <a:r>
              <a:rPr sz="2000" spc="-5" dirty="0">
                <a:latin typeface="Calibri"/>
                <a:cs typeface="Calibri"/>
              </a:rPr>
              <a:t>result of  </a:t>
            </a:r>
            <a:r>
              <a:rPr sz="2000" spc="-10" dirty="0">
                <a:latin typeface="Calibri"/>
                <a:cs typeface="Calibri"/>
              </a:rPr>
              <a:t>performing </a:t>
            </a:r>
            <a:r>
              <a:rPr sz="2000" dirty="0">
                <a:latin typeface="Calibri"/>
                <a:cs typeface="Calibri"/>
              </a:rPr>
              <a:t>a </a:t>
            </a:r>
            <a:r>
              <a:rPr sz="2000" spc="-10" dirty="0">
                <a:latin typeface="Calibri"/>
                <a:cs typeface="Calibri"/>
              </a:rPr>
              <a:t>valid convolution </a:t>
            </a:r>
            <a:r>
              <a:rPr sz="2000" spc="-5" dirty="0">
                <a:latin typeface="Calibri"/>
                <a:cs typeface="Calibri"/>
              </a:rPr>
              <a:t>of </a:t>
            </a:r>
            <a:r>
              <a:rPr sz="2000" dirty="0">
                <a:latin typeface="Calibri"/>
                <a:cs typeface="Calibri"/>
              </a:rPr>
              <a:t>the d-th </a:t>
            </a:r>
            <a:r>
              <a:rPr sz="2000" spc="-10" dirty="0">
                <a:latin typeface="Calibri"/>
                <a:cs typeface="Calibri"/>
              </a:rPr>
              <a:t>filter over </a:t>
            </a:r>
            <a:r>
              <a:rPr sz="2000" dirty="0">
                <a:latin typeface="Calibri"/>
                <a:cs typeface="Calibri"/>
              </a:rPr>
              <a:t>the input </a:t>
            </a:r>
            <a:r>
              <a:rPr sz="2000" spc="-10" dirty="0">
                <a:latin typeface="Calibri"/>
                <a:cs typeface="Calibri"/>
              </a:rPr>
              <a:t>volume  </a:t>
            </a:r>
            <a:r>
              <a:rPr sz="2000" spc="-5" dirty="0">
                <a:latin typeface="Calibri"/>
                <a:cs typeface="Calibri"/>
              </a:rPr>
              <a:t>with </a:t>
            </a:r>
            <a:r>
              <a:rPr sz="2000" dirty="0">
                <a:latin typeface="Calibri"/>
                <a:cs typeface="Calibri"/>
              </a:rPr>
              <a:t>a </a:t>
            </a:r>
            <a:r>
              <a:rPr sz="2000" spc="-10" dirty="0">
                <a:latin typeface="Calibri"/>
                <a:cs typeface="Calibri"/>
              </a:rPr>
              <a:t>stride </a:t>
            </a:r>
            <a:r>
              <a:rPr sz="2000" spc="-5" dirty="0">
                <a:latin typeface="Calibri"/>
                <a:cs typeface="Calibri"/>
              </a:rPr>
              <a:t>of S, </a:t>
            </a:r>
            <a:r>
              <a:rPr sz="2000" dirty="0">
                <a:latin typeface="Calibri"/>
                <a:cs typeface="Calibri"/>
              </a:rPr>
              <a:t>and then </a:t>
            </a:r>
            <a:r>
              <a:rPr sz="2000" spc="-15" dirty="0">
                <a:latin typeface="Calibri"/>
                <a:cs typeface="Calibri"/>
              </a:rPr>
              <a:t>offset </a:t>
            </a:r>
            <a:r>
              <a:rPr sz="2000" spc="-5" dirty="0">
                <a:latin typeface="Calibri"/>
                <a:cs typeface="Calibri"/>
              </a:rPr>
              <a:t>by </a:t>
            </a:r>
            <a:r>
              <a:rPr sz="2000" dirty="0">
                <a:latin typeface="Calibri"/>
                <a:cs typeface="Calibri"/>
              </a:rPr>
              <a:t>d-th</a:t>
            </a:r>
            <a:r>
              <a:rPr sz="2000" spc="25" dirty="0">
                <a:latin typeface="Calibri"/>
                <a:cs typeface="Calibri"/>
              </a:rPr>
              <a:t> </a:t>
            </a:r>
            <a:r>
              <a:rPr sz="2000" spc="-5" dirty="0">
                <a:latin typeface="Calibri"/>
                <a:cs typeface="Calibri"/>
              </a:rPr>
              <a:t>bias.</a:t>
            </a:r>
            <a:endParaRPr sz="2000">
              <a:latin typeface="Calibri"/>
              <a:cs typeface="Calibri"/>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0266" y="461899"/>
            <a:ext cx="3364229" cy="696595"/>
          </a:xfrm>
          <a:prstGeom prst="rect">
            <a:avLst/>
          </a:prstGeom>
        </p:spPr>
        <p:txBody>
          <a:bodyPr vert="horz" wrap="square" lIns="0" tIns="13335" rIns="0" bIns="0" rtlCol="0">
            <a:spAutoFit/>
          </a:bodyPr>
          <a:lstStyle/>
          <a:p>
            <a:pPr marL="12700">
              <a:lnSpc>
                <a:spcPct val="100000"/>
              </a:lnSpc>
              <a:spcBef>
                <a:spcPts val="105"/>
              </a:spcBef>
            </a:pPr>
            <a:r>
              <a:rPr spc="-5" dirty="0"/>
              <a:t>Spatial</a:t>
            </a:r>
            <a:r>
              <a:rPr spc="-80" dirty="0"/>
              <a:t> </a:t>
            </a:r>
            <a:r>
              <a:rPr spc="-10" dirty="0"/>
              <a:t>Pooling</a:t>
            </a:r>
          </a:p>
        </p:txBody>
      </p:sp>
      <p:sp>
        <p:nvSpPr>
          <p:cNvPr id="3" name="object 3"/>
          <p:cNvSpPr/>
          <p:nvPr/>
        </p:nvSpPr>
        <p:spPr>
          <a:xfrm>
            <a:off x="990600" y="3332988"/>
            <a:ext cx="3581400" cy="2334768"/>
          </a:xfrm>
          <a:prstGeom prst="rect">
            <a:avLst/>
          </a:prstGeom>
          <a:blipFill>
            <a:blip r:embed="rId2" cstate="print"/>
            <a:stretch>
              <a:fillRect/>
            </a:stretch>
          </a:blipFill>
        </p:spPr>
        <p:txBody>
          <a:bodyPr wrap="square" lIns="0" tIns="0" rIns="0" bIns="0" rtlCol="0"/>
          <a:lstStyle/>
          <a:p>
            <a:endParaRPr/>
          </a:p>
        </p:txBody>
      </p:sp>
      <p:graphicFrame>
        <p:nvGraphicFramePr>
          <p:cNvPr id="4" name="object 4"/>
          <p:cNvGraphicFramePr>
            <a:graphicFrameLocks noGrp="1"/>
          </p:cNvGraphicFramePr>
          <p:nvPr/>
        </p:nvGraphicFramePr>
        <p:xfrm>
          <a:off x="972311" y="4058411"/>
          <a:ext cx="1143000" cy="1143000"/>
        </p:xfrm>
        <a:graphic>
          <a:graphicData uri="http://schemas.openxmlformats.org/drawingml/2006/table">
            <a:tbl>
              <a:tblPr firstRow="1" bandRow="1">
                <a:tableStyleId>{2D5ABB26-0587-4C30-8999-92F81FD0307C}</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81000">
                <a:tc>
                  <a:txBody>
                    <a:bodyPr/>
                    <a:lstStyle/>
                    <a:p>
                      <a:pPr>
                        <a:lnSpc>
                          <a:spcPct val="100000"/>
                        </a:lnSpc>
                      </a:pPr>
                      <a:endParaRPr sz="2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tcPr>
                </a:tc>
                <a:tc>
                  <a:txBody>
                    <a:bodyPr/>
                    <a:lstStyle/>
                    <a:p>
                      <a:pPr>
                        <a:lnSpc>
                          <a:spcPct val="100000"/>
                        </a:lnSpc>
                      </a:pPr>
                      <a:endParaRPr sz="2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tcPr>
                </a:tc>
                <a:tc>
                  <a:txBody>
                    <a:bodyPr/>
                    <a:lstStyle/>
                    <a:p>
                      <a:pPr>
                        <a:lnSpc>
                          <a:spcPct val="100000"/>
                        </a:lnSpc>
                      </a:pPr>
                      <a:endParaRPr sz="2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tcPr>
                </a:tc>
                <a:extLst>
                  <a:ext uri="{0D108BD9-81ED-4DB2-BD59-A6C34878D82A}">
                    <a16:rowId xmlns:a16="http://schemas.microsoft.com/office/drawing/2014/main" val="10000"/>
                  </a:ext>
                </a:extLst>
              </a:tr>
              <a:tr h="381000">
                <a:tc>
                  <a:txBody>
                    <a:bodyPr/>
                    <a:lstStyle/>
                    <a:p>
                      <a:pPr>
                        <a:lnSpc>
                          <a:spcPct val="100000"/>
                        </a:lnSpc>
                      </a:pPr>
                      <a:endParaRPr sz="2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tcPr>
                </a:tc>
                <a:tc>
                  <a:txBody>
                    <a:bodyPr/>
                    <a:lstStyle/>
                    <a:p>
                      <a:pPr>
                        <a:lnSpc>
                          <a:spcPct val="100000"/>
                        </a:lnSpc>
                      </a:pPr>
                      <a:endParaRPr sz="2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tcPr>
                </a:tc>
                <a:tc>
                  <a:txBody>
                    <a:bodyPr/>
                    <a:lstStyle/>
                    <a:p>
                      <a:pPr>
                        <a:lnSpc>
                          <a:spcPct val="100000"/>
                        </a:lnSpc>
                      </a:pPr>
                      <a:endParaRPr sz="2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tcPr>
                </a:tc>
                <a:extLst>
                  <a:ext uri="{0D108BD9-81ED-4DB2-BD59-A6C34878D82A}">
                    <a16:rowId xmlns:a16="http://schemas.microsoft.com/office/drawing/2014/main" val="10001"/>
                  </a:ext>
                </a:extLst>
              </a:tr>
              <a:tr h="381000">
                <a:tc>
                  <a:txBody>
                    <a:bodyPr/>
                    <a:lstStyle/>
                    <a:p>
                      <a:pPr>
                        <a:lnSpc>
                          <a:spcPct val="100000"/>
                        </a:lnSpc>
                      </a:pPr>
                      <a:endParaRPr sz="2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tcPr>
                </a:tc>
                <a:tc>
                  <a:txBody>
                    <a:bodyPr/>
                    <a:lstStyle/>
                    <a:p>
                      <a:pPr>
                        <a:lnSpc>
                          <a:spcPct val="100000"/>
                        </a:lnSpc>
                      </a:pPr>
                      <a:endParaRPr sz="2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tcPr>
                </a:tc>
                <a:tc>
                  <a:txBody>
                    <a:bodyPr/>
                    <a:lstStyle/>
                    <a:p>
                      <a:pPr>
                        <a:lnSpc>
                          <a:spcPct val="100000"/>
                        </a:lnSpc>
                      </a:pPr>
                      <a:endParaRPr sz="2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tcPr>
                </a:tc>
                <a:extLst>
                  <a:ext uri="{0D108BD9-81ED-4DB2-BD59-A6C34878D82A}">
                    <a16:rowId xmlns:a16="http://schemas.microsoft.com/office/drawing/2014/main" val="10002"/>
                  </a:ext>
                </a:extLst>
              </a:tr>
            </a:tbl>
          </a:graphicData>
        </a:graphic>
      </p:graphicFrame>
      <p:sp>
        <p:nvSpPr>
          <p:cNvPr id="5" name="object 5"/>
          <p:cNvSpPr txBox="1">
            <a:spLocks noGrp="1"/>
          </p:cNvSpPr>
          <p:nvPr>
            <p:ph type="body" idx="1"/>
          </p:nvPr>
        </p:nvSpPr>
        <p:spPr>
          <a:prstGeom prst="rect">
            <a:avLst/>
          </a:prstGeom>
        </p:spPr>
        <p:txBody>
          <a:bodyPr vert="horz" wrap="square" lIns="0" tIns="86360" rIns="0" bIns="0" rtlCol="0">
            <a:spAutoFit/>
          </a:bodyPr>
          <a:lstStyle/>
          <a:p>
            <a:pPr marL="469900" indent="-457834">
              <a:lnSpc>
                <a:spcPct val="100000"/>
              </a:lnSpc>
              <a:spcBef>
                <a:spcPts val="680"/>
              </a:spcBef>
              <a:buFont typeface="Arial"/>
              <a:buChar char="•"/>
              <a:tabLst>
                <a:tab pos="469900" algn="l"/>
                <a:tab pos="470534" algn="l"/>
              </a:tabLst>
            </a:pPr>
            <a:r>
              <a:rPr spc="-5" dirty="0"/>
              <a:t>Sum or </a:t>
            </a:r>
            <a:r>
              <a:rPr spc="-10" dirty="0"/>
              <a:t>max </a:t>
            </a:r>
            <a:r>
              <a:rPr spc="-15" dirty="0"/>
              <a:t>over </a:t>
            </a:r>
            <a:r>
              <a:rPr spc="-5" dirty="0"/>
              <a:t>non-overlapping </a:t>
            </a:r>
            <a:r>
              <a:rPr dirty="0"/>
              <a:t>/ </a:t>
            </a:r>
            <a:r>
              <a:rPr spc="-5" dirty="0"/>
              <a:t>overlapping</a:t>
            </a:r>
            <a:r>
              <a:rPr spc="-25" dirty="0"/>
              <a:t> </a:t>
            </a:r>
            <a:r>
              <a:rPr spc="-5" dirty="0"/>
              <a:t>regions</a:t>
            </a:r>
          </a:p>
          <a:p>
            <a:pPr marL="469900" indent="-457834">
              <a:lnSpc>
                <a:spcPct val="100000"/>
              </a:lnSpc>
              <a:spcBef>
                <a:spcPts val="580"/>
              </a:spcBef>
              <a:buFont typeface="Arial"/>
              <a:buChar char="•"/>
              <a:tabLst>
                <a:tab pos="469900" algn="l"/>
                <a:tab pos="470534" algn="l"/>
              </a:tabLst>
            </a:pPr>
            <a:r>
              <a:rPr spc="-15" dirty="0"/>
              <a:t>Role </a:t>
            </a:r>
            <a:r>
              <a:rPr spc="-5" dirty="0"/>
              <a:t>of</a:t>
            </a:r>
            <a:r>
              <a:rPr spc="-15" dirty="0"/>
              <a:t> </a:t>
            </a:r>
            <a:r>
              <a:rPr spc="-5" dirty="0"/>
              <a:t>pooling:</a:t>
            </a:r>
          </a:p>
          <a:p>
            <a:pPr marL="870585" lvl="1" indent="-457834">
              <a:lnSpc>
                <a:spcPct val="100000"/>
              </a:lnSpc>
              <a:spcBef>
                <a:spcPts val="505"/>
              </a:spcBef>
              <a:buFont typeface="Arial"/>
              <a:buChar char="•"/>
              <a:tabLst>
                <a:tab pos="870585" algn="l"/>
                <a:tab pos="871219" algn="l"/>
              </a:tabLst>
            </a:pPr>
            <a:r>
              <a:rPr sz="2000" spc="-10" dirty="0">
                <a:latin typeface="Calibri"/>
                <a:cs typeface="Calibri"/>
              </a:rPr>
              <a:t>Invariance </a:t>
            </a:r>
            <a:r>
              <a:rPr sz="2000" spc="-15" dirty="0">
                <a:latin typeface="Calibri"/>
                <a:cs typeface="Calibri"/>
              </a:rPr>
              <a:t>to </a:t>
            </a:r>
            <a:r>
              <a:rPr sz="2000" spc="-5" dirty="0">
                <a:latin typeface="Calibri"/>
                <a:cs typeface="Calibri"/>
              </a:rPr>
              <a:t>small</a:t>
            </a:r>
            <a:r>
              <a:rPr sz="2000" spc="25" dirty="0">
                <a:latin typeface="Calibri"/>
                <a:cs typeface="Calibri"/>
              </a:rPr>
              <a:t> </a:t>
            </a:r>
            <a:r>
              <a:rPr sz="2000" spc="-10" dirty="0">
                <a:latin typeface="Calibri"/>
                <a:cs typeface="Calibri"/>
              </a:rPr>
              <a:t>transformations</a:t>
            </a:r>
            <a:endParaRPr sz="2000">
              <a:latin typeface="Calibri"/>
              <a:cs typeface="Calibri"/>
            </a:endParaRPr>
          </a:p>
          <a:p>
            <a:pPr marL="870585" lvl="1" indent="-457834">
              <a:lnSpc>
                <a:spcPct val="100000"/>
              </a:lnSpc>
              <a:spcBef>
                <a:spcPts val="480"/>
              </a:spcBef>
              <a:buFont typeface="Arial"/>
              <a:buChar char="•"/>
              <a:tabLst>
                <a:tab pos="870585" algn="l"/>
                <a:tab pos="871219" algn="l"/>
              </a:tabLst>
            </a:pPr>
            <a:r>
              <a:rPr sz="2000" spc="-10" dirty="0">
                <a:latin typeface="Calibri"/>
                <a:cs typeface="Calibri"/>
              </a:rPr>
              <a:t>Larger receptive </a:t>
            </a:r>
            <a:r>
              <a:rPr sz="2000" spc="-5" dirty="0">
                <a:latin typeface="Calibri"/>
                <a:cs typeface="Calibri"/>
              </a:rPr>
              <a:t>fields (neurons see </a:t>
            </a:r>
            <a:r>
              <a:rPr sz="2000" spc="-10" dirty="0">
                <a:latin typeface="Calibri"/>
                <a:cs typeface="Calibri"/>
              </a:rPr>
              <a:t>more </a:t>
            </a:r>
            <a:r>
              <a:rPr sz="2000" spc="-5" dirty="0">
                <a:latin typeface="Calibri"/>
                <a:cs typeface="Calibri"/>
              </a:rPr>
              <a:t>of</a:t>
            </a:r>
            <a:r>
              <a:rPr sz="2000" spc="35" dirty="0">
                <a:latin typeface="Calibri"/>
                <a:cs typeface="Calibri"/>
              </a:rPr>
              <a:t> </a:t>
            </a:r>
            <a:r>
              <a:rPr sz="2000" dirty="0">
                <a:latin typeface="Calibri"/>
                <a:cs typeface="Calibri"/>
              </a:rPr>
              <a:t>input)</a:t>
            </a:r>
            <a:endParaRPr sz="2000">
              <a:latin typeface="Calibri"/>
              <a:cs typeface="Calibri"/>
            </a:endParaRPr>
          </a:p>
          <a:p>
            <a:pPr>
              <a:lnSpc>
                <a:spcPct val="100000"/>
              </a:lnSpc>
            </a:pPr>
            <a:endParaRPr sz="2300"/>
          </a:p>
          <a:p>
            <a:pPr marL="4751705">
              <a:lnSpc>
                <a:spcPct val="100000"/>
              </a:lnSpc>
              <a:spcBef>
                <a:spcPts val="1650"/>
              </a:spcBef>
            </a:pPr>
            <a:r>
              <a:rPr sz="2800" b="1" spc="-15" dirty="0">
                <a:latin typeface="Calibri"/>
                <a:cs typeface="Calibri"/>
              </a:rPr>
              <a:t>Max</a:t>
            </a:r>
            <a:endParaRPr sz="2800">
              <a:latin typeface="Calibri"/>
              <a:cs typeface="Calibri"/>
            </a:endParaRPr>
          </a:p>
        </p:txBody>
      </p:sp>
      <p:sp>
        <p:nvSpPr>
          <p:cNvPr id="6" name="object 6"/>
          <p:cNvSpPr/>
          <p:nvPr/>
        </p:nvSpPr>
        <p:spPr>
          <a:xfrm>
            <a:off x="6321418" y="5013959"/>
            <a:ext cx="1922030" cy="125729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321300" y="5263388"/>
            <a:ext cx="6731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libri"/>
                <a:cs typeface="Calibri"/>
              </a:rPr>
              <a:t>Sum</a:t>
            </a:r>
            <a:endParaRPr sz="2800">
              <a:latin typeface="Calibri"/>
              <a:cs typeface="Calibri"/>
            </a:endParaRPr>
          </a:p>
        </p:txBody>
      </p:sp>
      <p:sp>
        <p:nvSpPr>
          <p:cNvPr id="8" name="object 8"/>
          <p:cNvSpPr/>
          <p:nvPr/>
        </p:nvSpPr>
        <p:spPr>
          <a:xfrm>
            <a:off x="6316979" y="3445764"/>
            <a:ext cx="1906682" cy="126034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398463" y="134938"/>
            <a:ext cx="8391525" cy="755650"/>
          </a:xfrm>
          <a:noFill/>
        </p:spPr>
        <p:txBody>
          <a:bodyPr/>
          <a:lstStyle/>
          <a:p>
            <a:pPr eaLnBrk="1" hangingPunct="1"/>
            <a:r>
              <a:rPr lang="en-US" altLang="ko-KR" sz="3600" smtClean="0">
                <a:latin typeface="Times New Roman" panose="02020603050405020304" pitchFamily="18" charset="0"/>
              </a:rPr>
              <a:t>The Backpropagation algorithm</a:t>
            </a:r>
          </a:p>
        </p:txBody>
      </p:sp>
      <p:pic>
        <p:nvPicPr>
          <p:cNvPr id="22531" name="Picture 5" descr="re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3143250"/>
            <a:ext cx="40259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1285875"/>
            <a:ext cx="520065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30834050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4422" y="461899"/>
            <a:ext cx="3914775" cy="696595"/>
          </a:xfrm>
          <a:prstGeom prst="rect">
            <a:avLst/>
          </a:prstGeom>
        </p:spPr>
        <p:txBody>
          <a:bodyPr vert="horz" wrap="square" lIns="0" tIns="13335" rIns="0" bIns="0" rtlCol="0">
            <a:spAutoFit/>
          </a:bodyPr>
          <a:lstStyle/>
          <a:p>
            <a:pPr marL="12700">
              <a:lnSpc>
                <a:spcPct val="100000"/>
              </a:lnSpc>
              <a:spcBef>
                <a:spcPts val="105"/>
              </a:spcBef>
            </a:pPr>
            <a:r>
              <a:rPr dirty="0"/>
              <a:t>3. </a:t>
            </a:r>
            <a:r>
              <a:rPr spc="-5" dirty="0"/>
              <a:t>Spatial</a:t>
            </a:r>
            <a:r>
              <a:rPr spc="-85" dirty="0"/>
              <a:t> </a:t>
            </a:r>
            <a:r>
              <a:rPr spc="-10" dirty="0"/>
              <a:t>Pooling</a:t>
            </a:r>
          </a:p>
        </p:txBody>
      </p:sp>
      <p:sp>
        <p:nvSpPr>
          <p:cNvPr id="3" name="object 3"/>
          <p:cNvSpPr txBox="1"/>
          <p:nvPr/>
        </p:nvSpPr>
        <p:spPr>
          <a:xfrm>
            <a:off x="535940" y="1539811"/>
            <a:ext cx="7371080" cy="1639570"/>
          </a:xfrm>
          <a:prstGeom prst="rect">
            <a:avLst/>
          </a:prstGeom>
        </p:spPr>
        <p:txBody>
          <a:bodyPr vert="horz" wrap="square" lIns="0" tIns="86360" rIns="0" bIns="0" rtlCol="0">
            <a:spAutoFit/>
          </a:bodyPr>
          <a:lstStyle/>
          <a:p>
            <a:pPr marL="469900" indent="-457834">
              <a:lnSpc>
                <a:spcPct val="100000"/>
              </a:lnSpc>
              <a:spcBef>
                <a:spcPts val="680"/>
              </a:spcBef>
              <a:buFont typeface="Arial"/>
              <a:buChar char="•"/>
              <a:tabLst>
                <a:tab pos="469900" algn="l"/>
                <a:tab pos="470534" algn="l"/>
              </a:tabLst>
            </a:pPr>
            <a:r>
              <a:rPr sz="2400" spc="-5" dirty="0">
                <a:latin typeface="Calibri"/>
                <a:cs typeface="Calibri"/>
              </a:rPr>
              <a:t>Sum or </a:t>
            </a:r>
            <a:r>
              <a:rPr sz="2400" spc="-10" dirty="0">
                <a:latin typeface="Calibri"/>
                <a:cs typeface="Calibri"/>
              </a:rPr>
              <a:t>max </a:t>
            </a:r>
            <a:r>
              <a:rPr sz="2400" spc="-15" dirty="0">
                <a:latin typeface="Calibri"/>
                <a:cs typeface="Calibri"/>
              </a:rPr>
              <a:t>over </a:t>
            </a:r>
            <a:r>
              <a:rPr sz="2400" spc="-5" dirty="0">
                <a:latin typeface="Calibri"/>
                <a:cs typeface="Calibri"/>
              </a:rPr>
              <a:t>non-overlapping </a:t>
            </a:r>
            <a:r>
              <a:rPr sz="2400" dirty="0">
                <a:latin typeface="Calibri"/>
                <a:cs typeface="Calibri"/>
              </a:rPr>
              <a:t>/ </a:t>
            </a:r>
            <a:r>
              <a:rPr sz="2400" spc="-5" dirty="0">
                <a:latin typeface="Calibri"/>
                <a:cs typeface="Calibri"/>
              </a:rPr>
              <a:t>overlapping</a:t>
            </a:r>
            <a:r>
              <a:rPr sz="2400" spc="-25" dirty="0">
                <a:latin typeface="Calibri"/>
                <a:cs typeface="Calibri"/>
              </a:rPr>
              <a:t> </a:t>
            </a:r>
            <a:r>
              <a:rPr sz="2400" spc="-5" dirty="0">
                <a:latin typeface="Calibri"/>
                <a:cs typeface="Calibri"/>
              </a:rPr>
              <a:t>regions</a:t>
            </a:r>
            <a:endParaRPr sz="2400">
              <a:latin typeface="Calibri"/>
              <a:cs typeface="Calibri"/>
            </a:endParaRPr>
          </a:p>
          <a:p>
            <a:pPr marL="469900" indent="-457834">
              <a:lnSpc>
                <a:spcPct val="100000"/>
              </a:lnSpc>
              <a:spcBef>
                <a:spcPts val="580"/>
              </a:spcBef>
              <a:buFont typeface="Arial"/>
              <a:buChar char="•"/>
              <a:tabLst>
                <a:tab pos="469900" algn="l"/>
                <a:tab pos="470534" algn="l"/>
              </a:tabLst>
            </a:pPr>
            <a:r>
              <a:rPr sz="2400" spc="-15" dirty="0">
                <a:latin typeface="Calibri"/>
                <a:cs typeface="Calibri"/>
              </a:rPr>
              <a:t>Role </a:t>
            </a:r>
            <a:r>
              <a:rPr sz="2400" spc="-5" dirty="0">
                <a:latin typeface="Calibri"/>
                <a:cs typeface="Calibri"/>
              </a:rPr>
              <a:t>of</a:t>
            </a:r>
            <a:r>
              <a:rPr sz="2400" spc="-15" dirty="0">
                <a:latin typeface="Calibri"/>
                <a:cs typeface="Calibri"/>
              </a:rPr>
              <a:t> </a:t>
            </a:r>
            <a:r>
              <a:rPr sz="2400" spc="-5" dirty="0">
                <a:latin typeface="Calibri"/>
                <a:cs typeface="Calibri"/>
              </a:rPr>
              <a:t>pooling:</a:t>
            </a:r>
            <a:endParaRPr sz="2400">
              <a:latin typeface="Calibri"/>
              <a:cs typeface="Calibri"/>
            </a:endParaRPr>
          </a:p>
          <a:p>
            <a:pPr marL="870585" lvl="1" indent="-457834">
              <a:lnSpc>
                <a:spcPct val="100000"/>
              </a:lnSpc>
              <a:spcBef>
                <a:spcPts val="505"/>
              </a:spcBef>
              <a:buFont typeface="Arial"/>
              <a:buChar char="•"/>
              <a:tabLst>
                <a:tab pos="870585" algn="l"/>
                <a:tab pos="871219" algn="l"/>
              </a:tabLst>
            </a:pPr>
            <a:r>
              <a:rPr sz="2000" spc="-10" dirty="0">
                <a:latin typeface="Calibri"/>
                <a:cs typeface="Calibri"/>
              </a:rPr>
              <a:t>Invariance </a:t>
            </a:r>
            <a:r>
              <a:rPr sz="2000" spc="-15" dirty="0">
                <a:latin typeface="Calibri"/>
                <a:cs typeface="Calibri"/>
              </a:rPr>
              <a:t>to </a:t>
            </a:r>
            <a:r>
              <a:rPr sz="2000" spc="-5" dirty="0">
                <a:latin typeface="Calibri"/>
                <a:cs typeface="Calibri"/>
              </a:rPr>
              <a:t>small</a:t>
            </a:r>
            <a:r>
              <a:rPr sz="2000" spc="25" dirty="0">
                <a:latin typeface="Calibri"/>
                <a:cs typeface="Calibri"/>
              </a:rPr>
              <a:t> </a:t>
            </a:r>
            <a:r>
              <a:rPr sz="2000" spc="-10" dirty="0">
                <a:latin typeface="Calibri"/>
                <a:cs typeface="Calibri"/>
              </a:rPr>
              <a:t>transformations</a:t>
            </a:r>
            <a:endParaRPr sz="2000">
              <a:latin typeface="Calibri"/>
              <a:cs typeface="Calibri"/>
            </a:endParaRPr>
          </a:p>
          <a:p>
            <a:pPr marL="870585" lvl="1" indent="-457834">
              <a:lnSpc>
                <a:spcPct val="100000"/>
              </a:lnSpc>
              <a:spcBef>
                <a:spcPts val="480"/>
              </a:spcBef>
              <a:buFont typeface="Arial"/>
              <a:buChar char="•"/>
              <a:tabLst>
                <a:tab pos="870585" algn="l"/>
                <a:tab pos="871219" algn="l"/>
              </a:tabLst>
            </a:pPr>
            <a:r>
              <a:rPr sz="2000" spc="-10" dirty="0">
                <a:latin typeface="Calibri"/>
                <a:cs typeface="Calibri"/>
              </a:rPr>
              <a:t>Larger receptive </a:t>
            </a:r>
            <a:r>
              <a:rPr sz="2000" spc="-5" dirty="0">
                <a:latin typeface="Calibri"/>
                <a:cs typeface="Calibri"/>
              </a:rPr>
              <a:t>fields (neurons see </a:t>
            </a:r>
            <a:r>
              <a:rPr sz="2000" spc="-10" dirty="0">
                <a:latin typeface="Calibri"/>
                <a:cs typeface="Calibri"/>
              </a:rPr>
              <a:t>more </a:t>
            </a:r>
            <a:r>
              <a:rPr sz="2000" spc="-5" dirty="0">
                <a:latin typeface="Calibri"/>
                <a:cs typeface="Calibri"/>
              </a:rPr>
              <a:t>of</a:t>
            </a:r>
            <a:r>
              <a:rPr sz="2000" spc="35" dirty="0">
                <a:latin typeface="Calibri"/>
                <a:cs typeface="Calibri"/>
              </a:rPr>
              <a:t> </a:t>
            </a:r>
            <a:r>
              <a:rPr sz="2000" dirty="0">
                <a:latin typeface="Calibri"/>
                <a:cs typeface="Calibri"/>
              </a:rPr>
              <a:t>input)</a:t>
            </a:r>
            <a:endParaRPr sz="2000">
              <a:latin typeface="Calibri"/>
              <a:cs typeface="Calibri"/>
            </a:endParaRPr>
          </a:p>
        </p:txBody>
      </p:sp>
      <p:sp>
        <p:nvSpPr>
          <p:cNvPr id="5" name="object 5"/>
          <p:cNvSpPr/>
          <p:nvPr/>
        </p:nvSpPr>
        <p:spPr>
          <a:xfrm>
            <a:off x="374904" y="3724655"/>
            <a:ext cx="3145441" cy="246406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023359" y="3720084"/>
            <a:ext cx="4823363" cy="226161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761" y="461899"/>
            <a:ext cx="3048000" cy="696595"/>
          </a:xfrm>
          <a:prstGeom prst="rect">
            <a:avLst/>
          </a:prstGeom>
        </p:spPr>
        <p:txBody>
          <a:bodyPr vert="horz" wrap="square" lIns="0" tIns="13335" rIns="0" bIns="0" rtlCol="0">
            <a:spAutoFit/>
          </a:bodyPr>
          <a:lstStyle/>
          <a:p>
            <a:pPr marL="12700">
              <a:lnSpc>
                <a:spcPct val="100000"/>
              </a:lnSpc>
              <a:spcBef>
                <a:spcPts val="105"/>
              </a:spcBef>
            </a:pPr>
            <a:r>
              <a:rPr spc="-10" dirty="0"/>
              <a:t>Pooling</a:t>
            </a:r>
            <a:r>
              <a:rPr spc="-95" dirty="0"/>
              <a:t> </a:t>
            </a:r>
            <a:r>
              <a:rPr spc="-30" dirty="0"/>
              <a:t>Layer</a:t>
            </a:r>
          </a:p>
        </p:txBody>
      </p:sp>
      <p:sp>
        <p:nvSpPr>
          <p:cNvPr id="3" name="object 3"/>
          <p:cNvSpPr txBox="1"/>
          <p:nvPr/>
        </p:nvSpPr>
        <p:spPr>
          <a:xfrm>
            <a:off x="535940" y="1244855"/>
            <a:ext cx="7882890" cy="4415155"/>
          </a:xfrm>
          <a:prstGeom prst="rect">
            <a:avLst/>
          </a:prstGeom>
        </p:spPr>
        <p:txBody>
          <a:bodyPr vert="horz" wrap="square" lIns="0" tIns="78740" rIns="0" bIns="0" rtlCol="0">
            <a:spAutoFit/>
          </a:bodyPr>
          <a:lstStyle/>
          <a:p>
            <a:pPr marL="355600" indent="-343535">
              <a:lnSpc>
                <a:spcPct val="100000"/>
              </a:lnSpc>
              <a:spcBef>
                <a:spcPts val="620"/>
              </a:spcBef>
              <a:buFont typeface="Arial"/>
              <a:buChar char="•"/>
              <a:tabLst>
                <a:tab pos="355600" algn="l"/>
                <a:tab pos="356235" algn="l"/>
              </a:tabLst>
            </a:pPr>
            <a:r>
              <a:rPr sz="2200" spc="-5" dirty="0">
                <a:latin typeface="Calibri"/>
                <a:cs typeface="Calibri"/>
              </a:rPr>
              <a:t>Insertion of pooling</a:t>
            </a:r>
            <a:r>
              <a:rPr sz="2200" dirty="0">
                <a:latin typeface="Calibri"/>
                <a:cs typeface="Calibri"/>
              </a:rPr>
              <a:t> </a:t>
            </a:r>
            <a:r>
              <a:rPr sz="2200" spc="-15" dirty="0">
                <a:latin typeface="Calibri"/>
                <a:cs typeface="Calibri"/>
              </a:rPr>
              <a:t>layer:</a:t>
            </a:r>
            <a:endParaRPr sz="2200">
              <a:latin typeface="Calibri"/>
              <a:cs typeface="Calibri"/>
            </a:endParaRPr>
          </a:p>
          <a:p>
            <a:pPr marL="469900">
              <a:lnSpc>
                <a:spcPct val="100000"/>
              </a:lnSpc>
              <a:spcBef>
                <a:spcPts val="490"/>
              </a:spcBef>
              <a:tabLst>
                <a:tab pos="756285" algn="l"/>
              </a:tabLst>
            </a:pPr>
            <a:r>
              <a:rPr sz="2000" dirty="0">
                <a:latin typeface="Arial"/>
                <a:cs typeface="Arial"/>
              </a:rPr>
              <a:t>–	</a:t>
            </a:r>
            <a:r>
              <a:rPr sz="2000" spc="-5" dirty="0">
                <a:latin typeface="Calibri"/>
                <a:cs typeface="Calibri"/>
              </a:rPr>
              <a:t>reduce </a:t>
            </a:r>
            <a:r>
              <a:rPr sz="2000" dirty="0">
                <a:latin typeface="Calibri"/>
                <a:cs typeface="Calibri"/>
              </a:rPr>
              <a:t>the </a:t>
            </a:r>
            <a:r>
              <a:rPr sz="2000" spc="-5" dirty="0">
                <a:latin typeface="Calibri"/>
                <a:cs typeface="Calibri"/>
              </a:rPr>
              <a:t>spatial </a:t>
            </a:r>
            <a:r>
              <a:rPr sz="2000" spc="-20" dirty="0">
                <a:latin typeface="Calibri"/>
                <a:cs typeface="Calibri"/>
              </a:rPr>
              <a:t>size </a:t>
            </a:r>
            <a:r>
              <a:rPr sz="2000" dirty="0">
                <a:latin typeface="Calibri"/>
                <a:cs typeface="Calibri"/>
              </a:rPr>
              <a:t>of the</a:t>
            </a:r>
            <a:r>
              <a:rPr sz="2000" spc="15" dirty="0">
                <a:latin typeface="Calibri"/>
                <a:cs typeface="Calibri"/>
              </a:rPr>
              <a:t> </a:t>
            </a:r>
            <a:r>
              <a:rPr sz="2000" spc="-10" dirty="0">
                <a:latin typeface="Calibri"/>
                <a:cs typeface="Calibri"/>
              </a:rPr>
              <a:t>representation</a:t>
            </a:r>
            <a:endParaRPr sz="2000">
              <a:latin typeface="Calibri"/>
              <a:cs typeface="Calibri"/>
            </a:endParaRPr>
          </a:p>
          <a:p>
            <a:pPr marL="469900" marR="5080">
              <a:lnSpc>
                <a:spcPct val="100000"/>
              </a:lnSpc>
              <a:spcBef>
                <a:spcPts val="484"/>
              </a:spcBef>
            </a:pPr>
            <a:r>
              <a:rPr sz="2000" spc="-5" dirty="0">
                <a:latin typeface="Calibri"/>
                <a:cs typeface="Calibri"/>
              </a:rPr>
              <a:t>reduce </a:t>
            </a:r>
            <a:r>
              <a:rPr sz="2000" dirty="0">
                <a:latin typeface="Calibri"/>
                <a:cs typeface="Calibri"/>
              </a:rPr>
              <a:t>the </a:t>
            </a:r>
            <a:r>
              <a:rPr sz="2000" spc="-5" dirty="0">
                <a:latin typeface="Calibri"/>
                <a:cs typeface="Calibri"/>
              </a:rPr>
              <a:t>amount of </a:t>
            </a:r>
            <a:r>
              <a:rPr sz="2000" spc="-15" dirty="0">
                <a:latin typeface="Calibri"/>
                <a:cs typeface="Calibri"/>
              </a:rPr>
              <a:t>parameters </a:t>
            </a:r>
            <a:r>
              <a:rPr sz="2000" dirty="0">
                <a:latin typeface="Calibri"/>
                <a:cs typeface="Calibri"/>
              </a:rPr>
              <a:t>and </a:t>
            </a:r>
            <a:r>
              <a:rPr sz="2000" spc="-10" dirty="0">
                <a:latin typeface="Calibri"/>
                <a:cs typeface="Calibri"/>
              </a:rPr>
              <a:t>computation </a:t>
            </a:r>
            <a:r>
              <a:rPr sz="2000" dirty="0">
                <a:latin typeface="Calibri"/>
                <a:cs typeface="Calibri"/>
              </a:rPr>
              <a:t>in the </a:t>
            </a:r>
            <a:r>
              <a:rPr sz="2000" spc="-10" dirty="0">
                <a:latin typeface="Calibri"/>
                <a:cs typeface="Calibri"/>
              </a:rPr>
              <a:t>network, </a:t>
            </a:r>
            <a:r>
              <a:rPr sz="2000" dirty="0">
                <a:latin typeface="Calibri"/>
                <a:cs typeface="Calibri"/>
              </a:rPr>
              <a:t>and  hence </a:t>
            </a:r>
            <a:r>
              <a:rPr sz="2000" spc="-5" dirty="0">
                <a:latin typeface="Calibri"/>
                <a:cs typeface="Calibri"/>
              </a:rPr>
              <a:t>also </a:t>
            </a:r>
            <a:r>
              <a:rPr sz="2000" spc="-15" dirty="0">
                <a:latin typeface="Calibri"/>
                <a:cs typeface="Calibri"/>
              </a:rPr>
              <a:t>control</a:t>
            </a:r>
            <a:r>
              <a:rPr sz="2000" spc="-5" dirty="0">
                <a:latin typeface="Calibri"/>
                <a:cs typeface="Calibri"/>
              </a:rPr>
              <a:t> </a:t>
            </a:r>
            <a:r>
              <a:rPr sz="2000" spc="-10" dirty="0">
                <a:latin typeface="Calibri"/>
                <a:cs typeface="Calibri"/>
              </a:rPr>
              <a:t>overfitting.</a:t>
            </a:r>
            <a:endParaRPr sz="2000">
              <a:latin typeface="Calibri"/>
              <a:cs typeface="Calibri"/>
            </a:endParaRPr>
          </a:p>
          <a:p>
            <a:pPr marL="355600" marR="128270" indent="-343535">
              <a:lnSpc>
                <a:spcPct val="100000"/>
              </a:lnSpc>
              <a:spcBef>
                <a:spcPts val="520"/>
              </a:spcBef>
              <a:buFont typeface="Arial"/>
              <a:buChar char="•"/>
              <a:tabLst>
                <a:tab pos="355600" algn="l"/>
                <a:tab pos="356235" algn="l"/>
              </a:tabLst>
            </a:pPr>
            <a:r>
              <a:rPr sz="2200" spc="-10" dirty="0">
                <a:latin typeface="Calibri"/>
                <a:cs typeface="Calibri"/>
              </a:rPr>
              <a:t>The Pooling </a:t>
            </a:r>
            <a:r>
              <a:rPr sz="2200" spc="-15" dirty="0">
                <a:latin typeface="Calibri"/>
                <a:cs typeface="Calibri"/>
              </a:rPr>
              <a:t>Layer </a:t>
            </a:r>
            <a:r>
              <a:rPr sz="2200" spc="-20" dirty="0">
                <a:latin typeface="Calibri"/>
                <a:cs typeface="Calibri"/>
              </a:rPr>
              <a:t>operates </a:t>
            </a:r>
            <a:r>
              <a:rPr sz="2200" spc="-10" dirty="0">
                <a:latin typeface="Calibri"/>
                <a:cs typeface="Calibri"/>
              </a:rPr>
              <a:t>independently </a:t>
            </a:r>
            <a:r>
              <a:rPr sz="2200" spc="-5" dirty="0">
                <a:latin typeface="Calibri"/>
                <a:cs typeface="Calibri"/>
              </a:rPr>
              <a:t>on </a:t>
            </a:r>
            <a:r>
              <a:rPr sz="2200" spc="-10" dirty="0">
                <a:latin typeface="Calibri"/>
                <a:cs typeface="Calibri"/>
              </a:rPr>
              <a:t>every depth </a:t>
            </a:r>
            <a:r>
              <a:rPr sz="2200" spc="-5" dirty="0">
                <a:latin typeface="Calibri"/>
                <a:cs typeface="Calibri"/>
              </a:rPr>
              <a:t>slice </a:t>
            </a:r>
            <a:r>
              <a:rPr sz="2200" dirty="0">
                <a:latin typeface="Calibri"/>
                <a:cs typeface="Calibri"/>
              </a:rPr>
              <a:t>of  </a:t>
            </a:r>
            <a:r>
              <a:rPr sz="2200" spc="-5" dirty="0">
                <a:latin typeface="Calibri"/>
                <a:cs typeface="Calibri"/>
              </a:rPr>
              <a:t>the input and </a:t>
            </a:r>
            <a:r>
              <a:rPr sz="2200" spc="-15" dirty="0">
                <a:latin typeface="Calibri"/>
                <a:cs typeface="Calibri"/>
              </a:rPr>
              <a:t>resizes </a:t>
            </a:r>
            <a:r>
              <a:rPr sz="2200" spc="-5" dirty="0">
                <a:latin typeface="Calibri"/>
                <a:cs typeface="Calibri"/>
              </a:rPr>
              <a:t>it </a:t>
            </a:r>
            <a:r>
              <a:rPr sz="2200" spc="-20" dirty="0">
                <a:latin typeface="Calibri"/>
                <a:cs typeface="Calibri"/>
              </a:rPr>
              <a:t>spatially, </a:t>
            </a:r>
            <a:r>
              <a:rPr sz="2200" spc="-10" dirty="0">
                <a:latin typeface="Calibri"/>
                <a:cs typeface="Calibri"/>
              </a:rPr>
              <a:t>using the </a:t>
            </a:r>
            <a:r>
              <a:rPr sz="2200" spc="-5" dirty="0">
                <a:latin typeface="Calibri"/>
                <a:cs typeface="Calibri"/>
              </a:rPr>
              <a:t>MAX</a:t>
            </a:r>
            <a:r>
              <a:rPr sz="2200" spc="60" dirty="0">
                <a:latin typeface="Calibri"/>
                <a:cs typeface="Calibri"/>
              </a:rPr>
              <a:t> </a:t>
            </a:r>
            <a:r>
              <a:rPr sz="2200" spc="-10" dirty="0">
                <a:latin typeface="Calibri"/>
                <a:cs typeface="Calibri"/>
              </a:rPr>
              <a:t>operation.</a:t>
            </a:r>
            <a:endParaRPr sz="2200">
              <a:latin typeface="Calibri"/>
              <a:cs typeface="Calibri"/>
            </a:endParaRPr>
          </a:p>
          <a:p>
            <a:pPr marL="355600" marR="149225" indent="-343535">
              <a:lnSpc>
                <a:spcPct val="100000"/>
              </a:lnSpc>
              <a:spcBef>
                <a:spcPts val="530"/>
              </a:spcBef>
              <a:buFont typeface="Arial"/>
              <a:buChar char="•"/>
              <a:tabLst>
                <a:tab pos="355600" algn="l"/>
                <a:tab pos="356235" algn="l"/>
              </a:tabLst>
            </a:pPr>
            <a:r>
              <a:rPr sz="2200" spc="-10" dirty="0">
                <a:latin typeface="Calibri"/>
                <a:cs typeface="Calibri"/>
              </a:rPr>
              <a:t>The most common </a:t>
            </a:r>
            <a:r>
              <a:rPr sz="2200" spc="-15" dirty="0">
                <a:latin typeface="Calibri"/>
                <a:cs typeface="Calibri"/>
              </a:rPr>
              <a:t>form </a:t>
            </a:r>
            <a:r>
              <a:rPr sz="2200" spc="-5" dirty="0">
                <a:latin typeface="Calibri"/>
                <a:cs typeface="Calibri"/>
              </a:rPr>
              <a:t>is a pooling </a:t>
            </a:r>
            <a:r>
              <a:rPr sz="2200" spc="-15" dirty="0">
                <a:latin typeface="Calibri"/>
                <a:cs typeface="Calibri"/>
              </a:rPr>
              <a:t>layer </a:t>
            </a:r>
            <a:r>
              <a:rPr sz="2200" spc="-5" dirty="0">
                <a:latin typeface="Calibri"/>
                <a:cs typeface="Calibri"/>
              </a:rPr>
              <a:t>with </a:t>
            </a:r>
            <a:r>
              <a:rPr sz="2200" spc="-15" dirty="0">
                <a:latin typeface="Calibri"/>
                <a:cs typeface="Calibri"/>
              </a:rPr>
              <a:t>filters </a:t>
            </a:r>
            <a:r>
              <a:rPr sz="2200" spc="-5" dirty="0">
                <a:latin typeface="Calibri"/>
                <a:cs typeface="Calibri"/>
              </a:rPr>
              <a:t>of </a:t>
            </a:r>
            <a:r>
              <a:rPr sz="2200" spc="-20" dirty="0">
                <a:latin typeface="Calibri"/>
                <a:cs typeface="Calibri"/>
              </a:rPr>
              <a:t>size </a:t>
            </a:r>
            <a:r>
              <a:rPr sz="2200" spc="-5" dirty="0">
                <a:latin typeface="Calibri"/>
                <a:cs typeface="Calibri"/>
              </a:rPr>
              <a:t>2x2  applied with a </a:t>
            </a:r>
            <a:r>
              <a:rPr sz="2200" spc="-10" dirty="0">
                <a:latin typeface="Calibri"/>
                <a:cs typeface="Calibri"/>
              </a:rPr>
              <a:t>stride </a:t>
            </a:r>
            <a:r>
              <a:rPr sz="2200" spc="-5" dirty="0">
                <a:latin typeface="Calibri"/>
                <a:cs typeface="Calibri"/>
              </a:rPr>
              <a:t>of 2 -- </a:t>
            </a:r>
            <a:r>
              <a:rPr sz="2200" spc="-10" dirty="0">
                <a:latin typeface="Calibri"/>
                <a:cs typeface="Calibri"/>
              </a:rPr>
              <a:t>downsamples every depth slice </a:t>
            </a:r>
            <a:r>
              <a:rPr sz="2200" spc="-5" dirty="0">
                <a:latin typeface="Calibri"/>
                <a:cs typeface="Calibri"/>
              </a:rPr>
              <a:t>in </a:t>
            </a:r>
            <a:r>
              <a:rPr sz="2200" spc="-15" dirty="0">
                <a:latin typeface="Calibri"/>
                <a:cs typeface="Calibri"/>
              </a:rPr>
              <a:t>the  </a:t>
            </a:r>
            <a:r>
              <a:rPr sz="2200" spc="-5" dirty="0">
                <a:latin typeface="Calibri"/>
                <a:cs typeface="Calibri"/>
              </a:rPr>
              <a:t>input </a:t>
            </a:r>
            <a:r>
              <a:rPr sz="2200" spc="-15" dirty="0">
                <a:latin typeface="Calibri"/>
                <a:cs typeface="Calibri"/>
              </a:rPr>
              <a:t>by </a:t>
            </a:r>
            <a:r>
              <a:rPr sz="2200" spc="-5" dirty="0">
                <a:latin typeface="Calibri"/>
                <a:cs typeface="Calibri"/>
              </a:rPr>
              <a:t>2 along </a:t>
            </a:r>
            <a:r>
              <a:rPr sz="2200" spc="-10" dirty="0">
                <a:latin typeface="Calibri"/>
                <a:cs typeface="Calibri"/>
              </a:rPr>
              <a:t>both </a:t>
            </a:r>
            <a:r>
              <a:rPr sz="2200" spc="-5" dirty="0">
                <a:latin typeface="Calibri"/>
                <a:cs typeface="Calibri"/>
              </a:rPr>
              <a:t>width and</a:t>
            </a:r>
            <a:r>
              <a:rPr sz="2200" spc="20" dirty="0">
                <a:latin typeface="Calibri"/>
                <a:cs typeface="Calibri"/>
              </a:rPr>
              <a:t> </a:t>
            </a:r>
            <a:r>
              <a:rPr sz="2200" spc="-10" dirty="0">
                <a:latin typeface="Calibri"/>
                <a:cs typeface="Calibri"/>
              </a:rPr>
              <a:t>height,</a:t>
            </a:r>
            <a:endParaRPr sz="2200">
              <a:latin typeface="Calibri"/>
              <a:cs typeface="Calibri"/>
            </a:endParaRPr>
          </a:p>
          <a:p>
            <a:pPr marL="355600" marR="518795" indent="-343535">
              <a:lnSpc>
                <a:spcPct val="100000"/>
              </a:lnSpc>
              <a:spcBef>
                <a:spcPts val="525"/>
              </a:spcBef>
              <a:buFont typeface="Arial"/>
              <a:buChar char="•"/>
              <a:tabLst>
                <a:tab pos="355600" algn="l"/>
                <a:tab pos="356235" algn="l"/>
              </a:tabLst>
            </a:pPr>
            <a:r>
              <a:rPr sz="2200" spc="-5" dirty="0">
                <a:latin typeface="Calibri"/>
                <a:cs typeface="Calibri"/>
              </a:rPr>
              <a:t>MAX </a:t>
            </a:r>
            <a:r>
              <a:rPr sz="2200" spc="-15" dirty="0">
                <a:latin typeface="Calibri"/>
                <a:cs typeface="Calibri"/>
              </a:rPr>
              <a:t>operation </a:t>
            </a:r>
            <a:r>
              <a:rPr sz="2200" spc="-10" dirty="0">
                <a:latin typeface="Calibri"/>
                <a:cs typeface="Calibri"/>
              </a:rPr>
              <a:t>would </a:t>
            </a:r>
            <a:r>
              <a:rPr sz="2200" spc="-5" dirty="0">
                <a:latin typeface="Calibri"/>
                <a:cs typeface="Calibri"/>
              </a:rPr>
              <a:t>in </a:t>
            </a:r>
            <a:r>
              <a:rPr sz="2200" spc="-30" dirty="0">
                <a:latin typeface="Calibri"/>
                <a:cs typeface="Calibri"/>
              </a:rPr>
              <a:t>take </a:t>
            </a:r>
            <a:r>
              <a:rPr sz="2200" spc="-5" dirty="0">
                <a:latin typeface="Calibri"/>
                <a:cs typeface="Calibri"/>
              </a:rPr>
              <a:t>a </a:t>
            </a:r>
            <a:r>
              <a:rPr sz="2200" spc="-15" dirty="0">
                <a:latin typeface="Calibri"/>
                <a:cs typeface="Calibri"/>
              </a:rPr>
              <a:t>max </a:t>
            </a:r>
            <a:r>
              <a:rPr sz="2200" spc="-10" dirty="0">
                <a:latin typeface="Calibri"/>
                <a:cs typeface="Calibri"/>
              </a:rPr>
              <a:t>over </a:t>
            </a:r>
            <a:r>
              <a:rPr sz="2200" spc="-5" dirty="0">
                <a:latin typeface="Calibri"/>
                <a:cs typeface="Calibri"/>
              </a:rPr>
              <a:t>4 </a:t>
            </a:r>
            <a:r>
              <a:rPr sz="2200" spc="-15" dirty="0">
                <a:latin typeface="Calibri"/>
                <a:cs typeface="Calibri"/>
              </a:rPr>
              <a:t>numbers </a:t>
            </a:r>
            <a:r>
              <a:rPr sz="2200" spc="-10" dirty="0">
                <a:latin typeface="Calibri"/>
                <a:cs typeface="Calibri"/>
              </a:rPr>
              <a:t>(little </a:t>
            </a:r>
            <a:r>
              <a:rPr sz="2200" spc="-5" dirty="0">
                <a:latin typeface="Calibri"/>
                <a:cs typeface="Calibri"/>
              </a:rPr>
              <a:t>2x2  </a:t>
            </a:r>
            <a:r>
              <a:rPr sz="2200" spc="-10" dirty="0">
                <a:latin typeface="Calibri"/>
                <a:cs typeface="Calibri"/>
              </a:rPr>
              <a:t>region </a:t>
            </a:r>
            <a:r>
              <a:rPr sz="2200" spc="-5" dirty="0">
                <a:latin typeface="Calibri"/>
                <a:cs typeface="Calibri"/>
              </a:rPr>
              <a:t>in some </a:t>
            </a:r>
            <a:r>
              <a:rPr sz="2200" spc="-10" dirty="0">
                <a:latin typeface="Calibri"/>
                <a:cs typeface="Calibri"/>
              </a:rPr>
              <a:t>depth</a:t>
            </a:r>
            <a:r>
              <a:rPr sz="2200" spc="25" dirty="0">
                <a:latin typeface="Calibri"/>
                <a:cs typeface="Calibri"/>
              </a:rPr>
              <a:t> </a:t>
            </a:r>
            <a:r>
              <a:rPr sz="2200" spc="-10" dirty="0">
                <a:latin typeface="Calibri"/>
                <a:cs typeface="Calibri"/>
              </a:rPr>
              <a:t>slice).</a:t>
            </a:r>
            <a:endParaRPr sz="2200">
              <a:latin typeface="Calibri"/>
              <a:cs typeface="Calibri"/>
            </a:endParaRPr>
          </a:p>
          <a:p>
            <a:pPr marL="355600" indent="-343535">
              <a:lnSpc>
                <a:spcPct val="100000"/>
              </a:lnSpc>
              <a:spcBef>
                <a:spcPts val="530"/>
              </a:spcBef>
              <a:buFont typeface="Arial"/>
              <a:buChar char="•"/>
              <a:tabLst>
                <a:tab pos="355600" algn="l"/>
                <a:tab pos="356235" algn="l"/>
              </a:tabLst>
            </a:pPr>
            <a:r>
              <a:rPr sz="2200" spc="-10" dirty="0">
                <a:latin typeface="Calibri"/>
                <a:cs typeface="Calibri"/>
              </a:rPr>
              <a:t>The depth dimension remains</a:t>
            </a:r>
            <a:r>
              <a:rPr sz="2200" spc="40" dirty="0">
                <a:latin typeface="Calibri"/>
                <a:cs typeface="Calibri"/>
              </a:rPr>
              <a:t> </a:t>
            </a:r>
            <a:r>
              <a:rPr sz="2200" spc="-10" dirty="0">
                <a:latin typeface="Calibri"/>
                <a:cs typeface="Calibri"/>
              </a:rPr>
              <a:t>unchanged.</a:t>
            </a:r>
            <a:endParaRPr sz="2200">
              <a:latin typeface="Calibri"/>
              <a:cs typeface="Calibri"/>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8552" y="461899"/>
            <a:ext cx="4867910" cy="696595"/>
          </a:xfrm>
          <a:prstGeom prst="rect">
            <a:avLst/>
          </a:prstGeom>
        </p:spPr>
        <p:txBody>
          <a:bodyPr vert="horz" wrap="square" lIns="0" tIns="13335" rIns="0" bIns="0" rtlCol="0">
            <a:spAutoFit/>
          </a:bodyPr>
          <a:lstStyle/>
          <a:p>
            <a:pPr marL="12700">
              <a:lnSpc>
                <a:spcPct val="100000"/>
              </a:lnSpc>
              <a:spcBef>
                <a:spcPts val="105"/>
              </a:spcBef>
            </a:pPr>
            <a:r>
              <a:rPr spc="-10" dirty="0"/>
              <a:t>General </a:t>
            </a:r>
            <a:r>
              <a:rPr spc="-5" dirty="0"/>
              <a:t>pooling</a:t>
            </a:r>
            <a:r>
              <a:rPr spc="-65" dirty="0"/>
              <a:t> </a:t>
            </a:r>
            <a:r>
              <a:rPr spc="-25" dirty="0"/>
              <a:t>layer</a:t>
            </a:r>
          </a:p>
        </p:txBody>
      </p:sp>
      <p:sp>
        <p:nvSpPr>
          <p:cNvPr id="3" name="object 3"/>
          <p:cNvSpPr txBox="1"/>
          <p:nvPr/>
        </p:nvSpPr>
        <p:spPr>
          <a:xfrm>
            <a:off x="535940" y="1526489"/>
            <a:ext cx="7383145" cy="4659630"/>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z="3000" spc="-5" dirty="0">
                <a:latin typeface="Calibri"/>
                <a:cs typeface="Calibri"/>
              </a:rPr>
              <a:t>Accepts </a:t>
            </a:r>
            <a:r>
              <a:rPr sz="3000" dirty="0">
                <a:latin typeface="Calibri"/>
                <a:cs typeface="Calibri"/>
              </a:rPr>
              <a:t>a </a:t>
            </a:r>
            <a:r>
              <a:rPr sz="3000" spc="-10" dirty="0">
                <a:latin typeface="Calibri"/>
                <a:cs typeface="Calibri"/>
              </a:rPr>
              <a:t>volume </a:t>
            </a:r>
            <a:r>
              <a:rPr sz="3000" spc="-5" dirty="0">
                <a:latin typeface="Calibri"/>
                <a:cs typeface="Calibri"/>
              </a:rPr>
              <a:t>of </a:t>
            </a:r>
            <a:r>
              <a:rPr sz="3000" spc="-25" dirty="0">
                <a:latin typeface="Calibri"/>
                <a:cs typeface="Calibri"/>
              </a:rPr>
              <a:t>size</a:t>
            </a:r>
            <a:r>
              <a:rPr sz="3000" spc="-45" dirty="0">
                <a:latin typeface="Calibri"/>
                <a:cs typeface="Calibri"/>
              </a:rPr>
              <a:t> </a:t>
            </a:r>
            <a:r>
              <a:rPr sz="3000" dirty="0">
                <a:latin typeface="Calibri"/>
                <a:cs typeface="Calibri"/>
              </a:rPr>
              <a:t>W1×H1×D1</a:t>
            </a:r>
            <a:endParaRPr sz="3000">
              <a:latin typeface="Calibri"/>
              <a:cs typeface="Calibri"/>
            </a:endParaRPr>
          </a:p>
          <a:p>
            <a:pPr marL="355600" indent="-343535">
              <a:lnSpc>
                <a:spcPct val="100000"/>
              </a:lnSpc>
              <a:spcBef>
                <a:spcPts val="5"/>
              </a:spcBef>
              <a:buFont typeface="Arial"/>
              <a:buChar char="•"/>
              <a:tabLst>
                <a:tab pos="355600" algn="l"/>
                <a:tab pos="356235" algn="l"/>
              </a:tabLst>
            </a:pPr>
            <a:r>
              <a:rPr sz="3000" spc="-15" dirty="0">
                <a:latin typeface="Calibri"/>
                <a:cs typeface="Calibri"/>
              </a:rPr>
              <a:t>Requires </a:t>
            </a:r>
            <a:r>
              <a:rPr sz="3000" spc="-10" dirty="0">
                <a:latin typeface="Calibri"/>
                <a:cs typeface="Calibri"/>
              </a:rPr>
              <a:t>two </a:t>
            </a:r>
            <a:r>
              <a:rPr sz="3000" spc="-20" dirty="0">
                <a:latin typeface="Calibri"/>
                <a:cs typeface="Calibri"/>
              </a:rPr>
              <a:t>hyperparameters:</a:t>
            </a:r>
            <a:endParaRPr sz="3000">
              <a:latin typeface="Calibri"/>
              <a:cs typeface="Calibri"/>
            </a:endParaRPr>
          </a:p>
          <a:p>
            <a:pPr marL="756285" lvl="1" indent="-287020">
              <a:lnSpc>
                <a:spcPct val="100000"/>
              </a:lnSpc>
              <a:spcBef>
                <a:spcPts val="15"/>
              </a:spcBef>
              <a:buFont typeface="Arial"/>
              <a:buChar char="–"/>
              <a:tabLst>
                <a:tab pos="756920" algn="l"/>
              </a:tabLst>
            </a:pPr>
            <a:r>
              <a:rPr sz="2600" dirty="0">
                <a:latin typeface="Calibri"/>
                <a:cs typeface="Calibri"/>
              </a:rPr>
              <a:t>their </a:t>
            </a:r>
            <a:r>
              <a:rPr sz="2600" spc="-5" dirty="0">
                <a:latin typeface="Calibri"/>
                <a:cs typeface="Calibri"/>
              </a:rPr>
              <a:t>spatial </a:t>
            </a:r>
            <a:r>
              <a:rPr sz="2600" spc="-15" dirty="0">
                <a:latin typeface="Calibri"/>
                <a:cs typeface="Calibri"/>
              </a:rPr>
              <a:t>extent</a:t>
            </a:r>
            <a:r>
              <a:rPr sz="2600" spc="-35" dirty="0">
                <a:latin typeface="Calibri"/>
                <a:cs typeface="Calibri"/>
              </a:rPr>
              <a:t> </a:t>
            </a:r>
            <a:r>
              <a:rPr sz="2600" dirty="0">
                <a:latin typeface="Calibri"/>
                <a:cs typeface="Calibri"/>
              </a:rPr>
              <a:t>F</a:t>
            </a:r>
            <a:endParaRPr sz="2600">
              <a:latin typeface="Calibri"/>
              <a:cs typeface="Calibri"/>
            </a:endParaRPr>
          </a:p>
          <a:p>
            <a:pPr marL="756285" lvl="1" indent="-287020">
              <a:lnSpc>
                <a:spcPts val="3110"/>
              </a:lnSpc>
              <a:buFont typeface="Arial"/>
              <a:buChar char="–"/>
              <a:tabLst>
                <a:tab pos="756920" algn="l"/>
              </a:tabLst>
            </a:pPr>
            <a:r>
              <a:rPr sz="2600" dirty="0">
                <a:latin typeface="Calibri"/>
                <a:cs typeface="Calibri"/>
              </a:rPr>
              <a:t>the </a:t>
            </a:r>
            <a:r>
              <a:rPr sz="2600" spc="-5" dirty="0">
                <a:latin typeface="Calibri"/>
                <a:cs typeface="Calibri"/>
              </a:rPr>
              <a:t>stride</a:t>
            </a:r>
            <a:r>
              <a:rPr sz="2600" spc="-45" dirty="0">
                <a:latin typeface="Calibri"/>
                <a:cs typeface="Calibri"/>
              </a:rPr>
              <a:t> </a:t>
            </a:r>
            <a:r>
              <a:rPr sz="2600" dirty="0">
                <a:latin typeface="Calibri"/>
                <a:cs typeface="Calibri"/>
              </a:rPr>
              <a:t>S</a:t>
            </a:r>
            <a:endParaRPr sz="2600">
              <a:latin typeface="Calibri"/>
              <a:cs typeface="Calibri"/>
            </a:endParaRPr>
          </a:p>
          <a:p>
            <a:pPr marL="355600" indent="-343535">
              <a:lnSpc>
                <a:spcPts val="3590"/>
              </a:lnSpc>
              <a:buFont typeface="Arial"/>
              <a:buChar char="•"/>
              <a:tabLst>
                <a:tab pos="355600" algn="l"/>
                <a:tab pos="356235" algn="l"/>
              </a:tabLst>
            </a:pPr>
            <a:r>
              <a:rPr sz="3000" spc="-15" dirty="0">
                <a:latin typeface="Calibri"/>
                <a:cs typeface="Calibri"/>
              </a:rPr>
              <a:t>Produces </a:t>
            </a:r>
            <a:r>
              <a:rPr sz="3000" dirty="0">
                <a:latin typeface="Calibri"/>
                <a:cs typeface="Calibri"/>
              </a:rPr>
              <a:t>a </a:t>
            </a:r>
            <a:r>
              <a:rPr sz="3000" spc="-10" dirty="0">
                <a:latin typeface="Calibri"/>
                <a:cs typeface="Calibri"/>
              </a:rPr>
              <a:t>volume </a:t>
            </a:r>
            <a:r>
              <a:rPr sz="3000" spc="-5" dirty="0">
                <a:latin typeface="Calibri"/>
                <a:cs typeface="Calibri"/>
              </a:rPr>
              <a:t>of </a:t>
            </a:r>
            <a:r>
              <a:rPr sz="3000" spc="-25" dirty="0">
                <a:latin typeface="Calibri"/>
                <a:cs typeface="Calibri"/>
              </a:rPr>
              <a:t>size </a:t>
            </a:r>
            <a:r>
              <a:rPr sz="3000" dirty="0">
                <a:latin typeface="Calibri"/>
                <a:cs typeface="Calibri"/>
              </a:rPr>
              <a:t>W2×H2×D2</a:t>
            </a:r>
            <a:r>
              <a:rPr sz="3000" spc="50" dirty="0">
                <a:latin typeface="Calibri"/>
                <a:cs typeface="Calibri"/>
              </a:rPr>
              <a:t> </a:t>
            </a:r>
            <a:r>
              <a:rPr sz="3000" spc="-10" dirty="0">
                <a:latin typeface="Calibri"/>
                <a:cs typeface="Calibri"/>
              </a:rPr>
              <a:t>where:</a:t>
            </a:r>
            <a:endParaRPr sz="3000">
              <a:latin typeface="Calibri"/>
              <a:cs typeface="Calibri"/>
            </a:endParaRPr>
          </a:p>
          <a:p>
            <a:pPr marL="469900">
              <a:lnSpc>
                <a:spcPct val="100000"/>
              </a:lnSpc>
              <a:spcBef>
                <a:spcPts val="20"/>
              </a:spcBef>
            </a:pPr>
            <a:r>
              <a:rPr sz="2600" dirty="0">
                <a:solidFill>
                  <a:srgbClr val="0000CC"/>
                </a:solidFill>
                <a:latin typeface="Arial"/>
                <a:cs typeface="Arial"/>
              </a:rPr>
              <a:t>–</a:t>
            </a:r>
            <a:r>
              <a:rPr sz="2600" spc="80" dirty="0">
                <a:solidFill>
                  <a:srgbClr val="0000CC"/>
                </a:solidFill>
                <a:latin typeface="Arial"/>
                <a:cs typeface="Arial"/>
              </a:rPr>
              <a:t> </a:t>
            </a:r>
            <a:r>
              <a:rPr sz="2600" dirty="0">
                <a:solidFill>
                  <a:srgbClr val="0000CC"/>
                </a:solidFill>
                <a:latin typeface="Calibri"/>
                <a:cs typeface="Calibri"/>
              </a:rPr>
              <a:t>W2=(W1−F)/S+1</a:t>
            </a:r>
            <a:endParaRPr sz="2600">
              <a:latin typeface="Calibri"/>
              <a:cs typeface="Calibri"/>
            </a:endParaRPr>
          </a:p>
          <a:p>
            <a:pPr marL="469900">
              <a:lnSpc>
                <a:spcPct val="100000"/>
              </a:lnSpc>
            </a:pPr>
            <a:r>
              <a:rPr sz="2600" dirty="0">
                <a:solidFill>
                  <a:srgbClr val="0000CC"/>
                </a:solidFill>
                <a:latin typeface="Arial"/>
                <a:cs typeface="Arial"/>
              </a:rPr>
              <a:t>–</a:t>
            </a:r>
            <a:r>
              <a:rPr sz="2600" spc="80" dirty="0">
                <a:solidFill>
                  <a:srgbClr val="0000CC"/>
                </a:solidFill>
                <a:latin typeface="Arial"/>
                <a:cs typeface="Arial"/>
              </a:rPr>
              <a:t> </a:t>
            </a:r>
            <a:r>
              <a:rPr sz="2600" spc="-5" dirty="0">
                <a:solidFill>
                  <a:srgbClr val="0000CC"/>
                </a:solidFill>
                <a:latin typeface="Calibri"/>
                <a:cs typeface="Calibri"/>
              </a:rPr>
              <a:t>H2=(H1−F)/S+1</a:t>
            </a:r>
            <a:endParaRPr sz="2600">
              <a:latin typeface="Calibri"/>
              <a:cs typeface="Calibri"/>
            </a:endParaRPr>
          </a:p>
          <a:p>
            <a:pPr marL="469900">
              <a:lnSpc>
                <a:spcPts val="3115"/>
              </a:lnSpc>
            </a:pPr>
            <a:r>
              <a:rPr sz="2600" dirty="0">
                <a:solidFill>
                  <a:srgbClr val="0000CC"/>
                </a:solidFill>
                <a:latin typeface="Arial"/>
                <a:cs typeface="Arial"/>
              </a:rPr>
              <a:t>–</a:t>
            </a:r>
            <a:r>
              <a:rPr sz="2600" spc="75" dirty="0">
                <a:solidFill>
                  <a:srgbClr val="0000CC"/>
                </a:solidFill>
                <a:latin typeface="Arial"/>
                <a:cs typeface="Arial"/>
              </a:rPr>
              <a:t> </a:t>
            </a:r>
            <a:r>
              <a:rPr sz="2600" spc="-5" dirty="0">
                <a:solidFill>
                  <a:srgbClr val="0000CC"/>
                </a:solidFill>
                <a:latin typeface="Calibri"/>
                <a:cs typeface="Calibri"/>
              </a:rPr>
              <a:t>D2=D1</a:t>
            </a:r>
            <a:endParaRPr sz="2600">
              <a:latin typeface="Calibri"/>
              <a:cs typeface="Calibri"/>
            </a:endParaRPr>
          </a:p>
          <a:p>
            <a:pPr marL="355600" indent="-343535">
              <a:lnSpc>
                <a:spcPts val="3595"/>
              </a:lnSpc>
              <a:buFont typeface="Arial"/>
              <a:buChar char="•"/>
              <a:tabLst>
                <a:tab pos="355600" algn="l"/>
                <a:tab pos="356235" algn="l"/>
              </a:tabLst>
            </a:pPr>
            <a:r>
              <a:rPr sz="3000" spc="-15" dirty="0">
                <a:latin typeface="Calibri"/>
                <a:cs typeface="Calibri"/>
              </a:rPr>
              <a:t>Introduces </a:t>
            </a:r>
            <a:r>
              <a:rPr sz="3000" spc="-35" dirty="0">
                <a:latin typeface="Calibri"/>
                <a:cs typeface="Calibri"/>
              </a:rPr>
              <a:t>zero</a:t>
            </a:r>
            <a:r>
              <a:rPr sz="3000" spc="15" dirty="0">
                <a:latin typeface="Calibri"/>
                <a:cs typeface="Calibri"/>
              </a:rPr>
              <a:t> </a:t>
            </a:r>
            <a:r>
              <a:rPr sz="3000" spc="-20" dirty="0">
                <a:latin typeface="Calibri"/>
                <a:cs typeface="Calibri"/>
              </a:rPr>
              <a:t>parameters</a:t>
            </a:r>
            <a:endParaRPr sz="3000">
              <a:latin typeface="Calibri"/>
              <a:cs typeface="Calibri"/>
            </a:endParaRPr>
          </a:p>
          <a:p>
            <a:pPr marL="355600" marR="17780" indent="-343535">
              <a:lnSpc>
                <a:spcPts val="2880"/>
              </a:lnSpc>
              <a:spcBef>
                <a:spcPts val="695"/>
              </a:spcBef>
              <a:buFont typeface="Arial"/>
              <a:buChar char="•"/>
              <a:tabLst>
                <a:tab pos="355600" algn="l"/>
                <a:tab pos="356235" algn="l"/>
              </a:tabLst>
            </a:pPr>
            <a:r>
              <a:rPr sz="3000" spc="-5" dirty="0">
                <a:latin typeface="Calibri"/>
                <a:cs typeface="Calibri"/>
              </a:rPr>
              <a:t>Other </a:t>
            </a:r>
            <a:r>
              <a:rPr sz="3000" spc="-10" dirty="0">
                <a:latin typeface="Calibri"/>
                <a:cs typeface="Calibri"/>
              </a:rPr>
              <a:t>pooling </a:t>
            </a:r>
            <a:r>
              <a:rPr sz="3000" spc="-5" dirty="0">
                <a:latin typeface="Calibri"/>
                <a:cs typeface="Calibri"/>
              </a:rPr>
              <a:t>functions: </a:t>
            </a:r>
            <a:r>
              <a:rPr sz="3000" spc="-25" dirty="0">
                <a:solidFill>
                  <a:srgbClr val="0000CC"/>
                </a:solidFill>
                <a:latin typeface="Calibri"/>
                <a:cs typeface="Calibri"/>
              </a:rPr>
              <a:t>Average </a:t>
            </a:r>
            <a:r>
              <a:rPr sz="3000" spc="-5" dirty="0">
                <a:solidFill>
                  <a:srgbClr val="0000CC"/>
                </a:solidFill>
                <a:latin typeface="Calibri"/>
                <a:cs typeface="Calibri"/>
              </a:rPr>
              <a:t>pooling, </a:t>
            </a:r>
            <a:r>
              <a:rPr sz="3000" dirty="0">
                <a:solidFill>
                  <a:srgbClr val="0000CC"/>
                </a:solidFill>
                <a:latin typeface="Calibri"/>
                <a:cs typeface="Calibri"/>
              </a:rPr>
              <a:t>L2-  </a:t>
            </a:r>
            <a:r>
              <a:rPr sz="3000" spc="-5" dirty="0">
                <a:solidFill>
                  <a:srgbClr val="0000CC"/>
                </a:solidFill>
                <a:latin typeface="Calibri"/>
                <a:cs typeface="Calibri"/>
              </a:rPr>
              <a:t>norm</a:t>
            </a:r>
            <a:r>
              <a:rPr sz="3000" spc="-10" dirty="0">
                <a:solidFill>
                  <a:srgbClr val="0000CC"/>
                </a:solidFill>
                <a:latin typeface="Calibri"/>
                <a:cs typeface="Calibri"/>
              </a:rPr>
              <a:t> </a:t>
            </a:r>
            <a:r>
              <a:rPr sz="3000" spc="-5" dirty="0">
                <a:solidFill>
                  <a:srgbClr val="0000CC"/>
                </a:solidFill>
                <a:latin typeface="Calibri"/>
                <a:cs typeface="Calibri"/>
              </a:rPr>
              <a:t>pooling</a:t>
            </a:r>
            <a:endParaRPr sz="3000">
              <a:latin typeface="Calibri"/>
              <a:cs typeface="Calibri"/>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4629" y="324053"/>
            <a:ext cx="3635375" cy="697230"/>
          </a:xfrm>
          <a:prstGeom prst="rect">
            <a:avLst/>
          </a:prstGeom>
        </p:spPr>
        <p:txBody>
          <a:bodyPr vert="horz" wrap="square" lIns="0" tIns="13335" rIns="0" bIns="0" rtlCol="0">
            <a:spAutoFit/>
          </a:bodyPr>
          <a:lstStyle/>
          <a:p>
            <a:pPr marL="12700">
              <a:lnSpc>
                <a:spcPct val="100000"/>
              </a:lnSpc>
              <a:spcBef>
                <a:spcPts val="105"/>
              </a:spcBef>
            </a:pPr>
            <a:r>
              <a:rPr spc="-10" dirty="0"/>
              <a:t>General</a:t>
            </a:r>
            <a:r>
              <a:rPr spc="-95" dirty="0"/>
              <a:t> </a:t>
            </a:r>
            <a:r>
              <a:rPr dirty="0"/>
              <a:t>pooling</a:t>
            </a:r>
          </a:p>
        </p:txBody>
      </p:sp>
      <p:sp>
        <p:nvSpPr>
          <p:cNvPr id="3" name="object 3"/>
          <p:cNvSpPr/>
          <p:nvPr/>
        </p:nvSpPr>
        <p:spPr>
          <a:xfrm>
            <a:off x="990600" y="1432560"/>
            <a:ext cx="3187947" cy="249567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338828" y="1371600"/>
            <a:ext cx="4511737" cy="211531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06627" y="3937507"/>
            <a:ext cx="7994015" cy="2440305"/>
          </a:xfrm>
          <a:prstGeom prst="rect">
            <a:avLst/>
          </a:prstGeom>
        </p:spPr>
        <p:txBody>
          <a:bodyPr vert="horz" wrap="square" lIns="0" tIns="53975" rIns="0" bIns="0" rtlCol="0">
            <a:spAutoFit/>
          </a:bodyPr>
          <a:lstStyle/>
          <a:p>
            <a:pPr marL="355600" marR="19685" indent="-342900">
              <a:lnSpc>
                <a:spcPts val="2590"/>
              </a:lnSpc>
              <a:spcBef>
                <a:spcPts val="425"/>
              </a:spcBef>
              <a:buFont typeface="Arial"/>
              <a:buChar char="•"/>
              <a:tabLst>
                <a:tab pos="354965" algn="l"/>
                <a:tab pos="355600" algn="l"/>
              </a:tabLst>
            </a:pPr>
            <a:r>
              <a:rPr sz="2400" spc="-10" dirty="0">
                <a:latin typeface="Calibri"/>
                <a:cs typeface="Calibri"/>
              </a:rPr>
              <a:t>Backpropagation. </a:t>
            </a:r>
            <a:r>
              <a:rPr sz="2400" dirty="0">
                <a:latin typeface="Calibri"/>
                <a:cs typeface="Calibri"/>
              </a:rPr>
              <a:t>the </a:t>
            </a:r>
            <a:r>
              <a:rPr sz="2400" spc="-10" dirty="0">
                <a:latin typeface="Calibri"/>
                <a:cs typeface="Calibri"/>
              </a:rPr>
              <a:t>backward </a:t>
            </a:r>
            <a:r>
              <a:rPr sz="2400" spc="-5" dirty="0">
                <a:latin typeface="Calibri"/>
                <a:cs typeface="Calibri"/>
              </a:rPr>
              <a:t>pass </a:t>
            </a:r>
            <a:r>
              <a:rPr sz="2400" spc="-20" dirty="0">
                <a:latin typeface="Calibri"/>
                <a:cs typeface="Calibri"/>
              </a:rPr>
              <a:t>for </a:t>
            </a:r>
            <a:r>
              <a:rPr sz="2400" dirty="0">
                <a:latin typeface="Calibri"/>
                <a:cs typeface="Calibri"/>
              </a:rPr>
              <a:t>a </a:t>
            </a:r>
            <a:r>
              <a:rPr sz="2400" spc="-5" dirty="0">
                <a:latin typeface="Calibri"/>
                <a:cs typeface="Calibri"/>
              </a:rPr>
              <a:t>max(x, </a:t>
            </a:r>
            <a:r>
              <a:rPr sz="2400" dirty="0">
                <a:latin typeface="Calibri"/>
                <a:cs typeface="Calibri"/>
              </a:rPr>
              <a:t>y)</a:t>
            </a:r>
            <a:r>
              <a:rPr sz="2400" spc="-125" dirty="0">
                <a:latin typeface="Calibri"/>
                <a:cs typeface="Calibri"/>
              </a:rPr>
              <a:t> </a:t>
            </a:r>
            <a:r>
              <a:rPr sz="2400" spc="-10" dirty="0">
                <a:latin typeface="Calibri"/>
                <a:cs typeface="Calibri"/>
              </a:rPr>
              <a:t>operation  </a:t>
            </a:r>
            <a:r>
              <a:rPr sz="2400" spc="-15" dirty="0">
                <a:latin typeface="Calibri"/>
                <a:cs typeface="Calibri"/>
              </a:rPr>
              <a:t>routes </a:t>
            </a:r>
            <a:r>
              <a:rPr sz="2400" dirty="0">
                <a:latin typeface="Calibri"/>
                <a:cs typeface="Calibri"/>
              </a:rPr>
              <a:t>the </a:t>
            </a:r>
            <a:r>
              <a:rPr sz="2400" spc="-10" dirty="0">
                <a:latin typeface="Calibri"/>
                <a:cs typeface="Calibri"/>
              </a:rPr>
              <a:t>gradient </a:t>
            </a:r>
            <a:r>
              <a:rPr sz="2400" spc="-15" dirty="0">
                <a:latin typeface="Calibri"/>
                <a:cs typeface="Calibri"/>
              </a:rPr>
              <a:t>to </a:t>
            </a:r>
            <a:r>
              <a:rPr sz="2400" dirty="0">
                <a:latin typeface="Calibri"/>
                <a:cs typeface="Calibri"/>
              </a:rPr>
              <a:t>the input </a:t>
            </a:r>
            <a:r>
              <a:rPr sz="2400" spc="-10" dirty="0">
                <a:latin typeface="Calibri"/>
                <a:cs typeface="Calibri"/>
              </a:rPr>
              <a:t>that </a:t>
            </a:r>
            <a:r>
              <a:rPr sz="2400" spc="-5" dirty="0">
                <a:latin typeface="Calibri"/>
                <a:cs typeface="Calibri"/>
              </a:rPr>
              <a:t>had </a:t>
            </a:r>
            <a:r>
              <a:rPr sz="2400" dirty="0">
                <a:latin typeface="Calibri"/>
                <a:cs typeface="Calibri"/>
              </a:rPr>
              <a:t>the </a:t>
            </a:r>
            <a:r>
              <a:rPr sz="2400" spc="-10" dirty="0">
                <a:latin typeface="Calibri"/>
                <a:cs typeface="Calibri"/>
              </a:rPr>
              <a:t>highest value </a:t>
            </a:r>
            <a:r>
              <a:rPr sz="2400" dirty="0">
                <a:latin typeface="Calibri"/>
                <a:cs typeface="Calibri"/>
              </a:rPr>
              <a:t>in  the </a:t>
            </a:r>
            <a:r>
              <a:rPr sz="2400" spc="-20" dirty="0">
                <a:latin typeface="Calibri"/>
                <a:cs typeface="Calibri"/>
              </a:rPr>
              <a:t>forward</a:t>
            </a:r>
            <a:r>
              <a:rPr sz="2400" spc="-15" dirty="0">
                <a:latin typeface="Calibri"/>
                <a:cs typeface="Calibri"/>
              </a:rPr>
              <a:t> </a:t>
            </a:r>
            <a:r>
              <a:rPr sz="2400" spc="-5" dirty="0">
                <a:latin typeface="Calibri"/>
                <a:cs typeface="Calibri"/>
              </a:rPr>
              <a:t>pass.</a:t>
            </a:r>
            <a:endParaRPr sz="2400">
              <a:latin typeface="Calibri"/>
              <a:cs typeface="Calibri"/>
            </a:endParaRPr>
          </a:p>
          <a:p>
            <a:pPr marL="355600" marR="5080" indent="-342900">
              <a:lnSpc>
                <a:spcPct val="90000"/>
              </a:lnSpc>
              <a:spcBef>
                <a:spcPts val="545"/>
              </a:spcBef>
              <a:buFont typeface="Arial"/>
              <a:buChar char="•"/>
              <a:tabLst>
                <a:tab pos="354965" algn="l"/>
                <a:tab pos="355600" algn="l"/>
              </a:tabLst>
            </a:pPr>
            <a:r>
              <a:rPr sz="2400" dirty="0">
                <a:latin typeface="Calibri"/>
                <a:cs typeface="Calibri"/>
              </a:rPr>
              <a:t>Hence, </a:t>
            </a:r>
            <a:r>
              <a:rPr sz="2400" spc="-5" dirty="0">
                <a:latin typeface="Calibri"/>
                <a:cs typeface="Calibri"/>
              </a:rPr>
              <a:t>during </a:t>
            </a:r>
            <a:r>
              <a:rPr sz="2400" dirty="0">
                <a:latin typeface="Calibri"/>
                <a:cs typeface="Calibri"/>
              </a:rPr>
              <a:t>the </a:t>
            </a:r>
            <a:r>
              <a:rPr sz="2400" spc="-20" dirty="0">
                <a:latin typeface="Calibri"/>
                <a:cs typeface="Calibri"/>
              </a:rPr>
              <a:t>forward </a:t>
            </a:r>
            <a:r>
              <a:rPr sz="2400" spc="-5" dirty="0">
                <a:latin typeface="Calibri"/>
                <a:cs typeface="Calibri"/>
              </a:rPr>
              <a:t>pass of </a:t>
            </a:r>
            <a:r>
              <a:rPr sz="2400" dirty="0">
                <a:latin typeface="Calibri"/>
                <a:cs typeface="Calibri"/>
              </a:rPr>
              <a:t>a </a:t>
            </a:r>
            <a:r>
              <a:rPr sz="2400" spc="-5" dirty="0">
                <a:latin typeface="Calibri"/>
                <a:cs typeface="Calibri"/>
              </a:rPr>
              <a:t>pooling </a:t>
            </a:r>
            <a:r>
              <a:rPr sz="2400" spc="-15" dirty="0">
                <a:latin typeface="Calibri"/>
                <a:cs typeface="Calibri"/>
              </a:rPr>
              <a:t>layer </a:t>
            </a:r>
            <a:r>
              <a:rPr sz="2400" spc="-10" dirty="0">
                <a:latin typeface="Calibri"/>
                <a:cs typeface="Calibri"/>
              </a:rPr>
              <a:t>you </a:t>
            </a:r>
            <a:r>
              <a:rPr sz="2400" spc="-15" dirty="0">
                <a:latin typeface="Calibri"/>
                <a:cs typeface="Calibri"/>
              </a:rPr>
              <a:t>may  </a:t>
            </a:r>
            <a:r>
              <a:rPr sz="2400" spc="-20" dirty="0">
                <a:latin typeface="Calibri"/>
                <a:cs typeface="Calibri"/>
              </a:rPr>
              <a:t>keep </a:t>
            </a:r>
            <a:r>
              <a:rPr sz="2400" spc="-10" dirty="0">
                <a:latin typeface="Calibri"/>
                <a:cs typeface="Calibri"/>
              </a:rPr>
              <a:t>track </a:t>
            </a:r>
            <a:r>
              <a:rPr sz="2400" spc="-5" dirty="0">
                <a:latin typeface="Calibri"/>
                <a:cs typeface="Calibri"/>
              </a:rPr>
              <a:t>of </a:t>
            </a:r>
            <a:r>
              <a:rPr sz="2400" dirty="0">
                <a:latin typeface="Calibri"/>
                <a:cs typeface="Calibri"/>
              </a:rPr>
              <a:t>the </a:t>
            </a:r>
            <a:r>
              <a:rPr sz="2400" spc="-10" dirty="0">
                <a:latin typeface="Calibri"/>
                <a:cs typeface="Calibri"/>
              </a:rPr>
              <a:t>index </a:t>
            </a:r>
            <a:r>
              <a:rPr sz="2400" spc="-5" dirty="0">
                <a:latin typeface="Calibri"/>
                <a:cs typeface="Calibri"/>
              </a:rPr>
              <a:t>of </a:t>
            </a:r>
            <a:r>
              <a:rPr sz="2400" dirty="0">
                <a:latin typeface="Calibri"/>
                <a:cs typeface="Calibri"/>
              </a:rPr>
              <a:t>the </a:t>
            </a:r>
            <a:r>
              <a:rPr sz="2400" spc="-10" dirty="0">
                <a:latin typeface="Calibri"/>
                <a:cs typeface="Calibri"/>
              </a:rPr>
              <a:t>max activation </a:t>
            </a:r>
            <a:r>
              <a:rPr sz="2400" spc="-5" dirty="0">
                <a:latin typeface="Calibri"/>
                <a:cs typeface="Calibri"/>
              </a:rPr>
              <a:t>(sometimes </a:t>
            </a:r>
            <a:r>
              <a:rPr sz="2400" dirty="0">
                <a:latin typeface="Calibri"/>
                <a:cs typeface="Calibri"/>
              </a:rPr>
              <a:t>also  </a:t>
            </a:r>
            <a:r>
              <a:rPr sz="2400" spc="-5" dirty="0">
                <a:latin typeface="Calibri"/>
                <a:cs typeface="Calibri"/>
              </a:rPr>
              <a:t>called </a:t>
            </a:r>
            <a:r>
              <a:rPr sz="2400" dirty="0">
                <a:latin typeface="Calibri"/>
                <a:cs typeface="Calibri"/>
              </a:rPr>
              <a:t>the </a:t>
            </a:r>
            <a:r>
              <a:rPr sz="2400" spc="-5" dirty="0">
                <a:latin typeface="Calibri"/>
                <a:cs typeface="Calibri"/>
              </a:rPr>
              <a:t>switches) so </a:t>
            </a:r>
            <a:r>
              <a:rPr sz="2400" spc="-10" dirty="0">
                <a:latin typeface="Calibri"/>
                <a:cs typeface="Calibri"/>
              </a:rPr>
              <a:t>that gradient routing </a:t>
            </a:r>
            <a:r>
              <a:rPr sz="2400" dirty="0">
                <a:latin typeface="Calibri"/>
                <a:cs typeface="Calibri"/>
              </a:rPr>
              <a:t>is </a:t>
            </a:r>
            <a:r>
              <a:rPr sz="2400" spc="-10" dirty="0">
                <a:latin typeface="Calibri"/>
                <a:cs typeface="Calibri"/>
              </a:rPr>
              <a:t>efficient </a:t>
            </a:r>
            <a:r>
              <a:rPr sz="2400" spc="-5" dirty="0">
                <a:latin typeface="Calibri"/>
                <a:cs typeface="Calibri"/>
              </a:rPr>
              <a:t>during  </a:t>
            </a:r>
            <a:r>
              <a:rPr sz="2400" spc="-10" dirty="0">
                <a:latin typeface="Calibri"/>
                <a:cs typeface="Calibri"/>
              </a:rPr>
              <a:t>backpropagation.</a:t>
            </a:r>
            <a:endParaRPr sz="2400">
              <a:latin typeface="Calibri"/>
              <a:cs typeface="Calibri"/>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2904" y="91186"/>
            <a:ext cx="4867910" cy="696595"/>
          </a:xfrm>
          <a:prstGeom prst="rect">
            <a:avLst/>
          </a:prstGeom>
        </p:spPr>
        <p:txBody>
          <a:bodyPr vert="horz" wrap="square" lIns="0" tIns="12700" rIns="0" bIns="0" rtlCol="0">
            <a:spAutoFit/>
          </a:bodyPr>
          <a:lstStyle/>
          <a:p>
            <a:pPr marL="12700">
              <a:lnSpc>
                <a:spcPct val="100000"/>
              </a:lnSpc>
              <a:spcBef>
                <a:spcPts val="100"/>
              </a:spcBef>
            </a:pPr>
            <a:r>
              <a:rPr spc="-10" dirty="0"/>
              <a:t>Getting rid </a:t>
            </a:r>
            <a:r>
              <a:rPr spc="-5" dirty="0"/>
              <a:t>of</a:t>
            </a:r>
            <a:r>
              <a:rPr spc="-45" dirty="0"/>
              <a:t> </a:t>
            </a:r>
            <a:r>
              <a:rPr dirty="0"/>
              <a:t>pooling</a:t>
            </a:r>
          </a:p>
        </p:txBody>
      </p:sp>
      <p:sp>
        <p:nvSpPr>
          <p:cNvPr id="3" name="object 3"/>
          <p:cNvSpPr txBox="1"/>
          <p:nvPr/>
        </p:nvSpPr>
        <p:spPr>
          <a:xfrm>
            <a:off x="535940" y="897381"/>
            <a:ext cx="7823834" cy="5467985"/>
          </a:xfrm>
          <a:prstGeom prst="rect">
            <a:avLst/>
          </a:prstGeom>
        </p:spPr>
        <p:txBody>
          <a:bodyPr vert="horz" wrap="square" lIns="0" tIns="49530" rIns="0" bIns="0" rtlCol="0">
            <a:spAutoFit/>
          </a:bodyPr>
          <a:lstStyle/>
          <a:p>
            <a:pPr marL="469900" marR="311150" indent="-457834">
              <a:lnSpc>
                <a:spcPts val="2380"/>
              </a:lnSpc>
              <a:spcBef>
                <a:spcPts val="390"/>
              </a:spcBef>
              <a:tabLst>
                <a:tab pos="534035" algn="l"/>
              </a:tabLst>
            </a:pPr>
            <a:r>
              <a:rPr sz="2200" spc="-5" dirty="0">
                <a:latin typeface="Calibri"/>
                <a:cs typeface="Calibri"/>
              </a:rPr>
              <a:t>1.		</a:t>
            </a:r>
            <a:r>
              <a:rPr sz="2200" b="1" spc="-5" dirty="0">
                <a:solidFill>
                  <a:srgbClr val="17375E"/>
                </a:solidFill>
                <a:latin typeface="Calibri"/>
                <a:cs typeface="Calibri"/>
              </a:rPr>
              <a:t>Striving </a:t>
            </a:r>
            <a:r>
              <a:rPr sz="2200" b="1" spc="-15" dirty="0">
                <a:solidFill>
                  <a:srgbClr val="17375E"/>
                </a:solidFill>
                <a:latin typeface="Calibri"/>
                <a:cs typeface="Calibri"/>
              </a:rPr>
              <a:t>for </a:t>
            </a:r>
            <a:r>
              <a:rPr sz="2200" b="1" spc="-5" dirty="0">
                <a:solidFill>
                  <a:srgbClr val="17375E"/>
                </a:solidFill>
                <a:latin typeface="Calibri"/>
                <a:cs typeface="Calibri"/>
              </a:rPr>
              <a:t>Simplicity: </a:t>
            </a:r>
            <a:r>
              <a:rPr sz="2200" b="1" spc="-10" dirty="0">
                <a:solidFill>
                  <a:srgbClr val="17375E"/>
                </a:solidFill>
                <a:latin typeface="Calibri"/>
                <a:cs typeface="Calibri"/>
              </a:rPr>
              <a:t>The </a:t>
            </a:r>
            <a:r>
              <a:rPr sz="2200" b="1" spc="-5" dirty="0">
                <a:solidFill>
                  <a:srgbClr val="17375E"/>
                </a:solidFill>
                <a:latin typeface="Calibri"/>
                <a:cs typeface="Calibri"/>
              </a:rPr>
              <a:t>All </a:t>
            </a:r>
            <a:r>
              <a:rPr sz="2200" b="1" spc="-15" dirty="0">
                <a:solidFill>
                  <a:srgbClr val="17375E"/>
                </a:solidFill>
                <a:latin typeface="Calibri"/>
                <a:cs typeface="Calibri"/>
              </a:rPr>
              <a:t>Convolutional </a:t>
            </a:r>
            <a:r>
              <a:rPr sz="2200" b="1" spc="-10" dirty="0">
                <a:solidFill>
                  <a:srgbClr val="17375E"/>
                </a:solidFill>
                <a:latin typeface="Calibri"/>
                <a:cs typeface="Calibri"/>
              </a:rPr>
              <a:t>Net </a:t>
            </a:r>
            <a:r>
              <a:rPr sz="2200" spc="-10" dirty="0">
                <a:latin typeface="Calibri"/>
                <a:cs typeface="Calibri"/>
              </a:rPr>
              <a:t>proposes </a:t>
            </a:r>
            <a:r>
              <a:rPr sz="2200" spc="-20" dirty="0">
                <a:latin typeface="Calibri"/>
                <a:cs typeface="Calibri"/>
              </a:rPr>
              <a:t>to  </a:t>
            </a:r>
            <a:r>
              <a:rPr sz="2200" spc="-15" dirty="0">
                <a:latin typeface="Calibri"/>
                <a:cs typeface="Calibri"/>
              </a:rPr>
              <a:t>discard </a:t>
            </a:r>
            <a:r>
              <a:rPr sz="2200" spc="-5" dirty="0">
                <a:latin typeface="Calibri"/>
                <a:cs typeface="Calibri"/>
              </a:rPr>
              <a:t>the pooling </a:t>
            </a:r>
            <a:r>
              <a:rPr sz="2200" spc="-15" dirty="0">
                <a:latin typeface="Calibri"/>
                <a:cs typeface="Calibri"/>
              </a:rPr>
              <a:t>layer </a:t>
            </a:r>
            <a:r>
              <a:rPr sz="2200" spc="-5" dirty="0">
                <a:latin typeface="Calibri"/>
                <a:cs typeface="Calibri"/>
              </a:rPr>
              <a:t>and </a:t>
            </a:r>
            <a:r>
              <a:rPr sz="2200" spc="-20" dirty="0">
                <a:latin typeface="Calibri"/>
                <a:cs typeface="Calibri"/>
              </a:rPr>
              <a:t>have </a:t>
            </a:r>
            <a:r>
              <a:rPr sz="2200" spc="-5" dirty="0">
                <a:latin typeface="Calibri"/>
                <a:cs typeface="Calibri"/>
              </a:rPr>
              <a:t>an </a:t>
            </a:r>
            <a:r>
              <a:rPr sz="2200" spc="-15" dirty="0">
                <a:latin typeface="Calibri"/>
                <a:cs typeface="Calibri"/>
              </a:rPr>
              <a:t>architecture </a:t>
            </a:r>
            <a:r>
              <a:rPr sz="2200" spc="-10" dirty="0">
                <a:latin typeface="Calibri"/>
                <a:cs typeface="Calibri"/>
              </a:rPr>
              <a:t>that </a:t>
            </a:r>
            <a:r>
              <a:rPr sz="2200" spc="-5" dirty="0">
                <a:latin typeface="Calibri"/>
                <a:cs typeface="Calibri"/>
              </a:rPr>
              <a:t>only  </a:t>
            </a:r>
            <a:r>
              <a:rPr sz="2200" spc="-10" dirty="0">
                <a:latin typeface="Calibri"/>
                <a:cs typeface="Calibri"/>
              </a:rPr>
              <a:t>consists </a:t>
            </a:r>
            <a:r>
              <a:rPr sz="2200" spc="-5" dirty="0">
                <a:latin typeface="Calibri"/>
                <a:cs typeface="Calibri"/>
              </a:rPr>
              <a:t>of </a:t>
            </a:r>
            <a:r>
              <a:rPr sz="2200" spc="-15" dirty="0">
                <a:latin typeface="Calibri"/>
                <a:cs typeface="Calibri"/>
              </a:rPr>
              <a:t>repeated </a:t>
            </a:r>
            <a:r>
              <a:rPr sz="2200" spc="-10" dirty="0">
                <a:latin typeface="Calibri"/>
                <a:cs typeface="Calibri"/>
              </a:rPr>
              <a:t>CONV</a:t>
            </a:r>
            <a:r>
              <a:rPr sz="2200" spc="65" dirty="0">
                <a:latin typeface="Calibri"/>
                <a:cs typeface="Calibri"/>
              </a:rPr>
              <a:t> </a:t>
            </a:r>
            <a:r>
              <a:rPr sz="2200" spc="-20" dirty="0">
                <a:latin typeface="Calibri"/>
                <a:cs typeface="Calibri"/>
              </a:rPr>
              <a:t>layers.</a:t>
            </a:r>
            <a:endParaRPr sz="2200">
              <a:latin typeface="Calibri"/>
              <a:cs typeface="Calibri"/>
            </a:endParaRPr>
          </a:p>
          <a:p>
            <a:pPr marL="355600" indent="-343535">
              <a:lnSpc>
                <a:spcPts val="2510"/>
              </a:lnSpc>
              <a:spcBef>
                <a:spcPts val="220"/>
              </a:spcBef>
              <a:buFont typeface="Arial"/>
              <a:buChar char="•"/>
              <a:tabLst>
                <a:tab pos="355600" algn="l"/>
                <a:tab pos="356235" algn="l"/>
              </a:tabLst>
            </a:pPr>
            <a:r>
              <a:rPr sz="2200" spc="-105" dirty="0">
                <a:latin typeface="Calibri"/>
                <a:cs typeface="Calibri"/>
              </a:rPr>
              <a:t>To </a:t>
            </a:r>
            <a:r>
              <a:rPr sz="2200" spc="-10" dirty="0">
                <a:latin typeface="Calibri"/>
                <a:cs typeface="Calibri"/>
              </a:rPr>
              <a:t>reduce </a:t>
            </a:r>
            <a:r>
              <a:rPr sz="2200" spc="-5" dirty="0">
                <a:latin typeface="Calibri"/>
                <a:cs typeface="Calibri"/>
              </a:rPr>
              <a:t>the </a:t>
            </a:r>
            <a:r>
              <a:rPr sz="2200" spc="-15" dirty="0">
                <a:latin typeface="Calibri"/>
                <a:cs typeface="Calibri"/>
              </a:rPr>
              <a:t>size </a:t>
            </a:r>
            <a:r>
              <a:rPr sz="2200" spc="-5" dirty="0">
                <a:latin typeface="Calibri"/>
                <a:cs typeface="Calibri"/>
              </a:rPr>
              <a:t>of the </a:t>
            </a:r>
            <a:r>
              <a:rPr sz="2200" spc="-15" dirty="0">
                <a:latin typeface="Calibri"/>
                <a:cs typeface="Calibri"/>
              </a:rPr>
              <a:t>representation </a:t>
            </a:r>
            <a:r>
              <a:rPr sz="2200" spc="-10" dirty="0">
                <a:latin typeface="Calibri"/>
                <a:cs typeface="Calibri"/>
              </a:rPr>
              <a:t>they suggest </a:t>
            </a:r>
            <a:r>
              <a:rPr sz="2200" spc="-5" dirty="0">
                <a:latin typeface="Calibri"/>
                <a:cs typeface="Calibri"/>
              </a:rPr>
              <a:t>using</a:t>
            </a:r>
            <a:r>
              <a:rPr sz="2200" spc="254" dirty="0">
                <a:latin typeface="Calibri"/>
                <a:cs typeface="Calibri"/>
              </a:rPr>
              <a:t> </a:t>
            </a:r>
            <a:r>
              <a:rPr sz="2200" spc="-10" dirty="0">
                <a:latin typeface="Calibri"/>
                <a:cs typeface="Calibri"/>
              </a:rPr>
              <a:t>larger</a:t>
            </a:r>
            <a:endParaRPr sz="2200">
              <a:latin typeface="Calibri"/>
              <a:cs typeface="Calibri"/>
            </a:endParaRPr>
          </a:p>
          <a:p>
            <a:pPr marL="355600">
              <a:lnSpc>
                <a:spcPts val="2510"/>
              </a:lnSpc>
            </a:pPr>
            <a:r>
              <a:rPr sz="2200" spc="-5" dirty="0">
                <a:latin typeface="Calibri"/>
                <a:cs typeface="Calibri"/>
              </a:rPr>
              <a:t>stride in </a:t>
            </a:r>
            <a:r>
              <a:rPr sz="2200" spc="-15" dirty="0">
                <a:latin typeface="Calibri"/>
                <a:cs typeface="Calibri"/>
              </a:rPr>
              <a:t>CONV layer </a:t>
            </a:r>
            <a:r>
              <a:rPr sz="2200" spc="-5" dirty="0">
                <a:latin typeface="Calibri"/>
                <a:cs typeface="Calibri"/>
              </a:rPr>
              <a:t>once in a</a:t>
            </a:r>
            <a:r>
              <a:rPr sz="2200" spc="50" dirty="0">
                <a:latin typeface="Calibri"/>
                <a:cs typeface="Calibri"/>
              </a:rPr>
              <a:t> </a:t>
            </a:r>
            <a:r>
              <a:rPr sz="2200" spc="-5" dirty="0">
                <a:latin typeface="Calibri"/>
                <a:cs typeface="Calibri"/>
              </a:rPr>
              <a:t>while.</a:t>
            </a:r>
            <a:endParaRPr sz="2200">
              <a:latin typeface="Calibri"/>
              <a:cs typeface="Calibri"/>
            </a:endParaRPr>
          </a:p>
          <a:p>
            <a:pPr marL="355600" indent="-343535">
              <a:lnSpc>
                <a:spcPct val="100000"/>
              </a:lnSpc>
              <a:spcBef>
                <a:spcPts val="265"/>
              </a:spcBef>
              <a:buFont typeface="Arial"/>
              <a:buChar char="•"/>
              <a:tabLst>
                <a:tab pos="355600" algn="l"/>
                <a:tab pos="356235" algn="l"/>
              </a:tabLst>
            </a:pPr>
            <a:r>
              <a:rPr sz="2200" spc="-10" dirty="0">
                <a:latin typeface="Calibri"/>
                <a:cs typeface="Calibri"/>
              </a:rPr>
              <a:t>Argument:</a:t>
            </a:r>
            <a:endParaRPr sz="2200">
              <a:latin typeface="Calibri"/>
              <a:cs typeface="Calibri"/>
            </a:endParaRPr>
          </a:p>
          <a:p>
            <a:pPr marL="756285" lvl="1" indent="-287020">
              <a:lnSpc>
                <a:spcPts val="2165"/>
              </a:lnSpc>
              <a:spcBef>
                <a:spcPts val="240"/>
              </a:spcBef>
              <a:buFont typeface="Arial"/>
              <a:buChar char="–"/>
              <a:tabLst>
                <a:tab pos="756285" algn="l"/>
                <a:tab pos="756920" algn="l"/>
              </a:tabLst>
            </a:pPr>
            <a:r>
              <a:rPr sz="1900" spc="-10" dirty="0">
                <a:latin typeface="Calibri"/>
                <a:cs typeface="Calibri"/>
              </a:rPr>
              <a:t>The purpose </a:t>
            </a:r>
            <a:r>
              <a:rPr sz="1900" spc="-5" dirty="0">
                <a:latin typeface="Calibri"/>
                <a:cs typeface="Calibri"/>
              </a:rPr>
              <a:t>of </a:t>
            </a:r>
            <a:r>
              <a:rPr sz="1900" spc="-10" dirty="0">
                <a:latin typeface="Calibri"/>
                <a:cs typeface="Calibri"/>
              </a:rPr>
              <a:t>pooling </a:t>
            </a:r>
            <a:r>
              <a:rPr sz="1900" spc="-20" dirty="0">
                <a:latin typeface="Calibri"/>
                <a:cs typeface="Calibri"/>
              </a:rPr>
              <a:t>layers </a:t>
            </a:r>
            <a:r>
              <a:rPr sz="1900" spc="-5" dirty="0">
                <a:latin typeface="Calibri"/>
                <a:cs typeface="Calibri"/>
              </a:rPr>
              <a:t>is </a:t>
            </a:r>
            <a:r>
              <a:rPr sz="1900" spc="-15" dirty="0">
                <a:latin typeface="Calibri"/>
                <a:cs typeface="Calibri"/>
              </a:rPr>
              <a:t>to perform </a:t>
            </a:r>
            <a:r>
              <a:rPr sz="1900" spc="-10" dirty="0">
                <a:latin typeface="Calibri"/>
                <a:cs typeface="Calibri"/>
              </a:rPr>
              <a:t>dimensionality reduction</a:t>
            </a:r>
            <a:r>
              <a:rPr sz="1900" spc="240" dirty="0">
                <a:latin typeface="Calibri"/>
                <a:cs typeface="Calibri"/>
              </a:rPr>
              <a:t> </a:t>
            </a:r>
            <a:r>
              <a:rPr sz="1900" spc="-15" dirty="0">
                <a:latin typeface="Calibri"/>
                <a:cs typeface="Calibri"/>
              </a:rPr>
              <a:t>to</a:t>
            </a:r>
            <a:endParaRPr sz="1900">
              <a:latin typeface="Calibri"/>
              <a:cs typeface="Calibri"/>
            </a:endParaRPr>
          </a:p>
          <a:p>
            <a:pPr marL="756285">
              <a:lnSpc>
                <a:spcPts val="2165"/>
              </a:lnSpc>
            </a:pPr>
            <a:r>
              <a:rPr sz="1900" spc="-5" dirty="0">
                <a:latin typeface="Calibri"/>
                <a:cs typeface="Calibri"/>
              </a:rPr>
              <a:t>widen </a:t>
            </a:r>
            <a:r>
              <a:rPr sz="1900" spc="-10" dirty="0">
                <a:latin typeface="Calibri"/>
                <a:cs typeface="Calibri"/>
              </a:rPr>
              <a:t>subsequent </a:t>
            </a:r>
            <a:r>
              <a:rPr sz="1900" spc="-15" dirty="0">
                <a:latin typeface="Calibri"/>
                <a:cs typeface="Calibri"/>
              </a:rPr>
              <a:t>convolutional </a:t>
            </a:r>
            <a:r>
              <a:rPr sz="1900" spc="-20" dirty="0">
                <a:latin typeface="Calibri"/>
                <a:cs typeface="Calibri"/>
              </a:rPr>
              <a:t>layers' </a:t>
            </a:r>
            <a:r>
              <a:rPr sz="1900" spc="-10" dirty="0">
                <a:latin typeface="Calibri"/>
                <a:cs typeface="Calibri"/>
              </a:rPr>
              <a:t>receptive</a:t>
            </a:r>
            <a:r>
              <a:rPr sz="1900" spc="145" dirty="0">
                <a:latin typeface="Calibri"/>
                <a:cs typeface="Calibri"/>
              </a:rPr>
              <a:t> </a:t>
            </a:r>
            <a:r>
              <a:rPr sz="1900" spc="-5" dirty="0">
                <a:latin typeface="Calibri"/>
                <a:cs typeface="Calibri"/>
              </a:rPr>
              <a:t>fields.</a:t>
            </a:r>
            <a:endParaRPr sz="1900">
              <a:latin typeface="Calibri"/>
              <a:cs typeface="Calibri"/>
            </a:endParaRPr>
          </a:p>
          <a:p>
            <a:pPr marL="756285" marR="5080" lvl="1" indent="-287020">
              <a:lnSpc>
                <a:spcPts val="2050"/>
              </a:lnSpc>
              <a:spcBef>
                <a:spcPts val="490"/>
              </a:spcBef>
              <a:buFont typeface="Arial"/>
              <a:buChar char="–"/>
              <a:tabLst>
                <a:tab pos="756285" algn="l"/>
                <a:tab pos="756920" algn="l"/>
              </a:tabLst>
            </a:pPr>
            <a:r>
              <a:rPr sz="1900" spc="-10" dirty="0">
                <a:latin typeface="Calibri"/>
                <a:cs typeface="Calibri"/>
              </a:rPr>
              <a:t>The </a:t>
            </a:r>
            <a:r>
              <a:rPr sz="1900" spc="-5" dirty="0">
                <a:latin typeface="Calibri"/>
                <a:cs typeface="Calibri"/>
              </a:rPr>
              <a:t>same </a:t>
            </a:r>
            <a:r>
              <a:rPr sz="1900" spc="-20" dirty="0">
                <a:latin typeface="Calibri"/>
                <a:cs typeface="Calibri"/>
              </a:rPr>
              <a:t>effect </a:t>
            </a:r>
            <a:r>
              <a:rPr sz="1900" spc="-5" dirty="0">
                <a:latin typeface="Calibri"/>
                <a:cs typeface="Calibri"/>
              </a:rPr>
              <a:t>can be </a:t>
            </a:r>
            <a:r>
              <a:rPr sz="1900" spc="-10" dirty="0">
                <a:latin typeface="Calibri"/>
                <a:cs typeface="Calibri"/>
              </a:rPr>
              <a:t>achieved by using </a:t>
            </a:r>
            <a:r>
              <a:rPr sz="1900" spc="-5" dirty="0">
                <a:latin typeface="Calibri"/>
                <a:cs typeface="Calibri"/>
              </a:rPr>
              <a:t>a </a:t>
            </a:r>
            <a:r>
              <a:rPr sz="1900" spc="-15" dirty="0">
                <a:latin typeface="Calibri"/>
                <a:cs typeface="Calibri"/>
              </a:rPr>
              <a:t>convolutional layer: </a:t>
            </a:r>
            <a:r>
              <a:rPr sz="1900" spc="-10" dirty="0">
                <a:latin typeface="Calibri"/>
                <a:cs typeface="Calibri"/>
              </a:rPr>
              <a:t>using </a:t>
            </a:r>
            <a:r>
              <a:rPr sz="1900" spc="-5" dirty="0">
                <a:latin typeface="Calibri"/>
                <a:cs typeface="Calibri"/>
              </a:rPr>
              <a:t>a  </a:t>
            </a:r>
            <a:r>
              <a:rPr sz="1900" spc="-10" dirty="0">
                <a:latin typeface="Calibri"/>
                <a:cs typeface="Calibri"/>
              </a:rPr>
              <a:t>stride </a:t>
            </a:r>
            <a:r>
              <a:rPr sz="1900" spc="-5" dirty="0">
                <a:latin typeface="Calibri"/>
                <a:cs typeface="Calibri"/>
              </a:rPr>
              <a:t>of 2 also </a:t>
            </a:r>
            <a:r>
              <a:rPr sz="1900" spc="-10" dirty="0">
                <a:latin typeface="Calibri"/>
                <a:cs typeface="Calibri"/>
              </a:rPr>
              <a:t>reduces </a:t>
            </a:r>
            <a:r>
              <a:rPr sz="1900" spc="-5" dirty="0">
                <a:latin typeface="Calibri"/>
                <a:cs typeface="Calibri"/>
              </a:rPr>
              <a:t>the </a:t>
            </a:r>
            <a:r>
              <a:rPr sz="1900" spc="-10" dirty="0">
                <a:latin typeface="Calibri"/>
                <a:cs typeface="Calibri"/>
              </a:rPr>
              <a:t>dimensionality </a:t>
            </a:r>
            <a:r>
              <a:rPr sz="1900" spc="-5" dirty="0">
                <a:latin typeface="Calibri"/>
                <a:cs typeface="Calibri"/>
              </a:rPr>
              <a:t>of the </a:t>
            </a:r>
            <a:r>
              <a:rPr sz="1900" spc="-10" dirty="0">
                <a:latin typeface="Calibri"/>
                <a:cs typeface="Calibri"/>
              </a:rPr>
              <a:t>output </a:t>
            </a:r>
            <a:r>
              <a:rPr sz="1900" spc="-5" dirty="0">
                <a:latin typeface="Calibri"/>
                <a:cs typeface="Calibri"/>
              </a:rPr>
              <a:t>and widens the  </a:t>
            </a:r>
            <a:r>
              <a:rPr sz="1900" spc="-10" dirty="0">
                <a:latin typeface="Calibri"/>
                <a:cs typeface="Calibri"/>
              </a:rPr>
              <a:t>receptive </a:t>
            </a:r>
            <a:r>
              <a:rPr sz="1900" spc="-5" dirty="0">
                <a:latin typeface="Calibri"/>
                <a:cs typeface="Calibri"/>
              </a:rPr>
              <a:t>field of </a:t>
            </a:r>
            <a:r>
              <a:rPr sz="1900" spc="-10" dirty="0">
                <a:latin typeface="Calibri"/>
                <a:cs typeface="Calibri"/>
              </a:rPr>
              <a:t>higher</a:t>
            </a:r>
            <a:r>
              <a:rPr sz="1900" spc="75" dirty="0">
                <a:latin typeface="Calibri"/>
                <a:cs typeface="Calibri"/>
              </a:rPr>
              <a:t> </a:t>
            </a:r>
            <a:r>
              <a:rPr sz="1900" spc="-15" dirty="0">
                <a:latin typeface="Calibri"/>
                <a:cs typeface="Calibri"/>
              </a:rPr>
              <a:t>layers.</a:t>
            </a:r>
            <a:endParaRPr sz="1900">
              <a:latin typeface="Calibri"/>
              <a:cs typeface="Calibri"/>
            </a:endParaRPr>
          </a:p>
          <a:p>
            <a:pPr marL="355600" indent="-343535">
              <a:lnSpc>
                <a:spcPct val="100000"/>
              </a:lnSpc>
              <a:spcBef>
                <a:spcPts val="225"/>
              </a:spcBef>
              <a:buFont typeface="Arial"/>
              <a:buChar char="•"/>
              <a:tabLst>
                <a:tab pos="355600" algn="l"/>
                <a:tab pos="356235" algn="l"/>
              </a:tabLst>
            </a:pPr>
            <a:r>
              <a:rPr sz="2200" spc="-10" dirty="0">
                <a:latin typeface="Calibri"/>
                <a:cs typeface="Calibri"/>
              </a:rPr>
              <a:t>The </a:t>
            </a:r>
            <a:r>
              <a:rPr sz="2200" spc="-5" dirty="0">
                <a:latin typeface="Calibri"/>
                <a:cs typeface="Calibri"/>
              </a:rPr>
              <a:t>resulting </a:t>
            </a:r>
            <a:r>
              <a:rPr sz="2200" spc="-15" dirty="0">
                <a:latin typeface="Calibri"/>
                <a:cs typeface="Calibri"/>
              </a:rPr>
              <a:t>operation </a:t>
            </a:r>
            <a:r>
              <a:rPr sz="2200" spc="-25" dirty="0">
                <a:latin typeface="Calibri"/>
                <a:cs typeface="Calibri"/>
              </a:rPr>
              <a:t>differs </a:t>
            </a:r>
            <a:r>
              <a:rPr sz="2200" spc="-15" dirty="0">
                <a:latin typeface="Calibri"/>
                <a:cs typeface="Calibri"/>
              </a:rPr>
              <a:t>from </a:t>
            </a:r>
            <a:r>
              <a:rPr sz="2200" spc="-5" dirty="0">
                <a:latin typeface="Calibri"/>
                <a:cs typeface="Calibri"/>
              </a:rPr>
              <a:t>a max-pooling </a:t>
            </a:r>
            <a:r>
              <a:rPr sz="2200" spc="-15" dirty="0">
                <a:latin typeface="Calibri"/>
                <a:cs typeface="Calibri"/>
              </a:rPr>
              <a:t>layer </a:t>
            </a:r>
            <a:r>
              <a:rPr sz="2200" spc="-5" dirty="0">
                <a:latin typeface="Calibri"/>
                <a:cs typeface="Calibri"/>
              </a:rPr>
              <a:t>in</a:t>
            </a:r>
            <a:r>
              <a:rPr sz="2200" spc="114" dirty="0">
                <a:latin typeface="Calibri"/>
                <a:cs typeface="Calibri"/>
              </a:rPr>
              <a:t> </a:t>
            </a:r>
            <a:r>
              <a:rPr sz="2200" spc="-10" dirty="0">
                <a:latin typeface="Calibri"/>
                <a:cs typeface="Calibri"/>
              </a:rPr>
              <a:t>that</a:t>
            </a:r>
            <a:endParaRPr sz="2200">
              <a:latin typeface="Calibri"/>
              <a:cs typeface="Calibri"/>
            </a:endParaRPr>
          </a:p>
          <a:p>
            <a:pPr marL="756285" lvl="1" indent="-287020">
              <a:lnSpc>
                <a:spcPct val="100000"/>
              </a:lnSpc>
              <a:spcBef>
                <a:spcPts val="240"/>
              </a:spcBef>
              <a:buFont typeface="Arial"/>
              <a:buChar char="–"/>
              <a:tabLst>
                <a:tab pos="756285" algn="l"/>
                <a:tab pos="756920" algn="l"/>
              </a:tabLst>
            </a:pPr>
            <a:r>
              <a:rPr sz="1900" spc="-5" dirty="0">
                <a:latin typeface="Calibri"/>
                <a:cs typeface="Calibri"/>
              </a:rPr>
              <a:t>it cannot </a:t>
            </a:r>
            <a:r>
              <a:rPr sz="1900" spc="-15" dirty="0">
                <a:latin typeface="Calibri"/>
                <a:cs typeface="Calibri"/>
              </a:rPr>
              <a:t>perform </a:t>
            </a:r>
            <a:r>
              <a:rPr sz="1900" spc="-5" dirty="0">
                <a:latin typeface="Calibri"/>
                <a:cs typeface="Calibri"/>
              </a:rPr>
              <a:t>a true </a:t>
            </a:r>
            <a:r>
              <a:rPr sz="1900" spc="-10" dirty="0">
                <a:latin typeface="Calibri"/>
                <a:cs typeface="Calibri"/>
              </a:rPr>
              <a:t>max</a:t>
            </a:r>
            <a:r>
              <a:rPr sz="1900" spc="15" dirty="0">
                <a:latin typeface="Calibri"/>
                <a:cs typeface="Calibri"/>
              </a:rPr>
              <a:t> </a:t>
            </a:r>
            <a:r>
              <a:rPr sz="1900" spc="-10" dirty="0">
                <a:latin typeface="Calibri"/>
                <a:cs typeface="Calibri"/>
              </a:rPr>
              <a:t>operation</a:t>
            </a:r>
            <a:endParaRPr sz="1900">
              <a:latin typeface="Calibri"/>
              <a:cs typeface="Calibri"/>
            </a:endParaRPr>
          </a:p>
          <a:p>
            <a:pPr marL="756285" lvl="1" indent="-287020">
              <a:lnSpc>
                <a:spcPct val="100000"/>
              </a:lnSpc>
              <a:spcBef>
                <a:spcPts val="229"/>
              </a:spcBef>
              <a:buFont typeface="Arial"/>
              <a:buChar char="–"/>
              <a:tabLst>
                <a:tab pos="756285" algn="l"/>
                <a:tab pos="756920" algn="l"/>
              </a:tabLst>
            </a:pPr>
            <a:r>
              <a:rPr sz="1900" spc="-5" dirty="0">
                <a:latin typeface="Calibri"/>
                <a:cs typeface="Calibri"/>
              </a:rPr>
              <a:t>it </a:t>
            </a:r>
            <a:r>
              <a:rPr sz="1900" spc="-10" dirty="0">
                <a:latin typeface="Calibri"/>
                <a:cs typeface="Calibri"/>
              </a:rPr>
              <a:t>allows pooling across </a:t>
            </a:r>
            <a:r>
              <a:rPr sz="1900" spc="-5" dirty="0">
                <a:latin typeface="Calibri"/>
                <a:cs typeface="Calibri"/>
              </a:rPr>
              <a:t>input</a:t>
            </a:r>
            <a:r>
              <a:rPr sz="1900" spc="55" dirty="0">
                <a:latin typeface="Calibri"/>
                <a:cs typeface="Calibri"/>
              </a:rPr>
              <a:t> </a:t>
            </a:r>
            <a:r>
              <a:rPr sz="1900" spc="-5" dirty="0">
                <a:latin typeface="Calibri"/>
                <a:cs typeface="Calibri"/>
              </a:rPr>
              <a:t>channels.</a:t>
            </a:r>
            <a:endParaRPr sz="1900">
              <a:latin typeface="Calibri"/>
              <a:cs typeface="Calibri"/>
            </a:endParaRPr>
          </a:p>
          <a:p>
            <a:pPr>
              <a:lnSpc>
                <a:spcPct val="100000"/>
              </a:lnSpc>
              <a:spcBef>
                <a:spcPts val="35"/>
              </a:spcBef>
            </a:pPr>
            <a:endParaRPr sz="2800">
              <a:latin typeface="Calibri"/>
              <a:cs typeface="Calibri"/>
            </a:endParaRPr>
          </a:p>
          <a:p>
            <a:pPr marL="70485" marR="764540">
              <a:lnSpc>
                <a:spcPts val="2380"/>
              </a:lnSpc>
            </a:pPr>
            <a:r>
              <a:rPr sz="2200" spc="-10" dirty="0">
                <a:latin typeface="Calibri"/>
                <a:cs typeface="Calibri"/>
              </a:rPr>
              <a:t>Springenberg, Jost </a:t>
            </a:r>
            <a:r>
              <a:rPr sz="2200" spc="-35" dirty="0">
                <a:latin typeface="Calibri"/>
                <a:cs typeface="Calibri"/>
              </a:rPr>
              <a:t>Tobias, </a:t>
            </a:r>
            <a:r>
              <a:rPr sz="2200" spc="-10" dirty="0">
                <a:latin typeface="Calibri"/>
                <a:cs typeface="Calibri"/>
              </a:rPr>
              <a:t>et </a:t>
            </a:r>
            <a:r>
              <a:rPr sz="2200" spc="-5" dirty="0">
                <a:latin typeface="Calibri"/>
                <a:cs typeface="Calibri"/>
              </a:rPr>
              <a:t>al. "</a:t>
            </a:r>
            <a:r>
              <a:rPr sz="2200" u="heavy" spc="-5" dirty="0">
                <a:solidFill>
                  <a:srgbClr val="0000CC"/>
                </a:solidFill>
                <a:uFill>
                  <a:solidFill>
                    <a:srgbClr val="0000CC"/>
                  </a:solidFill>
                </a:uFill>
                <a:latin typeface="Calibri"/>
                <a:cs typeface="Calibri"/>
              </a:rPr>
              <a:t>Striving </a:t>
            </a:r>
            <a:r>
              <a:rPr sz="2200" u="heavy" spc="-20" dirty="0">
                <a:solidFill>
                  <a:srgbClr val="0000CC"/>
                </a:solidFill>
                <a:uFill>
                  <a:solidFill>
                    <a:srgbClr val="0000CC"/>
                  </a:solidFill>
                </a:uFill>
                <a:latin typeface="Calibri"/>
                <a:cs typeface="Calibri"/>
              </a:rPr>
              <a:t>for </a:t>
            </a:r>
            <a:r>
              <a:rPr sz="2200" u="heavy" spc="-10" dirty="0">
                <a:solidFill>
                  <a:srgbClr val="0000CC"/>
                </a:solidFill>
                <a:uFill>
                  <a:solidFill>
                    <a:srgbClr val="0000CC"/>
                  </a:solidFill>
                </a:uFill>
                <a:latin typeface="Calibri"/>
                <a:cs typeface="Calibri"/>
              </a:rPr>
              <a:t>simplicity: The </a:t>
            </a:r>
            <a:r>
              <a:rPr sz="2200" u="heavy" spc="-5" dirty="0">
                <a:solidFill>
                  <a:srgbClr val="0000CC"/>
                </a:solidFill>
                <a:uFill>
                  <a:solidFill>
                    <a:srgbClr val="0000CC"/>
                  </a:solidFill>
                </a:uFill>
                <a:latin typeface="Calibri"/>
                <a:cs typeface="Calibri"/>
              </a:rPr>
              <a:t>all </a:t>
            </a:r>
            <a:r>
              <a:rPr sz="2200" spc="-5" dirty="0">
                <a:solidFill>
                  <a:srgbClr val="0000CC"/>
                </a:solidFill>
                <a:latin typeface="Calibri"/>
                <a:cs typeface="Calibri"/>
              </a:rPr>
              <a:t> </a:t>
            </a:r>
            <a:r>
              <a:rPr sz="2200" u="heavy" spc="-15" dirty="0">
                <a:solidFill>
                  <a:srgbClr val="0000CC"/>
                </a:solidFill>
                <a:uFill>
                  <a:solidFill>
                    <a:srgbClr val="0000CC"/>
                  </a:solidFill>
                </a:uFill>
                <a:latin typeface="Calibri"/>
                <a:cs typeface="Calibri"/>
              </a:rPr>
              <a:t>convolutional </a:t>
            </a:r>
            <a:r>
              <a:rPr sz="2200" u="heavy" spc="-10" dirty="0">
                <a:solidFill>
                  <a:srgbClr val="0000CC"/>
                </a:solidFill>
                <a:uFill>
                  <a:solidFill>
                    <a:srgbClr val="0000CC"/>
                  </a:solidFill>
                </a:uFill>
                <a:latin typeface="Calibri"/>
                <a:cs typeface="Calibri"/>
              </a:rPr>
              <a:t>net.</a:t>
            </a:r>
            <a:r>
              <a:rPr sz="2200" spc="-10" dirty="0">
                <a:latin typeface="Calibri"/>
                <a:cs typeface="Calibri"/>
              </a:rPr>
              <a:t>" </a:t>
            </a:r>
            <a:r>
              <a:rPr sz="2200" spc="-5" dirty="0">
                <a:latin typeface="Calibri"/>
                <a:cs typeface="Calibri"/>
              </a:rPr>
              <a:t>arXiv </a:t>
            </a:r>
            <a:r>
              <a:rPr sz="2200" spc="-10" dirty="0">
                <a:latin typeface="Calibri"/>
                <a:cs typeface="Calibri"/>
              </a:rPr>
              <a:t>preprint </a:t>
            </a:r>
            <a:r>
              <a:rPr sz="2200" spc="-5" dirty="0">
                <a:latin typeface="Calibri"/>
                <a:cs typeface="Calibri"/>
              </a:rPr>
              <a:t>arXiv:1412.6806</a:t>
            </a:r>
            <a:r>
              <a:rPr sz="2200" spc="10" dirty="0">
                <a:latin typeface="Calibri"/>
                <a:cs typeface="Calibri"/>
              </a:rPr>
              <a:t> </a:t>
            </a:r>
            <a:r>
              <a:rPr sz="2200" spc="-10" dirty="0">
                <a:latin typeface="Calibri"/>
                <a:cs typeface="Calibri"/>
              </a:rPr>
              <a:t>(2014).</a:t>
            </a:r>
            <a:endParaRPr sz="2200">
              <a:latin typeface="Calibri"/>
              <a:cs typeface="Calibri"/>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9369" y="461899"/>
            <a:ext cx="5526405" cy="696595"/>
          </a:xfrm>
          <a:prstGeom prst="rect">
            <a:avLst/>
          </a:prstGeom>
        </p:spPr>
        <p:txBody>
          <a:bodyPr vert="horz" wrap="square" lIns="0" tIns="13335" rIns="0" bIns="0" rtlCol="0">
            <a:spAutoFit/>
          </a:bodyPr>
          <a:lstStyle/>
          <a:p>
            <a:pPr marL="12700">
              <a:lnSpc>
                <a:spcPct val="100000"/>
              </a:lnSpc>
              <a:spcBef>
                <a:spcPts val="105"/>
              </a:spcBef>
            </a:pPr>
            <a:r>
              <a:rPr spc="-10" dirty="0"/>
              <a:t>Getting </a:t>
            </a:r>
            <a:r>
              <a:rPr spc="-35" dirty="0"/>
              <a:t>Rod </a:t>
            </a:r>
            <a:r>
              <a:rPr spc="-5" dirty="0"/>
              <a:t>of </a:t>
            </a:r>
            <a:r>
              <a:rPr spc="-15" dirty="0"/>
              <a:t>Pooling</a:t>
            </a:r>
            <a:r>
              <a:rPr spc="-5" dirty="0"/>
              <a:t> </a:t>
            </a:r>
            <a:r>
              <a:rPr dirty="0"/>
              <a:t>2</a:t>
            </a:r>
          </a:p>
        </p:txBody>
      </p:sp>
      <p:sp>
        <p:nvSpPr>
          <p:cNvPr id="3" name="object 3"/>
          <p:cNvSpPr txBox="1"/>
          <p:nvPr/>
        </p:nvSpPr>
        <p:spPr>
          <a:xfrm>
            <a:off x="535940" y="1434210"/>
            <a:ext cx="7935595" cy="4480560"/>
          </a:xfrm>
          <a:prstGeom prst="rect">
            <a:avLst/>
          </a:prstGeom>
        </p:spPr>
        <p:txBody>
          <a:bodyPr vert="horz" wrap="square" lIns="0" tIns="12700" rIns="0" bIns="0" rtlCol="0">
            <a:spAutoFit/>
          </a:bodyPr>
          <a:lstStyle/>
          <a:p>
            <a:pPr marL="12700">
              <a:lnSpc>
                <a:spcPct val="100000"/>
              </a:lnSpc>
              <a:spcBef>
                <a:spcPts val="100"/>
              </a:spcBef>
              <a:tabLst>
                <a:tab pos="527685" algn="l"/>
              </a:tabLst>
            </a:pPr>
            <a:r>
              <a:rPr sz="2100" b="1" dirty="0">
                <a:solidFill>
                  <a:srgbClr val="17375E"/>
                </a:solidFill>
                <a:latin typeface="Calibri"/>
                <a:cs typeface="Calibri"/>
              </a:rPr>
              <a:t>2.	</a:t>
            </a:r>
            <a:r>
              <a:rPr sz="2100" b="1" spc="-30" dirty="0">
                <a:solidFill>
                  <a:srgbClr val="17375E"/>
                </a:solidFill>
                <a:latin typeface="Calibri"/>
                <a:cs typeface="Calibri"/>
              </a:rPr>
              <a:t>Very </a:t>
            </a:r>
            <a:r>
              <a:rPr sz="2100" b="1" spc="-5" dirty="0">
                <a:solidFill>
                  <a:srgbClr val="17375E"/>
                </a:solidFill>
                <a:latin typeface="Calibri"/>
                <a:cs typeface="Calibri"/>
              </a:rPr>
              <a:t>Deep </a:t>
            </a:r>
            <a:r>
              <a:rPr sz="2100" b="1" spc="-10" dirty="0">
                <a:solidFill>
                  <a:srgbClr val="17375E"/>
                </a:solidFill>
                <a:latin typeface="Calibri"/>
                <a:cs typeface="Calibri"/>
              </a:rPr>
              <a:t>Convolutional Networks </a:t>
            </a:r>
            <a:r>
              <a:rPr sz="2100" b="1" spc="-15" dirty="0">
                <a:solidFill>
                  <a:srgbClr val="17375E"/>
                </a:solidFill>
                <a:latin typeface="Calibri"/>
                <a:cs typeface="Calibri"/>
              </a:rPr>
              <a:t>for </a:t>
            </a:r>
            <a:r>
              <a:rPr sz="2100" b="1" spc="-10" dirty="0">
                <a:solidFill>
                  <a:srgbClr val="17375E"/>
                </a:solidFill>
                <a:latin typeface="Calibri"/>
                <a:cs typeface="Calibri"/>
              </a:rPr>
              <a:t>Large-Scale</a:t>
            </a:r>
            <a:r>
              <a:rPr sz="2100" b="1" spc="80" dirty="0">
                <a:solidFill>
                  <a:srgbClr val="17375E"/>
                </a:solidFill>
                <a:latin typeface="Calibri"/>
                <a:cs typeface="Calibri"/>
              </a:rPr>
              <a:t> </a:t>
            </a:r>
            <a:r>
              <a:rPr sz="2100" b="1" spc="-10" dirty="0">
                <a:solidFill>
                  <a:srgbClr val="17375E"/>
                </a:solidFill>
                <a:latin typeface="Calibri"/>
                <a:cs typeface="Calibri"/>
              </a:rPr>
              <a:t>Image</a:t>
            </a:r>
            <a:endParaRPr sz="2100">
              <a:latin typeface="Calibri"/>
              <a:cs typeface="Calibri"/>
            </a:endParaRPr>
          </a:p>
          <a:p>
            <a:pPr marL="527685">
              <a:lnSpc>
                <a:spcPct val="100000"/>
              </a:lnSpc>
            </a:pPr>
            <a:r>
              <a:rPr sz="2100" b="1" spc="-10" dirty="0">
                <a:solidFill>
                  <a:srgbClr val="17375E"/>
                </a:solidFill>
                <a:latin typeface="Calibri"/>
                <a:cs typeface="Calibri"/>
              </a:rPr>
              <a:t>Recognition</a:t>
            </a:r>
            <a:r>
              <a:rPr sz="2100" spc="-10" dirty="0">
                <a:latin typeface="Calibri"/>
                <a:cs typeface="Calibri"/>
              </a:rPr>
              <a:t>.</a:t>
            </a:r>
            <a:endParaRPr sz="2100">
              <a:latin typeface="Calibri"/>
              <a:cs typeface="Calibri"/>
            </a:endParaRPr>
          </a:p>
          <a:p>
            <a:pPr marL="355600" marR="5080" indent="-343535" algn="just">
              <a:lnSpc>
                <a:spcPct val="100000"/>
              </a:lnSpc>
              <a:spcBef>
                <a:spcPts val="525"/>
              </a:spcBef>
              <a:buFont typeface="Arial"/>
              <a:buChar char="•"/>
              <a:tabLst>
                <a:tab pos="356235" algn="l"/>
              </a:tabLst>
            </a:pPr>
            <a:r>
              <a:rPr sz="2200" spc="-10" dirty="0">
                <a:latin typeface="Calibri"/>
                <a:cs typeface="Calibri"/>
              </a:rPr>
              <a:t>The </a:t>
            </a:r>
            <a:r>
              <a:rPr sz="2200" spc="-20" dirty="0">
                <a:latin typeface="Calibri"/>
                <a:cs typeface="Calibri"/>
              </a:rPr>
              <a:t>core </a:t>
            </a:r>
            <a:r>
              <a:rPr sz="2200" spc="-5" dirty="0">
                <a:latin typeface="Calibri"/>
                <a:cs typeface="Calibri"/>
              </a:rPr>
              <a:t>idea </a:t>
            </a:r>
            <a:r>
              <a:rPr sz="2200" spc="-15" dirty="0">
                <a:latin typeface="Calibri"/>
                <a:cs typeface="Calibri"/>
              </a:rPr>
              <a:t>here </a:t>
            </a:r>
            <a:r>
              <a:rPr sz="2200" spc="-5" dirty="0">
                <a:latin typeface="Calibri"/>
                <a:cs typeface="Calibri"/>
              </a:rPr>
              <a:t>is </a:t>
            </a:r>
            <a:r>
              <a:rPr sz="2200" spc="-15" dirty="0">
                <a:latin typeface="Calibri"/>
                <a:cs typeface="Calibri"/>
              </a:rPr>
              <a:t>that </a:t>
            </a:r>
            <a:r>
              <a:rPr sz="2200" spc="-5" dirty="0">
                <a:latin typeface="Calibri"/>
                <a:cs typeface="Calibri"/>
              </a:rPr>
              <a:t>hand-tuning </a:t>
            </a:r>
            <a:r>
              <a:rPr sz="2200" spc="-15" dirty="0">
                <a:latin typeface="Calibri"/>
                <a:cs typeface="Calibri"/>
              </a:rPr>
              <a:t>layer kernel sizes </a:t>
            </a:r>
            <a:r>
              <a:rPr sz="2200" spc="-20" dirty="0">
                <a:latin typeface="Calibri"/>
                <a:cs typeface="Calibri"/>
              </a:rPr>
              <a:t>to </a:t>
            </a:r>
            <a:r>
              <a:rPr sz="2200" spc="-10" dirty="0">
                <a:latin typeface="Calibri"/>
                <a:cs typeface="Calibri"/>
              </a:rPr>
              <a:t>achieve  optimal </a:t>
            </a:r>
            <a:r>
              <a:rPr sz="2200" spc="-15" dirty="0">
                <a:latin typeface="Calibri"/>
                <a:cs typeface="Calibri"/>
              </a:rPr>
              <a:t>receptive </a:t>
            </a:r>
            <a:r>
              <a:rPr sz="2200" spc="-5" dirty="0">
                <a:latin typeface="Calibri"/>
                <a:cs typeface="Calibri"/>
              </a:rPr>
              <a:t>fields </a:t>
            </a:r>
            <a:r>
              <a:rPr sz="2200" spc="-45" dirty="0">
                <a:latin typeface="Calibri"/>
                <a:cs typeface="Calibri"/>
              </a:rPr>
              <a:t>(say, </a:t>
            </a:r>
            <a:r>
              <a:rPr sz="2200" spc="-5" dirty="0">
                <a:latin typeface="Calibri"/>
                <a:cs typeface="Calibri"/>
              </a:rPr>
              <a:t>5×5 or 7×7) </a:t>
            </a:r>
            <a:r>
              <a:rPr sz="2200" spc="-15" dirty="0">
                <a:latin typeface="Calibri"/>
                <a:cs typeface="Calibri"/>
              </a:rPr>
              <a:t>can </a:t>
            </a:r>
            <a:r>
              <a:rPr sz="2200" spc="-5" dirty="0">
                <a:latin typeface="Calibri"/>
                <a:cs typeface="Calibri"/>
              </a:rPr>
              <a:t>be replaced </a:t>
            </a:r>
            <a:r>
              <a:rPr sz="2200" spc="-15" dirty="0">
                <a:latin typeface="Calibri"/>
                <a:cs typeface="Calibri"/>
              </a:rPr>
              <a:t>by </a:t>
            </a:r>
            <a:r>
              <a:rPr sz="2200" spc="-10" dirty="0">
                <a:latin typeface="Calibri"/>
                <a:cs typeface="Calibri"/>
              </a:rPr>
              <a:t>simply  stacking homogenous </a:t>
            </a:r>
            <a:r>
              <a:rPr sz="2200" spc="-5" dirty="0">
                <a:latin typeface="Calibri"/>
                <a:cs typeface="Calibri"/>
              </a:rPr>
              <a:t>3×3</a:t>
            </a:r>
            <a:r>
              <a:rPr sz="2200" spc="35" dirty="0">
                <a:latin typeface="Calibri"/>
                <a:cs typeface="Calibri"/>
              </a:rPr>
              <a:t> </a:t>
            </a:r>
            <a:r>
              <a:rPr sz="2200" spc="-20" dirty="0">
                <a:latin typeface="Calibri"/>
                <a:cs typeface="Calibri"/>
              </a:rPr>
              <a:t>layers.</a:t>
            </a:r>
            <a:endParaRPr sz="2200">
              <a:latin typeface="Calibri"/>
              <a:cs typeface="Calibri"/>
            </a:endParaRPr>
          </a:p>
          <a:p>
            <a:pPr marL="355600" indent="-343535" algn="just">
              <a:lnSpc>
                <a:spcPct val="100000"/>
              </a:lnSpc>
              <a:spcBef>
                <a:spcPts val="530"/>
              </a:spcBef>
              <a:buFont typeface="Arial"/>
              <a:buChar char="•"/>
              <a:tabLst>
                <a:tab pos="356235" algn="l"/>
              </a:tabLst>
            </a:pPr>
            <a:r>
              <a:rPr sz="2200" spc="-5" dirty="0">
                <a:latin typeface="Calibri"/>
                <a:cs typeface="Calibri"/>
              </a:rPr>
              <a:t>The same </a:t>
            </a:r>
            <a:r>
              <a:rPr sz="2200" spc="-25" dirty="0">
                <a:latin typeface="Calibri"/>
                <a:cs typeface="Calibri"/>
              </a:rPr>
              <a:t>effect </a:t>
            </a:r>
            <a:r>
              <a:rPr sz="2200" spc="-5" dirty="0">
                <a:latin typeface="Calibri"/>
                <a:cs typeface="Calibri"/>
              </a:rPr>
              <a:t>of widening the </a:t>
            </a:r>
            <a:r>
              <a:rPr sz="2200" spc="-15" dirty="0">
                <a:latin typeface="Calibri"/>
                <a:cs typeface="Calibri"/>
              </a:rPr>
              <a:t>receptive </a:t>
            </a:r>
            <a:r>
              <a:rPr sz="2200" spc="-5" dirty="0">
                <a:latin typeface="Calibri"/>
                <a:cs typeface="Calibri"/>
              </a:rPr>
              <a:t>field is </a:t>
            </a:r>
            <a:r>
              <a:rPr sz="2200" spc="-10" dirty="0">
                <a:latin typeface="Calibri"/>
                <a:cs typeface="Calibri"/>
              </a:rPr>
              <a:t>then achieved</a:t>
            </a:r>
            <a:r>
              <a:rPr sz="2200" spc="195" dirty="0">
                <a:latin typeface="Calibri"/>
                <a:cs typeface="Calibri"/>
              </a:rPr>
              <a:t> </a:t>
            </a:r>
            <a:r>
              <a:rPr sz="2200" spc="-10" dirty="0">
                <a:latin typeface="Calibri"/>
                <a:cs typeface="Calibri"/>
              </a:rPr>
              <a:t>by</a:t>
            </a:r>
            <a:endParaRPr sz="2200">
              <a:latin typeface="Calibri"/>
              <a:cs typeface="Calibri"/>
            </a:endParaRPr>
          </a:p>
          <a:p>
            <a:pPr marL="355600">
              <a:lnSpc>
                <a:spcPct val="100000"/>
              </a:lnSpc>
            </a:pPr>
            <a:r>
              <a:rPr sz="2200" spc="-15" dirty="0">
                <a:latin typeface="Calibri"/>
                <a:cs typeface="Calibri"/>
              </a:rPr>
              <a:t>layer </a:t>
            </a:r>
            <a:r>
              <a:rPr sz="2200" spc="-5" dirty="0">
                <a:latin typeface="Calibri"/>
                <a:cs typeface="Calibri"/>
              </a:rPr>
              <a:t>composition </a:t>
            </a:r>
            <a:r>
              <a:rPr sz="2200" spc="-15" dirty="0">
                <a:latin typeface="Calibri"/>
                <a:cs typeface="Calibri"/>
              </a:rPr>
              <a:t>rather </a:t>
            </a:r>
            <a:r>
              <a:rPr sz="2200" spc="-5" dirty="0">
                <a:latin typeface="Calibri"/>
                <a:cs typeface="Calibri"/>
              </a:rPr>
              <a:t>than increasing the </a:t>
            </a:r>
            <a:r>
              <a:rPr sz="2200" spc="-15" dirty="0">
                <a:latin typeface="Calibri"/>
                <a:cs typeface="Calibri"/>
              </a:rPr>
              <a:t>kernel</a:t>
            </a:r>
            <a:r>
              <a:rPr sz="2200" spc="5" dirty="0">
                <a:latin typeface="Calibri"/>
                <a:cs typeface="Calibri"/>
              </a:rPr>
              <a:t> </a:t>
            </a:r>
            <a:r>
              <a:rPr sz="2200" spc="-20" dirty="0">
                <a:latin typeface="Calibri"/>
                <a:cs typeface="Calibri"/>
              </a:rPr>
              <a:t>size</a:t>
            </a:r>
            <a:endParaRPr sz="2200">
              <a:latin typeface="Calibri"/>
              <a:cs typeface="Calibri"/>
            </a:endParaRPr>
          </a:p>
          <a:p>
            <a:pPr marL="756285" lvl="1" indent="-287020">
              <a:lnSpc>
                <a:spcPct val="100000"/>
              </a:lnSpc>
              <a:spcBef>
                <a:spcPts val="490"/>
              </a:spcBef>
              <a:buFont typeface="Arial"/>
              <a:buChar char="–"/>
              <a:tabLst>
                <a:tab pos="756285" algn="l"/>
                <a:tab pos="756920" algn="l"/>
              </a:tabLst>
            </a:pPr>
            <a:r>
              <a:rPr sz="2000" spc="-5" dirty="0">
                <a:latin typeface="Calibri"/>
                <a:cs typeface="Calibri"/>
              </a:rPr>
              <a:t>three </a:t>
            </a:r>
            <a:r>
              <a:rPr sz="2000" spc="-15" dirty="0">
                <a:latin typeface="Calibri"/>
                <a:cs typeface="Calibri"/>
              </a:rPr>
              <a:t>stacked </a:t>
            </a:r>
            <a:r>
              <a:rPr sz="2000" dirty="0">
                <a:latin typeface="Calibri"/>
                <a:cs typeface="Calibri"/>
              </a:rPr>
              <a:t>3×3 </a:t>
            </a:r>
            <a:r>
              <a:rPr sz="2000" spc="-20" dirty="0">
                <a:latin typeface="Calibri"/>
                <a:cs typeface="Calibri"/>
              </a:rPr>
              <a:t>have </a:t>
            </a:r>
            <a:r>
              <a:rPr sz="2000" dirty="0">
                <a:latin typeface="Calibri"/>
                <a:cs typeface="Calibri"/>
              </a:rPr>
              <a:t>a 7×7 </a:t>
            </a:r>
            <a:r>
              <a:rPr sz="2000" spc="-10" dirty="0">
                <a:latin typeface="Calibri"/>
                <a:cs typeface="Calibri"/>
              </a:rPr>
              <a:t>receptive</a:t>
            </a:r>
            <a:r>
              <a:rPr sz="2000" spc="30" dirty="0">
                <a:latin typeface="Calibri"/>
                <a:cs typeface="Calibri"/>
              </a:rPr>
              <a:t> </a:t>
            </a:r>
            <a:r>
              <a:rPr sz="2000" spc="-5" dirty="0">
                <a:latin typeface="Calibri"/>
                <a:cs typeface="Calibri"/>
              </a:rPr>
              <a:t>field.</a:t>
            </a:r>
            <a:endParaRPr sz="2000">
              <a:latin typeface="Calibri"/>
              <a:cs typeface="Calibri"/>
            </a:endParaRPr>
          </a:p>
          <a:p>
            <a:pPr marL="756285" lvl="1" indent="-287020">
              <a:lnSpc>
                <a:spcPct val="100000"/>
              </a:lnSpc>
              <a:spcBef>
                <a:spcPts val="480"/>
              </a:spcBef>
              <a:buFont typeface="Arial"/>
              <a:buChar char="–"/>
              <a:tabLst>
                <a:tab pos="756285" algn="l"/>
                <a:tab pos="756920" algn="l"/>
              </a:tabLst>
            </a:pPr>
            <a:r>
              <a:rPr sz="2000" spc="-25" dirty="0">
                <a:latin typeface="Calibri"/>
                <a:cs typeface="Calibri"/>
              </a:rPr>
              <a:t>At </a:t>
            </a:r>
            <a:r>
              <a:rPr sz="2000" dirty="0">
                <a:latin typeface="Calibri"/>
                <a:cs typeface="Calibri"/>
              </a:rPr>
              <a:t>the </a:t>
            </a:r>
            <a:r>
              <a:rPr sz="2000" spc="-5" dirty="0">
                <a:latin typeface="Calibri"/>
                <a:cs typeface="Calibri"/>
              </a:rPr>
              <a:t>same time, </a:t>
            </a:r>
            <a:r>
              <a:rPr sz="2000" dirty="0">
                <a:latin typeface="Calibri"/>
                <a:cs typeface="Calibri"/>
              </a:rPr>
              <a:t>the number </a:t>
            </a:r>
            <a:r>
              <a:rPr sz="2000" spc="-5" dirty="0">
                <a:latin typeface="Calibri"/>
                <a:cs typeface="Calibri"/>
              </a:rPr>
              <a:t>of </a:t>
            </a:r>
            <a:r>
              <a:rPr sz="2000" spc="-15" dirty="0">
                <a:latin typeface="Calibri"/>
                <a:cs typeface="Calibri"/>
              </a:rPr>
              <a:t>parameters </a:t>
            </a:r>
            <a:r>
              <a:rPr sz="2000" dirty="0">
                <a:latin typeface="Calibri"/>
                <a:cs typeface="Calibri"/>
              </a:rPr>
              <a:t>is</a:t>
            </a:r>
            <a:r>
              <a:rPr sz="2000" spc="65" dirty="0">
                <a:latin typeface="Calibri"/>
                <a:cs typeface="Calibri"/>
              </a:rPr>
              <a:t> </a:t>
            </a:r>
            <a:r>
              <a:rPr sz="2000" spc="-5" dirty="0">
                <a:latin typeface="Calibri"/>
                <a:cs typeface="Calibri"/>
              </a:rPr>
              <a:t>reduced:</a:t>
            </a:r>
            <a:endParaRPr sz="2000">
              <a:latin typeface="Calibri"/>
              <a:cs typeface="Calibri"/>
            </a:endParaRPr>
          </a:p>
          <a:p>
            <a:pPr marL="756285" lvl="1" indent="-287020">
              <a:lnSpc>
                <a:spcPct val="100000"/>
              </a:lnSpc>
              <a:spcBef>
                <a:spcPts val="480"/>
              </a:spcBef>
              <a:buFont typeface="Arial"/>
              <a:buChar char="–"/>
              <a:tabLst>
                <a:tab pos="756285" algn="l"/>
                <a:tab pos="756920" algn="l"/>
              </a:tabLst>
            </a:pPr>
            <a:r>
              <a:rPr sz="2000" dirty="0">
                <a:latin typeface="Calibri"/>
                <a:cs typeface="Calibri"/>
              </a:rPr>
              <a:t>a 7×7 </a:t>
            </a:r>
            <a:r>
              <a:rPr sz="2000" spc="-15" dirty="0">
                <a:latin typeface="Calibri"/>
                <a:cs typeface="Calibri"/>
              </a:rPr>
              <a:t>layer </a:t>
            </a:r>
            <a:r>
              <a:rPr sz="2000" spc="-5" dirty="0">
                <a:latin typeface="Calibri"/>
                <a:cs typeface="Calibri"/>
              </a:rPr>
              <a:t>has </a:t>
            </a:r>
            <a:r>
              <a:rPr sz="2000" spc="5" dirty="0">
                <a:latin typeface="Calibri"/>
                <a:cs typeface="Calibri"/>
              </a:rPr>
              <a:t>81% </a:t>
            </a:r>
            <a:r>
              <a:rPr sz="2000" spc="-10" dirty="0">
                <a:latin typeface="Calibri"/>
                <a:cs typeface="Calibri"/>
              </a:rPr>
              <a:t>more </a:t>
            </a:r>
            <a:r>
              <a:rPr sz="2000" spc="-15" dirty="0">
                <a:latin typeface="Calibri"/>
                <a:cs typeface="Calibri"/>
              </a:rPr>
              <a:t>parameters </a:t>
            </a:r>
            <a:r>
              <a:rPr sz="2000" dirty="0">
                <a:latin typeface="Calibri"/>
                <a:cs typeface="Calibri"/>
              </a:rPr>
              <a:t>than </a:t>
            </a:r>
            <a:r>
              <a:rPr sz="2000" spc="-5" dirty="0">
                <a:latin typeface="Calibri"/>
                <a:cs typeface="Calibri"/>
              </a:rPr>
              <a:t>three </a:t>
            </a:r>
            <a:r>
              <a:rPr sz="2000" spc="-15" dirty="0">
                <a:latin typeface="Calibri"/>
                <a:cs typeface="Calibri"/>
              </a:rPr>
              <a:t>stacked </a:t>
            </a:r>
            <a:r>
              <a:rPr sz="2000" dirty="0">
                <a:latin typeface="Calibri"/>
                <a:cs typeface="Calibri"/>
              </a:rPr>
              <a:t>3×3</a:t>
            </a:r>
            <a:r>
              <a:rPr sz="2000" spc="15" dirty="0">
                <a:latin typeface="Calibri"/>
                <a:cs typeface="Calibri"/>
              </a:rPr>
              <a:t> </a:t>
            </a:r>
            <a:r>
              <a:rPr sz="2000" spc="-15" dirty="0">
                <a:latin typeface="Calibri"/>
                <a:cs typeface="Calibri"/>
              </a:rPr>
              <a:t>layers.</a:t>
            </a:r>
            <a:endParaRPr sz="2000">
              <a:latin typeface="Calibri"/>
              <a:cs typeface="Calibri"/>
            </a:endParaRPr>
          </a:p>
          <a:p>
            <a:pPr>
              <a:lnSpc>
                <a:spcPct val="100000"/>
              </a:lnSpc>
              <a:spcBef>
                <a:spcPts val="55"/>
              </a:spcBef>
            </a:pPr>
            <a:endParaRPr sz="2650">
              <a:latin typeface="Calibri"/>
              <a:cs typeface="Calibri"/>
            </a:endParaRPr>
          </a:p>
          <a:p>
            <a:pPr marL="70485" marR="254000" indent="45720">
              <a:lnSpc>
                <a:spcPct val="100000"/>
              </a:lnSpc>
              <a:spcBef>
                <a:spcPts val="5"/>
              </a:spcBef>
            </a:pPr>
            <a:r>
              <a:rPr sz="1600" spc="-10" dirty="0">
                <a:latin typeface="Calibri"/>
                <a:cs typeface="Calibri"/>
              </a:rPr>
              <a:t>Simonyan, </a:t>
            </a:r>
            <a:r>
              <a:rPr sz="1600" spc="-15" dirty="0">
                <a:latin typeface="Calibri"/>
                <a:cs typeface="Calibri"/>
              </a:rPr>
              <a:t>Karen, </a:t>
            </a:r>
            <a:r>
              <a:rPr sz="1600" spc="-5" dirty="0">
                <a:latin typeface="Calibri"/>
                <a:cs typeface="Calibri"/>
              </a:rPr>
              <a:t>and </a:t>
            </a:r>
            <a:r>
              <a:rPr sz="1600" spc="-10" dirty="0">
                <a:latin typeface="Calibri"/>
                <a:cs typeface="Calibri"/>
              </a:rPr>
              <a:t>Andrew </a:t>
            </a:r>
            <a:r>
              <a:rPr sz="1600" spc="-5" dirty="0">
                <a:latin typeface="Calibri"/>
                <a:cs typeface="Calibri"/>
              </a:rPr>
              <a:t>Zisserman. </a:t>
            </a:r>
            <a:r>
              <a:rPr sz="1600" spc="-25" dirty="0">
                <a:latin typeface="Calibri"/>
                <a:cs typeface="Calibri"/>
              </a:rPr>
              <a:t>"</a:t>
            </a:r>
            <a:r>
              <a:rPr sz="1600" u="heavy" spc="-25" dirty="0">
                <a:solidFill>
                  <a:srgbClr val="0000CC"/>
                </a:solidFill>
                <a:uFill>
                  <a:solidFill>
                    <a:srgbClr val="0000CC"/>
                  </a:solidFill>
                </a:uFill>
                <a:latin typeface="Calibri"/>
                <a:cs typeface="Calibri"/>
              </a:rPr>
              <a:t>Very </a:t>
            </a:r>
            <a:r>
              <a:rPr sz="1600" u="heavy" spc="-10" dirty="0">
                <a:solidFill>
                  <a:srgbClr val="0000CC"/>
                </a:solidFill>
                <a:uFill>
                  <a:solidFill>
                    <a:srgbClr val="0000CC"/>
                  </a:solidFill>
                </a:uFill>
                <a:latin typeface="Calibri"/>
                <a:cs typeface="Calibri"/>
              </a:rPr>
              <a:t>deep convolutional </a:t>
            </a:r>
            <a:r>
              <a:rPr sz="1600" u="heavy" spc="-15" dirty="0">
                <a:solidFill>
                  <a:srgbClr val="0000CC"/>
                </a:solidFill>
                <a:uFill>
                  <a:solidFill>
                    <a:srgbClr val="0000CC"/>
                  </a:solidFill>
                </a:uFill>
                <a:latin typeface="Calibri"/>
                <a:cs typeface="Calibri"/>
              </a:rPr>
              <a:t>networks for </a:t>
            </a:r>
            <a:r>
              <a:rPr sz="1600" u="heavy" spc="-5" dirty="0">
                <a:solidFill>
                  <a:srgbClr val="0000CC"/>
                </a:solidFill>
                <a:uFill>
                  <a:solidFill>
                    <a:srgbClr val="0000CC"/>
                  </a:solidFill>
                </a:uFill>
                <a:latin typeface="Calibri"/>
                <a:cs typeface="Calibri"/>
              </a:rPr>
              <a:t>large-scale </a:t>
            </a:r>
            <a:r>
              <a:rPr sz="1600" spc="-5" dirty="0">
                <a:solidFill>
                  <a:srgbClr val="0000CC"/>
                </a:solidFill>
                <a:latin typeface="Calibri"/>
                <a:cs typeface="Calibri"/>
              </a:rPr>
              <a:t> </a:t>
            </a:r>
            <a:r>
              <a:rPr sz="1600" u="heavy" spc="-5" dirty="0">
                <a:solidFill>
                  <a:srgbClr val="0000CC"/>
                </a:solidFill>
                <a:uFill>
                  <a:solidFill>
                    <a:srgbClr val="0000CC"/>
                  </a:solidFill>
                </a:uFill>
                <a:latin typeface="Calibri"/>
                <a:cs typeface="Calibri"/>
              </a:rPr>
              <a:t>image </a:t>
            </a:r>
            <a:r>
              <a:rPr sz="1600" u="heavy" spc="-10" dirty="0">
                <a:solidFill>
                  <a:srgbClr val="0000CC"/>
                </a:solidFill>
                <a:uFill>
                  <a:solidFill>
                    <a:srgbClr val="0000CC"/>
                  </a:solidFill>
                </a:uFill>
                <a:latin typeface="Calibri"/>
                <a:cs typeface="Calibri"/>
              </a:rPr>
              <a:t>recognition</a:t>
            </a:r>
            <a:r>
              <a:rPr sz="1600" spc="-10" dirty="0">
                <a:latin typeface="Calibri"/>
                <a:cs typeface="Calibri"/>
              </a:rPr>
              <a:t>." </a:t>
            </a:r>
            <a:r>
              <a:rPr sz="1600" spc="-5" dirty="0">
                <a:latin typeface="Calibri"/>
                <a:cs typeface="Calibri"/>
              </a:rPr>
              <a:t>arXiv </a:t>
            </a:r>
            <a:r>
              <a:rPr sz="1600" spc="-10" dirty="0">
                <a:latin typeface="Calibri"/>
                <a:cs typeface="Calibri"/>
              </a:rPr>
              <a:t>preprint </a:t>
            </a:r>
            <a:r>
              <a:rPr sz="1600" spc="-5" dirty="0">
                <a:latin typeface="Calibri"/>
                <a:cs typeface="Calibri"/>
              </a:rPr>
              <a:t>arXiv:1409.1556</a:t>
            </a:r>
            <a:r>
              <a:rPr sz="1600" spc="65" dirty="0">
                <a:latin typeface="Calibri"/>
                <a:cs typeface="Calibri"/>
              </a:rPr>
              <a:t> </a:t>
            </a:r>
            <a:r>
              <a:rPr sz="1600" spc="-10" dirty="0">
                <a:latin typeface="Calibri"/>
                <a:cs typeface="Calibri"/>
              </a:rPr>
              <a:t>(2014).</a:t>
            </a:r>
            <a:endParaRPr sz="1600">
              <a:latin typeface="Calibri"/>
              <a:cs typeface="Calibri"/>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9532" y="207010"/>
            <a:ext cx="4423410" cy="635000"/>
          </a:xfrm>
          <a:prstGeom prst="rect">
            <a:avLst/>
          </a:prstGeom>
        </p:spPr>
        <p:txBody>
          <a:bodyPr vert="horz" wrap="square" lIns="0" tIns="12065" rIns="0" bIns="0" rtlCol="0">
            <a:spAutoFit/>
          </a:bodyPr>
          <a:lstStyle/>
          <a:p>
            <a:pPr marL="12700">
              <a:lnSpc>
                <a:spcPct val="100000"/>
              </a:lnSpc>
              <a:spcBef>
                <a:spcPts val="95"/>
              </a:spcBef>
            </a:pPr>
            <a:r>
              <a:rPr sz="4000" spc="-10" dirty="0"/>
              <a:t>Fully-connected</a:t>
            </a:r>
            <a:r>
              <a:rPr sz="4000" spc="-75" dirty="0"/>
              <a:t> </a:t>
            </a:r>
            <a:r>
              <a:rPr sz="4000" spc="-30" dirty="0"/>
              <a:t>layer</a:t>
            </a:r>
            <a:endParaRPr sz="4000"/>
          </a:p>
        </p:txBody>
      </p:sp>
      <p:sp>
        <p:nvSpPr>
          <p:cNvPr id="3" name="object 3"/>
          <p:cNvSpPr txBox="1"/>
          <p:nvPr/>
        </p:nvSpPr>
        <p:spPr>
          <a:xfrm>
            <a:off x="535940" y="1213191"/>
            <a:ext cx="7936865" cy="4744720"/>
          </a:xfrm>
          <a:prstGeom prst="rect">
            <a:avLst/>
          </a:prstGeom>
        </p:spPr>
        <p:txBody>
          <a:bodyPr vert="horz" wrap="square" lIns="0" tIns="12065" rIns="0" bIns="0" rtlCol="0">
            <a:spAutoFit/>
          </a:bodyPr>
          <a:lstStyle/>
          <a:p>
            <a:pPr marL="355600" marR="5080" indent="-343535">
              <a:lnSpc>
                <a:spcPct val="110000"/>
              </a:lnSpc>
              <a:spcBef>
                <a:spcPts val="95"/>
              </a:spcBef>
              <a:buFont typeface="Arial"/>
              <a:buChar char="•"/>
              <a:tabLst>
                <a:tab pos="355600" algn="l"/>
                <a:tab pos="356235" algn="l"/>
              </a:tabLst>
            </a:pPr>
            <a:r>
              <a:rPr sz="2400" spc="-10" dirty="0">
                <a:latin typeface="Calibri"/>
                <a:cs typeface="Calibri"/>
              </a:rPr>
              <a:t>Neurons </a:t>
            </a:r>
            <a:r>
              <a:rPr sz="2400" dirty="0">
                <a:latin typeface="Calibri"/>
                <a:cs typeface="Calibri"/>
              </a:rPr>
              <a:t>in a </a:t>
            </a:r>
            <a:r>
              <a:rPr sz="2400" spc="-5" dirty="0">
                <a:latin typeface="Calibri"/>
                <a:cs typeface="Calibri"/>
              </a:rPr>
              <a:t>fully </a:t>
            </a:r>
            <a:r>
              <a:rPr sz="2400" spc="-10" dirty="0">
                <a:latin typeface="Calibri"/>
                <a:cs typeface="Calibri"/>
              </a:rPr>
              <a:t>connected </a:t>
            </a:r>
            <a:r>
              <a:rPr sz="2400" spc="-15" dirty="0">
                <a:latin typeface="Calibri"/>
                <a:cs typeface="Calibri"/>
              </a:rPr>
              <a:t>layer </a:t>
            </a:r>
            <a:r>
              <a:rPr sz="2400" spc="-20" dirty="0">
                <a:latin typeface="Calibri"/>
                <a:cs typeface="Calibri"/>
              </a:rPr>
              <a:t>have </a:t>
            </a:r>
            <a:r>
              <a:rPr sz="2400" spc="-5" dirty="0">
                <a:latin typeface="Calibri"/>
                <a:cs typeface="Calibri"/>
              </a:rPr>
              <a:t>full </a:t>
            </a:r>
            <a:r>
              <a:rPr sz="2400" spc="-10" dirty="0">
                <a:latin typeface="Calibri"/>
                <a:cs typeface="Calibri"/>
              </a:rPr>
              <a:t>connections </a:t>
            </a:r>
            <a:r>
              <a:rPr sz="2400" spc="-15" dirty="0">
                <a:latin typeface="Calibri"/>
                <a:cs typeface="Calibri"/>
              </a:rPr>
              <a:t>to </a:t>
            </a:r>
            <a:r>
              <a:rPr sz="2400" dirty="0">
                <a:latin typeface="Calibri"/>
                <a:cs typeface="Calibri"/>
              </a:rPr>
              <a:t>all  </a:t>
            </a:r>
            <a:r>
              <a:rPr sz="2400" spc="-10" dirty="0">
                <a:latin typeface="Calibri"/>
                <a:cs typeface="Calibri"/>
              </a:rPr>
              <a:t>activations </a:t>
            </a:r>
            <a:r>
              <a:rPr sz="2400" dirty="0">
                <a:latin typeface="Calibri"/>
                <a:cs typeface="Calibri"/>
              </a:rPr>
              <a:t>in the </a:t>
            </a:r>
            <a:r>
              <a:rPr sz="2400" spc="-10" dirty="0">
                <a:latin typeface="Calibri"/>
                <a:cs typeface="Calibri"/>
              </a:rPr>
              <a:t>previous</a:t>
            </a:r>
            <a:r>
              <a:rPr sz="2400" spc="-20" dirty="0">
                <a:latin typeface="Calibri"/>
                <a:cs typeface="Calibri"/>
              </a:rPr>
              <a:t> </a:t>
            </a:r>
            <a:r>
              <a:rPr sz="2400" spc="-15" dirty="0">
                <a:latin typeface="Calibri"/>
                <a:cs typeface="Calibri"/>
              </a:rPr>
              <a:t>layer</a:t>
            </a:r>
            <a:endParaRPr sz="2400">
              <a:latin typeface="Calibri"/>
              <a:cs typeface="Calibri"/>
            </a:endParaRPr>
          </a:p>
          <a:p>
            <a:pPr marL="355600" marR="803275" indent="-343535">
              <a:lnSpc>
                <a:spcPct val="110000"/>
              </a:lnSpc>
              <a:spcBef>
                <a:spcPts val="580"/>
              </a:spcBef>
              <a:buFont typeface="Arial"/>
              <a:buChar char="•"/>
              <a:tabLst>
                <a:tab pos="355600" algn="l"/>
                <a:tab pos="356235" algn="l"/>
              </a:tabLst>
            </a:pPr>
            <a:r>
              <a:rPr sz="2400" spc="-5" dirty="0">
                <a:latin typeface="Calibri"/>
                <a:cs typeface="Calibri"/>
              </a:rPr>
              <a:t>Their </a:t>
            </a:r>
            <a:r>
              <a:rPr sz="2400" spc="-10" dirty="0">
                <a:latin typeface="Calibri"/>
                <a:cs typeface="Calibri"/>
              </a:rPr>
              <a:t>activations can </a:t>
            </a:r>
            <a:r>
              <a:rPr sz="2400" spc="-5" dirty="0">
                <a:latin typeface="Calibri"/>
                <a:cs typeface="Calibri"/>
              </a:rPr>
              <a:t>hence be </a:t>
            </a:r>
            <a:r>
              <a:rPr sz="2400" spc="-10" dirty="0">
                <a:latin typeface="Calibri"/>
                <a:cs typeface="Calibri"/>
              </a:rPr>
              <a:t>computed </a:t>
            </a:r>
            <a:r>
              <a:rPr sz="2400" dirty="0">
                <a:latin typeface="Calibri"/>
                <a:cs typeface="Calibri"/>
              </a:rPr>
              <a:t>with a </a:t>
            </a:r>
            <a:r>
              <a:rPr sz="2400" spc="-5" dirty="0">
                <a:latin typeface="Calibri"/>
                <a:cs typeface="Calibri"/>
              </a:rPr>
              <a:t>matrix  multiplication </a:t>
            </a:r>
            <a:r>
              <a:rPr sz="2400" spc="-15" dirty="0">
                <a:latin typeface="Calibri"/>
                <a:cs typeface="Calibri"/>
              </a:rPr>
              <a:t>followed </a:t>
            </a:r>
            <a:r>
              <a:rPr sz="2400" spc="-10" dirty="0">
                <a:latin typeface="Calibri"/>
                <a:cs typeface="Calibri"/>
              </a:rPr>
              <a:t>by </a:t>
            </a:r>
            <a:r>
              <a:rPr sz="2400" dirty="0">
                <a:latin typeface="Calibri"/>
                <a:cs typeface="Calibri"/>
              </a:rPr>
              <a:t>a </a:t>
            </a:r>
            <a:r>
              <a:rPr sz="2400" spc="-5" dirty="0">
                <a:latin typeface="Calibri"/>
                <a:cs typeface="Calibri"/>
              </a:rPr>
              <a:t>bias</a:t>
            </a:r>
            <a:r>
              <a:rPr sz="2400" spc="-25" dirty="0">
                <a:latin typeface="Calibri"/>
                <a:cs typeface="Calibri"/>
              </a:rPr>
              <a:t> </a:t>
            </a:r>
            <a:r>
              <a:rPr sz="2400" spc="-15" dirty="0">
                <a:latin typeface="Calibri"/>
                <a:cs typeface="Calibri"/>
              </a:rPr>
              <a:t>offset.</a:t>
            </a:r>
            <a:endParaRPr sz="2400">
              <a:latin typeface="Calibri"/>
              <a:cs typeface="Calibri"/>
            </a:endParaRPr>
          </a:p>
          <a:p>
            <a:pPr marL="355600" indent="-343535">
              <a:lnSpc>
                <a:spcPct val="100000"/>
              </a:lnSpc>
              <a:spcBef>
                <a:spcPts val="865"/>
              </a:spcBef>
              <a:buFont typeface="Arial"/>
              <a:buChar char="•"/>
              <a:tabLst>
                <a:tab pos="355600" algn="l"/>
                <a:tab pos="356235" algn="l"/>
              </a:tabLst>
            </a:pPr>
            <a:r>
              <a:rPr sz="2400" b="1" spc="-10" dirty="0">
                <a:latin typeface="Calibri"/>
                <a:cs typeface="Calibri"/>
              </a:rPr>
              <a:t>Converting </a:t>
            </a:r>
            <a:r>
              <a:rPr sz="2400" b="1" spc="-5" dirty="0">
                <a:latin typeface="Calibri"/>
                <a:cs typeface="Calibri"/>
              </a:rPr>
              <a:t>FC </a:t>
            </a:r>
            <a:r>
              <a:rPr sz="2400" b="1" spc="-20" dirty="0">
                <a:latin typeface="Calibri"/>
                <a:cs typeface="Calibri"/>
              </a:rPr>
              <a:t>layers </a:t>
            </a:r>
            <a:r>
              <a:rPr sz="2400" b="1" spc="-15" dirty="0">
                <a:latin typeface="Calibri"/>
                <a:cs typeface="Calibri"/>
              </a:rPr>
              <a:t>to </a:t>
            </a:r>
            <a:r>
              <a:rPr sz="2400" b="1" spc="-5" dirty="0">
                <a:latin typeface="Calibri"/>
                <a:cs typeface="Calibri"/>
              </a:rPr>
              <a:t>CONV</a:t>
            </a:r>
            <a:r>
              <a:rPr sz="2400" b="1" spc="25" dirty="0">
                <a:latin typeface="Calibri"/>
                <a:cs typeface="Calibri"/>
              </a:rPr>
              <a:t> </a:t>
            </a:r>
            <a:r>
              <a:rPr sz="2400" b="1" spc="-20" dirty="0">
                <a:latin typeface="Calibri"/>
                <a:cs typeface="Calibri"/>
              </a:rPr>
              <a:t>layers</a:t>
            </a:r>
            <a:endParaRPr sz="2400">
              <a:latin typeface="Calibri"/>
              <a:cs typeface="Calibri"/>
            </a:endParaRPr>
          </a:p>
          <a:p>
            <a:pPr marL="355600" marR="142875" indent="-343535">
              <a:lnSpc>
                <a:spcPct val="110000"/>
              </a:lnSpc>
              <a:spcBef>
                <a:spcPts val="575"/>
              </a:spcBef>
              <a:buFont typeface="Arial"/>
              <a:buChar char="•"/>
              <a:tabLst>
                <a:tab pos="355600" algn="l"/>
                <a:tab pos="356235" algn="l"/>
              </a:tabLst>
            </a:pPr>
            <a:r>
              <a:rPr sz="2400" dirty="0">
                <a:latin typeface="Calibri"/>
                <a:cs typeface="Calibri"/>
              </a:rPr>
              <a:t>the </a:t>
            </a:r>
            <a:r>
              <a:rPr sz="2400" spc="-5" dirty="0">
                <a:latin typeface="Calibri"/>
                <a:cs typeface="Calibri"/>
              </a:rPr>
              <a:t>only </a:t>
            </a:r>
            <a:r>
              <a:rPr sz="2400" spc="-15" dirty="0">
                <a:latin typeface="Calibri"/>
                <a:cs typeface="Calibri"/>
              </a:rPr>
              <a:t>difference </a:t>
            </a:r>
            <a:r>
              <a:rPr sz="2400" spc="-5" dirty="0">
                <a:latin typeface="Calibri"/>
                <a:cs typeface="Calibri"/>
              </a:rPr>
              <a:t>between </a:t>
            </a:r>
            <a:r>
              <a:rPr sz="2400" spc="-15" dirty="0">
                <a:latin typeface="Calibri"/>
                <a:cs typeface="Calibri"/>
              </a:rPr>
              <a:t>FC </a:t>
            </a:r>
            <a:r>
              <a:rPr sz="2400" dirty="0">
                <a:latin typeface="Calibri"/>
                <a:cs typeface="Calibri"/>
              </a:rPr>
              <a:t>and </a:t>
            </a:r>
            <a:r>
              <a:rPr sz="2400" spc="-10" dirty="0">
                <a:latin typeface="Calibri"/>
                <a:cs typeface="Calibri"/>
              </a:rPr>
              <a:t>CONV </a:t>
            </a:r>
            <a:r>
              <a:rPr sz="2400" spc="-20" dirty="0">
                <a:latin typeface="Calibri"/>
                <a:cs typeface="Calibri"/>
              </a:rPr>
              <a:t>layers </a:t>
            </a:r>
            <a:r>
              <a:rPr sz="2400" dirty="0">
                <a:latin typeface="Calibri"/>
                <a:cs typeface="Calibri"/>
              </a:rPr>
              <a:t>is </a:t>
            </a:r>
            <a:r>
              <a:rPr sz="2400" spc="-10" dirty="0">
                <a:latin typeface="Calibri"/>
                <a:cs typeface="Calibri"/>
              </a:rPr>
              <a:t>that </a:t>
            </a:r>
            <a:r>
              <a:rPr sz="2400" dirty="0">
                <a:latin typeface="Calibri"/>
                <a:cs typeface="Calibri"/>
              </a:rPr>
              <a:t>the  </a:t>
            </a:r>
            <a:r>
              <a:rPr sz="2400" spc="-10" dirty="0">
                <a:latin typeface="Calibri"/>
                <a:cs typeface="Calibri"/>
              </a:rPr>
              <a:t>neurons </a:t>
            </a:r>
            <a:r>
              <a:rPr sz="2400" dirty="0">
                <a:latin typeface="Calibri"/>
                <a:cs typeface="Calibri"/>
              </a:rPr>
              <a:t>in the </a:t>
            </a:r>
            <a:r>
              <a:rPr sz="2400" spc="-10" dirty="0">
                <a:latin typeface="Calibri"/>
                <a:cs typeface="Calibri"/>
              </a:rPr>
              <a:t>CONV </a:t>
            </a:r>
            <a:r>
              <a:rPr sz="2400" spc="-20" dirty="0">
                <a:latin typeface="Calibri"/>
                <a:cs typeface="Calibri"/>
              </a:rPr>
              <a:t>layer </a:t>
            </a:r>
            <a:r>
              <a:rPr sz="2400" spc="-15" dirty="0">
                <a:latin typeface="Calibri"/>
                <a:cs typeface="Calibri"/>
              </a:rPr>
              <a:t>are </a:t>
            </a:r>
            <a:r>
              <a:rPr sz="2400" spc="-10" dirty="0">
                <a:latin typeface="Calibri"/>
                <a:cs typeface="Calibri"/>
              </a:rPr>
              <a:t>connected </a:t>
            </a:r>
            <a:r>
              <a:rPr sz="2400" spc="-5" dirty="0">
                <a:latin typeface="Calibri"/>
                <a:cs typeface="Calibri"/>
              </a:rPr>
              <a:t>only </a:t>
            </a:r>
            <a:r>
              <a:rPr sz="2400" spc="-15" dirty="0">
                <a:latin typeface="Calibri"/>
                <a:cs typeface="Calibri"/>
              </a:rPr>
              <a:t>to </a:t>
            </a:r>
            <a:r>
              <a:rPr sz="2400" dirty="0">
                <a:latin typeface="Calibri"/>
                <a:cs typeface="Calibri"/>
              </a:rPr>
              <a:t>a </a:t>
            </a:r>
            <a:r>
              <a:rPr sz="2400" spc="-5" dirty="0">
                <a:latin typeface="Calibri"/>
                <a:cs typeface="Calibri"/>
              </a:rPr>
              <a:t>local  </a:t>
            </a:r>
            <a:r>
              <a:rPr sz="2400" spc="-10" dirty="0">
                <a:latin typeface="Calibri"/>
                <a:cs typeface="Calibri"/>
              </a:rPr>
              <a:t>region </a:t>
            </a:r>
            <a:r>
              <a:rPr sz="2400" dirty="0">
                <a:latin typeface="Calibri"/>
                <a:cs typeface="Calibri"/>
              </a:rPr>
              <a:t>in the input, and </a:t>
            </a:r>
            <a:r>
              <a:rPr sz="2400" spc="-10" dirty="0">
                <a:latin typeface="Calibri"/>
                <a:cs typeface="Calibri"/>
              </a:rPr>
              <a:t>that </a:t>
            </a:r>
            <a:r>
              <a:rPr sz="2400" spc="-15" dirty="0">
                <a:latin typeface="Calibri"/>
                <a:cs typeface="Calibri"/>
              </a:rPr>
              <a:t>many </a:t>
            </a:r>
            <a:r>
              <a:rPr sz="2400" spc="-5" dirty="0">
                <a:latin typeface="Calibri"/>
                <a:cs typeface="Calibri"/>
              </a:rPr>
              <a:t>of </a:t>
            </a:r>
            <a:r>
              <a:rPr sz="2400" dirty="0">
                <a:latin typeface="Calibri"/>
                <a:cs typeface="Calibri"/>
              </a:rPr>
              <a:t>the </a:t>
            </a:r>
            <a:r>
              <a:rPr sz="2400" spc="-10" dirty="0">
                <a:latin typeface="Calibri"/>
                <a:cs typeface="Calibri"/>
              </a:rPr>
              <a:t>neurons </a:t>
            </a:r>
            <a:r>
              <a:rPr sz="2400" dirty="0">
                <a:latin typeface="Calibri"/>
                <a:cs typeface="Calibri"/>
              </a:rPr>
              <a:t>in a </a:t>
            </a:r>
            <a:r>
              <a:rPr sz="2400" spc="-10" dirty="0">
                <a:latin typeface="Calibri"/>
                <a:cs typeface="Calibri"/>
              </a:rPr>
              <a:t>CONV  volume share</a:t>
            </a:r>
            <a:r>
              <a:rPr sz="2400" spc="5" dirty="0">
                <a:latin typeface="Calibri"/>
                <a:cs typeface="Calibri"/>
              </a:rPr>
              <a:t> </a:t>
            </a:r>
            <a:r>
              <a:rPr sz="2400" spc="-15" dirty="0">
                <a:latin typeface="Calibri"/>
                <a:cs typeface="Calibri"/>
              </a:rPr>
              <a:t>parameters.</a:t>
            </a:r>
            <a:endParaRPr sz="2400">
              <a:latin typeface="Calibri"/>
              <a:cs typeface="Calibri"/>
            </a:endParaRPr>
          </a:p>
          <a:p>
            <a:pPr marL="355600" marR="958215" indent="-343535">
              <a:lnSpc>
                <a:spcPct val="110000"/>
              </a:lnSpc>
              <a:spcBef>
                <a:spcPts val="580"/>
              </a:spcBef>
              <a:buFont typeface="Arial"/>
              <a:buChar char="•"/>
              <a:tabLst>
                <a:tab pos="355600" algn="l"/>
                <a:tab pos="356235" algn="l"/>
              </a:tabLst>
            </a:pPr>
            <a:r>
              <a:rPr sz="2400" spc="-35" dirty="0">
                <a:latin typeface="Calibri"/>
                <a:cs typeface="Calibri"/>
              </a:rPr>
              <a:t>However, </a:t>
            </a:r>
            <a:r>
              <a:rPr sz="2400" dirty="0">
                <a:latin typeface="Calibri"/>
                <a:cs typeface="Calibri"/>
              </a:rPr>
              <a:t>the </a:t>
            </a:r>
            <a:r>
              <a:rPr sz="2400" spc="-10" dirty="0">
                <a:latin typeface="Calibri"/>
                <a:cs typeface="Calibri"/>
              </a:rPr>
              <a:t>neurons </a:t>
            </a:r>
            <a:r>
              <a:rPr sz="2400" dirty="0">
                <a:latin typeface="Calibri"/>
                <a:cs typeface="Calibri"/>
              </a:rPr>
              <a:t>in </a:t>
            </a:r>
            <a:r>
              <a:rPr sz="2400" spc="-5" dirty="0">
                <a:latin typeface="Calibri"/>
                <a:cs typeface="Calibri"/>
              </a:rPr>
              <a:t>both </a:t>
            </a:r>
            <a:r>
              <a:rPr sz="2400" spc="-20" dirty="0">
                <a:latin typeface="Calibri"/>
                <a:cs typeface="Calibri"/>
              </a:rPr>
              <a:t>layers </a:t>
            </a:r>
            <a:r>
              <a:rPr sz="2400" spc="-10" dirty="0">
                <a:latin typeface="Calibri"/>
                <a:cs typeface="Calibri"/>
              </a:rPr>
              <a:t>still compute </a:t>
            </a:r>
            <a:r>
              <a:rPr sz="2400" spc="-5" dirty="0">
                <a:latin typeface="Calibri"/>
                <a:cs typeface="Calibri"/>
              </a:rPr>
              <a:t>dot  </a:t>
            </a:r>
            <a:r>
              <a:rPr sz="2400" spc="-10" dirty="0">
                <a:latin typeface="Calibri"/>
                <a:cs typeface="Calibri"/>
              </a:rPr>
              <a:t>products, </a:t>
            </a:r>
            <a:r>
              <a:rPr sz="2400" spc="-5" dirty="0">
                <a:latin typeface="Calibri"/>
                <a:cs typeface="Calibri"/>
              </a:rPr>
              <a:t>so </a:t>
            </a:r>
            <a:r>
              <a:rPr sz="2400" dirty="0">
                <a:latin typeface="Calibri"/>
                <a:cs typeface="Calibri"/>
              </a:rPr>
              <a:t>their </a:t>
            </a:r>
            <a:r>
              <a:rPr sz="2400" spc="-5" dirty="0">
                <a:latin typeface="Calibri"/>
                <a:cs typeface="Calibri"/>
              </a:rPr>
              <a:t>functional </a:t>
            </a:r>
            <a:r>
              <a:rPr sz="2400" spc="-15" dirty="0">
                <a:latin typeface="Calibri"/>
                <a:cs typeface="Calibri"/>
              </a:rPr>
              <a:t>form </a:t>
            </a:r>
            <a:r>
              <a:rPr sz="2400" dirty="0">
                <a:latin typeface="Calibri"/>
                <a:cs typeface="Calibri"/>
              </a:rPr>
              <a:t>is</a:t>
            </a:r>
            <a:r>
              <a:rPr sz="2400" spc="-45" dirty="0">
                <a:latin typeface="Calibri"/>
                <a:cs typeface="Calibri"/>
              </a:rPr>
              <a:t> </a:t>
            </a:r>
            <a:r>
              <a:rPr sz="2400" spc="-5" dirty="0">
                <a:latin typeface="Calibri"/>
                <a:cs typeface="Calibri"/>
              </a:rPr>
              <a:t>identical.</a:t>
            </a:r>
            <a:endParaRPr sz="2400">
              <a:latin typeface="Calibri"/>
              <a:cs typeface="Calibri"/>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9754" y="496950"/>
            <a:ext cx="7383780" cy="635000"/>
          </a:xfrm>
          <a:prstGeom prst="rect">
            <a:avLst/>
          </a:prstGeom>
        </p:spPr>
        <p:txBody>
          <a:bodyPr vert="horz" wrap="square" lIns="0" tIns="12065" rIns="0" bIns="0" rtlCol="0">
            <a:spAutoFit/>
          </a:bodyPr>
          <a:lstStyle/>
          <a:p>
            <a:pPr marL="12700">
              <a:lnSpc>
                <a:spcPct val="100000"/>
              </a:lnSpc>
              <a:spcBef>
                <a:spcPts val="95"/>
              </a:spcBef>
            </a:pPr>
            <a:r>
              <a:rPr sz="4000" spc="-15" dirty="0"/>
              <a:t>Converting </a:t>
            </a:r>
            <a:r>
              <a:rPr sz="4000" spc="-25" dirty="0"/>
              <a:t>FC </a:t>
            </a:r>
            <a:r>
              <a:rPr sz="4000" spc="-35" dirty="0"/>
              <a:t>layers </a:t>
            </a:r>
            <a:r>
              <a:rPr sz="4000" spc="-25" dirty="0"/>
              <a:t>to </a:t>
            </a:r>
            <a:r>
              <a:rPr sz="4000" spc="-20" dirty="0"/>
              <a:t>CONV</a:t>
            </a:r>
            <a:r>
              <a:rPr sz="4000" spc="65" dirty="0"/>
              <a:t> </a:t>
            </a:r>
            <a:r>
              <a:rPr sz="4000" spc="-35" dirty="0"/>
              <a:t>layers</a:t>
            </a:r>
            <a:endParaRPr sz="4000"/>
          </a:p>
        </p:txBody>
      </p:sp>
      <p:sp>
        <p:nvSpPr>
          <p:cNvPr id="3" name="object 3"/>
          <p:cNvSpPr txBox="1"/>
          <p:nvPr/>
        </p:nvSpPr>
        <p:spPr>
          <a:xfrm>
            <a:off x="535940" y="1434211"/>
            <a:ext cx="8044815" cy="4294505"/>
          </a:xfrm>
          <a:prstGeom prst="rect">
            <a:avLst/>
          </a:prstGeom>
        </p:spPr>
        <p:txBody>
          <a:bodyPr vert="horz" wrap="square" lIns="0" tIns="13335" rIns="0" bIns="0" rtlCol="0">
            <a:spAutoFit/>
          </a:bodyPr>
          <a:lstStyle/>
          <a:p>
            <a:pPr marL="355600" indent="-343535">
              <a:lnSpc>
                <a:spcPct val="100000"/>
              </a:lnSpc>
              <a:spcBef>
                <a:spcPts val="105"/>
              </a:spcBef>
              <a:buFont typeface="Arial"/>
              <a:buChar char="•"/>
              <a:tabLst>
                <a:tab pos="355600" algn="l"/>
                <a:tab pos="356235" algn="l"/>
              </a:tabLst>
            </a:pPr>
            <a:r>
              <a:rPr sz="2000" spc="-10" dirty="0">
                <a:latin typeface="Calibri"/>
                <a:cs typeface="Calibri"/>
              </a:rPr>
              <a:t>For any </a:t>
            </a:r>
            <a:r>
              <a:rPr sz="2000" spc="-5" dirty="0">
                <a:latin typeface="Calibri"/>
                <a:cs typeface="Calibri"/>
              </a:rPr>
              <a:t>CONV </a:t>
            </a:r>
            <a:r>
              <a:rPr sz="2000" spc="-15" dirty="0">
                <a:latin typeface="Calibri"/>
                <a:cs typeface="Calibri"/>
              </a:rPr>
              <a:t>layer </a:t>
            </a:r>
            <a:r>
              <a:rPr sz="2000" spc="-5" dirty="0">
                <a:latin typeface="Calibri"/>
                <a:cs typeface="Calibri"/>
              </a:rPr>
              <a:t>there </a:t>
            </a:r>
            <a:r>
              <a:rPr sz="2000" dirty="0">
                <a:latin typeface="Calibri"/>
                <a:cs typeface="Calibri"/>
              </a:rPr>
              <a:t>is an </a:t>
            </a:r>
            <a:r>
              <a:rPr sz="2000" spc="-10" dirty="0">
                <a:latin typeface="Calibri"/>
                <a:cs typeface="Calibri"/>
              </a:rPr>
              <a:t>FC </a:t>
            </a:r>
            <a:r>
              <a:rPr sz="2000" spc="-15" dirty="0">
                <a:latin typeface="Calibri"/>
                <a:cs typeface="Calibri"/>
              </a:rPr>
              <a:t>layer </a:t>
            </a:r>
            <a:r>
              <a:rPr sz="2000" spc="-5" dirty="0">
                <a:latin typeface="Calibri"/>
                <a:cs typeface="Calibri"/>
              </a:rPr>
              <a:t>that implements </a:t>
            </a:r>
            <a:r>
              <a:rPr sz="2000" dirty="0">
                <a:latin typeface="Calibri"/>
                <a:cs typeface="Calibri"/>
              </a:rPr>
              <a:t>the </a:t>
            </a:r>
            <a:r>
              <a:rPr sz="2000" spc="-5" dirty="0">
                <a:latin typeface="Calibri"/>
                <a:cs typeface="Calibri"/>
              </a:rPr>
              <a:t>same</a:t>
            </a:r>
            <a:r>
              <a:rPr sz="2000" spc="60" dirty="0">
                <a:latin typeface="Calibri"/>
                <a:cs typeface="Calibri"/>
              </a:rPr>
              <a:t> </a:t>
            </a:r>
            <a:r>
              <a:rPr sz="2000" spc="-15" dirty="0">
                <a:latin typeface="Calibri"/>
                <a:cs typeface="Calibri"/>
              </a:rPr>
              <a:t>forward</a:t>
            </a:r>
            <a:endParaRPr sz="2000">
              <a:latin typeface="Calibri"/>
              <a:cs typeface="Calibri"/>
            </a:endParaRPr>
          </a:p>
          <a:p>
            <a:pPr marL="355600">
              <a:lnSpc>
                <a:spcPct val="100000"/>
              </a:lnSpc>
            </a:pPr>
            <a:r>
              <a:rPr sz="2000" spc="-5" dirty="0">
                <a:latin typeface="Calibri"/>
                <a:cs typeface="Calibri"/>
              </a:rPr>
              <a:t>function.</a:t>
            </a:r>
            <a:endParaRPr sz="2000">
              <a:latin typeface="Calibri"/>
              <a:cs typeface="Calibri"/>
            </a:endParaRPr>
          </a:p>
          <a:p>
            <a:pPr marL="355600" marR="5080" indent="-343535" algn="just">
              <a:lnSpc>
                <a:spcPct val="100000"/>
              </a:lnSpc>
              <a:spcBef>
                <a:spcPts val="480"/>
              </a:spcBef>
              <a:buFont typeface="Arial"/>
              <a:buChar char="•"/>
              <a:tabLst>
                <a:tab pos="356235" algn="l"/>
              </a:tabLst>
            </a:pPr>
            <a:r>
              <a:rPr sz="2000" spc="-5" dirty="0">
                <a:latin typeface="Calibri"/>
                <a:cs typeface="Calibri"/>
              </a:rPr>
              <a:t>The </a:t>
            </a:r>
            <a:r>
              <a:rPr sz="2000" spc="-10" dirty="0">
                <a:latin typeface="Calibri"/>
                <a:cs typeface="Calibri"/>
              </a:rPr>
              <a:t>weight </a:t>
            </a:r>
            <a:r>
              <a:rPr sz="2000" spc="-5" dirty="0">
                <a:latin typeface="Calibri"/>
                <a:cs typeface="Calibri"/>
              </a:rPr>
              <a:t>matrix </a:t>
            </a:r>
            <a:r>
              <a:rPr sz="2000" spc="-10" dirty="0">
                <a:latin typeface="Calibri"/>
                <a:cs typeface="Calibri"/>
              </a:rPr>
              <a:t>would </a:t>
            </a:r>
            <a:r>
              <a:rPr sz="2000" spc="-5" dirty="0">
                <a:latin typeface="Calibri"/>
                <a:cs typeface="Calibri"/>
              </a:rPr>
              <a:t>be </a:t>
            </a:r>
            <a:r>
              <a:rPr sz="2000" dirty="0">
                <a:latin typeface="Calibri"/>
                <a:cs typeface="Calibri"/>
              </a:rPr>
              <a:t>a </a:t>
            </a:r>
            <a:r>
              <a:rPr sz="2000" spc="-10" dirty="0">
                <a:latin typeface="Calibri"/>
                <a:cs typeface="Calibri"/>
              </a:rPr>
              <a:t>large </a:t>
            </a:r>
            <a:r>
              <a:rPr sz="2000" spc="-5" dirty="0">
                <a:latin typeface="Calibri"/>
                <a:cs typeface="Calibri"/>
              </a:rPr>
              <a:t>matrix that </a:t>
            </a:r>
            <a:r>
              <a:rPr sz="2000" dirty="0">
                <a:latin typeface="Calibri"/>
                <a:cs typeface="Calibri"/>
              </a:rPr>
              <a:t>is </a:t>
            </a:r>
            <a:r>
              <a:rPr sz="2000" spc="-5" dirty="0">
                <a:latin typeface="Calibri"/>
                <a:cs typeface="Calibri"/>
              </a:rPr>
              <a:t>mostly </a:t>
            </a:r>
            <a:r>
              <a:rPr sz="2000" spc="-25" dirty="0">
                <a:latin typeface="Calibri"/>
                <a:cs typeface="Calibri"/>
              </a:rPr>
              <a:t>zero </a:t>
            </a:r>
            <a:r>
              <a:rPr sz="2000" spc="-15" dirty="0">
                <a:latin typeface="Calibri"/>
                <a:cs typeface="Calibri"/>
              </a:rPr>
              <a:t>except for at  </a:t>
            </a:r>
            <a:r>
              <a:rPr sz="2000" spc="-5" dirty="0">
                <a:latin typeface="Calibri"/>
                <a:cs typeface="Calibri"/>
              </a:rPr>
              <a:t>certain blocks </a:t>
            </a:r>
            <a:r>
              <a:rPr sz="2000" dirty="0">
                <a:latin typeface="Calibri"/>
                <a:cs typeface="Calibri"/>
              </a:rPr>
              <a:t>(due </a:t>
            </a:r>
            <a:r>
              <a:rPr sz="2000" spc="-15" dirty="0">
                <a:latin typeface="Calibri"/>
                <a:cs typeface="Calibri"/>
              </a:rPr>
              <a:t>to </a:t>
            </a:r>
            <a:r>
              <a:rPr sz="2000" spc="-5" dirty="0">
                <a:latin typeface="Calibri"/>
                <a:cs typeface="Calibri"/>
              </a:rPr>
              <a:t>local connectivity) where </a:t>
            </a:r>
            <a:r>
              <a:rPr sz="2000" dirty="0">
                <a:latin typeface="Calibri"/>
                <a:cs typeface="Calibri"/>
              </a:rPr>
              <a:t>the </a:t>
            </a:r>
            <a:r>
              <a:rPr sz="2000" spc="-10" dirty="0">
                <a:latin typeface="Calibri"/>
                <a:cs typeface="Calibri"/>
              </a:rPr>
              <a:t>weights </a:t>
            </a:r>
            <a:r>
              <a:rPr sz="2000" dirty="0">
                <a:latin typeface="Calibri"/>
                <a:cs typeface="Calibri"/>
              </a:rPr>
              <a:t>in </a:t>
            </a:r>
            <a:r>
              <a:rPr sz="2000" spc="-10" dirty="0">
                <a:latin typeface="Calibri"/>
                <a:cs typeface="Calibri"/>
              </a:rPr>
              <a:t>many </a:t>
            </a:r>
            <a:r>
              <a:rPr sz="2000" spc="-5" dirty="0">
                <a:latin typeface="Calibri"/>
                <a:cs typeface="Calibri"/>
              </a:rPr>
              <a:t>of </a:t>
            </a:r>
            <a:r>
              <a:rPr sz="2000" dirty="0">
                <a:latin typeface="Calibri"/>
                <a:cs typeface="Calibri"/>
              </a:rPr>
              <a:t>the  </a:t>
            </a:r>
            <a:r>
              <a:rPr sz="2000" spc="-10" dirty="0">
                <a:latin typeface="Calibri"/>
                <a:cs typeface="Calibri"/>
              </a:rPr>
              <a:t>blocks are </a:t>
            </a:r>
            <a:r>
              <a:rPr sz="2000" dirty="0">
                <a:latin typeface="Calibri"/>
                <a:cs typeface="Calibri"/>
              </a:rPr>
              <a:t>equal </a:t>
            </a:r>
            <a:r>
              <a:rPr sz="2000" spc="-5" dirty="0">
                <a:latin typeface="Calibri"/>
                <a:cs typeface="Calibri"/>
              </a:rPr>
              <a:t>(due </a:t>
            </a:r>
            <a:r>
              <a:rPr sz="2000" spc="-15" dirty="0">
                <a:latin typeface="Calibri"/>
                <a:cs typeface="Calibri"/>
              </a:rPr>
              <a:t>to </a:t>
            </a:r>
            <a:r>
              <a:rPr sz="2000" spc="-10" dirty="0">
                <a:latin typeface="Calibri"/>
                <a:cs typeface="Calibri"/>
              </a:rPr>
              <a:t>parameter</a:t>
            </a:r>
            <a:r>
              <a:rPr sz="2000" spc="35" dirty="0">
                <a:latin typeface="Calibri"/>
                <a:cs typeface="Calibri"/>
              </a:rPr>
              <a:t> </a:t>
            </a:r>
            <a:r>
              <a:rPr sz="2000" dirty="0">
                <a:latin typeface="Calibri"/>
                <a:cs typeface="Calibri"/>
              </a:rPr>
              <a:t>sharing).</a:t>
            </a:r>
            <a:endParaRPr sz="2000">
              <a:latin typeface="Calibri"/>
              <a:cs typeface="Calibri"/>
            </a:endParaRPr>
          </a:p>
          <a:p>
            <a:pPr marL="355600" indent="-343535" algn="just">
              <a:lnSpc>
                <a:spcPct val="100000"/>
              </a:lnSpc>
              <a:spcBef>
                <a:spcPts val="480"/>
              </a:spcBef>
              <a:buFont typeface="Arial"/>
              <a:buChar char="•"/>
              <a:tabLst>
                <a:tab pos="356235" algn="l"/>
              </a:tabLst>
            </a:pPr>
            <a:r>
              <a:rPr sz="2000" spc="-25" dirty="0">
                <a:latin typeface="Calibri"/>
                <a:cs typeface="Calibri"/>
              </a:rPr>
              <a:t>Conversely, </a:t>
            </a:r>
            <a:r>
              <a:rPr sz="2000" spc="-10" dirty="0">
                <a:latin typeface="Calibri"/>
                <a:cs typeface="Calibri"/>
              </a:rPr>
              <a:t>any </a:t>
            </a:r>
            <a:r>
              <a:rPr sz="2000" spc="-5" dirty="0">
                <a:latin typeface="Calibri"/>
                <a:cs typeface="Calibri"/>
              </a:rPr>
              <a:t>FC </a:t>
            </a:r>
            <a:r>
              <a:rPr sz="2000" spc="-15" dirty="0">
                <a:latin typeface="Calibri"/>
                <a:cs typeface="Calibri"/>
              </a:rPr>
              <a:t>layer </a:t>
            </a:r>
            <a:r>
              <a:rPr sz="2000" spc="-5" dirty="0">
                <a:latin typeface="Calibri"/>
                <a:cs typeface="Calibri"/>
              </a:rPr>
              <a:t>can </a:t>
            </a:r>
            <a:r>
              <a:rPr sz="2000" dirty="0">
                <a:latin typeface="Calibri"/>
                <a:cs typeface="Calibri"/>
              </a:rPr>
              <a:t>be </a:t>
            </a:r>
            <a:r>
              <a:rPr sz="2000" spc="-10" dirty="0">
                <a:latin typeface="Calibri"/>
                <a:cs typeface="Calibri"/>
              </a:rPr>
              <a:t>converted to </a:t>
            </a:r>
            <a:r>
              <a:rPr sz="2000" dirty="0">
                <a:latin typeface="Calibri"/>
                <a:cs typeface="Calibri"/>
              </a:rPr>
              <a:t>a </a:t>
            </a:r>
            <a:r>
              <a:rPr sz="2000" spc="-5" dirty="0">
                <a:latin typeface="Calibri"/>
                <a:cs typeface="Calibri"/>
              </a:rPr>
              <a:t>CONV</a:t>
            </a:r>
            <a:r>
              <a:rPr sz="2000" spc="-45" dirty="0">
                <a:latin typeface="Calibri"/>
                <a:cs typeface="Calibri"/>
              </a:rPr>
              <a:t> layer.</a:t>
            </a:r>
            <a:endParaRPr sz="2000">
              <a:latin typeface="Calibri"/>
              <a:cs typeface="Calibri"/>
            </a:endParaRPr>
          </a:p>
          <a:p>
            <a:pPr marL="355600" marR="8255" indent="-343535" algn="just">
              <a:lnSpc>
                <a:spcPct val="100000"/>
              </a:lnSpc>
              <a:spcBef>
                <a:spcPts val="480"/>
              </a:spcBef>
              <a:buFont typeface="Arial"/>
              <a:buChar char="•"/>
              <a:tabLst>
                <a:tab pos="356235" algn="l"/>
              </a:tabLst>
            </a:pPr>
            <a:r>
              <a:rPr sz="2000" spc="-10" dirty="0">
                <a:latin typeface="Calibri"/>
                <a:cs typeface="Calibri"/>
              </a:rPr>
              <a:t>For example, </a:t>
            </a:r>
            <a:r>
              <a:rPr sz="2000" dirty="0">
                <a:latin typeface="Calibri"/>
                <a:cs typeface="Calibri"/>
              </a:rPr>
              <a:t>an </a:t>
            </a:r>
            <a:r>
              <a:rPr sz="2000" spc="-10" dirty="0">
                <a:latin typeface="Calibri"/>
                <a:cs typeface="Calibri"/>
              </a:rPr>
              <a:t>FC </a:t>
            </a:r>
            <a:r>
              <a:rPr sz="2000" spc="-15" dirty="0">
                <a:latin typeface="Calibri"/>
                <a:cs typeface="Calibri"/>
              </a:rPr>
              <a:t>layer </a:t>
            </a:r>
            <a:r>
              <a:rPr sz="2000" spc="-5" dirty="0">
                <a:latin typeface="Calibri"/>
                <a:cs typeface="Calibri"/>
              </a:rPr>
              <a:t>with </a:t>
            </a:r>
            <a:r>
              <a:rPr sz="2000" dirty="0">
                <a:latin typeface="Calibri"/>
                <a:cs typeface="Calibri"/>
              </a:rPr>
              <a:t>K=4096 </a:t>
            </a:r>
            <a:r>
              <a:rPr sz="2000" spc="-5" dirty="0">
                <a:latin typeface="Calibri"/>
                <a:cs typeface="Calibri"/>
              </a:rPr>
              <a:t>that </a:t>
            </a:r>
            <a:r>
              <a:rPr sz="2000" dirty="0">
                <a:latin typeface="Calibri"/>
                <a:cs typeface="Calibri"/>
              </a:rPr>
              <a:t>is </a:t>
            </a:r>
            <a:r>
              <a:rPr sz="2000" spc="-5" dirty="0">
                <a:latin typeface="Calibri"/>
                <a:cs typeface="Calibri"/>
              </a:rPr>
              <a:t>looking </a:t>
            </a:r>
            <a:r>
              <a:rPr sz="2000" spc="-15" dirty="0">
                <a:latin typeface="Calibri"/>
                <a:cs typeface="Calibri"/>
              </a:rPr>
              <a:t>at </a:t>
            </a:r>
            <a:r>
              <a:rPr sz="2000" spc="-5" dirty="0">
                <a:latin typeface="Calibri"/>
                <a:cs typeface="Calibri"/>
              </a:rPr>
              <a:t>some </a:t>
            </a:r>
            <a:r>
              <a:rPr sz="2000" dirty="0">
                <a:latin typeface="Calibri"/>
                <a:cs typeface="Calibri"/>
              </a:rPr>
              <a:t>input </a:t>
            </a:r>
            <a:r>
              <a:rPr sz="2000" spc="-10" dirty="0">
                <a:latin typeface="Calibri"/>
                <a:cs typeface="Calibri"/>
              </a:rPr>
              <a:t>volume  </a:t>
            </a:r>
            <a:r>
              <a:rPr sz="2000" spc="-5" dirty="0">
                <a:latin typeface="Calibri"/>
                <a:cs typeface="Calibri"/>
              </a:rPr>
              <a:t>of </a:t>
            </a:r>
            <a:r>
              <a:rPr sz="2000" spc="-15" dirty="0">
                <a:latin typeface="Calibri"/>
                <a:cs typeface="Calibri"/>
              </a:rPr>
              <a:t>size</a:t>
            </a:r>
            <a:r>
              <a:rPr sz="2000" spc="5" dirty="0">
                <a:latin typeface="Calibri"/>
                <a:cs typeface="Calibri"/>
              </a:rPr>
              <a:t> </a:t>
            </a:r>
            <a:r>
              <a:rPr sz="2000" dirty="0">
                <a:latin typeface="Calibri"/>
                <a:cs typeface="Calibri"/>
              </a:rPr>
              <a:t>7×7×512</a:t>
            </a:r>
            <a:endParaRPr sz="2000">
              <a:latin typeface="Calibri"/>
              <a:cs typeface="Calibri"/>
            </a:endParaRPr>
          </a:p>
          <a:p>
            <a:pPr marL="355600" indent="-343535" algn="just">
              <a:lnSpc>
                <a:spcPct val="100000"/>
              </a:lnSpc>
              <a:spcBef>
                <a:spcPts val="480"/>
              </a:spcBef>
              <a:buFont typeface="Arial"/>
              <a:buChar char="•"/>
              <a:tabLst>
                <a:tab pos="356235" algn="l"/>
              </a:tabLst>
            </a:pPr>
            <a:r>
              <a:rPr sz="2000" spc="-5" dirty="0">
                <a:latin typeface="Calibri"/>
                <a:cs typeface="Calibri"/>
              </a:rPr>
              <a:t>can be equivalently </a:t>
            </a:r>
            <a:r>
              <a:rPr sz="2000" spc="-10" dirty="0">
                <a:latin typeface="Calibri"/>
                <a:cs typeface="Calibri"/>
              </a:rPr>
              <a:t>expressed </a:t>
            </a:r>
            <a:r>
              <a:rPr sz="2000" dirty="0">
                <a:latin typeface="Calibri"/>
                <a:cs typeface="Calibri"/>
              </a:rPr>
              <a:t>as a </a:t>
            </a:r>
            <a:r>
              <a:rPr sz="2000" spc="-5" dirty="0">
                <a:latin typeface="Calibri"/>
                <a:cs typeface="Calibri"/>
              </a:rPr>
              <a:t>CONV </a:t>
            </a:r>
            <a:r>
              <a:rPr sz="2000" spc="-15" dirty="0">
                <a:latin typeface="Calibri"/>
                <a:cs typeface="Calibri"/>
              </a:rPr>
              <a:t>layer </a:t>
            </a:r>
            <a:r>
              <a:rPr sz="2000" spc="-5" dirty="0">
                <a:latin typeface="Calibri"/>
                <a:cs typeface="Calibri"/>
              </a:rPr>
              <a:t>with</a:t>
            </a:r>
            <a:r>
              <a:rPr sz="2000" spc="75" dirty="0">
                <a:latin typeface="Calibri"/>
                <a:cs typeface="Calibri"/>
              </a:rPr>
              <a:t> </a:t>
            </a:r>
            <a:r>
              <a:rPr sz="2000" spc="-5" dirty="0">
                <a:latin typeface="Calibri"/>
                <a:cs typeface="Calibri"/>
              </a:rPr>
              <a:t>F=7,P=0,S=1,K=4096.</a:t>
            </a:r>
            <a:endParaRPr sz="2000">
              <a:latin typeface="Calibri"/>
              <a:cs typeface="Calibri"/>
            </a:endParaRPr>
          </a:p>
          <a:p>
            <a:pPr marL="355600" marR="150495" indent="-343535">
              <a:lnSpc>
                <a:spcPct val="100000"/>
              </a:lnSpc>
              <a:spcBef>
                <a:spcPts val="484"/>
              </a:spcBef>
              <a:buFont typeface="Arial"/>
              <a:buChar char="•"/>
              <a:tabLst>
                <a:tab pos="355600" algn="l"/>
                <a:tab pos="356235" algn="l"/>
              </a:tabLst>
            </a:pPr>
            <a:r>
              <a:rPr sz="2000" dirty="0">
                <a:latin typeface="Calibri"/>
                <a:cs typeface="Calibri"/>
              </a:rPr>
              <a:t>In </a:t>
            </a:r>
            <a:r>
              <a:rPr sz="2000" spc="-5" dirty="0">
                <a:latin typeface="Calibri"/>
                <a:cs typeface="Calibri"/>
              </a:rPr>
              <a:t>other </a:t>
            </a:r>
            <a:r>
              <a:rPr sz="2000" spc="-15" dirty="0">
                <a:latin typeface="Calibri"/>
                <a:cs typeface="Calibri"/>
              </a:rPr>
              <a:t>words, we </a:t>
            </a:r>
            <a:r>
              <a:rPr sz="2000" spc="-10" dirty="0">
                <a:latin typeface="Calibri"/>
                <a:cs typeface="Calibri"/>
              </a:rPr>
              <a:t>are setting </a:t>
            </a:r>
            <a:r>
              <a:rPr sz="2000" dirty="0">
                <a:latin typeface="Calibri"/>
                <a:cs typeface="Calibri"/>
              </a:rPr>
              <a:t>the </a:t>
            </a:r>
            <a:r>
              <a:rPr sz="2000" spc="-5" dirty="0">
                <a:latin typeface="Calibri"/>
                <a:cs typeface="Calibri"/>
              </a:rPr>
              <a:t>filter </a:t>
            </a:r>
            <a:r>
              <a:rPr sz="2000" spc="-15" dirty="0">
                <a:latin typeface="Calibri"/>
                <a:cs typeface="Calibri"/>
              </a:rPr>
              <a:t>size to </a:t>
            </a:r>
            <a:r>
              <a:rPr sz="2000" spc="-5" dirty="0">
                <a:latin typeface="Calibri"/>
                <a:cs typeface="Calibri"/>
              </a:rPr>
              <a:t>be </a:t>
            </a:r>
            <a:r>
              <a:rPr sz="2000" spc="-15" dirty="0">
                <a:latin typeface="Calibri"/>
                <a:cs typeface="Calibri"/>
              </a:rPr>
              <a:t>exactly </a:t>
            </a:r>
            <a:r>
              <a:rPr sz="2000" dirty="0">
                <a:latin typeface="Calibri"/>
                <a:cs typeface="Calibri"/>
              </a:rPr>
              <a:t>the </a:t>
            </a:r>
            <a:r>
              <a:rPr sz="2000" spc="-15" dirty="0">
                <a:latin typeface="Calibri"/>
                <a:cs typeface="Calibri"/>
              </a:rPr>
              <a:t>size </a:t>
            </a:r>
            <a:r>
              <a:rPr sz="2000" spc="-5" dirty="0">
                <a:latin typeface="Calibri"/>
                <a:cs typeface="Calibri"/>
              </a:rPr>
              <a:t>of </a:t>
            </a:r>
            <a:r>
              <a:rPr sz="2000" dirty="0">
                <a:latin typeface="Calibri"/>
                <a:cs typeface="Calibri"/>
              </a:rPr>
              <a:t>the  input </a:t>
            </a:r>
            <a:r>
              <a:rPr sz="2000" spc="-10" dirty="0">
                <a:latin typeface="Calibri"/>
                <a:cs typeface="Calibri"/>
              </a:rPr>
              <a:t>volume, </a:t>
            </a:r>
            <a:r>
              <a:rPr sz="2000" dirty="0">
                <a:latin typeface="Calibri"/>
                <a:cs typeface="Calibri"/>
              </a:rPr>
              <a:t>and </a:t>
            </a:r>
            <a:r>
              <a:rPr sz="2000" spc="-5" dirty="0">
                <a:latin typeface="Calibri"/>
                <a:cs typeface="Calibri"/>
              </a:rPr>
              <a:t>hence </a:t>
            </a:r>
            <a:r>
              <a:rPr sz="2000" dirty="0">
                <a:latin typeface="Calibri"/>
                <a:cs typeface="Calibri"/>
              </a:rPr>
              <a:t>the output </a:t>
            </a:r>
            <a:r>
              <a:rPr sz="2000" spc="-5" dirty="0">
                <a:latin typeface="Calibri"/>
                <a:cs typeface="Calibri"/>
              </a:rPr>
              <a:t>will simply </a:t>
            </a:r>
            <a:r>
              <a:rPr sz="2000" dirty="0">
                <a:latin typeface="Calibri"/>
                <a:cs typeface="Calibri"/>
              </a:rPr>
              <a:t>be 1×1×4096 </a:t>
            </a:r>
            <a:r>
              <a:rPr sz="2000" spc="-5" dirty="0">
                <a:latin typeface="Calibri"/>
                <a:cs typeface="Calibri"/>
              </a:rPr>
              <a:t>since </a:t>
            </a:r>
            <a:r>
              <a:rPr sz="2000" dirty="0">
                <a:latin typeface="Calibri"/>
                <a:cs typeface="Calibri"/>
              </a:rPr>
              <a:t>only a  </a:t>
            </a:r>
            <a:r>
              <a:rPr sz="2000" spc="-5" dirty="0">
                <a:latin typeface="Calibri"/>
                <a:cs typeface="Calibri"/>
              </a:rPr>
              <a:t>single depth column “fits” </a:t>
            </a:r>
            <a:r>
              <a:rPr sz="2000" spc="-10" dirty="0">
                <a:latin typeface="Calibri"/>
                <a:cs typeface="Calibri"/>
              </a:rPr>
              <a:t>across </a:t>
            </a:r>
            <a:r>
              <a:rPr sz="2000" dirty="0">
                <a:latin typeface="Calibri"/>
                <a:cs typeface="Calibri"/>
              </a:rPr>
              <a:t>the input </a:t>
            </a:r>
            <a:r>
              <a:rPr sz="2000" spc="-10" dirty="0">
                <a:latin typeface="Calibri"/>
                <a:cs typeface="Calibri"/>
              </a:rPr>
              <a:t>volume, </a:t>
            </a:r>
            <a:r>
              <a:rPr sz="2000" dirty="0">
                <a:latin typeface="Calibri"/>
                <a:cs typeface="Calibri"/>
              </a:rPr>
              <a:t>giving </a:t>
            </a:r>
            <a:r>
              <a:rPr sz="2000" spc="-5" dirty="0">
                <a:latin typeface="Calibri"/>
                <a:cs typeface="Calibri"/>
              </a:rPr>
              <a:t>identical </a:t>
            </a:r>
            <a:r>
              <a:rPr sz="2000" spc="-10" dirty="0">
                <a:latin typeface="Calibri"/>
                <a:cs typeface="Calibri"/>
              </a:rPr>
              <a:t>result  </a:t>
            </a:r>
            <a:r>
              <a:rPr sz="2000" dirty="0">
                <a:latin typeface="Calibri"/>
                <a:cs typeface="Calibri"/>
              </a:rPr>
              <a:t>as the initial </a:t>
            </a:r>
            <a:r>
              <a:rPr sz="2000" spc="-5" dirty="0">
                <a:latin typeface="Calibri"/>
                <a:cs typeface="Calibri"/>
              </a:rPr>
              <a:t>FC</a:t>
            </a:r>
            <a:r>
              <a:rPr sz="2000" spc="-15" dirty="0">
                <a:latin typeface="Calibri"/>
                <a:cs typeface="Calibri"/>
              </a:rPr>
              <a:t> </a:t>
            </a:r>
            <a:r>
              <a:rPr sz="2000" spc="-45" dirty="0">
                <a:latin typeface="Calibri"/>
                <a:cs typeface="Calibri"/>
              </a:rPr>
              <a:t>layer.</a:t>
            </a:r>
            <a:endParaRPr sz="2000">
              <a:latin typeface="Calibri"/>
              <a:cs typeface="Calibri"/>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2917" y="461899"/>
            <a:ext cx="5140325" cy="696595"/>
          </a:xfrm>
          <a:prstGeom prst="rect">
            <a:avLst/>
          </a:prstGeom>
        </p:spPr>
        <p:txBody>
          <a:bodyPr vert="horz" wrap="square" lIns="0" tIns="13335" rIns="0" bIns="0" rtlCol="0">
            <a:spAutoFit/>
          </a:bodyPr>
          <a:lstStyle/>
          <a:p>
            <a:pPr marL="12700">
              <a:lnSpc>
                <a:spcPct val="100000"/>
              </a:lnSpc>
              <a:spcBef>
                <a:spcPts val="105"/>
              </a:spcBef>
            </a:pPr>
            <a:r>
              <a:rPr spc="-15" dirty="0"/>
              <a:t>ConvNet</a:t>
            </a:r>
            <a:r>
              <a:rPr spc="-50" dirty="0"/>
              <a:t> </a:t>
            </a:r>
            <a:r>
              <a:rPr spc="-15" dirty="0"/>
              <a:t>Architectures</a:t>
            </a:r>
          </a:p>
        </p:txBody>
      </p:sp>
      <p:sp>
        <p:nvSpPr>
          <p:cNvPr id="3" name="object 3"/>
          <p:cNvSpPr txBox="1"/>
          <p:nvPr/>
        </p:nvSpPr>
        <p:spPr>
          <a:xfrm>
            <a:off x="535940" y="1548345"/>
            <a:ext cx="7925434" cy="4515485"/>
          </a:xfrm>
          <a:prstGeom prst="rect">
            <a:avLst/>
          </a:prstGeom>
        </p:spPr>
        <p:txBody>
          <a:bodyPr vert="horz" wrap="square" lIns="0" tIns="80645" rIns="0" bIns="0" rtlCol="0">
            <a:spAutoFit/>
          </a:bodyPr>
          <a:lstStyle/>
          <a:p>
            <a:pPr marL="12700">
              <a:lnSpc>
                <a:spcPct val="100000"/>
              </a:lnSpc>
              <a:spcBef>
                <a:spcPts val="635"/>
              </a:spcBef>
            </a:pPr>
            <a:r>
              <a:rPr sz="2200" spc="-15" dirty="0">
                <a:latin typeface="Calibri"/>
                <a:cs typeface="Calibri"/>
              </a:rPr>
              <a:t>Layer </a:t>
            </a:r>
            <a:r>
              <a:rPr sz="2200" spc="-20" dirty="0">
                <a:latin typeface="Calibri"/>
                <a:cs typeface="Calibri"/>
              </a:rPr>
              <a:t>Patterns</a:t>
            </a:r>
            <a:endParaRPr sz="2200">
              <a:latin typeface="Calibri"/>
              <a:cs typeface="Calibri"/>
            </a:endParaRPr>
          </a:p>
          <a:p>
            <a:pPr marL="355600" indent="-343535">
              <a:lnSpc>
                <a:spcPct val="100000"/>
              </a:lnSpc>
              <a:spcBef>
                <a:spcPts val="530"/>
              </a:spcBef>
              <a:buFont typeface="Arial"/>
              <a:buChar char="•"/>
              <a:tabLst>
                <a:tab pos="355600" algn="l"/>
                <a:tab pos="356235" algn="l"/>
              </a:tabLst>
            </a:pPr>
            <a:r>
              <a:rPr sz="2200" spc="-10" dirty="0">
                <a:latin typeface="Calibri"/>
                <a:cs typeface="Calibri"/>
              </a:rPr>
              <a:t>The most common</a:t>
            </a:r>
            <a:r>
              <a:rPr sz="2200" spc="55" dirty="0">
                <a:latin typeface="Calibri"/>
                <a:cs typeface="Calibri"/>
              </a:rPr>
              <a:t> </a:t>
            </a:r>
            <a:r>
              <a:rPr sz="2200" spc="-15" dirty="0">
                <a:latin typeface="Calibri"/>
                <a:cs typeface="Calibri"/>
              </a:rPr>
              <a:t>architecture</a:t>
            </a:r>
            <a:endParaRPr sz="2200">
              <a:latin typeface="Calibri"/>
              <a:cs typeface="Calibri"/>
            </a:endParaRPr>
          </a:p>
          <a:p>
            <a:pPr marL="355600" indent="-343535">
              <a:lnSpc>
                <a:spcPct val="100000"/>
              </a:lnSpc>
              <a:spcBef>
                <a:spcPts val="525"/>
              </a:spcBef>
              <a:buFont typeface="Arial"/>
              <a:buChar char="•"/>
              <a:tabLst>
                <a:tab pos="355600" algn="l"/>
                <a:tab pos="356235" algn="l"/>
              </a:tabLst>
            </a:pPr>
            <a:r>
              <a:rPr sz="2200" spc="-15" dirty="0">
                <a:latin typeface="Calibri"/>
                <a:cs typeface="Calibri"/>
              </a:rPr>
              <a:t>stacks </a:t>
            </a:r>
            <a:r>
              <a:rPr sz="2200" spc="-5" dirty="0">
                <a:latin typeface="Calibri"/>
                <a:cs typeface="Calibri"/>
              </a:rPr>
              <a:t>a </a:t>
            </a:r>
            <a:r>
              <a:rPr sz="2200" spc="-30" dirty="0">
                <a:latin typeface="Calibri"/>
                <a:cs typeface="Calibri"/>
              </a:rPr>
              <a:t>few </a:t>
            </a:r>
            <a:r>
              <a:rPr sz="2200" spc="-15" dirty="0">
                <a:solidFill>
                  <a:srgbClr val="0000CC"/>
                </a:solidFill>
                <a:latin typeface="Calibri"/>
                <a:cs typeface="Calibri"/>
              </a:rPr>
              <a:t>CONV-RELU</a:t>
            </a:r>
            <a:r>
              <a:rPr sz="2200" spc="85" dirty="0">
                <a:solidFill>
                  <a:srgbClr val="0000CC"/>
                </a:solidFill>
                <a:latin typeface="Calibri"/>
                <a:cs typeface="Calibri"/>
              </a:rPr>
              <a:t> </a:t>
            </a:r>
            <a:r>
              <a:rPr sz="2200" spc="-20" dirty="0">
                <a:latin typeface="Calibri"/>
                <a:cs typeface="Calibri"/>
              </a:rPr>
              <a:t>layers,</a:t>
            </a:r>
            <a:endParaRPr sz="2200">
              <a:latin typeface="Calibri"/>
              <a:cs typeface="Calibri"/>
            </a:endParaRPr>
          </a:p>
          <a:p>
            <a:pPr marL="355600" indent="-343535">
              <a:lnSpc>
                <a:spcPct val="100000"/>
              </a:lnSpc>
              <a:spcBef>
                <a:spcPts val="530"/>
              </a:spcBef>
              <a:buFont typeface="Arial"/>
              <a:buChar char="•"/>
              <a:tabLst>
                <a:tab pos="355600" algn="l"/>
                <a:tab pos="356235" algn="l"/>
              </a:tabLst>
            </a:pPr>
            <a:r>
              <a:rPr sz="2200" spc="-15" dirty="0">
                <a:latin typeface="Calibri"/>
                <a:cs typeface="Calibri"/>
              </a:rPr>
              <a:t>follows </a:t>
            </a:r>
            <a:r>
              <a:rPr sz="2200" spc="-5" dirty="0">
                <a:latin typeface="Calibri"/>
                <a:cs typeface="Calibri"/>
              </a:rPr>
              <a:t>them with </a:t>
            </a:r>
            <a:r>
              <a:rPr sz="2200" spc="-5" dirty="0">
                <a:solidFill>
                  <a:srgbClr val="0000CC"/>
                </a:solidFill>
                <a:latin typeface="Calibri"/>
                <a:cs typeface="Calibri"/>
              </a:rPr>
              <a:t>POOL</a:t>
            </a:r>
            <a:r>
              <a:rPr sz="2200" spc="40" dirty="0">
                <a:solidFill>
                  <a:srgbClr val="0000CC"/>
                </a:solidFill>
                <a:latin typeface="Calibri"/>
                <a:cs typeface="Calibri"/>
              </a:rPr>
              <a:t> </a:t>
            </a:r>
            <a:r>
              <a:rPr sz="2200" spc="-20" dirty="0">
                <a:latin typeface="Calibri"/>
                <a:cs typeface="Calibri"/>
              </a:rPr>
              <a:t>layers,</a:t>
            </a:r>
            <a:endParaRPr sz="2200">
              <a:latin typeface="Calibri"/>
              <a:cs typeface="Calibri"/>
            </a:endParaRPr>
          </a:p>
          <a:p>
            <a:pPr marL="355600" indent="-343535">
              <a:lnSpc>
                <a:spcPct val="100000"/>
              </a:lnSpc>
              <a:spcBef>
                <a:spcPts val="530"/>
              </a:spcBef>
              <a:buFont typeface="Arial"/>
              <a:buChar char="•"/>
              <a:tabLst>
                <a:tab pos="355600" algn="l"/>
                <a:tab pos="356235" algn="l"/>
              </a:tabLst>
            </a:pPr>
            <a:r>
              <a:rPr sz="2200" spc="-5" dirty="0">
                <a:latin typeface="Calibri"/>
                <a:cs typeface="Calibri"/>
              </a:rPr>
              <a:t>and </a:t>
            </a:r>
            <a:r>
              <a:rPr sz="2200" spc="-10" dirty="0">
                <a:latin typeface="Calibri"/>
                <a:cs typeface="Calibri"/>
              </a:rPr>
              <a:t>repeats </a:t>
            </a:r>
            <a:r>
              <a:rPr sz="2200" spc="-5" dirty="0">
                <a:latin typeface="Calibri"/>
                <a:cs typeface="Calibri"/>
              </a:rPr>
              <a:t>this </a:t>
            </a:r>
            <a:r>
              <a:rPr sz="2200" spc="-15" dirty="0">
                <a:latin typeface="Calibri"/>
                <a:cs typeface="Calibri"/>
              </a:rPr>
              <a:t>pattern </a:t>
            </a:r>
            <a:r>
              <a:rPr sz="2200" spc="-10" dirty="0">
                <a:latin typeface="Calibri"/>
                <a:cs typeface="Calibri"/>
              </a:rPr>
              <a:t>until </a:t>
            </a:r>
            <a:r>
              <a:rPr sz="2200" spc="-5" dirty="0">
                <a:latin typeface="Calibri"/>
                <a:cs typeface="Calibri"/>
              </a:rPr>
              <a:t>the </a:t>
            </a:r>
            <a:r>
              <a:rPr sz="2200" spc="-10" dirty="0">
                <a:latin typeface="Calibri"/>
                <a:cs typeface="Calibri"/>
              </a:rPr>
              <a:t>image </a:t>
            </a:r>
            <a:r>
              <a:rPr sz="2200" spc="-5" dirty="0">
                <a:latin typeface="Calibri"/>
                <a:cs typeface="Calibri"/>
              </a:rPr>
              <a:t>has </a:t>
            </a:r>
            <a:r>
              <a:rPr sz="2200" spc="-10" dirty="0">
                <a:latin typeface="Calibri"/>
                <a:cs typeface="Calibri"/>
              </a:rPr>
              <a:t>been </a:t>
            </a:r>
            <a:r>
              <a:rPr sz="2200" spc="-15" dirty="0">
                <a:latin typeface="Calibri"/>
                <a:cs typeface="Calibri"/>
              </a:rPr>
              <a:t>merged</a:t>
            </a:r>
            <a:r>
              <a:rPr sz="2200" spc="110" dirty="0">
                <a:latin typeface="Calibri"/>
                <a:cs typeface="Calibri"/>
              </a:rPr>
              <a:t> </a:t>
            </a:r>
            <a:r>
              <a:rPr sz="2200" spc="-5" dirty="0">
                <a:latin typeface="Calibri"/>
                <a:cs typeface="Calibri"/>
              </a:rPr>
              <a:t>spatially</a:t>
            </a:r>
            <a:endParaRPr sz="2200">
              <a:latin typeface="Calibri"/>
              <a:cs typeface="Calibri"/>
            </a:endParaRPr>
          </a:p>
          <a:p>
            <a:pPr marL="355600">
              <a:lnSpc>
                <a:spcPct val="100000"/>
              </a:lnSpc>
            </a:pPr>
            <a:r>
              <a:rPr sz="2200" spc="-20" dirty="0">
                <a:latin typeface="Calibri"/>
                <a:cs typeface="Calibri"/>
              </a:rPr>
              <a:t>to </a:t>
            </a:r>
            <a:r>
              <a:rPr sz="2200" spc="-5" dirty="0">
                <a:latin typeface="Calibri"/>
                <a:cs typeface="Calibri"/>
              </a:rPr>
              <a:t>a small</a:t>
            </a:r>
            <a:r>
              <a:rPr sz="2200" spc="20" dirty="0">
                <a:latin typeface="Calibri"/>
                <a:cs typeface="Calibri"/>
              </a:rPr>
              <a:t> </a:t>
            </a:r>
            <a:r>
              <a:rPr sz="2200" spc="-15" dirty="0">
                <a:latin typeface="Calibri"/>
                <a:cs typeface="Calibri"/>
              </a:rPr>
              <a:t>size.</a:t>
            </a:r>
            <a:endParaRPr sz="2200">
              <a:latin typeface="Calibri"/>
              <a:cs typeface="Calibri"/>
            </a:endParaRPr>
          </a:p>
          <a:p>
            <a:pPr marL="355600" marR="5080" indent="-343535">
              <a:lnSpc>
                <a:spcPct val="100000"/>
              </a:lnSpc>
              <a:spcBef>
                <a:spcPts val="530"/>
              </a:spcBef>
              <a:buFont typeface="Arial"/>
              <a:buChar char="•"/>
              <a:tabLst>
                <a:tab pos="355600" algn="l"/>
                <a:tab pos="356235" algn="l"/>
              </a:tabLst>
            </a:pPr>
            <a:r>
              <a:rPr sz="2200" spc="-35" dirty="0">
                <a:latin typeface="Calibri"/>
                <a:cs typeface="Calibri"/>
              </a:rPr>
              <a:t>At </a:t>
            </a:r>
            <a:r>
              <a:rPr sz="2200" spc="-5" dirty="0">
                <a:latin typeface="Calibri"/>
                <a:cs typeface="Calibri"/>
              </a:rPr>
              <a:t>some </a:t>
            </a:r>
            <a:r>
              <a:rPr sz="2200" spc="-10" dirty="0">
                <a:latin typeface="Calibri"/>
                <a:cs typeface="Calibri"/>
              </a:rPr>
              <a:t>point, </a:t>
            </a:r>
            <a:r>
              <a:rPr sz="2200" spc="-5" dirty="0">
                <a:latin typeface="Calibri"/>
                <a:cs typeface="Calibri"/>
              </a:rPr>
              <a:t>it is </a:t>
            </a:r>
            <a:r>
              <a:rPr sz="2200" spc="-10" dirty="0">
                <a:latin typeface="Calibri"/>
                <a:cs typeface="Calibri"/>
              </a:rPr>
              <a:t>common </a:t>
            </a:r>
            <a:r>
              <a:rPr sz="2200" spc="-20" dirty="0">
                <a:latin typeface="Calibri"/>
                <a:cs typeface="Calibri"/>
              </a:rPr>
              <a:t>to </a:t>
            </a:r>
            <a:r>
              <a:rPr sz="2200" spc="-10" dirty="0">
                <a:latin typeface="Calibri"/>
                <a:cs typeface="Calibri"/>
              </a:rPr>
              <a:t>transition </a:t>
            </a:r>
            <a:r>
              <a:rPr sz="2200" spc="-20" dirty="0">
                <a:latin typeface="Calibri"/>
                <a:cs typeface="Calibri"/>
              </a:rPr>
              <a:t>to </a:t>
            </a:r>
            <a:r>
              <a:rPr sz="2200" spc="-10" dirty="0">
                <a:latin typeface="Calibri"/>
                <a:cs typeface="Calibri"/>
              </a:rPr>
              <a:t>fully-connected </a:t>
            </a:r>
            <a:r>
              <a:rPr sz="2200" spc="-20" dirty="0">
                <a:latin typeface="Calibri"/>
                <a:cs typeface="Calibri"/>
              </a:rPr>
              <a:t>layers.  </a:t>
            </a:r>
            <a:r>
              <a:rPr sz="2200" spc="-10" dirty="0">
                <a:latin typeface="Calibri"/>
                <a:cs typeface="Calibri"/>
              </a:rPr>
              <a:t>The last fully-connected </a:t>
            </a:r>
            <a:r>
              <a:rPr sz="2200" spc="-15" dirty="0">
                <a:latin typeface="Calibri"/>
                <a:cs typeface="Calibri"/>
              </a:rPr>
              <a:t>layer </a:t>
            </a:r>
            <a:r>
              <a:rPr sz="2200" spc="-10" dirty="0">
                <a:latin typeface="Calibri"/>
                <a:cs typeface="Calibri"/>
              </a:rPr>
              <a:t>holds </a:t>
            </a:r>
            <a:r>
              <a:rPr sz="2200" spc="-5" dirty="0">
                <a:latin typeface="Calibri"/>
                <a:cs typeface="Calibri"/>
              </a:rPr>
              <a:t>the </a:t>
            </a:r>
            <a:r>
              <a:rPr sz="2200" spc="-10" dirty="0">
                <a:latin typeface="Calibri"/>
                <a:cs typeface="Calibri"/>
              </a:rPr>
              <a:t>output, such </a:t>
            </a:r>
            <a:r>
              <a:rPr sz="2200" dirty="0">
                <a:latin typeface="Calibri"/>
                <a:cs typeface="Calibri"/>
              </a:rPr>
              <a:t>as </a:t>
            </a:r>
            <a:r>
              <a:rPr sz="2200" spc="-5" dirty="0">
                <a:latin typeface="Calibri"/>
                <a:cs typeface="Calibri"/>
              </a:rPr>
              <a:t>the class  </a:t>
            </a:r>
            <a:r>
              <a:rPr sz="2200" spc="-10" dirty="0">
                <a:latin typeface="Calibri"/>
                <a:cs typeface="Calibri"/>
              </a:rPr>
              <a:t>scores. In </a:t>
            </a:r>
            <a:r>
              <a:rPr sz="2200" spc="-5" dirty="0">
                <a:latin typeface="Calibri"/>
                <a:cs typeface="Calibri"/>
              </a:rPr>
              <a:t>other </a:t>
            </a:r>
            <a:r>
              <a:rPr sz="2200" spc="-10" dirty="0">
                <a:latin typeface="Calibri"/>
                <a:cs typeface="Calibri"/>
              </a:rPr>
              <a:t>words, </a:t>
            </a:r>
            <a:r>
              <a:rPr sz="2200" spc="-5" dirty="0">
                <a:latin typeface="Calibri"/>
                <a:cs typeface="Calibri"/>
              </a:rPr>
              <a:t>the most </a:t>
            </a:r>
            <a:r>
              <a:rPr sz="2200" spc="-15" dirty="0">
                <a:latin typeface="Calibri"/>
                <a:cs typeface="Calibri"/>
              </a:rPr>
              <a:t>common </a:t>
            </a:r>
            <a:r>
              <a:rPr sz="2200" spc="-10" dirty="0">
                <a:latin typeface="Calibri"/>
                <a:cs typeface="Calibri"/>
              </a:rPr>
              <a:t>ConvNet </a:t>
            </a:r>
            <a:r>
              <a:rPr sz="2200" spc="-15" dirty="0">
                <a:latin typeface="Calibri"/>
                <a:cs typeface="Calibri"/>
              </a:rPr>
              <a:t>architecture  follows </a:t>
            </a:r>
            <a:r>
              <a:rPr sz="2200" spc="-5" dirty="0">
                <a:latin typeface="Calibri"/>
                <a:cs typeface="Calibri"/>
              </a:rPr>
              <a:t>the</a:t>
            </a:r>
            <a:r>
              <a:rPr sz="2200" spc="25" dirty="0">
                <a:latin typeface="Calibri"/>
                <a:cs typeface="Calibri"/>
              </a:rPr>
              <a:t> </a:t>
            </a:r>
            <a:r>
              <a:rPr sz="2200" spc="-15" dirty="0">
                <a:latin typeface="Calibri"/>
                <a:cs typeface="Calibri"/>
              </a:rPr>
              <a:t>pattern:</a:t>
            </a:r>
            <a:endParaRPr sz="2200">
              <a:latin typeface="Calibri"/>
              <a:cs typeface="Calibri"/>
            </a:endParaRPr>
          </a:p>
          <a:p>
            <a:pPr marL="12700">
              <a:lnSpc>
                <a:spcPct val="100000"/>
              </a:lnSpc>
              <a:spcBef>
                <a:spcPts val="489"/>
              </a:spcBef>
            </a:pPr>
            <a:r>
              <a:rPr sz="2000" b="1" dirty="0">
                <a:solidFill>
                  <a:srgbClr val="0000CC"/>
                </a:solidFill>
                <a:latin typeface="Calibri"/>
                <a:cs typeface="Calibri"/>
              </a:rPr>
              <a:t>INPUT </a:t>
            </a:r>
            <a:r>
              <a:rPr sz="2000" b="1" spc="-5" dirty="0">
                <a:solidFill>
                  <a:srgbClr val="0000CC"/>
                </a:solidFill>
                <a:latin typeface="Calibri"/>
                <a:cs typeface="Calibri"/>
              </a:rPr>
              <a:t>-&gt; [[CONV -&gt; </a:t>
            </a:r>
            <a:r>
              <a:rPr sz="2000" b="1" spc="-10" dirty="0">
                <a:solidFill>
                  <a:srgbClr val="0000CC"/>
                </a:solidFill>
                <a:latin typeface="Calibri"/>
                <a:cs typeface="Calibri"/>
              </a:rPr>
              <a:t>RELU]*N </a:t>
            </a:r>
            <a:r>
              <a:rPr sz="2000" b="1" spc="-5" dirty="0">
                <a:solidFill>
                  <a:srgbClr val="0000CC"/>
                </a:solidFill>
                <a:latin typeface="Calibri"/>
                <a:cs typeface="Calibri"/>
              </a:rPr>
              <a:t>-&gt; POOL?]*M -&gt;[FC -&gt; </a:t>
            </a:r>
            <a:r>
              <a:rPr sz="2000" b="1" spc="-10" dirty="0">
                <a:solidFill>
                  <a:srgbClr val="0000CC"/>
                </a:solidFill>
                <a:latin typeface="Calibri"/>
                <a:cs typeface="Calibri"/>
              </a:rPr>
              <a:t>RELU]*K </a:t>
            </a:r>
            <a:r>
              <a:rPr sz="2000" b="1" spc="-5" dirty="0">
                <a:solidFill>
                  <a:srgbClr val="0000CC"/>
                </a:solidFill>
                <a:latin typeface="Calibri"/>
                <a:cs typeface="Calibri"/>
              </a:rPr>
              <a:t>-&gt; </a:t>
            </a:r>
            <a:r>
              <a:rPr sz="2000" b="1" spc="-10" dirty="0">
                <a:solidFill>
                  <a:srgbClr val="0000CC"/>
                </a:solidFill>
                <a:latin typeface="Calibri"/>
                <a:cs typeface="Calibri"/>
              </a:rPr>
              <a:t>FC</a:t>
            </a:r>
            <a:endParaRPr sz="2000">
              <a:latin typeface="Calibri"/>
              <a:cs typeface="Calibri"/>
            </a:endParaRPr>
          </a:p>
          <a:p>
            <a:pPr marL="355600" indent="-343535">
              <a:lnSpc>
                <a:spcPct val="100000"/>
              </a:lnSpc>
              <a:spcBef>
                <a:spcPts val="480"/>
              </a:spcBef>
              <a:buFont typeface="Arial"/>
              <a:buChar char="•"/>
              <a:tabLst>
                <a:tab pos="355600" algn="l"/>
                <a:tab pos="356235" algn="l"/>
              </a:tabLst>
            </a:pPr>
            <a:r>
              <a:rPr sz="2000" dirty="0">
                <a:solidFill>
                  <a:srgbClr val="17375E"/>
                </a:solidFill>
                <a:latin typeface="Calibri"/>
                <a:cs typeface="Calibri"/>
              </a:rPr>
              <a:t>N </a:t>
            </a:r>
            <a:r>
              <a:rPr sz="2000" spc="-5" dirty="0">
                <a:solidFill>
                  <a:srgbClr val="17375E"/>
                </a:solidFill>
                <a:latin typeface="Calibri"/>
                <a:cs typeface="Calibri"/>
              </a:rPr>
              <a:t>&gt;= </a:t>
            </a:r>
            <a:r>
              <a:rPr sz="2000" dirty="0">
                <a:solidFill>
                  <a:srgbClr val="17375E"/>
                </a:solidFill>
                <a:latin typeface="Calibri"/>
                <a:cs typeface="Calibri"/>
              </a:rPr>
              <a:t>0 </a:t>
            </a:r>
            <a:r>
              <a:rPr sz="2000" spc="-5" dirty="0">
                <a:solidFill>
                  <a:srgbClr val="17375E"/>
                </a:solidFill>
                <a:latin typeface="Calibri"/>
                <a:cs typeface="Calibri"/>
              </a:rPr>
              <a:t>(and usually </a:t>
            </a:r>
            <a:r>
              <a:rPr sz="2000" dirty="0">
                <a:solidFill>
                  <a:srgbClr val="17375E"/>
                </a:solidFill>
                <a:latin typeface="Calibri"/>
                <a:cs typeface="Calibri"/>
              </a:rPr>
              <a:t>N </a:t>
            </a:r>
            <a:r>
              <a:rPr sz="2000" spc="-5" dirty="0">
                <a:solidFill>
                  <a:srgbClr val="17375E"/>
                </a:solidFill>
                <a:latin typeface="Calibri"/>
                <a:cs typeface="Calibri"/>
              </a:rPr>
              <a:t>&lt;= </a:t>
            </a:r>
            <a:r>
              <a:rPr sz="2000" dirty="0">
                <a:solidFill>
                  <a:srgbClr val="17375E"/>
                </a:solidFill>
                <a:latin typeface="Calibri"/>
                <a:cs typeface="Calibri"/>
              </a:rPr>
              <a:t>3), M </a:t>
            </a:r>
            <a:r>
              <a:rPr sz="2000" spc="-5" dirty="0">
                <a:solidFill>
                  <a:srgbClr val="17375E"/>
                </a:solidFill>
                <a:latin typeface="Calibri"/>
                <a:cs typeface="Calibri"/>
              </a:rPr>
              <a:t>&gt;= </a:t>
            </a:r>
            <a:r>
              <a:rPr sz="2000" dirty="0">
                <a:solidFill>
                  <a:srgbClr val="17375E"/>
                </a:solidFill>
                <a:latin typeface="Calibri"/>
                <a:cs typeface="Calibri"/>
              </a:rPr>
              <a:t>0, K </a:t>
            </a:r>
            <a:r>
              <a:rPr sz="2000" spc="-5" dirty="0">
                <a:solidFill>
                  <a:srgbClr val="17375E"/>
                </a:solidFill>
                <a:latin typeface="Calibri"/>
                <a:cs typeface="Calibri"/>
              </a:rPr>
              <a:t>&gt;=</a:t>
            </a:r>
            <a:r>
              <a:rPr sz="2000" spc="-45" dirty="0">
                <a:solidFill>
                  <a:srgbClr val="17375E"/>
                </a:solidFill>
                <a:latin typeface="Calibri"/>
                <a:cs typeface="Calibri"/>
              </a:rPr>
              <a:t> </a:t>
            </a:r>
            <a:r>
              <a:rPr sz="2000" dirty="0">
                <a:solidFill>
                  <a:srgbClr val="17375E"/>
                </a:solidFill>
                <a:latin typeface="Calibri"/>
                <a:cs typeface="Calibri"/>
              </a:rPr>
              <a:t>0</a:t>
            </a:r>
            <a:endParaRPr sz="2000">
              <a:latin typeface="Calibri"/>
              <a:cs typeface="Calibri"/>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5940" y="320751"/>
            <a:ext cx="7587615" cy="331470"/>
          </a:xfrm>
          <a:prstGeom prst="rect">
            <a:avLst/>
          </a:prstGeom>
        </p:spPr>
        <p:txBody>
          <a:bodyPr vert="horz" wrap="square" lIns="0" tIns="13335" rIns="0" bIns="0" rtlCol="0">
            <a:spAutoFit/>
          </a:bodyPr>
          <a:lstStyle/>
          <a:p>
            <a:pPr marL="12700">
              <a:lnSpc>
                <a:spcPct val="100000"/>
              </a:lnSpc>
              <a:spcBef>
                <a:spcPts val="105"/>
              </a:spcBef>
            </a:pPr>
            <a:r>
              <a:rPr sz="2000" i="1" spc="-5" dirty="0">
                <a:latin typeface="Calibri"/>
                <a:cs typeface="Calibri"/>
              </a:rPr>
              <a:t>Prefer </a:t>
            </a:r>
            <a:r>
              <a:rPr sz="2000" i="1" dirty="0">
                <a:latin typeface="Calibri"/>
                <a:cs typeface="Calibri"/>
              </a:rPr>
              <a:t>a </a:t>
            </a:r>
            <a:r>
              <a:rPr sz="2000" i="1" spc="-10" dirty="0">
                <a:latin typeface="Calibri"/>
                <a:cs typeface="Calibri"/>
              </a:rPr>
              <a:t>stack </a:t>
            </a:r>
            <a:r>
              <a:rPr sz="2000" i="1" dirty="0">
                <a:latin typeface="Calibri"/>
                <a:cs typeface="Calibri"/>
              </a:rPr>
              <a:t>of </a:t>
            </a:r>
            <a:r>
              <a:rPr sz="2000" i="1" spc="-5" dirty="0">
                <a:latin typeface="Calibri"/>
                <a:cs typeface="Calibri"/>
              </a:rPr>
              <a:t>small </a:t>
            </a:r>
            <a:r>
              <a:rPr sz="2000" i="1" spc="-10" dirty="0">
                <a:latin typeface="Calibri"/>
                <a:cs typeface="Calibri"/>
              </a:rPr>
              <a:t>filter CONV to </a:t>
            </a:r>
            <a:r>
              <a:rPr sz="2000" i="1" spc="-5" dirty="0">
                <a:latin typeface="Calibri"/>
                <a:cs typeface="Calibri"/>
              </a:rPr>
              <a:t>one large receptive field </a:t>
            </a:r>
            <a:r>
              <a:rPr sz="2000" i="1" spc="-10" dirty="0">
                <a:latin typeface="Calibri"/>
                <a:cs typeface="Calibri"/>
              </a:rPr>
              <a:t>CONV</a:t>
            </a:r>
            <a:r>
              <a:rPr sz="2000" i="1" spc="10" dirty="0">
                <a:latin typeface="Calibri"/>
                <a:cs typeface="Calibri"/>
              </a:rPr>
              <a:t> </a:t>
            </a:r>
            <a:r>
              <a:rPr sz="2000" i="1" dirty="0">
                <a:latin typeface="Calibri"/>
                <a:cs typeface="Calibri"/>
              </a:rPr>
              <a:t>layer</a:t>
            </a:r>
            <a:r>
              <a:rPr sz="2000" dirty="0">
                <a:latin typeface="Calibri"/>
                <a:cs typeface="Calibri"/>
              </a:rPr>
              <a:t>.</a:t>
            </a:r>
            <a:endParaRPr sz="2000">
              <a:latin typeface="Calibri"/>
              <a:cs typeface="Calibri"/>
            </a:endParaRPr>
          </a:p>
        </p:txBody>
      </p:sp>
      <p:sp>
        <p:nvSpPr>
          <p:cNvPr id="3" name="object 3"/>
          <p:cNvSpPr txBox="1">
            <a:spLocks noGrp="1"/>
          </p:cNvSpPr>
          <p:nvPr>
            <p:ph type="title"/>
          </p:nvPr>
        </p:nvSpPr>
        <p:spPr>
          <a:xfrm>
            <a:off x="535940" y="696214"/>
            <a:ext cx="7027545" cy="756920"/>
          </a:xfrm>
          <a:prstGeom prst="rect">
            <a:avLst/>
          </a:prstGeom>
        </p:spPr>
        <p:txBody>
          <a:bodyPr vert="horz" wrap="square" lIns="0" tIns="12700" rIns="0" bIns="0" rtlCol="0">
            <a:spAutoFit/>
          </a:bodyPr>
          <a:lstStyle/>
          <a:p>
            <a:pPr marL="12700" marR="5080">
              <a:lnSpc>
                <a:spcPct val="100000"/>
              </a:lnSpc>
              <a:spcBef>
                <a:spcPts val="100"/>
              </a:spcBef>
            </a:pPr>
            <a:r>
              <a:rPr sz="2400" spc="-10" dirty="0">
                <a:solidFill>
                  <a:srgbClr val="0000CC"/>
                </a:solidFill>
              </a:rPr>
              <a:t>three </a:t>
            </a:r>
            <a:r>
              <a:rPr sz="2400" spc="-20" dirty="0">
                <a:solidFill>
                  <a:srgbClr val="0000CC"/>
                </a:solidFill>
              </a:rPr>
              <a:t>layers </a:t>
            </a:r>
            <a:r>
              <a:rPr sz="2400" spc="-5" dirty="0">
                <a:solidFill>
                  <a:srgbClr val="0000CC"/>
                </a:solidFill>
              </a:rPr>
              <a:t>of </a:t>
            </a:r>
            <a:r>
              <a:rPr sz="2400" dirty="0">
                <a:solidFill>
                  <a:srgbClr val="0000CC"/>
                </a:solidFill>
              </a:rPr>
              <a:t>3x3 </a:t>
            </a:r>
            <a:r>
              <a:rPr sz="2400" spc="-10" dirty="0">
                <a:solidFill>
                  <a:srgbClr val="0000CC"/>
                </a:solidFill>
              </a:rPr>
              <a:t>CONV </a:t>
            </a:r>
            <a:r>
              <a:rPr sz="2400" spc="-10" dirty="0"/>
              <a:t>vs </a:t>
            </a:r>
            <a:r>
              <a:rPr sz="2400" dirty="0">
                <a:solidFill>
                  <a:srgbClr val="C0504D"/>
                </a:solidFill>
              </a:rPr>
              <a:t>a </a:t>
            </a:r>
            <a:r>
              <a:rPr sz="2400" spc="-5" dirty="0">
                <a:solidFill>
                  <a:srgbClr val="C0504D"/>
                </a:solidFill>
              </a:rPr>
              <a:t>single </a:t>
            </a:r>
            <a:r>
              <a:rPr sz="2400" spc="-10" dirty="0">
                <a:solidFill>
                  <a:srgbClr val="C0504D"/>
                </a:solidFill>
              </a:rPr>
              <a:t>CONV </a:t>
            </a:r>
            <a:r>
              <a:rPr sz="2400" spc="-20" dirty="0">
                <a:solidFill>
                  <a:srgbClr val="C0504D"/>
                </a:solidFill>
              </a:rPr>
              <a:t>layer </a:t>
            </a:r>
            <a:r>
              <a:rPr sz="2400" dirty="0">
                <a:solidFill>
                  <a:srgbClr val="C0504D"/>
                </a:solidFill>
              </a:rPr>
              <a:t>with 7x7  </a:t>
            </a:r>
            <a:r>
              <a:rPr sz="2400" spc="-10" dirty="0"/>
              <a:t>receptive</a:t>
            </a:r>
            <a:r>
              <a:rPr sz="2400" dirty="0"/>
              <a:t> </a:t>
            </a:r>
            <a:r>
              <a:rPr sz="2400" spc="-5" dirty="0"/>
              <a:t>fields.</a:t>
            </a:r>
            <a:endParaRPr sz="2400"/>
          </a:p>
        </p:txBody>
      </p:sp>
      <p:sp>
        <p:nvSpPr>
          <p:cNvPr id="4" name="object 4"/>
          <p:cNvSpPr txBox="1"/>
          <p:nvPr/>
        </p:nvSpPr>
        <p:spPr>
          <a:xfrm>
            <a:off x="510540" y="1500885"/>
            <a:ext cx="8071484" cy="4549775"/>
          </a:xfrm>
          <a:prstGeom prst="rect">
            <a:avLst/>
          </a:prstGeom>
        </p:spPr>
        <p:txBody>
          <a:bodyPr vert="horz" wrap="square" lIns="0" tIns="12700" rIns="0" bIns="0" rtlCol="0">
            <a:spAutoFit/>
          </a:bodyPr>
          <a:lstStyle/>
          <a:p>
            <a:pPr marL="381000" marR="186690" indent="-343535">
              <a:lnSpc>
                <a:spcPct val="100000"/>
              </a:lnSpc>
              <a:spcBef>
                <a:spcPts val="100"/>
              </a:spcBef>
              <a:buFont typeface="Arial"/>
              <a:buChar char="•"/>
              <a:tabLst>
                <a:tab pos="381000" algn="l"/>
                <a:tab pos="381635" algn="l"/>
              </a:tabLst>
            </a:pPr>
            <a:r>
              <a:rPr sz="2400" spc="-5" dirty="0">
                <a:latin typeface="Calibri"/>
                <a:cs typeface="Calibri"/>
              </a:rPr>
              <a:t>The </a:t>
            </a:r>
            <a:r>
              <a:rPr sz="2400" spc="-10" dirty="0">
                <a:latin typeface="Calibri"/>
                <a:cs typeface="Calibri"/>
              </a:rPr>
              <a:t>receptive </a:t>
            </a:r>
            <a:r>
              <a:rPr sz="2400" spc="-5" dirty="0">
                <a:latin typeface="Calibri"/>
                <a:cs typeface="Calibri"/>
              </a:rPr>
              <a:t>field </a:t>
            </a:r>
            <a:r>
              <a:rPr sz="2400" spc="-20" dirty="0">
                <a:latin typeface="Calibri"/>
                <a:cs typeface="Calibri"/>
              </a:rPr>
              <a:t>size </a:t>
            </a:r>
            <a:r>
              <a:rPr sz="2400" dirty="0">
                <a:latin typeface="Calibri"/>
                <a:cs typeface="Calibri"/>
              </a:rPr>
              <a:t>is </a:t>
            </a:r>
            <a:r>
              <a:rPr sz="2400" spc="-5" dirty="0">
                <a:latin typeface="Calibri"/>
                <a:cs typeface="Calibri"/>
              </a:rPr>
              <a:t>identical </a:t>
            </a:r>
            <a:r>
              <a:rPr sz="2400" dirty="0">
                <a:latin typeface="Calibri"/>
                <a:cs typeface="Calibri"/>
              </a:rPr>
              <a:t>in </a:t>
            </a:r>
            <a:r>
              <a:rPr sz="2400" spc="-10" dirty="0">
                <a:latin typeface="Calibri"/>
                <a:cs typeface="Calibri"/>
              </a:rPr>
              <a:t>spatial </a:t>
            </a:r>
            <a:r>
              <a:rPr sz="2400" spc="-15" dirty="0">
                <a:latin typeface="Calibri"/>
                <a:cs typeface="Calibri"/>
              </a:rPr>
              <a:t>extent </a:t>
            </a:r>
            <a:r>
              <a:rPr sz="2400" spc="-5" dirty="0">
                <a:latin typeface="Calibri"/>
                <a:cs typeface="Calibri"/>
              </a:rPr>
              <a:t>(7x7), but  </a:t>
            </a:r>
            <a:r>
              <a:rPr sz="2400" dirty="0">
                <a:latin typeface="Calibri"/>
                <a:cs typeface="Calibri"/>
              </a:rPr>
              <a:t>with </a:t>
            </a:r>
            <a:r>
              <a:rPr sz="2400" spc="-15" dirty="0">
                <a:latin typeface="Calibri"/>
                <a:cs typeface="Calibri"/>
              </a:rPr>
              <a:t>several</a:t>
            </a:r>
            <a:r>
              <a:rPr sz="2400" spc="-25" dirty="0">
                <a:latin typeface="Calibri"/>
                <a:cs typeface="Calibri"/>
              </a:rPr>
              <a:t> </a:t>
            </a:r>
            <a:r>
              <a:rPr sz="2400" spc="-10" dirty="0">
                <a:latin typeface="Calibri"/>
                <a:cs typeface="Calibri"/>
              </a:rPr>
              <a:t>disadvantages.</a:t>
            </a:r>
            <a:endParaRPr sz="2400">
              <a:latin typeface="Calibri"/>
              <a:cs typeface="Calibri"/>
            </a:endParaRPr>
          </a:p>
          <a:p>
            <a:pPr marL="952500" marR="318770" lvl="1" indent="-457200">
              <a:lnSpc>
                <a:spcPct val="100000"/>
              </a:lnSpc>
              <a:spcBef>
                <a:spcPts val="509"/>
              </a:spcBef>
              <a:buAutoNum type="arabicPeriod"/>
              <a:tabLst>
                <a:tab pos="952500" algn="l"/>
                <a:tab pos="953135" algn="l"/>
              </a:tabLst>
            </a:pPr>
            <a:r>
              <a:rPr sz="2000" spc="-5" dirty="0">
                <a:latin typeface="Calibri"/>
                <a:cs typeface="Calibri"/>
              </a:rPr>
              <a:t>The </a:t>
            </a:r>
            <a:r>
              <a:rPr sz="2000" spc="-10" dirty="0">
                <a:latin typeface="Calibri"/>
                <a:cs typeface="Calibri"/>
              </a:rPr>
              <a:t>neurons would </a:t>
            </a:r>
            <a:r>
              <a:rPr sz="2000" spc="-5" dirty="0">
                <a:latin typeface="Calibri"/>
                <a:cs typeface="Calibri"/>
              </a:rPr>
              <a:t>be </a:t>
            </a:r>
            <a:r>
              <a:rPr sz="2000" dirty="0">
                <a:latin typeface="Calibri"/>
                <a:cs typeface="Calibri"/>
              </a:rPr>
              <a:t>computing a </a:t>
            </a:r>
            <a:r>
              <a:rPr sz="2000" spc="-5" dirty="0">
                <a:latin typeface="Calibri"/>
                <a:cs typeface="Calibri"/>
              </a:rPr>
              <a:t>linear </a:t>
            </a:r>
            <a:r>
              <a:rPr sz="2000" dirty="0">
                <a:latin typeface="Calibri"/>
                <a:cs typeface="Calibri"/>
              </a:rPr>
              <a:t>function </a:t>
            </a:r>
            <a:r>
              <a:rPr sz="2000" spc="-10" dirty="0">
                <a:latin typeface="Calibri"/>
                <a:cs typeface="Calibri"/>
              </a:rPr>
              <a:t>over </a:t>
            </a:r>
            <a:r>
              <a:rPr sz="2000" dirty="0">
                <a:latin typeface="Calibri"/>
                <a:cs typeface="Calibri"/>
              </a:rPr>
              <a:t>the </a:t>
            </a:r>
            <a:r>
              <a:rPr sz="2000" spc="-5" dirty="0">
                <a:latin typeface="Calibri"/>
                <a:cs typeface="Calibri"/>
              </a:rPr>
              <a:t>input,  while </a:t>
            </a:r>
            <a:r>
              <a:rPr sz="2000" dirty="0">
                <a:latin typeface="Calibri"/>
                <a:cs typeface="Calibri"/>
              </a:rPr>
              <a:t>the </a:t>
            </a:r>
            <a:r>
              <a:rPr sz="2000" spc="-5" dirty="0">
                <a:latin typeface="Calibri"/>
                <a:cs typeface="Calibri"/>
              </a:rPr>
              <a:t>three </a:t>
            </a:r>
            <a:r>
              <a:rPr sz="2000" spc="-15" dirty="0">
                <a:latin typeface="Calibri"/>
                <a:cs typeface="Calibri"/>
              </a:rPr>
              <a:t>stacks </a:t>
            </a:r>
            <a:r>
              <a:rPr sz="2000" spc="-5" dirty="0">
                <a:latin typeface="Calibri"/>
                <a:cs typeface="Calibri"/>
              </a:rPr>
              <a:t>of CONV </a:t>
            </a:r>
            <a:r>
              <a:rPr sz="2000" spc="-20" dirty="0">
                <a:latin typeface="Calibri"/>
                <a:cs typeface="Calibri"/>
              </a:rPr>
              <a:t>layers </a:t>
            </a:r>
            <a:r>
              <a:rPr sz="2000" spc="-10" dirty="0">
                <a:latin typeface="Calibri"/>
                <a:cs typeface="Calibri"/>
              </a:rPr>
              <a:t>contain </a:t>
            </a:r>
            <a:r>
              <a:rPr sz="2000" spc="-5" dirty="0">
                <a:latin typeface="Calibri"/>
                <a:cs typeface="Calibri"/>
              </a:rPr>
              <a:t>non-linearities that  </a:t>
            </a:r>
            <a:r>
              <a:rPr sz="2000" spc="-15" dirty="0">
                <a:latin typeface="Calibri"/>
                <a:cs typeface="Calibri"/>
              </a:rPr>
              <a:t>make </a:t>
            </a:r>
            <a:r>
              <a:rPr sz="2000" dirty="0">
                <a:latin typeface="Calibri"/>
                <a:cs typeface="Calibri"/>
              </a:rPr>
              <a:t>their </a:t>
            </a:r>
            <a:r>
              <a:rPr sz="2000" spc="-15" dirty="0">
                <a:latin typeface="Calibri"/>
                <a:cs typeface="Calibri"/>
              </a:rPr>
              <a:t>features </a:t>
            </a:r>
            <a:r>
              <a:rPr sz="2000" spc="-10" dirty="0">
                <a:latin typeface="Calibri"/>
                <a:cs typeface="Calibri"/>
              </a:rPr>
              <a:t>more</a:t>
            </a:r>
            <a:r>
              <a:rPr sz="2000" spc="45" dirty="0">
                <a:latin typeface="Calibri"/>
                <a:cs typeface="Calibri"/>
              </a:rPr>
              <a:t> </a:t>
            </a:r>
            <a:r>
              <a:rPr sz="2000" spc="-10" dirty="0">
                <a:latin typeface="Calibri"/>
                <a:cs typeface="Calibri"/>
              </a:rPr>
              <a:t>expressive.</a:t>
            </a:r>
            <a:endParaRPr sz="2000">
              <a:latin typeface="Calibri"/>
              <a:cs typeface="Calibri"/>
            </a:endParaRPr>
          </a:p>
          <a:p>
            <a:pPr marL="952500" marR="314325" lvl="1" indent="-457200">
              <a:lnSpc>
                <a:spcPct val="100000"/>
              </a:lnSpc>
              <a:spcBef>
                <a:spcPts val="480"/>
              </a:spcBef>
              <a:buAutoNum type="arabicPeriod"/>
              <a:tabLst>
                <a:tab pos="952500" algn="l"/>
                <a:tab pos="953135" algn="l"/>
              </a:tabLst>
            </a:pPr>
            <a:r>
              <a:rPr sz="2000" spc="-5" dirty="0">
                <a:latin typeface="Calibri"/>
                <a:cs typeface="Calibri"/>
              </a:rPr>
              <a:t>If </a:t>
            </a:r>
            <a:r>
              <a:rPr sz="2000" spc="-10" dirty="0">
                <a:latin typeface="Calibri"/>
                <a:cs typeface="Calibri"/>
              </a:rPr>
              <a:t>we </a:t>
            </a:r>
            <a:r>
              <a:rPr sz="2000" spc="-5" dirty="0">
                <a:latin typeface="Calibri"/>
                <a:cs typeface="Calibri"/>
              </a:rPr>
              <a:t>suppose that all </a:t>
            </a:r>
            <a:r>
              <a:rPr sz="2000" dirty="0">
                <a:latin typeface="Calibri"/>
                <a:cs typeface="Calibri"/>
              </a:rPr>
              <a:t>the </a:t>
            </a:r>
            <a:r>
              <a:rPr sz="2000" spc="-10" dirty="0">
                <a:latin typeface="Calibri"/>
                <a:cs typeface="Calibri"/>
              </a:rPr>
              <a:t>volumes </a:t>
            </a:r>
            <a:r>
              <a:rPr sz="2000" spc="-15" dirty="0">
                <a:latin typeface="Calibri"/>
                <a:cs typeface="Calibri"/>
              </a:rPr>
              <a:t>have </a:t>
            </a:r>
            <a:r>
              <a:rPr sz="2000" dirty="0">
                <a:latin typeface="Calibri"/>
                <a:cs typeface="Calibri"/>
              </a:rPr>
              <a:t>C channels, the </a:t>
            </a:r>
            <a:r>
              <a:rPr sz="2000" spc="-5" dirty="0">
                <a:latin typeface="Calibri"/>
                <a:cs typeface="Calibri"/>
              </a:rPr>
              <a:t>single </a:t>
            </a:r>
            <a:r>
              <a:rPr sz="2000" dirty="0">
                <a:latin typeface="Calibri"/>
                <a:cs typeface="Calibri"/>
              </a:rPr>
              <a:t>7x7  </a:t>
            </a:r>
            <a:r>
              <a:rPr sz="2000" spc="-5" dirty="0">
                <a:latin typeface="Calibri"/>
                <a:cs typeface="Calibri"/>
              </a:rPr>
              <a:t>CONV </a:t>
            </a:r>
            <a:r>
              <a:rPr sz="2000" spc="-15" dirty="0">
                <a:latin typeface="Calibri"/>
                <a:cs typeface="Calibri"/>
              </a:rPr>
              <a:t>layer </a:t>
            </a:r>
            <a:r>
              <a:rPr sz="2000" spc="-5" dirty="0">
                <a:latin typeface="Calibri"/>
                <a:cs typeface="Calibri"/>
              </a:rPr>
              <a:t>would contain </a:t>
            </a:r>
            <a:r>
              <a:rPr sz="2000" dirty="0">
                <a:latin typeface="Calibri"/>
                <a:cs typeface="Calibri"/>
              </a:rPr>
              <a:t>C×(7×7×C)=49C</a:t>
            </a:r>
            <a:r>
              <a:rPr sz="1950" baseline="25641" dirty="0">
                <a:latin typeface="Calibri"/>
                <a:cs typeface="Calibri"/>
              </a:rPr>
              <a:t>2 </a:t>
            </a:r>
            <a:r>
              <a:rPr sz="2000" spc="-15" dirty="0">
                <a:latin typeface="Calibri"/>
                <a:cs typeface="Calibri"/>
              </a:rPr>
              <a:t>parameters, </a:t>
            </a:r>
            <a:r>
              <a:rPr sz="2000" spc="-5" dirty="0">
                <a:latin typeface="Calibri"/>
                <a:cs typeface="Calibri"/>
              </a:rPr>
              <a:t>while </a:t>
            </a:r>
            <a:r>
              <a:rPr sz="2000" dirty="0">
                <a:latin typeface="Calibri"/>
                <a:cs typeface="Calibri"/>
              </a:rPr>
              <a:t>the  </a:t>
            </a:r>
            <a:r>
              <a:rPr sz="2000" spc="-5" dirty="0">
                <a:latin typeface="Calibri"/>
                <a:cs typeface="Calibri"/>
              </a:rPr>
              <a:t>three </a:t>
            </a:r>
            <a:r>
              <a:rPr sz="2000" dirty="0">
                <a:latin typeface="Calibri"/>
                <a:cs typeface="Calibri"/>
              </a:rPr>
              <a:t>3x3 </a:t>
            </a:r>
            <a:r>
              <a:rPr sz="2000" spc="-5" dirty="0">
                <a:latin typeface="Calibri"/>
                <a:cs typeface="Calibri"/>
              </a:rPr>
              <a:t>CONV </a:t>
            </a:r>
            <a:r>
              <a:rPr sz="2000" spc="-20" dirty="0">
                <a:latin typeface="Calibri"/>
                <a:cs typeface="Calibri"/>
              </a:rPr>
              <a:t>layers </a:t>
            </a:r>
            <a:r>
              <a:rPr sz="2000" spc="-10" dirty="0">
                <a:latin typeface="Calibri"/>
                <a:cs typeface="Calibri"/>
              </a:rPr>
              <a:t>would contain </a:t>
            </a:r>
            <a:r>
              <a:rPr sz="2000" dirty="0">
                <a:latin typeface="Calibri"/>
                <a:cs typeface="Calibri"/>
              </a:rPr>
              <a:t>3×(C×(3×3×C))=27C</a:t>
            </a:r>
            <a:r>
              <a:rPr sz="1950" baseline="25641" dirty="0">
                <a:latin typeface="Calibri"/>
                <a:cs typeface="Calibri"/>
              </a:rPr>
              <a:t>2 </a:t>
            </a:r>
            <a:r>
              <a:rPr sz="1300" dirty="0">
                <a:latin typeface="Calibri"/>
                <a:cs typeface="Calibri"/>
              </a:rPr>
              <a:t> </a:t>
            </a:r>
            <a:r>
              <a:rPr sz="2000" spc="-15" dirty="0">
                <a:latin typeface="Calibri"/>
                <a:cs typeface="Calibri"/>
              </a:rPr>
              <a:t>parameters.</a:t>
            </a:r>
            <a:endParaRPr sz="2000">
              <a:latin typeface="Calibri"/>
              <a:cs typeface="Calibri"/>
            </a:endParaRPr>
          </a:p>
          <a:p>
            <a:pPr marL="381000" marR="17780" indent="-343535">
              <a:lnSpc>
                <a:spcPct val="100000"/>
              </a:lnSpc>
              <a:spcBef>
                <a:spcPts val="550"/>
              </a:spcBef>
              <a:buFont typeface="Arial"/>
              <a:buChar char="•"/>
              <a:tabLst>
                <a:tab pos="381000" algn="l"/>
                <a:tab pos="381635" algn="l"/>
              </a:tabLst>
            </a:pPr>
            <a:r>
              <a:rPr sz="2400" spc="-20" dirty="0">
                <a:latin typeface="Calibri"/>
                <a:cs typeface="Calibri"/>
              </a:rPr>
              <a:t>Intuitively, </a:t>
            </a:r>
            <a:r>
              <a:rPr sz="2400" spc="-10" dirty="0">
                <a:latin typeface="Calibri"/>
                <a:cs typeface="Calibri"/>
              </a:rPr>
              <a:t>stacking CONV </a:t>
            </a:r>
            <a:r>
              <a:rPr sz="2400" spc="-20" dirty="0">
                <a:latin typeface="Calibri"/>
                <a:cs typeface="Calibri"/>
              </a:rPr>
              <a:t>layers </a:t>
            </a:r>
            <a:r>
              <a:rPr sz="2400" dirty="0">
                <a:latin typeface="Calibri"/>
                <a:cs typeface="Calibri"/>
              </a:rPr>
              <a:t>with </a:t>
            </a:r>
            <a:r>
              <a:rPr sz="2400" spc="-15" dirty="0">
                <a:latin typeface="Calibri"/>
                <a:cs typeface="Calibri"/>
              </a:rPr>
              <a:t>tiny </a:t>
            </a:r>
            <a:r>
              <a:rPr sz="2400" spc="-10" dirty="0">
                <a:latin typeface="Calibri"/>
                <a:cs typeface="Calibri"/>
              </a:rPr>
              <a:t>filters </a:t>
            </a:r>
            <a:r>
              <a:rPr sz="2400" dirty="0">
                <a:latin typeface="Calibri"/>
                <a:cs typeface="Calibri"/>
              </a:rPr>
              <a:t>as </a:t>
            </a:r>
            <a:r>
              <a:rPr sz="2400" spc="-10" dirty="0">
                <a:latin typeface="Calibri"/>
                <a:cs typeface="Calibri"/>
              </a:rPr>
              <a:t>opposed </a:t>
            </a:r>
            <a:r>
              <a:rPr sz="2400" spc="-15" dirty="0">
                <a:latin typeface="Calibri"/>
                <a:cs typeface="Calibri"/>
              </a:rPr>
              <a:t>to  </a:t>
            </a:r>
            <a:r>
              <a:rPr sz="2400" spc="-10" dirty="0">
                <a:latin typeface="Calibri"/>
                <a:cs typeface="Calibri"/>
              </a:rPr>
              <a:t>having </a:t>
            </a:r>
            <a:r>
              <a:rPr sz="2400" spc="-5" dirty="0">
                <a:latin typeface="Calibri"/>
                <a:cs typeface="Calibri"/>
              </a:rPr>
              <a:t>one </a:t>
            </a:r>
            <a:r>
              <a:rPr sz="2400" spc="-10" dirty="0">
                <a:latin typeface="Calibri"/>
                <a:cs typeface="Calibri"/>
              </a:rPr>
              <a:t>CONV </a:t>
            </a:r>
            <a:r>
              <a:rPr sz="2400" spc="-20" dirty="0">
                <a:latin typeface="Calibri"/>
                <a:cs typeface="Calibri"/>
              </a:rPr>
              <a:t>layer </a:t>
            </a:r>
            <a:r>
              <a:rPr sz="2400" dirty="0">
                <a:latin typeface="Calibri"/>
                <a:cs typeface="Calibri"/>
              </a:rPr>
              <a:t>with </a:t>
            </a:r>
            <a:r>
              <a:rPr sz="2400" spc="-5" dirty="0">
                <a:latin typeface="Calibri"/>
                <a:cs typeface="Calibri"/>
              </a:rPr>
              <a:t>big </a:t>
            </a:r>
            <a:r>
              <a:rPr sz="2400" spc="-15" dirty="0">
                <a:latin typeface="Calibri"/>
                <a:cs typeface="Calibri"/>
              </a:rPr>
              <a:t>filters </a:t>
            </a:r>
            <a:r>
              <a:rPr sz="2400" spc="-10" dirty="0">
                <a:latin typeface="Calibri"/>
                <a:cs typeface="Calibri"/>
              </a:rPr>
              <a:t>allows </a:t>
            </a:r>
            <a:r>
              <a:rPr sz="2400" spc="-5" dirty="0">
                <a:latin typeface="Calibri"/>
                <a:cs typeface="Calibri"/>
              </a:rPr>
              <a:t>us </a:t>
            </a:r>
            <a:r>
              <a:rPr sz="2400" spc="-15" dirty="0">
                <a:latin typeface="Calibri"/>
                <a:cs typeface="Calibri"/>
              </a:rPr>
              <a:t>to express  </a:t>
            </a:r>
            <a:r>
              <a:rPr sz="2400" spc="-10" dirty="0">
                <a:latin typeface="Calibri"/>
                <a:cs typeface="Calibri"/>
              </a:rPr>
              <a:t>more powerful </a:t>
            </a:r>
            <a:r>
              <a:rPr sz="2400" spc="-15" dirty="0">
                <a:latin typeface="Calibri"/>
                <a:cs typeface="Calibri"/>
              </a:rPr>
              <a:t>features </a:t>
            </a:r>
            <a:r>
              <a:rPr sz="2400" spc="-5" dirty="0">
                <a:latin typeface="Calibri"/>
                <a:cs typeface="Calibri"/>
              </a:rPr>
              <a:t>of </a:t>
            </a:r>
            <a:r>
              <a:rPr sz="2400" dirty="0">
                <a:latin typeface="Calibri"/>
                <a:cs typeface="Calibri"/>
              </a:rPr>
              <a:t>the input, and with </a:t>
            </a:r>
            <a:r>
              <a:rPr sz="2400" spc="-20" dirty="0">
                <a:latin typeface="Calibri"/>
                <a:cs typeface="Calibri"/>
              </a:rPr>
              <a:t>fewer  </a:t>
            </a:r>
            <a:r>
              <a:rPr sz="2400" spc="-15" dirty="0">
                <a:latin typeface="Calibri"/>
                <a:cs typeface="Calibri"/>
              </a:rPr>
              <a:t>parameters.</a:t>
            </a:r>
            <a:endParaRPr sz="2400">
              <a:latin typeface="Calibri"/>
              <a:cs typeface="Calibri"/>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descr="Rectangle: Click to edit Master text styles&#10;Second level&#10;Third level&#10;Fourth level&#10;Fifth level"/>
          <p:cNvSpPr>
            <a:spLocks noChangeArrowheads="1"/>
          </p:cNvSpPr>
          <p:nvPr/>
        </p:nvSpPr>
        <p:spPr bwMode="auto">
          <a:xfrm>
            <a:off x="762000" y="1524000"/>
            <a:ext cx="8058150"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a:solidFill>
                  <a:srgbClr val="A50021"/>
                </a:solidFill>
                <a:latin typeface="Tahoma" panose="020B0604030504040204" pitchFamily="34" charset="0"/>
                <a:ea typeface="HY헤드라인M" pitchFamily="18" charset="-127"/>
              </a:defRPr>
            </a:lvl1pPr>
            <a:lvl2pPr marL="904875" indent="-447675"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buClr>
                <a:schemeClr val="accent1"/>
              </a:buClr>
              <a:buSzPct val="80000"/>
              <a:buFont typeface="Wingdings" panose="05000000000000000000" pitchFamily="2" charset="2"/>
              <a:buChar char="u"/>
            </a:pPr>
            <a:r>
              <a:rPr lang="en-US" altLang="ko-KR" sz="2600">
                <a:solidFill>
                  <a:schemeClr val="tx1"/>
                </a:solidFill>
                <a:latin typeface="Times New Roman" panose="02020603050405020304" pitchFamily="18" charset="0"/>
                <a:ea typeface="굴림" charset="-127"/>
              </a:rPr>
              <a:t>Often include weight </a:t>
            </a:r>
            <a:r>
              <a:rPr lang="en-US" altLang="ko-KR" sz="2600" i="1">
                <a:solidFill>
                  <a:schemeClr val="tx1"/>
                </a:solidFill>
                <a:latin typeface="Times New Roman" panose="02020603050405020304" pitchFamily="18" charset="0"/>
                <a:ea typeface="굴림" charset="-127"/>
              </a:rPr>
              <a:t>momentum </a:t>
            </a:r>
            <a:r>
              <a:rPr lang="el-GR" altLang="ko-KR" sz="2600" i="1">
                <a:solidFill>
                  <a:schemeClr val="tx1"/>
                </a:solidFill>
                <a:latin typeface="Times New Roman" panose="02020603050405020304" pitchFamily="18" charset="0"/>
                <a:ea typeface="굴림" charset="-127"/>
              </a:rPr>
              <a:t>α</a:t>
            </a:r>
            <a:endParaRPr lang="en-US" altLang="ko-KR" sz="2600" i="1">
              <a:solidFill>
                <a:schemeClr val="tx1"/>
              </a:solidFill>
              <a:latin typeface="Times New Roman" panose="02020603050405020304" pitchFamily="18" charset="0"/>
              <a:ea typeface="굴림" charset="-127"/>
            </a:endParaRPr>
          </a:p>
          <a:p>
            <a:pPr algn="l" eaLnBrk="1" hangingPunct="1">
              <a:buClr>
                <a:schemeClr val="accent1"/>
              </a:buClr>
              <a:buSzPct val="80000"/>
              <a:buFont typeface="Wingdings" panose="05000000000000000000" pitchFamily="2" charset="2"/>
              <a:buChar char="u"/>
            </a:pPr>
            <a:endParaRPr lang="en-US" altLang="ko-KR" sz="2600">
              <a:solidFill>
                <a:schemeClr val="tx1"/>
              </a:solidFill>
              <a:latin typeface="Times New Roman" panose="02020603050405020304" pitchFamily="18" charset="0"/>
              <a:ea typeface="굴림" charset="-127"/>
            </a:endParaRPr>
          </a:p>
          <a:p>
            <a:pPr algn="l" eaLnBrk="1" hangingPunct="1">
              <a:buClr>
                <a:schemeClr val="accent1"/>
              </a:buClr>
              <a:buSzPct val="80000"/>
              <a:buFont typeface="Wingdings" panose="05000000000000000000" pitchFamily="2" charset="2"/>
              <a:buChar char="u"/>
            </a:pPr>
            <a:endParaRPr lang="en-US" altLang="ko-KR" sz="2200">
              <a:solidFill>
                <a:schemeClr val="tx1"/>
              </a:solidFill>
              <a:latin typeface="Times New Roman" panose="02020603050405020304" pitchFamily="18" charset="0"/>
              <a:ea typeface="굴림" charset="-127"/>
            </a:endParaRPr>
          </a:p>
          <a:p>
            <a:pPr algn="l" eaLnBrk="1" hangingPunct="1">
              <a:buClr>
                <a:schemeClr val="accent2"/>
              </a:buClr>
              <a:buSzPct val="80000"/>
              <a:buFont typeface="Wingdings 2" panose="05020102010507070707" pitchFamily="18" charset="2"/>
              <a:buNone/>
            </a:pPr>
            <a:r>
              <a:rPr lang="en-US" altLang="ko-KR" sz="2000">
                <a:solidFill>
                  <a:schemeClr val="tx1"/>
                </a:solidFill>
                <a:latin typeface="Times New Roman" panose="02020603050405020304" pitchFamily="18" charset="0"/>
                <a:ea typeface="굴림" charset="-127"/>
              </a:rPr>
              <a:t>	- n</a:t>
            </a:r>
            <a:r>
              <a:rPr lang="en-US" altLang="ko-KR" sz="2000" baseline="30000">
                <a:solidFill>
                  <a:schemeClr val="tx1"/>
                </a:solidFill>
                <a:latin typeface="Times New Roman" panose="02020603050405020304" pitchFamily="18" charset="0"/>
                <a:ea typeface="굴림" charset="-127"/>
              </a:rPr>
              <a:t>th</a:t>
            </a:r>
            <a:r>
              <a:rPr lang="en-US" altLang="ko-KR" sz="2000">
                <a:solidFill>
                  <a:schemeClr val="tx1"/>
                </a:solidFill>
                <a:latin typeface="Times New Roman" panose="02020603050405020304" pitchFamily="18" charset="0"/>
                <a:ea typeface="굴림" charset="-127"/>
              </a:rPr>
              <a:t> iteration update depend on (n-1)</a:t>
            </a:r>
            <a:r>
              <a:rPr lang="en-US" altLang="ko-KR" sz="2000" baseline="30000">
                <a:solidFill>
                  <a:schemeClr val="tx1"/>
                </a:solidFill>
                <a:latin typeface="Times New Roman" panose="02020603050405020304" pitchFamily="18" charset="0"/>
                <a:ea typeface="굴림" charset="-127"/>
              </a:rPr>
              <a:t>th</a:t>
            </a:r>
            <a:r>
              <a:rPr lang="en-US" altLang="ko-KR" sz="2000">
                <a:solidFill>
                  <a:schemeClr val="tx1"/>
                </a:solidFill>
                <a:latin typeface="Times New Roman" panose="02020603050405020304" pitchFamily="18" charset="0"/>
                <a:ea typeface="굴림" charset="-127"/>
              </a:rPr>
              <a:t> iteration</a:t>
            </a:r>
          </a:p>
          <a:p>
            <a:pPr algn="l" eaLnBrk="1" hangingPunct="1">
              <a:buClr>
                <a:schemeClr val="accent2"/>
              </a:buClr>
              <a:buSzPct val="80000"/>
              <a:buFont typeface="Wingdings 2" panose="05020102010507070707" pitchFamily="18" charset="2"/>
              <a:buNone/>
            </a:pPr>
            <a:r>
              <a:rPr lang="en-US" altLang="ko-KR" sz="2000">
                <a:solidFill>
                  <a:schemeClr val="tx1"/>
                </a:solidFill>
                <a:latin typeface="Times New Roman" panose="02020603050405020304" pitchFamily="18" charset="0"/>
                <a:ea typeface="굴림" charset="-127"/>
                <a:sym typeface="Symbol" panose="05050102010706020507" pitchFamily="18" charset="2"/>
              </a:rPr>
              <a:t>	-  : constant between 0 and 1 (m</a:t>
            </a:r>
            <a:r>
              <a:rPr lang="en-US" altLang="ko-KR" sz="2000">
                <a:solidFill>
                  <a:schemeClr val="tx1"/>
                </a:solidFill>
                <a:latin typeface="Times New Roman" panose="02020603050405020304" pitchFamily="18" charset="0"/>
                <a:ea typeface="굴림" charset="-127"/>
              </a:rPr>
              <a:t>omentum)</a:t>
            </a:r>
          </a:p>
          <a:p>
            <a:pPr algn="l" eaLnBrk="1" hangingPunct="1">
              <a:buClr>
                <a:srgbClr val="00CC99"/>
              </a:buClr>
              <a:buSzPct val="80000"/>
              <a:buFont typeface="Wingdings" panose="05000000000000000000" pitchFamily="2" charset="2"/>
              <a:buChar char="u"/>
            </a:pPr>
            <a:r>
              <a:rPr lang="en-US" altLang="ko-KR" sz="2600">
                <a:solidFill>
                  <a:schemeClr val="tx1"/>
                </a:solidFill>
                <a:latin typeface="Times New Roman" panose="02020603050405020304" pitchFamily="18" charset="0"/>
                <a:ea typeface="굴림" charset="-127"/>
              </a:rPr>
              <a:t>Roles of momentum term</a:t>
            </a:r>
          </a:p>
          <a:p>
            <a:pPr lvl="1" algn="l" eaLnBrk="1" hangingPunct="1">
              <a:buClr>
                <a:srgbClr val="00CC99"/>
              </a:buClr>
              <a:buSzPct val="80000"/>
              <a:buFont typeface="Wingdings" panose="05000000000000000000" pitchFamily="2" charset="2"/>
              <a:buChar char="u"/>
            </a:pPr>
            <a:r>
              <a:rPr lang="en-US" altLang="ko-KR">
                <a:solidFill>
                  <a:schemeClr val="tx1"/>
                </a:solidFill>
                <a:latin typeface="Times New Roman" panose="02020603050405020304" pitchFamily="18" charset="0"/>
                <a:ea typeface="굴림" charset="-127"/>
              </a:rPr>
              <a:t>The effect of keeping the ball rolling through small local minima in the error surface</a:t>
            </a:r>
          </a:p>
          <a:p>
            <a:pPr lvl="1" algn="l" eaLnBrk="1" hangingPunct="1">
              <a:buClr>
                <a:srgbClr val="00CC99"/>
              </a:buClr>
              <a:buSzPct val="80000"/>
              <a:buFont typeface="Wingdings" panose="05000000000000000000" pitchFamily="2" charset="2"/>
              <a:buChar char="u"/>
            </a:pPr>
            <a:r>
              <a:rPr lang="en-US" altLang="ko-KR">
                <a:solidFill>
                  <a:schemeClr val="tx1"/>
                </a:solidFill>
                <a:latin typeface="Times New Roman" panose="02020603050405020304" pitchFamily="18" charset="0"/>
                <a:ea typeface="굴림" charset="-127"/>
              </a:rPr>
              <a:t>The effect of gradually increasing the step size of the search in regions (greatly improves the speed of learning)</a:t>
            </a:r>
          </a:p>
          <a:p>
            <a:pPr algn="l" eaLnBrk="1" hangingPunct="1">
              <a:buClr>
                <a:schemeClr val="accent2"/>
              </a:buClr>
              <a:buSzPct val="80000"/>
              <a:buFont typeface="Wingdings 2" panose="05020102010507070707" pitchFamily="18" charset="2"/>
              <a:buNone/>
            </a:pPr>
            <a:endParaRPr lang="en-US" altLang="ko-KR" sz="2000">
              <a:solidFill>
                <a:schemeClr val="tx1"/>
              </a:solidFill>
              <a:latin typeface="Times New Roman" panose="02020603050405020304" pitchFamily="18" charset="0"/>
              <a:ea typeface="굴림" charset="-127"/>
            </a:endParaRPr>
          </a:p>
          <a:p>
            <a:pPr algn="l" eaLnBrk="1" hangingPunct="1">
              <a:buClr>
                <a:schemeClr val="accent2"/>
              </a:buClr>
              <a:buSzPct val="80000"/>
              <a:buFont typeface="Wingdings 2" panose="05020102010507070707" pitchFamily="18" charset="2"/>
              <a:buNone/>
            </a:pPr>
            <a:endParaRPr lang="en-US" altLang="ko-KR" sz="2000">
              <a:solidFill>
                <a:schemeClr val="tx1"/>
              </a:solidFill>
              <a:latin typeface="Times New Roman" panose="02020603050405020304" pitchFamily="18" charset="0"/>
              <a:ea typeface="굴림" charset="-127"/>
            </a:endParaRPr>
          </a:p>
          <a:p>
            <a:pPr algn="l" eaLnBrk="1" hangingPunct="1">
              <a:buClr>
                <a:schemeClr val="accent2"/>
              </a:buClr>
              <a:buSzPct val="80000"/>
              <a:buFont typeface="Wingdings 2" panose="05020102010507070707" pitchFamily="18" charset="2"/>
              <a:buNone/>
            </a:pPr>
            <a:r>
              <a:rPr lang="en-US" altLang="ko-KR" sz="2000">
                <a:solidFill>
                  <a:schemeClr val="tx1"/>
                </a:solidFill>
                <a:latin typeface="Times New Roman" panose="02020603050405020304" pitchFamily="18" charset="0"/>
                <a:ea typeface="굴림" charset="-127"/>
              </a:rPr>
              <a:t>	</a:t>
            </a:r>
            <a:endParaRPr lang="en-US" altLang="ko-KR">
              <a:solidFill>
                <a:schemeClr val="tx1"/>
              </a:solidFill>
              <a:latin typeface="Times New Roman" panose="02020603050405020304" pitchFamily="18" charset="0"/>
              <a:ea typeface="굴림" charset="-127"/>
            </a:endParaRPr>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143125"/>
            <a:ext cx="5807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Grp="1" noChangeArrowheads="1"/>
          </p:cNvSpPr>
          <p:nvPr>
            <p:ph type="title"/>
          </p:nvPr>
        </p:nvSpPr>
        <p:spPr>
          <a:xfrm>
            <a:off x="323850" y="76200"/>
            <a:ext cx="8712200" cy="914400"/>
          </a:xfrm>
          <a:noFill/>
        </p:spPr>
        <p:txBody>
          <a:bodyPr/>
          <a:lstStyle/>
          <a:p>
            <a:pPr eaLnBrk="1" hangingPunct="1"/>
            <a:r>
              <a:rPr lang="en-US" altLang="ko-KR" sz="3600" smtClean="0">
                <a:latin typeface="Times New Roman" panose="02020603050405020304" pitchFamily="18" charset="0"/>
              </a:rPr>
              <a:t>Adding Momentum</a:t>
            </a:r>
          </a:p>
        </p:txBody>
      </p:sp>
    </p:spTree>
    <p:extLst>
      <p:ext uri="{BB962C8B-B14F-4D97-AF65-F5344CB8AC3E}">
        <p14:creationId xmlns:p14="http://schemas.microsoft.com/office/powerpoint/2010/main" val="93767640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0304" y="461899"/>
            <a:ext cx="4265930" cy="696595"/>
          </a:xfrm>
          <a:prstGeom prst="rect">
            <a:avLst/>
          </a:prstGeom>
        </p:spPr>
        <p:txBody>
          <a:bodyPr vert="horz" wrap="square" lIns="0" tIns="13335" rIns="0" bIns="0" rtlCol="0">
            <a:spAutoFit/>
          </a:bodyPr>
          <a:lstStyle/>
          <a:p>
            <a:pPr marL="12700">
              <a:lnSpc>
                <a:spcPct val="100000"/>
              </a:lnSpc>
              <a:spcBef>
                <a:spcPts val="105"/>
              </a:spcBef>
            </a:pPr>
            <a:r>
              <a:rPr spc="-15" dirty="0"/>
              <a:t>Recent</a:t>
            </a:r>
            <a:r>
              <a:rPr spc="-90" dirty="0"/>
              <a:t> </a:t>
            </a:r>
            <a:r>
              <a:rPr spc="-5" dirty="0"/>
              <a:t>Departures</a:t>
            </a:r>
          </a:p>
        </p:txBody>
      </p:sp>
      <p:sp>
        <p:nvSpPr>
          <p:cNvPr id="3" name="object 3"/>
          <p:cNvSpPr txBox="1"/>
          <p:nvPr/>
        </p:nvSpPr>
        <p:spPr>
          <a:xfrm>
            <a:off x="535940" y="1610309"/>
            <a:ext cx="7603490" cy="3061970"/>
          </a:xfrm>
          <a:prstGeom prst="rect">
            <a:avLst/>
          </a:prstGeom>
        </p:spPr>
        <p:txBody>
          <a:bodyPr vert="horz" wrap="square" lIns="0" tIns="12065" rIns="0" bIns="0" rtlCol="0">
            <a:spAutoFit/>
          </a:bodyPr>
          <a:lstStyle/>
          <a:p>
            <a:pPr marL="355600" marR="5080" indent="-343535">
              <a:lnSpc>
                <a:spcPct val="100000"/>
              </a:lnSpc>
              <a:spcBef>
                <a:spcPts val="95"/>
              </a:spcBef>
              <a:buFont typeface="Arial"/>
              <a:buChar char="•"/>
              <a:tabLst>
                <a:tab pos="355600" algn="l"/>
                <a:tab pos="356235" algn="l"/>
              </a:tabLst>
            </a:pPr>
            <a:r>
              <a:rPr sz="2800" spc="-5" dirty="0">
                <a:latin typeface="Calibri"/>
                <a:cs typeface="Calibri"/>
              </a:rPr>
              <a:t>The </a:t>
            </a:r>
            <a:r>
              <a:rPr sz="2800" spc="-15" dirty="0">
                <a:latin typeface="Calibri"/>
                <a:cs typeface="Calibri"/>
              </a:rPr>
              <a:t>conventional paradigm </a:t>
            </a:r>
            <a:r>
              <a:rPr sz="2800" spc="-5" dirty="0">
                <a:latin typeface="Calibri"/>
                <a:cs typeface="Calibri"/>
              </a:rPr>
              <a:t>of a linear </a:t>
            </a:r>
            <a:r>
              <a:rPr sz="2800" spc="-15" dirty="0">
                <a:latin typeface="Calibri"/>
                <a:cs typeface="Calibri"/>
              </a:rPr>
              <a:t>list </a:t>
            </a:r>
            <a:r>
              <a:rPr sz="2800" spc="-5" dirty="0">
                <a:latin typeface="Calibri"/>
                <a:cs typeface="Calibri"/>
              </a:rPr>
              <a:t>of </a:t>
            </a:r>
            <a:r>
              <a:rPr sz="2800" spc="-30" dirty="0">
                <a:latin typeface="Calibri"/>
                <a:cs typeface="Calibri"/>
              </a:rPr>
              <a:t>layers  </a:t>
            </a:r>
            <a:r>
              <a:rPr sz="2800" spc="-10" dirty="0">
                <a:latin typeface="Calibri"/>
                <a:cs typeface="Calibri"/>
              </a:rPr>
              <a:t>has recently been challenged,</a:t>
            </a:r>
            <a:r>
              <a:rPr sz="2800" spc="70" dirty="0">
                <a:latin typeface="Calibri"/>
                <a:cs typeface="Calibri"/>
              </a:rPr>
              <a:t> </a:t>
            </a:r>
            <a:r>
              <a:rPr sz="2800" spc="-15" dirty="0">
                <a:latin typeface="Calibri"/>
                <a:cs typeface="Calibri"/>
              </a:rPr>
              <a:t>in</a:t>
            </a:r>
            <a:endParaRPr sz="2800">
              <a:latin typeface="Calibri"/>
              <a:cs typeface="Calibri"/>
            </a:endParaRPr>
          </a:p>
          <a:p>
            <a:pPr marL="927100" lvl="1" indent="-457834">
              <a:lnSpc>
                <a:spcPct val="100000"/>
              </a:lnSpc>
              <a:spcBef>
                <a:spcPts val="610"/>
              </a:spcBef>
              <a:buAutoNum type="arabicPeriod"/>
              <a:tabLst>
                <a:tab pos="927100" algn="l"/>
                <a:tab pos="927735" algn="l"/>
              </a:tabLst>
            </a:pPr>
            <a:r>
              <a:rPr sz="2400" spc="-25" dirty="0">
                <a:latin typeface="Calibri"/>
                <a:cs typeface="Calibri"/>
              </a:rPr>
              <a:t>Google’s </a:t>
            </a:r>
            <a:r>
              <a:rPr sz="2400" spc="-5" dirty="0">
                <a:latin typeface="Calibri"/>
                <a:cs typeface="Calibri"/>
              </a:rPr>
              <a:t>Inception </a:t>
            </a:r>
            <a:r>
              <a:rPr sz="2400" spc="-10" dirty="0">
                <a:latin typeface="Calibri"/>
                <a:cs typeface="Calibri"/>
              </a:rPr>
              <a:t>architectures</a:t>
            </a:r>
            <a:endParaRPr sz="2400">
              <a:latin typeface="Calibri"/>
              <a:cs typeface="Calibri"/>
            </a:endParaRPr>
          </a:p>
          <a:p>
            <a:pPr marL="927100" marR="645160" lvl="1" indent="-457200">
              <a:lnSpc>
                <a:spcPct val="100000"/>
              </a:lnSpc>
              <a:spcBef>
                <a:spcPts val="575"/>
              </a:spcBef>
              <a:buAutoNum type="arabicPeriod"/>
              <a:tabLst>
                <a:tab pos="927100" algn="l"/>
                <a:tab pos="927735" algn="l"/>
              </a:tabLst>
            </a:pPr>
            <a:r>
              <a:rPr sz="2400" spc="-10" dirty="0">
                <a:latin typeface="Calibri"/>
                <a:cs typeface="Calibri"/>
              </a:rPr>
              <a:t>current </a:t>
            </a:r>
            <a:r>
              <a:rPr sz="2400" spc="-20" dirty="0">
                <a:latin typeface="Calibri"/>
                <a:cs typeface="Calibri"/>
              </a:rPr>
              <a:t>(state </a:t>
            </a:r>
            <a:r>
              <a:rPr sz="2400" spc="-5" dirty="0">
                <a:latin typeface="Calibri"/>
                <a:cs typeface="Calibri"/>
              </a:rPr>
              <a:t>of </a:t>
            </a:r>
            <a:r>
              <a:rPr sz="2400" dirty="0">
                <a:latin typeface="Calibri"/>
                <a:cs typeface="Calibri"/>
              </a:rPr>
              <a:t>the art) </a:t>
            </a:r>
            <a:r>
              <a:rPr sz="2400" spc="-5" dirty="0">
                <a:latin typeface="Calibri"/>
                <a:cs typeface="Calibri"/>
              </a:rPr>
              <a:t>Residual </a:t>
            </a:r>
            <a:r>
              <a:rPr sz="2400" spc="-10" dirty="0">
                <a:latin typeface="Calibri"/>
                <a:cs typeface="Calibri"/>
              </a:rPr>
              <a:t>Networks </a:t>
            </a:r>
            <a:r>
              <a:rPr sz="2400" spc="-15" dirty="0">
                <a:latin typeface="Calibri"/>
                <a:cs typeface="Calibri"/>
              </a:rPr>
              <a:t>from  </a:t>
            </a:r>
            <a:r>
              <a:rPr sz="2400" spc="-10" dirty="0">
                <a:latin typeface="Calibri"/>
                <a:cs typeface="Calibri"/>
              </a:rPr>
              <a:t>Microsoft Research</a:t>
            </a:r>
            <a:r>
              <a:rPr sz="2400" spc="-45" dirty="0">
                <a:latin typeface="Calibri"/>
                <a:cs typeface="Calibri"/>
              </a:rPr>
              <a:t> </a:t>
            </a:r>
            <a:r>
              <a:rPr sz="2400" dirty="0">
                <a:latin typeface="Calibri"/>
                <a:cs typeface="Calibri"/>
              </a:rPr>
              <a:t>Asia.</a:t>
            </a:r>
            <a:endParaRPr sz="2400">
              <a:latin typeface="Calibri"/>
              <a:cs typeface="Calibri"/>
            </a:endParaRPr>
          </a:p>
          <a:p>
            <a:pPr marL="355600" marR="96520" indent="-343535">
              <a:lnSpc>
                <a:spcPct val="100000"/>
              </a:lnSpc>
              <a:spcBef>
                <a:spcPts val="645"/>
              </a:spcBef>
              <a:buFont typeface="Arial"/>
              <a:buChar char="•"/>
              <a:tabLst>
                <a:tab pos="355600" algn="l"/>
                <a:tab pos="356235" algn="l"/>
              </a:tabLst>
            </a:pPr>
            <a:r>
              <a:rPr sz="2800" spc="-5" dirty="0">
                <a:latin typeface="Calibri"/>
                <a:cs typeface="Calibri"/>
              </a:rPr>
              <a:t>Both of these </a:t>
            </a:r>
            <a:r>
              <a:rPr sz="2800" spc="-25" dirty="0">
                <a:latin typeface="Calibri"/>
                <a:cs typeface="Calibri"/>
              </a:rPr>
              <a:t>feature </a:t>
            </a:r>
            <a:r>
              <a:rPr sz="2800" spc="-15" dirty="0">
                <a:latin typeface="Calibri"/>
                <a:cs typeface="Calibri"/>
              </a:rPr>
              <a:t>more intricate </a:t>
            </a:r>
            <a:r>
              <a:rPr sz="2800" spc="-5" dirty="0">
                <a:latin typeface="Calibri"/>
                <a:cs typeface="Calibri"/>
              </a:rPr>
              <a:t>and </a:t>
            </a:r>
            <a:r>
              <a:rPr sz="2800" spc="-25" dirty="0">
                <a:latin typeface="Calibri"/>
                <a:cs typeface="Calibri"/>
              </a:rPr>
              <a:t>different  </a:t>
            </a:r>
            <a:r>
              <a:rPr sz="2800" spc="-10" dirty="0">
                <a:latin typeface="Calibri"/>
                <a:cs typeface="Calibri"/>
              </a:rPr>
              <a:t>connectivity</a:t>
            </a:r>
            <a:r>
              <a:rPr sz="2800" spc="5" dirty="0">
                <a:latin typeface="Calibri"/>
                <a:cs typeface="Calibri"/>
              </a:rPr>
              <a:t> </a:t>
            </a:r>
            <a:r>
              <a:rPr sz="2800" spc="-10" dirty="0">
                <a:latin typeface="Calibri"/>
                <a:cs typeface="Calibri"/>
              </a:rPr>
              <a:t>structures.</a:t>
            </a:r>
            <a:endParaRPr sz="2800">
              <a:latin typeface="Calibri"/>
              <a:cs typeface="Calibri"/>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371600" y="1676400"/>
            <a:ext cx="7086600" cy="1524000"/>
          </a:xfrm>
        </p:spPr>
        <p:txBody>
          <a:bodyPr>
            <a:normAutofit/>
          </a:bodyPr>
          <a:lstStyle/>
          <a:p>
            <a:pPr eaLnBrk="1" fontAlgn="auto" hangingPunct="1">
              <a:spcAft>
                <a:spcPts val="0"/>
              </a:spcAft>
              <a:defRPr/>
            </a:pPr>
            <a:r>
              <a:rPr lang="en-US" sz="3600" b="1" dirty="0" smtClean="0">
                <a:solidFill>
                  <a:srgbClr val="FFC000"/>
                </a:solidFill>
              </a:rPr>
              <a:t>DIABETIC RETINOPATHY</a:t>
            </a:r>
            <a:br>
              <a:rPr lang="en-US" sz="3600" b="1" dirty="0" smtClean="0">
                <a:solidFill>
                  <a:srgbClr val="FFC000"/>
                </a:solidFill>
              </a:rPr>
            </a:br>
            <a:endParaRPr lang="en-US" sz="3600" b="1" dirty="0" smtClean="0">
              <a:solidFill>
                <a:srgbClr val="FFC000"/>
              </a:solidFill>
            </a:endParaRPr>
          </a:p>
        </p:txBody>
      </p:sp>
    </p:spTree>
    <p:extLst>
      <p:ext uri="{BB962C8B-B14F-4D97-AF65-F5344CB8AC3E}">
        <p14:creationId xmlns:p14="http://schemas.microsoft.com/office/powerpoint/2010/main" val="272260290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FFC000"/>
                </a:solidFill>
              </a:rPr>
              <a:t>learning  Objectives</a:t>
            </a:r>
            <a:endParaRPr lang="en-US" dirty="0">
              <a:solidFill>
                <a:srgbClr val="FFC000"/>
              </a:solidFill>
            </a:endParaRPr>
          </a:p>
        </p:txBody>
      </p:sp>
      <p:sp>
        <p:nvSpPr>
          <p:cNvPr id="3" name="Content Placeholder 2"/>
          <p:cNvSpPr>
            <a:spLocks noGrp="1"/>
          </p:cNvSpPr>
          <p:nvPr>
            <p:ph sz="quarter" idx="13"/>
          </p:nvPr>
        </p:nvSpPr>
        <p:spPr/>
        <p:txBody>
          <a:bodyPr/>
          <a:lstStyle/>
          <a:p>
            <a:pPr eaLnBrk="1" fontAlgn="auto" hangingPunct="1">
              <a:defRPr/>
            </a:pPr>
            <a:r>
              <a:rPr lang="en-US" sz="2400" dirty="0" smtClean="0"/>
              <a:t>Recognize the importance of diabetic retinopathy as a public health problem</a:t>
            </a:r>
          </a:p>
          <a:p>
            <a:pPr eaLnBrk="1" fontAlgn="auto" hangingPunct="1">
              <a:defRPr/>
            </a:pPr>
            <a:r>
              <a:rPr lang="en-US" sz="2400" dirty="0" smtClean="0"/>
              <a:t>Discuss diabetic retinopathy as a leading cause of blindness in developed countries</a:t>
            </a:r>
          </a:p>
          <a:p>
            <a:pPr eaLnBrk="1" fontAlgn="auto" hangingPunct="1">
              <a:defRPr/>
            </a:pPr>
            <a:r>
              <a:rPr lang="en-US" sz="2400" dirty="0" smtClean="0"/>
              <a:t>Identify the risk factors for diabetic retinopathy</a:t>
            </a:r>
          </a:p>
          <a:p>
            <a:pPr eaLnBrk="1" fontAlgn="auto" hangingPunct="1">
              <a:defRPr/>
            </a:pPr>
            <a:r>
              <a:rPr lang="en-US" sz="2400" dirty="0" smtClean="0"/>
              <a:t>Describe and distinguish between the stages of diabetic retinopathy</a:t>
            </a:r>
          </a:p>
          <a:p>
            <a:pPr eaLnBrk="1" fontAlgn="auto" hangingPunct="1">
              <a:defRPr/>
            </a:pPr>
            <a:r>
              <a:rPr lang="en-US" sz="2400" dirty="0" smtClean="0"/>
              <a:t>Understand the role of risk factor control and annual dilated eye exams in the prevention of vision loss</a:t>
            </a:r>
            <a:endParaRPr lang="en-US" sz="2400" dirty="0"/>
          </a:p>
          <a:p>
            <a:pPr eaLnBrk="1" fontAlgn="auto" hangingPunct="1">
              <a:defRPr/>
            </a:pPr>
            <a:endParaRPr lang="en-US" sz="2000" dirty="0"/>
          </a:p>
        </p:txBody>
      </p:sp>
    </p:spTree>
    <p:extLst>
      <p:ext uri="{BB962C8B-B14F-4D97-AF65-F5344CB8AC3E}">
        <p14:creationId xmlns:p14="http://schemas.microsoft.com/office/powerpoint/2010/main" val="191178823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200" b="1" dirty="0" smtClean="0">
                <a:solidFill>
                  <a:srgbClr val="FFC000"/>
                </a:solidFill>
              </a:rPr>
              <a:t>Diabetes Mellitus</a:t>
            </a:r>
            <a:endParaRPr lang="en-US" sz="3200" b="1" dirty="0">
              <a:solidFill>
                <a:srgbClr val="FFC000"/>
              </a:solidFill>
            </a:endParaRPr>
          </a:p>
        </p:txBody>
      </p:sp>
      <p:sp>
        <p:nvSpPr>
          <p:cNvPr id="3" name="Content Placeholder 2"/>
          <p:cNvSpPr>
            <a:spLocks noGrp="1"/>
          </p:cNvSpPr>
          <p:nvPr>
            <p:ph sz="quarter" idx="13"/>
          </p:nvPr>
        </p:nvSpPr>
        <p:spPr>
          <a:xfrm>
            <a:off x="685800" y="1600200"/>
            <a:ext cx="7924800" cy="4114800"/>
          </a:xfrm>
        </p:spPr>
        <p:txBody>
          <a:bodyPr/>
          <a:lstStyle/>
          <a:p>
            <a:pPr marL="0" indent="0" eaLnBrk="1" fontAlgn="auto" hangingPunct="1">
              <a:buFont typeface="Arial" panose="020B0604020202020204" pitchFamily="34" charset="0"/>
              <a:buNone/>
              <a:defRPr/>
            </a:pPr>
            <a:r>
              <a:rPr lang="en-US" sz="2000" dirty="0" smtClean="0"/>
              <a:t>Diabetes Mellitus is </a:t>
            </a:r>
            <a:r>
              <a:rPr lang="en-US" sz="2000" dirty="0"/>
              <a:t>a group of diseases characterized by high blood glucose </a:t>
            </a:r>
            <a:r>
              <a:rPr lang="en-US" sz="2000" dirty="0" smtClean="0"/>
              <a:t>levels. Diabetes results </a:t>
            </a:r>
            <a:r>
              <a:rPr lang="en-US" sz="2000" dirty="0"/>
              <a:t>from defects in the body's ability to produce and/or use </a:t>
            </a:r>
            <a:r>
              <a:rPr lang="en-US" sz="2000" dirty="0" smtClean="0"/>
              <a:t>insulin.</a:t>
            </a:r>
          </a:p>
          <a:p>
            <a:pPr eaLnBrk="1" fontAlgn="auto" hangingPunct="1">
              <a:defRPr/>
            </a:pPr>
            <a:r>
              <a:rPr lang="en-US" sz="2000" dirty="0" smtClean="0">
                <a:solidFill>
                  <a:srgbClr val="FFC000"/>
                </a:solidFill>
              </a:rPr>
              <a:t>Type 1 diabetes </a:t>
            </a:r>
            <a:r>
              <a:rPr lang="en-US" sz="2000" dirty="0" smtClean="0"/>
              <a:t>is usually diagnosed in children and young adults, and was previously known as juvenile diabetes. In type 1 diabetes, the body does not produce insulin. 5% of people with diabetes have this form of the disease.</a:t>
            </a:r>
          </a:p>
          <a:p>
            <a:pPr eaLnBrk="1" fontAlgn="auto" hangingPunct="1">
              <a:defRPr/>
            </a:pPr>
            <a:r>
              <a:rPr lang="en-US" sz="2000" dirty="0" smtClean="0"/>
              <a:t>In</a:t>
            </a:r>
            <a:r>
              <a:rPr lang="en-US" sz="2000" dirty="0" smtClean="0">
                <a:solidFill>
                  <a:srgbClr val="FFC000"/>
                </a:solidFill>
              </a:rPr>
              <a:t> Type </a:t>
            </a:r>
            <a:r>
              <a:rPr lang="en-US" sz="2000" dirty="0">
                <a:solidFill>
                  <a:srgbClr val="FFC000"/>
                </a:solidFill>
              </a:rPr>
              <a:t>2 </a:t>
            </a:r>
            <a:r>
              <a:rPr lang="en-US" sz="2000" dirty="0" smtClean="0">
                <a:solidFill>
                  <a:srgbClr val="FFC000"/>
                </a:solidFill>
              </a:rPr>
              <a:t>diabetes</a:t>
            </a:r>
            <a:r>
              <a:rPr lang="en-US" sz="2000" dirty="0" smtClean="0"/>
              <a:t>, </a:t>
            </a:r>
            <a:r>
              <a:rPr lang="en-US" sz="2000" dirty="0"/>
              <a:t>either the body does not produce enough insulin or the cells ignore the </a:t>
            </a:r>
            <a:r>
              <a:rPr lang="en-US" sz="2000" dirty="0" smtClean="0"/>
              <a:t>insulin. This </a:t>
            </a:r>
            <a:r>
              <a:rPr lang="en-US" sz="2000" dirty="0"/>
              <a:t>is the most common form of </a:t>
            </a:r>
            <a:r>
              <a:rPr lang="en-US" sz="2000" dirty="0" smtClean="0"/>
              <a:t>diabetes. </a:t>
            </a:r>
          </a:p>
          <a:p>
            <a:pPr marL="0" indent="0" eaLnBrk="1" fontAlgn="auto" hangingPunct="1">
              <a:buFont typeface="Arial" panose="020B0604020202020204" pitchFamily="34" charset="0"/>
              <a:buNone/>
              <a:defRPr/>
            </a:pPr>
            <a:endParaRPr lang="en-US" dirty="0" smtClean="0"/>
          </a:p>
          <a:p>
            <a:pPr marL="0" indent="0" eaLnBrk="1" fontAlgn="auto" hangingPunct="1">
              <a:buFont typeface="Arial" panose="020B0604020202020204" pitchFamily="34" charset="0"/>
              <a:buNone/>
              <a:defRPr/>
            </a:pPr>
            <a:endParaRPr lang="en-US" dirty="0"/>
          </a:p>
        </p:txBody>
      </p:sp>
      <p:pic>
        <p:nvPicPr>
          <p:cNvPr id="2355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7463"/>
            <a:ext cx="2095500"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50510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a:xfrm>
            <a:off x="457200" y="228600"/>
            <a:ext cx="8686800" cy="1143000"/>
          </a:xfrm>
        </p:spPr>
        <p:txBody>
          <a:bodyPr>
            <a:normAutofit/>
          </a:bodyPr>
          <a:lstStyle/>
          <a:p>
            <a:pPr eaLnBrk="1" fontAlgn="auto" hangingPunct="1">
              <a:spcAft>
                <a:spcPts val="0"/>
              </a:spcAft>
              <a:defRPr/>
            </a:pPr>
            <a:r>
              <a:rPr lang="en-US" sz="3600" b="1" dirty="0" smtClean="0">
                <a:solidFill>
                  <a:srgbClr val="FFC000"/>
                </a:solidFill>
              </a:rPr>
              <a:t>Diabetic Retinopathy (DR)</a:t>
            </a:r>
            <a:br>
              <a:rPr lang="en-US" sz="3600" b="1" dirty="0" smtClean="0">
                <a:solidFill>
                  <a:srgbClr val="FFC000"/>
                </a:solidFill>
              </a:rPr>
            </a:br>
            <a:r>
              <a:rPr lang="en-US" b="1" dirty="0" smtClean="0">
                <a:solidFill>
                  <a:srgbClr val="FFC000"/>
                </a:solidFill>
              </a:rPr>
              <a:t>Definition</a:t>
            </a:r>
            <a:endParaRPr lang="en-US" sz="3100" b="1" dirty="0" smtClean="0">
              <a:solidFill>
                <a:srgbClr val="FFC000"/>
              </a:solidFill>
            </a:endParaRPr>
          </a:p>
        </p:txBody>
      </p:sp>
      <p:sp>
        <p:nvSpPr>
          <p:cNvPr id="41987" name="Rectangle 3"/>
          <p:cNvSpPr>
            <a:spLocks noGrp="1"/>
          </p:cNvSpPr>
          <p:nvPr>
            <p:ph sz="quarter" idx="13"/>
          </p:nvPr>
        </p:nvSpPr>
        <p:spPr/>
        <p:txBody>
          <a:bodyPr>
            <a:normAutofit fontScale="92500" lnSpcReduction="10000"/>
          </a:bodyPr>
          <a:lstStyle/>
          <a:p>
            <a:pPr eaLnBrk="1" fontAlgn="auto" hangingPunct="1">
              <a:defRPr/>
            </a:pPr>
            <a:r>
              <a:rPr lang="en-US" sz="3100" dirty="0" smtClean="0"/>
              <a:t>Progressive dysfunction of the retinal blood vessels caused by chronic hyperglycemia.</a:t>
            </a:r>
          </a:p>
          <a:p>
            <a:pPr eaLnBrk="1" fontAlgn="auto" hangingPunct="1">
              <a:defRPr/>
            </a:pPr>
            <a:r>
              <a:rPr lang="en-US" sz="3100" dirty="0" smtClean="0"/>
              <a:t>DR can be a complication of diabetes type 1 or diabetes type 2.</a:t>
            </a:r>
          </a:p>
          <a:p>
            <a:pPr eaLnBrk="1" fontAlgn="auto" hangingPunct="1">
              <a:defRPr/>
            </a:pPr>
            <a:r>
              <a:rPr lang="en-US" sz="3100" dirty="0" smtClean="0"/>
              <a:t>Initially, DR is asymptomatic, if not treated though it can cause low vision and blindness.</a:t>
            </a:r>
          </a:p>
          <a:p>
            <a:pPr eaLnBrk="1" fontAlgn="auto" hangingPunct="1">
              <a:lnSpc>
                <a:spcPct val="70000"/>
              </a:lnSpc>
              <a:defRPr/>
            </a:pPr>
            <a:endParaRPr lang="en-US" sz="2400" dirty="0" smtClean="0"/>
          </a:p>
          <a:p>
            <a:pPr eaLnBrk="1" fontAlgn="auto" hangingPunct="1">
              <a:lnSpc>
                <a:spcPct val="70000"/>
              </a:lnSpc>
              <a:defRPr/>
            </a:pPr>
            <a:endParaRPr lang="en-US" sz="2500" dirty="0" smtClean="0"/>
          </a:p>
          <a:p>
            <a:pPr eaLnBrk="1" fontAlgn="auto" hangingPunct="1">
              <a:lnSpc>
                <a:spcPct val="70000"/>
              </a:lnSpc>
              <a:defRPr/>
            </a:pPr>
            <a:endParaRPr lang="en-US" sz="2500" dirty="0" smtClean="0"/>
          </a:p>
          <a:p>
            <a:pPr eaLnBrk="1" fontAlgn="auto" hangingPunct="1">
              <a:lnSpc>
                <a:spcPct val="70000"/>
              </a:lnSpc>
              <a:buFont typeface="Wingdings 2" pitchFamily="18" charset="2"/>
              <a:buNone/>
              <a:defRPr/>
            </a:pPr>
            <a:r>
              <a:rPr lang="en-US" sz="600" dirty="0" smtClean="0"/>
              <a:t>http://www.mdconsult.com/das/book/pdf/282715756-3/978-0-323-04332-8/4-u1.0-B978-0-323-04332-8..00092-5..DOCPDF.pdf?isbn=978-0-323-04332-8&amp;eid=4-u1.0-B978-0-323-04332-8..00092-5..DOCPDF</a:t>
            </a:r>
          </a:p>
        </p:txBody>
      </p:sp>
    </p:spTree>
    <p:extLst>
      <p:ext uri="{BB962C8B-B14F-4D97-AF65-F5344CB8AC3E}">
        <p14:creationId xmlns:p14="http://schemas.microsoft.com/office/powerpoint/2010/main" val="109015479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b="1" dirty="0" smtClean="0">
                <a:solidFill>
                  <a:srgbClr val="FFC000"/>
                </a:solidFill>
              </a:rPr>
              <a:t>What is THE Retina?</a:t>
            </a:r>
            <a:endParaRPr lang="en-US" b="1" dirty="0">
              <a:solidFill>
                <a:srgbClr val="FFC000"/>
              </a:solidFill>
            </a:endParaRPr>
          </a:p>
        </p:txBody>
      </p:sp>
      <p:sp>
        <p:nvSpPr>
          <p:cNvPr id="3" name="Content Placeholder 2"/>
          <p:cNvSpPr>
            <a:spLocks noGrp="1"/>
          </p:cNvSpPr>
          <p:nvPr>
            <p:ph sz="quarter" idx="13"/>
          </p:nvPr>
        </p:nvSpPr>
        <p:spPr/>
        <p:txBody>
          <a:bodyPr/>
          <a:lstStyle/>
          <a:p>
            <a:pPr eaLnBrk="1" fontAlgn="auto" hangingPunct="1">
              <a:spcAft>
                <a:spcPts val="0"/>
              </a:spcAft>
              <a:defRPr/>
            </a:pPr>
            <a:r>
              <a:rPr lang="en-US" sz="2800" dirty="0" smtClean="0"/>
              <a:t>The retina is a multilayered, light sensitive neural tissue lining the inner eye ball. Light is focused onto the retina and then transmitted to the brain through the optic nerve.</a:t>
            </a:r>
          </a:p>
          <a:p>
            <a:pPr eaLnBrk="1" fontAlgn="auto" hangingPunct="1">
              <a:spcAft>
                <a:spcPts val="0"/>
              </a:spcAft>
              <a:defRPr/>
            </a:pPr>
            <a:r>
              <a:rPr lang="en-US" sz="2800" dirty="0" smtClean="0"/>
              <a:t>The macula is a highly sensitive area in the center of the retina, responsible for central vision. The macula is needed for reading, recognizing faces and executing other activities that require fine, sharp vision.</a:t>
            </a:r>
            <a:endParaRPr lang="en-US" sz="2800" dirty="0"/>
          </a:p>
        </p:txBody>
      </p:sp>
    </p:spTree>
    <p:extLst>
      <p:ext uri="{BB962C8B-B14F-4D97-AF65-F5344CB8AC3E}">
        <p14:creationId xmlns:p14="http://schemas.microsoft.com/office/powerpoint/2010/main" val="255482351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609600" y="12700"/>
            <a:ext cx="7924800" cy="1143000"/>
          </a:xfrm>
        </p:spPr>
        <p:txBody>
          <a:bodyPr/>
          <a:lstStyle/>
          <a:p>
            <a:pPr eaLnBrk="1" fontAlgn="auto" hangingPunct="1">
              <a:spcAft>
                <a:spcPts val="0"/>
              </a:spcAft>
              <a:defRPr/>
            </a:pPr>
            <a:r>
              <a:rPr lang="en-US" sz="3600" b="1" dirty="0" smtClean="0"/>
              <a:t>RETINA</a:t>
            </a:r>
          </a:p>
        </p:txBody>
      </p:sp>
      <p:pic>
        <p:nvPicPr>
          <p:cNvPr id="26627"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230313" y="1889125"/>
            <a:ext cx="6683375" cy="3536950"/>
          </a:xfrm>
        </p:spPr>
      </p:pic>
      <p:pic>
        <p:nvPicPr>
          <p:cNvPr id="2662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151831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685800"/>
            <a:ext cx="3733800" cy="5029200"/>
          </a:xfrm>
        </p:spPr>
        <p:txBody>
          <a:bodyPr/>
          <a:lstStyle/>
          <a:p>
            <a:pPr marL="0" indent="0" eaLnBrk="1" fontAlgn="auto" hangingPunct="1">
              <a:buFont typeface="Arial" panose="020B0604020202020204" pitchFamily="34" charset="0"/>
              <a:buNone/>
              <a:defRPr/>
            </a:pPr>
            <a:r>
              <a:rPr lang="en-US" sz="3600" dirty="0" smtClean="0"/>
              <a:t>Healthy Retina</a:t>
            </a:r>
            <a:endParaRPr lang="es-PE" sz="3600" dirty="0"/>
          </a:p>
        </p:txBody>
      </p:sp>
      <p:sp>
        <p:nvSpPr>
          <p:cNvPr id="3" name="Content Placeholder 2"/>
          <p:cNvSpPr>
            <a:spLocks noGrp="1"/>
          </p:cNvSpPr>
          <p:nvPr>
            <p:ph sz="quarter" idx="14"/>
          </p:nvPr>
        </p:nvSpPr>
        <p:spPr>
          <a:xfrm>
            <a:off x="4819650" y="685800"/>
            <a:ext cx="4135438" cy="5316538"/>
          </a:xfrm>
        </p:spPr>
        <p:txBody>
          <a:bodyPr/>
          <a:lstStyle/>
          <a:p>
            <a:pPr marL="0" indent="0" eaLnBrk="1" fontAlgn="auto" hangingPunct="1">
              <a:buFont typeface="Arial" panose="020B0604020202020204" pitchFamily="34" charset="0"/>
              <a:buNone/>
              <a:defRPr/>
            </a:pPr>
            <a:r>
              <a:rPr lang="en-US" sz="3600" dirty="0" smtClean="0"/>
              <a:t>Diabetic Retinopathy</a:t>
            </a:r>
            <a:endParaRPr lang="es-PE" sz="3600" dirty="0"/>
          </a:p>
        </p:txBody>
      </p:sp>
      <p:pic>
        <p:nvPicPr>
          <p:cNvPr id="27652" name="Picture 2" descr="F:\NAVIS_PIC-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8800"/>
            <a:ext cx="4419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3" descr="F:\NAVIS_PIC-0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613" y="1798638"/>
            <a:ext cx="4446587"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70135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b="1" dirty="0" smtClean="0">
                <a:solidFill>
                  <a:srgbClr val="FFC000"/>
                </a:solidFill>
              </a:rPr>
              <a:t>Diabetic </a:t>
            </a:r>
            <a:r>
              <a:rPr lang="en-US" b="1" dirty="0">
                <a:solidFill>
                  <a:srgbClr val="FFC000"/>
                </a:solidFill>
              </a:rPr>
              <a:t>Retinopathy</a:t>
            </a:r>
            <a:br>
              <a:rPr lang="en-US" b="1" dirty="0">
                <a:solidFill>
                  <a:srgbClr val="FFC000"/>
                </a:solidFill>
              </a:rPr>
            </a:br>
            <a:r>
              <a:rPr lang="en-US" b="1" dirty="0" smtClean="0">
                <a:solidFill>
                  <a:srgbClr val="FFC000"/>
                </a:solidFill>
              </a:rPr>
              <a:t>Epidemiology</a:t>
            </a:r>
            <a:endParaRPr lang="en-US" b="1" dirty="0">
              <a:solidFill>
                <a:srgbClr val="FFC000"/>
              </a:solidFill>
            </a:endParaRPr>
          </a:p>
        </p:txBody>
      </p:sp>
      <p:sp>
        <p:nvSpPr>
          <p:cNvPr id="3" name="Content Placeholder 2"/>
          <p:cNvSpPr>
            <a:spLocks noGrp="1"/>
          </p:cNvSpPr>
          <p:nvPr>
            <p:ph sz="quarter" idx="13"/>
          </p:nvPr>
        </p:nvSpPr>
        <p:spPr>
          <a:xfrm>
            <a:off x="685800" y="1981200"/>
            <a:ext cx="7772400" cy="5029200"/>
          </a:xfrm>
        </p:spPr>
        <p:txBody>
          <a:bodyPr>
            <a:normAutofit fontScale="92500" lnSpcReduction="10000"/>
          </a:bodyPr>
          <a:lstStyle/>
          <a:p>
            <a:pPr eaLnBrk="1" fontAlgn="auto" hangingPunct="1">
              <a:spcAft>
                <a:spcPts val="0"/>
              </a:spcAft>
              <a:defRPr/>
            </a:pPr>
            <a:r>
              <a:rPr lang="en-US" sz="3800" b="1" dirty="0" smtClean="0"/>
              <a:t>The total number of people with diabetes is projected to rise from 285 million </a:t>
            </a:r>
            <a:r>
              <a:rPr lang="en-US" sz="3800" b="1" dirty="0"/>
              <a:t>in </a:t>
            </a:r>
            <a:r>
              <a:rPr lang="en-US" sz="3800" b="1" dirty="0" smtClean="0"/>
              <a:t>2010 </a:t>
            </a:r>
            <a:r>
              <a:rPr lang="en-US" sz="3800" b="1" dirty="0"/>
              <a:t>to </a:t>
            </a:r>
            <a:r>
              <a:rPr lang="en-US" sz="3800" b="1" dirty="0" smtClean="0"/>
              <a:t>439 million </a:t>
            </a:r>
            <a:r>
              <a:rPr lang="en-US" sz="3800" b="1" dirty="0"/>
              <a:t>in 2030</a:t>
            </a:r>
            <a:r>
              <a:rPr lang="en-US" sz="3800" b="1" dirty="0" smtClean="0"/>
              <a:t>.</a:t>
            </a:r>
            <a:r>
              <a:rPr lang="en-US" sz="3800" b="1" dirty="0"/>
              <a:t> </a:t>
            </a:r>
            <a:endParaRPr lang="en-US" sz="3800" b="1" dirty="0" smtClean="0"/>
          </a:p>
          <a:p>
            <a:pPr eaLnBrk="1" fontAlgn="auto" hangingPunct="1">
              <a:spcAft>
                <a:spcPts val="0"/>
              </a:spcAft>
              <a:defRPr/>
            </a:pPr>
            <a:r>
              <a:rPr lang="en-US" sz="3800" b="1" dirty="0"/>
              <a:t>Diabetic retinopathy is responsible for </a:t>
            </a:r>
            <a:r>
              <a:rPr lang="en-US" sz="3800" b="1" dirty="0" smtClean="0"/>
              <a:t>1.8 million of </a:t>
            </a:r>
            <a:r>
              <a:rPr lang="en-US" sz="3800" b="1" dirty="0"/>
              <a:t>the 37 million cases of blindness </a:t>
            </a:r>
            <a:r>
              <a:rPr lang="en-US" sz="3800" b="1" dirty="0" smtClean="0"/>
              <a:t>throughout </a:t>
            </a:r>
            <a:r>
              <a:rPr lang="en-US" sz="3800" b="1" dirty="0"/>
              <a:t>the world </a:t>
            </a:r>
            <a:r>
              <a:rPr lang="en-US" sz="3800" b="1" dirty="0" smtClean="0"/>
              <a:t>.</a:t>
            </a:r>
            <a:r>
              <a:rPr lang="en-US" sz="3800" b="1" dirty="0"/>
              <a:t> </a:t>
            </a:r>
            <a:endParaRPr lang="en-US" sz="3800" b="1" dirty="0" smtClean="0"/>
          </a:p>
          <a:p>
            <a:pPr eaLnBrk="1" fontAlgn="auto" hangingPunct="1">
              <a:spcAft>
                <a:spcPts val="0"/>
              </a:spcAft>
              <a:defRPr/>
            </a:pPr>
            <a:r>
              <a:rPr lang="en-US" sz="3800" b="1" dirty="0"/>
              <a:t>Diabetic retinopathy (DR) is the leading cause of blindness in people of working age in industrialized countries.</a:t>
            </a:r>
          </a:p>
          <a:p>
            <a:pPr eaLnBrk="1" fontAlgn="auto" hangingPunct="1">
              <a:spcAft>
                <a:spcPts val="0"/>
              </a:spcAft>
              <a:defRPr/>
            </a:pPr>
            <a:endParaRPr lang="en-US" sz="2400" dirty="0"/>
          </a:p>
          <a:p>
            <a:pPr marL="69850" indent="0" eaLnBrk="1" fontAlgn="auto" hangingPunct="1">
              <a:lnSpc>
                <a:spcPct val="120000"/>
              </a:lnSpc>
              <a:spcAft>
                <a:spcPts val="0"/>
              </a:spcAft>
              <a:buFont typeface="Arial" panose="020B0604020202020204" pitchFamily="34" charset="0"/>
              <a:buNone/>
              <a:defRPr/>
            </a:pPr>
            <a:endParaRPr lang="en-US" sz="900" dirty="0" smtClean="0">
              <a:hlinkClick r:id="rId3"/>
            </a:endParaRPr>
          </a:p>
          <a:p>
            <a:pPr marL="69850" indent="0" eaLnBrk="1" fontAlgn="auto" hangingPunct="1">
              <a:lnSpc>
                <a:spcPct val="120000"/>
              </a:lnSpc>
              <a:spcAft>
                <a:spcPts val="0"/>
              </a:spcAft>
              <a:buFont typeface="Arial" panose="020B0604020202020204" pitchFamily="34" charset="0"/>
              <a:buNone/>
              <a:defRPr/>
            </a:pPr>
            <a:endParaRPr lang="en-US" sz="900" dirty="0">
              <a:hlinkClick r:id="rId3"/>
            </a:endParaRPr>
          </a:p>
          <a:p>
            <a:pPr marL="69850" indent="0" eaLnBrk="1" fontAlgn="auto" hangingPunct="1">
              <a:lnSpc>
                <a:spcPct val="120000"/>
              </a:lnSpc>
              <a:spcAft>
                <a:spcPts val="0"/>
              </a:spcAft>
              <a:buFont typeface="Arial" panose="020B0604020202020204" pitchFamily="34" charset="0"/>
              <a:buNone/>
              <a:defRPr/>
            </a:pPr>
            <a:endParaRPr lang="en-US" sz="900" dirty="0" smtClean="0">
              <a:hlinkClick r:id=""/>
            </a:endParaRPr>
          </a:p>
        </p:txBody>
      </p:sp>
    </p:spTree>
    <p:extLst>
      <p:ext uri="{BB962C8B-B14F-4D97-AF65-F5344CB8AC3E}">
        <p14:creationId xmlns:p14="http://schemas.microsoft.com/office/powerpoint/2010/main" val="204810577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a:p>
        </p:txBody>
      </p:sp>
      <p:sp>
        <p:nvSpPr>
          <p:cNvPr id="3" name="Content Placeholder 2"/>
          <p:cNvSpPr>
            <a:spLocks noGrp="1"/>
          </p:cNvSpPr>
          <p:nvPr>
            <p:ph idx="4294967295"/>
          </p:nvPr>
        </p:nvSpPr>
        <p:spPr>
          <a:xfrm>
            <a:off x="914400" y="2770188"/>
            <a:ext cx="7315200" cy="3538537"/>
          </a:xfrm>
        </p:spPr>
        <p:txBody>
          <a:bodyPr/>
          <a:lstStyle/>
          <a:p>
            <a:pPr eaLnBrk="1" fontAlgn="auto" hangingPunct="1">
              <a:defRPr/>
            </a:pPr>
            <a:endParaRPr lang="en-US"/>
          </a:p>
        </p:txBody>
      </p:sp>
      <p:graphicFrame>
        <p:nvGraphicFramePr>
          <p:cNvPr id="4" name="Chart 3">
            <a:hlinkClick r:id="rId2"/>
          </p:cNvPr>
          <p:cNvGraphicFramePr/>
          <p:nvPr/>
        </p:nvGraphicFramePr>
        <p:xfrm>
          <a:off x="0" y="8965"/>
          <a:ext cx="9144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391014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850" y="76200"/>
            <a:ext cx="8712200" cy="914400"/>
          </a:xfrm>
        </p:spPr>
        <p:txBody>
          <a:bodyPr/>
          <a:lstStyle/>
          <a:p>
            <a:pPr eaLnBrk="1" hangingPunct="1"/>
            <a:r>
              <a:rPr lang="en-US" altLang="ko-KR" sz="3600" smtClean="0">
                <a:latin typeface="Times New Roman" panose="02020603050405020304" pitchFamily="18" charset="0"/>
              </a:rPr>
              <a:t>Convergence and Local Minima</a:t>
            </a:r>
          </a:p>
        </p:txBody>
      </p:sp>
      <p:sp>
        <p:nvSpPr>
          <p:cNvPr id="75779" name="Rectangle 3"/>
          <p:cNvSpPr>
            <a:spLocks noGrp="1" noChangeArrowheads="1"/>
          </p:cNvSpPr>
          <p:nvPr>
            <p:ph type="body" idx="4294967295"/>
          </p:nvPr>
        </p:nvSpPr>
        <p:spPr>
          <a:xfrm>
            <a:off x="585788" y="1466850"/>
            <a:ext cx="8297862" cy="5105400"/>
          </a:xfrm>
        </p:spPr>
        <p:txBody>
          <a:bodyPr/>
          <a:lstStyle/>
          <a:p>
            <a:pPr marL="447675" indent="-447675" eaLnBrk="1" hangingPunct="1">
              <a:buClr>
                <a:srgbClr val="00CC99"/>
              </a:buClr>
              <a:buSzPct val="80000"/>
              <a:buFont typeface="Wingdings" pitchFamily="2" charset="2"/>
              <a:buChar char="u"/>
              <a:defRPr/>
            </a:pPr>
            <a:r>
              <a:rPr lang="en-US" altLang="ko-KR" dirty="0" smtClean="0">
                <a:latin typeface="Times New Roman" pitchFamily="18" charset="0"/>
              </a:rPr>
              <a:t>Gradient descent to some local minimum</a:t>
            </a:r>
          </a:p>
          <a:p>
            <a:pPr lvl="1" eaLnBrk="1" hangingPunct="1">
              <a:lnSpc>
                <a:spcPct val="90000"/>
              </a:lnSpc>
              <a:defRPr/>
            </a:pPr>
            <a:r>
              <a:rPr lang="en-US" altLang="ko-KR" sz="2800" dirty="0" smtClean="0">
                <a:latin typeface="Times New Roman" pitchFamily="18" charset="0"/>
              </a:rPr>
              <a:t>Perhaps not global minimum...</a:t>
            </a:r>
          </a:p>
          <a:p>
            <a:pPr lvl="1" eaLnBrk="1" hangingPunct="1">
              <a:lnSpc>
                <a:spcPct val="90000"/>
              </a:lnSpc>
              <a:defRPr/>
            </a:pPr>
            <a:r>
              <a:rPr lang="en-US" altLang="ko-KR" sz="2800" dirty="0" smtClean="0">
                <a:latin typeface="Times New Roman" pitchFamily="18" charset="0"/>
              </a:rPr>
              <a:t>Add momentum</a:t>
            </a:r>
          </a:p>
          <a:p>
            <a:pPr lvl="1" eaLnBrk="1" hangingPunct="1">
              <a:lnSpc>
                <a:spcPct val="90000"/>
              </a:lnSpc>
              <a:defRPr/>
            </a:pPr>
            <a:r>
              <a:rPr lang="en-US" altLang="ko-KR" sz="2800" dirty="0" smtClean="0">
                <a:latin typeface="Times New Roman" pitchFamily="18" charset="0"/>
              </a:rPr>
              <a:t>Stochastic gradient descent</a:t>
            </a:r>
          </a:p>
          <a:p>
            <a:pPr eaLnBrk="1" hangingPunct="1">
              <a:lnSpc>
                <a:spcPct val="90000"/>
              </a:lnSpc>
              <a:buFontTx/>
              <a:buNone/>
              <a:defRPr/>
            </a:pPr>
            <a:endParaRPr lang="en-US" altLang="ko-KR" sz="1100" dirty="0" smtClean="0">
              <a:latin typeface="Times New Roman" pitchFamily="18" charset="0"/>
            </a:endParaRPr>
          </a:p>
        </p:txBody>
      </p:sp>
    </p:spTree>
    <p:extLst>
      <p:ext uri="{BB962C8B-B14F-4D97-AF65-F5344CB8AC3E}">
        <p14:creationId xmlns:p14="http://schemas.microsoft.com/office/powerpoint/2010/main" val="148957008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924800" cy="1143000"/>
          </a:xfrm>
        </p:spPr>
        <p:txBody>
          <a:bodyPr>
            <a:normAutofit/>
          </a:bodyPr>
          <a:lstStyle/>
          <a:p>
            <a:pPr eaLnBrk="1" fontAlgn="auto" hangingPunct="1">
              <a:spcAft>
                <a:spcPts val="0"/>
              </a:spcAft>
              <a:defRPr/>
            </a:pPr>
            <a:r>
              <a:rPr lang="en-US" b="1" dirty="0">
                <a:solidFill>
                  <a:srgbClr val="FFC000"/>
                </a:solidFill>
              </a:rPr>
              <a:t>Diabetic Retinopathy</a:t>
            </a:r>
            <a:br>
              <a:rPr lang="en-US" b="1" dirty="0">
                <a:solidFill>
                  <a:srgbClr val="FFC000"/>
                </a:solidFill>
              </a:rPr>
            </a:br>
            <a:r>
              <a:rPr lang="en-US" b="1" dirty="0" smtClean="0">
                <a:solidFill>
                  <a:srgbClr val="FFC000"/>
                </a:solidFill>
              </a:rPr>
              <a:t>Epidemiology</a:t>
            </a:r>
            <a:endParaRPr lang="es-PE" b="1" dirty="0">
              <a:solidFill>
                <a:srgbClr val="FFC000"/>
              </a:solidFill>
            </a:endParaRPr>
          </a:p>
        </p:txBody>
      </p:sp>
      <p:sp>
        <p:nvSpPr>
          <p:cNvPr id="3" name="Content Placeholder 2"/>
          <p:cNvSpPr>
            <a:spLocks noGrp="1"/>
          </p:cNvSpPr>
          <p:nvPr>
            <p:ph sz="quarter" idx="13"/>
          </p:nvPr>
        </p:nvSpPr>
        <p:spPr>
          <a:xfrm>
            <a:off x="457200" y="1905000"/>
            <a:ext cx="8229600" cy="4525963"/>
          </a:xfrm>
        </p:spPr>
        <p:txBody>
          <a:bodyPr>
            <a:normAutofit/>
          </a:bodyPr>
          <a:lstStyle/>
          <a:p>
            <a:pPr eaLnBrk="1" fontAlgn="auto" hangingPunct="1">
              <a:spcAft>
                <a:spcPts val="0"/>
              </a:spcAft>
              <a:defRPr/>
            </a:pPr>
            <a:r>
              <a:rPr lang="en-US" sz="2800" dirty="0" smtClean="0"/>
              <a:t>The  best predictor of diabetic retinopathy is the duration of the disease</a:t>
            </a:r>
          </a:p>
          <a:p>
            <a:pPr eaLnBrk="1" fontAlgn="auto" hangingPunct="1">
              <a:spcAft>
                <a:spcPts val="0"/>
              </a:spcAft>
              <a:defRPr/>
            </a:pPr>
            <a:r>
              <a:rPr lang="en-US" sz="2800" dirty="0" smtClean="0"/>
              <a:t>After </a:t>
            </a:r>
            <a:r>
              <a:rPr lang="en-US" sz="2800" dirty="0"/>
              <a:t>20 years of diabetes, nearly 99% of patients with  </a:t>
            </a:r>
            <a:r>
              <a:rPr lang="en-US" sz="2800" dirty="0" smtClean="0"/>
              <a:t>type 1 </a:t>
            </a:r>
            <a:r>
              <a:rPr lang="en-US" sz="2800" dirty="0"/>
              <a:t>diabetes  and 60% with type </a:t>
            </a:r>
            <a:r>
              <a:rPr lang="en-US" sz="2800" dirty="0" smtClean="0"/>
              <a:t>2 have </a:t>
            </a:r>
            <a:r>
              <a:rPr lang="en-US" sz="2800" dirty="0"/>
              <a:t>some degree on </a:t>
            </a:r>
            <a:r>
              <a:rPr lang="en-US" sz="2800" dirty="0" smtClean="0"/>
              <a:t>diabetic retinopathy</a:t>
            </a:r>
          </a:p>
          <a:p>
            <a:pPr eaLnBrk="1" fontAlgn="auto" hangingPunct="1">
              <a:spcAft>
                <a:spcPts val="0"/>
              </a:spcAft>
              <a:defRPr/>
            </a:pPr>
            <a:r>
              <a:rPr lang="en-US" sz="2800" dirty="0"/>
              <a:t>33% of patients </a:t>
            </a:r>
            <a:r>
              <a:rPr lang="en-US" sz="2800" dirty="0" smtClean="0"/>
              <a:t>with </a:t>
            </a:r>
            <a:r>
              <a:rPr lang="en-US" sz="2800" dirty="0"/>
              <a:t>diabetes have signs of diabetic retinopathy</a:t>
            </a:r>
          </a:p>
          <a:p>
            <a:pPr eaLnBrk="1" fontAlgn="auto" hangingPunct="1">
              <a:spcAft>
                <a:spcPts val="0"/>
              </a:spcAft>
              <a:defRPr/>
            </a:pPr>
            <a:r>
              <a:rPr lang="en-US" sz="2800" dirty="0" smtClean="0"/>
              <a:t>People </a:t>
            </a:r>
            <a:r>
              <a:rPr lang="en-US" sz="2800" dirty="0"/>
              <a:t>with diabetes are 25 times more likely to become </a:t>
            </a:r>
            <a:r>
              <a:rPr lang="en-US" sz="2800" dirty="0" smtClean="0"/>
              <a:t>blind</a:t>
            </a:r>
            <a:r>
              <a:rPr lang="en-US" sz="2800" dirty="0"/>
              <a:t> than the general population</a:t>
            </a:r>
            <a:r>
              <a:rPr lang="en-US" sz="2800" b="1" dirty="0"/>
              <a:t>.</a:t>
            </a:r>
            <a:r>
              <a:rPr lang="en-US" sz="2800" b="1" i="1" dirty="0" smtClean="0"/>
              <a:t> </a:t>
            </a:r>
            <a:r>
              <a:rPr lang="en-US" sz="2800" b="1" dirty="0" smtClean="0"/>
              <a:t> </a:t>
            </a:r>
            <a:r>
              <a:rPr lang="en-US" sz="2400" b="1" dirty="0"/>
              <a:t/>
            </a:r>
            <a:br>
              <a:rPr lang="en-US" sz="2400" b="1" dirty="0"/>
            </a:br>
            <a:endParaRPr lang="en-US" sz="1900" b="1" dirty="0" smtClean="0"/>
          </a:p>
          <a:p>
            <a:pPr eaLnBrk="1" fontAlgn="auto" hangingPunct="1">
              <a:spcAft>
                <a:spcPts val="0"/>
              </a:spcAft>
              <a:defRPr/>
            </a:pPr>
            <a:endParaRPr lang="en-US" sz="800" b="1" dirty="0" smtClean="0"/>
          </a:p>
        </p:txBody>
      </p:sp>
    </p:spTree>
    <p:extLst>
      <p:ext uri="{BB962C8B-B14F-4D97-AF65-F5344CB8AC3E}">
        <p14:creationId xmlns:p14="http://schemas.microsoft.com/office/powerpoint/2010/main" val="175114123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FFC000"/>
                </a:solidFill>
              </a:rPr>
              <a:t>Prevalence of diabetic retinopathy after 20 years of diagnosis </a:t>
            </a:r>
            <a:endParaRPr lang="es-PE" dirty="0">
              <a:solidFill>
                <a:srgbClr val="FFC000"/>
              </a:solidFill>
            </a:endParaRPr>
          </a:p>
        </p:txBody>
      </p:sp>
      <p:graphicFrame>
        <p:nvGraphicFramePr>
          <p:cNvPr id="1026" name="Content Placeholder 3"/>
          <p:cNvGraphicFramePr>
            <a:graphicFrameLocks noGrp="1"/>
          </p:cNvGraphicFramePr>
          <p:nvPr>
            <p:ph sz="quarter" idx="13"/>
          </p:nvPr>
        </p:nvGraphicFramePr>
        <p:xfrm>
          <a:off x="635000" y="1625600"/>
          <a:ext cx="8026400" cy="4216400"/>
        </p:xfrm>
        <a:graphic>
          <a:graphicData uri="http://schemas.openxmlformats.org/presentationml/2006/ole">
            <mc:AlternateContent xmlns:mc="http://schemas.openxmlformats.org/markup-compatibility/2006">
              <mc:Choice xmlns:v="urn:schemas-microsoft-com:vml" Requires="v">
                <p:oleObj spid="_x0000_s2060" r:id="rId4" imgW="8029128" imgH="4212701" progId="Excel.Chart.8">
                  <p:embed/>
                </p:oleObj>
              </mc:Choice>
              <mc:Fallback>
                <p:oleObj r:id="rId4" imgW="8029128" imgH="4212701" progId="Excel.Chart.8">
                  <p:embed/>
                  <p:pic>
                    <p:nvPicPr>
                      <p:cNvPr id="1026" name="Content Placeholder 3"/>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0" y="1625600"/>
                        <a:ext cx="8026400" cy="4216400"/>
                      </a:xfrm>
                      <a:prstGeom prst="rect">
                        <a:avLst/>
                      </a:prstGeom>
                    </p:spPr>
                  </p:pic>
                </p:oleObj>
              </mc:Fallback>
            </mc:AlternateContent>
          </a:graphicData>
        </a:graphic>
      </p:graphicFrame>
      <p:graphicFrame>
        <p:nvGraphicFramePr>
          <p:cNvPr id="1027" name="Chart 4"/>
          <p:cNvGraphicFramePr>
            <a:graphicFrameLocks/>
          </p:cNvGraphicFramePr>
          <p:nvPr/>
        </p:nvGraphicFramePr>
        <p:xfrm>
          <a:off x="-50800" y="1397000"/>
          <a:ext cx="9245600" cy="5511800"/>
        </p:xfrm>
        <a:graphic>
          <a:graphicData uri="http://schemas.openxmlformats.org/presentationml/2006/ole">
            <mc:AlternateContent xmlns:mc="http://schemas.openxmlformats.org/markup-compatibility/2006">
              <mc:Choice xmlns:v="urn:schemas-microsoft-com:vml" Requires="v">
                <p:oleObj spid="_x0000_s2061" r:id="rId6" imgW="9242337" imgH="5511262" progId="Excel.Chart.8">
                  <p:embed/>
                </p:oleObj>
              </mc:Choice>
              <mc:Fallback>
                <p:oleObj r:id="rId6" imgW="9242337" imgH="5511262" progId="Excel.Chart.8">
                  <p:embed/>
                  <p:pic>
                    <p:nvPicPr>
                      <p:cNvPr id="1027" name="Chart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00" y="1397000"/>
                        <a:ext cx="9245600" cy="551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9379468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9" name="Rectangle 7"/>
          <p:cNvSpPr>
            <a:spLocks noGrp="1"/>
          </p:cNvSpPr>
          <p:nvPr>
            <p:ph type="title"/>
          </p:nvPr>
        </p:nvSpPr>
        <p:spPr/>
        <p:txBody>
          <a:bodyPr/>
          <a:lstStyle/>
          <a:p>
            <a:pPr eaLnBrk="1" fontAlgn="auto" hangingPunct="1">
              <a:spcAft>
                <a:spcPts val="0"/>
              </a:spcAft>
              <a:defRPr/>
            </a:pPr>
            <a:endParaRPr lang="en-US" dirty="0" smtClean="0"/>
          </a:p>
        </p:txBody>
      </p:sp>
      <p:graphicFrame>
        <p:nvGraphicFramePr>
          <p:cNvPr id="2050" name="Object 6"/>
          <p:cNvGraphicFramePr>
            <a:graphicFrameLocks noGrp="1" noChangeAspect="1"/>
          </p:cNvGraphicFramePr>
          <p:nvPr>
            <p:ph sz="quarter" idx="13"/>
          </p:nvPr>
        </p:nvGraphicFramePr>
        <p:xfrm>
          <a:off x="-101600" y="-50800"/>
          <a:ext cx="9296400" cy="6950075"/>
        </p:xfrm>
        <a:graphic>
          <a:graphicData uri="http://schemas.openxmlformats.org/presentationml/2006/ole">
            <mc:AlternateContent xmlns:mc="http://schemas.openxmlformats.org/markup-compatibility/2006">
              <mc:Choice xmlns:v="urn:schemas-microsoft-com:vml" Requires="v">
                <p:oleObj spid="_x0000_s3079" r:id="rId4" imgW="9297206" imgH="6950042" progId="Excel.Chart.8">
                  <p:embed/>
                </p:oleObj>
              </mc:Choice>
              <mc:Fallback>
                <p:oleObj r:id="rId4" imgW="9297206" imgH="6950042" progId="Excel.Chart.8">
                  <p:embed/>
                  <p:pic>
                    <p:nvPicPr>
                      <p:cNvPr id="2050" name="Object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 y="-50800"/>
                        <a:ext cx="9296400" cy="6950075"/>
                      </a:xfrm>
                      <a:prstGeom prst="rect">
                        <a:avLst/>
                      </a:prstGeom>
                    </p:spPr>
                  </p:pic>
                </p:oleObj>
              </mc:Fallback>
            </mc:AlternateContent>
          </a:graphicData>
        </a:graphic>
      </p:graphicFrame>
      <p:sp>
        <p:nvSpPr>
          <p:cNvPr id="2052" name="TextBox 2"/>
          <p:cNvSpPr txBox="1">
            <a:spLocks noChangeArrowheads="1"/>
          </p:cNvSpPr>
          <p:nvPr/>
        </p:nvSpPr>
        <p:spPr bwMode="auto">
          <a:xfrm>
            <a:off x="2971800" y="6500813"/>
            <a:ext cx="6172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1" i="0" u="none" strike="noStrike" kern="1200" cap="none" spc="0" normalizeH="0" baseline="0" noProof="0" smtClean="0">
                <a:ln>
                  <a:noFill/>
                </a:ln>
                <a:solidFill>
                  <a:srgbClr val="1F2123"/>
                </a:solidFill>
                <a:effectLst/>
                <a:uLnTx/>
                <a:uFillTx/>
                <a:latin typeface="Arial" panose="020B0604020202020204" pitchFamily="34" charset="0"/>
                <a:ea typeface="+mn-ea"/>
                <a:cs typeface="Arial" panose="020B0604020202020204" pitchFamily="34" charset="0"/>
                <a:hlinkClick r:id="rId6"/>
              </a:rPr>
              <a:t>http://www.who.int/bulletin/volumes/82/11/en/844.pdf</a:t>
            </a:r>
            <a:endParaRPr kumimoji="0" lang="en-US" altLang="en-US" sz="1800" b="1" i="0" u="none" strike="noStrike" kern="1200" cap="none" spc="0" normalizeH="0" baseline="0" noProof="0" smtClean="0">
              <a:ln>
                <a:noFill/>
              </a:ln>
              <a:solidFill>
                <a:srgbClr val="1F2123"/>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2054869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b="1" dirty="0" smtClean="0">
                <a:solidFill>
                  <a:srgbClr val="FFC000"/>
                </a:solidFill>
              </a:rPr>
              <a:t>Diabetic retinopathy symptoms</a:t>
            </a:r>
            <a:endParaRPr lang="en-US" b="1" dirty="0">
              <a:solidFill>
                <a:srgbClr val="FFC000"/>
              </a:solidFill>
            </a:endParaRPr>
          </a:p>
        </p:txBody>
      </p:sp>
      <p:sp>
        <p:nvSpPr>
          <p:cNvPr id="3" name="Content Placeholder 2"/>
          <p:cNvSpPr>
            <a:spLocks noGrp="1"/>
          </p:cNvSpPr>
          <p:nvPr>
            <p:ph sz="quarter" idx="13"/>
          </p:nvPr>
        </p:nvSpPr>
        <p:spPr/>
        <p:txBody>
          <a:bodyPr>
            <a:normAutofit fontScale="85000" lnSpcReduction="20000"/>
          </a:bodyPr>
          <a:lstStyle/>
          <a:p>
            <a:pPr marL="0" indent="0" eaLnBrk="1" fontAlgn="auto" hangingPunct="1">
              <a:buFont typeface="Arial" panose="020B0604020202020204" pitchFamily="34" charset="0"/>
              <a:buNone/>
              <a:defRPr/>
            </a:pPr>
            <a:r>
              <a:rPr lang="en-US" sz="2400" dirty="0" smtClean="0"/>
              <a:t>Diabetic retinopathy is asymptomatic in early stages of the disease</a:t>
            </a:r>
          </a:p>
          <a:p>
            <a:pPr marL="0" indent="0" eaLnBrk="1" fontAlgn="auto" hangingPunct="1">
              <a:buFont typeface="Arial" panose="020B0604020202020204" pitchFamily="34" charset="0"/>
              <a:buNone/>
              <a:defRPr/>
            </a:pPr>
            <a:r>
              <a:rPr lang="en-US" sz="2400" dirty="0" smtClean="0"/>
              <a:t>As the disease progresses symptoms may include</a:t>
            </a:r>
          </a:p>
          <a:p>
            <a:pPr eaLnBrk="1" fontAlgn="auto" hangingPunct="1">
              <a:defRPr/>
            </a:pPr>
            <a:r>
              <a:rPr lang="en-US" sz="2400" dirty="0" smtClean="0"/>
              <a:t>Blurred vision</a:t>
            </a:r>
          </a:p>
          <a:p>
            <a:pPr eaLnBrk="1" fontAlgn="auto" hangingPunct="1">
              <a:defRPr/>
            </a:pPr>
            <a:r>
              <a:rPr lang="en-US" sz="2400" dirty="0" smtClean="0"/>
              <a:t>Floaters</a:t>
            </a:r>
          </a:p>
          <a:p>
            <a:pPr eaLnBrk="1" fontAlgn="auto" hangingPunct="1">
              <a:defRPr/>
            </a:pPr>
            <a:r>
              <a:rPr lang="en-US" sz="2400" dirty="0" smtClean="0"/>
              <a:t>Fluctuating </a:t>
            </a:r>
            <a:r>
              <a:rPr lang="en-US" sz="2400" dirty="0"/>
              <a:t>vision</a:t>
            </a:r>
          </a:p>
          <a:p>
            <a:pPr eaLnBrk="1" fontAlgn="auto" hangingPunct="1">
              <a:defRPr/>
            </a:pPr>
            <a:r>
              <a:rPr lang="en-US" sz="2400" dirty="0" smtClean="0"/>
              <a:t>Distorted </a:t>
            </a:r>
            <a:r>
              <a:rPr lang="en-US" sz="2400" dirty="0"/>
              <a:t>vision </a:t>
            </a:r>
            <a:endParaRPr lang="en-US" sz="2400" dirty="0" smtClean="0"/>
          </a:p>
          <a:p>
            <a:pPr eaLnBrk="1" fontAlgn="auto" hangingPunct="1">
              <a:defRPr/>
            </a:pPr>
            <a:r>
              <a:rPr lang="en-US" sz="2400" dirty="0" smtClean="0"/>
              <a:t>Dark areas </a:t>
            </a:r>
            <a:r>
              <a:rPr lang="en-US" sz="2400" dirty="0"/>
              <a:t>in </a:t>
            </a:r>
            <a:r>
              <a:rPr lang="en-US" sz="2400" dirty="0" smtClean="0"/>
              <a:t>the vision</a:t>
            </a:r>
            <a:endParaRPr lang="en-US" sz="2400" dirty="0"/>
          </a:p>
          <a:p>
            <a:pPr eaLnBrk="1" fontAlgn="auto" hangingPunct="1">
              <a:defRPr/>
            </a:pPr>
            <a:r>
              <a:rPr lang="en-US" sz="2400" dirty="0"/>
              <a:t>Poor night vision</a:t>
            </a:r>
          </a:p>
          <a:p>
            <a:pPr eaLnBrk="1" fontAlgn="auto" hangingPunct="1">
              <a:defRPr/>
            </a:pPr>
            <a:r>
              <a:rPr lang="en-US" sz="2400" dirty="0"/>
              <a:t>Impaired color vision</a:t>
            </a:r>
          </a:p>
          <a:p>
            <a:pPr eaLnBrk="1" fontAlgn="auto" hangingPunct="1">
              <a:defRPr/>
            </a:pPr>
            <a:r>
              <a:rPr lang="en-US" sz="2400" dirty="0"/>
              <a:t>Partial or total loss of vision </a:t>
            </a:r>
          </a:p>
          <a:p>
            <a:pPr eaLnBrk="1" fontAlgn="auto" hangingPunct="1">
              <a:defRPr/>
            </a:pPr>
            <a:endParaRPr lang="en-US" dirty="0" smtClean="0"/>
          </a:p>
          <a:p>
            <a:pPr eaLnBrk="1" fontAlgn="auto" hangingPunct="1">
              <a:defRPr/>
            </a:pPr>
            <a:endParaRPr lang="en-US" dirty="0"/>
          </a:p>
        </p:txBody>
      </p:sp>
    </p:spTree>
    <p:extLst>
      <p:ext uri="{BB962C8B-B14F-4D97-AF65-F5344CB8AC3E}">
        <p14:creationId xmlns:p14="http://schemas.microsoft.com/office/powerpoint/2010/main" val="22097678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609600"/>
            <a:ext cx="3452813" cy="990600"/>
          </a:xfrm>
        </p:spPr>
        <p:txBody>
          <a:bodyPr/>
          <a:lstStyle/>
          <a:p>
            <a:pPr eaLnBrk="1" hangingPunct="1"/>
            <a:r>
              <a:rPr lang="en-US" altLang="en-US" sz="4000" b="1" smtClean="0">
                <a:solidFill>
                  <a:srgbClr val="FFC000"/>
                </a:solidFill>
              </a:rPr>
              <a:t>Risk factors</a:t>
            </a:r>
          </a:p>
        </p:txBody>
      </p:sp>
      <p:sp>
        <p:nvSpPr>
          <p:cNvPr id="5" name="Rounded Rectangle 4"/>
          <p:cNvSpPr/>
          <p:nvPr/>
        </p:nvSpPr>
        <p:spPr>
          <a:xfrm>
            <a:off x="989013" y="2057400"/>
            <a:ext cx="6783387" cy="34290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485900" marR="0" lvl="2" indent="-5715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Duration of diabetes </a:t>
            </a:r>
          </a:p>
          <a:p>
            <a:pPr marL="1485900" marR="0" lvl="2" indent="-5715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Poor Blood Sugar control</a:t>
            </a:r>
          </a:p>
          <a:p>
            <a:pPr marL="1485900" marR="0" lvl="2" indent="-5715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HTN</a:t>
            </a:r>
          </a:p>
          <a:p>
            <a:pPr marL="1485900" marR="0" lvl="2" indent="-5715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Hyperlipidemia</a:t>
            </a:r>
          </a:p>
          <a:p>
            <a:pPr marL="1485900" marR="0" lvl="2" indent="-5715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Barriers to care</a:t>
            </a:r>
          </a:p>
        </p:txBody>
      </p:sp>
      <p:sp>
        <p:nvSpPr>
          <p:cNvPr id="32772" name="TextBox 2">
            <a:hlinkClick r:id="rId3"/>
          </p:cNvPr>
          <p:cNvSpPr txBox="1">
            <a:spLocks noChangeArrowheads="1"/>
          </p:cNvSpPr>
          <p:nvPr/>
        </p:nvSpPr>
        <p:spPr bwMode="auto">
          <a:xfrm>
            <a:off x="4114800" y="6056313"/>
            <a:ext cx="5530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Arial" panose="020B0604020202020204" pitchFamily="34" charset="0"/>
              </a:rPr>
              <a:t> </a:t>
            </a:r>
            <a:r>
              <a:rPr kumimoji="0" lang="en-US" altLang="en-US" sz="10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Arial" panose="020B0604020202020204" pitchFamily="34" charset="0"/>
                <a:hlinkClick r:id="rId3"/>
              </a:rPr>
              <a:t>http://jama.ama-assn.org/content/304/6/649.short?rss=1</a:t>
            </a:r>
            <a:endParaRPr kumimoji="0" lang="en-US" altLang="en-US" sz="10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3171694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8"/>
          <p:cNvSpPr txBox="1">
            <a:spLocks noChangeArrowheads="1"/>
          </p:cNvSpPr>
          <p:nvPr/>
        </p:nvSpPr>
        <p:spPr bwMode="auto">
          <a:xfrm>
            <a:off x="838200" y="1790700"/>
            <a:ext cx="7086600" cy="3816350"/>
          </a:xfrm>
          <a:prstGeom prst="rect">
            <a:avLst/>
          </a:prstGeom>
          <a:solidFill>
            <a:srgbClr val="FFFFFF"/>
          </a:solidFill>
          <a:ln w="12700">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The Effect of Intensive Diabetes Treatment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On the Progression of Diabetic Retinopathy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In Insulin-Dependent Diabetes Mellitus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1"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The Diabetes Control and Complications Trial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1"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The Diabetes Control and Complications Trial Research Group</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1"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Intensive control reduced the risk of developing retinopathy by 76% and slowed progression of retinopathy by 54%; intensive control also reduced the risk of clinical  neuropathy by 60% and albuminuria by 54%. </a:t>
            </a:r>
          </a:p>
        </p:txBody>
      </p:sp>
    </p:spTree>
    <p:extLst>
      <p:ext uri="{BB962C8B-B14F-4D97-AF65-F5344CB8AC3E}">
        <p14:creationId xmlns:p14="http://schemas.microsoft.com/office/powerpoint/2010/main" val="265482896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28600"/>
            <a:ext cx="7772400" cy="1143000"/>
          </a:xfrm>
        </p:spPr>
        <p:txBody>
          <a:bodyPr>
            <a:normAutofit/>
          </a:bodyPr>
          <a:lstStyle/>
          <a:p>
            <a:pPr eaLnBrk="1" fontAlgn="auto" hangingPunct="1">
              <a:spcAft>
                <a:spcPts val="0"/>
              </a:spcAft>
              <a:defRPr/>
            </a:pPr>
            <a:r>
              <a:rPr lang="en-US" sz="3200" b="1" dirty="0" smtClean="0">
                <a:solidFill>
                  <a:srgbClr val="FFC000"/>
                </a:solidFill>
              </a:rPr>
              <a:t>Risk factors Diabetic Retinopathy</a:t>
            </a:r>
          </a:p>
        </p:txBody>
      </p:sp>
      <p:graphicFrame>
        <p:nvGraphicFramePr>
          <p:cNvPr id="4" name="Content Placeholder 3"/>
          <p:cNvGraphicFramePr>
            <a:graphicFrameLocks noGrp="1"/>
          </p:cNvGraphicFramePr>
          <p:nvPr>
            <p:ph sz="quarter" idx="13"/>
          </p:nvPr>
        </p:nvGraphicFramePr>
        <p:xfrm>
          <a:off x="457200" y="1600201"/>
          <a:ext cx="8001000" cy="4495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820" name="TextBox 4"/>
          <p:cNvSpPr txBox="1">
            <a:spLocks noChangeArrowheads="1"/>
          </p:cNvSpPr>
          <p:nvPr/>
        </p:nvSpPr>
        <p:spPr bwMode="auto">
          <a:xfrm>
            <a:off x="4311650" y="6461125"/>
            <a:ext cx="483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Arial" panose="020B0604020202020204" pitchFamily="34" charset="0"/>
              </a:rPr>
              <a:t> </a:t>
            </a:r>
            <a:r>
              <a:rPr kumimoji="0" lang="en-US" altLang="en-US" sz="8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Arial" panose="020B0604020202020204" pitchFamily="34" charset="0"/>
                <a:hlinkClick r:id="rId8"/>
              </a:rPr>
              <a:t>http://one.aao.org/CE/PracticeGuidelines/PPP_Content.aspx?cid=d0c853d3-219f-487b-a524-326ab3cecd9a</a:t>
            </a:r>
            <a:endParaRPr kumimoji="0" lang="en-US" altLang="en-US" sz="8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pic>
        <p:nvPicPr>
          <p:cNvPr id="34821" name="Picture 6" descr="http://t1.gstatic.com/images?q=tbn:ANd9GcTfxsGJU_FoYHE84LmksTcdBRiwllsbHVxz_6X3Z2y1cqISWBWxxZvduNr_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8600" y="0"/>
            <a:ext cx="1412875"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09418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06400" y="533400"/>
            <a:ext cx="4724400" cy="1143000"/>
          </a:xfrm>
        </p:spPr>
        <p:txBody>
          <a:bodyPr/>
          <a:lstStyle/>
          <a:p>
            <a:pPr eaLnBrk="1" hangingPunct="1"/>
            <a:r>
              <a:rPr lang="en-US" altLang="en-US" sz="2800" b="1" smtClean="0">
                <a:solidFill>
                  <a:srgbClr val="00B0F0"/>
                </a:solidFill>
              </a:rPr>
              <a:t>How diabetes cause vision loss</a:t>
            </a:r>
          </a:p>
        </p:txBody>
      </p:sp>
      <p:sp>
        <p:nvSpPr>
          <p:cNvPr id="35843" name="Content Placeholder 87"/>
          <p:cNvSpPr>
            <a:spLocks noGrp="1"/>
          </p:cNvSpPr>
          <p:nvPr>
            <p:ph idx="1"/>
          </p:nvPr>
        </p:nvSpPr>
        <p:spPr>
          <a:xfrm>
            <a:off x="-28575" y="17463"/>
            <a:ext cx="9144000" cy="6858000"/>
          </a:xfrm>
          <a:solidFill>
            <a:srgbClr val="92D050"/>
          </a:solidFill>
          <a:ln>
            <a:solidFill>
              <a:schemeClr val="accent1"/>
            </a:solidFill>
            <a:miter lim="800000"/>
            <a:headEnd/>
            <a:tailEnd/>
          </a:ln>
        </p:spPr>
        <p:txBody>
          <a:bodyPr/>
          <a:lstStyle/>
          <a:p>
            <a:pPr marL="0" indent="0" eaLnBrk="1" hangingPunct="1">
              <a:buFont typeface="Arial" panose="020B0604020202020204" pitchFamily="34" charset="0"/>
              <a:buNone/>
            </a:pPr>
            <a:r>
              <a:rPr lang="en-US" altLang="en-US" b="1" smtClean="0">
                <a:solidFill>
                  <a:schemeClr val="bg1"/>
                </a:solidFill>
              </a:rPr>
              <a:t>HOW DIABETES CAUSES VISION LOSS</a:t>
            </a:r>
            <a:endParaRPr lang="en-US" altLang="en-US" smtClean="0">
              <a:solidFill>
                <a:schemeClr val="bg1"/>
              </a:solidFill>
            </a:endParaRPr>
          </a:p>
        </p:txBody>
      </p:sp>
      <p:sp>
        <p:nvSpPr>
          <p:cNvPr id="4" name="Rounded Rectangle 3"/>
          <p:cNvSpPr/>
          <p:nvPr/>
        </p:nvSpPr>
        <p:spPr>
          <a:xfrm>
            <a:off x="1455738" y="3419475"/>
            <a:ext cx="1111250" cy="619125"/>
          </a:xfrm>
          <a:prstGeom prst="roundRect">
            <a:avLst/>
          </a:prstGeom>
          <a:solidFill>
            <a:schemeClr val="bg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Preclinical changes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ounded Rectangle 4"/>
          <p:cNvSpPr/>
          <p:nvPr/>
        </p:nvSpPr>
        <p:spPr>
          <a:xfrm>
            <a:off x="3303588" y="2125663"/>
            <a:ext cx="1320800" cy="600075"/>
          </a:xfrm>
          <a:prstGeom prst="roundRect">
            <a:avLst/>
          </a:prstGeom>
          <a:solidFill>
            <a:schemeClr val="bg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a:ln>
                  <a:noFill/>
                </a:ln>
                <a:solidFill>
                  <a:prstClr val="black"/>
                </a:solidFill>
                <a:effectLst/>
                <a:uLnTx/>
                <a:uFillTx/>
                <a:latin typeface="Calibri"/>
                <a:ea typeface="+mn-ea"/>
                <a:cs typeface="+mn-cs"/>
              </a:rPr>
              <a:t>Macular edema</a:t>
            </a:r>
          </a:p>
        </p:txBody>
      </p:sp>
      <p:sp>
        <p:nvSpPr>
          <p:cNvPr id="6" name="Rounded Rectangle 5"/>
          <p:cNvSpPr/>
          <p:nvPr/>
        </p:nvSpPr>
        <p:spPr>
          <a:xfrm>
            <a:off x="5360988" y="4610100"/>
            <a:ext cx="1300162" cy="655638"/>
          </a:xfrm>
          <a:prstGeom prst="roundRect">
            <a:avLst/>
          </a:prstGeom>
          <a:solidFill>
            <a:schemeClr val="bg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Proliferative DR</a:t>
            </a:r>
          </a:p>
        </p:txBody>
      </p:sp>
      <p:sp>
        <p:nvSpPr>
          <p:cNvPr id="7" name="Rounded Rectangle 6"/>
          <p:cNvSpPr/>
          <p:nvPr/>
        </p:nvSpPr>
        <p:spPr>
          <a:xfrm>
            <a:off x="85725" y="3419475"/>
            <a:ext cx="1133475" cy="619125"/>
          </a:xfrm>
          <a:prstGeom prst="roundRect">
            <a:avLst/>
          </a:prstGeom>
          <a:solidFill>
            <a:schemeClr val="bg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Diabetes </a:t>
            </a:r>
          </a:p>
        </p:txBody>
      </p:sp>
      <p:sp>
        <p:nvSpPr>
          <p:cNvPr id="8" name="Rounded Rectangle 7"/>
          <p:cNvSpPr/>
          <p:nvPr/>
        </p:nvSpPr>
        <p:spPr>
          <a:xfrm>
            <a:off x="2806700" y="3403600"/>
            <a:ext cx="1273175" cy="609600"/>
          </a:xfrm>
          <a:prstGeom prst="roundRect">
            <a:avLst/>
          </a:prstGeom>
          <a:solidFill>
            <a:schemeClr val="bg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Background DR</a:t>
            </a:r>
          </a:p>
        </p:txBody>
      </p:sp>
      <p:sp>
        <p:nvSpPr>
          <p:cNvPr id="10" name="Rounded Rectangle 9"/>
          <p:cNvSpPr/>
          <p:nvPr/>
        </p:nvSpPr>
        <p:spPr>
          <a:xfrm>
            <a:off x="5360988" y="2162175"/>
            <a:ext cx="1473200" cy="609600"/>
          </a:xfrm>
          <a:prstGeom prst="roundRect">
            <a:avLst/>
          </a:prstGeom>
          <a:solidFill>
            <a:schemeClr val="bg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Clinical significant macular edema</a:t>
            </a:r>
          </a:p>
        </p:txBody>
      </p:sp>
      <p:sp>
        <p:nvSpPr>
          <p:cNvPr id="11" name="Rounded Rectangle 10"/>
          <p:cNvSpPr/>
          <p:nvPr/>
        </p:nvSpPr>
        <p:spPr>
          <a:xfrm>
            <a:off x="7005638" y="4610100"/>
            <a:ext cx="1573212" cy="666750"/>
          </a:xfrm>
          <a:prstGeom prst="roundRect">
            <a:avLst>
              <a:gd name="adj" fmla="val 24719"/>
            </a:avLst>
          </a:prstGeom>
          <a:solidFill>
            <a:schemeClr val="bg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Vitreous hemorrhage and/or Retinal detachment and/or neovascular glaucoma</a:t>
            </a:r>
          </a:p>
        </p:txBody>
      </p:sp>
      <p:sp>
        <p:nvSpPr>
          <p:cNvPr id="12" name="Rounded Rectangle 11"/>
          <p:cNvSpPr/>
          <p:nvPr/>
        </p:nvSpPr>
        <p:spPr>
          <a:xfrm>
            <a:off x="3303588" y="4610100"/>
            <a:ext cx="1473200" cy="644525"/>
          </a:xfrm>
          <a:prstGeom prst="roundRect">
            <a:avLst/>
          </a:prstGeom>
          <a:solidFill>
            <a:schemeClr val="bg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Preproliferative DR</a:t>
            </a:r>
          </a:p>
        </p:txBody>
      </p:sp>
      <p:sp>
        <p:nvSpPr>
          <p:cNvPr id="13" name="Rounded Rectangle 12"/>
          <p:cNvSpPr/>
          <p:nvPr/>
        </p:nvSpPr>
        <p:spPr>
          <a:xfrm>
            <a:off x="7793038" y="3346450"/>
            <a:ext cx="1273175" cy="633413"/>
          </a:xfrm>
          <a:prstGeom prst="roundRect">
            <a:avLst/>
          </a:prstGeom>
          <a:solidFill>
            <a:schemeClr val="bg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Vision loss</a:t>
            </a:r>
          </a:p>
        </p:txBody>
      </p:sp>
      <p:grpSp>
        <p:nvGrpSpPr>
          <p:cNvPr id="2" name="Group 76"/>
          <p:cNvGrpSpPr/>
          <p:nvPr/>
        </p:nvGrpSpPr>
        <p:grpSpPr>
          <a:xfrm>
            <a:off x="7251372" y="2725912"/>
            <a:ext cx="245409" cy="270174"/>
            <a:chOff x="4563534" y="3647507"/>
            <a:chExt cx="525803" cy="318781"/>
          </a:xfrm>
          <a:solidFill>
            <a:schemeClr val="accent6">
              <a:lumMod val="75000"/>
            </a:schemeClr>
          </a:solidFill>
        </p:grpSpPr>
        <p:sp>
          <p:nvSpPr>
            <p:cNvPr id="78" name="Right Arrow 77"/>
            <p:cNvSpPr/>
            <p:nvPr/>
          </p:nvSpPr>
          <p:spPr>
            <a:xfrm rot="3240000">
              <a:off x="4667045" y="3543996"/>
              <a:ext cx="318781" cy="525803"/>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9" name="Right Arrow 4"/>
            <p:cNvSpPr/>
            <p:nvPr/>
          </p:nvSpPr>
          <p:spPr>
            <a:xfrm rot="3240000">
              <a:off x="4687768" y="3613191"/>
              <a:ext cx="229870" cy="315481"/>
            </a:xfrm>
            <a:prstGeom prst="rect">
              <a:avLst/>
            </a:prstGeom>
            <a:grpFill/>
          </p:spPr>
          <p:style>
            <a:lnRef idx="0">
              <a:scrgbClr r="0" g="0" b="0"/>
            </a:lnRef>
            <a:fillRef idx="0">
              <a:scrgbClr r="0" g="0" b="0"/>
            </a:fillRef>
            <a:effectRef idx="0">
              <a:scrgbClr r="0" g="0" b="0"/>
            </a:effectRef>
            <a:fontRef idx="minor">
              <a:schemeClr val="lt1"/>
            </a:fontRef>
          </p:style>
          <p:txBody>
            <a:bodyPr lIns="0" tIns="0" rIns="0" bIns="0" spcCol="1270" anchor="ctr"/>
            <a:lstStyle/>
            <a:p>
              <a:pPr marL="0" marR="0" lvl="0" indent="0" algn="ctr" defTabSz="1066800" rtl="0" eaLnBrk="1" fontAlgn="auto" latinLnBrk="0" hangingPunct="1">
                <a:lnSpc>
                  <a:spcPct val="90000"/>
                </a:lnSpc>
                <a:spcBef>
                  <a:spcPts val="0"/>
                </a:spcBef>
                <a:spcAft>
                  <a:spcPct val="3500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6" name="Right Arrow 35"/>
          <p:cNvSpPr/>
          <p:nvPr/>
        </p:nvSpPr>
        <p:spPr>
          <a:xfrm rot="19587513">
            <a:off x="7534275" y="4110038"/>
            <a:ext cx="211138" cy="234950"/>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Right Arrow 17"/>
          <p:cNvSpPr/>
          <p:nvPr/>
        </p:nvSpPr>
        <p:spPr>
          <a:xfrm>
            <a:off x="1295400" y="3663950"/>
            <a:ext cx="152400" cy="21113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ight Arrow 44"/>
          <p:cNvSpPr/>
          <p:nvPr/>
        </p:nvSpPr>
        <p:spPr>
          <a:xfrm>
            <a:off x="2590800" y="3687763"/>
            <a:ext cx="152400" cy="21113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8" name="Right Arrow 57"/>
          <p:cNvSpPr/>
          <p:nvPr/>
        </p:nvSpPr>
        <p:spPr>
          <a:xfrm>
            <a:off x="4953000" y="2298700"/>
            <a:ext cx="152400" cy="2921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9" name="Right Arrow 58"/>
          <p:cNvSpPr/>
          <p:nvPr/>
        </p:nvSpPr>
        <p:spPr>
          <a:xfrm>
            <a:off x="4991100" y="4794250"/>
            <a:ext cx="152400" cy="24606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0" name="Right Arrow 59"/>
          <p:cNvSpPr/>
          <p:nvPr/>
        </p:nvSpPr>
        <p:spPr>
          <a:xfrm>
            <a:off x="6794500" y="4832350"/>
            <a:ext cx="152400" cy="21113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Up Arrow 19"/>
          <p:cNvSpPr/>
          <p:nvPr/>
        </p:nvSpPr>
        <p:spPr>
          <a:xfrm>
            <a:off x="3303588" y="3106738"/>
            <a:ext cx="230187" cy="188912"/>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Down Arrow 20"/>
          <p:cNvSpPr/>
          <p:nvPr/>
        </p:nvSpPr>
        <p:spPr>
          <a:xfrm>
            <a:off x="3354388" y="4335463"/>
            <a:ext cx="227012" cy="16192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4244347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eaLnBrk="1" fontAlgn="auto" hangingPunct="1">
              <a:spcAft>
                <a:spcPts val="0"/>
              </a:spcAft>
              <a:defRPr/>
            </a:pPr>
            <a:r>
              <a:rPr lang="en-US" sz="3600" b="1" dirty="0" smtClean="0">
                <a:solidFill>
                  <a:srgbClr val="FFC000"/>
                </a:solidFill>
              </a:rPr>
              <a:t>Pathophysiology</a:t>
            </a:r>
          </a:p>
        </p:txBody>
      </p:sp>
      <p:sp>
        <p:nvSpPr>
          <p:cNvPr id="3" name="Content Placeholder 2"/>
          <p:cNvSpPr>
            <a:spLocks noGrp="1"/>
          </p:cNvSpPr>
          <p:nvPr>
            <p:ph sz="quarter" idx="13"/>
          </p:nvPr>
        </p:nvSpPr>
        <p:spPr>
          <a:xfrm>
            <a:off x="381000" y="1752600"/>
            <a:ext cx="7262813" cy="3508375"/>
          </a:xfrm>
        </p:spPr>
        <p:txBody>
          <a:bodyPr/>
          <a:lstStyle/>
          <a:p>
            <a:pPr marL="69850" indent="0" eaLnBrk="1" fontAlgn="auto" hangingPunct="1">
              <a:spcAft>
                <a:spcPts val="0"/>
              </a:spcAft>
              <a:buFont typeface="Arial" panose="020B0604020202020204" pitchFamily="34" charset="0"/>
              <a:buNone/>
              <a:defRPr/>
            </a:pPr>
            <a:r>
              <a:rPr lang="en-US" sz="2800" b="1" dirty="0" smtClean="0"/>
              <a:t>Diabetic Retinopathy is a microvasculopathy that causes:</a:t>
            </a:r>
          </a:p>
          <a:p>
            <a:pPr eaLnBrk="1" fontAlgn="auto" hangingPunct="1">
              <a:spcAft>
                <a:spcPts val="0"/>
              </a:spcAft>
              <a:defRPr/>
            </a:pPr>
            <a:r>
              <a:rPr lang="en-US" sz="2800" b="1" dirty="0" smtClean="0"/>
              <a:t> Retinal capillary </a:t>
            </a:r>
            <a:r>
              <a:rPr lang="en-US" sz="2800" b="1" dirty="0"/>
              <a:t>o</a:t>
            </a:r>
            <a:r>
              <a:rPr lang="en-US" sz="2800" b="1" dirty="0" smtClean="0"/>
              <a:t>cclusion </a:t>
            </a:r>
          </a:p>
          <a:p>
            <a:pPr eaLnBrk="1" fontAlgn="auto" hangingPunct="1">
              <a:spcAft>
                <a:spcPts val="0"/>
              </a:spcAft>
              <a:defRPr/>
            </a:pPr>
            <a:r>
              <a:rPr lang="en-US" sz="2800" b="1" dirty="0" smtClean="0"/>
              <a:t> Retinal capillary </a:t>
            </a:r>
            <a:r>
              <a:rPr lang="en-US" sz="2800" b="1" dirty="0"/>
              <a:t>l</a:t>
            </a:r>
            <a:r>
              <a:rPr lang="en-US" sz="2800" b="1" dirty="0" smtClean="0"/>
              <a:t>eakage</a:t>
            </a:r>
            <a:endParaRPr lang="en-US" sz="2800" b="1" dirty="0"/>
          </a:p>
        </p:txBody>
      </p:sp>
    </p:spTree>
    <p:extLst>
      <p:ext uri="{BB962C8B-B14F-4D97-AF65-F5344CB8AC3E}">
        <p14:creationId xmlns:p14="http://schemas.microsoft.com/office/powerpoint/2010/main" val="115450030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fontAlgn="auto" hangingPunct="1">
              <a:spcAft>
                <a:spcPts val="0"/>
              </a:spcAft>
              <a:defRPr/>
            </a:pPr>
            <a:r>
              <a:rPr lang="en-US" dirty="0" smtClean="0">
                <a:solidFill>
                  <a:srgbClr val="FFC000"/>
                </a:solidFill>
              </a:rPr>
              <a:t>Microvascular Occlusion</a:t>
            </a:r>
          </a:p>
        </p:txBody>
      </p:sp>
      <p:sp>
        <p:nvSpPr>
          <p:cNvPr id="3" name="Content Placeholder 2"/>
          <p:cNvSpPr>
            <a:spLocks noGrp="1"/>
          </p:cNvSpPr>
          <p:nvPr>
            <p:ph sz="quarter" idx="13"/>
          </p:nvPr>
        </p:nvSpPr>
        <p:spPr/>
        <p:txBody>
          <a:bodyPr/>
          <a:lstStyle/>
          <a:p>
            <a:pPr marL="69850" indent="0" eaLnBrk="1" fontAlgn="auto" hangingPunct="1">
              <a:spcAft>
                <a:spcPts val="0"/>
              </a:spcAft>
              <a:buFont typeface="Arial" panose="020B0604020202020204" pitchFamily="34" charset="0"/>
              <a:buNone/>
              <a:defRPr/>
            </a:pPr>
            <a:r>
              <a:rPr lang="en-US" sz="2400" dirty="0" smtClean="0"/>
              <a:t>Microvascular</a:t>
            </a:r>
            <a:r>
              <a:rPr lang="en-US" sz="2400" dirty="0"/>
              <a:t> </a:t>
            </a:r>
            <a:r>
              <a:rPr lang="en-US" sz="2400" dirty="0" smtClean="0"/>
              <a:t>occlusion is caused by:</a:t>
            </a:r>
          </a:p>
          <a:p>
            <a:pPr eaLnBrk="1" fontAlgn="auto" hangingPunct="1">
              <a:spcAft>
                <a:spcPts val="0"/>
              </a:spcAft>
              <a:defRPr/>
            </a:pPr>
            <a:r>
              <a:rPr lang="en-US" sz="2400" dirty="0" smtClean="0"/>
              <a:t>Thickening of capillary basement membranes</a:t>
            </a:r>
          </a:p>
          <a:p>
            <a:pPr eaLnBrk="1" fontAlgn="auto" hangingPunct="1">
              <a:spcAft>
                <a:spcPts val="0"/>
              </a:spcAft>
              <a:defRPr/>
            </a:pPr>
            <a:r>
              <a:rPr lang="en-US" sz="2400" dirty="0" smtClean="0"/>
              <a:t>Abnormal proliferation of capillary endothelium</a:t>
            </a:r>
          </a:p>
          <a:p>
            <a:pPr eaLnBrk="1" fontAlgn="auto" hangingPunct="1">
              <a:spcAft>
                <a:spcPts val="0"/>
              </a:spcAft>
              <a:defRPr/>
            </a:pPr>
            <a:r>
              <a:rPr lang="en-US" sz="2400" dirty="0" smtClean="0"/>
              <a:t>Increased platelet adhesion</a:t>
            </a:r>
          </a:p>
          <a:p>
            <a:pPr eaLnBrk="1" fontAlgn="auto" hangingPunct="1">
              <a:spcAft>
                <a:spcPts val="0"/>
              </a:spcAft>
              <a:defRPr/>
            </a:pPr>
            <a:r>
              <a:rPr lang="en-US" sz="2400" dirty="0" smtClean="0"/>
              <a:t>Increased blood viscosity</a:t>
            </a:r>
          </a:p>
          <a:p>
            <a:pPr eaLnBrk="1" fontAlgn="auto" hangingPunct="1">
              <a:spcAft>
                <a:spcPts val="0"/>
              </a:spcAft>
              <a:defRPr/>
            </a:pPr>
            <a:r>
              <a:rPr lang="en-US" sz="2400" dirty="0" smtClean="0"/>
              <a:t>Defective fibrinolysis</a:t>
            </a:r>
          </a:p>
          <a:p>
            <a:pPr marL="0" indent="0" eaLnBrk="1" fontAlgn="auto" hangingPunct="1">
              <a:spcAft>
                <a:spcPts val="0"/>
              </a:spcAft>
              <a:buFont typeface="Arial" panose="020B0604020202020204" pitchFamily="34" charset="0"/>
              <a:buNone/>
              <a:defRPr/>
            </a:pPr>
            <a:endParaRPr lang="en-US" sz="2400" dirty="0" smtClean="0"/>
          </a:p>
          <a:p>
            <a:pPr marL="0" indent="0" eaLnBrk="1" fontAlgn="auto" hangingPunct="1">
              <a:spcAft>
                <a:spcPts val="0"/>
              </a:spcAft>
              <a:buFont typeface="Arial" panose="020B0604020202020204" pitchFamily="34" charset="0"/>
              <a:buNone/>
              <a:defRPr/>
            </a:pPr>
            <a:r>
              <a:rPr lang="en-US" sz="1900" dirty="0" smtClean="0"/>
              <a:t>Retina </a:t>
            </a:r>
            <a:r>
              <a:rPr lang="en-US" sz="1900" dirty="0"/>
              <a:t>in systemic disease : a color manual of ophthalmoscopy / Homayoun Tabandeh, Morton F. Goldberg 2009</a:t>
            </a:r>
            <a:br>
              <a:rPr lang="en-US" sz="1900" dirty="0"/>
            </a:br>
            <a:endParaRPr lang="en-US" sz="1900" dirty="0"/>
          </a:p>
          <a:p>
            <a:pPr eaLnBrk="1" fontAlgn="auto" hangingPunct="1">
              <a:spcAft>
                <a:spcPts val="0"/>
              </a:spcAft>
              <a:defRPr/>
            </a:pPr>
            <a:endParaRPr lang="en-US" dirty="0"/>
          </a:p>
        </p:txBody>
      </p:sp>
    </p:spTree>
    <p:extLst>
      <p:ext uri="{BB962C8B-B14F-4D97-AF65-F5344CB8AC3E}">
        <p14:creationId xmlns:p14="http://schemas.microsoft.com/office/powerpoint/2010/main" val="3949987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23850" y="76200"/>
            <a:ext cx="8712200" cy="914400"/>
          </a:xfrm>
        </p:spPr>
        <p:txBody>
          <a:bodyPr/>
          <a:lstStyle/>
          <a:p>
            <a:pPr eaLnBrk="1" hangingPunct="1"/>
            <a:r>
              <a:rPr lang="en-US" altLang="ko-KR" sz="3600" smtClean="0">
                <a:latin typeface="Times New Roman" panose="02020603050405020304" pitchFamily="18" charset="0"/>
              </a:rPr>
              <a:t>Expressive Capabilities of ANNs</a:t>
            </a:r>
          </a:p>
        </p:txBody>
      </p:sp>
      <p:pic>
        <p:nvPicPr>
          <p:cNvPr id="256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201738"/>
            <a:ext cx="6572250"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94754651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062663" y="3228975"/>
            <a:ext cx="1720850" cy="56356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 </a:t>
            </a:r>
            <a:r>
              <a:rPr kumimoji="0" lang="en-US" sz="1400" b="1" i="0" u="none" strike="noStrike" kern="1200" cap="none" spc="0" normalizeH="0" baseline="0" noProof="0" dirty="0">
                <a:ln>
                  <a:noFill/>
                </a:ln>
                <a:solidFill>
                  <a:prstClr val="white"/>
                </a:solidFill>
                <a:effectLst/>
                <a:uLnTx/>
                <a:uFillTx/>
                <a:latin typeface="Calibri"/>
                <a:ea typeface="+mn-ea"/>
                <a:cs typeface="+mn-cs"/>
              </a:rPr>
              <a:t>Cotton – wool spot</a:t>
            </a:r>
          </a:p>
        </p:txBody>
      </p:sp>
      <p:sp>
        <p:nvSpPr>
          <p:cNvPr id="9" name="Rounded Rectangle 8"/>
          <p:cNvSpPr/>
          <p:nvPr/>
        </p:nvSpPr>
        <p:spPr>
          <a:xfrm>
            <a:off x="3614738" y="3886200"/>
            <a:ext cx="1868487" cy="6032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Neovascularization</a:t>
            </a:r>
          </a:p>
        </p:txBody>
      </p:sp>
      <p:sp>
        <p:nvSpPr>
          <p:cNvPr id="10" name="Rounded Rectangle 9"/>
          <p:cNvSpPr/>
          <p:nvPr/>
        </p:nvSpPr>
        <p:spPr>
          <a:xfrm>
            <a:off x="3614738" y="1676400"/>
            <a:ext cx="1868487" cy="59372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Ischemia</a:t>
            </a:r>
          </a:p>
        </p:txBody>
      </p:sp>
      <p:sp>
        <p:nvSpPr>
          <p:cNvPr id="12" name="Rounded Rectangle 11"/>
          <p:cNvSpPr/>
          <p:nvPr/>
        </p:nvSpPr>
        <p:spPr>
          <a:xfrm>
            <a:off x="5835650" y="4940300"/>
            <a:ext cx="1600200" cy="60166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Neovascular glaucoma</a:t>
            </a:r>
          </a:p>
        </p:txBody>
      </p:sp>
      <p:sp>
        <p:nvSpPr>
          <p:cNvPr id="13" name="Rounded Rectangle 12"/>
          <p:cNvSpPr/>
          <p:nvPr/>
        </p:nvSpPr>
        <p:spPr>
          <a:xfrm>
            <a:off x="2971800" y="457200"/>
            <a:ext cx="3153156" cy="725424"/>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Microvascular Occlusion</a:t>
            </a:r>
          </a:p>
        </p:txBody>
      </p:sp>
      <p:sp>
        <p:nvSpPr>
          <p:cNvPr id="14" name="Rounded Rectangle 13"/>
          <p:cNvSpPr/>
          <p:nvPr/>
        </p:nvSpPr>
        <p:spPr>
          <a:xfrm>
            <a:off x="3614738" y="4940300"/>
            <a:ext cx="1868487" cy="609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Fibrovascular bands</a:t>
            </a:r>
          </a:p>
        </p:txBody>
      </p:sp>
      <p:sp>
        <p:nvSpPr>
          <p:cNvPr id="15" name="Rounded Rectangle 14"/>
          <p:cNvSpPr/>
          <p:nvPr/>
        </p:nvSpPr>
        <p:spPr>
          <a:xfrm>
            <a:off x="1638300" y="4940300"/>
            <a:ext cx="1638300" cy="60960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Vitreous hemorrhage</a:t>
            </a:r>
          </a:p>
        </p:txBody>
      </p:sp>
      <p:sp>
        <p:nvSpPr>
          <p:cNvPr id="16" name="Rounded Rectangle 15"/>
          <p:cNvSpPr/>
          <p:nvPr/>
        </p:nvSpPr>
        <p:spPr>
          <a:xfrm>
            <a:off x="3614738" y="2743200"/>
            <a:ext cx="1868487" cy="609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Increased VEFG</a:t>
            </a:r>
          </a:p>
        </p:txBody>
      </p:sp>
      <p:sp>
        <p:nvSpPr>
          <p:cNvPr id="17" name="Rounded Rectangle 16"/>
          <p:cNvSpPr/>
          <p:nvPr/>
        </p:nvSpPr>
        <p:spPr>
          <a:xfrm>
            <a:off x="3614738" y="5900738"/>
            <a:ext cx="1868487" cy="685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Tractional retinal detachment</a:t>
            </a:r>
          </a:p>
        </p:txBody>
      </p:sp>
      <p:sp>
        <p:nvSpPr>
          <p:cNvPr id="27" name="Down Arrow 26"/>
          <p:cNvSpPr/>
          <p:nvPr/>
        </p:nvSpPr>
        <p:spPr>
          <a:xfrm>
            <a:off x="4402138" y="1347788"/>
            <a:ext cx="292100" cy="233362"/>
          </a:xfrm>
          <a:prstGeom prst="downArrow">
            <a:avLst/>
          </a:prstGeom>
          <a:ln/>
        </p:spPr>
        <p:style>
          <a:lnRef idx="1">
            <a:schemeClr val="accent6"/>
          </a:lnRef>
          <a:fillRef idx="3">
            <a:schemeClr val="accent6"/>
          </a:fillRef>
          <a:effectRef idx="2">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Down Arrow 28"/>
          <p:cNvSpPr/>
          <p:nvPr/>
        </p:nvSpPr>
        <p:spPr>
          <a:xfrm>
            <a:off x="4402138" y="2362200"/>
            <a:ext cx="292100" cy="233363"/>
          </a:xfrm>
          <a:prstGeom prst="downArrow">
            <a:avLst/>
          </a:prstGeom>
          <a:ln/>
        </p:spPr>
        <p:style>
          <a:lnRef idx="1">
            <a:schemeClr val="accent6"/>
          </a:lnRef>
          <a:fillRef idx="3">
            <a:schemeClr val="accent6"/>
          </a:fillRef>
          <a:effectRef idx="2">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Down Arrow 29"/>
          <p:cNvSpPr/>
          <p:nvPr/>
        </p:nvSpPr>
        <p:spPr>
          <a:xfrm>
            <a:off x="4413250" y="3494088"/>
            <a:ext cx="290513" cy="233362"/>
          </a:xfrm>
          <a:prstGeom prst="downArrow">
            <a:avLst/>
          </a:prstGeom>
          <a:ln/>
        </p:spPr>
        <p:style>
          <a:lnRef idx="1">
            <a:schemeClr val="accent6"/>
          </a:lnRef>
          <a:fillRef idx="3">
            <a:schemeClr val="accent6"/>
          </a:fillRef>
          <a:effectRef idx="2">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Down Arrow 30"/>
          <p:cNvSpPr/>
          <p:nvPr/>
        </p:nvSpPr>
        <p:spPr>
          <a:xfrm>
            <a:off x="4402138" y="4575175"/>
            <a:ext cx="292100" cy="234950"/>
          </a:xfrm>
          <a:prstGeom prst="downArrow">
            <a:avLst/>
          </a:prstGeom>
          <a:ln/>
        </p:spPr>
        <p:style>
          <a:lnRef idx="1">
            <a:schemeClr val="accent6"/>
          </a:lnRef>
          <a:fillRef idx="3">
            <a:schemeClr val="accent6"/>
          </a:fillRef>
          <a:effectRef idx="2">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Down Arrow 32"/>
          <p:cNvSpPr/>
          <p:nvPr/>
        </p:nvSpPr>
        <p:spPr>
          <a:xfrm rot="18780000">
            <a:off x="5485606" y="4679157"/>
            <a:ext cx="319087" cy="234950"/>
          </a:xfrm>
          <a:prstGeom prst="downArrow">
            <a:avLst/>
          </a:prstGeom>
          <a:ln/>
        </p:spPr>
        <p:style>
          <a:lnRef idx="1">
            <a:schemeClr val="accent6"/>
          </a:lnRef>
          <a:fillRef idx="3">
            <a:schemeClr val="accent6"/>
          </a:fillRef>
          <a:effectRef idx="2">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Down Arrow 39"/>
          <p:cNvSpPr/>
          <p:nvPr/>
        </p:nvSpPr>
        <p:spPr>
          <a:xfrm rot="2220000">
            <a:off x="3284538" y="4622800"/>
            <a:ext cx="290512" cy="274638"/>
          </a:xfrm>
          <a:prstGeom prst="downArrow">
            <a:avLst/>
          </a:prstGeom>
          <a:ln/>
        </p:spPr>
        <p:style>
          <a:lnRef idx="1">
            <a:schemeClr val="accent6"/>
          </a:lnRef>
          <a:fillRef idx="3">
            <a:schemeClr val="accent6"/>
          </a:fillRef>
          <a:effectRef idx="2">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Down Arrow 40"/>
          <p:cNvSpPr/>
          <p:nvPr/>
        </p:nvSpPr>
        <p:spPr>
          <a:xfrm rot="18780000">
            <a:off x="5698332" y="1902618"/>
            <a:ext cx="222250" cy="258763"/>
          </a:xfrm>
          <a:prstGeom prst="downArrow">
            <a:avLst/>
          </a:prstGeom>
          <a:ln/>
        </p:spPr>
        <p:style>
          <a:lnRef idx="1">
            <a:schemeClr val="accent6"/>
          </a:lnRef>
          <a:fillRef idx="3">
            <a:schemeClr val="accent6"/>
          </a:fillRef>
          <a:effectRef idx="2">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Down Arrow 22"/>
          <p:cNvSpPr/>
          <p:nvPr/>
        </p:nvSpPr>
        <p:spPr>
          <a:xfrm>
            <a:off x="4402138" y="5626100"/>
            <a:ext cx="292100" cy="234950"/>
          </a:xfrm>
          <a:prstGeom prst="downArrow">
            <a:avLst/>
          </a:prstGeom>
          <a:ln/>
        </p:spPr>
        <p:style>
          <a:lnRef idx="1">
            <a:schemeClr val="accent6"/>
          </a:lnRef>
          <a:fillRef idx="3">
            <a:schemeClr val="accent6"/>
          </a:fillRef>
          <a:effectRef idx="2">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933" name="TextBox 4"/>
          <p:cNvSpPr txBox="1">
            <a:spLocks noChangeArrowheads="1"/>
          </p:cNvSpPr>
          <p:nvPr/>
        </p:nvSpPr>
        <p:spPr bwMode="auto">
          <a:xfrm>
            <a:off x="6143625" y="6248400"/>
            <a:ext cx="3124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Retina in systemic disease : a color manual of ophthalmoscopy / Homayoun Tabandeh, Morton F. Goldberg 2009</a:t>
            </a:r>
            <a:br>
              <a:rPr kumimoji="0" lang="en-US" altLang="en-US" sz="10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altLang="en-US" sz="10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Rounded Rectangle 23"/>
          <p:cNvSpPr/>
          <p:nvPr/>
        </p:nvSpPr>
        <p:spPr>
          <a:xfrm>
            <a:off x="6062663" y="2166938"/>
            <a:ext cx="1720850" cy="56356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Infarction</a:t>
            </a:r>
          </a:p>
        </p:txBody>
      </p:sp>
      <p:sp>
        <p:nvSpPr>
          <p:cNvPr id="25" name="Down Arrow 24"/>
          <p:cNvSpPr/>
          <p:nvPr/>
        </p:nvSpPr>
        <p:spPr>
          <a:xfrm>
            <a:off x="6777038" y="2825750"/>
            <a:ext cx="290512" cy="233363"/>
          </a:xfrm>
          <a:prstGeom prst="downArrow">
            <a:avLst/>
          </a:prstGeom>
          <a:ln/>
        </p:spPr>
        <p:style>
          <a:lnRef idx="1">
            <a:schemeClr val="accent6"/>
          </a:lnRef>
          <a:fillRef idx="3">
            <a:schemeClr val="accent6"/>
          </a:fillRef>
          <a:effectRef idx="2">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9685026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pPr eaLnBrk="1" fontAlgn="auto" hangingPunct="1">
              <a:spcAft>
                <a:spcPts val="0"/>
              </a:spcAft>
              <a:defRPr/>
            </a:pPr>
            <a:r>
              <a:rPr lang="en-US" dirty="0" smtClean="0">
                <a:solidFill>
                  <a:srgbClr val="FFC000"/>
                </a:solidFill>
              </a:rPr>
              <a:t>Microvascular leakage</a:t>
            </a:r>
          </a:p>
        </p:txBody>
      </p:sp>
      <p:sp>
        <p:nvSpPr>
          <p:cNvPr id="3" name="Content Placeholder 2"/>
          <p:cNvSpPr>
            <a:spLocks noGrp="1"/>
          </p:cNvSpPr>
          <p:nvPr>
            <p:ph sz="quarter" idx="13"/>
          </p:nvPr>
        </p:nvSpPr>
        <p:spPr/>
        <p:txBody>
          <a:bodyPr/>
          <a:lstStyle/>
          <a:p>
            <a:pPr marL="69850" indent="0" eaLnBrk="1" fontAlgn="auto" hangingPunct="1">
              <a:spcAft>
                <a:spcPts val="0"/>
              </a:spcAft>
              <a:buFont typeface="Arial" panose="020B0604020202020204" pitchFamily="34" charset="0"/>
              <a:buNone/>
              <a:defRPr/>
            </a:pPr>
            <a:r>
              <a:rPr lang="en-US" sz="2400" dirty="0" smtClean="0"/>
              <a:t>Microvascular leakage is caused by:</a:t>
            </a:r>
          </a:p>
          <a:p>
            <a:pPr eaLnBrk="1" fontAlgn="auto" hangingPunct="1">
              <a:spcAft>
                <a:spcPts val="0"/>
              </a:spcAft>
              <a:defRPr/>
            </a:pPr>
            <a:r>
              <a:rPr lang="en-US" sz="2400" dirty="0" smtClean="0"/>
              <a:t>Impairment of endothelial tight junctions</a:t>
            </a:r>
          </a:p>
          <a:p>
            <a:pPr eaLnBrk="1" fontAlgn="auto" hangingPunct="1">
              <a:spcAft>
                <a:spcPts val="0"/>
              </a:spcAft>
              <a:defRPr/>
            </a:pPr>
            <a:r>
              <a:rPr lang="en-US" sz="2400" dirty="0" smtClean="0"/>
              <a:t>Loss of pericytes</a:t>
            </a:r>
          </a:p>
          <a:p>
            <a:pPr eaLnBrk="1" fontAlgn="auto" hangingPunct="1">
              <a:spcAft>
                <a:spcPts val="0"/>
              </a:spcAft>
              <a:defRPr/>
            </a:pPr>
            <a:r>
              <a:rPr lang="en-US" sz="2400" dirty="0" smtClean="0"/>
              <a:t>Weakening of capillary walls</a:t>
            </a:r>
          </a:p>
          <a:p>
            <a:pPr eaLnBrk="1" fontAlgn="auto" hangingPunct="1">
              <a:spcAft>
                <a:spcPts val="0"/>
              </a:spcAft>
              <a:defRPr/>
            </a:pPr>
            <a:r>
              <a:rPr lang="en-US" sz="2400" dirty="0" smtClean="0"/>
              <a:t>Elevated levels of vascular  endothelial growth factor (VEGF)</a:t>
            </a:r>
          </a:p>
          <a:p>
            <a:pPr marL="0" indent="0" eaLnBrk="1" fontAlgn="auto" hangingPunct="1">
              <a:spcAft>
                <a:spcPts val="0"/>
              </a:spcAft>
              <a:buFont typeface="Arial" panose="020B0604020202020204" pitchFamily="34" charset="0"/>
              <a:buNone/>
              <a:defRPr/>
            </a:pPr>
            <a:endParaRPr lang="en-US" sz="1800" dirty="0" smtClean="0"/>
          </a:p>
          <a:p>
            <a:pPr marL="0" indent="0" eaLnBrk="1" fontAlgn="auto" hangingPunct="1">
              <a:spcAft>
                <a:spcPts val="0"/>
              </a:spcAft>
              <a:buFont typeface="Arial" panose="020B0604020202020204" pitchFamily="34" charset="0"/>
              <a:buNone/>
              <a:defRPr/>
            </a:pPr>
            <a:endParaRPr lang="en-US" sz="1800" dirty="0"/>
          </a:p>
          <a:p>
            <a:pPr marL="0" indent="0" eaLnBrk="1" fontAlgn="auto" hangingPunct="1">
              <a:spcAft>
                <a:spcPts val="0"/>
              </a:spcAft>
              <a:buFont typeface="Arial" panose="020B0604020202020204" pitchFamily="34" charset="0"/>
              <a:buNone/>
              <a:defRPr/>
            </a:pPr>
            <a:r>
              <a:rPr lang="en-US" sz="1800" dirty="0" smtClean="0"/>
              <a:t>Retina </a:t>
            </a:r>
            <a:r>
              <a:rPr lang="en-US" sz="1800" dirty="0"/>
              <a:t>in systemic disease : a color manual of ophthalmoscopy / Homayoun Tabandeh, Morton F. Goldberg 2009</a:t>
            </a:r>
            <a:br>
              <a:rPr lang="en-US" sz="1800" dirty="0"/>
            </a:br>
            <a:endParaRPr lang="en-US" sz="1800" dirty="0"/>
          </a:p>
          <a:p>
            <a:pPr marL="0" indent="0" eaLnBrk="1" fontAlgn="auto" hangingPunct="1">
              <a:spcAft>
                <a:spcPts val="0"/>
              </a:spcAft>
              <a:buFont typeface="Arial" panose="020B0604020202020204" pitchFamily="34" charset="0"/>
              <a:buNone/>
              <a:defRPr/>
            </a:pPr>
            <a:endParaRPr lang="en-US" dirty="0"/>
          </a:p>
        </p:txBody>
      </p:sp>
    </p:spTree>
    <p:extLst>
      <p:ext uri="{BB962C8B-B14F-4D97-AF65-F5344CB8AC3E}">
        <p14:creationId xmlns:p14="http://schemas.microsoft.com/office/powerpoint/2010/main" val="191160357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18788" y="3828138"/>
            <a:ext cx="1728216" cy="639392"/>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Edema</a:t>
            </a:r>
          </a:p>
        </p:txBody>
      </p:sp>
      <p:sp>
        <p:nvSpPr>
          <p:cNvPr id="6" name="Rounded Rectangle 5"/>
          <p:cNvSpPr/>
          <p:nvPr/>
        </p:nvSpPr>
        <p:spPr>
          <a:xfrm>
            <a:off x="6231680" y="3806264"/>
            <a:ext cx="1862709" cy="701728"/>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Retinal hemorrhage</a:t>
            </a:r>
          </a:p>
        </p:txBody>
      </p:sp>
      <p:sp>
        <p:nvSpPr>
          <p:cNvPr id="10" name="Rounded Rectangle 9"/>
          <p:cNvSpPr/>
          <p:nvPr/>
        </p:nvSpPr>
        <p:spPr>
          <a:xfrm>
            <a:off x="3540951" y="3822192"/>
            <a:ext cx="2155062" cy="6858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Hard exudates</a:t>
            </a:r>
          </a:p>
        </p:txBody>
      </p:sp>
      <p:sp>
        <p:nvSpPr>
          <p:cNvPr id="13" name="Rounded Rectangle 12"/>
          <p:cNvSpPr/>
          <p:nvPr/>
        </p:nvSpPr>
        <p:spPr>
          <a:xfrm>
            <a:off x="2724627" y="2057400"/>
            <a:ext cx="3787710" cy="919062"/>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Microvascular Leakage</a:t>
            </a:r>
          </a:p>
        </p:txBody>
      </p:sp>
      <p:sp>
        <p:nvSpPr>
          <p:cNvPr id="27" name="Down Arrow 26"/>
          <p:cNvSpPr/>
          <p:nvPr/>
        </p:nvSpPr>
        <p:spPr>
          <a:xfrm>
            <a:off x="4435475" y="3186113"/>
            <a:ext cx="365125" cy="549275"/>
          </a:xfrm>
          <a:prstGeom prst="downArrow">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Down Arrow 40"/>
          <p:cNvSpPr/>
          <p:nvPr/>
        </p:nvSpPr>
        <p:spPr>
          <a:xfrm rot="18780000">
            <a:off x="6654006" y="3232944"/>
            <a:ext cx="366713" cy="549275"/>
          </a:xfrm>
          <a:prstGeom prst="downArrow">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Down Arrow 43"/>
          <p:cNvSpPr/>
          <p:nvPr/>
        </p:nvSpPr>
        <p:spPr>
          <a:xfrm rot="2400000">
            <a:off x="2363788" y="3146425"/>
            <a:ext cx="365125" cy="549275"/>
          </a:xfrm>
          <a:prstGeom prst="downArrow">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977" name="TextBox 1"/>
          <p:cNvSpPr txBox="1">
            <a:spLocks noChangeArrowheads="1"/>
          </p:cNvSpPr>
          <p:nvPr/>
        </p:nvSpPr>
        <p:spPr bwMode="auto">
          <a:xfrm>
            <a:off x="3763963" y="5749925"/>
            <a:ext cx="5334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a:t>
            </a:r>
            <a:r>
              <a:rPr kumimoji="0" lang="en-US" altLang="en-US" sz="18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
            </a:r>
            <a:br>
              <a:rPr kumimoji="0" lang="en-US" altLang="en-US" sz="18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altLang="en-US" sz="18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8806632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p:txBody>
          <a:bodyPr/>
          <a:lstStyle/>
          <a:p>
            <a:pPr eaLnBrk="1" hangingPunct="1"/>
            <a:r>
              <a:rPr lang="en-US" altLang="en-US" sz="3200" u="sng" smtClean="0"/>
              <a:t>Diabetic Eye Disease</a:t>
            </a:r>
            <a:r>
              <a:rPr lang="en-US" altLang="en-US" sz="3200" smtClean="0"/>
              <a:t/>
            </a:r>
            <a:br>
              <a:rPr lang="en-US" altLang="en-US" sz="3200" smtClean="0"/>
            </a:br>
            <a:r>
              <a:rPr lang="en-US" altLang="en-US" sz="3200" smtClean="0"/>
              <a:t>Key Points</a:t>
            </a:r>
          </a:p>
        </p:txBody>
      </p:sp>
      <p:sp>
        <p:nvSpPr>
          <p:cNvPr id="41987" name="Rectangle 2"/>
          <p:cNvSpPr>
            <a:spLocks noGrp="1" noChangeArrowheads="1"/>
          </p:cNvSpPr>
          <p:nvPr>
            <p:ph sz="quarter" idx="4294967295"/>
          </p:nvPr>
        </p:nvSpPr>
        <p:spPr>
          <a:xfrm>
            <a:off x="1074738" y="4403725"/>
            <a:ext cx="6908800" cy="1643063"/>
          </a:xfrm>
        </p:spPr>
        <p:txBody>
          <a:bodyPr/>
          <a:lstStyle/>
          <a:p>
            <a:pPr eaLnBrk="1" hangingPunct="1"/>
            <a:r>
              <a:rPr lang="en-US" altLang="en-US" sz="3600" smtClean="0"/>
              <a:t>Treatments exist but work best before vision is lost</a:t>
            </a:r>
          </a:p>
        </p:txBody>
      </p:sp>
      <p:graphicFrame>
        <p:nvGraphicFramePr>
          <p:cNvPr id="22553" name="Group 25"/>
          <p:cNvGraphicFramePr>
            <a:graphicFrameLocks noGrp="1"/>
          </p:cNvGraphicFramePr>
          <p:nvPr/>
        </p:nvGraphicFramePr>
        <p:xfrm>
          <a:off x="0" y="19050"/>
          <a:ext cx="9110664" cy="6637337"/>
        </p:xfrm>
        <a:graphic>
          <a:graphicData uri="http://schemas.openxmlformats.org/drawingml/2006/table">
            <a:tbl>
              <a:tblPr/>
              <a:tblGrid>
                <a:gridCol w="3036888">
                  <a:extLst>
                    <a:ext uri="{9D8B030D-6E8A-4147-A177-3AD203B41FA5}">
                      <a16:colId xmlns:a16="http://schemas.microsoft.com/office/drawing/2014/main" val="20000"/>
                    </a:ext>
                  </a:extLst>
                </a:gridCol>
                <a:gridCol w="3036888">
                  <a:extLst>
                    <a:ext uri="{9D8B030D-6E8A-4147-A177-3AD203B41FA5}">
                      <a16:colId xmlns:a16="http://schemas.microsoft.com/office/drawing/2014/main" val="20001"/>
                    </a:ext>
                  </a:extLst>
                </a:gridCol>
                <a:gridCol w="3036888">
                  <a:extLst>
                    <a:ext uri="{9D8B030D-6E8A-4147-A177-3AD203B41FA5}">
                      <a16:colId xmlns:a16="http://schemas.microsoft.com/office/drawing/2014/main" val="20002"/>
                    </a:ext>
                  </a:extLst>
                </a:gridCol>
              </a:tblGrid>
              <a:tr h="1581978">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1" i="0" u="none" strike="noStrike" cap="none" normalizeH="0" baseline="0" dirty="0" smtClean="0">
                          <a:ln>
                            <a:noFill/>
                          </a:ln>
                          <a:solidFill>
                            <a:schemeClr val="bg1"/>
                          </a:solidFill>
                          <a:effectLst/>
                          <a:latin typeface="Century Gothic" pitchFamily="34" charset="0"/>
                        </a:rPr>
                        <a:t>RECOMMENDED EYE EXAMINATION SCHEDULE</a:t>
                      </a: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2D0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1522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Diabetes Type </a:t>
                      </a: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CEA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Recommended Time of First Examination </a:t>
                      </a: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CEA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Recommended Follow-up* </a:t>
                      </a: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CEACB"/>
                    </a:solidFill>
                  </a:tcPr>
                </a:tc>
                <a:extLst>
                  <a:ext uri="{0D108BD9-81ED-4DB2-BD59-A6C34878D82A}">
                    <a16:rowId xmlns:a16="http://schemas.microsoft.com/office/drawing/2014/main" val="10001"/>
                  </a:ext>
                </a:extLst>
              </a:tr>
              <a:tr h="10189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Type 1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000000"/>
                        </a:solidFill>
                        <a:effectLst/>
                        <a:latin typeface="Century Gothic" pitchFamily="34" charset="0"/>
                      </a:endParaRP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5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3-5 years after diagnosis</a:t>
                      </a: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5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Yearly</a:t>
                      </a: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5E7"/>
                    </a:solidFill>
                  </a:tcPr>
                </a:tc>
                <a:extLst>
                  <a:ext uri="{0D108BD9-81ED-4DB2-BD59-A6C34878D82A}">
                    <a16:rowId xmlns:a16="http://schemas.microsoft.com/office/drawing/2014/main" val="10002"/>
                  </a:ext>
                </a:extLst>
              </a:tr>
              <a:tr h="7812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Type 2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000000"/>
                        </a:solidFill>
                        <a:effectLst/>
                        <a:latin typeface="Century Gothic" pitchFamily="34" charset="0"/>
                      </a:endParaRP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CEA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At time of diagnosis</a:t>
                      </a: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CEA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Yearly</a:t>
                      </a: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CEACB"/>
                    </a:solidFill>
                  </a:tcPr>
                </a:tc>
                <a:extLst>
                  <a:ext uri="{0D108BD9-81ED-4DB2-BD59-A6C34878D82A}">
                    <a16:rowId xmlns:a16="http://schemas.microsoft.com/office/drawing/2014/main" val="10003"/>
                  </a:ext>
                </a:extLst>
              </a:tr>
              <a:tr h="21399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Prior to pregnancy (type 1 or type 2)</a:t>
                      </a: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CEA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Prior to conception and early in the first trimester</a:t>
                      </a: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CEA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No retinopathy to mild moderate  NPDR every 3-12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entury Gothic" pitchFamily="34" charset="0"/>
                        </a:rPr>
                        <a:t>Severe NPDR or worse every 1-3 months.</a:t>
                      </a:r>
                    </a:p>
                  </a:txBody>
                  <a:tcPr marL="81282" marR="81282"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CEACB"/>
                    </a:solidFill>
                  </a:tcPr>
                </a:tc>
                <a:extLst>
                  <a:ext uri="{0D108BD9-81ED-4DB2-BD59-A6C34878D82A}">
                    <a16:rowId xmlns:a16="http://schemas.microsoft.com/office/drawing/2014/main" val="10004"/>
                  </a:ext>
                </a:extLst>
              </a:tr>
            </a:tbl>
          </a:graphicData>
        </a:graphic>
      </p:graphicFrame>
      <p:sp>
        <p:nvSpPr>
          <p:cNvPr id="22551" name="TextBox 4"/>
          <p:cNvSpPr txBox="1">
            <a:spLocks noChangeArrowheads="1"/>
          </p:cNvSpPr>
          <p:nvPr/>
        </p:nvSpPr>
        <p:spPr bwMode="auto">
          <a:xfrm>
            <a:off x="300038" y="6321425"/>
            <a:ext cx="8843962" cy="523875"/>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itchFamily="18" charset="0"/>
                <a:ea typeface="+mn-ea"/>
                <a:cs typeface="Arial" panose="020B0604020202020204" pitchFamily="34" charset="0"/>
              </a:rPr>
              <a:t>*</a:t>
            </a:r>
            <a:r>
              <a:rPr kumimoji="0" lang="en-US" sz="2000" b="0" i="0" u="none" strike="noStrike" kern="1200" cap="none" spc="0" normalizeH="0" baseline="0" noProof="0" dirty="0">
                <a:ln>
                  <a:noFill/>
                </a:ln>
                <a:solidFill>
                  <a:prstClr val="black">
                    <a:lumMod val="75000"/>
                    <a:lumOff val="25000"/>
                  </a:prstClr>
                </a:solidFill>
                <a:effectLst/>
                <a:uLnTx/>
                <a:uFillTx/>
                <a:latin typeface="Times New Roman" pitchFamily="18" charset="0"/>
                <a:ea typeface="+mn-ea"/>
                <a:cs typeface="Arial" panose="020B0604020202020204" pitchFamily="34" charset="0"/>
              </a:rPr>
              <a:t>Abnormal findings may dictate more frequent follow-up examinations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Times New Roman" pitchFamily="18" charset="0"/>
                <a:ea typeface="+mn-ea"/>
                <a:cs typeface="Arial" panose="020B0604020202020204" pitchFamily="34" charset="0"/>
                <a:hlinkClick r:id="rId3"/>
              </a:rPr>
              <a:t>h ttp://one.aao.org/CE/PracticeGuidelines/PPP_Content.aspx?cid=d0c853d3-219f-487b-a524-326ab3cecd9a</a:t>
            </a:r>
            <a:r>
              <a:rPr kumimoji="0" lang="en-US" sz="800" b="0" i="0" u="none" strike="noStrike" kern="1200" cap="none" spc="0" normalizeH="0" baseline="0" noProof="0" dirty="0">
                <a:ln>
                  <a:noFill/>
                </a:ln>
                <a:solidFill>
                  <a:prstClr val="white"/>
                </a:solidFill>
                <a:effectLst/>
                <a:uLnTx/>
                <a:uFillTx/>
                <a:latin typeface="Times New Roman" pitchFamily="18" charset="0"/>
                <a:ea typeface="+mn-ea"/>
                <a:cs typeface="Arial" panose="020B0604020202020204" pitchFamily="34" charset="0"/>
              </a:rPr>
              <a:t> </a:t>
            </a:r>
          </a:p>
        </p:txBody>
      </p:sp>
    </p:spTree>
    <p:extLst>
      <p:ext uri="{BB962C8B-B14F-4D97-AF65-F5344CB8AC3E}">
        <p14:creationId xmlns:p14="http://schemas.microsoft.com/office/powerpoint/2010/main" val="55366981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rtlCol="0">
            <a:normAutofit fontScale="90000"/>
          </a:bodyPr>
          <a:lstStyle/>
          <a:p>
            <a:pPr eaLnBrk="1" fontAlgn="auto" hangingPunct="1">
              <a:spcAft>
                <a:spcPts val="0"/>
              </a:spcAft>
              <a:defRPr/>
            </a:pPr>
            <a:r>
              <a:rPr lang="en-US" dirty="0"/>
              <a:t/>
            </a:r>
            <a:br>
              <a:rPr lang="en-US" dirty="0"/>
            </a:br>
            <a:r>
              <a:rPr lang="en-US" dirty="0"/>
              <a:t>	</a:t>
            </a:r>
            <a:br>
              <a:rPr lang="en-US" dirty="0"/>
            </a:br>
            <a:r>
              <a:rPr lang="en-US" dirty="0"/>
              <a:t/>
            </a:r>
            <a:br>
              <a:rPr lang="en-US" dirty="0"/>
            </a:br>
            <a:r>
              <a:rPr lang="en-US" dirty="0"/>
              <a:t>	</a:t>
            </a:r>
            <a:br>
              <a:rPr lang="en-US" dirty="0"/>
            </a:br>
            <a:r>
              <a:rPr lang="en-US" dirty="0"/>
              <a:t>	</a:t>
            </a:r>
            <a:r>
              <a:rPr lang="en-US" b="1" dirty="0"/>
              <a:t>Findings </a:t>
            </a:r>
            <a:r>
              <a:rPr lang="en-US" b="1" dirty="0" smtClean="0"/>
              <a:t>Obsd </a:t>
            </a:r>
            <a:r>
              <a:rPr lang="en-US" dirty="0"/>
              <a:t>	</a:t>
            </a:r>
            <a:br>
              <a:rPr lang="en-US" dirty="0"/>
            </a:br>
            <a:endParaRPr lang="en-US" dirty="0"/>
          </a:p>
        </p:txBody>
      </p:sp>
      <p:graphicFrame>
        <p:nvGraphicFramePr>
          <p:cNvPr id="4" name="Content Placeholder 3"/>
          <p:cNvGraphicFramePr>
            <a:graphicFrameLocks noGrp="1"/>
          </p:cNvGraphicFramePr>
          <p:nvPr>
            <p:ph idx="1"/>
          </p:nvPr>
        </p:nvGraphicFramePr>
        <p:xfrm>
          <a:off x="0" y="-55050"/>
          <a:ext cx="9144000" cy="6913050"/>
        </p:xfrm>
        <a:graphic>
          <a:graphicData uri="http://schemas.openxmlformats.org/drawingml/2006/table">
            <a:tbl>
              <a:tblPr firstRow="1" bandRow="1">
                <a:tableStyleId>{35758FB7-9AC5-4552-8A53-C91805E547FA}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1044509">
                <a:tc gridSpan="2">
                  <a:txBody>
                    <a:bodyPr/>
                    <a:lstStyle/>
                    <a:p>
                      <a:r>
                        <a:rPr lang="en-US" sz="2800" b="1" dirty="0" smtClean="0">
                          <a:solidFill>
                            <a:schemeClr val="bg2">
                              <a:lumMod val="50000"/>
                            </a:schemeClr>
                          </a:solidFill>
                        </a:rPr>
                        <a:t>International Clinical Diabetic Retinopathy Disease Severity Scale </a:t>
                      </a:r>
                      <a:endParaRPr lang="en-US" sz="2800" dirty="0">
                        <a:ln>
                          <a:solidFill>
                            <a:schemeClr val="bg1"/>
                          </a:solidFill>
                        </a:ln>
                        <a:solidFill>
                          <a:schemeClr val="bg2">
                            <a:lumMod val="50000"/>
                          </a:schemeClr>
                        </a:solidFill>
                      </a:endParaRPr>
                    </a:p>
                  </a:txBody>
                  <a:tcPr/>
                </a:tc>
                <a:tc hMerge="1">
                  <a:txBody>
                    <a:bodyPr/>
                    <a:lstStyle/>
                    <a:p>
                      <a:endParaRPr lang="en-US" dirty="0">
                        <a:ln>
                          <a:solidFill>
                            <a:schemeClr val="bg1"/>
                          </a:solidFill>
                        </a:ln>
                      </a:endParaRPr>
                    </a:p>
                  </a:txBody>
                  <a:tcPr/>
                </a:tc>
                <a:extLst>
                  <a:ext uri="{0D108BD9-81ED-4DB2-BD59-A6C34878D82A}">
                    <a16:rowId xmlns:a16="http://schemas.microsoft.com/office/drawing/2014/main" val="10000"/>
                  </a:ext>
                </a:extLst>
              </a:tr>
              <a:tr h="839341">
                <a:tc>
                  <a:txBody>
                    <a:bodyPr/>
                    <a:lstStyle/>
                    <a:p>
                      <a:endParaRPr lang="en-US" sz="1800" b="0" i="0" u="none" strike="noStrike" kern="1200" baseline="0" dirty="0" smtClean="0">
                        <a:solidFill>
                          <a:schemeClr val="lt1"/>
                        </a:solidFill>
                        <a:latin typeface="+mn-lt"/>
                        <a:ea typeface="+mn-ea"/>
                        <a:cs typeface="+mn-cs"/>
                      </a:endParaRPr>
                    </a:p>
                    <a:p>
                      <a:r>
                        <a:rPr lang="en-US" sz="1800" b="0" i="0" u="none" strike="noStrike" kern="1200" baseline="0" dirty="0" smtClean="0">
                          <a:solidFill>
                            <a:schemeClr val="lt1"/>
                          </a:solidFill>
                          <a:latin typeface="+mn-lt"/>
                          <a:ea typeface="+mn-ea"/>
                          <a:cs typeface="+mn-cs"/>
                        </a:rPr>
                        <a:t> </a:t>
                      </a:r>
                      <a:r>
                        <a:rPr lang="en-US" sz="1800" b="1" i="0" u="none" strike="noStrike" kern="1200" baseline="0" dirty="0" smtClean="0">
                          <a:solidFill>
                            <a:schemeClr val="bg2">
                              <a:lumMod val="50000"/>
                            </a:schemeClr>
                          </a:solidFill>
                          <a:latin typeface="+mn-lt"/>
                          <a:ea typeface="+mn-ea"/>
                          <a:cs typeface="+mn-cs"/>
                        </a:rPr>
                        <a:t>Proposed Disease Severity Level </a:t>
                      </a:r>
                      <a:r>
                        <a:rPr lang="en-US" sz="1800" b="0" i="0" u="none" strike="noStrike" kern="1200" baseline="0" dirty="0" smtClean="0">
                          <a:solidFill>
                            <a:schemeClr val="bg2">
                              <a:lumMod val="50000"/>
                            </a:schemeClr>
                          </a:solidFill>
                          <a:latin typeface="+mn-lt"/>
                          <a:ea typeface="+mn-ea"/>
                          <a:cs typeface="+mn-cs"/>
                        </a:rPr>
                        <a:t>	</a:t>
                      </a:r>
                      <a:endParaRPr lang="en-US" dirty="0">
                        <a:ln>
                          <a:solidFill>
                            <a:schemeClr val="bg1"/>
                          </a:solidFill>
                        </a:ln>
                        <a:solidFill>
                          <a:schemeClr val="bg2">
                            <a:lumMod val="50000"/>
                          </a:schemeClr>
                        </a:solidFill>
                      </a:endParaRPr>
                    </a:p>
                  </a:txBody>
                  <a:tcPr/>
                </a:tc>
                <a:tc>
                  <a:txBody>
                    <a:bodyPr/>
                    <a:lstStyle/>
                    <a:p>
                      <a:r>
                        <a:rPr lang="en-US" sz="1800" b="1" i="0" u="none" strike="noStrike" kern="1200" baseline="0" dirty="0" smtClean="0">
                          <a:solidFill>
                            <a:schemeClr val="bg2">
                              <a:lumMod val="50000"/>
                            </a:schemeClr>
                          </a:solidFill>
                          <a:latin typeface="+mn-lt"/>
                          <a:ea typeface="+mn-ea"/>
                          <a:cs typeface="+mn-cs"/>
                        </a:rPr>
                        <a:t>Findings Observable upon Dilated Ophthalmoscopy </a:t>
                      </a:r>
                      <a:r>
                        <a:rPr lang="en-US" sz="1800" b="0" i="0" u="none" strike="noStrike" kern="1200" baseline="0" dirty="0" smtClean="0">
                          <a:solidFill>
                            <a:schemeClr val="bg2">
                              <a:lumMod val="50000"/>
                            </a:schemeClr>
                          </a:solidFill>
                          <a:latin typeface="+mn-lt"/>
                          <a:ea typeface="+mn-ea"/>
                          <a:cs typeface="+mn-cs"/>
                        </a:rPr>
                        <a:t>	</a:t>
                      </a:r>
                    </a:p>
                    <a:p>
                      <a:endParaRPr lang="en-US" dirty="0">
                        <a:ln>
                          <a:solidFill>
                            <a:schemeClr val="bg1"/>
                          </a:solidFill>
                        </a:ln>
                      </a:endParaRPr>
                    </a:p>
                  </a:txBody>
                  <a:tcPr/>
                </a:tc>
                <a:extLst>
                  <a:ext uri="{0D108BD9-81ED-4DB2-BD59-A6C34878D82A}">
                    <a16:rowId xmlns:a16="http://schemas.microsoft.com/office/drawing/2014/main" val="10001"/>
                  </a:ext>
                </a:extLst>
              </a:tr>
              <a:tr h="610741">
                <a:tc>
                  <a:txBody>
                    <a:bodyPr/>
                    <a:lstStyle/>
                    <a:p>
                      <a:r>
                        <a:rPr lang="en-US" sz="1400" b="0" i="0" u="none" strike="noStrike" kern="1200" baseline="0" dirty="0" smtClean="0">
                          <a:solidFill>
                            <a:schemeClr val="dk1"/>
                          </a:solidFill>
                          <a:latin typeface="+mn-lt"/>
                          <a:ea typeface="+mn-ea"/>
                          <a:cs typeface="+mn-cs"/>
                        </a:rPr>
                        <a:t>No apparent retinopathy</a:t>
                      </a:r>
                    </a:p>
                  </a:txBody>
                  <a:tcPr/>
                </a:tc>
                <a:tc>
                  <a:txBody>
                    <a:bodyPr/>
                    <a:lstStyle/>
                    <a:p>
                      <a:r>
                        <a:rPr lang="en-US" sz="1400" b="0" i="0" u="none" strike="noStrike" kern="1200" baseline="0" dirty="0" smtClean="0">
                          <a:solidFill>
                            <a:schemeClr val="dk1"/>
                          </a:solidFill>
                          <a:latin typeface="+mn-lt"/>
                          <a:ea typeface="+mn-ea"/>
                          <a:cs typeface="+mn-cs"/>
                        </a:rPr>
                        <a:t>No abnormalities</a:t>
                      </a:r>
                    </a:p>
                  </a:txBody>
                  <a:tcPr/>
                </a:tc>
                <a:extLst>
                  <a:ext uri="{0D108BD9-81ED-4DB2-BD59-A6C34878D82A}">
                    <a16:rowId xmlns:a16="http://schemas.microsoft.com/office/drawing/2014/main" val="10002"/>
                  </a:ext>
                </a:extLst>
              </a:tr>
              <a:tr h="735562">
                <a:tc>
                  <a:txBody>
                    <a:bodyPr/>
                    <a:lstStyle/>
                    <a:p>
                      <a:r>
                        <a:rPr lang="en-US" sz="1400" b="0" i="0" u="none" strike="noStrike" kern="1200" baseline="0" dirty="0" smtClean="0">
                          <a:solidFill>
                            <a:schemeClr val="dk1"/>
                          </a:solidFill>
                          <a:latin typeface="+mn-lt"/>
                          <a:ea typeface="+mn-ea"/>
                          <a:cs typeface="+mn-cs"/>
                        </a:rPr>
                        <a:t> Mild nonproliferative diabetic retinopathy 	 	</a:t>
                      </a:r>
                    </a:p>
                    <a:p>
                      <a:endParaRPr lang="en-US" sz="1400" dirty="0"/>
                    </a:p>
                  </a:txBody>
                  <a:tcPr/>
                </a:tc>
                <a:tc>
                  <a:txBody>
                    <a:bodyPr/>
                    <a:lstStyle/>
                    <a:p>
                      <a:r>
                        <a:rPr lang="en-US" sz="1400" b="0" i="0" u="none" strike="noStrike" kern="1200" baseline="0" dirty="0" smtClean="0">
                          <a:solidFill>
                            <a:schemeClr val="dk1"/>
                          </a:solidFill>
                          <a:latin typeface="+mn-lt"/>
                          <a:ea typeface="+mn-ea"/>
                          <a:cs typeface="+mn-cs"/>
                        </a:rPr>
                        <a:t>Microaneurysms only </a:t>
                      </a:r>
                      <a:endParaRPr lang="en-US" sz="1400" dirty="0"/>
                    </a:p>
                  </a:txBody>
                  <a:tcPr/>
                </a:tc>
                <a:extLst>
                  <a:ext uri="{0D108BD9-81ED-4DB2-BD59-A6C34878D82A}">
                    <a16:rowId xmlns:a16="http://schemas.microsoft.com/office/drawing/2014/main" val="10003"/>
                  </a:ext>
                </a:extLst>
              </a:tr>
              <a:tr h="552682">
                <a:tc>
                  <a:txBody>
                    <a:bodyPr/>
                    <a:lstStyle/>
                    <a:p>
                      <a:endParaRPr lang="en-US" sz="1400" b="0" i="0" u="none" strike="noStrike" kern="1200" baseline="0" dirty="0" smtClean="0">
                        <a:solidFill>
                          <a:schemeClr val="dk1"/>
                        </a:solidFill>
                        <a:latin typeface="+mn-lt"/>
                        <a:ea typeface="+mn-ea"/>
                        <a:cs typeface="+mn-cs"/>
                      </a:endParaRPr>
                    </a:p>
                    <a:p>
                      <a:r>
                        <a:rPr lang="en-US" sz="1400" b="0" i="0" u="none" strike="noStrike" kern="1200" baseline="0" dirty="0" smtClean="0">
                          <a:solidFill>
                            <a:schemeClr val="dk1"/>
                          </a:solidFill>
                          <a:latin typeface="+mn-lt"/>
                          <a:ea typeface="+mn-ea"/>
                          <a:cs typeface="+mn-cs"/>
                        </a:rPr>
                        <a:t> Moderate nonproliferative diabetic retinopathy 	</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More than just microaneurysms but less than severe NPDR 	</a:t>
                      </a:r>
                    </a:p>
                    <a:p>
                      <a:endParaRPr lang="en-US" sz="1400" dirty="0"/>
                    </a:p>
                  </a:txBody>
                  <a:tcPr/>
                </a:tc>
                <a:extLst>
                  <a:ext uri="{0D108BD9-81ED-4DB2-BD59-A6C34878D82A}">
                    <a16:rowId xmlns:a16="http://schemas.microsoft.com/office/drawing/2014/main" val="10004"/>
                  </a:ext>
                </a:extLst>
              </a:tr>
              <a:tr h="1600200">
                <a:tc>
                  <a:txBody>
                    <a:bodyPr/>
                    <a:lstStyle/>
                    <a:p>
                      <a:endParaRPr lang="en-US" sz="1400" b="0" i="0" u="none" strike="noStrike" kern="1200" baseline="0" dirty="0" smtClean="0">
                        <a:solidFill>
                          <a:schemeClr val="dk1"/>
                        </a:solidFill>
                        <a:latin typeface="+mn-lt"/>
                        <a:ea typeface="+mn-ea"/>
                        <a:cs typeface="+mn-cs"/>
                      </a:endParaRPr>
                    </a:p>
                    <a:p>
                      <a:r>
                        <a:rPr lang="en-US" sz="1400" b="0" i="0" u="none" strike="noStrike" kern="1200" baseline="0" dirty="0" smtClean="0">
                          <a:solidFill>
                            <a:schemeClr val="dk1"/>
                          </a:solidFill>
                          <a:latin typeface="+mn-lt"/>
                          <a:ea typeface="+mn-ea"/>
                          <a:cs typeface="+mn-cs"/>
                        </a:rPr>
                        <a:t> Severe nonproliferative diabetic retinopathy</a:t>
                      </a:r>
                      <a:endParaRPr lang="en-US" sz="1400" dirty="0"/>
                    </a:p>
                  </a:txBody>
                  <a:tcPr/>
                </a:tc>
                <a:tc>
                  <a:txBody>
                    <a:bodyPr/>
                    <a:lstStyle/>
                    <a:p>
                      <a:r>
                        <a:rPr lang="en-US" sz="1400" b="0" i="0" u="none" strike="noStrike" kern="1200" baseline="0" dirty="0" smtClean="0">
                          <a:solidFill>
                            <a:schemeClr val="dk1"/>
                          </a:solidFill>
                          <a:latin typeface="+mn-lt"/>
                          <a:ea typeface="+mn-ea"/>
                          <a:cs typeface="+mn-cs"/>
                        </a:rPr>
                        <a:t>Any of the following: </a:t>
                      </a:r>
                    </a:p>
                    <a:p>
                      <a:r>
                        <a:rPr lang="en-US" sz="1400" b="0" i="0" u="none" strike="noStrike" kern="1200" baseline="0" dirty="0" smtClean="0">
                          <a:solidFill>
                            <a:schemeClr val="dk1"/>
                          </a:solidFill>
                          <a:latin typeface="+mn-lt"/>
                          <a:ea typeface="+mn-ea"/>
                          <a:cs typeface="+mn-cs"/>
                        </a:rPr>
                        <a:t>More than 20 intraretinal hemorrhages in each of four quadrants </a:t>
                      </a:r>
                    </a:p>
                    <a:p>
                      <a:r>
                        <a:rPr lang="en-US" sz="1400" b="0" i="0" u="none" strike="noStrike" kern="1200" baseline="0" dirty="0" smtClean="0">
                          <a:solidFill>
                            <a:schemeClr val="dk1"/>
                          </a:solidFill>
                          <a:latin typeface="+mn-lt"/>
                          <a:ea typeface="+mn-ea"/>
                          <a:cs typeface="+mn-cs"/>
                        </a:rPr>
                        <a:t>Definite venous beading in two or more quadrants </a:t>
                      </a:r>
                    </a:p>
                    <a:p>
                      <a:r>
                        <a:rPr lang="en-US" sz="1400" b="0" i="0" u="none" strike="noStrike" kern="1200" baseline="0" dirty="0" smtClean="0">
                          <a:solidFill>
                            <a:schemeClr val="dk1"/>
                          </a:solidFill>
                          <a:latin typeface="+mn-lt"/>
                          <a:ea typeface="+mn-ea"/>
                          <a:cs typeface="+mn-cs"/>
                        </a:rPr>
                        <a:t>Prominent IRMA in one or more quadrants </a:t>
                      </a:r>
                    </a:p>
                    <a:p>
                      <a:r>
                        <a:rPr lang="en-US" sz="1400" b="0" i="0" u="none" strike="noStrike" kern="1200" baseline="0" dirty="0" smtClean="0">
                          <a:solidFill>
                            <a:schemeClr val="dk1"/>
                          </a:solidFill>
                          <a:latin typeface="+mn-lt"/>
                          <a:ea typeface="+mn-ea"/>
                          <a:cs typeface="+mn-cs"/>
                        </a:rPr>
                        <a:t>and</a:t>
                      </a:r>
                      <a:r>
                        <a:rPr lang="en-US" sz="1400" b="1" i="0" u="none" strike="noStrike" kern="1200" baseline="0" dirty="0" smtClean="0">
                          <a:solidFill>
                            <a:schemeClr val="dk1"/>
                          </a:solidFill>
                          <a:latin typeface="+mn-lt"/>
                          <a:ea typeface="+mn-ea"/>
                          <a:cs typeface="+mn-cs"/>
                        </a:rPr>
                        <a:t> </a:t>
                      </a:r>
                      <a:r>
                        <a:rPr lang="en-US" sz="1400" b="0" i="0" u="none" strike="noStrike" kern="1200" baseline="0" dirty="0" smtClean="0">
                          <a:solidFill>
                            <a:schemeClr val="dk1"/>
                          </a:solidFill>
                          <a:latin typeface="+mn-lt"/>
                          <a:ea typeface="+mn-ea"/>
                          <a:cs typeface="+mn-cs"/>
                        </a:rPr>
                        <a:t>no signs of proliferative retinopathy.</a:t>
                      </a:r>
                    </a:p>
                    <a:p>
                      <a:endParaRPr lang="en-US" sz="1400" dirty="0"/>
                    </a:p>
                  </a:txBody>
                  <a:tcPr/>
                </a:tc>
                <a:extLst>
                  <a:ext uri="{0D108BD9-81ED-4DB2-BD59-A6C34878D82A}">
                    <a16:rowId xmlns:a16="http://schemas.microsoft.com/office/drawing/2014/main" val="10005"/>
                  </a:ext>
                </a:extLst>
              </a:tr>
              <a:tr h="1276118">
                <a:tc>
                  <a:txBody>
                    <a:bodyPr/>
                    <a:lstStyle/>
                    <a:p>
                      <a:endParaRPr lang="en-US" sz="1400" b="0" i="0" u="none" strike="noStrike" kern="1200" baseline="0" dirty="0" smtClean="0">
                        <a:solidFill>
                          <a:schemeClr val="dk1"/>
                        </a:solidFill>
                        <a:latin typeface="+mn-lt"/>
                        <a:ea typeface="+mn-ea"/>
                        <a:cs typeface="+mn-cs"/>
                      </a:endParaRPr>
                    </a:p>
                    <a:p>
                      <a:r>
                        <a:rPr lang="en-US" sz="1400" b="0" i="0" u="none" strike="noStrike" kern="1200" baseline="0" dirty="0" smtClean="0">
                          <a:solidFill>
                            <a:schemeClr val="dk1"/>
                          </a:solidFill>
                          <a:latin typeface="+mn-lt"/>
                          <a:ea typeface="+mn-ea"/>
                          <a:cs typeface="+mn-cs"/>
                        </a:rPr>
                        <a:t> Proliferative diabetic retinopathy 	</a:t>
                      </a:r>
                      <a:endParaRPr lang="en-US" sz="1400" dirty="0"/>
                    </a:p>
                  </a:txBody>
                  <a:tcPr/>
                </a:tc>
                <a:tc>
                  <a:txBody>
                    <a:bodyPr/>
                    <a:lstStyle/>
                    <a:p>
                      <a:r>
                        <a:rPr lang="en-US" sz="1400" b="0" i="0" u="none" strike="noStrike" kern="1200" baseline="0" dirty="0" smtClean="0">
                          <a:solidFill>
                            <a:schemeClr val="dk1"/>
                          </a:solidFill>
                          <a:latin typeface="+mn-lt"/>
                          <a:ea typeface="+mn-ea"/>
                          <a:cs typeface="+mn-cs"/>
                        </a:rPr>
                        <a:t>One or both of the following: </a:t>
                      </a:r>
                    </a:p>
                    <a:p>
                      <a:r>
                        <a:rPr lang="en-US" sz="1400" b="0" i="0" u="none" strike="noStrike" kern="1200" baseline="0" dirty="0" smtClean="0">
                          <a:solidFill>
                            <a:schemeClr val="dk1"/>
                          </a:solidFill>
                          <a:latin typeface="+mn-lt"/>
                          <a:ea typeface="+mn-ea"/>
                          <a:cs typeface="+mn-cs"/>
                        </a:rPr>
                        <a:t>Neovascularization </a:t>
                      </a:r>
                    </a:p>
                    <a:p>
                      <a:r>
                        <a:rPr lang="en-US" sz="1400" b="0" i="0" u="none" strike="noStrike" kern="1200" baseline="0" dirty="0" smtClean="0">
                          <a:solidFill>
                            <a:schemeClr val="dk1"/>
                          </a:solidFill>
                          <a:latin typeface="+mn-lt"/>
                          <a:ea typeface="+mn-ea"/>
                          <a:cs typeface="+mn-cs"/>
                        </a:rPr>
                        <a:t>Vitreous/preretinal hemorrhage </a:t>
                      </a:r>
                      <a:endParaRPr lang="en-US" sz="1400" dirty="0"/>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nvGraphicFramePr>
        <p:xfrm>
          <a:off x="100013" y="7848600"/>
          <a:ext cx="7086600" cy="274638"/>
        </p:xfrm>
        <a:graphic>
          <a:graphicData uri="http://schemas.openxmlformats.org/drawingml/2006/table">
            <a:tbl>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274638">
                <a:tc>
                  <a:txBody>
                    <a:bodyPr/>
                    <a:lstStyle/>
                    <a:p>
                      <a:endParaRPr lang="en-US" sz="1800" dirty="0">
                        <a:effectLst/>
                        <a:latin typeface="arial"/>
                      </a:endParaRPr>
                    </a:p>
                  </a:txBody>
                  <a:tcPr marL="0" marR="0" marT="0" marB="0" anchor="ctr">
                    <a:lnL>
                      <a:noFill/>
                    </a:lnL>
                    <a:lnR>
                      <a:noFill/>
                    </a:lnR>
                    <a:lnT w="9525" cap="flat" cmpd="sng" algn="ctr">
                      <a:solidFill>
                        <a:srgbClr val="008000"/>
                      </a:solidFill>
                      <a:prstDash val="solid"/>
                      <a:round/>
                      <a:headEnd type="none" w="med" len="med"/>
                      <a:tailEnd type="none" w="med" len="med"/>
                    </a:lnT>
                    <a:lnB>
                      <a:noFill/>
                    </a:lnB>
                    <a:solidFill>
                      <a:srgbClr val="DCF6DB"/>
                    </a:solidFill>
                  </a:tcPr>
                </a:tc>
                <a:tc>
                  <a:txBody>
                    <a:bodyPr/>
                    <a:lstStyle/>
                    <a:p>
                      <a:pPr algn="r"/>
                      <a:endParaRPr lang="en-US" sz="1800" dirty="0">
                        <a:effectLst/>
                        <a:latin typeface="arial"/>
                      </a:endParaRPr>
                    </a:p>
                  </a:txBody>
                  <a:tcPr marL="0" marR="0" marT="0" marB="0" anchor="ctr">
                    <a:lnL>
                      <a:noFill/>
                    </a:lnL>
                    <a:lnR>
                      <a:noFill/>
                    </a:lnR>
                    <a:lnT w="9525" cap="flat" cmpd="sng" algn="ctr">
                      <a:solidFill>
                        <a:srgbClr val="008000"/>
                      </a:solidFill>
                      <a:prstDash val="solid"/>
                      <a:round/>
                      <a:headEnd type="none" w="med" len="med"/>
                      <a:tailEnd type="none" w="med" len="med"/>
                    </a:lnT>
                    <a:lnB>
                      <a:noFill/>
                    </a:lnB>
                    <a:solidFill>
                      <a:srgbClr val="DCF6DB"/>
                    </a:solidFill>
                  </a:tcPr>
                </a:tc>
                <a:extLst>
                  <a:ext uri="{0D108BD9-81ED-4DB2-BD59-A6C34878D82A}">
                    <a16:rowId xmlns:a16="http://schemas.microsoft.com/office/drawing/2014/main" val="10000"/>
                  </a:ext>
                </a:extLst>
              </a:tr>
            </a:tbl>
          </a:graphicData>
        </a:graphic>
      </p:graphicFrame>
      <p:sp>
        <p:nvSpPr>
          <p:cNvPr id="43016" name="Rectangle 2"/>
          <p:cNvSpPr>
            <a:spLocks noChangeArrowheads="1"/>
          </p:cNvSpPr>
          <p:nvPr/>
        </p:nvSpPr>
        <p:spPr bwMode="auto">
          <a:xfrm>
            <a:off x="0" y="6417298"/>
            <a:ext cx="65" cy="50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158700" rIns="0" bIns="15870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7732699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95300" y="0"/>
            <a:ext cx="8229600" cy="1143000"/>
          </a:xfrm>
        </p:spPr>
        <p:txBody>
          <a:bodyPr/>
          <a:lstStyle/>
          <a:p>
            <a:pPr eaLnBrk="1" hangingPunct="1"/>
            <a:r>
              <a:rPr lang="en-US" altLang="en-US" smtClean="0">
                <a:solidFill>
                  <a:srgbClr val="FFC000"/>
                </a:solidFill>
              </a:rPr>
              <a:t>No retinopathy</a:t>
            </a:r>
          </a:p>
        </p:txBody>
      </p:sp>
      <p:pic>
        <p:nvPicPr>
          <p:cNvPr id="44035" name="Picture 2" descr="F:\NAVIS_PIC-00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22425" y="998538"/>
            <a:ext cx="5859463" cy="5859462"/>
          </a:xfrm>
        </p:spPr>
      </p:pic>
    </p:spTree>
    <p:extLst>
      <p:ext uri="{BB962C8B-B14F-4D97-AF65-F5344CB8AC3E}">
        <p14:creationId xmlns:p14="http://schemas.microsoft.com/office/powerpoint/2010/main" val="4354444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en-US" smtClean="0">
                <a:solidFill>
                  <a:srgbClr val="FFC000"/>
                </a:solidFill>
              </a:rPr>
              <a:t>MILD NONPROLIFERATIVE DIABETIC RETINOPATHY</a:t>
            </a:r>
          </a:p>
        </p:txBody>
      </p:sp>
      <p:sp>
        <p:nvSpPr>
          <p:cNvPr id="3" name="Content Placeholder 2"/>
          <p:cNvSpPr>
            <a:spLocks noGrp="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r>
              <a:rPr lang="en-US" dirty="0"/>
              <a:t>Characteristics</a:t>
            </a:r>
          </a:p>
          <a:p>
            <a:pPr eaLnBrk="1" fontAlgn="auto" hangingPunct="1">
              <a:spcAft>
                <a:spcPts val="0"/>
              </a:spcAft>
              <a:defRPr/>
            </a:pPr>
            <a:r>
              <a:rPr lang="en-US" dirty="0" err="1" smtClean="0"/>
              <a:t>Microaneurysms</a:t>
            </a:r>
            <a:r>
              <a:rPr lang="en-US" dirty="0" smtClean="0"/>
              <a:t> </a:t>
            </a:r>
            <a:r>
              <a:rPr lang="en-US" dirty="0"/>
              <a:t>only </a:t>
            </a:r>
          </a:p>
          <a:p>
            <a:pPr eaLnBrk="1" fontAlgn="auto" hangingPunct="1">
              <a:spcAft>
                <a:spcPts val="0"/>
              </a:spcAft>
              <a:defRPr/>
            </a:pPr>
            <a:endParaRPr lang="en-US" dirty="0">
              <a:solidFill>
                <a:srgbClr val="FFFF00"/>
              </a:solidFill>
            </a:endParaRPr>
          </a:p>
        </p:txBody>
      </p:sp>
    </p:spTree>
    <p:extLst>
      <p:ext uri="{BB962C8B-B14F-4D97-AF65-F5344CB8AC3E}">
        <p14:creationId xmlns:p14="http://schemas.microsoft.com/office/powerpoint/2010/main" val="245335380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solidFill>
                  <a:srgbClr val="FFC000"/>
                </a:solidFill>
              </a:rPr>
              <a:t>MILD NONPROLIFERATIVE DIABETIC RETINOPATHY</a:t>
            </a:r>
          </a:p>
        </p:txBody>
      </p:sp>
      <p:sp>
        <p:nvSpPr>
          <p:cNvPr id="46083" name="TextBox 5"/>
          <p:cNvSpPr txBox="1">
            <a:spLocks noChangeArrowheads="1"/>
          </p:cNvSpPr>
          <p:nvPr/>
        </p:nvSpPr>
        <p:spPr bwMode="auto">
          <a:xfrm>
            <a:off x="990600" y="6465888"/>
            <a:ext cx="883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6084" name="AutoShape 2" descr="https://dl-web.dropbox.com/get/Shared%20with%20Ines/New%20photos%20for%20Ines/newDRphotos%20%284%29.jpg?w=08ec0ac8"/>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PE" altLang="en-US" sz="18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608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371600"/>
            <a:ext cx="5486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Box 7"/>
          <p:cNvSpPr txBox="1">
            <a:spLocks noChangeArrowheads="1"/>
          </p:cNvSpPr>
          <p:nvPr/>
        </p:nvSpPr>
        <p:spPr bwMode="auto">
          <a:xfrm>
            <a:off x="4840288" y="258445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Microaneurysms</a:t>
            </a:r>
            <a:endParaRPr kumimoji="0" lang="es-PE" altLang="en-US" sz="18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Left Arrow 8"/>
          <p:cNvSpPr/>
          <p:nvPr/>
        </p:nvSpPr>
        <p:spPr>
          <a:xfrm>
            <a:off x="4419600" y="2584450"/>
            <a:ext cx="381000" cy="1571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PE"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Left Arrow 3"/>
          <p:cNvSpPr/>
          <p:nvPr/>
        </p:nvSpPr>
        <p:spPr>
          <a:xfrm rot="19633026">
            <a:off x="4618038" y="3041650"/>
            <a:ext cx="4191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PE"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1628668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a:bodyPr>
          <a:lstStyle/>
          <a:p>
            <a:pPr eaLnBrk="1" fontAlgn="auto" hangingPunct="1">
              <a:spcAft>
                <a:spcPts val="0"/>
              </a:spcAft>
              <a:defRPr/>
            </a:pPr>
            <a:r>
              <a:rPr lang="en-US" dirty="0" smtClean="0">
                <a:solidFill>
                  <a:srgbClr val="FFC000"/>
                </a:solidFill>
              </a:rPr>
              <a:t>Moderate Nonproliferative Diabetic Retinopathy (NPDR)</a:t>
            </a:r>
            <a:endParaRPr lang="en-US" dirty="0">
              <a:solidFill>
                <a:srgbClr val="FFC000"/>
              </a:solidFill>
            </a:endParaRPr>
          </a:p>
        </p:txBody>
      </p:sp>
      <p:sp>
        <p:nvSpPr>
          <p:cNvPr id="70660" name="Rectangle 4"/>
          <p:cNvSpPr>
            <a:spLocks noGrp="1" noChangeArrowheads="1"/>
          </p:cNvSpPr>
          <p:nvPr>
            <p:ph sz="quarter" idx="13"/>
          </p:nvPr>
        </p:nvSpPr>
        <p:spPr/>
        <p:txBody>
          <a:bodyPr/>
          <a:lstStyle/>
          <a:p>
            <a:pPr marL="0" indent="0" eaLnBrk="1" fontAlgn="auto" hangingPunct="1">
              <a:spcAft>
                <a:spcPts val="0"/>
              </a:spcAft>
              <a:buFont typeface="Arial" panose="020B0604020202020204" pitchFamily="34" charset="0"/>
              <a:buNone/>
              <a:defRPr/>
            </a:pPr>
            <a:endParaRPr lang="en-US" sz="2400" dirty="0" smtClean="0"/>
          </a:p>
          <a:p>
            <a:pPr marL="0" indent="0" eaLnBrk="1" fontAlgn="auto" hangingPunct="1">
              <a:spcAft>
                <a:spcPts val="0"/>
              </a:spcAft>
              <a:buFont typeface="Arial" panose="020B0604020202020204" pitchFamily="34" charset="0"/>
              <a:buNone/>
              <a:defRPr/>
            </a:pPr>
            <a:r>
              <a:rPr lang="en-US" sz="2400" dirty="0" smtClean="0"/>
              <a:t>Characteristics</a:t>
            </a:r>
          </a:p>
          <a:p>
            <a:pPr eaLnBrk="1" fontAlgn="auto" hangingPunct="1">
              <a:spcAft>
                <a:spcPts val="0"/>
              </a:spcAft>
              <a:defRPr/>
            </a:pPr>
            <a:r>
              <a:rPr lang="en-US" sz="2400" dirty="0" smtClean="0">
                <a:solidFill>
                  <a:schemeClr val="dk1"/>
                </a:solidFill>
              </a:rPr>
              <a:t> </a:t>
            </a:r>
            <a:r>
              <a:rPr lang="en-US" sz="2400" dirty="0"/>
              <a:t>More than just </a:t>
            </a:r>
            <a:r>
              <a:rPr lang="en-US" sz="2400" dirty="0" err="1"/>
              <a:t>microaneurysms</a:t>
            </a:r>
            <a:r>
              <a:rPr lang="en-US" sz="2400" dirty="0"/>
              <a:t> but less than severe NPDR </a:t>
            </a:r>
            <a:r>
              <a:rPr lang="en-US" sz="2400" dirty="0" smtClean="0">
                <a:solidFill>
                  <a:schemeClr val="dk1"/>
                </a:solidFill>
              </a:rPr>
              <a:t>but </a:t>
            </a:r>
            <a:r>
              <a:rPr lang="en-US" sz="2400" dirty="0">
                <a:solidFill>
                  <a:schemeClr val="dk1"/>
                </a:solidFill>
              </a:rPr>
              <a:t>less than severe </a:t>
            </a:r>
            <a:r>
              <a:rPr lang="en-US" sz="2400" dirty="0" smtClean="0">
                <a:solidFill>
                  <a:schemeClr val="dk1"/>
                </a:solidFill>
              </a:rPr>
              <a:t>NPD</a:t>
            </a:r>
            <a:endParaRPr lang="en-US" sz="2400" dirty="0" smtClean="0"/>
          </a:p>
        </p:txBody>
      </p:sp>
    </p:spTree>
    <p:extLst>
      <p:ext uri="{BB962C8B-B14F-4D97-AF65-F5344CB8AC3E}">
        <p14:creationId xmlns:p14="http://schemas.microsoft.com/office/powerpoint/2010/main" val="71001590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b="1" dirty="0">
                <a:solidFill>
                  <a:srgbClr val="FFC000"/>
                </a:solidFill>
              </a:rPr>
              <a:t>Moderate Nonproliferative Diabetic Retinopathy (NPDR)</a:t>
            </a:r>
            <a:endParaRPr lang="en-US" dirty="0">
              <a:solidFill>
                <a:srgbClr val="FFC000"/>
              </a:solidFill>
            </a:endParaRPr>
          </a:p>
        </p:txBody>
      </p:sp>
      <p:pic>
        <p:nvPicPr>
          <p:cNvPr id="48131"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981200" y="1592263"/>
            <a:ext cx="5076825" cy="4525962"/>
          </a:xfrm>
        </p:spPr>
      </p:pic>
      <p:sp>
        <p:nvSpPr>
          <p:cNvPr id="48132" name="TextBox 4"/>
          <p:cNvSpPr txBox="1">
            <a:spLocks noChangeArrowheads="1"/>
          </p:cNvSpPr>
          <p:nvPr/>
        </p:nvSpPr>
        <p:spPr bwMode="auto">
          <a:xfrm>
            <a:off x="6629400" y="37465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Hard exudates</a:t>
            </a:r>
          </a:p>
        </p:txBody>
      </p:sp>
      <p:sp>
        <p:nvSpPr>
          <p:cNvPr id="6" name="Left Arrow 5"/>
          <p:cNvSpPr/>
          <p:nvPr/>
        </p:nvSpPr>
        <p:spPr>
          <a:xfrm>
            <a:off x="5029200" y="2895600"/>
            <a:ext cx="6858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7" name="Left Arrow 6"/>
          <p:cNvSpPr/>
          <p:nvPr/>
        </p:nvSpPr>
        <p:spPr>
          <a:xfrm>
            <a:off x="5867400" y="3856038"/>
            <a:ext cx="6858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9" name="Left Arrow 8"/>
          <p:cNvSpPr/>
          <p:nvPr/>
        </p:nvSpPr>
        <p:spPr>
          <a:xfrm>
            <a:off x="5791200" y="5181600"/>
            <a:ext cx="6858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48136" name="TextBox 9"/>
          <p:cNvSpPr txBox="1">
            <a:spLocks noChangeArrowheads="1"/>
          </p:cNvSpPr>
          <p:nvPr/>
        </p:nvSpPr>
        <p:spPr bwMode="auto">
          <a:xfrm>
            <a:off x="6781800" y="5010150"/>
            <a:ext cx="1981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Flamed shaped hemorrhage</a:t>
            </a:r>
          </a:p>
        </p:txBody>
      </p:sp>
      <p:sp>
        <p:nvSpPr>
          <p:cNvPr id="48137" name="TextBox 10"/>
          <p:cNvSpPr txBox="1">
            <a:spLocks noChangeArrowheads="1"/>
          </p:cNvSpPr>
          <p:nvPr/>
        </p:nvSpPr>
        <p:spPr bwMode="auto">
          <a:xfrm>
            <a:off x="5799138" y="2778125"/>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Microaneurysm</a:t>
            </a:r>
          </a:p>
        </p:txBody>
      </p:sp>
      <p:sp>
        <p:nvSpPr>
          <p:cNvPr id="48138" name="TextBox 11"/>
          <p:cNvSpPr txBox="1">
            <a:spLocks noChangeArrowheads="1"/>
          </p:cNvSpPr>
          <p:nvPr/>
        </p:nvSpPr>
        <p:spPr bwMode="auto">
          <a:xfrm>
            <a:off x="1752600" y="1562100"/>
            <a:ext cx="762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00787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descr="Rectangle: Click to edit Master text styles&#10;Second level&#10;Third level&#10;Fourth level&#10;Fifth level"/>
          <p:cNvSpPr>
            <a:spLocks noChangeArrowheads="1"/>
          </p:cNvSpPr>
          <p:nvPr/>
        </p:nvSpPr>
        <p:spPr bwMode="auto">
          <a:xfrm>
            <a:off x="762000" y="1524000"/>
            <a:ext cx="8077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buClr>
                <a:schemeClr val="accent2"/>
              </a:buClr>
              <a:buSzPct val="80000"/>
              <a:buFont typeface="Wingdings 2" panose="05020102010507070707" pitchFamily="18" charset="2"/>
              <a:buNone/>
            </a:pPr>
            <a:r>
              <a:rPr lang="en-US" altLang="ko-KR" sz="2100">
                <a:solidFill>
                  <a:schemeClr val="tx1"/>
                </a:solidFill>
                <a:latin typeface="Times New Roman" panose="02020603050405020304" pitchFamily="18" charset="0"/>
                <a:ea typeface="굴림" charset="-127"/>
              </a:rPr>
              <a:t>Hidden layer representations</a:t>
            </a:r>
          </a:p>
          <a:p>
            <a:pPr algn="l" eaLnBrk="1" hangingPunct="1">
              <a:buClr>
                <a:schemeClr val="accent2"/>
              </a:buClr>
              <a:buSzPct val="80000"/>
              <a:buFont typeface="Wingdings 2" panose="05020102010507070707" pitchFamily="18" charset="2"/>
              <a:buNone/>
            </a:pPr>
            <a:r>
              <a:rPr lang="en-US" altLang="ko-KR" sz="2100">
                <a:solidFill>
                  <a:schemeClr val="tx1"/>
                </a:solidFill>
                <a:latin typeface="Times New Roman" panose="02020603050405020304" pitchFamily="18" charset="0"/>
                <a:ea typeface="굴림" charset="-127"/>
              </a:rPr>
              <a:t>	- This 8x3x8 network was trained to learn the identity function.</a:t>
            </a:r>
          </a:p>
          <a:p>
            <a:pPr algn="l" eaLnBrk="1" hangingPunct="1">
              <a:buClr>
                <a:schemeClr val="accent2"/>
              </a:buClr>
              <a:buSzPct val="80000"/>
              <a:buFont typeface="Wingdings 2" panose="05020102010507070707" pitchFamily="18" charset="2"/>
              <a:buNone/>
            </a:pPr>
            <a:r>
              <a:rPr lang="en-US" altLang="ko-KR" sz="2100">
                <a:solidFill>
                  <a:schemeClr val="tx1"/>
                </a:solidFill>
                <a:latin typeface="Times New Roman" panose="02020603050405020304" pitchFamily="18" charset="0"/>
                <a:ea typeface="굴림" charset="-127"/>
              </a:rPr>
              <a:t>	- 8 training examples are used.</a:t>
            </a:r>
          </a:p>
          <a:p>
            <a:pPr algn="l" eaLnBrk="1" hangingPunct="1">
              <a:buClr>
                <a:schemeClr val="accent2"/>
              </a:buClr>
              <a:buSzPct val="80000"/>
              <a:buFont typeface="Wingdings 2" panose="05020102010507070707" pitchFamily="18" charset="2"/>
              <a:buNone/>
            </a:pPr>
            <a:r>
              <a:rPr lang="en-US" altLang="ko-KR" sz="2100">
                <a:solidFill>
                  <a:schemeClr val="tx1"/>
                </a:solidFill>
                <a:latin typeface="Times New Roman" panose="02020603050405020304" pitchFamily="18" charset="0"/>
                <a:ea typeface="굴림" charset="-127"/>
              </a:rPr>
              <a:t>	- After 5000 training iterations, the three hidden unit values encode the eight distinct inputs using the encoding shown on the right</a:t>
            </a:r>
            <a:r>
              <a:rPr lang="en-US" altLang="ko-KR" sz="2000">
                <a:solidFill>
                  <a:schemeClr val="tx1"/>
                </a:solidFill>
                <a:latin typeface="Comic Sans MS" panose="030F0702030302020204" pitchFamily="66" charset="0"/>
                <a:ea typeface="굴림" charset="-127"/>
              </a:rPr>
              <a:t>.</a:t>
            </a:r>
          </a:p>
        </p:txBody>
      </p:sp>
      <p:pic>
        <p:nvPicPr>
          <p:cNvPr id="26627" name="Picture 3" descr="Fig4-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741738"/>
            <a:ext cx="56388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4"/>
          <p:cNvSpPr>
            <a:spLocks noGrp="1" noChangeArrowheads="1"/>
          </p:cNvSpPr>
          <p:nvPr>
            <p:ph type="title"/>
          </p:nvPr>
        </p:nvSpPr>
        <p:spPr>
          <a:noFill/>
        </p:spPr>
        <p:txBody>
          <a:bodyPr/>
          <a:lstStyle/>
          <a:p>
            <a:pPr eaLnBrk="1" hangingPunct="1"/>
            <a:r>
              <a:rPr lang="en-US" altLang="ko-KR" sz="3600" smtClean="0">
                <a:latin typeface="Times New Roman" panose="02020603050405020304" pitchFamily="18" charset="0"/>
              </a:rPr>
              <a:t>Hidden layer representations</a:t>
            </a:r>
          </a:p>
        </p:txBody>
      </p:sp>
    </p:spTree>
    <p:extLst>
      <p:ext uri="{BB962C8B-B14F-4D97-AF65-F5344CB8AC3E}">
        <p14:creationId xmlns:p14="http://schemas.microsoft.com/office/powerpoint/2010/main" val="259439029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ft Arrow 5"/>
          <p:cNvSpPr/>
          <p:nvPr/>
        </p:nvSpPr>
        <p:spPr>
          <a:xfrm>
            <a:off x="3824288" y="3040063"/>
            <a:ext cx="1106487" cy="1682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0" name="Left Arrow 9"/>
          <p:cNvSpPr/>
          <p:nvPr/>
        </p:nvSpPr>
        <p:spPr>
          <a:xfrm>
            <a:off x="4278313" y="3795713"/>
            <a:ext cx="1014412" cy="1682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2" name="Title 11"/>
          <p:cNvSpPr>
            <a:spLocks noGrp="1"/>
          </p:cNvSpPr>
          <p:nvPr>
            <p:ph type="title"/>
          </p:nvPr>
        </p:nvSpPr>
        <p:spPr>
          <a:xfrm>
            <a:off x="1219200" y="381000"/>
            <a:ext cx="7024688" cy="1143000"/>
          </a:xfrm>
        </p:spPr>
        <p:txBody>
          <a:bodyPr>
            <a:normAutofit fontScale="90000"/>
          </a:bodyPr>
          <a:lstStyle/>
          <a:p>
            <a:pPr eaLnBrk="1" fontAlgn="auto" hangingPunct="1">
              <a:spcAft>
                <a:spcPts val="0"/>
              </a:spcAft>
              <a:defRPr/>
            </a:pPr>
            <a:r>
              <a:rPr lang="en-US" sz="3600" b="1" dirty="0" smtClean="0"/>
              <a:t> </a:t>
            </a:r>
            <a:r>
              <a:rPr lang="en-US" sz="3600" b="1" dirty="0">
                <a:solidFill>
                  <a:srgbClr val="FFC000"/>
                </a:solidFill>
              </a:rPr>
              <a:t>Moderate </a:t>
            </a:r>
            <a:r>
              <a:rPr lang="en-US" sz="3600" b="1" dirty="0" err="1">
                <a:solidFill>
                  <a:srgbClr val="FFC000"/>
                </a:solidFill>
              </a:rPr>
              <a:t>Nonproliferative</a:t>
            </a:r>
            <a:r>
              <a:rPr lang="en-US" sz="3600" b="1" dirty="0">
                <a:solidFill>
                  <a:srgbClr val="FFC000"/>
                </a:solidFill>
              </a:rPr>
              <a:t> Diabetic Retinopathy (</a:t>
            </a:r>
            <a:r>
              <a:rPr lang="en-US" sz="3600" b="1" dirty="0" smtClean="0">
                <a:solidFill>
                  <a:srgbClr val="FFC000"/>
                </a:solidFill>
              </a:rPr>
              <a:t>NPDR)</a:t>
            </a:r>
            <a:endParaRPr lang="en-US" sz="3600" dirty="0">
              <a:solidFill>
                <a:srgbClr val="FFC000"/>
              </a:solidFill>
            </a:endParaRPr>
          </a:p>
        </p:txBody>
      </p:sp>
      <p:pic>
        <p:nvPicPr>
          <p:cNvPr id="49157" name="Picture 2" descr="C:\Users\Ines Serrano\Downloads\pdro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28750"/>
            <a:ext cx="5334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Box 4"/>
          <p:cNvSpPr txBox="1">
            <a:spLocks noChangeArrowheads="1"/>
          </p:cNvSpPr>
          <p:nvPr/>
        </p:nvSpPr>
        <p:spPr bwMode="auto">
          <a:xfrm>
            <a:off x="1371600" y="3962400"/>
            <a:ext cx="20605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Hard exudates</a:t>
            </a:r>
            <a:endParaRPr kumimoji="0" lang="es-PE"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9159" name="TextBox 6"/>
          <p:cNvSpPr txBox="1">
            <a:spLocks noChangeArrowheads="1"/>
          </p:cNvSpPr>
          <p:nvPr/>
        </p:nvSpPr>
        <p:spPr bwMode="auto">
          <a:xfrm>
            <a:off x="1752600" y="5486400"/>
            <a:ext cx="23733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microaneurysm</a:t>
            </a:r>
            <a:endParaRPr kumimoji="0" lang="es-PE"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 name="Right Arrow 7"/>
          <p:cNvSpPr/>
          <p:nvPr/>
        </p:nvSpPr>
        <p:spPr>
          <a:xfrm>
            <a:off x="3048000" y="4038600"/>
            <a:ext cx="1106488" cy="16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PE" sz="1800" b="0" i="0" u="none" strike="noStrike" kern="1200" cap="none" spc="0" normalizeH="0" baseline="0" noProof="0" dirty="0">
              <a:ln>
                <a:noFill/>
              </a:ln>
              <a:solidFill>
                <a:srgbClr val="FFFFFF"/>
              </a:solidFill>
              <a:effectLst/>
              <a:uLnTx/>
              <a:uFillTx/>
              <a:latin typeface="Arial Narrow"/>
              <a:ea typeface="+mn-ea"/>
              <a:cs typeface="+mn-cs"/>
            </a:endParaRPr>
          </a:p>
        </p:txBody>
      </p:sp>
      <p:sp>
        <p:nvSpPr>
          <p:cNvPr id="15" name="Right Arrow 14"/>
          <p:cNvSpPr/>
          <p:nvPr/>
        </p:nvSpPr>
        <p:spPr>
          <a:xfrm>
            <a:off x="3505200" y="5562600"/>
            <a:ext cx="1303338"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PE" sz="1800" b="0" i="0" u="none" strike="noStrike" kern="1200" cap="none" spc="0" normalizeH="0" baseline="0" noProof="0" dirty="0">
              <a:ln>
                <a:noFill/>
              </a:ln>
              <a:solidFill>
                <a:srgbClr val="FFFFFF"/>
              </a:solidFill>
              <a:effectLst/>
              <a:uLnTx/>
              <a:uFillTx/>
              <a:latin typeface="Arial Narrow"/>
              <a:ea typeface="+mn-ea"/>
              <a:cs typeface="+mn-cs"/>
            </a:endParaRPr>
          </a:p>
        </p:txBody>
      </p:sp>
    </p:spTree>
    <p:extLst>
      <p:ext uri="{BB962C8B-B14F-4D97-AF65-F5344CB8AC3E}">
        <p14:creationId xmlns:p14="http://schemas.microsoft.com/office/powerpoint/2010/main" val="68988041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609600" y="533400"/>
            <a:ext cx="6535738" cy="1143000"/>
          </a:xfrm>
        </p:spPr>
        <p:txBody>
          <a:bodyPr>
            <a:normAutofit/>
          </a:bodyPr>
          <a:lstStyle/>
          <a:p>
            <a:pPr eaLnBrk="1" fontAlgn="auto" hangingPunct="1">
              <a:spcAft>
                <a:spcPts val="0"/>
              </a:spcAft>
              <a:defRPr/>
            </a:pPr>
            <a:r>
              <a:rPr lang="en-US" sz="3200" b="1" dirty="0" smtClean="0">
                <a:solidFill>
                  <a:srgbClr val="FFC000"/>
                </a:solidFill>
              </a:rPr>
              <a:t>Severe Nonproliferative Diabetic Retinopathy (NPDR)</a:t>
            </a:r>
          </a:p>
        </p:txBody>
      </p:sp>
      <p:sp>
        <p:nvSpPr>
          <p:cNvPr id="78851" name="Rectangle 3"/>
          <p:cNvSpPr>
            <a:spLocks noGrp="1" noChangeArrowheads="1"/>
          </p:cNvSpPr>
          <p:nvPr>
            <p:ph type="body" sz="half" idx="2"/>
          </p:nvPr>
        </p:nvSpPr>
        <p:spPr>
          <a:xfrm>
            <a:off x="762000" y="1752600"/>
            <a:ext cx="8153400" cy="4572000"/>
          </a:xfrm>
        </p:spPr>
        <p:txBody>
          <a:bodyPr/>
          <a:lstStyle/>
          <a:p>
            <a:pPr marL="69850" indent="0" eaLnBrk="1" fontAlgn="auto" hangingPunct="1">
              <a:spcAft>
                <a:spcPts val="0"/>
              </a:spcAft>
              <a:buFont typeface="Arial" panose="020B0604020202020204" pitchFamily="34" charset="0"/>
              <a:buNone/>
              <a:defRPr/>
            </a:pPr>
            <a:r>
              <a:rPr lang="en-US" sz="2800" b="1" dirty="0" smtClean="0">
                <a:latin typeface="+mj-lt"/>
                <a:cs typeface="Arial" pitchFamily="34" charset="0"/>
              </a:rPr>
              <a:t> </a:t>
            </a:r>
            <a:r>
              <a:rPr lang="en-US" sz="2800" dirty="0">
                <a:solidFill>
                  <a:schemeClr val="tx1">
                    <a:lumMod val="95000"/>
                  </a:schemeClr>
                </a:solidFill>
              </a:rPr>
              <a:t>Any of the following: </a:t>
            </a:r>
          </a:p>
          <a:p>
            <a:pPr eaLnBrk="1" fontAlgn="auto" hangingPunct="1">
              <a:defRPr/>
            </a:pPr>
            <a:r>
              <a:rPr lang="en-US" sz="2800" dirty="0">
                <a:solidFill>
                  <a:schemeClr val="tx1">
                    <a:lumMod val="95000"/>
                  </a:schemeClr>
                </a:solidFill>
              </a:rPr>
              <a:t>More than 20 </a:t>
            </a:r>
            <a:r>
              <a:rPr lang="en-US" sz="2800" dirty="0" err="1">
                <a:solidFill>
                  <a:schemeClr val="tx1">
                    <a:lumMod val="95000"/>
                  </a:schemeClr>
                </a:solidFill>
              </a:rPr>
              <a:t>intraretinal</a:t>
            </a:r>
            <a:r>
              <a:rPr lang="en-US" sz="2800" dirty="0">
                <a:solidFill>
                  <a:schemeClr val="tx1">
                    <a:lumMod val="95000"/>
                  </a:schemeClr>
                </a:solidFill>
              </a:rPr>
              <a:t> hemorrhages in each of four quadrants </a:t>
            </a:r>
          </a:p>
          <a:p>
            <a:pPr eaLnBrk="1" fontAlgn="auto" hangingPunct="1">
              <a:defRPr/>
            </a:pPr>
            <a:r>
              <a:rPr lang="en-US" sz="2800" dirty="0">
                <a:solidFill>
                  <a:schemeClr val="tx1">
                    <a:lumMod val="95000"/>
                  </a:schemeClr>
                </a:solidFill>
              </a:rPr>
              <a:t>Definite venous beading in two or more quadrants </a:t>
            </a:r>
          </a:p>
          <a:p>
            <a:pPr eaLnBrk="1" fontAlgn="auto" hangingPunct="1">
              <a:defRPr/>
            </a:pPr>
            <a:r>
              <a:rPr lang="en-US" sz="2800" dirty="0">
                <a:solidFill>
                  <a:schemeClr val="tx1">
                    <a:lumMod val="95000"/>
                  </a:schemeClr>
                </a:solidFill>
              </a:rPr>
              <a:t>Prominent </a:t>
            </a:r>
            <a:r>
              <a:rPr lang="en-US" sz="2800" dirty="0" err="1" smtClean="0">
                <a:solidFill>
                  <a:schemeClr val="tx1">
                    <a:lumMod val="95000"/>
                  </a:schemeClr>
                </a:solidFill>
              </a:rPr>
              <a:t>Intraretinal</a:t>
            </a:r>
            <a:r>
              <a:rPr lang="en-US" sz="2800" dirty="0" smtClean="0">
                <a:solidFill>
                  <a:schemeClr val="tx1">
                    <a:lumMod val="95000"/>
                  </a:schemeClr>
                </a:solidFill>
              </a:rPr>
              <a:t> </a:t>
            </a:r>
            <a:r>
              <a:rPr lang="en-US" sz="2800" dirty="0" err="1" smtClean="0">
                <a:solidFill>
                  <a:schemeClr val="tx1">
                    <a:lumMod val="95000"/>
                  </a:schemeClr>
                </a:solidFill>
              </a:rPr>
              <a:t>Microvascular</a:t>
            </a:r>
            <a:r>
              <a:rPr lang="en-US" sz="2800" dirty="0" smtClean="0">
                <a:solidFill>
                  <a:schemeClr val="tx1">
                    <a:lumMod val="95000"/>
                  </a:schemeClr>
                </a:solidFill>
              </a:rPr>
              <a:t> Abnormalities (IRMA) </a:t>
            </a:r>
            <a:r>
              <a:rPr lang="en-US" sz="2800" dirty="0">
                <a:solidFill>
                  <a:schemeClr val="tx1">
                    <a:lumMod val="95000"/>
                  </a:schemeClr>
                </a:solidFill>
              </a:rPr>
              <a:t>in one or more quadrants </a:t>
            </a:r>
          </a:p>
          <a:p>
            <a:pPr eaLnBrk="1" fontAlgn="auto" hangingPunct="1">
              <a:defRPr/>
            </a:pPr>
            <a:r>
              <a:rPr lang="en-US" sz="2800" b="1" dirty="0">
                <a:solidFill>
                  <a:schemeClr val="tx1">
                    <a:lumMod val="95000"/>
                  </a:schemeClr>
                </a:solidFill>
              </a:rPr>
              <a:t>And </a:t>
            </a:r>
            <a:r>
              <a:rPr lang="en-US" sz="2800" dirty="0">
                <a:solidFill>
                  <a:schemeClr val="tx1">
                    <a:lumMod val="95000"/>
                  </a:schemeClr>
                </a:solidFill>
              </a:rPr>
              <a:t>no signs of proliferative </a:t>
            </a:r>
            <a:r>
              <a:rPr lang="en-US" sz="2800" dirty="0" smtClean="0">
                <a:solidFill>
                  <a:schemeClr val="tx1">
                    <a:lumMod val="95000"/>
                  </a:schemeClr>
                </a:solidFill>
              </a:rPr>
              <a:t>retinopathy</a:t>
            </a:r>
            <a:endParaRPr lang="en-US" sz="2800" dirty="0">
              <a:solidFill>
                <a:schemeClr val="tx1">
                  <a:lumMod val="95000"/>
                </a:schemeClr>
              </a:solidFill>
              <a:latin typeface="+mj-lt"/>
              <a:cs typeface="Arial" charset="0"/>
            </a:endParaRPr>
          </a:p>
        </p:txBody>
      </p:sp>
    </p:spTree>
    <p:extLst>
      <p:ext uri="{BB962C8B-B14F-4D97-AF65-F5344CB8AC3E}">
        <p14:creationId xmlns:p14="http://schemas.microsoft.com/office/powerpoint/2010/main" val="27364823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rtlCol="0">
            <a:normAutofit fontScale="90000"/>
          </a:bodyPr>
          <a:lstStyle/>
          <a:p>
            <a:pPr eaLnBrk="1" fontAlgn="auto" hangingPunct="1">
              <a:spcAft>
                <a:spcPts val="0"/>
              </a:spcAft>
              <a:defRPr/>
            </a:pPr>
            <a:r>
              <a:rPr lang="en-US" sz="3600" b="1" dirty="0">
                <a:solidFill>
                  <a:srgbClr val="FFC000"/>
                </a:solidFill>
              </a:rPr>
              <a:t>Severe Nonproliferative Diabetic Retinopathy (NPDR)</a:t>
            </a:r>
            <a:endParaRPr lang="en-US" sz="3600" dirty="0">
              <a:solidFill>
                <a:srgbClr val="FFC000"/>
              </a:solidFill>
            </a:endParaRPr>
          </a:p>
        </p:txBody>
      </p:sp>
      <p:pic>
        <p:nvPicPr>
          <p:cNvPr id="51203"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286000" y="1219200"/>
            <a:ext cx="5638800" cy="5638800"/>
          </a:xfrm>
        </p:spPr>
      </p:pic>
      <p:sp>
        <p:nvSpPr>
          <p:cNvPr id="51204" name="TextBox 11"/>
          <p:cNvSpPr txBox="1">
            <a:spLocks noChangeArrowheads="1"/>
          </p:cNvSpPr>
          <p:nvPr/>
        </p:nvSpPr>
        <p:spPr bwMode="auto">
          <a:xfrm>
            <a:off x="6799263" y="2797175"/>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Venous  beading</a:t>
            </a:r>
            <a:endParaRPr kumimoji="0" lang="es-PE" altLang="en-US" sz="18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Left Arrow 13"/>
          <p:cNvSpPr/>
          <p:nvPr/>
        </p:nvSpPr>
        <p:spPr>
          <a:xfrm>
            <a:off x="6324600" y="2943225"/>
            <a:ext cx="457200" cy="1857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PE"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0790675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6513"/>
            <a:ext cx="8153400" cy="1096962"/>
          </a:xfrm>
        </p:spPr>
        <p:txBody>
          <a:bodyPr rtlCol="0">
            <a:normAutofit fontScale="90000"/>
          </a:bodyPr>
          <a:lstStyle/>
          <a:p>
            <a:pPr eaLnBrk="1" fontAlgn="auto" hangingPunct="1">
              <a:spcAft>
                <a:spcPts val="0"/>
              </a:spcAft>
              <a:defRPr/>
            </a:pPr>
            <a:r>
              <a:rPr lang="en-US" sz="4000" dirty="0">
                <a:solidFill>
                  <a:srgbClr val="FFC000"/>
                </a:solidFill>
              </a:rPr>
              <a:t>Proliferative Diabetic Retinopathy (PDR)</a:t>
            </a:r>
            <a:endParaRPr lang="es-PE" sz="4000" dirty="0">
              <a:solidFill>
                <a:srgbClr val="FFC000"/>
              </a:solidFill>
            </a:endParaRPr>
          </a:p>
        </p:txBody>
      </p:sp>
      <p:sp>
        <p:nvSpPr>
          <p:cNvPr id="4" name="Text Placeholder 3"/>
          <p:cNvSpPr>
            <a:spLocks noGrp="1"/>
          </p:cNvSpPr>
          <p:nvPr>
            <p:ph type="body" sz="half" idx="2"/>
          </p:nvPr>
        </p:nvSpPr>
        <p:spPr>
          <a:xfrm>
            <a:off x="612775" y="1600200"/>
            <a:ext cx="2971800" cy="4114800"/>
          </a:xfrm>
        </p:spPr>
        <p:txBody>
          <a:bodyPr rtlCol="0">
            <a:normAutofit/>
          </a:bodyPr>
          <a:lstStyle/>
          <a:p>
            <a:pPr eaLnBrk="1" fontAlgn="auto" hangingPunct="1">
              <a:spcAft>
                <a:spcPts val="0"/>
              </a:spcAft>
              <a:defRPr/>
            </a:pPr>
            <a:r>
              <a:rPr lang="en-US" sz="2400" dirty="0"/>
              <a:t>Characteristics </a:t>
            </a:r>
          </a:p>
          <a:p>
            <a:pPr marL="342900" indent="-342900" eaLnBrk="1" fontAlgn="auto" hangingPunct="1">
              <a:spcAft>
                <a:spcPts val="0"/>
              </a:spcAft>
              <a:buFont typeface="Arial" panose="020B0604020202020204" pitchFamily="34" charset="0"/>
              <a:buChar char="•"/>
              <a:defRPr/>
            </a:pPr>
            <a:r>
              <a:rPr lang="en-US" sz="2000" dirty="0"/>
              <a:t>Neovascularization </a:t>
            </a:r>
          </a:p>
          <a:p>
            <a:pPr marL="342900" indent="-342900" eaLnBrk="1" fontAlgn="auto" hangingPunct="1">
              <a:spcAft>
                <a:spcPts val="0"/>
              </a:spcAft>
              <a:buFont typeface="Arial" panose="020B0604020202020204" pitchFamily="34" charset="0"/>
              <a:buChar char="•"/>
              <a:defRPr/>
            </a:pPr>
            <a:r>
              <a:rPr lang="en-US" sz="2000" dirty="0"/>
              <a:t>Vitreous/preretinal hemorrhage </a:t>
            </a:r>
          </a:p>
          <a:p>
            <a:pPr marL="285750" indent="-285750" eaLnBrk="1" fontAlgn="auto" hangingPunct="1">
              <a:spcAft>
                <a:spcPts val="0"/>
              </a:spcAft>
              <a:buFont typeface="Arial" panose="020B0604020202020204" pitchFamily="34" charset="0"/>
              <a:buChar char="•"/>
              <a:defRPr/>
            </a:pPr>
            <a:endParaRPr lang="es-PE" dirty="0"/>
          </a:p>
        </p:txBody>
      </p:sp>
      <p:pic>
        <p:nvPicPr>
          <p:cNvPr id="52228" name="Picture 2" descr="F:\NAVIS_PIC-0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447800"/>
            <a:ext cx="4953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057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2100"/>
            <a:ext cx="3814763" cy="1295400"/>
          </a:xfrm>
        </p:spPr>
        <p:txBody>
          <a:bodyPr rtlCol="0">
            <a:normAutofit fontScale="90000"/>
          </a:bodyPr>
          <a:lstStyle/>
          <a:p>
            <a:pPr eaLnBrk="1" fontAlgn="auto" hangingPunct="1">
              <a:spcAft>
                <a:spcPts val="0"/>
              </a:spcAft>
              <a:defRPr/>
            </a:pPr>
            <a:r>
              <a:rPr lang="en-US" sz="4000" dirty="0" smtClean="0">
                <a:solidFill>
                  <a:srgbClr val="FFC000"/>
                </a:solidFill>
              </a:rPr>
              <a:t>PROLIFERATIVE DIABETIC RETINOPATHY</a:t>
            </a:r>
            <a:endParaRPr lang="es-PE" sz="4000" dirty="0">
              <a:solidFill>
                <a:srgbClr val="FFC000"/>
              </a:solidFill>
            </a:endParaRPr>
          </a:p>
        </p:txBody>
      </p:sp>
      <p:sp>
        <p:nvSpPr>
          <p:cNvPr id="53251" name="Content Placeholder 2"/>
          <p:cNvSpPr>
            <a:spLocks noGrp="1"/>
          </p:cNvSpPr>
          <p:nvPr>
            <p:ph idx="1"/>
          </p:nvPr>
        </p:nvSpPr>
        <p:spPr/>
        <p:txBody>
          <a:bodyPr/>
          <a:lstStyle/>
          <a:p>
            <a:pPr marL="0" indent="0" eaLnBrk="1" hangingPunct="1">
              <a:buFont typeface="Arial" panose="020B0604020202020204" pitchFamily="34" charset="0"/>
              <a:buNone/>
            </a:pPr>
            <a:r>
              <a:rPr lang="en-US" altLang="en-US" smtClean="0"/>
              <a:t>  </a:t>
            </a:r>
            <a:endParaRPr lang="es-PE" altLang="en-US" smtClean="0"/>
          </a:p>
        </p:txBody>
      </p:sp>
      <p:pic>
        <p:nvPicPr>
          <p:cNvPr id="53252" name="Picture 2" descr="F:\NAVIS_PIC-0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0"/>
            <a:ext cx="629285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Box 3"/>
          <p:cNvSpPr txBox="1">
            <a:spLocks noChangeArrowheads="1"/>
          </p:cNvSpPr>
          <p:nvPr/>
        </p:nvSpPr>
        <p:spPr bwMode="auto">
          <a:xfrm>
            <a:off x="2503488" y="2878138"/>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Neovascularization</a:t>
            </a:r>
            <a:endParaRPr kumimoji="0" lang="es-PE"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ight Arrow 8"/>
          <p:cNvSpPr/>
          <p:nvPr/>
        </p:nvSpPr>
        <p:spPr>
          <a:xfrm>
            <a:off x="4352925" y="3586163"/>
            <a:ext cx="561975" cy="153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P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ight Arrow 9"/>
          <p:cNvSpPr/>
          <p:nvPr/>
        </p:nvSpPr>
        <p:spPr>
          <a:xfrm>
            <a:off x="4352925" y="2982913"/>
            <a:ext cx="6477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P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256" name="TextBox 7"/>
          <p:cNvSpPr txBox="1">
            <a:spLocks noChangeArrowheads="1"/>
          </p:cNvSpPr>
          <p:nvPr/>
        </p:nvSpPr>
        <p:spPr bwMode="auto">
          <a:xfrm>
            <a:off x="2500313" y="3436938"/>
            <a:ext cx="2133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Neovascularization</a:t>
            </a:r>
            <a:endParaRPr kumimoji="0" lang="es-PE"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257" name="TextBox 11"/>
          <p:cNvSpPr txBox="1">
            <a:spLocks noChangeArrowheads="1"/>
          </p:cNvSpPr>
          <p:nvPr/>
        </p:nvSpPr>
        <p:spPr bwMode="auto">
          <a:xfrm>
            <a:off x="7848600" y="3716338"/>
            <a:ext cx="1905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Hard exudate</a:t>
            </a:r>
            <a:endParaRPr kumimoji="0" lang="es-PE"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258" name="TextBox 13"/>
          <p:cNvSpPr txBox="1">
            <a:spLocks noChangeArrowheads="1"/>
          </p:cNvSpPr>
          <p:nvPr/>
        </p:nvSpPr>
        <p:spPr bwMode="auto">
          <a:xfrm>
            <a:off x="7940675" y="1293813"/>
            <a:ext cx="13557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Cotton-wool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spot</a:t>
            </a:r>
            <a:endParaRPr kumimoji="0" lang="es-PE"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Left Arrow 12"/>
          <p:cNvSpPr/>
          <p:nvPr/>
        </p:nvSpPr>
        <p:spPr>
          <a:xfrm>
            <a:off x="7608888" y="1447800"/>
            <a:ext cx="377825"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P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Left Arrow 14"/>
          <p:cNvSpPr/>
          <p:nvPr/>
        </p:nvSpPr>
        <p:spPr>
          <a:xfrm>
            <a:off x="7075488" y="3802063"/>
            <a:ext cx="722312"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P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261" name="TextBox 18"/>
          <p:cNvSpPr txBox="1">
            <a:spLocks noChangeArrowheads="1"/>
          </p:cNvSpPr>
          <p:nvPr/>
        </p:nvSpPr>
        <p:spPr bwMode="auto">
          <a:xfrm>
            <a:off x="7543800" y="4054475"/>
            <a:ext cx="2012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Blot hemorrhage</a:t>
            </a:r>
            <a:endParaRPr kumimoji="0" lang="es-PE"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 name="Left Arrow 19"/>
          <p:cNvSpPr/>
          <p:nvPr/>
        </p:nvSpPr>
        <p:spPr>
          <a:xfrm>
            <a:off x="7299325" y="4138613"/>
            <a:ext cx="304800" cy="1539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PE"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3238577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457200" y="274638"/>
            <a:ext cx="8229600" cy="1401762"/>
          </a:xfrm>
        </p:spPr>
        <p:txBody>
          <a:bodyPr>
            <a:normAutofit fontScale="90000"/>
          </a:bodyPr>
          <a:lstStyle/>
          <a:p>
            <a:pPr eaLnBrk="1" fontAlgn="auto" hangingPunct="1">
              <a:spcAft>
                <a:spcPts val="0"/>
              </a:spcAft>
              <a:defRPr/>
            </a:pPr>
            <a:r>
              <a:rPr lang="en-US" sz="3600" b="1" dirty="0" smtClean="0">
                <a:solidFill>
                  <a:srgbClr val="FFC000"/>
                </a:solidFill>
              </a:rPr>
              <a:t>High-Risk Proliferative diabetic  retinopathy</a:t>
            </a:r>
            <a:br>
              <a:rPr lang="en-US" sz="3600" b="1" dirty="0" smtClean="0">
                <a:solidFill>
                  <a:srgbClr val="FFC000"/>
                </a:solidFill>
              </a:rPr>
            </a:br>
            <a:endParaRPr lang="en-US" sz="3600" dirty="0" smtClean="0">
              <a:solidFill>
                <a:srgbClr val="FFC000"/>
              </a:solidFill>
            </a:endParaRPr>
          </a:p>
        </p:txBody>
      </p:sp>
      <p:sp>
        <p:nvSpPr>
          <p:cNvPr id="3" name="Content Placeholder 2"/>
          <p:cNvSpPr>
            <a:spLocks noGrp="1"/>
          </p:cNvSpPr>
          <p:nvPr>
            <p:ph sz="quarter" idx="13"/>
          </p:nvPr>
        </p:nvSpPr>
        <p:spPr/>
        <p:txBody>
          <a:bodyPr/>
          <a:lstStyle/>
          <a:p>
            <a:pPr marL="68580" indent="0" eaLnBrk="1" fontAlgn="auto" hangingPunct="1">
              <a:spcAft>
                <a:spcPts val="0"/>
              </a:spcAft>
              <a:buFont typeface="Arial" panose="020B0604020202020204" pitchFamily="34" charset="0"/>
              <a:buNone/>
              <a:defRPr/>
            </a:pPr>
            <a:r>
              <a:rPr lang="en-US" sz="2400" b="1" dirty="0" smtClean="0"/>
              <a:t>At risk for serious vision loss</a:t>
            </a:r>
          </a:p>
          <a:p>
            <a:pPr marL="68580" indent="0" eaLnBrk="1" fontAlgn="auto" hangingPunct="1">
              <a:spcAft>
                <a:spcPts val="0"/>
              </a:spcAft>
              <a:buFont typeface="Arial" panose="020B0604020202020204" pitchFamily="34" charset="0"/>
              <a:buNone/>
              <a:defRPr/>
            </a:pPr>
            <a:r>
              <a:rPr lang="en-US" sz="2400" b="1" dirty="0" smtClean="0"/>
              <a:t>Any combination of three of the following four findings</a:t>
            </a:r>
          </a:p>
          <a:p>
            <a:pPr eaLnBrk="1" fontAlgn="auto" hangingPunct="1">
              <a:spcAft>
                <a:spcPts val="0"/>
              </a:spcAft>
              <a:defRPr/>
            </a:pPr>
            <a:r>
              <a:rPr lang="en-US" sz="2400" dirty="0" smtClean="0"/>
              <a:t>Presence of vitreous or preretinal hemorrhage.</a:t>
            </a:r>
          </a:p>
          <a:p>
            <a:pPr eaLnBrk="1" fontAlgn="auto" hangingPunct="1">
              <a:spcAft>
                <a:spcPts val="0"/>
              </a:spcAft>
              <a:defRPr/>
            </a:pPr>
            <a:r>
              <a:rPr lang="en-US" sz="2400" dirty="0" smtClean="0"/>
              <a:t>Presence of new vessels (</a:t>
            </a:r>
            <a:r>
              <a:rPr lang="en-US" sz="2400" dirty="0" err="1" smtClean="0"/>
              <a:t>neovascularization</a:t>
            </a:r>
            <a:r>
              <a:rPr lang="en-US" sz="2400" dirty="0" smtClean="0"/>
              <a:t>, NV)</a:t>
            </a:r>
            <a:endParaRPr lang="en-US" sz="2400" dirty="0"/>
          </a:p>
          <a:p>
            <a:pPr eaLnBrk="1" fontAlgn="auto" hangingPunct="1">
              <a:spcAft>
                <a:spcPts val="0"/>
              </a:spcAft>
              <a:defRPr/>
            </a:pPr>
            <a:r>
              <a:rPr lang="en-US" sz="2400" dirty="0" smtClean="0"/>
              <a:t>Location of NV on or near the optic disc.</a:t>
            </a:r>
          </a:p>
          <a:p>
            <a:pPr eaLnBrk="1" fontAlgn="auto" hangingPunct="1">
              <a:spcAft>
                <a:spcPts val="0"/>
              </a:spcAft>
              <a:defRPr/>
            </a:pPr>
            <a:r>
              <a:rPr lang="en-US" sz="2400" dirty="0" smtClean="0"/>
              <a:t>Moderate to severe extent of new vessels. </a:t>
            </a:r>
          </a:p>
          <a:p>
            <a:pPr marL="68580" indent="0" eaLnBrk="1" fontAlgn="auto" hangingPunct="1">
              <a:spcAft>
                <a:spcPts val="0"/>
              </a:spcAft>
              <a:buFont typeface="Arial" panose="020B0604020202020204" pitchFamily="34" charset="0"/>
              <a:buNone/>
              <a:defRPr/>
            </a:pPr>
            <a:endParaRPr lang="en-US" sz="2000" dirty="0" smtClean="0"/>
          </a:p>
          <a:p>
            <a:pPr marL="68580" indent="0" eaLnBrk="1" fontAlgn="auto" hangingPunct="1">
              <a:spcAft>
                <a:spcPts val="0"/>
              </a:spcAft>
              <a:buFont typeface="Arial" panose="020B0604020202020204" pitchFamily="34" charset="0"/>
              <a:buNone/>
              <a:defRPr/>
            </a:pPr>
            <a:endParaRPr lang="en-US" sz="2000" dirty="0"/>
          </a:p>
          <a:p>
            <a:pPr marL="68580" indent="0" eaLnBrk="1" fontAlgn="auto" hangingPunct="1">
              <a:spcAft>
                <a:spcPts val="0"/>
              </a:spcAft>
              <a:buFont typeface="Arial" panose="020B0604020202020204" pitchFamily="34" charset="0"/>
              <a:buNone/>
              <a:defRPr/>
            </a:pPr>
            <a:r>
              <a:rPr lang="en-US" sz="2000" dirty="0" smtClean="0"/>
              <a:t>Basic and Clinical Science Course, Section 12: Retina and Vitreous AAO</a:t>
            </a:r>
            <a:endParaRPr lang="en-US" sz="2000" dirty="0"/>
          </a:p>
        </p:txBody>
      </p:sp>
    </p:spTree>
    <p:extLst>
      <p:ext uri="{BB962C8B-B14F-4D97-AF65-F5344CB8AC3E}">
        <p14:creationId xmlns:p14="http://schemas.microsoft.com/office/powerpoint/2010/main" val="393141070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FFC000"/>
                </a:solidFill>
              </a:rPr>
              <a:t>Diabetic macular edema</a:t>
            </a:r>
            <a:endParaRPr lang="en-US" dirty="0">
              <a:solidFill>
                <a:srgbClr val="FFC000"/>
              </a:solidFill>
            </a:endParaRPr>
          </a:p>
        </p:txBody>
      </p:sp>
      <p:sp>
        <p:nvSpPr>
          <p:cNvPr id="3" name="Content Placeholder 2"/>
          <p:cNvSpPr>
            <a:spLocks noGrp="1"/>
          </p:cNvSpPr>
          <p:nvPr>
            <p:ph sz="quarter" idx="13"/>
          </p:nvPr>
        </p:nvSpPr>
        <p:spPr/>
        <p:txBody>
          <a:bodyPr/>
          <a:lstStyle/>
          <a:p>
            <a:pPr eaLnBrk="1" fontAlgn="auto" hangingPunct="1">
              <a:defRPr/>
            </a:pPr>
            <a:r>
              <a:rPr lang="en-US" sz="2800" dirty="0" smtClean="0"/>
              <a:t>Diabetic macular edema is the leading cause of legal blindness in diabetics</a:t>
            </a:r>
            <a:r>
              <a:rPr lang="en-US" sz="2800" dirty="0"/>
              <a:t>.</a:t>
            </a:r>
            <a:endParaRPr lang="en-US" sz="2800" dirty="0" smtClean="0"/>
          </a:p>
          <a:p>
            <a:pPr eaLnBrk="1" fontAlgn="auto" hangingPunct="1">
              <a:defRPr/>
            </a:pPr>
            <a:r>
              <a:rPr lang="en-US" sz="2800" dirty="0" smtClean="0"/>
              <a:t>Diabetic </a:t>
            </a:r>
            <a:r>
              <a:rPr lang="en-US" sz="2800" dirty="0"/>
              <a:t>macular edema can be present at any stage of the </a:t>
            </a:r>
            <a:r>
              <a:rPr lang="en-US" sz="2800" dirty="0" smtClean="0"/>
              <a:t>disease, but </a:t>
            </a:r>
            <a:r>
              <a:rPr lang="en-US" sz="2800" dirty="0"/>
              <a:t>is more common in patients with proliferative diabetic retinopathy.</a:t>
            </a:r>
          </a:p>
          <a:p>
            <a:pPr eaLnBrk="1" fontAlgn="auto" hangingPunct="1">
              <a:defRPr/>
            </a:pPr>
            <a:endParaRPr lang="en-US" sz="2800" dirty="0"/>
          </a:p>
        </p:txBody>
      </p:sp>
    </p:spTree>
    <p:extLst>
      <p:ext uri="{BB962C8B-B14F-4D97-AF65-F5344CB8AC3E}">
        <p14:creationId xmlns:p14="http://schemas.microsoft.com/office/powerpoint/2010/main" val="109812965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dirty="0"/>
          </a:p>
        </p:txBody>
      </p:sp>
      <p:graphicFrame>
        <p:nvGraphicFramePr>
          <p:cNvPr id="3074" name="Content Placeholder 3"/>
          <p:cNvGraphicFramePr>
            <a:graphicFrameLocks noGrp="1"/>
          </p:cNvGraphicFramePr>
          <p:nvPr>
            <p:ph sz="quarter" idx="13"/>
          </p:nvPr>
        </p:nvGraphicFramePr>
        <p:xfrm>
          <a:off x="-46038" y="-50800"/>
          <a:ext cx="9240838" cy="6927850"/>
        </p:xfrm>
        <a:graphic>
          <a:graphicData uri="http://schemas.openxmlformats.org/presentationml/2006/ole">
            <mc:AlternateContent xmlns:mc="http://schemas.openxmlformats.org/markup-compatibility/2006">
              <mc:Choice xmlns:v="urn:schemas-microsoft-com:vml" Requires="v">
                <p:oleObj spid="_x0000_s4103" r:id="rId3" imgW="9242337" imgH="6925656" progId="Excel.Chart.8">
                  <p:embed/>
                </p:oleObj>
              </mc:Choice>
              <mc:Fallback>
                <p:oleObj r:id="rId3" imgW="9242337" imgH="6925656" progId="Excel.Chart.8">
                  <p:embed/>
                  <p:pic>
                    <p:nvPicPr>
                      <p:cNvPr id="3074" name="Content Placeholder 3"/>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8" y="-50800"/>
                        <a:ext cx="9240838" cy="6927850"/>
                      </a:xfrm>
                      <a:prstGeom prst="rect">
                        <a:avLst/>
                      </a:prstGeom>
                    </p:spPr>
                  </p:pic>
                </p:oleObj>
              </mc:Fallback>
            </mc:AlternateContent>
          </a:graphicData>
        </a:graphic>
      </p:graphicFrame>
      <p:sp>
        <p:nvSpPr>
          <p:cNvPr id="3076" name="TextBox 2"/>
          <p:cNvSpPr txBox="1">
            <a:spLocks noChangeArrowheads="1"/>
          </p:cNvSpPr>
          <p:nvPr/>
        </p:nvSpPr>
        <p:spPr bwMode="auto">
          <a:xfrm>
            <a:off x="4114800" y="6488113"/>
            <a:ext cx="5029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Meta analysis  and review on the effect on bevacizumab id diabetic macular edema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Graefes Arch Clin Exp Ophthalmol(2011) 249:15-27</a:t>
            </a:r>
          </a:p>
        </p:txBody>
      </p:sp>
    </p:spTree>
    <p:extLst>
      <p:ext uri="{BB962C8B-B14F-4D97-AF65-F5344CB8AC3E}">
        <p14:creationId xmlns:p14="http://schemas.microsoft.com/office/powerpoint/2010/main" val="187650244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a:xfrm>
            <a:off x="112713" y="301625"/>
            <a:ext cx="9448800" cy="1143000"/>
          </a:xfrm>
        </p:spPr>
        <p:txBody>
          <a:bodyPr rtlCol="0">
            <a:normAutofit fontScale="90000"/>
          </a:bodyPr>
          <a:lstStyle/>
          <a:p>
            <a:pPr eaLnBrk="1" fontAlgn="auto" hangingPunct="1">
              <a:spcAft>
                <a:spcPts val="0"/>
              </a:spcAft>
              <a:defRPr/>
            </a:pPr>
            <a:r>
              <a:rPr lang="en-US" sz="4000" dirty="0" smtClean="0">
                <a:solidFill>
                  <a:schemeClr val="accent6">
                    <a:lumMod val="75000"/>
                  </a:schemeClr>
                </a:solidFill>
              </a:rPr>
              <a:t>Why is Diabetic macular edema so important?</a:t>
            </a:r>
          </a:p>
        </p:txBody>
      </p:sp>
      <p:sp>
        <p:nvSpPr>
          <p:cNvPr id="56323" name="Rectangle 3"/>
          <p:cNvSpPr>
            <a:spLocks noGrp="1"/>
          </p:cNvSpPr>
          <p:nvPr>
            <p:ph idx="1"/>
          </p:nvPr>
        </p:nvSpPr>
        <p:spPr/>
        <p:txBody>
          <a:bodyPr/>
          <a:lstStyle/>
          <a:p>
            <a:pPr eaLnBrk="1" hangingPunct="1">
              <a:lnSpc>
                <a:spcPct val="90000"/>
              </a:lnSpc>
            </a:pPr>
            <a:r>
              <a:rPr lang="en-US" altLang="en-US" sz="2800" smtClean="0"/>
              <a:t>The macula is responsible for central vision.  </a:t>
            </a:r>
          </a:p>
          <a:p>
            <a:pPr eaLnBrk="1" hangingPunct="1">
              <a:lnSpc>
                <a:spcPct val="90000"/>
              </a:lnSpc>
            </a:pPr>
            <a:r>
              <a:rPr lang="en-US" altLang="en-US" sz="2800" smtClean="0"/>
              <a:t>Diabetic macular edema may be asymptomatic at first. As the edema moves in to the fovea (the center of the macula) the patient will notice blurry central vision. The ability to read and recognize faces will be compromised.</a:t>
            </a:r>
          </a:p>
        </p:txBody>
      </p:sp>
      <p:pic>
        <p:nvPicPr>
          <p:cNvPr id="5632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19850" y="4041775"/>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Box 2"/>
          <p:cNvSpPr txBox="1">
            <a:spLocks noChangeArrowheads="1"/>
          </p:cNvSpPr>
          <p:nvPr/>
        </p:nvSpPr>
        <p:spPr bwMode="auto">
          <a:xfrm>
            <a:off x="5886450" y="499745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Macula</a:t>
            </a:r>
            <a:endParaRPr kumimoji="0" lang="es-PE" altLang="en-US" sz="18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Oval 3"/>
          <p:cNvSpPr/>
          <p:nvPr/>
        </p:nvSpPr>
        <p:spPr>
          <a:xfrm>
            <a:off x="6781800" y="4848225"/>
            <a:ext cx="1295400" cy="1323975"/>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6327" name="TextBox 6"/>
          <p:cNvSpPr txBox="1">
            <a:spLocks noChangeArrowheads="1"/>
          </p:cNvSpPr>
          <p:nvPr/>
        </p:nvSpPr>
        <p:spPr bwMode="auto">
          <a:xfrm>
            <a:off x="5838825" y="5321300"/>
            <a:ext cx="82867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Fovea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ight Arrow 7"/>
          <p:cNvSpPr/>
          <p:nvPr/>
        </p:nvSpPr>
        <p:spPr>
          <a:xfrm>
            <a:off x="6553200" y="5456238"/>
            <a:ext cx="609600" cy="10795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7212106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Placeholder 2"/>
          <p:cNvSpPr>
            <a:spLocks noGrp="1"/>
          </p:cNvSpPr>
          <p:nvPr>
            <p:ph type="body" idx="1"/>
          </p:nvPr>
        </p:nvSpPr>
        <p:spPr/>
        <p:txBody>
          <a:bodyPr/>
          <a:lstStyle/>
          <a:p>
            <a:pPr eaLnBrk="1" hangingPunct="1"/>
            <a:r>
              <a:rPr lang="en-US" altLang="en-US" smtClean="0"/>
              <a:t>Normal</a:t>
            </a:r>
            <a:endParaRPr lang="es-PE" altLang="en-US" smtClean="0"/>
          </a:p>
        </p:txBody>
      </p:sp>
      <p:sp>
        <p:nvSpPr>
          <p:cNvPr id="57347" name="Text Placeholder 4"/>
          <p:cNvSpPr>
            <a:spLocks noGrp="1"/>
          </p:cNvSpPr>
          <p:nvPr>
            <p:ph type="body" sz="quarter" idx="3"/>
          </p:nvPr>
        </p:nvSpPr>
        <p:spPr/>
        <p:txBody>
          <a:bodyPr/>
          <a:lstStyle/>
          <a:p>
            <a:pPr eaLnBrk="1" hangingPunct="1"/>
            <a:r>
              <a:rPr lang="en-US" altLang="en-US" smtClean="0"/>
              <a:t>Macular Edema</a:t>
            </a:r>
            <a:endParaRPr lang="es-PE" altLang="en-US" smtClean="0"/>
          </a:p>
        </p:txBody>
      </p:sp>
      <p:pic>
        <p:nvPicPr>
          <p:cNvPr id="57348" name="Picture 3" descr="F:\NAVIS_PIC-0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09800"/>
            <a:ext cx="3962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2" descr="F:\NAVIS_PIC-008.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4689475" y="2174875"/>
            <a:ext cx="3951288" cy="3951288"/>
          </a:xfrm>
        </p:spPr>
      </p:pic>
    </p:spTree>
    <p:extLst>
      <p:ext uri="{BB962C8B-B14F-4D97-AF65-F5344CB8AC3E}">
        <p14:creationId xmlns:p14="http://schemas.microsoft.com/office/powerpoint/2010/main" val="32135193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Fig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371600"/>
            <a:ext cx="41148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descr="Fig4-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810000"/>
            <a:ext cx="40386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descr="Fig4-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810000"/>
            <a:ext cx="40386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5" descr="Rectangle: Click to edit Master text styles&#10;Second level&#10;Third level&#10;Fourth level&#10;Fifth level"/>
          <p:cNvSpPr>
            <a:spLocks noChangeArrowheads="1"/>
          </p:cNvSpPr>
          <p:nvPr/>
        </p:nvSpPr>
        <p:spPr bwMode="auto">
          <a:xfrm>
            <a:off x="762000" y="1524000"/>
            <a:ext cx="4114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buClr>
                <a:schemeClr val="accent2"/>
              </a:buClr>
              <a:buSzPct val="80000"/>
              <a:buFont typeface="Wingdings 2" panose="05020102010507070707" pitchFamily="18" charset="2"/>
              <a:buNone/>
            </a:pPr>
            <a:r>
              <a:rPr lang="en-US" altLang="ko-KR" sz="2100">
                <a:solidFill>
                  <a:schemeClr val="tx1"/>
                </a:solidFill>
                <a:latin typeface="Times New Roman" panose="02020603050405020304" pitchFamily="18" charset="0"/>
                <a:ea typeface="굴림" charset="-127"/>
              </a:rPr>
              <a:t>Learning the 8x3x8 network</a:t>
            </a:r>
          </a:p>
          <a:p>
            <a:pPr algn="l" eaLnBrk="1" hangingPunct="1">
              <a:buClr>
                <a:schemeClr val="accent2"/>
              </a:buClr>
              <a:buSzPct val="80000"/>
              <a:buFont typeface="Wingdings 2" panose="05020102010507070707" pitchFamily="18" charset="2"/>
              <a:buNone/>
            </a:pPr>
            <a:r>
              <a:rPr lang="en-US" altLang="ko-KR" sz="2100">
                <a:solidFill>
                  <a:schemeClr val="tx1"/>
                </a:solidFill>
                <a:latin typeface="Times New Roman" panose="02020603050405020304" pitchFamily="18" charset="0"/>
                <a:ea typeface="굴림" charset="-127"/>
              </a:rPr>
              <a:t>	- Most of the interesting weight changes occurred during the first 2500 iterations.	</a:t>
            </a:r>
          </a:p>
        </p:txBody>
      </p:sp>
    </p:spTree>
    <p:extLst>
      <p:ext uri="{BB962C8B-B14F-4D97-AF65-F5344CB8AC3E}">
        <p14:creationId xmlns:p14="http://schemas.microsoft.com/office/powerpoint/2010/main" val="101166427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FFC000"/>
                </a:solidFill>
              </a:rPr>
              <a:t>Clinically significant macular </a:t>
            </a:r>
            <a:r>
              <a:rPr lang="en-US" dirty="0" smtClean="0">
                <a:solidFill>
                  <a:srgbClr val="FFC000"/>
                </a:solidFill>
              </a:rPr>
              <a:t>edema (CSME)</a:t>
            </a:r>
            <a:endParaRPr lang="en-US" dirty="0">
              <a:solidFill>
                <a:srgbClr val="FFC000"/>
              </a:solidFill>
            </a:endParaRPr>
          </a:p>
        </p:txBody>
      </p:sp>
      <p:sp>
        <p:nvSpPr>
          <p:cNvPr id="3" name="Content Placeholder 2"/>
          <p:cNvSpPr>
            <a:spLocks noGrp="1"/>
          </p:cNvSpPr>
          <p:nvPr>
            <p:ph sz="quarter" idx="13"/>
          </p:nvPr>
        </p:nvSpPr>
        <p:spPr/>
        <p:txBody>
          <a:bodyPr>
            <a:noAutofit/>
          </a:bodyPr>
          <a:lstStyle/>
          <a:p>
            <a:pPr eaLnBrk="1" fontAlgn="auto" hangingPunct="1">
              <a:spcAft>
                <a:spcPts val="0"/>
              </a:spcAft>
              <a:defRPr/>
            </a:pPr>
            <a:r>
              <a:rPr lang="en-US" sz="2800" dirty="0" smtClean="0"/>
              <a:t>Thickening </a:t>
            </a:r>
            <a:r>
              <a:rPr lang="en-US" sz="2800" dirty="0"/>
              <a:t>of the retina at or within 500 </a:t>
            </a:r>
            <a:r>
              <a:rPr lang="en-US" sz="2800" dirty="0" smtClean="0"/>
              <a:t>µm of </a:t>
            </a:r>
            <a:r>
              <a:rPr lang="en-US" sz="2800" dirty="0"/>
              <a:t>the center of the </a:t>
            </a:r>
            <a:r>
              <a:rPr lang="en-US" sz="2800" dirty="0" smtClean="0"/>
              <a:t>macula. </a:t>
            </a:r>
            <a:endParaRPr lang="en-US" sz="2800" dirty="0"/>
          </a:p>
          <a:p>
            <a:pPr eaLnBrk="1" fontAlgn="auto" hangingPunct="1">
              <a:spcAft>
                <a:spcPts val="0"/>
              </a:spcAft>
              <a:defRPr/>
            </a:pPr>
            <a:r>
              <a:rPr lang="en-US" sz="2800" dirty="0"/>
              <a:t>Hard exudates at or within 500 </a:t>
            </a:r>
            <a:r>
              <a:rPr lang="en-US" sz="2800" dirty="0" smtClean="0"/>
              <a:t>µm of </a:t>
            </a:r>
            <a:r>
              <a:rPr lang="en-US" sz="2800" dirty="0"/>
              <a:t>the center of the macula, if associated with thickening of the adjacent </a:t>
            </a:r>
            <a:r>
              <a:rPr lang="en-US" sz="2800" dirty="0" smtClean="0"/>
              <a:t>retina. </a:t>
            </a:r>
          </a:p>
          <a:p>
            <a:pPr eaLnBrk="1" fontAlgn="auto" hangingPunct="1">
              <a:spcAft>
                <a:spcPts val="0"/>
              </a:spcAft>
              <a:defRPr/>
            </a:pPr>
            <a:r>
              <a:rPr lang="en-US" sz="2800" dirty="0" smtClean="0"/>
              <a:t>Area of retinal thickening 1 </a:t>
            </a:r>
            <a:r>
              <a:rPr lang="en-US" sz="2800" dirty="0"/>
              <a:t>disc area or larger, </a:t>
            </a:r>
            <a:r>
              <a:rPr lang="en-US" sz="2800" dirty="0" smtClean="0"/>
              <a:t> </a:t>
            </a:r>
            <a:r>
              <a:rPr lang="en-US" sz="2800" dirty="0"/>
              <a:t>within </a:t>
            </a:r>
            <a:r>
              <a:rPr lang="en-US" sz="2800" dirty="0" smtClean="0"/>
              <a:t>1 disc </a:t>
            </a:r>
            <a:r>
              <a:rPr lang="en-US" sz="2800" dirty="0"/>
              <a:t>diameter of the center of the </a:t>
            </a:r>
            <a:r>
              <a:rPr lang="en-US" sz="2800" dirty="0" smtClean="0"/>
              <a:t>macula.</a:t>
            </a:r>
            <a:endParaRPr lang="en-US" sz="2800" dirty="0"/>
          </a:p>
          <a:p>
            <a:pPr marL="0" indent="0" eaLnBrk="1" fontAlgn="auto" hangingPunct="1">
              <a:spcAft>
                <a:spcPts val="0"/>
              </a:spcAft>
              <a:buFont typeface="Arial" panose="020B0604020202020204" pitchFamily="34" charset="0"/>
              <a:buNone/>
              <a:defRPr/>
            </a:pPr>
            <a:r>
              <a:rPr lang="en-US" sz="2800" dirty="0" smtClean="0"/>
              <a:t>                                                                                                                                                                                                                                                                           ETDRS  </a:t>
            </a:r>
            <a:endParaRPr lang="en-US" sz="2800" dirty="0"/>
          </a:p>
        </p:txBody>
      </p:sp>
    </p:spTree>
    <p:extLst>
      <p:ext uri="{BB962C8B-B14F-4D97-AF65-F5344CB8AC3E}">
        <p14:creationId xmlns:p14="http://schemas.microsoft.com/office/powerpoint/2010/main" val="106858988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417638"/>
          </a:xfrm>
          <a:solidFill>
            <a:schemeClr val="accent1">
              <a:lumMod val="75000"/>
            </a:schemeClr>
          </a:solidFill>
          <a:ln>
            <a:solidFill>
              <a:schemeClr val="accent1">
                <a:lumMod val="75000"/>
              </a:schemeClr>
            </a:solidFill>
          </a:ln>
        </p:spPr>
        <p:txBody>
          <a:bodyPr>
            <a:normAutofit/>
          </a:bodyPr>
          <a:lstStyle/>
          <a:p>
            <a:pPr eaLnBrk="1" fontAlgn="auto" hangingPunct="1">
              <a:spcAft>
                <a:spcPts val="0"/>
              </a:spcAft>
              <a:defRPr/>
            </a:pPr>
            <a:r>
              <a:rPr lang="en-US" sz="2400" b="1" dirty="0" smtClean="0"/>
              <a:t> International </a:t>
            </a:r>
            <a:r>
              <a:rPr lang="en-US" sz="2400" b="1" dirty="0"/>
              <a:t>Clinical Diabetic Macular </a:t>
            </a:r>
            <a:r>
              <a:rPr lang="en-US" sz="2400" b="1" dirty="0" smtClean="0"/>
              <a:t>Edema               </a:t>
            </a:r>
            <a:br>
              <a:rPr lang="en-US" sz="2400" b="1" dirty="0" smtClean="0"/>
            </a:br>
            <a:r>
              <a:rPr lang="en-US" sz="2400" b="1" dirty="0"/>
              <a:t> </a:t>
            </a:r>
            <a:r>
              <a:rPr lang="en-US" sz="2400" b="1" dirty="0" smtClean="0"/>
              <a:t>Disease Severity Scale</a:t>
            </a:r>
            <a:endParaRPr lang="en-US" sz="2400" dirty="0"/>
          </a:p>
        </p:txBody>
      </p:sp>
      <p:graphicFrame>
        <p:nvGraphicFramePr>
          <p:cNvPr id="5" name="Content Placeholder 4"/>
          <p:cNvGraphicFramePr>
            <a:graphicFrameLocks noGrp="1"/>
          </p:cNvGraphicFramePr>
          <p:nvPr>
            <p:ph idx="4294967295"/>
          </p:nvPr>
        </p:nvGraphicFramePr>
        <p:xfrm>
          <a:off x="0" y="1736725"/>
          <a:ext cx="9144000" cy="5181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411144">
                <a:tc>
                  <a:txBody>
                    <a:bodyPr/>
                    <a:lstStyle/>
                    <a:p>
                      <a:r>
                        <a:rPr lang="en-US" dirty="0" smtClean="0"/>
                        <a:t>Proposed disease severity level</a:t>
                      </a:r>
                      <a:endParaRPr lang="en-US" dirty="0"/>
                    </a:p>
                  </a:txBody>
                  <a:tcPr/>
                </a:tc>
                <a:tc>
                  <a:txBody>
                    <a:bodyPr/>
                    <a:lstStyle/>
                    <a:p>
                      <a:r>
                        <a:rPr lang="en-US" dirty="0" smtClean="0"/>
                        <a:t>Findings observable upon dilated</a:t>
                      </a:r>
                    </a:p>
                    <a:p>
                      <a:r>
                        <a:rPr lang="en-US" dirty="0" smtClean="0"/>
                        <a:t>ophthalmoscopy</a:t>
                      </a:r>
                      <a:endParaRPr lang="en-US" dirty="0"/>
                    </a:p>
                  </a:txBody>
                  <a:tcPr/>
                </a:tc>
                <a:extLst>
                  <a:ext uri="{0D108BD9-81ED-4DB2-BD59-A6C34878D82A}">
                    <a16:rowId xmlns:a16="http://schemas.microsoft.com/office/drawing/2014/main" val="10000"/>
                  </a:ext>
                </a:extLst>
              </a:tr>
              <a:tr h="4437081">
                <a:tc>
                  <a:txBody>
                    <a:bodyPr/>
                    <a:lstStyle/>
                    <a:p>
                      <a:r>
                        <a:rPr lang="en-US" sz="1600" b="1" dirty="0" smtClean="0"/>
                        <a:t>DME apparently absent</a:t>
                      </a:r>
                    </a:p>
                    <a:p>
                      <a:endParaRPr lang="en-US" sz="1600" b="1" dirty="0" smtClean="0"/>
                    </a:p>
                    <a:p>
                      <a:endParaRPr lang="en-US" sz="1600" b="1" dirty="0" smtClean="0"/>
                    </a:p>
                    <a:p>
                      <a:r>
                        <a:rPr lang="en-US" sz="1600" b="1" dirty="0" smtClean="0"/>
                        <a:t>DME apparently present </a:t>
                      </a:r>
                    </a:p>
                    <a:p>
                      <a:endParaRPr lang="en-US" sz="1600" b="1" dirty="0" smtClean="0"/>
                    </a:p>
                    <a:p>
                      <a:endParaRPr lang="en-US" sz="1600" b="1" dirty="0" smtClean="0"/>
                    </a:p>
                    <a:p>
                      <a:r>
                        <a:rPr lang="en-US" sz="1600" b="1" dirty="0" smtClean="0"/>
                        <a:t>DME present </a:t>
                      </a:r>
                    </a:p>
                    <a:p>
                      <a:endParaRPr lang="en-US" dirty="0" smtClean="0"/>
                    </a:p>
                    <a:p>
                      <a:endParaRPr lang="en-US" dirty="0" smtClean="0"/>
                    </a:p>
                    <a:p>
                      <a:endParaRPr lang="en-US" dirty="0" smtClean="0"/>
                    </a:p>
                    <a:p>
                      <a:endParaRPr lang="en-US" dirty="0" smtClean="0"/>
                    </a:p>
                  </a:txBody>
                  <a:tcPr/>
                </a:tc>
                <a:tc>
                  <a:txBody>
                    <a:bodyPr/>
                    <a:lstStyle/>
                    <a:p>
                      <a:r>
                        <a:rPr lang="en-US" sz="1600" b="1" dirty="0" smtClean="0"/>
                        <a:t>No apparent retinal thickening or hard exudates in posterior pole</a:t>
                      </a:r>
                    </a:p>
                    <a:p>
                      <a:endParaRPr lang="en-US" sz="1600" b="1" dirty="0" smtClean="0"/>
                    </a:p>
                    <a:p>
                      <a:r>
                        <a:rPr lang="en-US" sz="1600" b="1" dirty="0" smtClean="0"/>
                        <a:t>Some apparent retinal thickening or hard exudates in posterior pole</a:t>
                      </a:r>
                    </a:p>
                    <a:p>
                      <a:endParaRPr lang="en-US" sz="1600" b="1" dirty="0" smtClean="0"/>
                    </a:p>
                    <a:p>
                      <a:r>
                        <a:rPr lang="en-US" sz="1600" b="1" dirty="0" smtClean="0"/>
                        <a:t>Mild DME (some retinal thickening or hard exudates in posterior pole but distant from the center of the macula)</a:t>
                      </a:r>
                    </a:p>
                    <a:p>
                      <a:endParaRPr lang="en-US" sz="1600" b="1" dirty="0" smtClean="0"/>
                    </a:p>
                    <a:p>
                      <a:r>
                        <a:rPr lang="en-US" sz="1600" b="1" dirty="0" smtClean="0"/>
                        <a:t>Moderate DME (retinal thickening or hard</a:t>
                      </a:r>
                    </a:p>
                    <a:p>
                      <a:r>
                        <a:rPr lang="en-US" sz="1600" b="1" dirty="0" smtClean="0"/>
                        <a:t>exudates approaching the center of the macula but not involving the center)</a:t>
                      </a:r>
                    </a:p>
                    <a:p>
                      <a:endParaRPr lang="en-US" sz="1600" b="1" dirty="0" smtClean="0"/>
                    </a:p>
                    <a:p>
                      <a:r>
                        <a:rPr lang="en-US" sz="1600" b="1" dirty="0" smtClean="0"/>
                        <a:t>Severe DME (retinal thickening or hard exudates involving the center of the macula)</a:t>
                      </a:r>
                    </a:p>
                    <a:p>
                      <a:endParaRPr lang="en-US" b="1" dirty="0" smtClean="0"/>
                    </a:p>
                    <a:p>
                      <a:endParaRPr lang="en-US" dirty="0" smtClean="0"/>
                    </a:p>
                  </a:txBody>
                  <a:tcPr/>
                </a:tc>
                <a:extLst>
                  <a:ext uri="{0D108BD9-81ED-4DB2-BD59-A6C34878D82A}">
                    <a16:rowId xmlns:a16="http://schemas.microsoft.com/office/drawing/2014/main" val="10001"/>
                  </a:ext>
                </a:extLst>
              </a:tr>
            </a:tbl>
          </a:graphicData>
        </a:graphic>
      </p:graphicFrame>
      <p:sp>
        <p:nvSpPr>
          <p:cNvPr id="59406" name="TextBox 2"/>
          <p:cNvSpPr txBox="1">
            <a:spLocks noChangeArrowheads="1"/>
          </p:cNvSpPr>
          <p:nvPr/>
        </p:nvSpPr>
        <p:spPr bwMode="auto">
          <a:xfrm>
            <a:off x="152400" y="6111875"/>
            <a:ext cx="67056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Proposed International Clinical Diabetic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Retinopathy and Diabetic Macular Edema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Disease Severity Scales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Ophthalmology </a:t>
            </a:r>
            <a:r>
              <a:rPr kumimoji="0" lang="en-US" altLang="en-US" sz="1000" b="0" i="1"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Volume 110, Number 9, September 2003</a:t>
            </a:r>
            <a:r>
              <a:rPr kumimoji="0" lang="en-US" alt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
            </a:r>
            <a:br>
              <a:rPr kumimoji="0" lang="en-US" alt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br>
            <a:endParaRPr kumimoji="0" lang="en-US" altLang="en-US" sz="10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8139351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endParaRPr lang="en-US" dirty="0"/>
          </a:p>
        </p:txBody>
      </p:sp>
      <p:sp>
        <p:nvSpPr>
          <p:cNvPr id="3" name="Content Placeholder 2"/>
          <p:cNvSpPr>
            <a:spLocks noGrp="1"/>
          </p:cNvSpPr>
          <p:nvPr>
            <p:ph sz="quarter" idx="13"/>
          </p:nvPr>
        </p:nvSpPr>
        <p:spPr/>
        <p:txBody>
          <a:bodyPr/>
          <a:lstStyle/>
          <a:p>
            <a:pPr eaLnBrk="1" fontAlgn="auto" hangingPunct="1">
              <a:defRPr/>
            </a:pPr>
            <a:endParaRPr lang="en-US" dirty="0"/>
          </a:p>
        </p:txBody>
      </p:sp>
      <p:pic>
        <p:nvPicPr>
          <p:cNvPr id="60420" name="Picture 2" descr="C:\Users\ias7\AppData\Local\Microsoft\Windows\Temporary Internet Files\Content.IE5\RCZ9JAOC\dme for in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638" y="-7315200"/>
            <a:ext cx="12344401" cy="163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Box 3"/>
          <p:cNvSpPr txBox="1">
            <a:spLocks noChangeArrowheads="1"/>
          </p:cNvSpPr>
          <p:nvPr/>
        </p:nvSpPr>
        <p:spPr bwMode="auto">
          <a:xfrm>
            <a:off x="381000" y="304800"/>
            <a:ext cx="838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smtClean="0">
                <a:ln>
                  <a:noFill/>
                </a:ln>
                <a:solidFill>
                  <a:srgbClr val="FFC000"/>
                </a:solidFill>
                <a:effectLst/>
                <a:uLnTx/>
                <a:uFillTx/>
                <a:latin typeface="Arial" panose="020B0604020202020204" pitchFamily="34" charset="0"/>
                <a:ea typeface="+mn-ea"/>
                <a:cs typeface="Arial" panose="020B0604020202020204" pitchFamily="34" charset="0"/>
              </a:rPr>
              <a:t>Imaging of macular edema with optical coherence tomography</a:t>
            </a:r>
            <a:endParaRPr kumimoji="0" lang="en-US" altLang="en-US" sz="2800" b="0" i="0" u="none" strike="noStrike" kern="1200" cap="none" spc="0" normalizeH="0" baseline="0" noProof="0" smtClean="0">
              <a:ln>
                <a:noFill/>
              </a:ln>
              <a:solidFill>
                <a:srgbClr val="FFC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3162079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pPr eaLnBrk="1" fontAlgn="auto" hangingPunct="1">
              <a:spcAft>
                <a:spcPts val="0"/>
              </a:spcAft>
              <a:defRPr/>
            </a:pPr>
            <a:r>
              <a:rPr lang="en-US" sz="5400" b="1" dirty="0" smtClean="0">
                <a:solidFill>
                  <a:srgbClr val="FFC000"/>
                </a:solidFill>
              </a:rPr>
              <a:t>PREVENTION</a:t>
            </a:r>
          </a:p>
        </p:txBody>
      </p:sp>
      <p:sp>
        <p:nvSpPr>
          <p:cNvPr id="3" name="Content Placeholder 2"/>
          <p:cNvSpPr>
            <a:spLocks noGrp="1"/>
          </p:cNvSpPr>
          <p:nvPr>
            <p:ph sz="quarter" idx="13"/>
          </p:nvPr>
        </p:nvSpPr>
        <p:spPr>
          <a:xfrm>
            <a:off x="381000" y="2057400"/>
            <a:ext cx="8305800" cy="4495800"/>
          </a:xfrm>
        </p:spPr>
        <p:txBody>
          <a:bodyPr>
            <a:normAutofit/>
          </a:bodyPr>
          <a:lstStyle/>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3"/>
            </a:endParaRPr>
          </a:p>
          <a:p>
            <a:pPr marL="457200" lvl="1" indent="0" eaLnBrk="1" fontAlgn="auto" hangingPunct="1">
              <a:spcAft>
                <a:spcPts val="0"/>
              </a:spcAft>
              <a:buFont typeface="Wingdings 2" pitchFamily="18" charset="2"/>
              <a:buNone/>
              <a:defRPr/>
            </a:pPr>
            <a:endParaRPr lang="en-US" sz="1100" dirty="0">
              <a:hlinkClick r:id="rId3"/>
            </a:endParaRPr>
          </a:p>
          <a:p>
            <a:pPr marL="457200" lvl="1" indent="0" eaLnBrk="1" fontAlgn="auto" hangingPunct="1">
              <a:spcAft>
                <a:spcPts val="0"/>
              </a:spcAft>
              <a:buFont typeface="Wingdings 2" pitchFamily="18" charset="2"/>
              <a:buNone/>
              <a:defRPr/>
            </a:pPr>
            <a:endParaRPr lang="en-US" sz="1100" dirty="0" smtClean="0">
              <a:hlinkClick r:id="rId4"/>
            </a:endParaRPr>
          </a:p>
        </p:txBody>
      </p:sp>
      <p:sp>
        <p:nvSpPr>
          <p:cNvPr id="5" name="TextBox 4"/>
          <p:cNvSpPr txBox="1"/>
          <p:nvPr/>
        </p:nvSpPr>
        <p:spPr>
          <a:xfrm>
            <a:off x="909638" y="1855788"/>
            <a:ext cx="7742237" cy="2553891"/>
          </a:xfrm>
          <a:prstGeom prst="round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E97AD">
                    <a:lumMod val="50000"/>
                  </a:srgbClr>
                </a:solidFill>
                <a:effectLst/>
                <a:uLnTx/>
                <a:uFillTx/>
                <a:latin typeface="Arial Narrow"/>
                <a:ea typeface="+mn-ea"/>
                <a:cs typeface="+mn-cs"/>
              </a:rPr>
              <a:t>90 percent of diabetic eye disease can be prevented simply by proper regular examinations, treatment and by controlling blood sugar</a:t>
            </a:r>
            <a:r>
              <a:rPr kumimoji="0" lang="en-US" sz="3600" b="0" i="0" u="none" strike="noStrike" kern="1200" cap="none" spc="0" normalizeH="0" baseline="0" noProof="0" dirty="0">
                <a:ln>
                  <a:noFill/>
                </a:ln>
                <a:solidFill>
                  <a:srgbClr val="7E97AD">
                    <a:lumMod val="50000"/>
                  </a:srgbClr>
                </a:solidFill>
                <a:effectLst/>
                <a:uLnTx/>
                <a:uFillTx/>
                <a:latin typeface="Arial Narrow"/>
                <a:ea typeface="+mn-ea"/>
                <a:cs typeface="+mn-cs"/>
              </a:rPr>
              <a:t>.</a:t>
            </a:r>
          </a:p>
        </p:txBody>
      </p:sp>
    </p:spTree>
    <p:extLst>
      <p:ext uri="{BB962C8B-B14F-4D97-AF65-F5344CB8AC3E}">
        <p14:creationId xmlns:p14="http://schemas.microsoft.com/office/powerpoint/2010/main" val="310411974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nvPr>
        </p:nvGraphicFramePr>
        <p:xfrm>
          <a:off x="762000" y="685800"/>
          <a:ext cx="77724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722636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solidFill>
                  <a:schemeClr val="bg2">
                    <a:lumMod val="60000"/>
                    <a:lumOff val="40000"/>
                  </a:schemeClr>
                </a:solidFill>
              </a:rPr>
              <a:t>DIABETIC </a:t>
            </a:r>
            <a:r>
              <a:rPr lang="en-US" dirty="0" smtClean="0">
                <a:solidFill>
                  <a:schemeClr val="bg2">
                    <a:lumMod val="60000"/>
                    <a:lumOff val="40000"/>
                  </a:schemeClr>
                </a:solidFill>
              </a:rPr>
              <a:t> RETINOPATHY TREATMENT</a:t>
            </a:r>
            <a:endParaRPr lang="en-US" dirty="0">
              <a:solidFill>
                <a:schemeClr val="bg2">
                  <a:lumMod val="60000"/>
                  <a:lumOff val="40000"/>
                </a:schemeClr>
              </a:solidFill>
            </a:endParaRPr>
          </a:p>
        </p:txBody>
      </p:sp>
      <p:sp>
        <p:nvSpPr>
          <p:cNvPr id="4" name="Rounded Rectangle 3"/>
          <p:cNvSpPr/>
          <p:nvPr/>
        </p:nvSpPr>
        <p:spPr>
          <a:xfrm>
            <a:off x="568325" y="2536825"/>
            <a:ext cx="7781925" cy="196691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4F81BD">
                    <a:lumMod val="50000"/>
                  </a:srgbClr>
                </a:solidFill>
                <a:effectLst/>
                <a:uLnTx/>
                <a:uFillTx/>
                <a:latin typeface="Calibri"/>
                <a:ea typeface="+mn-ea"/>
                <a:cs typeface="+mn-cs"/>
              </a:rPr>
              <a:t>The best measure for prevention of loss of vision from diabetic retinopathy is strict glycemic</a:t>
            </a:r>
            <a:r>
              <a:rPr kumimoji="0" lang="en-US" sz="3600" b="0" i="0" u="none" strike="noStrike" kern="1200" cap="none" spc="0" normalizeH="0" baseline="0" noProof="0" dirty="0">
                <a:ln>
                  <a:noFill/>
                </a:ln>
                <a:solidFill>
                  <a:srgbClr val="4F81BD">
                    <a:lumMod val="50000"/>
                  </a:srgbClr>
                </a:solidFill>
                <a:effectLst/>
                <a:uLnTx/>
                <a:uFillTx/>
                <a:latin typeface="Calibri"/>
                <a:ea typeface="+mn-ea"/>
                <a:cs typeface="+mn-cs"/>
              </a:rPr>
              <a:t> </a:t>
            </a:r>
            <a:r>
              <a:rPr kumimoji="0" lang="en-US" sz="3600" b="1" i="0" u="none" strike="noStrike" kern="1200" cap="none" spc="0" normalizeH="0" baseline="0" noProof="0" dirty="0">
                <a:ln>
                  <a:noFill/>
                </a:ln>
                <a:solidFill>
                  <a:srgbClr val="4F81BD">
                    <a:lumMod val="50000"/>
                  </a:srgbClr>
                </a:solidFill>
                <a:effectLst/>
                <a:uLnTx/>
                <a:uFillTx/>
                <a:latin typeface="Calibri"/>
                <a:ea typeface="+mn-ea"/>
                <a:cs typeface="+mn-cs"/>
              </a:rPr>
              <a:t>control</a:t>
            </a:r>
          </a:p>
        </p:txBody>
      </p:sp>
    </p:spTree>
    <p:extLst>
      <p:ext uri="{BB962C8B-B14F-4D97-AF65-F5344CB8AC3E}">
        <p14:creationId xmlns:p14="http://schemas.microsoft.com/office/powerpoint/2010/main" val="22770711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pPr eaLnBrk="1" fontAlgn="auto" hangingPunct="1">
              <a:spcAft>
                <a:spcPts val="0"/>
              </a:spcAft>
              <a:defRPr/>
            </a:pPr>
            <a:r>
              <a:rPr lang="en-US" dirty="0" smtClean="0">
                <a:solidFill>
                  <a:srgbClr val="FFC000"/>
                </a:solidFill>
              </a:rPr>
              <a:t>Laser Photocoagulation</a:t>
            </a:r>
          </a:p>
        </p:txBody>
      </p:sp>
      <p:sp>
        <p:nvSpPr>
          <p:cNvPr id="3" name="Content Placeholder 2"/>
          <p:cNvSpPr>
            <a:spLocks noGrp="1"/>
          </p:cNvSpPr>
          <p:nvPr>
            <p:ph sz="quarter" idx="13"/>
          </p:nvPr>
        </p:nvSpPr>
        <p:spPr/>
        <p:txBody>
          <a:bodyPr/>
          <a:lstStyle/>
          <a:p>
            <a:pPr marL="68580" indent="0" eaLnBrk="1" fontAlgn="auto" hangingPunct="1">
              <a:spcAft>
                <a:spcPts val="0"/>
              </a:spcAft>
              <a:buFont typeface="Arial" panose="020B0604020202020204" pitchFamily="34" charset="0"/>
              <a:buNone/>
              <a:defRPr/>
            </a:pPr>
            <a:r>
              <a:rPr lang="en-US" sz="2800" dirty="0" smtClean="0"/>
              <a:t>Laser Photocoagulation is recommended for eyes with:</a:t>
            </a:r>
          </a:p>
          <a:p>
            <a:pPr eaLnBrk="1" fontAlgn="auto" hangingPunct="1">
              <a:spcAft>
                <a:spcPts val="0"/>
              </a:spcAft>
              <a:defRPr/>
            </a:pPr>
            <a:r>
              <a:rPr lang="en-US" sz="2800" dirty="0" smtClean="0"/>
              <a:t>Clinical significant macular edema CSME </a:t>
            </a:r>
          </a:p>
          <a:p>
            <a:pPr eaLnBrk="1" fontAlgn="auto" hangingPunct="1">
              <a:spcAft>
                <a:spcPts val="0"/>
              </a:spcAft>
              <a:defRPr/>
            </a:pPr>
            <a:r>
              <a:rPr lang="en-US" sz="2800" dirty="0" smtClean="0"/>
              <a:t>High risk Proliferative diabetic retinopathy </a:t>
            </a:r>
          </a:p>
          <a:p>
            <a:pPr marL="0" indent="0" eaLnBrk="1" fontAlgn="auto" hangingPunct="1">
              <a:spcAft>
                <a:spcPts val="0"/>
              </a:spcAft>
              <a:buFont typeface="Arial" panose="020B0604020202020204" pitchFamily="34" charset="0"/>
              <a:buNone/>
              <a:defRPr/>
            </a:pPr>
            <a:endParaRPr lang="en-US" sz="2800" dirty="0"/>
          </a:p>
        </p:txBody>
      </p:sp>
    </p:spTree>
    <p:extLst>
      <p:ext uri="{BB962C8B-B14F-4D97-AF65-F5344CB8AC3E}">
        <p14:creationId xmlns:p14="http://schemas.microsoft.com/office/powerpoint/2010/main" val="87966041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400" b="1" dirty="0" smtClean="0">
                <a:solidFill>
                  <a:srgbClr val="FFC000"/>
                </a:solidFill>
              </a:rPr>
              <a:t>DIABETIC  </a:t>
            </a:r>
            <a:r>
              <a:rPr lang="en-US" sz="2400" b="1" dirty="0">
                <a:solidFill>
                  <a:srgbClr val="FFC000"/>
                </a:solidFill>
              </a:rPr>
              <a:t>RETINOPATHY TREATMENT</a:t>
            </a:r>
            <a:br>
              <a:rPr lang="en-US" sz="2400" b="1" dirty="0">
                <a:solidFill>
                  <a:srgbClr val="FFC000"/>
                </a:solidFill>
              </a:rPr>
            </a:br>
            <a:r>
              <a:rPr lang="en-US" sz="2400" b="1" dirty="0">
                <a:solidFill>
                  <a:srgbClr val="FFC000"/>
                </a:solidFill>
              </a:rPr>
              <a:t>Once DR threatens vision treatments can include</a:t>
            </a:r>
            <a:r>
              <a:rPr lang="en-US" sz="2400" b="1" dirty="0">
                <a:solidFill>
                  <a:schemeClr val="accent2">
                    <a:lumMod val="60000"/>
                    <a:lumOff val="40000"/>
                  </a:schemeClr>
                </a:solidFill>
              </a:rPr>
              <a:t>:</a:t>
            </a:r>
            <a:br>
              <a:rPr lang="en-US" sz="2400" b="1" dirty="0">
                <a:solidFill>
                  <a:schemeClr val="accent2">
                    <a:lumMod val="60000"/>
                    <a:lumOff val="40000"/>
                  </a:schemeClr>
                </a:solidFill>
              </a:rPr>
            </a:br>
            <a:endParaRPr lang="en-US" sz="2400" b="1" dirty="0">
              <a:solidFill>
                <a:schemeClr val="accent2">
                  <a:lumMod val="60000"/>
                  <a:lumOff val="40000"/>
                </a:schemeClr>
              </a:solidFill>
            </a:endParaRPr>
          </a:p>
        </p:txBody>
      </p:sp>
      <p:graphicFrame>
        <p:nvGraphicFramePr>
          <p:cNvPr id="4" name="Content Placeholder 3"/>
          <p:cNvGraphicFramePr>
            <a:graphicFrameLocks noGrp="1"/>
          </p:cNvGraphicFramePr>
          <p:nvPr>
            <p:ph sz="quarter" idx="13"/>
          </p:nvPr>
        </p:nvGraphicFramePr>
        <p:xfrm>
          <a:off x="304800" y="1447800"/>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414183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400" b="1" dirty="0" smtClean="0">
                <a:solidFill>
                  <a:srgbClr val="FFC000"/>
                </a:solidFill>
              </a:rPr>
              <a:t>DIABETIC  </a:t>
            </a:r>
            <a:r>
              <a:rPr lang="en-US" sz="2400" b="1" dirty="0">
                <a:solidFill>
                  <a:srgbClr val="FFC000"/>
                </a:solidFill>
              </a:rPr>
              <a:t>RETINOPATHY TREATMENT</a:t>
            </a:r>
            <a:br>
              <a:rPr lang="en-US" sz="2400" b="1" dirty="0">
                <a:solidFill>
                  <a:srgbClr val="FFC000"/>
                </a:solidFill>
              </a:rPr>
            </a:br>
            <a:r>
              <a:rPr lang="en-US" sz="2400" b="1" dirty="0" smtClean="0">
                <a:solidFill>
                  <a:srgbClr val="FFC000"/>
                </a:solidFill>
              </a:rPr>
              <a:t>NEWER DEVELOPMENTS</a:t>
            </a:r>
            <a:r>
              <a:rPr lang="en-US" sz="2400" b="1" dirty="0" smtClean="0">
                <a:solidFill>
                  <a:schemeClr val="accent2">
                    <a:lumMod val="60000"/>
                    <a:lumOff val="40000"/>
                  </a:schemeClr>
                </a:solidFill>
              </a:rPr>
              <a:t>:</a:t>
            </a:r>
            <a:r>
              <a:rPr lang="en-US" sz="2400" b="1" dirty="0">
                <a:solidFill>
                  <a:schemeClr val="accent2">
                    <a:lumMod val="60000"/>
                    <a:lumOff val="40000"/>
                  </a:schemeClr>
                </a:solidFill>
              </a:rPr>
              <a:t/>
            </a:r>
            <a:br>
              <a:rPr lang="en-US" sz="2400" b="1" dirty="0">
                <a:solidFill>
                  <a:schemeClr val="accent2">
                    <a:lumMod val="60000"/>
                    <a:lumOff val="40000"/>
                  </a:schemeClr>
                </a:solidFill>
              </a:rPr>
            </a:br>
            <a:endParaRPr lang="en-US" sz="2400" b="1" dirty="0">
              <a:solidFill>
                <a:schemeClr val="accent2">
                  <a:lumMod val="60000"/>
                  <a:lumOff val="40000"/>
                </a:schemeClr>
              </a:solidFill>
            </a:endParaRPr>
          </a:p>
        </p:txBody>
      </p:sp>
      <p:graphicFrame>
        <p:nvGraphicFramePr>
          <p:cNvPr id="4" name="Content Placeholder 3"/>
          <p:cNvGraphicFramePr>
            <a:graphicFrameLocks noGrp="1"/>
          </p:cNvGraphicFramePr>
          <p:nvPr>
            <p:ph sz="quarter" idx="13"/>
          </p:nvPr>
        </p:nvGraphicFramePr>
        <p:xfrm>
          <a:off x="304800" y="1447800"/>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592786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t0.gstatic.com/images?q=tbn:ANd9GcSi4xK9m3MCMm1Jc265T9AStJ9BU1m2-jTG_8cQX---ahm13Vhf"/>
          <p:cNvPicPr>
            <a:picLocks noChangeAspect="1" noChangeArrowheads="1"/>
          </p:cNvPicPr>
          <p:nvPr/>
        </p:nvPicPr>
        <p:blipFill>
          <a:blip r:embed="rId3" cstate="email">
            <a:lum bright="70000" contrast="-70000"/>
            <a:extLst/>
          </a:blip>
          <a:srcRect/>
          <a:stretch>
            <a:fillRect/>
          </a:stretch>
        </p:blipFill>
        <p:spPr bwMode="auto">
          <a:xfrm>
            <a:off x="685801" y="2667000"/>
            <a:ext cx="4357629" cy="2899501"/>
          </a:xfrm>
          <a:prstGeom prst="rect">
            <a:avLst/>
          </a:prstGeom>
          <a:ln>
            <a:noFill/>
          </a:ln>
          <a:effectLst>
            <a:softEdge rad="635000"/>
          </a:effectLst>
          <a:extLst/>
        </p:spPr>
      </p:pic>
      <p:sp>
        <p:nvSpPr>
          <p:cNvPr id="2" name="Title 1"/>
          <p:cNvSpPr>
            <a:spLocks noGrp="1"/>
          </p:cNvSpPr>
          <p:nvPr>
            <p:ph type="title"/>
          </p:nvPr>
        </p:nvSpPr>
        <p:spPr>
          <a:xfrm>
            <a:off x="685800" y="374650"/>
            <a:ext cx="7024688" cy="1143000"/>
          </a:xfrm>
        </p:spPr>
        <p:txBody>
          <a:bodyPr rtlCol="0">
            <a:normAutofit/>
          </a:bodyPr>
          <a:lstStyle/>
          <a:p>
            <a:pPr eaLnBrk="1" fontAlgn="auto" hangingPunct="1">
              <a:spcAft>
                <a:spcPts val="0"/>
              </a:spcAft>
              <a:defRPr/>
            </a:pPr>
            <a:r>
              <a:rPr lang="en-US" sz="4800" b="1" dirty="0" smtClean="0">
                <a:solidFill>
                  <a:schemeClr val="bg2">
                    <a:lumMod val="60000"/>
                    <a:lumOff val="40000"/>
                  </a:schemeClr>
                </a:solidFill>
              </a:rPr>
              <a:t>CONCLUSIONS</a:t>
            </a:r>
            <a:endParaRPr lang="en-US" sz="4800" b="1" dirty="0">
              <a:solidFill>
                <a:schemeClr val="bg2">
                  <a:lumMod val="60000"/>
                  <a:lumOff val="40000"/>
                </a:schemeClr>
              </a:solidFill>
            </a:endParaRPr>
          </a:p>
        </p:txBody>
      </p:sp>
      <p:sp>
        <p:nvSpPr>
          <p:cNvPr id="4" name="Rounded Rectangle 3"/>
          <p:cNvSpPr/>
          <p:nvPr/>
        </p:nvSpPr>
        <p:spPr>
          <a:xfrm>
            <a:off x="658813" y="1676400"/>
            <a:ext cx="7070725" cy="3660775"/>
          </a:xfrm>
          <a:prstGeom prst="roundRect">
            <a:avLst/>
          </a:prstGeom>
          <a:blipFill>
            <a:blip r:embed="rId4" cstate="email"/>
            <a:tile tx="0" ty="0" sx="100000" sy="100000" flip="none" algn="tl"/>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254061"/>
                </a:solidFill>
                <a:effectLst/>
                <a:uLnTx/>
                <a:uFillTx/>
                <a:latin typeface="Calibri"/>
                <a:ea typeface="+mn-ea"/>
                <a:cs typeface="+mn-cs"/>
              </a:rPr>
              <a:t>Diabetic Retinopathy is preventable through strict glycemic control and annual dilated eye exams by an ophthalmologist.</a:t>
            </a:r>
          </a:p>
        </p:txBody>
      </p:sp>
      <p:pic>
        <p:nvPicPr>
          <p:cNvPr id="67589" name="Picture 2" descr="http://t2.gstatic.com/images?q=tbn:ANd9GcQwFktXjWifM1LsW-5IQiTl0qJM733B6xlMoyC89H2cNpCYLEt2t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5338" y="149225"/>
            <a:ext cx="18351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0639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ko-KR" sz="3000" smtClean="0">
                <a:latin typeface="Times New Roman" panose="02020603050405020304" pitchFamily="18" charset="0"/>
              </a:rPr>
              <a:t>Generalization, Overfitting, and Stopping Criterion</a:t>
            </a:r>
          </a:p>
        </p:txBody>
      </p:sp>
      <p:sp>
        <p:nvSpPr>
          <p:cNvPr id="28675" name="Rectangle 3"/>
          <p:cNvSpPr>
            <a:spLocks noGrp="1" noChangeArrowheads="1"/>
          </p:cNvSpPr>
          <p:nvPr>
            <p:ph type="body" idx="4294967295"/>
          </p:nvPr>
        </p:nvSpPr>
        <p:spPr>
          <a:xfrm>
            <a:off x="609600" y="0"/>
            <a:ext cx="7371080" cy="2632710"/>
          </a:xfrm>
        </p:spPr>
        <p:txBody>
          <a:bodyPr/>
          <a:lstStyle/>
          <a:p>
            <a:pPr eaLnBrk="1" hangingPunct="1"/>
            <a:endParaRPr lang="en-US" altLang="ko-KR" sz="3000" dirty="0" smtClean="0">
              <a:latin typeface="Times New Roman" panose="02020603050405020304" pitchFamily="18" charset="0"/>
            </a:endParaRPr>
          </a:p>
          <a:p>
            <a:pPr eaLnBrk="1" hangingPunct="1"/>
            <a:endParaRPr lang="en-US" altLang="ko-KR" sz="3000" dirty="0">
              <a:latin typeface="Times New Roman" panose="02020603050405020304" pitchFamily="18" charset="0"/>
            </a:endParaRPr>
          </a:p>
          <a:p>
            <a:pPr eaLnBrk="1" hangingPunct="1"/>
            <a:endParaRPr lang="en-US" altLang="ko-KR" sz="3000" dirty="0" smtClean="0">
              <a:latin typeface="Times New Roman" panose="02020603050405020304" pitchFamily="18" charset="0"/>
            </a:endParaRPr>
          </a:p>
          <a:p>
            <a:pPr eaLnBrk="1" hangingPunct="1"/>
            <a:endParaRPr lang="en-US" altLang="ko-KR" sz="3000" dirty="0">
              <a:latin typeface="Times New Roman" panose="02020603050405020304" pitchFamily="18" charset="0"/>
            </a:endParaRPr>
          </a:p>
          <a:p>
            <a:pPr eaLnBrk="1" hangingPunct="1"/>
            <a:r>
              <a:rPr lang="en-US" altLang="ko-KR" sz="3000" dirty="0" smtClean="0">
                <a:latin typeface="Times New Roman" panose="02020603050405020304" pitchFamily="18" charset="0"/>
              </a:rPr>
              <a:t>Termination </a:t>
            </a:r>
            <a:r>
              <a:rPr lang="en-US" altLang="ko-KR" sz="3000" dirty="0" smtClean="0">
                <a:latin typeface="Times New Roman" panose="02020603050405020304" pitchFamily="18" charset="0"/>
              </a:rPr>
              <a:t>condition</a:t>
            </a:r>
          </a:p>
          <a:p>
            <a:pPr lvl="1" eaLnBrk="1" hangingPunct="1"/>
            <a:r>
              <a:rPr lang="en-US" altLang="ko-KR" dirty="0" smtClean="0">
                <a:latin typeface="Times New Roman" panose="02020603050405020304" pitchFamily="18" charset="0"/>
              </a:rPr>
              <a:t>Until the error E falls below some predetermined threshold</a:t>
            </a:r>
          </a:p>
          <a:p>
            <a:pPr eaLnBrk="1" hangingPunct="1"/>
            <a:r>
              <a:rPr lang="en-US" altLang="ko-KR" sz="3000" dirty="0" smtClean="0">
                <a:latin typeface="Times New Roman" panose="02020603050405020304" pitchFamily="18" charset="0"/>
              </a:rPr>
              <a:t>Techniques to address the overfitting problem</a:t>
            </a:r>
          </a:p>
          <a:p>
            <a:pPr lvl="1" eaLnBrk="1" hangingPunct="1">
              <a:buFontTx/>
              <a:buChar char="•"/>
            </a:pPr>
            <a:r>
              <a:rPr lang="en-US" altLang="ko-KR" dirty="0" smtClean="0">
                <a:latin typeface="Times New Roman" panose="02020603050405020304" pitchFamily="18" charset="0"/>
              </a:rPr>
              <a:t>Weight decay : Decrease each weight by some small factor during each iteration.</a:t>
            </a:r>
          </a:p>
          <a:p>
            <a:pPr lvl="1" eaLnBrk="1" hangingPunct="1">
              <a:buFontTx/>
              <a:buChar char="•"/>
            </a:pPr>
            <a:r>
              <a:rPr lang="en-US" altLang="ko-KR" dirty="0" smtClean="0">
                <a:latin typeface="Times New Roman" panose="02020603050405020304" pitchFamily="18" charset="0"/>
              </a:rPr>
              <a:t>Cross-validation (k-fold cross-validation)</a:t>
            </a:r>
          </a:p>
          <a:p>
            <a:pPr eaLnBrk="1" hangingPunct="1">
              <a:buFontTx/>
              <a:buNone/>
            </a:pPr>
            <a:endParaRPr lang="en-US" altLang="ko-KR" sz="2500" dirty="0" smtClean="0">
              <a:latin typeface="Times New Roman" panose="02020603050405020304" pitchFamily="18" charset="0"/>
            </a:endParaRPr>
          </a:p>
        </p:txBody>
      </p:sp>
      <p:pic>
        <p:nvPicPr>
          <p:cNvPr id="286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13200"/>
            <a:ext cx="4572000"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25" y="4000500"/>
            <a:ext cx="4719638"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256227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5029200"/>
            <a:ext cx="7315200" cy="1154113"/>
          </a:xfrm>
        </p:spPr>
        <p:txBody>
          <a:bodyPr rtlCol="0">
            <a:normAutofit fontScale="90000"/>
          </a:bodyPr>
          <a:lstStyle/>
          <a:p>
            <a:pPr eaLnBrk="1" fontAlgn="auto" hangingPunct="1">
              <a:spcAft>
                <a:spcPts val="0"/>
              </a:spcAft>
              <a:defRPr/>
            </a:pPr>
            <a:r>
              <a:rPr lang="en-US" sz="2400" dirty="0"/>
              <a:t>The Guerrilla Eye Service of the UPMC Eye Center is dedicated to eliminating barriers to eye care for patients in the Western Pennsylvania area.</a:t>
            </a:r>
            <a:br>
              <a:rPr lang="en-US" sz="2400" dirty="0"/>
            </a:br>
            <a:endParaRPr lang="en-US" sz="1800" dirty="0"/>
          </a:p>
        </p:txBody>
      </p:sp>
      <p:pic>
        <p:nvPicPr>
          <p:cNvPr id="6963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65300" y="381000"/>
            <a:ext cx="5715000" cy="4286250"/>
          </a:xfrm>
        </p:spPr>
      </p:pic>
      <p:pic>
        <p:nvPicPr>
          <p:cNvPr id="6963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8788" y="3276600"/>
            <a:ext cx="606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029200"/>
            <a:ext cx="1365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414665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0668" y="1340734"/>
            <a:ext cx="4744085" cy="817880"/>
          </a:xfrm>
          <a:prstGeom prst="rect">
            <a:avLst/>
          </a:prstGeom>
        </p:spPr>
        <p:txBody>
          <a:bodyPr vert="horz" wrap="square" lIns="0" tIns="12700" rIns="0" bIns="0" rtlCol="0">
            <a:spAutoFit/>
          </a:bodyPr>
          <a:lstStyle/>
          <a:p>
            <a:pPr marL="12700">
              <a:spcBef>
                <a:spcPts val="100"/>
              </a:spcBef>
            </a:pPr>
            <a:r>
              <a:rPr sz="5200" spc="-15" dirty="0"/>
              <a:t>Self-driving</a:t>
            </a:r>
            <a:r>
              <a:rPr sz="5200" spc="-95" dirty="0"/>
              <a:t> </a:t>
            </a:r>
            <a:r>
              <a:rPr sz="5200" dirty="0"/>
              <a:t>cars</a:t>
            </a:r>
            <a:endParaRPr sz="5200"/>
          </a:p>
        </p:txBody>
      </p:sp>
      <p:sp>
        <p:nvSpPr>
          <p:cNvPr id="4" name="object 4"/>
          <p:cNvSpPr/>
          <p:nvPr/>
        </p:nvSpPr>
        <p:spPr>
          <a:xfrm>
            <a:off x="1950026" y="2142362"/>
            <a:ext cx="5020699" cy="2789276"/>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304861072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4725" y="1361075"/>
            <a:ext cx="1446530" cy="452120"/>
          </a:xfrm>
          <a:prstGeom prst="rect">
            <a:avLst/>
          </a:prstGeom>
        </p:spPr>
        <p:txBody>
          <a:bodyPr vert="horz" wrap="square" lIns="0" tIns="12700" rIns="0" bIns="0" rtlCol="0">
            <a:spAutoFit/>
          </a:bodyPr>
          <a:lstStyle/>
          <a:p>
            <a:pPr marL="12700">
              <a:spcBef>
                <a:spcPts val="100"/>
              </a:spcBef>
            </a:pPr>
            <a:r>
              <a:rPr sz="2800" spc="-5" dirty="0">
                <a:solidFill>
                  <a:prstClr val="black"/>
                </a:solidFill>
                <a:latin typeface="Arial"/>
                <a:cs typeface="Arial"/>
              </a:rPr>
              <a:t>Question</a:t>
            </a:r>
            <a:endParaRPr sz="2800">
              <a:solidFill>
                <a:prstClr val="black"/>
              </a:solidFill>
              <a:latin typeface="Arial"/>
              <a:cs typeface="Arial"/>
            </a:endParaRPr>
          </a:p>
        </p:txBody>
      </p:sp>
      <p:sp>
        <p:nvSpPr>
          <p:cNvPr id="3" name="object 3"/>
          <p:cNvSpPr txBox="1"/>
          <p:nvPr/>
        </p:nvSpPr>
        <p:spPr>
          <a:xfrm>
            <a:off x="384725" y="2073605"/>
            <a:ext cx="4127500"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Arial"/>
                <a:cs typeface="Arial"/>
              </a:rPr>
              <a:t>How would </a:t>
            </a:r>
            <a:r>
              <a:rPr dirty="0">
                <a:solidFill>
                  <a:prstClr val="black"/>
                </a:solidFill>
                <a:latin typeface="Arial"/>
                <a:cs typeface="Arial"/>
              </a:rPr>
              <a:t>you </a:t>
            </a:r>
            <a:r>
              <a:rPr spc="-5" dirty="0">
                <a:solidFill>
                  <a:prstClr val="black"/>
                </a:solidFill>
                <a:latin typeface="Arial"/>
                <a:cs typeface="Arial"/>
              </a:rPr>
              <a:t>define </a:t>
            </a:r>
            <a:r>
              <a:rPr dirty="0">
                <a:solidFill>
                  <a:prstClr val="black"/>
                </a:solidFill>
                <a:latin typeface="Arial"/>
                <a:cs typeface="Arial"/>
              </a:rPr>
              <a:t>a self-driving</a:t>
            </a:r>
            <a:r>
              <a:rPr spc="-100" dirty="0">
                <a:solidFill>
                  <a:prstClr val="black"/>
                </a:solidFill>
                <a:latin typeface="Arial"/>
                <a:cs typeface="Arial"/>
              </a:rPr>
              <a:t> </a:t>
            </a:r>
            <a:r>
              <a:rPr dirty="0">
                <a:solidFill>
                  <a:prstClr val="black"/>
                </a:solidFill>
                <a:latin typeface="Arial"/>
                <a:cs typeface="Arial"/>
              </a:rPr>
              <a:t>car?</a:t>
            </a:r>
            <a:endParaRPr>
              <a:solidFill>
                <a:prstClr val="black"/>
              </a:solidFill>
              <a:latin typeface="Arial"/>
              <a:cs typeface="Arial"/>
            </a:endParaRPr>
          </a:p>
        </p:txBody>
      </p:sp>
    </p:spTree>
    <p:extLst>
      <p:ext uri="{BB962C8B-B14F-4D97-AF65-F5344CB8AC3E}">
        <p14:creationId xmlns:p14="http://schemas.microsoft.com/office/powerpoint/2010/main" val="60093210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6225540" cy="452120"/>
          </a:xfrm>
          <a:prstGeom prst="rect">
            <a:avLst/>
          </a:prstGeom>
        </p:spPr>
        <p:txBody>
          <a:bodyPr vert="horz" wrap="square" lIns="0" tIns="12700" rIns="0" bIns="0" rtlCol="0">
            <a:spAutoFit/>
          </a:bodyPr>
          <a:lstStyle/>
          <a:p>
            <a:pPr marL="12700">
              <a:spcBef>
                <a:spcPts val="100"/>
              </a:spcBef>
            </a:pPr>
            <a:r>
              <a:rPr spc="-5" dirty="0"/>
              <a:t>Definition: What is an autonomous</a:t>
            </a:r>
            <a:r>
              <a:rPr spc="-85" dirty="0"/>
              <a:t> </a:t>
            </a:r>
            <a:r>
              <a:rPr dirty="0"/>
              <a:t>car?</a:t>
            </a:r>
          </a:p>
        </p:txBody>
      </p:sp>
      <p:sp>
        <p:nvSpPr>
          <p:cNvPr id="3" name="object 3"/>
          <p:cNvSpPr txBox="1"/>
          <p:nvPr/>
        </p:nvSpPr>
        <p:spPr>
          <a:xfrm>
            <a:off x="475250" y="2052526"/>
            <a:ext cx="7075805" cy="654050"/>
          </a:xfrm>
          <a:prstGeom prst="rect">
            <a:avLst/>
          </a:prstGeom>
        </p:spPr>
        <p:txBody>
          <a:bodyPr vert="horz" wrap="square" lIns="0" tIns="12700" rIns="0" bIns="0" rtlCol="0">
            <a:spAutoFit/>
          </a:bodyPr>
          <a:lstStyle/>
          <a:p>
            <a:pPr marL="379095" marR="5080" indent="-367030">
              <a:lnSpc>
                <a:spcPct val="114599"/>
              </a:lnSpc>
              <a:spcBef>
                <a:spcPts val="100"/>
              </a:spcBef>
              <a:buClr>
                <a:srgbClr val="595959"/>
              </a:buClr>
              <a:buFontTx/>
              <a:buChar char="●"/>
              <a:tabLst>
                <a:tab pos="379095" algn="l"/>
                <a:tab pos="379730" algn="l"/>
              </a:tabLst>
            </a:pPr>
            <a:r>
              <a:rPr spc="-5" dirty="0">
                <a:solidFill>
                  <a:prstClr val="black"/>
                </a:solidFill>
                <a:latin typeface="Arial"/>
                <a:cs typeface="Arial"/>
              </a:rPr>
              <a:t>Autonomous Car: </a:t>
            </a:r>
            <a:r>
              <a:rPr dirty="0">
                <a:solidFill>
                  <a:prstClr val="black"/>
                </a:solidFill>
                <a:latin typeface="Arial"/>
                <a:cs typeface="Arial"/>
              </a:rPr>
              <a:t>A </a:t>
            </a:r>
            <a:r>
              <a:rPr spc="-5" dirty="0">
                <a:solidFill>
                  <a:prstClr val="black"/>
                </a:solidFill>
                <a:latin typeface="Arial"/>
                <a:cs typeface="Arial"/>
              </a:rPr>
              <a:t>driverless </a:t>
            </a:r>
            <a:r>
              <a:rPr dirty="0">
                <a:solidFill>
                  <a:prstClr val="black"/>
                </a:solidFill>
                <a:latin typeface="Arial"/>
                <a:cs typeface="Arial"/>
              </a:rPr>
              <a:t>vehicle capable </a:t>
            </a:r>
            <a:r>
              <a:rPr spc="-5" dirty="0">
                <a:solidFill>
                  <a:prstClr val="black"/>
                </a:solidFill>
                <a:latin typeface="Arial"/>
                <a:cs typeface="Arial"/>
              </a:rPr>
              <a:t>of fulfilling the </a:t>
            </a:r>
            <a:r>
              <a:rPr dirty="0">
                <a:solidFill>
                  <a:prstClr val="black"/>
                </a:solidFill>
                <a:latin typeface="Arial"/>
                <a:cs typeface="Arial"/>
              </a:rPr>
              <a:t>main  </a:t>
            </a:r>
            <a:r>
              <a:rPr spc="-5" dirty="0">
                <a:solidFill>
                  <a:prstClr val="black"/>
                </a:solidFill>
                <a:latin typeface="Arial"/>
                <a:cs typeface="Arial"/>
              </a:rPr>
              <a:t>transportation </a:t>
            </a:r>
            <a:r>
              <a:rPr dirty="0">
                <a:solidFill>
                  <a:prstClr val="black"/>
                </a:solidFill>
                <a:latin typeface="Arial"/>
                <a:cs typeface="Arial"/>
              </a:rPr>
              <a:t>capabilities </a:t>
            </a:r>
            <a:r>
              <a:rPr spc="-5" dirty="0">
                <a:solidFill>
                  <a:prstClr val="black"/>
                </a:solidFill>
                <a:latin typeface="Arial"/>
                <a:cs typeface="Arial"/>
              </a:rPr>
              <a:t>of </a:t>
            </a:r>
            <a:r>
              <a:rPr dirty="0">
                <a:solidFill>
                  <a:prstClr val="black"/>
                </a:solidFill>
                <a:latin typeface="Arial"/>
                <a:cs typeface="Arial"/>
              </a:rPr>
              <a:t>a </a:t>
            </a:r>
            <a:r>
              <a:rPr spc="-5" dirty="0">
                <a:solidFill>
                  <a:prstClr val="black"/>
                </a:solidFill>
                <a:latin typeface="Arial"/>
                <a:cs typeface="Arial"/>
              </a:rPr>
              <a:t>traditional</a:t>
            </a:r>
            <a:r>
              <a:rPr spc="-30" dirty="0">
                <a:solidFill>
                  <a:prstClr val="black"/>
                </a:solidFill>
                <a:latin typeface="Arial"/>
                <a:cs typeface="Arial"/>
              </a:rPr>
              <a:t> </a:t>
            </a:r>
            <a:r>
              <a:rPr dirty="0">
                <a:solidFill>
                  <a:prstClr val="black"/>
                </a:solidFill>
                <a:latin typeface="Arial"/>
                <a:cs typeface="Arial"/>
              </a:rPr>
              <a:t>car.</a:t>
            </a:r>
            <a:endParaRPr>
              <a:solidFill>
                <a:prstClr val="black"/>
              </a:solidFill>
              <a:latin typeface="Arial"/>
              <a:cs typeface="Arial"/>
            </a:endParaRPr>
          </a:p>
        </p:txBody>
      </p:sp>
    </p:spTree>
    <p:extLst>
      <p:ext uri="{BB962C8B-B14F-4D97-AF65-F5344CB8AC3E}">
        <p14:creationId xmlns:p14="http://schemas.microsoft.com/office/powerpoint/2010/main" val="115486804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185867"/>
            <a:ext cx="7812405" cy="421640"/>
          </a:xfrm>
          <a:prstGeom prst="rect">
            <a:avLst/>
          </a:prstGeom>
        </p:spPr>
        <p:txBody>
          <a:bodyPr vert="horz" wrap="square" lIns="0" tIns="12700" rIns="0" bIns="0" rtlCol="0">
            <a:spAutoFit/>
          </a:bodyPr>
          <a:lstStyle/>
          <a:p>
            <a:pPr marL="12700">
              <a:spcBef>
                <a:spcPts val="100"/>
              </a:spcBef>
            </a:pPr>
            <a:r>
              <a:rPr sz="2600" spc="-5" dirty="0"/>
              <a:t>Classifications of </a:t>
            </a:r>
            <a:r>
              <a:rPr sz="2600" spc="-10" dirty="0"/>
              <a:t>Autonomy </a:t>
            </a:r>
            <a:r>
              <a:rPr sz="2600" spc="-5" dirty="0"/>
              <a:t>according to the</a:t>
            </a:r>
            <a:r>
              <a:rPr sz="2600" spc="-80" dirty="0"/>
              <a:t> </a:t>
            </a:r>
            <a:r>
              <a:rPr sz="2600" spc="-5" dirty="0"/>
              <a:t>NHTSA.</a:t>
            </a:r>
            <a:endParaRPr sz="2600"/>
          </a:p>
        </p:txBody>
      </p:sp>
      <p:sp>
        <p:nvSpPr>
          <p:cNvPr id="3" name="object 3"/>
          <p:cNvSpPr txBox="1"/>
          <p:nvPr/>
        </p:nvSpPr>
        <p:spPr>
          <a:xfrm>
            <a:off x="284749" y="1813326"/>
            <a:ext cx="8478520" cy="3168650"/>
          </a:xfrm>
          <a:prstGeom prst="rect">
            <a:avLst/>
          </a:prstGeom>
        </p:spPr>
        <p:txBody>
          <a:bodyPr vert="horz" wrap="square" lIns="0" tIns="52704" rIns="0" bIns="0" rtlCol="0">
            <a:spAutoFit/>
          </a:bodyPr>
          <a:lstStyle/>
          <a:p>
            <a:pPr marL="379095" indent="-367030">
              <a:spcBef>
                <a:spcPts val="414"/>
              </a:spcBef>
              <a:buFontTx/>
              <a:buChar char="●"/>
              <a:tabLst>
                <a:tab pos="379095" algn="l"/>
                <a:tab pos="379730" algn="l"/>
              </a:tabLst>
            </a:pPr>
            <a:r>
              <a:rPr spc="-5" dirty="0">
                <a:solidFill>
                  <a:prstClr val="black"/>
                </a:solidFill>
                <a:latin typeface="Arial"/>
                <a:cs typeface="Arial"/>
              </a:rPr>
              <a:t>Level 0: The driver </a:t>
            </a:r>
            <a:r>
              <a:rPr dirty="0">
                <a:solidFill>
                  <a:prstClr val="black"/>
                </a:solidFill>
                <a:latin typeface="Arial"/>
                <a:cs typeface="Arial"/>
              </a:rPr>
              <a:t>completely controls </a:t>
            </a:r>
            <a:r>
              <a:rPr spc="-5" dirty="0">
                <a:solidFill>
                  <a:prstClr val="black"/>
                </a:solidFill>
                <a:latin typeface="Arial"/>
                <a:cs typeface="Arial"/>
              </a:rPr>
              <a:t>the </a:t>
            </a:r>
            <a:r>
              <a:rPr dirty="0">
                <a:solidFill>
                  <a:prstClr val="black"/>
                </a:solidFill>
                <a:latin typeface="Arial"/>
                <a:cs typeface="Arial"/>
              </a:rPr>
              <a:t>vehicle </a:t>
            </a:r>
            <a:r>
              <a:rPr spc="-5" dirty="0">
                <a:solidFill>
                  <a:prstClr val="black"/>
                </a:solidFill>
                <a:latin typeface="Arial"/>
                <a:cs typeface="Arial"/>
              </a:rPr>
              <a:t>at all</a:t>
            </a:r>
            <a:r>
              <a:rPr spc="-40" dirty="0">
                <a:solidFill>
                  <a:prstClr val="black"/>
                </a:solidFill>
                <a:latin typeface="Arial"/>
                <a:cs typeface="Arial"/>
              </a:rPr>
              <a:t> </a:t>
            </a:r>
            <a:r>
              <a:rPr spc="-5" dirty="0">
                <a:solidFill>
                  <a:prstClr val="black"/>
                </a:solidFill>
                <a:latin typeface="Arial"/>
                <a:cs typeface="Arial"/>
              </a:rPr>
              <a:t>times.</a:t>
            </a:r>
            <a:endParaRPr>
              <a:solidFill>
                <a:prstClr val="black"/>
              </a:solidFill>
              <a:latin typeface="Arial"/>
              <a:cs typeface="Arial"/>
            </a:endParaRPr>
          </a:p>
          <a:p>
            <a:pPr marL="379095" marR="309245" indent="-367030">
              <a:lnSpc>
                <a:spcPct val="114599"/>
              </a:lnSpc>
              <a:buFontTx/>
              <a:buChar char="●"/>
              <a:tabLst>
                <a:tab pos="379095" algn="l"/>
                <a:tab pos="379730" algn="l"/>
              </a:tabLst>
            </a:pPr>
            <a:r>
              <a:rPr spc="-5" dirty="0">
                <a:solidFill>
                  <a:prstClr val="black"/>
                </a:solidFill>
                <a:latin typeface="Arial"/>
                <a:cs typeface="Arial"/>
              </a:rPr>
              <a:t>Level 1: Individual </a:t>
            </a:r>
            <a:r>
              <a:rPr dirty="0">
                <a:solidFill>
                  <a:prstClr val="black"/>
                </a:solidFill>
                <a:latin typeface="Arial"/>
                <a:cs typeface="Arial"/>
              </a:rPr>
              <a:t>vehicle controls </a:t>
            </a:r>
            <a:r>
              <a:rPr spc="-5" dirty="0">
                <a:solidFill>
                  <a:prstClr val="black"/>
                </a:solidFill>
                <a:latin typeface="Arial"/>
                <a:cs typeface="Arial"/>
              </a:rPr>
              <a:t>are automated, </a:t>
            </a:r>
            <a:r>
              <a:rPr dirty="0">
                <a:solidFill>
                  <a:prstClr val="black"/>
                </a:solidFill>
                <a:latin typeface="Arial"/>
                <a:cs typeface="Arial"/>
              </a:rPr>
              <a:t>such </a:t>
            </a:r>
            <a:r>
              <a:rPr spc="-5" dirty="0">
                <a:solidFill>
                  <a:prstClr val="black"/>
                </a:solidFill>
                <a:latin typeface="Arial"/>
                <a:cs typeface="Arial"/>
              </a:rPr>
              <a:t>as electronic </a:t>
            </a:r>
            <a:r>
              <a:rPr dirty="0">
                <a:solidFill>
                  <a:prstClr val="black"/>
                </a:solidFill>
                <a:latin typeface="Arial"/>
                <a:cs typeface="Arial"/>
              </a:rPr>
              <a:t>stability  control </a:t>
            </a:r>
            <a:r>
              <a:rPr spc="-5" dirty="0">
                <a:solidFill>
                  <a:prstClr val="black"/>
                </a:solidFill>
                <a:latin typeface="Arial"/>
                <a:cs typeface="Arial"/>
              </a:rPr>
              <a:t>or automatic</a:t>
            </a:r>
            <a:r>
              <a:rPr spc="-15" dirty="0">
                <a:solidFill>
                  <a:prstClr val="black"/>
                </a:solidFill>
                <a:latin typeface="Arial"/>
                <a:cs typeface="Arial"/>
              </a:rPr>
              <a:t> </a:t>
            </a:r>
            <a:r>
              <a:rPr spc="-5" dirty="0">
                <a:solidFill>
                  <a:prstClr val="black"/>
                </a:solidFill>
                <a:latin typeface="Arial"/>
                <a:cs typeface="Arial"/>
              </a:rPr>
              <a:t>braking.</a:t>
            </a:r>
            <a:endParaRPr>
              <a:solidFill>
                <a:prstClr val="black"/>
              </a:solidFill>
              <a:latin typeface="Arial"/>
              <a:cs typeface="Arial"/>
            </a:endParaRPr>
          </a:p>
          <a:p>
            <a:pPr marL="379095" marR="473709" indent="-367030">
              <a:lnSpc>
                <a:spcPct val="114599"/>
              </a:lnSpc>
              <a:buFontTx/>
              <a:buChar char="●"/>
              <a:tabLst>
                <a:tab pos="379095" algn="l"/>
                <a:tab pos="379730" algn="l"/>
              </a:tabLst>
            </a:pPr>
            <a:r>
              <a:rPr spc="-5" dirty="0">
                <a:solidFill>
                  <a:prstClr val="black"/>
                </a:solidFill>
                <a:latin typeface="Arial"/>
                <a:cs typeface="Arial"/>
              </a:rPr>
              <a:t>Level 2: At least two </a:t>
            </a:r>
            <a:r>
              <a:rPr dirty="0">
                <a:solidFill>
                  <a:prstClr val="black"/>
                </a:solidFill>
                <a:latin typeface="Arial"/>
                <a:cs typeface="Arial"/>
              </a:rPr>
              <a:t>controls can </a:t>
            </a:r>
            <a:r>
              <a:rPr spc="-5" dirty="0">
                <a:solidFill>
                  <a:prstClr val="black"/>
                </a:solidFill>
                <a:latin typeface="Arial"/>
                <a:cs typeface="Arial"/>
              </a:rPr>
              <a:t>be automated in unison, </a:t>
            </a:r>
            <a:r>
              <a:rPr dirty="0">
                <a:solidFill>
                  <a:prstClr val="black"/>
                </a:solidFill>
                <a:latin typeface="Arial"/>
                <a:cs typeface="Arial"/>
              </a:rPr>
              <a:t>such </a:t>
            </a:r>
            <a:r>
              <a:rPr spc="-5" dirty="0">
                <a:solidFill>
                  <a:prstClr val="black"/>
                </a:solidFill>
                <a:latin typeface="Arial"/>
                <a:cs typeface="Arial"/>
              </a:rPr>
              <a:t>as adaptive  </a:t>
            </a:r>
            <a:r>
              <a:rPr dirty="0">
                <a:solidFill>
                  <a:prstClr val="black"/>
                </a:solidFill>
                <a:latin typeface="Arial"/>
                <a:cs typeface="Arial"/>
              </a:rPr>
              <a:t>cruise control </a:t>
            </a:r>
            <a:r>
              <a:rPr spc="-5" dirty="0">
                <a:solidFill>
                  <a:prstClr val="black"/>
                </a:solidFill>
                <a:latin typeface="Arial"/>
                <a:cs typeface="Arial"/>
              </a:rPr>
              <a:t>in </a:t>
            </a:r>
            <a:r>
              <a:rPr dirty="0">
                <a:solidFill>
                  <a:prstClr val="black"/>
                </a:solidFill>
                <a:latin typeface="Arial"/>
                <a:cs typeface="Arial"/>
              </a:rPr>
              <a:t>combination </a:t>
            </a:r>
            <a:r>
              <a:rPr spc="-5" dirty="0">
                <a:solidFill>
                  <a:prstClr val="black"/>
                </a:solidFill>
                <a:latin typeface="Arial"/>
                <a:cs typeface="Arial"/>
              </a:rPr>
              <a:t>with lane</a:t>
            </a:r>
            <a:r>
              <a:rPr spc="-30" dirty="0">
                <a:solidFill>
                  <a:prstClr val="black"/>
                </a:solidFill>
                <a:latin typeface="Arial"/>
                <a:cs typeface="Arial"/>
              </a:rPr>
              <a:t> </a:t>
            </a:r>
            <a:r>
              <a:rPr dirty="0">
                <a:solidFill>
                  <a:prstClr val="black"/>
                </a:solidFill>
                <a:latin typeface="Arial"/>
                <a:cs typeface="Arial"/>
              </a:rPr>
              <a:t>keeping.</a:t>
            </a:r>
            <a:endParaRPr>
              <a:solidFill>
                <a:prstClr val="black"/>
              </a:solidFill>
              <a:latin typeface="Arial"/>
              <a:cs typeface="Arial"/>
            </a:endParaRPr>
          </a:p>
          <a:p>
            <a:pPr marL="379095" marR="5080" indent="-367030">
              <a:lnSpc>
                <a:spcPct val="114599"/>
              </a:lnSpc>
              <a:buFontTx/>
              <a:buChar char="●"/>
              <a:tabLst>
                <a:tab pos="379095" algn="l"/>
                <a:tab pos="379730" algn="l"/>
              </a:tabLst>
            </a:pPr>
            <a:r>
              <a:rPr spc="-5" dirty="0">
                <a:solidFill>
                  <a:prstClr val="black"/>
                </a:solidFill>
                <a:latin typeface="Arial"/>
                <a:cs typeface="Arial"/>
              </a:rPr>
              <a:t>Level 3: The driver </a:t>
            </a:r>
            <a:r>
              <a:rPr dirty="0">
                <a:solidFill>
                  <a:prstClr val="black"/>
                </a:solidFill>
                <a:latin typeface="Arial"/>
                <a:cs typeface="Arial"/>
              </a:rPr>
              <a:t>can </a:t>
            </a:r>
            <a:r>
              <a:rPr spc="-5" dirty="0">
                <a:solidFill>
                  <a:prstClr val="black"/>
                </a:solidFill>
                <a:latin typeface="Arial"/>
                <a:cs typeface="Arial"/>
              </a:rPr>
              <a:t>fully </a:t>
            </a:r>
            <a:r>
              <a:rPr dirty="0">
                <a:solidFill>
                  <a:prstClr val="black"/>
                </a:solidFill>
                <a:latin typeface="Arial"/>
                <a:cs typeface="Arial"/>
              </a:rPr>
              <a:t>cede control </a:t>
            </a:r>
            <a:r>
              <a:rPr spc="-5" dirty="0">
                <a:solidFill>
                  <a:prstClr val="black"/>
                </a:solidFill>
                <a:latin typeface="Arial"/>
                <a:cs typeface="Arial"/>
              </a:rPr>
              <a:t>of all </a:t>
            </a:r>
            <a:r>
              <a:rPr dirty="0">
                <a:solidFill>
                  <a:prstClr val="black"/>
                </a:solidFill>
                <a:latin typeface="Arial"/>
                <a:cs typeface="Arial"/>
              </a:rPr>
              <a:t>safety-critical </a:t>
            </a:r>
            <a:r>
              <a:rPr spc="-5" dirty="0">
                <a:solidFill>
                  <a:prstClr val="black"/>
                </a:solidFill>
                <a:latin typeface="Arial"/>
                <a:cs typeface="Arial"/>
              </a:rPr>
              <a:t>functions in </a:t>
            </a:r>
            <a:r>
              <a:rPr dirty="0">
                <a:solidFill>
                  <a:prstClr val="black"/>
                </a:solidFill>
                <a:latin typeface="Arial"/>
                <a:cs typeface="Arial"/>
              </a:rPr>
              <a:t>certain  conditions </a:t>
            </a:r>
            <a:r>
              <a:rPr spc="-5" dirty="0">
                <a:solidFill>
                  <a:prstClr val="black"/>
                </a:solidFill>
                <a:latin typeface="Arial"/>
                <a:cs typeface="Arial"/>
              </a:rPr>
              <a:t>and the </a:t>
            </a:r>
            <a:r>
              <a:rPr dirty="0">
                <a:solidFill>
                  <a:prstClr val="black"/>
                </a:solidFill>
                <a:latin typeface="Arial"/>
                <a:cs typeface="Arial"/>
              </a:rPr>
              <a:t>car </a:t>
            </a:r>
            <a:r>
              <a:rPr spc="-5" dirty="0">
                <a:solidFill>
                  <a:prstClr val="black"/>
                </a:solidFill>
                <a:latin typeface="Arial"/>
                <a:cs typeface="Arial"/>
              </a:rPr>
              <a:t>provides </a:t>
            </a:r>
            <a:r>
              <a:rPr dirty="0">
                <a:solidFill>
                  <a:prstClr val="black"/>
                </a:solidFill>
                <a:latin typeface="Arial"/>
                <a:cs typeface="Arial"/>
              </a:rPr>
              <a:t>a </a:t>
            </a:r>
            <a:r>
              <a:rPr spc="-5" dirty="0">
                <a:solidFill>
                  <a:prstClr val="black"/>
                </a:solidFill>
                <a:latin typeface="Arial"/>
                <a:cs typeface="Arial"/>
              </a:rPr>
              <a:t>"sufficiently </a:t>
            </a:r>
            <a:r>
              <a:rPr dirty="0">
                <a:solidFill>
                  <a:prstClr val="black"/>
                </a:solidFill>
                <a:latin typeface="Arial"/>
                <a:cs typeface="Arial"/>
              </a:rPr>
              <a:t>comfortable </a:t>
            </a:r>
            <a:r>
              <a:rPr spc="-5" dirty="0">
                <a:solidFill>
                  <a:prstClr val="black"/>
                </a:solidFill>
                <a:latin typeface="Arial"/>
                <a:cs typeface="Arial"/>
              </a:rPr>
              <a:t>transition time" for the  driver to do</a:t>
            </a:r>
            <a:r>
              <a:rPr spc="-10" dirty="0">
                <a:solidFill>
                  <a:prstClr val="black"/>
                </a:solidFill>
                <a:latin typeface="Arial"/>
                <a:cs typeface="Arial"/>
              </a:rPr>
              <a:t> </a:t>
            </a:r>
            <a:r>
              <a:rPr dirty="0">
                <a:solidFill>
                  <a:prstClr val="black"/>
                </a:solidFill>
                <a:latin typeface="Arial"/>
                <a:cs typeface="Arial"/>
              </a:rPr>
              <a:t>so.</a:t>
            </a:r>
            <a:endParaRPr>
              <a:solidFill>
                <a:prstClr val="black"/>
              </a:solidFill>
              <a:latin typeface="Arial"/>
              <a:cs typeface="Arial"/>
            </a:endParaRPr>
          </a:p>
          <a:p>
            <a:pPr marL="379095" marR="175895" indent="-367030">
              <a:lnSpc>
                <a:spcPct val="114599"/>
              </a:lnSpc>
              <a:buFontTx/>
              <a:buChar char="●"/>
              <a:tabLst>
                <a:tab pos="379095" algn="l"/>
                <a:tab pos="379730" algn="l"/>
              </a:tabLst>
            </a:pPr>
            <a:r>
              <a:rPr spc="-5" dirty="0">
                <a:solidFill>
                  <a:prstClr val="black"/>
                </a:solidFill>
                <a:latin typeface="Arial"/>
                <a:cs typeface="Arial"/>
              </a:rPr>
              <a:t>Level 4: The </a:t>
            </a:r>
            <a:r>
              <a:rPr dirty="0">
                <a:solidFill>
                  <a:prstClr val="black"/>
                </a:solidFill>
                <a:latin typeface="Arial"/>
                <a:cs typeface="Arial"/>
              </a:rPr>
              <a:t>vehicle </a:t>
            </a:r>
            <a:r>
              <a:rPr spc="-5" dirty="0">
                <a:solidFill>
                  <a:prstClr val="black"/>
                </a:solidFill>
                <a:latin typeface="Arial"/>
                <a:cs typeface="Arial"/>
              </a:rPr>
              <a:t>performs all </a:t>
            </a:r>
            <a:r>
              <a:rPr dirty="0">
                <a:solidFill>
                  <a:prstClr val="black"/>
                </a:solidFill>
                <a:latin typeface="Arial"/>
                <a:cs typeface="Arial"/>
              </a:rPr>
              <a:t>safety-critical </a:t>
            </a:r>
            <a:r>
              <a:rPr spc="-5" dirty="0">
                <a:solidFill>
                  <a:prstClr val="black"/>
                </a:solidFill>
                <a:latin typeface="Arial"/>
                <a:cs typeface="Arial"/>
              </a:rPr>
              <a:t>functions for the entire trip, with  the driver not expected to </a:t>
            </a:r>
            <a:r>
              <a:rPr dirty="0">
                <a:solidFill>
                  <a:prstClr val="black"/>
                </a:solidFill>
                <a:latin typeface="Arial"/>
                <a:cs typeface="Arial"/>
              </a:rPr>
              <a:t>control </a:t>
            </a:r>
            <a:r>
              <a:rPr spc="-5" dirty="0">
                <a:solidFill>
                  <a:prstClr val="black"/>
                </a:solidFill>
                <a:latin typeface="Arial"/>
                <a:cs typeface="Arial"/>
              </a:rPr>
              <a:t>the </a:t>
            </a:r>
            <a:r>
              <a:rPr dirty="0">
                <a:solidFill>
                  <a:prstClr val="black"/>
                </a:solidFill>
                <a:latin typeface="Arial"/>
                <a:cs typeface="Arial"/>
              </a:rPr>
              <a:t>vehicle </a:t>
            </a:r>
            <a:r>
              <a:rPr spc="-5" dirty="0">
                <a:solidFill>
                  <a:prstClr val="black"/>
                </a:solidFill>
                <a:latin typeface="Arial"/>
                <a:cs typeface="Arial"/>
              </a:rPr>
              <a:t>at any</a:t>
            </a:r>
            <a:r>
              <a:rPr spc="-30" dirty="0">
                <a:solidFill>
                  <a:prstClr val="black"/>
                </a:solidFill>
                <a:latin typeface="Arial"/>
                <a:cs typeface="Arial"/>
              </a:rPr>
              <a:t> </a:t>
            </a:r>
            <a:r>
              <a:rPr spc="-5" dirty="0">
                <a:solidFill>
                  <a:prstClr val="black"/>
                </a:solidFill>
                <a:latin typeface="Arial"/>
                <a:cs typeface="Arial"/>
              </a:rPr>
              <a:t>time.</a:t>
            </a:r>
            <a:endParaRPr>
              <a:solidFill>
                <a:prstClr val="black"/>
              </a:solidFill>
              <a:latin typeface="Arial"/>
              <a:cs typeface="Arial"/>
            </a:endParaRPr>
          </a:p>
        </p:txBody>
      </p:sp>
    </p:spTree>
    <p:extLst>
      <p:ext uri="{BB962C8B-B14F-4D97-AF65-F5344CB8AC3E}">
        <p14:creationId xmlns:p14="http://schemas.microsoft.com/office/powerpoint/2010/main" val="289180415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4725" y="1361075"/>
            <a:ext cx="1347470" cy="452120"/>
          </a:xfrm>
          <a:prstGeom prst="rect">
            <a:avLst/>
          </a:prstGeom>
        </p:spPr>
        <p:txBody>
          <a:bodyPr vert="horz" wrap="square" lIns="0" tIns="12700" rIns="0" bIns="0" rtlCol="0">
            <a:spAutoFit/>
          </a:bodyPr>
          <a:lstStyle/>
          <a:p>
            <a:pPr marL="12700">
              <a:spcBef>
                <a:spcPts val="100"/>
              </a:spcBef>
            </a:pPr>
            <a:r>
              <a:rPr sz="2800" spc="-5" dirty="0">
                <a:solidFill>
                  <a:prstClr val="black"/>
                </a:solidFill>
                <a:latin typeface="Arial"/>
                <a:cs typeface="Arial"/>
              </a:rPr>
              <a:t>Purpose</a:t>
            </a:r>
            <a:endParaRPr sz="2800">
              <a:solidFill>
                <a:prstClr val="black"/>
              </a:solidFill>
              <a:latin typeface="Arial"/>
              <a:cs typeface="Arial"/>
            </a:endParaRPr>
          </a:p>
        </p:txBody>
      </p:sp>
      <p:sp>
        <p:nvSpPr>
          <p:cNvPr id="3" name="object 3"/>
          <p:cNvSpPr txBox="1"/>
          <p:nvPr/>
        </p:nvSpPr>
        <p:spPr>
          <a:xfrm>
            <a:off x="384725" y="2073605"/>
            <a:ext cx="6713220"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Arial"/>
                <a:cs typeface="Arial"/>
              </a:rPr>
              <a:t>What </a:t>
            </a:r>
            <a:r>
              <a:rPr dirty="0">
                <a:solidFill>
                  <a:prstClr val="black"/>
                </a:solidFill>
                <a:latin typeface="Arial"/>
                <a:cs typeface="Arial"/>
              </a:rPr>
              <a:t>kinds </a:t>
            </a:r>
            <a:r>
              <a:rPr spc="-5" dirty="0">
                <a:solidFill>
                  <a:prstClr val="black"/>
                </a:solidFill>
                <a:latin typeface="Arial"/>
                <a:cs typeface="Arial"/>
              </a:rPr>
              <a:t>of things does </a:t>
            </a:r>
            <a:r>
              <a:rPr dirty="0">
                <a:solidFill>
                  <a:prstClr val="black"/>
                </a:solidFill>
                <a:latin typeface="Arial"/>
                <a:cs typeface="Arial"/>
              </a:rPr>
              <a:t>a self-driving car </a:t>
            </a:r>
            <a:r>
              <a:rPr spc="-5" dirty="0">
                <a:solidFill>
                  <a:prstClr val="black"/>
                </a:solidFill>
                <a:latin typeface="Arial"/>
                <a:cs typeface="Arial"/>
              </a:rPr>
              <a:t>need to be able to</a:t>
            </a:r>
            <a:r>
              <a:rPr spc="-80" dirty="0">
                <a:solidFill>
                  <a:prstClr val="black"/>
                </a:solidFill>
                <a:latin typeface="Arial"/>
                <a:cs typeface="Arial"/>
              </a:rPr>
              <a:t> </a:t>
            </a:r>
            <a:r>
              <a:rPr spc="-5" dirty="0">
                <a:solidFill>
                  <a:prstClr val="black"/>
                </a:solidFill>
                <a:latin typeface="Arial"/>
                <a:cs typeface="Arial"/>
              </a:rPr>
              <a:t>do?</a:t>
            </a:r>
            <a:endParaRPr>
              <a:solidFill>
                <a:prstClr val="black"/>
              </a:solidFill>
              <a:latin typeface="Arial"/>
              <a:cs typeface="Arial"/>
            </a:endParaRPr>
          </a:p>
        </p:txBody>
      </p:sp>
    </p:spTree>
    <p:extLst>
      <p:ext uri="{BB962C8B-B14F-4D97-AF65-F5344CB8AC3E}">
        <p14:creationId xmlns:p14="http://schemas.microsoft.com/office/powerpoint/2010/main" val="190479314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1347470" cy="452120"/>
          </a:xfrm>
          <a:prstGeom prst="rect">
            <a:avLst/>
          </a:prstGeom>
        </p:spPr>
        <p:txBody>
          <a:bodyPr vert="horz" wrap="square" lIns="0" tIns="12700" rIns="0" bIns="0" rtlCol="0">
            <a:spAutoFit/>
          </a:bodyPr>
          <a:lstStyle/>
          <a:p>
            <a:pPr marL="12700">
              <a:spcBef>
                <a:spcPts val="100"/>
              </a:spcBef>
            </a:pPr>
            <a:r>
              <a:rPr spc="-5" dirty="0"/>
              <a:t>Purpose</a:t>
            </a:r>
          </a:p>
        </p:txBody>
      </p:sp>
      <p:sp>
        <p:nvSpPr>
          <p:cNvPr id="3" name="object 3"/>
          <p:cNvSpPr txBox="1"/>
          <p:nvPr/>
        </p:nvSpPr>
        <p:spPr>
          <a:xfrm>
            <a:off x="475250" y="2073606"/>
            <a:ext cx="7782559" cy="1897955"/>
          </a:xfrm>
          <a:prstGeom prst="rect">
            <a:avLst/>
          </a:prstGeom>
        </p:spPr>
        <p:txBody>
          <a:bodyPr vert="horz" wrap="square" lIns="0" tIns="12700" rIns="0" bIns="0" rtlCol="0">
            <a:spAutoFit/>
          </a:bodyPr>
          <a:lstStyle/>
          <a:p>
            <a:pPr marL="379095" indent="-367030">
              <a:spcBef>
                <a:spcPts val="100"/>
              </a:spcBef>
              <a:buFontTx/>
              <a:buChar char="●"/>
              <a:tabLst>
                <a:tab pos="379095" algn="l"/>
                <a:tab pos="379730" algn="l"/>
              </a:tabLst>
            </a:pPr>
            <a:r>
              <a:rPr spc="-5" dirty="0">
                <a:solidFill>
                  <a:prstClr val="black"/>
                </a:solidFill>
                <a:latin typeface="Arial"/>
                <a:cs typeface="Arial"/>
              </a:rPr>
              <a:t>navigate to </a:t>
            </a:r>
            <a:r>
              <a:rPr dirty="0">
                <a:solidFill>
                  <a:prstClr val="black"/>
                </a:solidFill>
                <a:latin typeface="Arial"/>
                <a:cs typeface="Arial"/>
              </a:rPr>
              <a:t>a </a:t>
            </a:r>
            <a:r>
              <a:rPr spc="-5" dirty="0">
                <a:solidFill>
                  <a:prstClr val="black"/>
                </a:solidFill>
                <a:latin typeface="Arial"/>
                <a:cs typeface="Arial"/>
              </a:rPr>
              <a:t>given destination based on passenger-provided</a:t>
            </a:r>
            <a:r>
              <a:rPr spc="-70" dirty="0">
                <a:solidFill>
                  <a:prstClr val="black"/>
                </a:solidFill>
                <a:latin typeface="Arial"/>
                <a:cs typeface="Arial"/>
              </a:rPr>
              <a:t> </a:t>
            </a:r>
            <a:r>
              <a:rPr spc="-5" dirty="0">
                <a:solidFill>
                  <a:prstClr val="black"/>
                </a:solidFill>
                <a:latin typeface="Arial"/>
                <a:cs typeface="Arial"/>
              </a:rPr>
              <a:t>instructions</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spc="-5" dirty="0">
                <a:solidFill>
                  <a:prstClr val="black"/>
                </a:solidFill>
                <a:latin typeface="Arial"/>
                <a:cs typeface="Arial"/>
              </a:rPr>
              <a:t>avoid environmental</a:t>
            </a:r>
            <a:r>
              <a:rPr spc="-10" dirty="0">
                <a:solidFill>
                  <a:prstClr val="black"/>
                </a:solidFill>
                <a:latin typeface="Arial"/>
                <a:cs typeface="Arial"/>
              </a:rPr>
              <a:t> </a:t>
            </a:r>
            <a:r>
              <a:rPr spc="-5" dirty="0">
                <a:solidFill>
                  <a:prstClr val="black"/>
                </a:solidFill>
                <a:latin typeface="Arial"/>
                <a:cs typeface="Arial"/>
              </a:rPr>
              <a:t>obstacles</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dirty="0">
                <a:solidFill>
                  <a:prstClr val="black"/>
                </a:solidFill>
                <a:latin typeface="Arial"/>
                <a:cs typeface="Arial"/>
              </a:rPr>
              <a:t>safely </a:t>
            </a:r>
            <a:r>
              <a:rPr spc="-5" dirty="0">
                <a:solidFill>
                  <a:prstClr val="black"/>
                </a:solidFill>
                <a:latin typeface="Arial"/>
                <a:cs typeface="Arial"/>
              </a:rPr>
              <a:t>avoid other</a:t>
            </a:r>
            <a:r>
              <a:rPr spc="-15" dirty="0">
                <a:solidFill>
                  <a:prstClr val="black"/>
                </a:solidFill>
                <a:latin typeface="Arial"/>
                <a:cs typeface="Arial"/>
              </a:rPr>
              <a:t> </a:t>
            </a:r>
            <a:r>
              <a:rPr dirty="0">
                <a:solidFill>
                  <a:prstClr val="black"/>
                </a:solidFill>
                <a:latin typeface="Arial"/>
                <a:cs typeface="Arial"/>
              </a:rPr>
              <a:t>vehicles</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spc="-5" dirty="0">
                <a:solidFill>
                  <a:prstClr val="black"/>
                </a:solidFill>
                <a:latin typeface="Arial"/>
                <a:cs typeface="Arial"/>
              </a:rPr>
              <a:t>obey the laws of the</a:t>
            </a:r>
            <a:r>
              <a:rPr spc="-10" dirty="0">
                <a:solidFill>
                  <a:prstClr val="black"/>
                </a:solidFill>
                <a:latin typeface="Arial"/>
                <a:cs typeface="Arial"/>
              </a:rPr>
              <a:t> </a:t>
            </a:r>
            <a:r>
              <a:rPr dirty="0">
                <a:solidFill>
                  <a:prstClr val="black"/>
                </a:solidFill>
                <a:latin typeface="Arial"/>
                <a:cs typeface="Arial"/>
              </a:rPr>
              <a:t>road</a:t>
            </a:r>
            <a:endParaRPr>
              <a:solidFill>
                <a:prstClr val="black"/>
              </a:solidFill>
              <a:latin typeface="Arial"/>
              <a:cs typeface="Arial"/>
            </a:endParaRPr>
          </a:p>
        </p:txBody>
      </p:sp>
    </p:spTree>
    <p:extLst>
      <p:ext uri="{BB962C8B-B14F-4D97-AF65-F5344CB8AC3E}">
        <p14:creationId xmlns:p14="http://schemas.microsoft.com/office/powerpoint/2010/main" val="88467058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1131570" cy="452120"/>
          </a:xfrm>
          <a:prstGeom prst="rect">
            <a:avLst/>
          </a:prstGeom>
        </p:spPr>
        <p:txBody>
          <a:bodyPr vert="horz" wrap="square" lIns="0" tIns="12700" rIns="0" bIns="0" rtlCol="0">
            <a:spAutoFit/>
          </a:bodyPr>
          <a:lstStyle/>
          <a:p>
            <a:pPr marL="12700">
              <a:spcBef>
                <a:spcPts val="100"/>
              </a:spcBef>
            </a:pPr>
            <a:r>
              <a:rPr spc="-5" dirty="0"/>
              <a:t>History</a:t>
            </a:r>
          </a:p>
        </p:txBody>
      </p:sp>
      <p:sp>
        <p:nvSpPr>
          <p:cNvPr id="3" name="object 3"/>
          <p:cNvSpPr/>
          <p:nvPr/>
        </p:nvSpPr>
        <p:spPr>
          <a:xfrm>
            <a:off x="1645375" y="2009725"/>
            <a:ext cx="5565584" cy="34164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136463349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2730500" cy="452120"/>
          </a:xfrm>
          <a:prstGeom prst="rect">
            <a:avLst/>
          </a:prstGeom>
        </p:spPr>
        <p:txBody>
          <a:bodyPr vert="horz" wrap="square" lIns="0" tIns="12700" rIns="0" bIns="0" rtlCol="0">
            <a:spAutoFit/>
          </a:bodyPr>
          <a:lstStyle/>
          <a:p>
            <a:pPr marL="12700">
              <a:spcBef>
                <a:spcPts val="100"/>
              </a:spcBef>
            </a:pPr>
            <a:r>
              <a:rPr spc="-5" dirty="0"/>
              <a:t>Linrrican</a:t>
            </a:r>
            <a:r>
              <a:rPr spc="-85" dirty="0"/>
              <a:t> </a:t>
            </a:r>
            <a:r>
              <a:rPr spc="-5" dirty="0"/>
              <a:t>Wonder</a:t>
            </a:r>
          </a:p>
        </p:txBody>
      </p:sp>
      <p:sp>
        <p:nvSpPr>
          <p:cNvPr id="3" name="object 3"/>
          <p:cNvSpPr txBox="1"/>
          <p:nvPr/>
        </p:nvSpPr>
        <p:spPr>
          <a:xfrm>
            <a:off x="475250" y="2033600"/>
            <a:ext cx="8068945" cy="1282700"/>
          </a:xfrm>
          <a:prstGeom prst="rect">
            <a:avLst/>
          </a:prstGeom>
        </p:spPr>
        <p:txBody>
          <a:bodyPr vert="horz" wrap="square" lIns="0" tIns="52704" rIns="0" bIns="0" rtlCol="0">
            <a:spAutoFit/>
          </a:bodyPr>
          <a:lstStyle/>
          <a:p>
            <a:pPr marL="379095" indent="-367030">
              <a:spcBef>
                <a:spcPts val="414"/>
              </a:spcBef>
              <a:buClr>
                <a:srgbClr val="595959"/>
              </a:buClr>
              <a:buFontTx/>
              <a:buChar char="●"/>
              <a:tabLst>
                <a:tab pos="379095" algn="l"/>
                <a:tab pos="379730" algn="l"/>
              </a:tabLst>
            </a:pPr>
            <a:r>
              <a:rPr spc="-5" dirty="0">
                <a:solidFill>
                  <a:prstClr val="black"/>
                </a:solidFill>
                <a:latin typeface="Arial"/>
                <a:cs typeface="Arial"/>
              </a:rPr>
              <a:t>Houdina Radio Control,</a:t>
            </a:r>
            <a:r>
              <a:rPr spc="5" dirty="0">
                <a:solidFill>
                  <a:prstClr val="black"/>
                </a:solidFill>
                <a:latin typeface="Arial"/>
                <a:cs typeface="Arial"/>
              </a:rPr>
              <a:t> </a:t>
            </a:r>
            <a:r>
              <a:rPr spc="-5" dirty="0">
                <a:solidFill>
                  <a:srgbClr val="595959"/>
                </a:solidFill>
                <a:latin typeface="Arial"/>
                <a:cs typeface="Arial"/>
              </a:rPr>
              <a:t>1925</a:t>
            </a:r>
            <a:endParaRPr>
              <a:solidFill>
                <a:prstClr val="black"/>
              </a:solidFill>
              <a:latin typeface="Arial"/>
              <a:cs typeface="Arial"/>
            </a:endParaRPr>
          </a:p>
          <a:p>
            <a:pPr marL="379095" indent="-367030">
              <a:spcBef>
                <a:spcPts val="315"/>
              </a:spcBef>
              <a:buFontTx/>
              <a:buChar char="●"/>
              <a:tabLst>
                <a:tab pos="379095" algn="l"/>
                <a:tab pos="379730" algn="l"/>
              </a:tabLst>
            </a:pPr>
            <a:r>
              <a:rPr dirty="0">
                <a:solidFill>
                  <a:srgbClr val="595959"/>
                </a:solidFill>
                <a:latin typeface="Arial"/>
                <a:cs typeface="Arial"/>
              </a:rPr>
              <a:t>Made </a:t>
            </a:r>
            <a:r>
              <a:rPr spc="-5" dirty="0">
                <a:solidFill>
                  <a:srgbClr val="595959"/>
                </a:solidFill>
                <a:latin typeface="Arial"/>
                <a:cs typeface="Arial"/>
              </a:rPr>
              <a:t>by Francis </a:t>
            </a:r>
            <a:r>
              <a:rPr dirty="0">
                <a:solidFill>
                  <a:srgbClr val="595959"/>
                </a:solidFill>
                <a:latin typeface="Arial"/>
                <a:cs typeface="Arial"/>
              </a:rPr>
              <a:t>P</a:t>
            </a:r>
            <a:r>
              <a:rPr spc="-20" dirty="0">
                <a:solidFill>
                  <a:srgbClr val="595959"/>
                </a:solidFill>
                <a:latin typeface="Arial"/>
                <a:cs typeface="Arial"/>
              </a:rPr>
              <a:t> </a:t>
            </a:r>
            <a:r>
              <a:rPr spc="-5" dirty="0">
                <a:solidFill>
                  <a:srgbClr val="595959"/>
                </a:solidFill>
                <a:latin typeface="Arial"/>
                <a:cs typeface="Arial"/>
              </a:rPr>
              <a:t>Houdina</a:t>
            </a:r>
            <a:endParaRPr>
              <a:solidFill>
                <a:prstClr val="black"/>
              </a:solidFill>
              <a:latin typeface="Arial"/>
              <a:cs typeface="Arial"/>
            </a:endParaRPr>
          </a:p>
          <a:p>
            <a:pPr marL="379095" marR="5080" indent="-367030">
              <a:lnSpc>
                <a:spcPct val="114599"/>
              </a:lnSpc>
              <a:buFontTx/>
              <a:buChar char="●"/>
              <a:tabLst>
                <a:tab pos="379095" algn="l"/>
                <a:tab pos="379730" algn="l"/>
              </a:tabLst>
            </a:pPr>
            <a:r>
              <a:rPr spc="-5" dirty="0">
                <a:solidFill>
                  <a:srgbClr val="595959"/>
                </a:solidFill>
                <a:latin typeface="Arial"/>
                <a:cs typeface="Arial"/>
              </a:rPr>
              <a:t>Traveled up Broadway and down Fifth Avenue through the thick of the traffic  jam</a:t>
            </a:r>
            <a:endParaRPr>
              <a:solidFill>
                <a:prstClr val="black"/>
              </a:solidFill>
              <a:latin typeface="Arial"/>
              <a:cs typeface="Arial"/>
            </a:endParaRPr>
          </a:p>
        </p:txBody>
      </p:sp>
      <p:sp>
        <p:nvSpPr>
          <p:cNvPr id="4" name="object 4"/>
          <p:cNvSpPr/>
          <p:nvPr/>
        </p:nvSpPr>
        <p:spPr>
          <a:xfrm>
            <a:off x="4463476" y="3506876"/>
            <a:ext cx="4419599" cy="2171699"/>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7756475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1544955" cy="452120"/>
          </a:xfrm>
          <a:prstGeom prst="rect">
            <a:avLst/>
          </a:prstGeom>
        </p:spPr>
        <p:txBody>
          <a:bodyPr vert="horz" wrap="square" lIns="0" tIns="12700" rIns="0" bIns="0" rtlCol="0">
            <a:spAutoFit/>
          </a:bodyPr>
          <a:lstStyle/>
          <a:p>
            <a:pPr marL="12700">
              <a:spcBef>
                <a:spcPts val="100"/>
              </a:spcBef>
            </a:pPr>
            <a:r>
              <a:rPr spc="-5" dirty="0"/>
              <a:t>Futurama</a:t>
            </a:r>
          </a:p>
        </p:txBody>
      </p:sp>
      <p:sp>
        <p:nvSpPr>
          <p:cNvPr id="3" name="object 3"/>
          <p:cNvSpPr txBox="1"/>
          <p:nvPr/>
        </p:nvSpPr>
        <p:spPr>
          <a:xfrm>
            <a:off x="475250" y="2033600"/>
            <a:ext cx="4605655" cy="1224280"/>
          </a:xfrm>
          <a:prstGeom prst="rect">
            <a:avLst/>
          </a:prstGeom>
        </p:spPr>
        <p:txBody>
          <a:bodyPr vert="horz" wrap="square" lIns="0" tIns="12700" rIns="0" bIns="0" rtlCol="0">
            <a:spAutoFit/>
          </a:bodyPr>
          <a:lstStyle/>
          <a:p>
            <a:pPr marL="379095" marR="5080" indent="-367030">
              <a:lnSpc>
                <a:spcPct val="114599"/>
              </a:lnSpc>
              <a:spcBef>
                <a:spcPts val="100"/>
              </a:spcBef>
              <a:buClr>
                <a:srgbClr val="595959"/>
              </a:buClr>
              <a:buFontTx/>
              <a:buChar char="●"/>
              <a:tabLst>
                <a:tab pos="379095" algn="l"/>
                <a:tab pos="379730" algn="l"/>
              </a:tabLst>
            </a:pPr>
            <a:r>
              <a:rPr dirty="0">
                <a:solidFill>
                  <a:prstClr val="black"/>
                </a:solidFill>
                <a:latin typeface="Arial"/>
                <a:cs typeface="Arial"/>
              </a:rPr>
              <a:t>sponsored </a:t>
            </a:r>
            <a:r>
              <a:rPr spc="-5" dirty="0">
                <a:solidFill>
                  <a:prstClr val="black"/>
                </a:solidFill>
                <a:latin typeface="Arial"/>
                <a:cs typeface="Arial"/>
              </a:rPr>
              <a:t>by General </a:t>
            </a:r>
            <a:r>
              <a:rPr dirty="0">
                <a:solidFill>
                  <a:prstClr val="black"/>
                </a:solidFill>
                <a:latin typeface="Arial"/>
                <a:cs typeface="Arial"/>
              </a:rPr>
              <a:t>Motors </a:t>
            </a:r>
            <a:r>
              <a:rPr spc="-5" dirty="0">
                <a:solidFill>
                  <a:prstClr val="black"/>
                </a:solidFill>
                <a:latin typeface="Arial"/>
                <a:cs typeface="Arial"/>
              </a:rPr>
              <a:t>at the</a:t>
            </a:r>
            <a:r>
              <a:rPr spc="-95" dirty="0">
                <a:solidFill>
                  <a:prstClr val="black"/>
                </a:solidFill>
                <a:latin typeface="Arial"/>
                <a:cs typeface="Arial"/>
              </a:rPr>
              <a:t> </a:t>
            </a:r>
            <a:r>
              <a:rPr spc="-5" dirty="0">
                <a:solidFill>
                  <a:prstClr val="black"/>
                </a:solidFill>
                <a:latin typeface="Arial"/>
                <a:cs typeface="Arial"/>
              </a:rPr>
              <a:t>1939  World's</a:t>
            </a:r>
            <a:r>
              <a:rPr spc="-10" dirty="0">
                <a:solidFill>
                  <a:prstClr val="black"/>
                </a:solidFill>
                <a:latin typeface="Arial"/>
                <a:cs typeface="Arial"/>
              </a:rPr>
              <a:t> </a:t>
            </a:r>
            <a:r>
              <a:rPr spc="-5" dirty="0">
                <a:solidFill>
                  <a:prstClr val="black"/>
                </a:solidFill>
                <a:latin typeface="Arial"/>
                <a:cs typeface="Arial"/>
              </a:rPr>
              <a:t>Fair</a:t>
            </a:r>
            <a:endParaRPr>
              <a:solidFill>
                <a:prstClr val="black"/>
              </a:solidFill>
              <a:latin typeface="Arial"/>
              <a:cs typeface="Arial"/>
            </a:endParaRPr>
          </a:p>
          <a:p>
            <a:pPr marL="379095" indent="-367030">
              <a:spcBef>
                <a:spcPts val="315"/>
              </a:spcBef>
              <a:buFontTx/>
              <a:buChar char="●"/>
              <a:tabLst>
                <a:tab pos="379095" algn="l"/>
                <a:tab pos="379730" algn="l"/>
              </a:tabLst>
            </a:pPr>
            <a:r>
              <a:rPr dirty="0">
                <a:solidFill>
                  <a:prstClr val="black"/>
                </a:solidFill>
                <a:latin typeface="Arial"/>
                <a:cs typeface="Arial"/>
              </a:rPr>
              <a:t>radio-controlled </a:t>
            </a:r>
            <a:r>
              <a:rPr spc="-5" dirty="0">
                <a:solidFill>
                  <a:prstClr val="black"/>
                </a:solidFill>
                <a:latin typeface="Arial"/>
                <a:cs typeface="Arial"/>
              </a:rPr>
              <a:t>electric</a:t>
            </a:r>
            <a:r>
              <a:rPr spc="-20" dirty="0">
                <a:solidFill>
                  <a:prstClr val="black"/>
                </a:solidFill>
                <a:latin typeface="Arial"/>
                <a:cs typeface="Arial"/>
              </a:rPr>
              <a:t> </a:t>
            </a:r>
            <a:r>
              <a:rPr dirty="0">
                <a:solidFill>
                  <a:prstClr val="black"/>
                </a:solidFill>
                <a:latin typeface="Arial"/>
                <a:cs typeface="Arial"/>
              </a:rPr>
              <a:t>cars</a:t>
            </a:r>
            <a:endParaRPr>
              <a:solidFill>
                <a:prstClr val="black"/>
              </a:solidFill>
              <a:latin typeface="Arial"/>
              <a:cs typeface="Arial"/>
            </a:endParaRPr>
          </a:p>
          <a:p>
            <a:pPr marL="836294" lvl="1" indent="-336550">
              <a:spcBef>
                <a:spcPts val="330"/>
              </a:spcBef>
              <a:buFontTx/>
              <a:buChar char="○"/>
              <a:tabLst>
                <a:tab pos="836294" algn="l"/>
                <a:tab pos="836930" algn="l"/>
              </a:tabLst>
            </a:pPr>
            <a:r>
              <a:rPr sz="1400" spc="-5" dirty="0">
                <a:solidFill>
                  <a:prstClr val="black"/>
                </a:solidFill>
                <a:latin typeface="Arial"/>
                <a:cs typeface="Arial"/>
              </a:rPr>
              <a:t>propelled </a:t>
            </a:r>
            <a:r>
              <a:rPr sz="1400" dirty="0">
                <a:solidFill>
                  <a:prstClr val="black"/>
                </a:solidFill>
                <a:latin typeface="Arial"/>
                <a:cs typeface="Arial"/>
              </a:rPr>
              <a:t>via </a:t>
            </a:r>
            <a:r>
              <a:rPr sz="1400" spc="-5" dirty="0">
                <a:solidFill>
                  <a:prstClr val="black"/>
                </a:solidFill>
                <a:latin typeface="Arial"/>
                <a:cs typeface="Arial"/>
              </a:rPr>
              <a:t>electromagnetic</a:t>
            </a:r>
            <a:r>
              <a:rPr sz="1400" spc="-25" dirty="0">
                <a:solidFill>
                  <a:prstClr val="black"/>
                </a:solidFill>
                <a:latin typeface="Arial"/>
                <a:cs typeface="Arial"/>
              </a:rPr>
              <a:t> </a:t>
            </a:r>
            <a:r>
              <a:rPr sz="1400" spc="-5" dirty="0">
                <a:solidFill>
                  <a:prstClr val="black"/>
                </a:solidFill>
                <a:latin typeface="Arial"/>
                <a:cs typeface="Arial"/>
              </a:rPr>
              <a:t>fields</a:t>
            </a:r>
            <a:endParaRPr sz="1400">
              <a:solidFill>
                <a:prstClr val="black"/>
              </a:solidFill>
              <a:latin typeface="Arial"/>
              <a:cs typeface="Arial"/>
            </a:endParaRPr>
          </a:p>
        </p:txBody>
      </p:sp>
      <p:sp>
        <p:nvSpPr>
          <p:cNvPr id="4" name="object 4"/>
          <p:cNvSpPr/>
          <p:nvPr/>
        </p:nvSpPr>
        <p:spPr>
          <a:xfrm>
            <a:off x="5161001" y="1458318"/>
            <a:ext cx="3875199" cy="3941381"/>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2283242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23850" y="0"/>
            <a:ext cx="8712200" cy="914400"/>
          </a:xfrm>
        </p:spPr>
        <p:txBody>
          <a:bodyPr/>
          <a:lstStyle/>
          <a:p>
            <a:pPr eaLnBrk="1" hangingPunct="1"/>
            <a:r>
              <a:rPr lang="en-US" altLang="ko-KR" sz="3600" smtClean="0">
                <a:latin typeface="Times New Roman" panose="02020603050405020304" pitchFamily="18" charset="0"/>
              </a:rPr>
              <a:t>Neural Nets for Face Recognition</a:t>
            </a:r>
          </a:p>
        </p:txBody>
      </p:sp>
      <p:sp>
        <p:nvSpPr>
          <p:cNvPr id="29699" name="Rectangle 3"/>
          <p:cNvSpPr>
            <a:spLocks noGrp="1" noChangeArrowheads="1"/>
          </p:cNvSpPr>
          <p:nvPr>
            <p:ph type="body" idx="4294967295"/>
          </p:nvPr>
        </p:nvSpPr>
        <p:spPr>
          <a:xfrm>
            <a:off x="179388" y="4973638"/>
            <a:ext cx="8785225" cy="1455737"/>
          </a:xfrm>
        </p:spPr>
        <p:txBody>
          <a:bodyPr/>
          <a:lstStyle/>
          <a:p>
            <a:pPr eaLnBrk="1" hangingPunct="1"/>
            <a:r>
              <a:rPr lang="en-US" altLang="ko-KR" sz="2400" smtClean="0">
                <a:latin typeface="Times New Roman" panose="02020603050405020304" pitchFamily="18" charset="0"/>
              </a:rPr>
              <a:t>Training images : 20 different persons with 32 images per person.</a:t>
            </a:r>
          </a:p>
          <a:p>
            <a:pPr eaLnBrk="1" hangingPunct="1"/>
            <a:r>
              <a:rPr lang="en-US" altLang="ko-KR" sz="2400" smtClean="0">
                <a:latin typeface="Times New Roman" panose="02020603050405020304" pitchFamily="18" charset="0"/>
              </a:rPr>
              <a:t>After 260 training images, the network achieves an accuracy of 90% over test set.</a:t>
            </a:r>
          </a:p>
          <a:p>
            <a:pPr eaLnBrk="1" hangingPunct="1"/>
            <a:r>
              <a:rPr lang="en-US" altLang="ko-KR" sz="2400" smtClean="0">
                <a:latin typeface="Times New Roman" panose="02020603050405020304" pitchFamily="18" charset="0"/>
              </a:rPr>
              <a:t>Algorithm parameters : </a:t>
            </a:r>
            <a:r>
              <a:rPr lang="en-US" altLang="ko-KR" sz="2400" smtClean="0"/>
              <a:t>η=0.3, α=0.3</a:t>
            </a:r>
            <a:endParaRPr lang="en-US" altLang="ko-KR" sz="2400" smtClean="0">
              <a:latin typeface="Times New Roman" panose="02020603050405020304" pitchFamily="18" charset="0"/>
            </a:endParaRPr>
          </a:p>
        </p:txBody>
      </p:sp>
      <p:pic>
        <p:nvPicPr>
          <p:cNvPr id="2970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162050"/>
            <a:ext cx="7310437"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97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425" y="3714750"/>
            <a:ext cx="5148263"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501500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1645285" cy="452120"/>
          </a:xfrm>
          <a:prstGeom prst="rect">
            <a:avLst/>
          </a:prstGeom>
        </p:spPr>
        <p:txBody>
          <a:bodyPr vert="horz" wrap="square" lIns="0" tIns="12700" rIns="0" bIns="0" rtlCol="0">
            <a:spAutoFit/>
          </a:bodyPr>
          <a:lstStyle/>
          <a:p>
            <a:pPr marL="12700">
              <a:spcBef>
                <a:spcPts val="100"/>
              </a:spcBef>
            </a:pPr>
            <a:r>
              <a:rPr spc="-5" dirty="0"/>
              <a:t>RCA</a:t>
            </a:r>
            <a:r>
              <a:rPr spc="-90" dirty="0"/>
              <a:t> </a:t>
            </a:r>
            <a:r>
              <a:rPr spc="-5" dirty="0"/>
              <a:t>Labs</a:t>
            </a:r>
          </a:p>
        </p:txBody>
      </p:sp>
      <p:sp>
        <p:nvSpPr>
          <p:cNvPr id="3" name="object 3"/>
          <p:cNvSpPr txBox="1"/>
          <p:nvPr/>
        </p:nvSpPr>
        <p:spPr>
          <a:xfrm>
            <a:off x="475249" y="2033601"/>
            <a:ext cx="7288530" cy="909955"/>
          </a:xfrm>
          <a:prstGeom prst="rect">
            <a:avLst/>
          </a:prstGeom>
        </p:spPr>
        <p:txBody>
          <a:bodyPr vert="horz" wrap="square" lIns="0" tIns="52704" rIns="0" bIns="0" rtlCol="0">
            <a:spAutoFit/>
          </a:bodyPr>
          <a:lstStyle/>
          <a:p>
            <a:pPr marL="379095" indent="-367030">
              <a:spcBef>
                <a:spcPts val="414"/>
              </a:spcBef>
              <a:buFontTx/>
              <a:buChar char="●"/>
              <a:tabLst>
                <a:tab pos="379095" algn="l"/>
                <a:tab pos="379730" algn="l"/>
              </a:tabLst>
            </a:pPr>
            <a:r>
              <a:rPr spc="-5" dirty="0">
                <a:solidFill>
                  <a:srgbClr val="595959"/>
                </a:solidFill>
                <a:latin typeface="Arial"/>
                <a:cs typeface="Arial"/>
              </a:rPr>
              <a:t>1953- </a:t>
            </a:r>
            <a:r>
              <a:rPr spc="-5" dirty="0">
                <a:solidFill>
                  <a:prstClr val="black"/>
                </a:solidFill>
                <a:latin typeface="Arial"/>
                <a:cs typeface="Arial"/>
              </a:rPr>
              <a:t>RCA Labs built </a:t>
            </a:r>
            <a:r>
              <a:rPr dirty="0">
                <a:solidFill>
                  <a:prstClr val="black"/>
                </a:solidFill>
                <a:latin typeface="Arial"/>
                <a:cs typeface="Arial"/>
              </a:rPr>
              <a:t>a miniature car </a:t>
            </a:r>
            <a:r>
              <a:rPr spc="-5" dirty="0">
                <a:solidFill>
                  <a:prstClr val="black"/>
                </a:solidFill>
                <a:latin typeface="Arial"/>
                <a:cs typeface="Arial"/>
              </a:rPr>
              <a:t>guided and </a:t>
            </a:r>
            <a:r>
              <a:rPr dirty="0">
                <a:solidFill>
                  <a:prstClr val="black"/>
                </a:solidFill>
                <a:latin typeface="Arial"/>
                <a:cs typeface="Arial"/>
              </a:rPr>
              <a:t>controlled </a:t>
            </a:r>
            <a:r>
              <a:rPr spc="-5" dirty="0">
                <a:solidFill>
                  <a:prstClr val="black"/>
                </a:solidFill>
                <a:latin typeface="Arial"/>
                <a:cs typeface="Arial"/>
              </a:rPr>
              <a:t>by</a:t>
            </a:r>
            <a:r>
              <a:rPr spc="-85" dirty="0">
                <a:solidFill>
                  <a:prstClr val="black"/>
                </a:solidFill>
                <a:latin typeface="Arial"/>
                <a:cs typeface="Arial"/>
              </a:rPr>
              <a:t> </a:t>
            </a:r>
            <a:r>
              <a:rPr spc="-5" dirty="0">
                <a:solidFill>
                  <a:prstClr val="black"/>
                </a:solidFill>
                <a:latin typeface="Arial"/>
                <a:cs typeface="Arial"/>
              </a:rPr>
              <a:t>wires</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prstClr val="black"/>
                </a:solidFill>
                <a:latin typeface="Arial"/>
                <a:cs typeface="Arial"/>
              </a:rPr>
              <a:t>1958- Full </a:t>
            </a:r>
            <a:r>
              <a:rPr dirty="0">
                <a:solidFill>
                  <a:prstClr val="black"/>
                </a:solidFill>
                <a:latin typeface="Arial"/>
                <a:cs typeface="Arial"/>
              </a:rPr>
              <a:t>sized system</a:t>
            </a:r>
            <a:r>
              <a:rPr spc="-20" dirty="0">
                <a:solidFill>
                  <a:prstClr val="black"/>
                </a:solidFill>
                <a:latin typeface="Arial"/>
                <a:cs typeface="Arial"/>
              </a:rPr>
              <a:t> </a:t>
            </a:r>
            <a:r>
              <a:rPr dirty="0">
                <a:solidFill>
                  <a:prstClr val="black"/>
                </a:solidFill>
                <a:latin typeface="Arial"/>
                <a:cs typeface="Arial"/>
              </a:rPr>
              <a:t>made</a:t>
            </a:r>
            <a:endParaRPr>
              <a:solidFill>
                <a:prstClr val="black"/>
              </a:solidFill>
              <a:latin typeface="Arial"/>
              <a:cs typeface="Arial"/>
            </a:endParaRPr>
          </a:p>
          <a:p>
            <a:pPr marL="836294" lvl="1" indent="-336550">
              <a:spcBef>
                <a:spcPts val="330"/>
              </a:spcBef>
              <a:buFontTx/>
              <a:buChar char="○"/>
              <a:tabLst>
                <a:tab pos="836294" algn="l"/>
                <a:tab pos="836930" algn="l"/>
              </a:tabLst>
            </a:pPr>
            <a:r>
              <a:rPr sz="1400" spc="-5" dirty="0">
                <a:solidFill>
                  <a:prstClr val="black"/>
                </a:solidFill>
                <a:latin typeface="Arial"/>
                <a:cs typeface="Arial"/>
              </a:rPr>
              <a:t>developed in </a:t>
            </a:r>
            <a:r>
              <a:rPr sz="1400" dirty="0">
                <a:solidFill>
                  <a:prstClr val="black"/>
                </a:solidFill>
                <a:latin typeface="Arial"/>
                <a:cs typeface="Arial"/>
              </a:rPr>
              <a:t>collab. </a:t>
            </a:r>
            <a:r>
              <a:rPr sz="1400" spc="-5" dirty="0">
                <a:solidFill>
                  <a:prstClr val="black"/>
                </a:solidFill>
                <a:latin typeface="Arial"/>
                <a:cs typeface="Arial"/>
              </a:rPr>
              <a:t>with General</a:t>
            </a:r>
            <a:r>
              <a:rPr sz="1400" spc="-20" dirty="0">
                <a:solidFill>
                  <a:prstClr val="black"/>
                </a:solidFill>
                <a:latin typeface="Arial"/>
                <a:cs typeface="Arial"/>
              </a:rPr>
              <a:t> </a:t>
            </a:r>
            <a:r>
              <a:rPr sz="1400" dirty="0">
                <a:solidFill>
                  <a:prstClr val="black"/>
                </a:solidFill>
                <a:latin typeface="Arial"/>
                <a:cs typeface="Arial"/>
              </a:rPr>
              <a:t>Motors</a:t>
            </a:r>
            <a:endParaRPr sz="1400">
              <a:solidFill>
                <a:prstClr val="black"/>
              </a:solidFill>
              <a:latin typeface="Arial"/>
              <a:cs typeface="Arial"/>
            </a:endParaRPr>
          </a:p>
        </p:txBody>
      </p:sp>
    </p:spTree>
    <p:extLst>
      <p:ext uri="{BB962C8B-B14F-4D97-AF65-F5344CB8AC3E}">
        <p14:creationId xmlns:p14="http://schemas.microsoft.com/office/powerpoint/2010/main" val="398861082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2494280" cy="452120"/>
          </a:xfrm>
          <a:prstGeom prst="rect">
            <a:avLst/>
          </a:prstGeom>
        </p:spPr>
        <p:txBody>
          <a:bodyPr vert="horz" wrap="square" lIns="0" tIns="12700" rIns="0" bIns="0" rtlCol="0">
            <a:spAutoFit/>
          </a:bodyPr>
          <a:lstStyle/>
          <a:p>
            <a:pPr marL="12700">
              <a:spcBef>
                <a:spcPts val="100"/>
              </a:spcBef>
            </a:pPr>
            <a:r>
              <a:rPr dirty="0"/>
              <a:t>Mercedes</a:t>
            </a:r>
            <a:r>
              <a:rPr spc="-95" dirty="0"/>
              <a:t> </a:t>
            </a:r>
            <a:r>
              <a:rPr spc="-5" dirty="0"/>
              <a:t>Benz</a:t>
            </a:r>
          </a:p>
        </p:txBody>
      </p:sp>
      <p:sp>
        <p:nvSpPr>
          <p:cNvPr id="3" name="object 3"/>
          <p:cNvSpPr txBox="1"/>
          <p:nvPr/>
        </p:nvSpPr>
        <p:spPr>
          <a:xfrm>
            <a:off x="475249" y="2033600"/>
            <a:ext cx="8268970" cy="1282700"/>
          </a:xfrm>
          <a:prstGeom prst="rect">
            <a:avLst/>
          </a:prstGeom>
        </p:spPr>
        <p:txBody>
          <a:bodyPr vert="horz" wrap="square" lIns="0" tIns="52704" rIns="0" bIns="0" rtlCol="0">
            <a:spAutoFit/>
          </a:bodyPr>
          <a:lstStyle/>
          <a:p>
            <a:pPr marL="379095" indent="-367030">
              <a:spcBef>
                <a:spcPts val="414"/>
              </a:spcBef>
              <a:buFontTx/>
              <a:buChar char="●"/>
              <a:tabLst>
                <a:tab pos="379095" algn="l"/>
                <a:tab pos="379730" algn="l"/>
              </a:tabLst>
            </a:pPr>
            <a:r>
              <a:rPr spc="-5" dirty="0">
                <a:solidFill>
                  <a:srgbClr val="595959"/>
                </a:solidFill>
                <a:latin typeface="Arial"/>
                <a:cs typeface="Arial"/>
              </a:rPr>
              <a:t>1980’s- </a:t>
            </a:r>
            <a:r>
              <a:rPr dirty="0">
                <a:solidFill>
                  <a:prstClr val="black"/>
                </a:solidFill>
                <a:latin typeface="Arial"/>
                <a:cs typeface="Arial"/>
              </a:rPr>
              <a:t>vision-guided Mercedes-Benz robotic</a:t>
            </a:r>
            <a:r>
              <a:rPr spc="-20" dirty="0">
                <a:solidFill>
                  <a:prstClr val="black"/>
                </a:solidFill>
                <a:latin typeface="Arial"/>
                <a:cs typeface="Arial"/>
              </a:rPr>
              <a:t> </a:t>
            </a:r>
            <a:r>
              <a:rPr dirty="0">
                <a:solidFill>
                  <a:prstClr val="black"/>
                </a:solidFill>
                <a:latin typeface="Arial"/>
                <a:cs typeface="Arial"/>
              </a:rPr>
              <a:t>van</a:t>
            </a:r>
            <a:endParaRPr>
              <a:solidFill>
                <a:prstClr val="black"/>
              </a:solidFill>
              <a:latin typeface="Arial"/>
              <a:cs typeface="Arial"/>
            </a:endParaRPr>
          </a:p>
          <a:p>
            <a:pPr marL="836294" marR="5080" lvl="1" indent="-367030">
              <a:lnSpc>
                <a:spcPct val="114599"/>
              </a:lnSpc>
              <a:buFontTx/>
              <a:buChar char="○"/>
              <a:tabLst>
                <a:tab pos="836294" algn="l"/>
                <a:tab pos="836930" algn="l"/>
              </a:tabLst>
            </a:pPr>
            <a:r>
              <a:rPr spc="-5" dirty="0">
                <a:solidFill>
                  <a:prstClr val="black"/>
                </a:solidFill>
                <a:latin typeface="Arial"/>
                <a:cs typeface="Arial"/>
              </a:rPr>
              <a:t>designed by Ernst Dickmanns and his team at the Bundeswehr University  </a:t>
            </a:r>
            <a:r>
              <a:rPr dirty="0">
                <a:solidFill>
                  <a:prstClr val="black"/>
                </a:solidFill>
                <a:latin typeface="Arial"/>
                <a:cs typeface="Arial"/>
              </a:rPr>
              <a:t>Munich</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prstClr val="black"/>
                </a:solidFill>
                <a:latin typeface="Arial"/>
                <a:cs typeface="Arial"/>
              </a:rPr>
              <a:t>achieved </a:t>
            </a:r>
            <a:r>
              <a:rPr dirty="0">
                <a:solidFill>
                  <a:prstClr val="black"/>
                </a:solidFill>
                <a:latin typeface="Arial"/>
                <a:cs typeface="Arial"/>
              </a:rPr>
              <a:t>a speed </a:t>
            </a:r>
            <a:r>
              <a:rPr spc="-5" dirty="0">
                <a:solidFill>
                  <a:prstClr val="black"/>
                </a:solidFill>
                <a:latin typeface="Arial"/>
                <a:cs typeface="Arial"/>
              </a:rPr>
              <a:t>of 39 </a:t>
            </a:r>
            <a:r>
              <a:rPr dirty="0">
                <a:solidFill>
                  <a:prstClr val="black"/>
                </a:solidFill>
                <a:latin typeface="Arial"/>
                <a:cs typeface="Arial"/>
              </a:rPr>
              <a:t>miles </a:t>
            </a:r>
            <a:r>
              <a:rPr spc="-5" dirty="0">
                <a:solidFill>
                  <a:prstClr val="black"/>
                </a:solidFill>
                <a:latin typeface="Arial"/>
                <a:cs typeface="Arial"/>
              </a:rPr>
              <a:t>per hour </a:t>
            </a:r>
            <a:r>
              <a:rPr dirty="0">
                <a:solidFill>
                  <a:prstClr val="black"/>
                </a:solidFill>
                <a:latin typeface="Arial"/>
                <a:cs typeface="Arial"/>
              </a:rPr>
              <a:t>(63 km/h) </a:t>
            </a:r>
            <a:r>
              <a:rPr spc="-5" dirty="0">
                <a:solidFill>
                  <a:prstClr val="black"/>
                </a:solidFill>
                <a:latin typeface="Arial"/>
                <a:cs typeface="Arial"/>
              </a:rPr>
              <a:t>on </a:t>
            </a:r>
            <a:r>
              <a:rPr dirty="0">
                <a:solidFill>
                  <a:prstClr val="black"/>
                </a:solidFill>
                <a:latin typeface="Arial"/>
                <a:cs typeface="Arial"/>
              </a:rPr>
              <a:t>streets </a:t>
            </a:r>
            <a:r>
              <a:rPr spc="-5" dirty="0">
                <a:solidFill>
                  <a:prstClr val="black"/>
                </a:solidFill>
                <a:latin typeface="Arial"/>
                <a:cs typeface="Arial"/>
              </a:rPr>
              <a:t>without</a:t>
            </a:r>
            <a:r>
              <a:rPr spc="-75" dirty="0">
                <a:solidFill>
                  <a:prstClr val="black"/>
                </a:solidFill>
                <a:latin typeface="Arial"/>
                <a:cs typeface="Arial"/>
              </a:rPr>
              <a:t> </a:t>
            </a:r>
            <a:r>
              <a:rPr spc="-5" dirty="0">
                <a:solidFill>
                  <a:prstClr val="black"/>
                </a:solidFill>
                <a:latin typeface="Arial"/>
                <a:cs typeface="Arial"/>
              </a:rPr>
              <a:t>traffic</a:t>
            </a:r>
            <a:endParaRPr>
              <a:solidFill>
                <a:prstClr val="black"/>
              </a:solidFill>
              <a:latin typeface="Arial"/>
              <a:cs typeface="Arial"/>
            </a:endParaRPr>
          </a:p>
        </p:txBody>
      </p:sp>
    </p:spTree>
    <p:extLst>
      <p:ext uri="{BB962C8B-B14F-4D97-AF65-F5344CB8AC3E}">
        <p14:creationId xmlns:p14="http://schemas.microsoft.com/office/powerpoint/2010/main" val="289603833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1131570" cy="452120"/>
          </a:xfrm>
          <a:prstGeom prst="rect">
            <a:avLst/>
          </a:prstGeom>
        </p:spPr>
        <p:txBody>
          <a:bodyPr vert="horz" wrap="square" lIns="0" tIns="12700" rIns="0" bIns="0" rtlCol="0">
            <a:spAutoFit/>
          </a:bodyPr>
          <a:lstStyle/>
          <a:p>
            <a:pPr marL="12700">
              <a:spcBef>
                <a:spcPts val="100"/>
              </a:spcBef>
            </a:pPr>
            <a:r>
              <a:rPr spc="-5" dirty="0"/>
              <a:t>History</a:t>
            </a:r>
          </a:p>
        </p:txBody>
      </p:sp>
      <p:sp>
        <p:nvSpPr>
          <p:cNvPr id="3" name="object 3"/>
          <p:cNvSpPr txBox="1"/>
          <p:nvPr/>
        </p:nvSpPr>
        <p:spPr>
          <a:xfrm>
            <a:off x="475250" y="2033600"/>
            <a:ext cx="8131809" cy="2540000"/>
          </a:xfrm>
          <a:prstGeom prst="rect">
            <a:avLst/>
          </a:prstGeom>
        </p:spPr>
        <p:txBody>
          <a:bodyPr vert="horz" wrap="square" lIns="0" tIns="52704" rIns="0" bIns="0" rtlCol="0">
            <a:spAutoFit/>
          </a:bodyPr>
          <a:lstStyle/>
          <a:p>
            <a:pPr marL="379095" indent="-367030">
              <a:spcBef>
                <a:spcPts val="414"/>
              </a:spcBef>
              <a:buFontTx/>
              <a:buChar char="●"/>
              <a:tabLst>
                <a:tab pos="379095" algn="l"/>
                <a:tab pos="379730" algn="l"/>
              </a:tabLst>
            </a:pPr>
            <a:r>
              <a:rPr spc="-5" dirty="0">
                <a:solidFill>
                  <a:prstClr val="black"/>
                </a:solidFill>
                <a:latin typeface="Arial"/>
                <a:cs typeface="Arial"/>
              </a:rPr>
              <a:t>Carnegie </a:t>
            </a:r>
            <a:r>
              <a:rPr dirty="0">
                <a:solidFill>
                  <a:prstClr val="black"/>
                </a:solidFill>
                <a:latin typeface="Arial"/>
                <a:cs typeface="Arial"/>
              </a:rPr>
              <a:t>Mellon’s </a:t>
            </a:r>
            <a:r>
              <a:rPr spc="-5" dirty="0">
                <a:solidFill>
                  <a:prstClr val="black"/>
                </a:solidFill>
                <a:latin typeface="Arial"/>
                <a:cs typeface="Arial"/>
              </a:rPr>
              <a:t>Navlab and ALV projects in</a:t>
            </a:r>
            <a:r>
              <a:rPr spc="-30" dirty="0">
                <a:solidFill>
                  <a:prstClr val="black"/>
                </a:solidFill>
                <a:latin typeface="Arial"/>
                <a:cs typeface="Arial"/>
              </a:rPr>
              <a:t> </a:t>
            </a:r>
            <a:r>
              <a:rPr spc="-5" dirty="0">
                <a:solidFill>
                  <a:prstClr val="black"/>
                </a:solidFill>
                <a:latin typeface="Arial"/>
                <a:cs typeface="Arial"/>
              </a:rPr>
              <a:t>1984</a:t>
            </a:r>
            <a:endParaRPr>
              <a:solidFill>
                <a:prstClr val="black"/>
              </a:solidFill>
              <a:latin typeface="Arial"/>
              <a:cs typeface="Arial"/>
            </a:endParaRPr>
          </a:p>
          <a:p>
            <a:pPr marL="379095" marR="248920" indent="-367030">
              <a:lnSpc>
                <a:spcPct val="114599"/>
              </a:lnSpc>
              <a:buFontTx/>
              <a:buChar char="●"/>
              <a:tabLst>
                <a:tab pos="379095" algn="l"/>
                <a:tab pos="379730" algn="l"/>
              </a:tabLst>
            </a:pPr>
            <a:r>
              <a:rPr dirty="0">
                <a:solidFill>
                  <a:prstClr val="black"/>
                </a:solidFill>
                <a:latin typeface="Arial"/>
                <a:cs typeface="Arial"/>
              </a:rPr>
              <a:t>Mercedes-Benz </a:t>
            </a:r>
            <a:r>
              <a:rPr spc="-5" dirty="0">
                <a:solidFill>
                  <a:prstClr val="black"/>
                </a:solidFill>
                <a:latin typeface="Arial"/>
                <a:cs typeface="Arial"/>
              </a:rPr>
              <a:t>and Budeswehr University </a:t>
            </a:r>
            <a:r>
              <a:rPr dirty="0">
                <a:solidFill>
                  <a:prstClr val="black"/>
                </a:solidFill>
                <a:latin typeface="Arial"/>
                <a:cs typeface="Arial"/>
              </a:rPr>
              <a:t>Munich’s </a:t>
            </a:r>
            <a:r>
              <a:rPr spc="-5" dirty="0">
                <a:solidFill>
                  <a:prstClr val="black"/>
                </a:solidFill>
                <a:latin typeface="Arial"/>
                <a:cs typeface="Arial"/>
              </a:rPr>
              <a:t>EUREKA Promethius  Project in</a:t>
            </a:r>
            <a:r>
              <a:rPr spc="-15" dirty="0">
                <a:solidFill>
                  <a:prstClr val="black"/>
                </a:solidFill>
                <a:latin typeface="Arial"/>
                <a:cs typeface="Arial"/>
              </a:rPr>
              <a:t> </a:t>
            </a:r>
            <a:r>
              <a:rPr spc="-5" dirty="0">
                <a:solidFill>
                  <a:prstClr val="black"/>
                </a:solidFill>
                <a:latin typeface="Arial"/>
                <a:cs typeface="Arial"/>
              </a:rPr>
              <a:t>1987</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prstClr val="black"/>
                </a:solidFill>
                <a:latin typeface="Arial"/>
                <a:cs typeface="Arial"/>
              </a:rPr>
              <a:t>Others:</a:t>
            </a:r>
            <a:endParaRPr>
              <a:solidFill>
                <a:prstClr val="black"/>
              </a:solidFill>
              <a:latin typeface="Arial"/>
              <a:cs typeface="Arial"/>
            </a:endParaRPr>
          </a:p>
          <a:p>
            <a:pPr marL="836294" marR="5080" lvl="1" indent="-367030">
              <a:lnSpc>
                <a:spcPct val="114599"/>
              </a:lnSpc>
              <a:buFontTx/>
              <a:buChar char="○"/>
              <a:tabLst>
                <a:tab pos="836294" algn="l"/>
                <a:tab pos="836930" algn="l"/>
              </a:tabLst>
            </a:pPr>
            <a:r>
              <a:rPr spc="-5" dirty="0">
                <a:solidFill>
                  <a:prstClr val="black"/>
                </a:solidFill>
                <a:latin typeface="Arial"/>
                <a:cs typeface="Arial"/>
              </a:rPr>
              <a:t>Continental Automotive Systems, IAV, Autoliv Inc., Bosch, Nissan,  Renault, Toyota, Audi, Volvo, Peugeot, AKKA Technologies, Vislab from  University of Parma, Oxford University,</a:t>
            </a:r>
            <a:r>
              <a:rPr spc="-20" dirty="0">
                <a:solidFill>
                  <a:prstClr val="black"/>
                </a:solidFill>
                <a:latin typeface="Arial"/>
                <a:cs typeface="Arial"/>
              </a:rPr>
              <a:t> </a:t>
            </a:r>
            <a:r>
              <a:rPr spc="-5" dirty="0">
                <a:solidFill>
                  <a:prstClr val="black"/>
                </a:solidFill>
                <a:latin typeface="Arial"/>
                <a:cs typeface="Arial"/>
              </a:rPr>
              <a:t>Google</a:t>
            </a:r>
            <a:endParaRPr>
              <a:solidFill>
                <a:prstClr val="black"/>
              </a:solidFill>
              <a:latin typeface="Arial"/>
              <a:cs typeface="Arial"/>
            </a:endParaRPr>
          </a:p>
          <a:p>
            <a:pPr marL="1293495" lvl="2" indent="-367030">
              <a:spcBef>
                <a:spcPts val="315"/>
              </a:spcBef>
              <a:buFontTx/>
              <a:buChar char="■"/>
              <a:tabLst>
                <a:tab pos="1293495" algn="l"/>
                <a:tab pos="1294130" algn="l"/>
              </a:tabLst>
            </a:pPr>
            <a:r>
              <a:rPr spc="-5" dirty="0">
                <a:solidFill>
                  <a:prstClr val="black"/>
                </a:solidFill>
                <a:latin typeface="Arial"/>
                <a:cs typeface="Arial"/>
              </a:rPr>
              <a:t>these </a:t>
            </a:r>
            <a:r>
              <a:rPr dirty="0">
                <a:solidFill>
                  <a:prstClr val="black"/>
                </a:solidFill>
                <a:latin typeface="Arial"/>
                <a:cs typeface="Arial"/>
              </a:rPr>
              <a:t>companies </a:t>
            </a:r>
            <a:r>
              <a:rPr spc="-5" dirty="0">
                <a:solidFill>
                  <a:prstClr val="black"/>
                </a:solidFill>
                <a:latin typeface="Arial"/>
                <a:cs typeface="Arial"/>
              </a:rPr>
              <a:t>were </a:t>
            </a:r>
            <a:r>
              <a:rPr dirty="0">
                <a:solidFill>
                  <a:prstClr val="black"/>
                </a:solidFill>
                <a:latin typeface="Arial"/>
                <a:cs typeface="Arial"/>
              </a:rPr>
              <a:t>more </a:t>
            </a:r>
            <a:r>
              <a:rPr spc="-5" dirty="0">
                <a:solidFill>
                  <a:prstClr val="black"/>
                </a:solidFill>
                <a:latin typeface="Arial"/>
                <a:cs typeface="Arial"/>
              </a:rPr>
              <a:t>prevalent</a:t>
            </a:r>
            <a:r>
              <a:rPr spc="-30" dirty="0">
                <a:solidFill>
                  <a:prstClr val="black"/>
                </a:solidFill>
                <a:latin typeface="Arial"/>
                <a:cs typeface="Arial"/>
              </a:rPr>
              <a:t> </a:t>
            </a:r>
            <a:r>
              <a:rPr spc="-5" dirty="0">
                <a:solidFill>
                  <a:prstClr val="black"/>
                </a:solidFill>
                <a:latin typeface="Arial"/>
                <a:cs typeface="Arial"/>
              </a:rPr>
              <a:t>2010-2015</a:t>
            </a:r>
            <a:endParaRPr>
              <a:solidFill>
                <a:prstClr val="black"/>
              </a:solidFill>
              <a:latin typeface="Arial"/>
              <a:cs typeface="Arial"/>
            </a:endParaRPr>
          </a:p>
        </p:txBody>
      </p:sp>
    </p:spTree>
    <p:extLst>
      <p:ext uri="{BB962C8B-B14F-4D97-AF65-F5344CB8AC3E}">
        <p14:creationId xmlns:p14="http://schemas.microsoft.com/office/powerpoint/2010/main" val="282100691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2865755" cy="452120"/>
          </a:xfrm>
          <a:prstGeom prst="rect">
            <a:avLst/>
          </a:prstGeom>
        </p:spPr>
        <p:txBody>
          <a:bodyPr vert="horz" wrap="square" lIns="0" tIns="12700" rIns="0" bIns="0" rtlCol="0">
            <a:spAutoFit/>
          </a:bodyPr>
          <a:lstStyle/>
          <a:p>
            <a:pPr marL="12700">
              <a:spcBef>
                <a:spcPts val="100"/>
              </a:spcBef>
            </a:pPr>
            <a:r>
              <a:rPr spc="-5" dirty="0"/>
              <a:t>DEMO I, II, and</a:t>
            </a:r>
            <a:r>
              <a:rPr spc="-95" dirty="0"/>
              <a:t> </a:t>
            </a:r>
            <a:r>
              <a:rPr spc="-5" dirty="0"/>
              <a:t>III</a:t>
            </a:r>
          </a:p>
        </p:txBody>
      </p:sp>
      <p:sp>
        <p:nvSpPr>
          <p:cNvPr id="3" name="object 3"/>
          <p:cNvSpPr txBox="1"/>
          <p:nvPr/>
        </p:nvSpPr>
        <p:spPr>
          <a:xfrm>
            <a:off x="475249" y="2033601"/>
            <a:ext cx="7908290" cy="968375"/>
          </a:xfrm>
          <a:prstGeom prst="rect">
            <a:avLst/>
          </a:prstGeom>
        </p:spPr>
        <p:txBody>
          <a:bodyPr vert="horz" wrap="square" lIns="0" tIns="52704" rIns="0" bIns="0" rtlCol="0">
            <a:spAutoFit/>
          </a:bodyPr>
          <a:lstStyle/>
          <a:p>
            <a:pPr marL="379095" indent="-367030">
              <a:spcBef>
                <a:spcPts val="414"/>
              </a:spcBef>
              <a:buFontTx/>
              <a:buChar char="●"/>
              <a:tabLst>
                <a:tab pos="379095" algn="l"/>
                <a:tab pos="379730" algn="l"/>
              </a:tabLst>
            </a:pPr>
            <a:r>
              <a:rPr spc="-5" dirty="0">
                <a:solidFill>
                  <a:srgbClr val="595959"/>
                </a:solidFill>
                <a:latin typeface="Arial"/>
                <a:cs typeface="Arial"/>
              </a:rPr>
              <a:t>US-funded </a:t>
            </a:r>
            <a:r>
              <a:rPr dirty="0">
                <a:solidFill>
                  <a:srgbClr val="595959"/>
                </a:solidFill>
                <a:latin typeface="Arial"/>
                <a:cs typeface="Arial"/>
              </a:rPr>
              <a:t>military</a:t>
            </a:r>
            <a:r>
              <a:rPr spc="-10" dirty="0">
                <a:solidFill>
                  <a:srgbClr val="595959"/>
                </a:solidFill>
                <a:latin typeface="Arial"/>
                <a:cs typeface="Arial"/>
              </a:rPr>
              <a:t> </a:t>
            </a:r>
            <a:r>
              <a:rPr spc="-5" dirty="0">
                <a:solidFill>
                  <a:srgbClr val="595959"/>
                </a:solidFill>
                <a:latin typeface="Arial"/>
                <a:cs typeface="Arial"/>
              </a:rPr>
              <a:t>efforts</a:t>
            </a:r>
            <a:endParaRPr>
              <a:solidFill>
                <a:prstClr val="black"/>
              </a:solidFill>
              <a:latin typeface="Arial"/>
              <a:cs typeface="Arial"/>
            </a:endParaRPr>
          </a:p>
          <a:p>
            <a:pPr marL="379095" marR="5080" indent="-367030">
              <a:lnSpc>
                <a:spcPct val="114599"/>
              </a:lnSpc>
              <a:buFontTx/>
              <a:buChar char="●"/>
              <a:tabLst>
                <a:tab pos="379095" algn="l"/>
                <a:tab pos="379730" algn="l"/>
              </a:tabLst>
            </a:pPr>
            <a:r>
              <a:rPr spc="-5" dirty="0">
                <a:solidFill>
                  <a:srgbClr val="595959"/>
                </a:solidFill>
                <a:latin typeface="Arial"/>
                <a:cs typeface="Arial"/>
              </a:rPr>
              <a:t>demonstrated the ability of unmanned ground </a:t>
            </a:r>
            <a:r>
              <a:rPr dirty="0">
                <a:solidFill>
                  <a:srgbClr val="595959"/>
                </a:solidFill>
                <a:latin typeface="Arial"/>
                <a:cs typeface="Arial"/>
              </a:rPr>
              <a:t>vehicles </a:t>
            </a:r>
            <a:r>
              <a:rPr spc="-5" dirty="0">
                <a:solidFill>
                  <a:srgbClr val="595959"/>
                </a:solidFill>
                <a:latin typeface="Arial"/>
                <a:cs typeface="Arial"/>
              </a:rPr>
              <a:t>to navigate </a:t>
            </a:r>
            <a:r>
              <a:rPr dirty="0">
                <a:solidFill>
                  <a:srgbClr val="595959"/>
                </a:solidFill>
                <a:latin typeface="Arial"/>
                <a:cs typeface="Arial"/>
              </a:rPr>
              <a:t>miles </a:t>
            </a:r>
            <a:r>
              <a:rPr spc="-5" dirty="0">
                <a:solidFill>
                  <a:srgbClr val="595959"/>
                </a:solidFill>
                <a:latin typeface="Arial"/>
                <a:cs typeface="Arial"/>
              </a:rPr>
              <a:t>of  difficult off-road</a:t>
            </a:r>
            <a:r>
              <a:rPr spc="-10" dirty="0">
                <a:solidFill>
                  <a:srgbClr val="595959"/>
                </a:solidFill>
                <a:latin typeface="Arial"/>
                <a:cs typeface="Arial"/>
              </a:rPr>
              <a:t> </a:t>
            </a:r>
            <a:r>
              <a:rPr spc="-5" dirty="0">
                <a:solidFill>
                  <a:srgbClr val="595959"/>
                </a:solidFill>
                <a:latin typeface="Arial"/>
                <a:cs typeface="Arial"/>
              </a:rPr>
              <a:t>terrain</a:t>
            </a:r>
            <a:endParaRPr>
              <a:solidFill>
                <a:prstClr val="black"/>
              </a:solidFill>
              <a:latin typeface="Arial"/>
              <a:cs typeface="Arial"/>
            </a:endParaRPr>
          </a:p>
        </p:txBody>
      </p:sp>
    </p:spTree>
    <p:extLst>
      <p:ext uri="{BB962C8B-B14F-4D97-AF65-F5344CB8AC3E}">
        <p14:creationId xmlns:p14="http://schemas.microsoft.com/office/powerpoint/2010/main" val="219167370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5608320" cy="452120"/>
          </a:xfrm>
          <a:prstGeom prst="rect">
            <a:avLst/>
          </a:prstGeom>
        </p:spPr>
        <p:txBody>
          <a:bodyPr vert="horz" wrap="square" lIns="0" tIns="12700" rIns="0" bIns="0" rtlCol="0">
            <a:spAutoFit/>
          </a:bodyPr>
          <a:lstStyle/>
          <a:p>
            <a:pPr marL="12700">
              <a:spcBef>
                <a:spcPts val="100"/>
              </a:spcBef>
            </a:pPr>
            <a:r>
              <a:rPr spc="-5" dirty="0"/>
              <a:t>The Grand Challenges </a:t>
            </a:r>
            <a:r>
              <a:rPr dirty="0"/>
              <a:t>(I, </a:t>
            </a:r>
            <a:r>
              <a:rPr spc="-5" dirty="0"/>
              <a:t>II, and</a:t>
            </a:r>
            <a:r>
              <a:rPr spc="-100" dirty="0"/>
              <a:t> </a:t>
            </a:r>
            <a:r>
              <a:rPr spc="-5" dirty="0"/>
              <a:t>III)</a:t>
            </a:r>
          </a:p>
        </p:txBody>
      </p:sp>
      <p:sp>
        <p:nvSpPr>
          <p:cNvPr id="3" name="object 3"/>
          <p:cNvSpPr txBox="1"/>
          <p:nvPr/>
        </p:nvSpPr>
        <p:spPr>
          <a:xfrm>
            <a:off x="475249" y="2033601"/>
            <a:ext cx="7842884" cy="1597025"/>
          </a:xfrm>
          <a:prstGeom prst="rect">
            <a:avLst/>
          </a:prstGeom>
        </p:spPr>
        <p:txBody>
          <a:bodyPr vert="horz" wrap="square" lIns="0" tIns="12700" rIns="0" bIns="0" rtlCol="0">
            <a:spAutoFit/>
          </a:bodyPr>
          <a:lstStyle/>
          <a:p>
            <a:pPr marL="379095" marR="5080" indent="-367030">
              <a:lnSpc>
                <a:spcPct val="114599"/>
              </a:lnSpc>
              <a:spcBef>
                <a:spcPts val="100"/>
              </a:spcBef>
              <a:buClr>
                <a:srgbClr val="595959"/>
              </a:buClr>
              <a:buFontTx/>
              <a:buChar char="●"/>
              <a:tabLst>
                <a:tab pos="379095" algn="l"/>
                <a:tab pos="379730" algn="l"/>
              </a:tabLst>
            </a:pPr>
            <a:r>
              <a:rPr dirty="0">
                <a:solidFill>
                  <a:prstClr val="black"/>
                </a:solidFill>
                <a:latin typeface="Arial"/>
                <a:cs typeface="Arial"/>
              </a:rPr>
              <a:t>a </a:t>
            </a:r>
            <a:r>
              <a:rPr spc="-5" dirty="0">
                <a:solidFill>
                  <a:prstClr val="black"/>
                </a:solidFill>
                <a:latin typeface="Arial"/>
                <a:cs typeface="Arial"/>
              </a:rPr>
              <a:t>fundamental problem in </a:t>
            </a:r>
            <a:r>
              <a:rPr dirty="0">
                <a:solidFill>
                  <a:prstClr val="black"/>
                </a:solidFill>
                <a:latin typeface="Arial"/>
                <a:cs typeface="Arial"/>
              </a:rPr>
              <a:t>science </a:t>
            </a:r>
            <a:r>
              <a:rPr spc="-5" dirty="0">
                <a:solidFill>
                  <a:prstClr val="black"/>
                </a:solidFill>
                <a:latin typeface="Arial"/>
                <a:cs typeface="Arial"/>
              </a:rPr>
              <a:t>or engineering, with broad applications,  whose </a:t>
            </a:r>
            <a:r>
              <a:rPr dirty="0">
                <a:solidFill>
                  <a:prstClr val="black"/>
                </a:solidFill>
                <a:latin typeface="Arial"/>
                <a:cs typeface="Arial"/>
              </a:rPr>
              <a:t>solution </a:t>
            </a:r>
            <a:r>
              <a:rPr spc="-5" dirty="0">
                <a:solidFill>
                  <a:prstClr val="black"/>
                </a:solidFill>
                <a:latin typeface="Arial"/>
                <a:cs typeface="Arial"/>
              </a:rPr>
              <a:t>would be enabled by the application of high performance  </a:t>
            </a:r>
            <a:r>
              <a:rPr dirty="0">
                <a:solidFill>
                  <a:prstClr val="black"/>
                </a:solidFill>
                <a:latin typeface="Arial"/>
                <a:cs typeface="Arial"/>
              </a:rPr>
              <a:t>computing resources </a:t>
            </a:r>
            <a:r>
              <a:rPr spc="-5" dirty="0">
                <a:solidFill>
                  <a:prstClr val="black"/>
                </a:solidFill>
                <a:latin typeface="Arial"/>
                <a:cs typeface="Arial"/>
              </a:rPr>
              <a:t>that </a:t>
            </a:r>
            <a:r>
              <a:rPr dirty="0">
                <a:solidFill>
                  <a:prstClr val="black"/>
                </a:solidFill>
                <a:latin typeface="Arial"/>
                <a:cs typeface="Arial"/>
              </a:rPr>
              <a:t>could </a:t>
            </a:r>
            <a:r>
              <a:rPr spc="-5" dirty="0">
                <a:solidFill>
                  <a:prstClr val="black"/>
                </a:solidFill>
                <a:latin typeface="Arial"/>
                <a:cs typeface="Arial"/>
              </a:rPr>
              <a:t>become available in the near</a:t>
            </a:r>
            <a:r>
              <a:rPr spc="-55" dirty="0">
                <a:solidFill>
                  <a:prstClr val="black"/>
                </a:solidFill>
                <a:latin typeface="Arial"/>
                <a:cs typeface="Arial"/>
              </a:rPr>
              <a:t> </a:t>
            </a:r>
            <a:r>
              <a:rPr spc="-5" dirty="0">
                <a:solidFill>
                  <a:prstClr val="black"/>
                </a:solidFill>
                <a:latin typeface="Arial"/>
                <a:cs typeface="Arial"/>
              </a:rPr>
              <a:t>future</a:t>
            </a:r>
            <a:endParaRPr>
              <a:solidFill>
                <a:prstClr val="black"/>
              </a:solidFill>
              <a:latin typeface="Arial"/>
              <a:cs typeface="Arial"/>
            </a:endParaRPr>
          </a:p>
          <a:p>
            <a:pPr marL="379095" marR="45720" indent="-367030">
              <a:lnSpc>
                <a:spcPct val="114599"/>
              </a:lnSpc>
              <a:buClr>
                <a:srgbClr val="595959"/>
              </a:buClr>
              <a:buFontTx/>
              <a:buChar char="●"/>
              <a:tabLst>
                <a:tab pos="379095" algn="l"/>
                <a:tab pos="379730" algn="l"/>
              </a:tabLst>
            </a:pPr>
            <a:r>
              <a:rPr spc="-5" dirty="0">
                <a:solidFill>
                  <a:prstClr val="black"/>
                </a:solidFill>
                <a:latin typeface="Arial"/>
                <a:cs typeface="Arial"/>
              </a:rPr>
              <a:t>Grand Challenges were US policy terms </a:t>
            </a:r>
            <a:r>
              <a:rPr dirty="0">
                <a:solidFill>
                  <a:prstClr val="black"/>
                </a:solidFill>
                <a:latin typeface="Arial"/>
                <a:cs typeface="Arial"/>
              </a:rPr>
              <a:t>set </a:t>
            </a:r>
            <a:r>
              <a:rPr spc="-5" dirty="0">
                <a:solidFill>
                  <a:prstClr val="black"/>
                </a:solidFill>
                <a:latin typeface="Arial"/>
                <a:cs typeface="Arial"/>
              </a:rPr>
              <a:t>as goals in the late 1980s for  funding high-performance </a:t>
            </a:r>
            <a:r>
              <a:rPr dirty="0">
                <a:solidFill>
                  <a:prstClr val="black"/>
                </a:solidFill>
                <a:latin typeface="Arial"/>
                <a:cs typeface="Arial"/>
              </a:rPr>
              <a:t>computing </a:t>
            </a:r>
            <a:r>
              <a:rPr spc="-5" dirty="0">
                <a:solidFill>
                  <a:prstClr val="black"/>
                </a:solidFill>
                <a:latin typeface="Arial"/>
                <a:cs typeface="Arial"/>
              </a:rPr>
              <a:t>and </a:t>
            </a:r>
            <a:r>
              <a:rPr dirty="0">
                <a:solidFill>
                  <a:prstClr val="black"/>
                </a:solidFill>
                <a:latin typeface="Arial"/>
                <a:cs typeface="Arial"/>
              </a:rPr>
              <a:t>communications</a:t>
            </a:r>
            <a:r>
              <a:rPr spc="-40" dirty="0">
                <a:solidFill>
                  <a:prstClr val="black"/>
                </a:solidFill>
                <a:latin typeface="Arial"/>
                <a:cs typeface="Arial"/>
              </a:rPr>
              <a:t> </a:t>
            </a:r>
            <a:r>
              <a:rPr dirty="0">
                <a:solidFill>
                  <a:prstClr val="black"/>
                </a:solidFill>
                <a:latin typeface="Arial"/>
                <a:cs typeface="Arial"/>
              </a:rPr>
              <a:t>research</a:t>
            </a:r>
            <a:endParaRPr>
              <a:solidFill>
                <a:prstClr val="black"/>
              </a:solidFill>
              <a:latin typeface="Arial"/>
              <a:cs typeface="Arial"/>
            </a:endParaRPr>
          </a:p>
        </p:txBody>
      </p:sp>
    </p:spTree>
    <p:extLst>
      <p:ext uri="{BB962C8B-B14F-4D97-AF65-F5344CB8AC3E}">
        <p14:creationId xmlns:p14="http://schemas.microsoft.com/office/powerpoint/2010/main" val="85951698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5159375" cy="452120"/>
          </a:xfrm>
          <a:prstGeom prst="rect">
            <a:avLst/>
          </a:prstGeom>
        </p:spPr>
        <p:txBody>
          <a:bodyPr vert="horz" wrap="square" lIns="0" tIns="12700" rIns="0" bIns="0" rtlCol="0">
            <a:spAutoFit/>
          </a:bodyPr>
          <a:lstStyle/>
          <a:p>
            <a:pPr marL="12700">
              <a:spcBef>
                <a:spcPts val="100"/>
              </a:spcBef>
            </a:pPr>
            <a:r>
              <a:rPr spc="-5" dirty="0"/>
              <a:t>DARPA Grand Challenge</a:t>
            </a:r>
            <a:r>
              <a:rPr spc="-90" dirty="0"/>
              <a:t> </a:t>
            </a:r>
            <a:r>
              <a:rPr dirty="0"/>
              <a:t>(2004)</a:t>
            </a:r>
          </a:p>
        </p:txBody>
      </p:sp>
      <p:sp>
        <p:nvSpPr>
          <p:cNvPr id="3" name="object 3"/>
          <p:cNvSpPr txBox="1"/>
          <p:nvPr/>
        </p:nvSpPr>
        <p:spPr>
          <a:xfrm>
            <a:off x="475250" y="2033600"/>
            <a:ext cx="6323965" cy="1282700"/>
          </a:xfrm>
          <a:prstGeom prst="rect">
            <a:avLst/>
          </a:prstGeom>
        </p:spPr>
        <p:txBody>
          <a:bodyPr vert="horz" wrap="square" lIns="0" tIns="52704" rIns="0" bIns="0" rtlCol="0">
            <a:spAutoFit/>
          </a:bodyPr>
          <a:lstStyle/>
          <a:p>
            <a:pPr marL="379095" indent="-367030">
              <a:spcBef>
                <a:spcPts val="414"/>
              </a:spcBef>
              <a:buFontTx/>
              <a:buChar char="●"/>
              <a:tabLst>
                <a:tab pos="379095" algn="l"/>
                <a:tab pos="379730" algn="l"/>
              </a:tabLst>
            </a:pPr>
            <a:r>
              <a:rPr spc="-5" dirty="0">
                <a:solidFill>
                  <a:srgbClr val="595959"/>
                </a:solidFill>
                <a:latin typeface="Arial"/>
                <a:cs typeface="Arial"/>
              </a:rPr>
              <a:t>DARPA </a:t>
            </a:r>
            <a:r>
              <a:rPr dirty="0">
                <a:solidFill>
                  <a:srgbClr val="595959"/>
                </a:solidFill>
                <a:latin typeface="Arial"/>
                <a:cs typeface="Arial"/>
              </a:rPr>
              <a:t>(Defense </a:t>
            </a:r>
            <a:r>
              <a:rPr spc="-5" dirty="0">
                <a:solidFill>
                  <a:srgbClr val="595959"/>
                </a:solidFill>
                <a:latin typeface="Arial"/>
                <a:cs typeface="Arial"/>
              </a:rPr>
              <a:t>Advanced Research Projects</a:t>
            </a:r>
            <a:r>
              <a:rPr spc="-65" dirty="0">
                <a:solidFill>
                  <a:srgbClr val="595959"/>
                </a:solidFill>
                <a:latin typeface="Arial"/>
                <a:cs typeface="Arial"/>
              </a:rPr>
              <a:t> </a:t>
            </a:r>
            <a:r>
              <a:rPr spc="-5" dirty="0">
                <a:solidFill>
                  <a:srgbClr val="595959"/>
                </a:solidFill>
                <a:latin typeface="Arial"/>
                <a:cs typeface="Arial"/>
              </a:rPr>
              <a:t>Agency)</a:t>
            </a:r>
            <a:endParaRPr>
              <a:solidFill>
                <a:prstClr val="black"/>
              </a:solidFill>
              <a:latin typeface="Arial"/>
              <a:cs typeface="Arial"/>
            </a:endParaRPr>
          </a:p>
          <a:p>
            <a:pPr marL="379095" indent="-367030">
              <a:spcBef>
                <a:spcPts val="315"/>
              </a:spcBef>
              <a:buFontTx/>
              <a:buChar char="●"/>
              <a:tabLst>
                <a:tab pos="379095" algn="l"/>
                <a:tab pos="379730" algn="l"/>
              </a:tabLst>
            </a:pPr>
            <a:r>
              <a:rPr dirty="0">
                <a:solidFill>
                  <a:srgbClr val="595959"/>
                </a:solidFill>
                <a:latin typeface="Arial"/>
                <a:cs typeface="Arial"/>
              </a:rPr>
              <a:t>March </a:t>
            </a:r>
            <a:r>
              <a:rPr spc="-5" dirty="0">
                <a:solidFill>
                  <a:srgbClr val="595959"/>
                </a:solidFill>
                <a:latin typeface="Arial"/>
                <a:cs typeface="Arial"/>
              </a:rPr>
              <a:t>13, 2004 in the </a:t>
            </a:r>
            <a:r>
              <a:rPr dirty="0">
                <a:solidFill>
                  <a:srgbClr val="595959"/>
                </a:solidFill>
                <a:latin typeface="Arial"/>
                <a:cs typeface="Arial"/>
              </a:rPr>
              <a:t>Mojave</a:t>
            </a:r>
            <a:r>
              <a:rPr spc="-25" dirty="0">
                <a:solidFill>
                  <a:srgbClr val="595959"/>
                </a:solidFill>
                <a:latin typeface="Arial"/>
                <a:cs typeface="Arial"/>
              </a:rPr>
              <a:t> </a:t>
            </a:r>
            <a:r>
              <a:rPr spc="-5" dirty="0">
                <a:solidFill>
                  <a:srgbClr val="595959"/>
                </a:solidFill>
                <a:latin typeface="Arial"/>
                <a:cs typeface="Arial"/>
              </a:rPr>
              <a:t>Desert</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srgbClr val="595959"/>
                </a:solidFill>
                <a:latin typeface="Arial"/>
                <a:cs typeface="Arial"/>
              </a:rPr>
              <a:t>No </a:t>
            </a:r>
            <a:r>
              <a:rPr dirty="0">
                <a:solidFill>
                  <a:srgbClr val="595959"/>
                </a:solidFill>
                <a:latin typeface="Arial"/>
                <a:cs typeface="Arial"/>
              </a:rPr>
              <a:t>cars</a:t>
            </a:r>
            <a:r>
              <a:rPr spc="-10" dirty="0">
                <a:solidFill>
                  <a:srgbClr val="595959"/>
                </a:solidFill>
                <a:latin typeface="Arial"/>
                <a:cs typeface="Arial"/>
              </a:rPr>
              <a:t> </a:t>
            </a:r>
            <a:r>
              <a:rPr spc="-5" dirty="0">
                <a:solidFill>
                  <a:srgbClr val="595959"/>
                </a:solidFill>
                <a:latin typeface="Arial"/>
                <a:cs typeface="Arial"/>
              </a:rPr>
              <a:t>finished</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srgbClr val="595959"/>
                </a:solidFill>
                <a:latin typeface="Arial"/>
                <a:cs typeface="Arial"/>
              </a:rPr>
              <a:t>Sandstorm from CMU traveled furthest: 11.78 </a:t>
            </a:r>
            <a:r>
              <a:rPr dirty="0">
                <a:solidFill>
                  <a:srgbClr val="595959"/>
                </a:solidFill>
                <a:latin typeface="Arial"/>
                <a:cs typeface="Arial"/>
              </a:rPr>
              <a:t>km (7.32</a:t>
            </a:r>
            <a:r>
              <a:rPr spc="-85" dirty="0">
                <a:solidFill>
                  <a:srgbClr val="595959"/>
                </a:solidFill>
                <a:latin typeface="Arial"/>
                <a:cs typeface="Arial"/>
              </a:rPr>
              <a:t> </a:t>
            </a:r>
            <a:r>
              <a:rPr dirty="0">
                <a:solidFill>
                  <a:srgbClr val="595959"/>
                </a:solidFill>
                <a:latin typeface="Arial"/>
                <a:cs typeface="Arial"/>
              </a:rPr>
              <a:t>mi)</a:t>
            </a:r>
            <a:endParaRPr>
              <a:solidFill>
                <a:prstClr val="black"/>
              </a:solidFill>
              <a:latin typeface="Arial"/>
              <a:cs typeface="Arial"/>
            </a:endParaRPr>
          </a:p>
        </p:txBody>
      </p:sp>
    </p:spTree>
    <p:extLst>
      <p:ext uri="{BB962C8B-B14F-4D97-AF65-F5344CB8AC3E}">
        <p14:creationId xmlns:p14="http://schemas.microsoft.com/office/powerpoint/2010/main" val="174909831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4131310" cy="452120"/>
          </a:xfrm>
          <a:prstGeom prst="rect">
            <a:avLst/>
          </a:prstGeom>
        </p:spPr>
        <p:txBody>
          <a:bodyPr vert="horz" wrap="square" lIns="0" tIns="12700" rIns="0" bIns="0" rtlCol="0">
            <a:spAutoFit/>
          </a:bodyPr>
          <a:lstStyle/>
          <a:p>
            <a:pPr marL="12700">
              <a:spcBef>
                <a:spcPts val="100"/>
              </a:spcBef>
            </a:pPr>
            <a:r>
              <a:rPr spc="-5" dirty="0"/>
              <a:t>Grand Challenge II</a:t>
            </a:r>
            <a:r>
              <a:rPr spc="-95" dirty="0"/>
              <a:t> </a:t>
            </a:r>
            <a:r>
              <a:rPr dirty="0"/>
              <a:t>(2005)</a:t>
            </a:r>
          </a:p>
        </p:txBody>
      </p:sp>
      <p:sp>
        <p:nvSpPr>
          <p:cNvPr id="3" name="object 3"/>
          <p:cNvSpPr txBox="1"/>
          <p:nvPr/>
        </p:nvSpPr>
        <p:spPr>
          <a:xfrm>
            <a:off x="475249" y="2073605"/>
            <a:ext cx="3171190" cy="299720"/>
          </a:xfrm>
          <a:prstGeom prst="rect">
            <a:avLst/>
          </a:prstGeom>
        </p:spPr>
        <p:txBody>
          <a:bodyPr vert="horz" wrap="square" lIns="0" tIns="12700" rIns="0" bIns="0" rtlCol="0">
            <a:spAutoFit/>
          </a:bodyPr>
          <a:lstStyle/>
          <a:p>
            <a:pPr marL="379095" indent="-367030">
              <a:spcBef>
                <a:spcPts val="100"/>
              </a:spcBef>
              <a:buFontTx/>
              <a:buChar char="●"/>
              <a:tabLst>
                <a:tab pos="379095" algn="l"/>
                <a:tab pos="379730" algn="l"/>
              </a:tabLst>
            </a:pPr>
            <a:r>
              <a:rPr spc="-5" dirty="0">
                <a:solidFill>
                  <a:srgbClr val="595959"/>
                </a:solidFill>
                <a:latin typeface="Arial"/>
                <a:cs typeface="Arial"/>
              </a:rPr>
              <a:t>6:40am on October 8,</a:t>
            </a:r>
            <a:r>
              <a:rPr spc="-80" dirty="0">
                <a:solidFill>
                  <a:srgbClr val="595959"/>
                </a:solidFill>
                <a:latin typeface="Arial"/>
                <a:cs typeface="Arial"/>
              </a:rPr>
              <a:t> </a:t>
            </a:r>
            <a:r>
              <a:rPr spc="-5" dirty="0">
                <a:solidFill>
                  <a:srgbClr val="595959"/>
                </a:solidFill>
                <a:latin typeface="Arial"/>
                <a:cs typeface="Arial"/>
              </a:rPr>
              <a:t>2005</a:t>
            </a:r>
            <a:endParaRPr>
              <a:solidFill>
                <a:prstClr val="black"/>
              </a:solidFill>
              <a:latin typeface="Arial"/>
              <a:cs typeface="Arial"/>
            </a:endParaRPr>
          </a:p>
        </p:txBody>
      </p:sp>
      <p:sp>
        <p:nvSpPr>
          <p:cNvPr id="4" name="object 4"/>
          <p:cNvSpPr/>
          <p:nvPr/>
        </p:nvSpPr>
        <p:spPr>
          <a:xfrm>
            <a:off x="271226" y="2669926"/>
            <a:ext cx="8593627" cy="1962225"/>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17915504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7666990" cy="452120"/>
          </a:xfrm>
          <a:prstGeom prst="rect">
            <a:avLst/>
          </a:prstGeom>
        </p:spPr>
        <p:txBody>
          <a:bodyPr vert="horz" wrap="square" lIns="0" tIns="12700" rIns="0" bIns="0" rtlCol="0">
            <a:spAutoFit/>
          </a:bodyPr>
          <a:lstStyle/>
          <a:p>
            <a:pPr marL="12700">
              <a:spcBef>
                <a:spcPts val="100"/>
              </a:spcBef>
            </a:pPr>
            <a:r>
              <a:rPr spc="-5" dirty="0"/>
              <a:t>Grand Challenge III </a:t>
            </a:r>
            <a:r>
              <a:rPr dirty="0"/>
              <a:t>(2007) </a:t>
            </a:r>
            <a:r>
              <a:rPr spc="-5" dirty="0"/>
              <a:t>aka Urban</a:t>
            </a:r>
            <a:r>
              <a:rPr spc="-95" dirty="0"/>
              <a:t> </a:t>
            </a:r>
            <a:r>
              <a:rPr spc="-5" dirty="0"/>
              <a:t>Challenge</a:t>
            </a:r>
          </a:p>
        </p:txBody>
      </p:sp>
      <p:sp>
        <p:nvSpPr>
          <p:cNvPr id="3" name="object 3"/>
          <p:cNvSpPr txBox="1"/>
          <p:nvPr/>
        </p:nvSpPr>
        <p:spPr>
          <a:xfrm>
            <a:off x="475249" y="2033600"/>
            <a:ext cx="7891780" cy="1282700"/>
          </a:xfrm>
          <a:prstGeom prst="rect">
            <a:avLst/>
          </a:prstGeom>
        </p:spPr>
        <p:txBody>
          <a:bodyPr vert="horz" wrap="square" lIns="0" tIns="52704" rIns="0" bIns="0" rtlCol="0">
            <a:spAutoFit/>
          </a:bodyPr>
          <a:lstStyle/>
          <a:p>
            <a:pPr marL="379095" indent="-367030">
              <a:spcBef>
                <a:spcPts val="414"/>
              </a:spcBef>
              <a:buClr>
                <a:srgbClr val="595959"/>
              </a:buClr>
              <a:buFontTx/>
              <a:buChar char="●"/>
              <a:tabLst>
                <a:tab pos="379095" algn="l"/>
                <a:tab pos="379730" algn="l"/>
              </a:tabLst>
            </a:pPr>
            <a:r>
              <a:rPr spc="-5" dirty="0">
                <a:solidFill>
                  <a:prstClr val="black"/>
                </a:solidFill>
                <a:latin typeface="Arial"/>
                <a:cs typeface="Arial"/>
              </a:rPr>
              <a:t>November 3, 2007 at the </a:t>
            </a:r>
            <a:r>
              <a:rPr dirty="0">
                <a:solidFill>
                  <a:prstClr val="black"/>
                </a:solidFill>
                <a:latin typeface="Arial"/>
                <a:cs typeface="Arial"/>
              </a:rPr>
              <a:t>site </a:t>
            </a:r>
            <a:r>
              <a:rPr spc="-5" dirty="0">
                <a:solidFill>
                  <a:prstClr val="black"/>
                </a:solidFill>
                <a:latin typeface="Arial"/>
                <a:cs typeface="Arial"/>
              </a:rPr>
              <a:t>of the now-closed George Air Force</a:t>
            </a:r>
            <a:r>
              <a:rPr spc="-50" dirty="0">
                <a:solidFill>
                  <a:prstClr val="black"/>
                </a:solidFill>
                <a:latin typeface="Arial"/>
                <a:cs typeface="Arial"/>
              </a:rPr>
              <a:t> </a:t>
            </a:r>
            <a:r>
              <a:rPr spc="-5" dirty="0">
                <a:solidFill>
                  <a:prstClr val="black"/>
                </a:solidFill>
                <a:latin typeface="Arial"/>
                <a:cs typeface="Arial"/>
              </a:rPr>
              <a:t>Base</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prstClr val="black"/>
                </a:solidFill>
                <a:latin typeface="Arial"/>
                <a:cs typeface="Arial"/>
              </a:rPr>
              <a:t>96 </a:t>
            </a:r>
            <a:r>
              <a:rPr dirty="0">
                <a:solidFill>
                  <a:prstClr val="black"/>
                </a:solidFill>
                <a:latin typeface="Arial"/>
                <a:cs typeface="Arial"/>
              </a:rPr>
              <a:t>km (60 mi) </a:t>
            </a:r>
            <a:r>
              <a:rPr spc="-5" dirty="0">
                <a:solidFill>
                  <a:prstClr val="black"/>
                </a:solidFill>
                <a:latin typeface="Arial"/>
                <a:cs typeface="Arial"/>
              </a:rPr>
              <a:t>urban area </a:t>
            </a:r>
            <a:r>
              <a:rPr dirty="0">
                <a:solidFill>
                  <a:prstClr val="black"/>
                </a:solidFill>
                <a:latin typeface="Arial"/>
                <a:cs typeface="Arial"/>
              </a:rPr>
              <a:t>course, </a:t>
            </a:r>
            <a:r>
              <a:rPr spc="-5" dirty="0">
                <a:solidFill>
                  <a:prstClr val="black"/>
                </a:solidFill>
                <a:latin typeface="Arial"/>
                <a:cs typeface="Arial"/>
              </a:rPr>
              <a:t>to be </a:t>
            </a:r>
            <a:r>
              <a:rPr dirty="0">
                <a:solidFill>
                  <a:prstClr val="black"/>
                </a:solidFill>
                <a:latin typeface="Arial"/>
                <a:cs typeface="Arial"/>
              </a:rPr>
              <a:t>completed </a:t>
            </a:r>
            <a:r>
              <a:rPr spc="-5" dirty="0">
                <a:solidFill>
                  <a:prstClr val="black"/>
                </a:solidFill>
                <a:latin typeface="Arial"/>
                <a:cs typeface="Arial"/>
              </a:rPr>
              <a:t>in less than </a:t>
            </a:r>
            <a:r>
              <a:rPr dirty="0">
                <a:solidFill>
                  <a:prstClr val="black"/>
                </a:solidFill>
                <a:latin typeface="Arial"/>
                <a:cs typeface="Arial"/>
              </a:rPr>
              <a:t>6</a:t>
            </a:r>
            <a:r>
              <a:rPr spc="-75" dirty="0">
                <a:solidFill>
                  <a:prstClr val="black"/>
                </a:solidFill>
                <a:latin typeface="Arial"/>
                <a:cs typeface="Arial"/>
              </a:rPr>
              <a:t> </a:t>
            </a:r>
            <a:r>
              <a:rPr spc="-5" dirty="0">
                <a:solidFill>
                  <a:prstClr val="black"/>
                </a:solidFill>
                <a:latin typeface="Arial"/>
                <a:cs typeface="Arial"/>
              </a:rPr>
              <a:t>hours</a:t>
            </a:r>
            <a:endParaRPr>
              <a:solidFill>
                <a:prstClr val="black"/>
              </a:solidFill>
              <a:latin typeface="Arial"/>
              <a:cs typeface="Arial"/>
            </a:endParaRPr>
          </a:p>
          <a:p>
            <a:pPr marL="379095" marR="5080" indent="-367030">
              <a:lnSpc>
                <a:spcPct val="114599"/>
              </a:lnSpc>
              <a:buFontTx/>
              <a:buChar char="●"/>
              <a:tabLst>
                <a:tab pos="379095" algn="l"/>
                <a:tab pos="379730" algn="l"/>
              </a:tabLst>
            </a:pPr>
            <a:r>
              <a:rPr spc="-5" dirty="0">
                <a:solidFill>
                  <a:prstClr val="black"/>
                </a:solidFill>
                <a:latin typeface="Arial"/>
                <a:cs typeface="Arial"/>
              </a:rPr>
              <a:t>obey all traffic </a:t>
            </a:r>
            <a:r>
              <a:rPr dirty="0">
                <a:solidFill>
                  <a:prstClr val="black"/>
                </a:solidFill>
                <a:latin typeface="Arial"/>
                <a:cs typeface="Arial"/>
              </a:rPr>
              <a:t>regulations </a:t>
            </a:r>
            <a:r>
              <a:rPr spc="-5" dirty="0">
                <a:solidFill>
                  <a:prstClr val="black"/>
                </a:solidFill>
                <a:latin typeface="Arial"/>
                <a:cs typeface="Arial"/>
              </a:rPr>
              <a:t>while negotiating with other traffic and obstacles  and </a:t>
            </a:r>
            <a:r>
              <a:rPr dirty="0">
                <a:solidFill>
                  <a:prstClr val="black"/>
                </a:solidFill>
                <a:latin typeface="Arial"/>
                <a:cs typeface="Arial"/>
              </a:rPr>
              <a:t>merging </a:t>
            </a:r>
            <a:r>
              <a:rPr spc="-5" dirty="0">
                <a:solidFill>
                  <a:prstClr val="black"/>
                </a:solidFill>
                <a:latin typeface="Arial"/>
                <a:cs typeface="Arial"/>
              </a:rPr>
              <a:t>into</a:t>
            </a:r>
            <a:r>
              <a:rPr spc="-15" dirty="0">
                <a:solidFill>
                  <a:prstClr val="black"/>
                </a:solidFill>
                <a:latin typeface="Arial"/>
                <a:cs typeface="Arial"/>
              </a:rPr>
              <a:t> </a:t>
            </a:r>
            <a:r>
              <a:rPr spc="-5" dirty="0">
                <a:solidFill>
                  <a:prstClr val="black"/>
                </a:solidFill>
                <a:latin typeface="Arial"/>
                <a:cs typeface="Arial"/>
              </a:rPr>
              <a:t>traffic</a:t>
            </a:r>
            <a:endParaRPr>
              <a:solidFill>
                <a:prstClr val="black"/>
              </a:solidFill>
              <a:latin typeface="Arial"/>
              <a:cs typeface="Arial"/>
            </a:endParaRPr>
          </a:p>
        </p:txBody>
      </p:sp>
      <p:sp>
        <p:nvSpPr>
          <p:cNvPr id="4" name="object 4"/>
          <p:cNvSpPr/>
          <p:nvPr/>
        </p:nvSpPr>
        <p:spPr>
          <a:xfrm>
            <a:off x="44823" y="3471883"/>
            <a:ext cx="9099176" cy="2528866"/>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388210513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1170305" cy="452120"/>
          </a:xfrm>
          <a:prstGeom prst="rect">
            <a:avLst/>
          </a:prstGeom>
        </p:spPr>
        <p:txBody>
          <a:bodyPr vert="horz" wrap="square" lIns="0" tIns="12700" rIns="0" bIns="0" rtlCol="0">
            <a:spAutoFit/>
          </a:bodyPr>
          <a:lstStyle/>
          <a:p>
            <a:pPr marL="12700">
              <a:spcBef>
                <a:spcPts val="100"/>
              </a:spcBef>
            </a:pPr>
            <a:r>
              <a:rPr spc="-5" dirty="0"/>
              <a:t>Google</a:t>
            </a:r>
          </a:p>
        </p:txBody>
      </p:sp>
      <p:sp>
        <p:nvSpPr>
          <p:cNvPr id="3" name="object 3"/>
          <p:cNvSpPr/>
          <p:nvPr/>
        </p:nvSpPr>
        <p:spPr>
          <a:xfrm>
            <a:off x="2286001" y="1874975"/>
            <a:ext cx="4571999" cy="3428999"/>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54648182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3358515" cy="452120"/>
          </a:xfrm>
          <a:prstGeom prst="rect">
            <a:avLst/>
          </a:prstGeom>
        </p:spPr>
        <p:txBody>
          <a:bodyPr vert="horz" wrap="square" lIns="0" tIns="12700" rIns="0" bIns="0" rtlCol="0">
            <a:spAutoFit/>
          </a:bodyPr>
          <a:lstStyle/>
          <a:p>
            <a:pPr marL="12700">
              <a:spcBef>
                <a:spcPts val="100"/>
              </a:spcBef>
            </a:pPr>
            <a:r>
              <a:rPr spc="-5" dirty="0"/>
              <a:t>Google’s</a:t>
            </a:r>
            <a:r>
              <a:rPr spc="-95" dirty="0"/>
              <a:t> </a:t>
            </a:r>
            <a:r>
              <a:rPr spc="-5" dirty="0"/>
              <a:t>Technology</a:t>
            </a:r>
          </a:p>
        </p:txBody>
      </p:sp>
      <p:sp>
        <p:nvSpPr>
          <p:cNvPr id="3" name="object 3"/>
          <p:cNvSpPr txBox="1"/>
          <p:nvPr/>
        </p:nvSpPr>
        <p:spPr>
          <a:xfrm>
            <a:off x="475249" y="2073606"/>
            <a:ext cx="8166734" cy="1642745"/>
          </a:xfrm>
          <a:prstGeom prst="rect">
            <a:avLst/>
          </a:prstGeom>
        </p:spPr>
        <p:txBody>
          <a:bodyPr vert="horz" wrap="square" lIns="0" tIns="12700" rIns="0" bIns="0" rtlCol="0">
            <a:spAutoFit/>
          </a:bodyPr>
          <a:lstStyle/>
          <a:p>
            <a:pPr marL="379095" indent="-367030">
              <a:spcBef>
                <a:spcPts val="100"/>
              </a:spcBef>
              <a:buFontTx/>
              <a:buChar char="●"/>
              <a:tabLst>
                <a:tab pos="379095" algn="l"/>
                <a:tab pos="379730" algn="l"/>
              </a:tabLst>
            </a:pPr>
            <a:r>
              <a:rPr spc="-5" dirty="0">
                <a:solidFill>
                  <a:prstClr val="black"/>
                </a:solidFill>
                <a:latin typeface="Arial"/>
                <a:cs typeface="Arial"/>
              </a:rPr>
              <a:t>$150,000 in equipment including </a:t>
            </a:r>
            <a:r>
              <a:rPr dirty="0">
                <a:solidFill>
                  <a:prstClr val="black"/>
                </a:solidFill>
                <a:latin typeface="Arial"/>
                <a:cs typeface="Arial"/>
              </a:rPr>
              <a:t>a </a:t>
            </a:r>
            <a:r>
              <a:rPr spc="-5" dirty="0">
                <a:solidFill>
                  <a:prstClr val="black"/>
                </a:solidFill>
                <a:latin typeface="Arial"/>
                <a:cs typeface="Arial"/>
              </a:rPr>
              <a:t>$70,000 LIDAR</a:t>
            </a:r>
            <a:r>
              <a:rPr spc="-25" dirty="0">
                <a:solidFill>
                  <a:prstClr val="black"/>
                </a:solidFill>
                <a:latin typeface="Arial"/>
                <a:cs typeface="Arial"/>
              </a:rPr>
              <a:t> </a:t>
            </a:r>
            <a:r>
              <a:rPr dirty="0">
                <a:solidFill>
                  <a:prstClr val="black"/>
                </a:solidFill>
                <a:latin typeface="Arial"/>
                <a:cs typeface="Arial"/>
              </a:rPr>
              <a:t>system</a:t>
            </a:r>
            <a:endParaRPr>
              <a:solidFill>
                <a:prstClr val="black"/>
              </a:solidFill>
              <a:latin typeface="Arial"/>
              <a:cs typeface="Arial"/>
            </a:endParaRPr>
          </a:p>
          <a:p>
            <a:pPr marL="379095" marR="5080" indent="-367030">
              <a:lnSpc>
                <a:spcPct val="114599"/>
              </a:lnSpc>
              <a:spcBef>
                <a:spcPts val="1575"/>
              </a:spcBef>
              <a:buFontTx/>
              <a:buChar char="●"/>
              <a:tabLst>
                <a:tab pos="379095" algn="l"/>
                <a:tab pos="379730" algn="l"/>
              </a:tabLst>
            </a:pPr>
            <a:r>
              <a:rPr spc="-5" dirty="0">
                <a:solidFill>
                  <a:prstClr val="black"/>
                </a:solidFill>
                <a:latin typeface="Arial"/>
                <a:cs typeface="Arial"/>
              </a:rPr>
              <a:t>The </a:t>
            </a:r>
            <a:r>
              <a:rPr dirty="0">
                <a:solidFill>
                  <a:prstClr val="black"/>
                </a:solidFill>
                <a:latin typeface="Arial"/>
                <a:cs typeface="Arial"/>
              </a:rPr>
              <a:t>range </a:t>
            </a:r>
            <a:r>
              <a:rPr spc="-5" dirty="0">
                <a:solidFill>
                  <a:prstClr val="black"/>
                </a:solidFill>
                <a:latin typeface="Arial"/>
                <a:cs typeface="Arial"/>
              </a:rPr>
              <a:t>finder </a:t>
            </a:r>
            <a:r>
              <a:rPr dirty="0">
                <a:solidFill>
                  <a:prstClr val="black"/>
                </a:solidFill>
                <a:latin typeface="Arial"/>
                <a:cs typeface="Arial"/>
              </a:rPr>
              <a:t>mounted </a:t>
            </a:r>
            <a:r>
              <a:rPr spc="-5" dirty="0">
                <a:solidFill>
                  <a:prstClr val="black"/>
                </a:solidFill>
                <a:latin typeface="Arial"/>
                <a:cs typeface="Arial"/>
              </a:rPr>
              <a:t>on the top is </a:t>
            </a:r>
            <a:r>
              <a:rPr dirty="0">
                <a:solidFill>
                  <a:prstClr val="black"/>
                </a:solidFill>
                <a:latin typeface="Arial"/>
                <a:cs typeface="Arial"/>
              </a:rPr>
              <a:t>a </a:t>
            </a:r>
            <a:r>
              <a:rPr spc="-5" dirty="0">
                <a:solidFill>
                  <a:prstClr val="black"/>
                </a:solidFill>
                <a:latin typeface="Arial"/>
                <a:cs typeface="Arial"/>
              </a:rPr>
              <a:t>Velodyne 64-beam laser. This laser  allows the </a:t>
            </a:r>
            <a:r>
              <a:rPr dirty="0">
                <a:solidFill>
                  <a:prstClr val="black"/>
                </a:solidFill>
                <a:latin typeface="Arial"/>
                <a:cs typeface="Arial"/>
              </a:rPr>
              <a:t>vehicle </a:t>
            </a:r>
            <a:r>
              <a:rPr spc="-5" dirty="0">
                <a:solidFill>
                  <a:prstClr val="black"/>
                </a:solidFill>
                <a:latin typeface="Arial"/>
                <a:cs typeface="Arial"/>
              </a:rPr>
              <a:t>to generate </a:t>
            </a:r>
            <a:r>
              <a:rPr dirty="0">
                <a:solidFill>
                  <a:prstClr val="black"/>
                </a:solidFill>
                <a:latin typeface="Arial"/>
                <a:cs typeface="Arial"/>
              </a:rPr>
              <a:t>a </a:t>
            </a:r>
            <a:r>
              <a:rPr spc="-5" dirty="0">
                <a:solidFill>
                  <a:prstClr val="black"/>
                </a:solidFill>
                <a:latin typeface="Arial"/>
                <a:cs typeface="Arial"/>
              </a:rPr>
              <a:t>detailed 3D </a:t>
            </a:r>
            <a:r>
              <a:rPr dirty="0">
                <a:solidFill>
                  <a:prstClr val="black"/>
                </a:solidFill>
                <a:latin typeface="Arial"/>
                <a:cs typeface="Arial"/>
              </a:rPr>
              <a:t>map </a:t>
            </a:r>
            <a:r>
              <a:rPr spc="-5" dirty="0">
                <a:solidFill>
                  <a:prstClr val="black"/>
                </a:solidFill>
                <a:latin typeface="Arial"/>
                <a:cs typeface="Arial"/>
              </a:rPr>
              <a:t>of its</a:t>
            </a:r>
            <a:r>
              <a:rPr spc="-50" dirty="0">
                <a:solidFill>
                  <a:prstClr val="black"/>
                </a:solidFill>
                <a:latin typeface="Arial"/>
                <a:cs typeface="Arial"/>
              </a:rPr>
              <a:t> </a:t>
            </a:r>
            <a:r>
              <a:rPr spc="-5" dirty="0">
                <a:solidFill>
                  <a:prstClr val="black"/>
                </a:solidFill>
                <a:latin typeface="Arial"/>
                <a:cs typeface="Arial"/>
              </a:rPr>
              <a:t>environment.</a:t>
            </a:r>
            <a:endParaRPr>
              <a:solidFill>
                <a:prstClr val="black"/>
              </a:solidFill>
              <a:latin typeface="Arial"/>
              <a:cs typeface="Arial"/>
            </a:endParaRPr>
          </a:p>
          <a:p>
            <a:pPr>
              <a:spcBef>
                <a:spcPts val="45"/>
              </a:spcBef>
              <a:buFont typeface="Arial"/>
              <a:buChar char="●"/>
            </a:pPr>
            <a:endParaRPr sz="1600">
              <a:solidFill>
                <a:prstClr val="black"/>
              </a:solidFill>
              <a:latin typeface="Times New Roman"/>
              <a:cs typeface="Times New Roman"/>
            </a:endParaRPr>
          </a:p>
          <a:p>
            <a:pPr marL="379095" indent="-367030">
              <a:spcBef>
                <a:spcPts val="5"/>
              </a:spcBef>
              <a:buFontTx/>
              <a:buChar char="●"/>
              <a:tabLst>
                <a:tab pos="379095" algn="l"/>
                <a:tab pos="379730" algn="l"/>
              </a:tabLst>
            </a:pPr>
            <a:r>
              <a:rPr spc="-5" dirty="0">
                <a:solidFill>
                  <a:prstClr val="black"/>
                </a:solidFill>
                <a:latin typeface="Arial"/>
                <a:cs typeface="Arial"/>
              </a:rPr>
              <a:t>The </a:t>
            </a:r>
            <a:r>
              <a:rPr dirty="0">
                <a:solidFill>
                  <a:prstClr val="black"/>
                </a:solidFill>
                <a:latin typeface="Arial"/>
                <a:cs typeface="Arial"/>
              </a:rPr>
              <a:t>car </a:t>
            </a:r>
            <a:r>
              <a:rPr spc="-5" dirty="0">
                <a:solidFill>
                  <a:prstClr val="black"/>
                </a:solidFill>
                <a:latin typeface="Arial"/>
                <a:cs typeface="Arial"/>
              </a:rPr>
              <a:t>uses data </a:t>
            </a:r>
            <a:r>
              <a:rPr dirty="0">
                <a:solidFill>
                  <a:prstClr val="black"/>
                </a:solidFill>
                <a:latin typeface="Arial"/>
                <a:cs typeface="Arial"/>
              </a:rPr>
              <a:t>collected </a:t>
            </a:r>
            <a:r>
              <a:rPr spc="-5" dirty="0">
                <a:solidFill>
                  <a:prstClr val="black"/>
                </a:solidFill>
                <a:latin typeface="Arial"/>
                <a:cs typeface="Arial"/>
              </a:rPr>
              <a:t>from these </a:t>
            </a:r>
            <a:r>
              <a:rPr dirty="0">
                <a:solidFill>
                  <a:prstClr val="black"/>
                </a:solidFill>
                <a:latin typeface="Arial"/>
                <a:cs typeface="Arial"/>
              </a:rPr>
              <a:t>mechanisms </a:t>
            </a:r>
            <a:r>
              <a:rPr spc="-5" dirty="0">
                <a:solidFill>
                  <a:prstClr val="black"/>
                </a:solidFill>
                <a:latin typeface="Arial"/>
                <a:cs typeface="Arial"/>
              </a:rPr>
              <a:t>to drive</a:t>
            </a:r>
            <a:r>
              <a:rPr spc="-45" dirty="0">
                <a:solidFill>
                  <a:prstClr val="black"/>
                </a:solidFill>
                <a:latin typeface="Arial"/>
                <a:cs typeface="Arial"/>
              </a:rPr>
              <a:t> </a:t>
            </a:r>
            <a:r>
              <a:rPr spc="-5" dirty="0">
                <a:solidFill>
                  <a:prstClr val="black"/>
                </a:solidFill>
                <a:latin typeface="Arial"/>
                <a:cs typeface="Arial"/>
              </a:rPr>
              <a:t>itself.</a:t>
            </a:r>
            <a:endParaRPr>
              <a:solidFill>
                <a:prstClr val="black"/>
              </a:solidFill>
              <a:latin typeface="Arial"/>
              <a:cs typeface="Arial"/>
            </a:endParaRPr>
          </a:p>
        </p:txBody>
      </p:sp>
    </p:spTree>
    <p:extLst>
      <p:ext uri="{BB962C8B-B14F-4D97-AF65-F5344CB8AC3E}">
        <p14:creationId xmlns:p14="http://schemas.microsoft.com/office/powerpoint/2010/main" val="1039812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
          <p:cNvSpPr>
            <a:spLocks noGrp="1" noChangeArrowheads="1"/>
          </p:cNvSpPr>
          <p:nvPr>
            <p:ph type="body" sz="half" idx="1"/>
          </p:nvPr>
        </p:nvSpPr>
        <p:spPr>
          <a:xfrm>
            <a:off x="179388" y="1412875"/>
            <a:ext cx="8785225" cy="5329238"/>
          </a:xfrm>
        </p:spPr>
        <p:txBody>
          <a:bodyPr/>
          <a:lstStyle/>
          <a:p>
            <a:pPr eaLnBrk="1" hangingPunct="1"/>
            <a:r>
              <a:rPr lang="en-US" altLang="ko-KR" sz="2600" dirty="0" smtClean="0">
                <a:latin typeface="Times New Roman" panose="02020603050405020304" pitchFamily="18" charset="0"/>
              </a:rPr>
              <a:t>Penalize large weights: (weight decay) : Reducing the risk of overfitting</a:t>
            </a:r>
          </a:p>
          <a:p>
            <a:pPr eaLnBrk="1" hangingPunct="1">
              <a:lnSpc>
                <a:spcPct val="140000"/>
              </a:lnSpc>
            </a:pPr>
            <a:endParaRPr lang="en-US" altLang="ko-KR" sz="2600" dirty="0" smtClean="0">
              <a:latin typeface="Times New Roman" panose="02020603050405020304" pitchFamily="18" charset="0"/>
            </a:endParaRPr>
          </a:p>
          <a:p>
            <a:pPr eaLnBrk="1" hangingPunct="1">
              <a:lnSpc>
                <a:spcPct val="140000"/>
              </a:lnSpc>
            </a:pPr>
            <a:r>
              <a:rPr lang="en-US" altLang="ko-KR" sz="2600" dirty="0" smtClean="0">
                <a:latin typeface="Times New Roman" panose="02020603050405020304" pitchFamily="18" charset="0"/>
              </a:rPr>
              <a:t>Train on target slopes as well as values:</a:t>
            </a:r>
          </a:p>
          <a:p>
            <a:pPr eaLnBrk="1" hangingPunct="1">
              <a:lnSpc>
                <a:spcPct val="140000"/>
              </a:lnSpc>
            </a:pPr>
            <a:endParaRPr lang="en-US" altLang="ko-KR" sz="2600" dirty="0" smtClean="0">
              <a:latin typeface="Times New Roman" panose="02020603050405020304" pitchFamily="18" charset="0"/>
            </a:endParaRPr>
          </a:p>
          <a:p>
            <a:pPr eaLnBrk="1" hangingPunct="1"/>
            <a:endParaRPr lang="en-US" altLang="ko-KR" sz="2600" dirty="0" smtClean="0">
              <a:latin typeface="Times New Roman" panose="02020603050405020304" pitchFamily="18" charset="0"/>
            </a:endParaRPr>
          </a:p>
          <a:p>
            <a:pPr eaLnBrk="1" hangingPunct="1"/>
            <a:r>
              <a:rPr lang="en-US" altLang="ko-KR" sz="2600" dirty="0" smtClean="0">
                <a:latin typeface="Times New Roman" panose="02020603050405020304" pitchFamily="18" charset="0"/>
              </a:rPr>
              <a:t>Minimizing the cross entropy</a:t>
            </a:r>
            <a:r>
              <a:rPr lang="en-US" altLang="ko-KR" sz="2600" dirty="0" smtClean="0">
                <a:latin typeface="Times New Roman" panose="02020603050405020304" pitchFamily="18" charset="0"/>
                <a:ea typeface="바탕" pitchFamily="18" charset="-127"/>
              </a:rPr>
              <a:t> : Learning a probabilistic output function (chapter 6)</a:t>
            </a:r>
            <a:endParaRPr lang="en-US" altLang="ko-KR" sz="2600" dirty="0" smtClean="0">
              <a:latin typeface="Times New Roman" panose="02020603050405020304" pitchFamily="18" charset="0"/>
            </a:endParaRPr>
          </a:p>
          <a:p>
            <a:pPr eaLnBrk="1" hangingPunct="1">
              <a:lnSpc>
                <a:spcPct val="140000"/>
              </a:lnSpc>
            </a:pPr>
            <a:endParaRPr lang="en-US" altLang="ko-KR" sz="2400" dirty="0" smtClean="0">
              <a:latin typeface="Times New Roman" panose="02020603050405020304" pitchFamily="18" charset="0"/>
            </a:endParaRPr>
          </a:p>
          <a:p>
            <a:pPr eaLnBrk="1" hangingPunct="1">
              <a:lnSpc>
                <a:spcPct val="140000"/>
              </a:lnSpc>
            </a:pPr>
            <a:endParaRPr lang="en-US" altLang="ko-KR" sz="2400" dirty="0" smtClean="0">
              <a:latin typeface="Times New Roman" panose="02020603050405020304" pitchFamily="18" charset="0"/>
            </a:endParaRPr>
          </a:p>
        </p:txBody>
      </p:sp>
      <p:pic>
        <p:nvPicPr>
          <p:cNvPr id="410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352006"/>
            <a:ext cx="714375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3"/>
          <p:cNvSpPr>
            <a:spLocks noGrp="1" noChangeArrowheads="1"/>
          </p:cNvSpPr>
          <p:nvPr>
            <p:ph type="title"/>
          </p:nvPr>
        </p:nvSpPr>
        <p:spPr/>
        <p:txBody>
          <a:bodyPr/>
          <a:lstStyle/>
          <a:p>
            <a:pPr eaLnBrk="1" hangingPunct="1"/>
            <a:r>
              <a:rPr lang="en-US" altLang="ko-KR" sz="3600" smtClean="0">
                <a:latin typeface="Times New Roman" panose="02020603050405020304" pitchFamily="18" charset="0"/>
              </a:rPr>
              <a:t>Alternative Error Functions</a:t>
            </a:r>
          </a:p>
        </p:txBody>
      </p:sp>
      <p:pic>
        <p:nvPicPr>
          <p:cNvPr id="410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950" y="2100262"/>
            <a:ext cx="58801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098" name="Object 8"/>
          <p:cNvGraphicFramePr>
            <a:graphicFrameLocks noChangeAspect="1"/>
          </p:cNvGraphicFramePr>
          <p:nvPr/>
        </p:nvGraphicFramePr>
        <p:xfrm>
          <a:off x="1643063" y="5715000"/>
          <a:ext cx="5143500" cy="868363"/>
        </p:xfrm>
        <a:graphic>
          <a:graphicData uri="http://schemas.openxmlformats.org/presentationml/2006/ole">
            <mc:AlternateContent xmlns:mc="http://schemas.openxmlformats.org/markup-compatibility/2006">
              <mc:Choice xmlns:v="urn:schemas-microsoft-com:vml" Requires="v">
                <p:oleObj spid="_x0000_s1039" name="Equation" r:id="rId6" imgW="2031840" imgH="342720" progId="Equation.3">
                  <p:embed/>
                </p:oleObj>
              </mc:Choice>
              <mc:Fallback>
                <p:oleObj name="Equation" r:id="rId6" imgW="2031840" imgH="342720" progId="Equation.3">
                  <p:embed/>
                  <p:pic>
                    <p:nvPicPr>
                      <p:cNvPr id="409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3063" y="5715000"/>
                        <a:ext cx="5143500"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9413496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3358515" cy="452120"/>
          </a:xfrm>
          <a:prstGeom prst="rect">
            <a:avLst/>
          </a:prstGeom>
        </p:spPr>
        <p:txBody>
          <a:bodyPr vert="horz" wrap="square" lIns="0" tIns="12700" rIns="0" bIns="0" rtlCol="0">
            <a:spAutoFit/>
          </a:bodyPr>
          <a:lstStyle/>
          <a:p>
            <a:pPr marL="12700">
              <a:spcBef>
                <a:spcPts val="100"/>
              </a:spcBef>
            </a:pPr>
            <a:r>
              <a:rPr spc="-5" dirty="0"/>
              <a:t>Google’s</a:t>
            </a:r>
            <a:r>
              <a:rPr spc="-95" dirty="0"/>
              <a:t> </a:t>
            </a:r>
            <a:r>
              <a:rPr spc="-5" dirty="0"/>
              <a:t>Technology</a:t>
            </a:r>
          </a:p>
        </p:txBody>
      </p:sp>
      <p:sp>
        <p:nvSpPr>
          <p:cNvPr id="3" name="object 3"/>
          <p:cNvSpPr/>
          <p:nvPr/>
        </p:nvSpPr>
        <p:spPr>
          <a:xfrm>
            <a:off x="1686150" y="2066341"/>
            <a:ext cx="5661551" cy="3540368"/>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11528935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4251325" cy="452120"/>
          </a:xfrm>
          <a:prstGeom prst="rect">
            <a:avLst/>
          </a:prstGeom>
        </p:spPr>
        <p:txBody>
          <a:bodyPr vert="horz" wrap="square" lIns="0" tIns="12700" rIns="0" bIns="0" rtlCol="0">
            <a:spAutoFit/>
          </a:bodyPr>
          <a:lstStyle/>
          <a:p>
            <a:pPr marL="12700">
              <a:spcBef>
                <a:spcPts val="100"/>
              </a:spcBef>
            </a:pPr>
            <a:r>
              <a:rPr spc="-5" dirty="0"/>
              <a:t>How it works: Lidar</a:t>
            </a:r>
            <a:r>
              <a:rPr spc="-85" dirty="0"/>
              <a:t> </a:t>
            </a:r>
            <a:r>
              <a:rPr dirty="0"/>
              <a:t>system</a:t>
            </a:r>
          </a:p>
        </p:txBody>
      </p:sp>
      <p:sp>
        <p:nvSpPr>
          <p:cNvPr id="3" name="object 3"/>
          <p:cNvSpPr txBox="1"/>
          <p:nvPr/>
        </p:nvSpPr>
        <p:spPr>
          <a:xfrm>
            <a:off x="475249" y="2033600"/>
            <a:ext cx="8122920" cy="1911350"/>
          </a:xfrm>
          <a:prstGeom prst="rect">
            <a:avLst/>
          </a:prstGeom>
        </p:spPr>
        <p:txBody>
          <a:bodyPr vert="horz" wrap="square" lIns="0" tIns="52704" rIns="0" bIns="0" rtlCol="0">
            <a:spAutoFit/>
          </a:bodyPr>
          <a:lstStyle/>
          <a:p>
            <a:pPr marL="379095" indent="-367030">
              <a:spcBef>
                <a:spcPts val="414"/>
              </a:spcBef>
              <a:buFontTx/>
              <a:buChar char="●"/>
              <a:tabLst>
                <a:tab pos="379095" algn="l"/>
                <a:tab pos="379730" algn="l"/>
              </a:tabLst>
            </a:pPr>
            <a:r>
              <a:rPr spc="-5" dirty="0">
                <a:solidFill>
                  <a:prstClr val="black"/>
                </a:solidFill>
                <a:latin typeface="Arial"/>
                <a:cs typeface="Arial"/>
              </a:rPr>
              <a:t>Laser </a:t>
            </a:r>
            <a:r>
              <a:rPr dirty="0">
                <a:solidFill>
                  <a:prstClr val="black"/>
                </a:solidFill>
                <a:latin typeface="Arial"/>
                <a:cs typeface="Arial"/>
              </a:rPr>
              <a:t>+</a:t>
            </a:r>
            <a:r>
              <a:rPr spc="-10" dirty="0">
                <a:solidFill>
                  <a:prstClr val="black"/>
                </a:solidFill>
                <a:latin typeface="Arial"/>
                <a:cs typeface="Arial"/>
              </a:rPr>
              <a:t> </a:t>
            </a:r>
            <a:r>
              <a:rPr dirty="0">
                <a:solidFill>
                  <a:prstClr val="black"/>
                </a:solidFill>
                <a:latin typeface="Arial"/>
                <a:cs typeface="Arial"/>
              </a:rPr>
              <a:t>radar</a:t>
            </a:r>
            <a:endParaRPr>
              <a:solidFill>
                <a:prstClr val="black"/>
              </a:solidFill>
              <a:latin typeface="Arial"/>
              <a:cs typeface="Arial"/>
            </a:endParaRPr>
          </a:p>
          <a:p>
            <a:pPr marL="379095" marR="758190" indent="-367030">
              <a:lnSpc>
                <a:spcPct val="114599"/>
              </a:lnSpc>
              <a:buFontTx/>
              <a:buChar char="●"/>
              <a:tabLst>
                <a:tab pos="379095" algn="l"/>
                <a:tab pos="379730" algn="l"/>
              </a:tabLst>
            </a:pPr>
            <a:r>
              <a:rPr spc="-5" dirty="0">
                <a:solidFill>
                  <a:prstClr val="black"/>
                </a:solidFill>
                <a:latin typeface="Arial"/>
                <a:cs typeface="Arial"/>
              </a:rPr>
              <a:t>The </a:t>
            </a:r>
            <a:r>
              <a:rPr dirty="0">
                <a:solidFill>
                  <a:prstClr val="black"/>
                </a:solidFill>
                <a:latin typeface="Arial"/>
                <a:cs typeface="Arial"/>
              </a:rPr>
              <a:t>system </a:t>
            </a:r>
            <a:r>
              <a:rPr spc="-5" dirty="0">
                <a:solidFill>
                  <a:prstClr val="black"/>
                </a:solidFill>
                <a:latin typeface="Arial"/>
                <a:cs typeface="Arial"/>
              </a:rPr>
              <a:t>detects obstacles and tells the </a:t>
            </a:r>
            <a:r>
              <a:rPr dirty="0">
                <a:solidFill>
                  <a:prstClr val="black"/>
                </a:solidFill>
                <a:latin typeface="Arial"/>
                <a:cs typeface="Arial"/>
              </a:rPr>
              <a:t>car </a:t>
            </a:r>
            <a:r>
              <a:rPr spc="-5" dirty="0">
                <a:solidFill>
                  <a:prstClr val="black"/>
                </a:solidFill>
                <a:latin typeface="Arial"/>
                <a:cs typeface="Arial"/>
              </a:rPr>
              <a:t>when to avoid them to  navigate</a:t>
            </a:r>
            <a:r>
              <a:rPr spc="-10" dirty="0">
                <a:solidFill>
                  <a:prstClr val="black"/>
                </a:solidFill>
                <a:latin typeface="Arial"/>
                <a:cs typeface="Arial"/>
              </a:rPr>
              <a:t> </a:t>
            </a:r>
            <a:r>
              <a:rPr dirty="0">
                <a:solidFill>
                  <a:prstClr val="black"/>
                </a:solidFill>
                <a:latin typeface="Arial"/>
                <a:cs typeface="Arial"/>
              </a:rPr>
              <a:t>safely.</a:t>
            </a:r>
            <a:endParaRPr>
              <a:solidFill>
                <a:prstClr val="black"/>
              </a:solidFill>
              <a:latin typeface="Arial"/>
              <a:cs typeface="Arial"/>
            </a:endParaRPr>
          </a:p>
          <a:p>
            <a:pPr marL="379095" marR="5080" indent="-367030">
              <a:lnSpc>
                <a:spcPct val="114599"/>
              </a:lnSpc>
              <a:buFontTx/>
              <a:buChar char="●"/>
              <a:tabLst>
                <a:tab pos="379095" algn="l"/>
                <a:tab pos="379730" algn="l"/>
              </a:tabLst>
            </a:pPr>
            <a:r>
              <a:rPr spc="-5" dirty="0">
                <a:solidFill>
                  <a:prstClr val="black"/>
                </a:solidFill>
                <a:latin typeface="Arial"/>
                <a:cs typeface="Arial"/>
              </a:rPr>
              <a:t>It uses </a:t>
            </a:r>
            <a:r>
              <a:rPr dirty="0">
                <a:solidFill>
                  <a:prstClr val="black"/>
                </a:solidFill>
                <a:latin typeface="Arial"/>
                <a:cs typeface="Arial"/>
              </a:rPr>
              <a:t>a </a:t>
            </a:r>
            <a:r>
              <a:rPr spc="-5" dirty="0">
                <a:solidFill>
                  <a:prstClr val="black"/>
                </a:solidFill>
                <a:latin typeface="Arial"/>
                <a:cs typeface="Arial"/>
              </a:rPr>
              <a:t>3D point </a:t>
            </a:r>
            <a:r>
              <a:rPr dirty="0">
                <a:solidFill>
                  <a:prstClr val="black"/>
                </a:solidFill>
                <a:latin typeface="Arial"/>
                <a:cs typeface="Arial"/>
              </a:rPr>
              <a:t>cloud </a:t>
            </a:r>
            <a:r>
              <a:rPr spc="-5" dirty="0">
                <a:solidFill>
                  <a:prstClr val="black"/>
                </a:solidFill>
                <a:latin typeface="Arial"/>
                <a:cs typeface="Arial"/>
              </a:rPr>
              <a:t>output provide the necessary data for </a:t>
            </a:r>
            <a:r>
              <a:rPr dirty="0">
                <a:solidFill>
                  <a:prstClr val="black"/>
                </a:solidFill>
                <a:latin typeface="Arial"/>
                <a:cs typeface="Arial"/>
              </a:rPr>
              <a:t>robot software  </a:t>
            </a:r>
            <a:r>
              <a:rPr spc="-5" dirty="0">
                <a:solidFill>
                  <a:prstClr val="black"/>
                </a:solidFill>
                <a:latin typeface="Arial"/>
                <a:cs typeface="Arial"/>
              </a:rPr>
              <a:t>to determine where potential obstacles exist in the environment and where  the </a:t>
            </a:r>
            <a:r>
              <a:rPr dirty="0">
                <a:solidFill>
                  <a:prstClr val="black"/>
                </a:solidFill>
                <a:latin typeface="Arial"/>
                <a:cs typeface="Arial"/>
              </a:rPr>
              <a:t>car </a:t>
            </a:r>
            <a:r>
              <a:rPr spc="-5" dirty="0">
                <a:solidFill>
                  <a:prstClr val="black"/>
                </a:solidFill>
                <a:latin typeface="Arial"/>
                <a:cs typeface="Arial"/>
              </a:rPr>
              <a:t>is is located </a:t>
            </a:r>
            <a:r>
              <a:rPr dirty="0">
                <a:solidFill>
                  <a:prstClr val="black"/>
                </a:solidFill>
                <a:latin typeface="Arial"/>
                <a:cs typeface="Arial"/>
              </a:rPr>
              <a:t>relative </a:t>
            </a:r>
            <a:r>
              <a:rPr spc="-5" dirty="0">
                <a:solidFill>
                  <a:prstClr val="black"/>
                </a:solidFill>
                <a:latin typeface="Arial"/>
                <a:cs typeface="Arial"/>
              </a:rPr>
              <a:t>to those</a:t>
            </a:r>
            <a:r>
              <a:rPr spc="-25" dirty="0">
                <a:solidFill>
                  <a:prstClr val="black"/>
                </a:solidFill>
                <a:latin typeface="Arial"/>
                <a:cs typeface="Arial"/>
              </a:rPr>
              <a:t> </a:t>
            </a:r>
            <a:r>
              <a:rPr spc="-5" dirty="0">
                <a:solidFill>
                  <a:prstClr val="black"/>
                </a:solidFill>
                <a:latin typeface="Arial"/>
                <a:cs typeface="Arial"/>
              </a:rPr>
              <a:t>obstacles.</a:t>
            </a:r>
            <a:endParaRPr>
              <a:solidFill>
                <a:prstClr val="black"/>
              </a:solidFill>
              <a:latin typeface="Arial"/>
              <a:cs typeface="Arial"/>
            </a:endParaRPr>
          </a:p>
        </p:txBody>
      </p:sp>
    </p:spTree>
    <p:extLst>
      <p:ext uri="{BB962C8B-B14F-4D97-AF65-F5344CB8AC3E}">
        <p14:creationId xmlns:p14="http://schemas.microsoft.com/office/powerpoint/2010/main" val="26889211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3713479" cy="452120"/>
          </a:xfrm>
          <a:prstGeom prst="rect">
            <a:avLst/>
          </a:prstGeom>
        </p:spPr>
        <p:txBody>
          <a:bodyPr vert="horz" wrap="square" lIns="0" tIns="12700" rIns="0" bIns="0" rtlCol="0">
            <a:spAutoFit/>
          </a:bodyPr>
          <a:lstStyle/>
          <a:p>
            <a:pPr marL="12700">
              <a:spcBef>
                <a:spcPts val="100"/>
              </a:spcBef>
            </a:pPr>
            <a:r>
              <a:rPr spc="-5" dirty="0"/>
              <a:t>How it works:</a:t>
            </a:r>
            <a:r>
              <a:rPr spc="-85" dirty="0"/>
              <a:t> </a:t>
            </a:r>
            <a:r>
              <a:rPr spc="-10" dirty="0"/>
              <a:t>Velodyne</a:t>
            </a:r>
          </a:p>
        </p:txBody>
      </p:sp>
      <p:sp>
        <p:nvSpPr>
          <p:cNvPr id="3" name="object 3"/>
          <p:cNvSpPr txBox="1"/>
          <p:nvPr/>
        </p:nvSpPr>
        <p:spPr>
          <a:xfrm>
            <a:off x="475250" y="2033601"/>
            <a:ext cx="8106409" cy="1597025"/>
          </a:xfrm>
          <a:prstGeom prst="rect">
            <a:avLst/>
          </a:prstGeom>
        </p:spPr>
        <p:txBody>
          <a:bodyPr vert="horz" wrap="square" lIns="0" tIns="12700" rIns="0" bIns="0" rtlCol="0">
            <a:spAutoFit/>
          </a:bodyPr>
          <a:lstStyle/>
          <a:p>
            <a:pPr marL="379095" marR="26034" indent="-367030">
              <a:lnSpc>
                <a:spcPct val="114599"/>
              </a:lnSpc>
              <a:spcBef>
                <a:spcPts val="100"/>
              </a:spcBef>
              <a:buFontTx/>
              <a:buChar char="●"/>
              <a:tabLst>
                <a:tab pos="379095" algn="l"/>
                <a:tab pos="379730" algn="l"/>
              </a:tabLst>
            </a:pPr>
            <a:r>
              <a:rPr spc="-5" dirty="0">
                <a:solidFill>
                  <a:prstClr val="black"/>
                </a:solidFill>
                <a:latin typeface="Arial"/>
                <a:cs typeface="Arial"/>
              </a:rPr>
              <a:t>Company </a:t>
            </a:r>
            <a:r>
              <a:rPr dirty="0">
                <a:solidFill>
                  <a:prstClr val="black"/>
                </a:solidFill>
                <a:latin typeface="Arial"/>
                <a:cs typeface="Arial"/>
              </a:rPr>
              <a:t>started </a:t>
            </a:r>
            <a:r>
              <a:rPr spc="-5" dirty="0">
                <a:solidFill>
                  <a:prstClr val="black"/>
                </a:solidFill>
                <a:latin typeface="Arial"/>
                <a:cs typeface="Arial"/>
              </a:rPr>
              <a:t>experimenting with laser distance in 2005 with the DARPA  Grand</a:t>
            </a:r>
            <a:r>
              <a:rPr spc="-10" dirty="0">
                <a:solidFill>
                  <a:prstClr val="black"/>
                </a:solidFill>
                <a:latin typeface="Arial"/>
                <a:cs typeface="Arial"/>
              </a:rPr>
              <a:t> </a:t>
            </a:r>
            <a:r>
              <a:rPr spc="-5" dirty="0">
                <a:solidFill>
                  <a:prstClr val="black"/>
                </a:solidFill>
                <a:latin typeface="Arial"/>
                <a:cs typeface="Arial"/>
              </a:rPr>
              <a:t>Challenge</a:t>
            </a:r>
            <a:endParaRPr>
              <a:solidFill>
                <a:prstClr val="black"/>
              </a:solidFill>
              <a:latin typeface="Arial"/>
              <a:cs typeface="Arial"/>
            </a:endParaRPr>
          </a:p>
          <a:p>
            <a:pPr marL="379095" marR="5080" indent="-367030">
              <a:lnSpc>
                <a:spcPct val="114599"/>
              </a:lnSpc>
              <a:buFontTx/>
              <a:buChar char="●"/>
              <a:tabLst>
                <a:tab pos="379095" algn="l"/>
                <a:tab pos="379730" algn="l"/>
              </a:tabLst>
            </a:pPr>
            <a:r>
              <a:rPr spc="-5" dirty="0">
                <a:solidFill>
                  <a:prstClr val="black"/>
                </a:solidFill>
                <a:latin typeface="Arial"/>
                <a:cs typeface="Arial"/>
              </a:rPr>
              <a:t>Since then, they have </a:t>
            </a:r>
            <a:r>
              <a:rPr dirty="0">
                <a:solidFill>
                  <a:prstClr val="black"/>
                </a:solidFill>
                <a:latin typeface="Arial"/>
                <a:cs typeface="Arial"/>
              </a:rPr>
              <a:t>vastly reduced </a:t>
            </a:r>
            <a:r>
              <a:rPr spc="-5" dirty="0">
                <a:solidFill>
                  <a:prstClr val="black"/>
                </a:solidFill>
                <a:latin typeface="Arial"/>
                <a:cs typeface="Arial"/>
              </a:rPr>
              <a:t>the </a:t>
            </a:r>
            <a:r>
              <a:rPr dirty="0">
                <a:solidFill>
                  <a:prstClr val="black"/>
                </a:solidFill>
                <a:latin typeface="Arial"/>
                <a:cs typeface="Arial"/>
              </a:rPr>
              <a:t>size </a:t>
            </a:r>
            <a:r>
              <a:rPr spc="-5" dirty="0">
                <a:solidFill>
                  <a:prstClr val="black"/>
                </a:solidFill>
                <a:latin typeface="Arial"/>
                <a:cs typeface="Arial"/>
              </a:rPr>
              <a:t>of the </a:t>
            </a:r>
            <a:r>
              <a:rPr dirty="0">
                <a:solidFill>
                  <a:prstClr val="black"/>
                </a:solidFill>
                <a:latin typeface="Arial"/>
                <a:cs typeface="Arial"/>
              </a:rPr>
              <a:t>sensor </a:t>
            </a:r>
            <a:r>
              <a:rPr spc="-5" dirty="0">
                <a:solidFill>
                  <a:prstClr val="black"/>
                </a:solidFill>
                <a:latin typeface="Arial"/>
                <a:cs typeface="Arial"/>
              </a:rPr>
              <a:t>and weight while  improving its</a:t>
            </a:r>
            <a:r>
              <a:rPr spc="-10" dirty="0">
                <a:solidFill>
                  <a:prstClr val="black"/>
                </a:solidFill>
                <a:latin typeface="Arial"/>
                <a:cs typeface="Arial"/>
              </a:rPr>
              <a:t> </a:t>
            </a:r>
            <a:r>
              <a:rPr spc="-5" dirty="0">
                <a:solidFill>
                  <a:prstClr val="black"/>
                </a:solidFill>
                <a:latin typeface="Arial"/>
                <a:cs typeface="Arial"/>
              </a:rPr>
              <a:t>performance.</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prstClr val="black"/>
                </a:solidFill>
                <a:latin typeface="Arial"/>
                <a:cs typeface="Arial"/>
              </a:rPr>
              <a:t>It is </a:t>
            </a:r>
            <a:r>
              <a:rPr dirty="0">
                <a:solidFill>
                  <a:prstClr val="black"/>
                </a:solidFill>
                <a:latin typeface="Arial"/>
                <a:cs typeface="Arial"/>
              </a:rPr>
              <a:t>a </a:t>
            </a:r>
            <a:r>
              <a:rPr spc="-5" dirty="0">
                <a:solidFill>
                  <a:prstClr val="black"/>
                </a:solidFill>
                <a:latin typeface="Arial"/>
                <a:cs typeface="Arial"/>
              </a:rPr>
              <a:t>premier lidar</a:t>
            </a:r>
            <a:r>
              <a:rPr spc="-15" dirty="0">
                <a:solidFill>
                  <a:prstClr val="black"/>
                </a:solidFill>
                <a:latin typeface="Arial"/>
                <a:cs typeface="Arial"/>
              </a:rPr>
              <a:t> </a:t>
            </a:r>
            <a:r>
              <a:rPr dirty="0">
                <a:solidFill>
                  <a:prstClr val="black"/>
                </a:solidFill>
                <a:latin typeface="Arial"/>
                <a:cs typeface="Arial"/>
              </a:rPr>
              <a:t>system</a:t>
            </a:r>
            <a:endParaRPr>
              <a:solidFill>
                <a:prstClr val="black"/>
              </a:solidFill>
              <a:latin typeface="Arial"/>
              <a:cs typeface="Arial"/>
            </a:endParaRPr>
          </a:p>
        </p:txBody>
      </p:sp>
    </p:spTree>
    <p:extLst>
      <p:ext uri="{BB962C8B-B14F-4D97-AF65-F5344CB8AC3E}">
        <p14:creationId xmlns:p14="http://schemas.microsoft.com/office/powerpoint/2010/main" val="114572526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7" y="1529018"/>
            <a:ext cx="8374549" cy="872675"/>
          </a:xfrm>
          <a:prstGeom prst="rect">
            <a:avLst/>
          </a:prstGeom>
        </p:spPr>
        <p:txBody>
          <a:bodyPr vert="horz" wrap="square" lIns="0" tIns="10795" rIns="0" bIns="0" rtlCol="0">
            <a:spAutoFit/>
          </a:bodyPr>
          <a:lstStyle/>
          <a:p>
            <a:pPr marL="12700" marR="5080">
              <a:lnSpc>
                <a:spcPct val="100400"/>
              </a:lnSpc>
              <a:spcBef>
                <a:spcPts val="85"/>
              </a:spcBef>
            </a:pPr>
            <a:r>
              <a:rPr spc="-5" dirty="0"/>
              <a:t>How does </a:t>
            </a:r>
            <a:r>
              <a:rPr dirty="0"/>
              <a:t>communication </a:t>
            </a:r>
            <a:r>
              <a:rPr spc="-5" dirty="0"/>
              <a:t>among driverless </a:t>
            </a:r>
            <a:r>
              <a:rPr dirty="0"/>
              <a:t>cars  </a:t>
            </a:r>
            <a:r>
              <a:rPr spc="-5" dirty="0"/>
              <a:t>work?</a:t>
            </a:r>
          </a:p>
        </p:txBody>
      </p:sp>
      <p:sp>
        <p:nvSpPr>
          <p:cNvPr id="3" name="object 3"/>
          <p:cNvSpPr txBox="1"/>
          <p:nvPr/>
        </p:nvSpPr>
        <p:spPr>
          <a:xfrm>
            <a:off x="475249" y="2426056"/>
            <a:ext cx="6546850" cy="755650"/>
          </a:xfrm>
          <a:prstGeom prst="rect">
            <a:avLst/>
          </a:prstGeom>
        </p:spPr>
        <p:txBody>
          <a:bodyPr vert="horz" wrap="square" lIns="0" tIns="12700" rIns="0" bIns="0" rtlCol="0">
            <a:spAutoFit/>
          </a:bodyPr>
          <a:lstStyle/>
          <a:p>
            <a:pPr marL="379095" indent="-367030">
              <a:spcBef>
                <a:spcPts val="100"/>
              </a:spcBef>
              <a:buFontTx/>
              <a:buChar char="●"/>
              <a:tabLst>
                <a:tab pos="379095" algn="l"/>
                <a:tab pos="379730" algn="l"/>
              </a:tabLst>
            </a:pPr>
            <a:r>
              <a:rPr dirty="0">
                <a:solidFill>
                  <a:prstClr val="black"/>
                </a:solidFill>
                <a:latin typeface="Arial"/>
                <a:cs typeface="Arial"/>
              </a:rPr>
              <a:t>vehicles </a:t>
            </a:r>
            <a:r>
              <a:rPr spc="-5" dirty="0">
                <a:solidFill>
                  <a:prstClr val="black"/>
                </a:solidFill>
                <a:latin typeface="Arial"/>
                <a:cs typeface="Arial"/>
              </a:rPr>
              <a:t>and </a:t>
            </a:r>
            <a:r>
              <a:rPr dirty="0">
                <a:solidFill>
                  <a:prstClr val="black"/>
                </a:solidFill>
                <a:latin typeface="Arial"/>
                <a:cs typeface="Arial"/>
              </a:rPr>
              <a:t>roadside </a:t>
            </a:r>
            <a:r>
              <a:rPr spc="-5" dirty="0">
                <a:solidFill>
                  <a:prstClr val="black"/>
                </a:solidFill>
                <a:latin typeface="Arial"/>
                <a:cs typeface="Arial"/>
              </a:rPr>
              <a:t>units as the </a:t>
            </a:r>
            <a:r>
              <a:rPr dirty="0">
                <a:solidFill>
                  <a:prstClr val="black"/>
                </a:solidFill>
                <a:latin typeface="Arial"/>
                <a:cs typeface="Arial"/>
              </a:rPr>
              <a:t>communicating</a:t>
            </a:r>
            <a:r>
              <a:rPr spc="-55" dirty="0">
                <a:solidFill>
                  <a:prstClr val="black"/>
                </a:solidFill>
                <a:latin typeface="Arial"/>
                <a:cs typeface="Arial"/>
              </a:rPr>
              <a:t> </a:t>
            </a:r>
            <a:r>
              <a:rPr spc="-5" dirty="0">
                <a:solidFill>
                  <a:prstClr val="black"/>
                </a:solidFill>
                <a:latin typeface="Arial"/>
                <a:cs typeface="Arial"/>
              </a:rPr>
              <a:t>nodes</a:t>
            </a:r>
            <a:endParaRPr>
              <a:solidFill>
                <a:prstClr val="black"/>
              </a:solidFill>
              <a:latin typeface="Arial"/>
              <a:cs typeface="Arial"/>
            </a:endParaRPr>
          </a:p>
          <a:p>
            <a:pPr>
              <a:spcBef>
                <a:spcPts val="5"/>
              </a:spcBef>
              <a:buFont typeface="Arial"/>
              <a:buChar char="●"/>
            </a:pPr>
            <a:endParaRPr sz="1650">
              <a:solidFill>
                <a:prstClr val="black"/>
              </a:solidFill>
              <a:latin typeface="Times New Roman"/>
              <a:cs typeface="Times New Roman"/>
            </a:endParaRPr>
          </a:p>
          <a:p>
            <a:pPr marL="836294" lvl="1" indent="-336550">
              <a:buFontTx/>
              <a:buChar char="○"/>
              <a:tabLst>
                <a:tab pos="836294" algn="l"/>
                <a:tab pos="836930" algn="l"/>
              </a:tabLst>
            </a:pPr>
            <a:r>
              <a:rPr sz="1400" spc="-5" dirty="0">
                <a:solidFill>
                  <a:prstClr val="black"/>
                </a:solidFill>
                <a:latin typeface="Arial"/>
                <a:cs typeface="Arial"/>
              </a:rPr>
              <a:t>DSRC devices- 5.9 GHz band with bandwith of 75 </a:t>
            </a:r>
            <a:r>
              <a:rPr sz="1400" dirty="0">
                <a:solidFill>
                  <a:prstClr val="black"/>
                </a:solidFill>
                <a:latin typeface="Arial"/>
                <a:cs typeface="Arial"/>
              </a:rPr>
              <a:t>MHz- range </a:t>
            </a:r>
            <a:r>
              <a:rPr sz="1400" spc="-5" dirty="0">
                <a:solidFill>
                  <a:prstClr val="black"/>
                </a:solidFill>
                <a:latin typeface="Arial"/>
                <a:cs typeface="Arial"/>
              </a:rPr>
              <a:t>of</a:t>
            </a:r>
            <a:r>
              <a:rPr sz="1400" spc="-65" dirty="0">
                <a:solidFill>
                  <a:prstClr val="black"/>
                </a:solidFill>
                <a:latin typeface="Arial"/>
                <a:cs typeface="Arial"/>
              </a:rPr>
              <a:t> </a:t>
            </a:r>
            <a:r>
              <a:rPr sz="1400" spc="-5" dirty="0">
                <a:solidFill>
                  <a:prstClr val="black"/>
                </a:solidFill>
                <a:latin typeface="Arial"/>
                <a:cs typeface="Arial"/>
              </a:rPr>
              <a:t>1000m</a:t>
            </a:r>
            <a:endParaRPr sz="1400">
              <a:solidFill>
                <a:prstClr val="black"/>
              </a:solidFill>
              <a:latin typeface="Arial"/>
              <a:cs typeface="Arial"/>
            </a:endParaRPr>
          </a:p>
        </p:txBody>
      </p:sp>
    </p:spTree>
    <p:extLst>
      <p:ext uri="{BB962C8B-B14F-4D97-AF65-F5344CB8AC3E}">
        <p14:creationId xmlns:p14="http://schemas.microsoft.com/office/powerpoint/2010/main" val="15822168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6938645" cy="452120"/>
          </a:xfrm>
          <a:prstGeom prst="rect">
            <a:avLst/>
          </a:prstGeom>
        </p:spPr>
        <p:txBody>
          <a:bodyPr vert="horz" wrap="square" lIns="0" tIns="12700" rIns="0" bIns="0" rtlCol="0">
            <a:spAutoFit/>
          </a:bodyPr>
          <a:lstStyle/>
          <a:p>
            <a:pPr marL="12700">
              <a:spcBef>
                <a:spcPts val="100"/>
              </a:spcBef>
            </a:pPr>
            <a:r>
              <a:rPr spc="-5" dirty="0"/>
              <a:t>Communication among driverless </a:t>
            </a:r>
            <a:r>
              <a:rPr dirty="0"/>
              <a:t>cars</a:t>
            </a:r>
            <a:r>
              <a:rPr spc="-85" dirty="0"/>
              <a:t> </a:t>
            </a:r>
            <a:r>
              <a:rPr dirty="0"/>
              <a:t>cont.</a:t>
            </a:r>
          </a:p>
        </p:txBody>
      </p:sp>
      <p:sp>
        <p:nvSpPr>
          <p:cNvPr id="3" name="object 3"/>
          <p:cNvSpPr txBox="1"/>
          <p:nvPr/>
        </p:nvSpPr>
        <p:spPr>
          <a:xfrm>
            <a:off x="475249" y="2073606"/>
            <a:ext cx="6042660" cy="1220847"/>
          </a:xfrm>
          <a:prstGeom prst="rect">
            <a:avLst/>
          </a:prstGeom>
        </p:spPr>
        <p:txBody>
          <a:bodyPr vert="horz" wrap="square" lIns="0" tIns="12700" rIns="0" bIns="0" rtlCol="0">
            <a:spAutoFit/>
          </a:bodyPr>
          <a:lstStyle/>
          <a:p>
            <a:pPr marL="379095" indent="-367030">
              <a:spcBef>
                <a:spcPts val="100"/>
              </a:spcBef>
              <a:buFontTx/>
              <a:buChar char="●"/>
              <a:tabLst>
                <a:tab pos="379095" algn="l"/>
                <a:tab pos="379730" algn="l"/>
              </a:tabLst>
            </a:pPr>
            <a:r>
              <a:rPr spc="-5" dirty="0">
                <a:solidFill>
                  <a:prstClr val="black"/>
                </a:solidFill>
                <a:latin typeface="Arial"/>
                <a:cs typeface="Arial"/>
              </a:rPr>
              <a:t>Smart</a:t>
            </a:r>
            <a:r>
              <a:rPr spc="-15" dirty="0">
                <a:solidFill>
                  <a:prstClr val="black"/>
                </a:solidFill>
                <a:latin typeface="Arial"/>
                <a:cs typeface="Arial"/>
              </a:rPr>
              <a:t> </a:t>
            </a:r>
            <a:r>
              <a:rPr spc="-5" dirty="0">
                <a:solidFill>
                  <a:prstClr val="black"/>
                </a:solidFill>
                <a:latin typeface="Arial"/>
                <a:cs typeface="Arial"/>
              </a:rPr>
              <a:t>intersections</a:t>
            </a:r>
            <a:endParaRPr>
              <a:solidFill>
                <a:prstClr val="black"/>
              </a:solidFill>
              <a:latin typeface="Arial"/>
              <a:cs typeface="Arial"/>
            </a:endParaRPr>
          </a:p>
          <a:p>
            <a:pPr>
              <a:spcBef>
                <a:spcPts val="5"/>
              </a:spcBef>
              <a:buFont typeface="Arial"/>
              <a:buChar char="●"/>
            </a:pPr>
            <a:endParaRPr sz="1650">
              <a:solidFill>
                <a:prstClr val="black"/>
              </a:solidFill>
              <a:latin typeface="Times New Roman"/>
              <a:cs typeface="Times New Roman"/>
            </a:endParaRPr>
          </a:p>
          <a:p>
            <a:pPr marL="836294" lvl="1" indent="-336550">
              <a:buFontTx/>
              <a:buChar char="○"/>
              <a:tabLst>
                <a:tab pos="836294" algn="l"/>
                <a:tab pos="836930" algn="l"/>
              </a:tabLst>
            </a:pPr>
            <a:r>
              <a:rPr sz="1400" spc="-5" dirty="0">
                <a:solidFill>
                  <a:prstClr val="black"/>
                </a:solidFill>
                <a:latin typeface="Arial"/>
                <a:cs typeface="Arial"/>
              </a:rPr>
              <a:t>intersections with no lights that </a:t>
            </a:r>
            <a:r>
              <a:rPr sz="1400" dirty="0">
                <a:solidFill>
                  <a:prstClr val="black"/>
                </a:solidFill>
                <a:latin typeface="Arial"/>
                <a:cs typeface="Arial"/>
              </a:rPr>
              <a:t>communicate </a:t>
            </a:r>
            <a:r>
              <a:rPr sz="1400" spc="-5" dirty="0">
                <a:solidFill>
                  <a:prstClr val="black"/>
                </a:solidFill>
                <a:latin typeface="Arial"/>
                <a:cs typeface="Arial"/>
              </a:rPr>
              <a:t>for autonomous</a:t>
            </a:r>
            <a:r>
              <a:rPr sz="1400" spc="-70" dirty="0">
                <a:solidFill>
                  <a:prstClr val="black"/>
                </a:solidFill>
                <a:latin typeface="Arial"/>
                <a:cs typeface="Arial"/>
              </a:rPr>
              <a:t> </a:t>
            </a:r>
            <a:r>
              <a:rPr sz="1400" dirty="0">
                <a:solidFill>
                  <a:prstClr val="black"/>
                </a:solidFill>
                <a:latin typeface="Arial"/>
                <a:cs typeface="Arial"/>
              </a:rPr>
              <a:t>cars</a:t>
            </a:r>
            <a:endParaRPr sz="1400">
              <a:solidFill>
                <a:prstClr val="black"/>
              </a:solidFill>
              <a:latin typeface="Arial"/>
              <a:cs typeface="Arial"/>
            </a:endParaRPr>
          </a:p>
          <a:p>
            <a:pPr lvl="1">
              <a:spcBef>
                <a:spcPts val="5"/>
              </a:spcBef>
              <a:buFont typeface="Arial"/>
              <a:buChar char="○"/>
            </a:pPr>
            <a:endParaRPr sz="1600">
              <a:solidFill>
                <a:prstClr val="black"/>
              </a:solidFill>
              <a:latin typeface="Times New Roman"/>
              <a:cs typeface="Times New Roman"/>
            </a:endParaRPr>
          </a:p>
          <a:p>
            <a:pPr marL="836294" lvl="1" indent="-336550">
              <a:buFontTx/>
              <a:buChar char="○"/>
              <a:tabLst>
                <a:tab pos="836294" algn="l"/>
                <a:tab pos="836930" algn="l"/>
              </a:tabLst>
            </a:pPr>
            <a:r>
              <a:rPr sz="1400" spc="-5" dirty="0">
                <a:solidFill>
                  <a:prstClr val="black"/>
                </a:solidFill>
                <a:latin typeface="Arial"/>
                <a:cs typeface="Arial"/>
              </a:rPr>
              <a:t>2012- University of Texas in</a:t>
            </a:r>
            <a:r>
              <a:rPr sz="1400" spc="-15" dirty="0">
                <a:solidFill>
                  <a:prstClr val="black"/>
                </a:solidFill>
                <a:latin typeface="Arial"/>
                <a:cs typeface="Arial"/>
              </a:rPr>
              <a:t> </a:t>
            </a:r>
            <a:r>
              <a:rPr sz="1400" spc="-5" dirty="0">
                <a:solidFill>
                  <a:prstClr val="black"/>
                </a:solidFill>
                <a:latin typeface="Arial"/>
                <a:cs typeface="Arial"/>
              </a:rPr>
              <a:t>Austin</a:t>
            </a:r>
            <a:endParaRPr sz="1400">
              <a:solidFill>
                <a:prstClr val="black"/>
              </a:solidFill>
              <a:latin typeface="Arial"/>
              <a:cs typeface="Arial"/>
            </a:endParaRPr>
          </a:p>
        </p:txBody>
      </p:sp>
    </p:spTree>
    <p:extLst>
      <p:ext uri="{BB962C8B-B14F-4D97-AF65-F5344CB8AC3E}">
        <p14:creationId xmlns:p14="http://schemas.microsoft.com/office/powerpoint/2010/main" val="155918219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3653154" cy="452120"/>
          </a:xfrm>
          <a:prstGeom prst="rect">
            <a:avLst/>
          </a:prstGeom>
        </p:spPr>
        <p:txBody>
          <a:bodyPr vert="horz" wrap="square" lIns="0" tIns="12700" rIns="0" bIns="0" rtlCol="0">
            <a:spAutoFit/>
          </a:bodyPr>
          <a:lstStyle/>
          <a:p>
            <a:pPr marL="12700">
              <a:spcBef>
                <a:spcPts val="100"/>
              </a:spcBef>
            </a:pPr>
            <a:r>
              <a:rPr spc="-5" dirty="0"/>
              <a:t>Google’s Track</a:t>
            </a:r>
            <a:r>
              <a:rPr spc="-100" dirty="0"/>
              <a:t> </a:t>
            </a:r>
            <a:r>
              <a:rPr spc="-5" dirty="0"/>
              <a:t>Record</a:t>
            </a:r>
          </a:p>
        </p:txBody>
      </p:sp>
      <p:sp>
        <p:nvSpPr>
          <p:cNvPr id="3" name="object 3"/>
          <p:cNvSpPr txBox="1">
            <a:spLocks noGrp="1"/>
          </p:cNvSpPr>
          <p:nvPr>
            <p:ph type="body" idx="1"/>
          </p:nvPr>
        </p:nvSpPr>
        <p:spPr>
          <a:xfrm>
            <a:off x="445502" y="2406994"/>
            <a:ext cx="8252999" cy="1252266"/>
          </a:xfrm>
          <a:prstGeom prst="rect">
            <a:avLst/>
          </a:prstGeom>
        </p:spPr>
        <p:txBody>
          <a:bodyPr vert="horz" wrap="square" lIns="0" tIns="66675" rIns="0" bIns="0" rtlCol="0">
            <a:spAutoFit/>
          </a:bodyPr>
          <a:lstStyle/>
          <a:p>
            <a:pPr marL="408305" indent="-367030">
              <a:spcBef>
                <a:spcPts val="525"/>
              </a:spcBef>
              <a:buChar char="●"/>
              <a:tabLst>
                <a:tab pos="408940" algn="l"/>
                <a:tab pos="409575" algn="l"/>
              </a:tabLst>
            </a:pPr>
            <a:r>
              <a:rPr spc="-5" dirty="0"/>
              <a:t>As of </a:t>
            </a:r>
            <a:r>
              <a:rPr dirty="0"/>
              <a:t>July </a:t>
            </a:r>
            <a:r>
              <a:rPr spc="-5" dirty="0"/>
              <a:t>2015, Google’s </a:t>
            </a:r>
            <a:r>
              <a:rPr dirty="0"/>
              <a:t>cars </a:t>
            </a:r>
            <a:r>
              <a:rPr spc="-5" dirty="0"/>
              <a:t>have been involved in 14 </a:t>
            </a:r>
            <a:r>
              <a:rPr dirty="0"/>
              <a:t>“minor</a:t>
            </a:r>
            <a:r>
              <a:rPr spc="-60" dirty="0"/>
              <a:t> </a:t>
            </a:r>
            <a:r>
              <a:rPr spc="-5" dirty="0"/>
              <a:t>accidents”.</a:t>
            </a:r>
          </a:p>
          <a:p>
            <a:pPr marL="865505" lvl="1" indent="-336550">
              <a:spcBef>
                <a:spcPts val="330"/>
              </a:spcBef>
              <a:buChar char="○"/>
              <a:tabLst>
                <a:tab pos="866140" algn="l"/>
                <a:tab pos="866775" algn="l"/>
              </a:tabLst>
            </a:pPr>
            <a:r>
              <a:rPr sz="1400" spc="-5" dirty="0">
                <a:latin typeface="Arial"/>
                <a:cs typeface="Arial"/>
              </a:rPr>
              <a:t>only one had </a:t>
            </a:r>
            <a:r>
              <a:rPr sz="1400" dirty="0">
                <a:latin typeface="Arial"/>
                <a:cs typeface="Arial"/>
              </a:rPr>
              <a:t>resulted </a:t>
            </a:r>
            <a:r>
              <a:rPr sz="1400" spc="-5" dirty="0">
                <a:latin typeface="Arial"/>
                <a:cs typeface="Arial"/>
              </a:rPr>
              <a:t>in </a:t>
            </a:r>
            <a:r>
              <a:rPr sz="1400" dirty="0">
                <a:latin typeface="Arial"/>
                <a:cs typeface="Arial"/>
              </a:rPr>
              <a:t>minor</a:t>
            </a:r>
            <a:r>
              <a:rPr sz="1400" spc="-15" dirty="0">
                <a:latin typeface="Arial"/>
                <a:cs typeface="Arial"/>
              </a:rPr>
              <a:t> </a:t>
            </a:r>
            <a:r>
              <a:rPr sz="1400" spc="-5" dirty="0">
                <a:latin typeface="Arial"/>
                <a:cs typeface="Arial"/>
              </a:rPr>
              <a:t>injuries</a:t>
            </a:r>
            <a:endParaRPr sz="1400">
              <a:latin typeface="Arial"/>
              <a:cs typeface="Arial"/>
            </a:endParaRPr>
          </a:p>
          <a:p>
            <a:pPr marL="408305" marR="5080" indent="-367030">
              <a:lnSpc>
                <a:spcPts val="2480"/>
              </a:lnSpc>
              <a:spcBef>
                <a:spcPts val="70"/>
              </a:spcBef>
              <a:buChar char="●"/>
              <a:tabLst>
                <a:tab pos="408940" algn="l"/>
                <a:tab pos="409575" algn="l"/>
              </a:tabLst>
            </a:pPr>
            <a:r>
              <a:rPr spc="-5" dirty="0"/>
              <a:t>They’ve logged 1.7 </a:t>
            </a:r>
            <a:r>
              <a:rPr dirty="0"/>
              <a:t>million miles, </a:t>
            </a:r>
            <a:r>
              <a:rPr spc="-5" dirty="0"/>
              <a:t>and Google </a:t>
            </a:r>
            <a:r>
              <a:rPr dirty="0"/>
              <a:t>claims </a:t>
            </a:r>
            <a:r>
              <a:rPr spc="-5" dirty="0"/>
              <a:t>not </a:t>
            </a:r>
            <a:r>
              <a:rPr dirty="0"/>
              <a:t>a single collision </a:t>
            </a:r>
            <a:r>
              <a:rPr spc="-5" dirty="0"/>
              <a:t>was  </a:t>
            </a:r>
            <a:r>
              <a:rPr dirty="0"/>
              <a:t>caused </a:t>
            </a:r>
            <a:r>
              <a:rPr spc="-5" dirty="0"/>
              <a:t>by the </a:t>
            </a:r>
            <a:r>
              <a:rPr dirty="0"/>
              <a:t>self-driving</a:t>
            </a:r>
            <a:r>
              <a:rPr spc="-20" dirty="0"/>
              <a:t> </a:t>
            </a:r>
            <a:r>
              <a:rPr dirty="0"/>
              <a:t>mechanisms</a:t>
            </a:r>
          </a:p>
        </p:txBody>
      </p:sp>
    </p:spTree>
    <p:extLst>
      <p:ext uri="{BB962C8B-B14F-4D97-AF65-F5344CB8AC3E}">
        <p14:creationId xmlns:p14="http://schemas.microsoft.com/office/powerpoint/2010/main" val="19193354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4726" y="1361075"/>
            <a:ext cx="7367905" cy="452120"/>
          </a:xfrm>
          <a:prstGeom prst="rect">
            <a:avLst/>
          </a:prstGeom>
        </p:spPr>
        <p:txBody>
          <a:bodyPr vert="horz" wrap="square" lIns="0" tIns="12700" rIns="0" bIns="0" rtlCol="0">
            <a:spAutoFit/>
          </a:bodyPr>
          <a:lstStyle/>
          <a:p>
            <a:pPr marL="12700">
              <a:spcBef>
                <a:spcPts val="100"/>
              </a:spcBef>
            </a:pPr>
            <a:r>
              <a:rPr sz="2800" spc="-10" dirty="0">
                <a:solidFill>
                  <a:prstClr val="black"/>
                </a:solidFill>
                <a:latin typeface="Arial"/>
                <a:cs typeface="Arial"/>
              </a:rPr>
              <a:t>Are </a:t>
            </a:r>
            <a:r>
              <a:rPr sz="2800" spc="-5" dirty="0">
                <a:solidFill>
                  <a:prstClr val="black"/>
                </a:solidFill>
                <a:latin typeface="Arial"/>
                <a:cs typeface="Arial"/>
              </a:rPr>
              <a:t>we going to </a:t>
            </a:r>
            <a:r>
              <a:rPr sz="2800" dirty="0">
                <a:solidFill>
                  <a:prstClr val="black"/>
                </a:solidFill>
                <a:latin typeface="Arial"/>
                <a:cs typeface="Arial"/>
              </a:rPr>
              <a:t>see </a:t>
            </a:r>
            <a:r>
              <a:rPr sz="2800" spc="-5" dirty="0">
                <a:solidFill>
                  <a:prstClr val="black"/>
                </a:solidFill>
                <a:latin typeface="Arial"/>
                <a:cs typeface="Arial"/>
              </a:rPr>
              <a:t>Google on the </a:t>
            </a:r>
            <a:r>
              <a:rPr sz="2800" dirty="0">
                <a:solidFill>
                  <a:prstClr val="black"/>
                </a:solidFill>
                <a:latin typeface="Arial"/>
                <a:cs typeface="Arial"/>
              </a:rPr>
              <a:t>road</a:t>
            </a:r>
            <a:r>
              <a:rPr sz="2800" spc="-85" dirty="0">
                <a:solidFill>
                  <a:prstClr val="black"/>
                </a:solidFill>
                <a:latin typeface="Arial"/>
                <a:cs typeface="Arial"/>
              </a:rPr>
              <a:t> </a:t>
            </a:r>
            <a:r>
              <a:rPr sz="2800" dirty="0">
                <a:solidFill>
                  <a:prstClr val="black"/>
                </a:solidFill>
                <a:latin typeface="Arial"/>
                <a:cs typeface="Arial"/>
              </a:rPr>
              <a:t>soon?</a:t>
            </a:r>
            <a:endParaRPr sz="2800">
              <a:solidFill>
                <a:prstClr val="black"/>
              </a:solidFill>
              <a:latin typeface="Arial"/>
              <a:cs typeface="Arial"/>
            </a:endParaRPr>
          </a:p>
        </p:txBody>
      </p:sp>
      <p:sp>
        <p:nvSpPr>
          <p:cNvPr id="3" name="object 3"/>
          <p:cNvSpPr txBox="1"/>
          <p:nvPr/>
        </p:nvSpPr>
        <p:spPr>
          <a:xfrm>
            <a:off x="384725" y="2073605"/>
            <a:ext cx="6496050"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Arial"/>
                <a:cs typeface="Arial"/>
              </a:rPr>
              <a:t>Google plans to </a:t>
            </a:r>
            <a:r>
              <a:rPr dirty="0">
                <a:solidFill>
                  <a:prstClr val="black"/>
                </a:solidFill>
                <a:latin typeface="Arial"/>
                <a:cs typeface="Arial"/>
              </a:rPr>
              <a:t>make </a:t>
            </a:r>
            <a:r>
              <a:rPr spc="-5" dirty="0">
                <a:solidFill>
                  <a:prstClr val="black"/>
                </a:solidFill>
                <a:latin typeface="Arial"/>
                <a:cs typeface="Arial"/>
              </a:rPr>
              <a:t>these </a:t>
            </a:r>
            <a:r>
              <a:rPr dirty="0">
                <a:solidFill>
                  <a:prstClr val="black"/>
                </a:solidFill>
                <a:latin typeface="Arial"/>
                <a:cs typeface="Arial"/>
              </a:rPr>
              <a:t>cars </a:t>
            </a:r>
            <a:r>
              <a:rPr spc="-5" dirty="0">
                <a:solidFill>
                  <a:prstClr val="black"/>
                </a:solidFill>
                <a:latin typeface="Arial"/>
                <a:cs typeface="Arial"/>
              </a:rPr>
              <a:t>available to the public in</a:t>
            </a:r>
            <a:r>
              <a:rPr spc="-70" dirty="0">
                <a:solidFill>
                  <a:prstClr val="black"/>
                </a:solidFill>
                <a:latin typeface="Arial"/>
                <a:cs typeface="Arial"/>
              </a:rPr>
              <a:t> </a:t>
            </a:r>
            <a:r>
              <a:rPr spc="-5" dirty="0">
                <a:solidFill>
                  <a:prstClr val="black"/>
                </a:solidFill>
                <a:latin typeface="Arial"/>
                <a:cs typeface="Arial"/>
              </a:rPr>
              <a:t>2020.</a:t>
            </a:r>
            <a:endParaRPr>
              <a:solidFill>
                <a:prstClr val="black"/>
              </a:solidFill>
              <a:latin typeface="Arial"/>
              <a:cs typeface="Arial"/>
            </a:endParaRPr>
          </a:p>
        </p:txBody>
      </p:sp>
    </p:spTree>
    <p:extLst>
      <p:ext uri="{BB962C8B-B14F-4D97-AF65-F5344CB8AC3E}">
        <p14:creationId xmlns:p14="http://schemas.microsoft.com/office/powerpoint/2010/main" val="231215594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6264910" cy="452120"/>
          </a:xfrm>
          <a:prstGeom prst="rect">
            <a:avLst/>
          </a:prstGeom>
        </p:spPr>
        <p:txBody>
          <a:bodyPr vert="horz" wrap="square" lIns="0" tIns="12700" rIns="0" bIns="0" rtlCol="0">
            <a:spAutoFit/>
          </a:bodyPr>
          <a:lstStyle/>
          <a:p>
            <a:pPr marL="12700">
              <a:spcBef>
                <a:spcPts val="100"/>
              </a:spcBef>
            </a:pPr>
            <a:r>
              <a:rPr spc="-5" dirty="0"/>
              <a:t>Other Companies involved </a:t>
            </a:r>
            <a:r>
              <a:rPr dirty="0"/>
              <a:t>(since</a:t>
            </a:r>
            <a:r>
              <a:rPr spc="-90" dirty="0"/>
              <a:t> </a:t>
            </a:r>
            <a:r>
              <a:rPr spc="-5" dirty="0"/>
              <a:t>1987)</a:t>
            </a:r>
          </a:p>
        </p:txBody>
      </p:sp>
      <p:graphicFrame>
        <p:nvGraphicFramePr>
          <p:cNvPr id="3" name="object 3"/>
          <p:cNvGraphicFramePr>
            <a:graphicFrameLocks noGrp="1"/>
          </p:cNvGraphicFramePr>
          <p:nvPr/>
        </p:nvGraphicFramePr>
        <p:xfrm>
          <a:off x="1771787" y="1972625"/>
          <a:ext cx="5590540" cy="3306894"/>
        </p:xfrm>
        <a:graphic>
          <a:graphicData uri="http://schemas.openxmlformats.org/drawingml/2006/table">
            <a:tbl>
              <a:tblPr firstRow="1" bandRow="1">
                <a:tableStyleId>{2D5ABB26-0587-4C30-8999-92F81FD0307C}</a:tableStyleId>
              </a:tblPr>
              <a:tblGrid>
                <a:gridCol w="2795270">
                  <a:extLst>
                    <a:ext uri="{9D8B030D-6E8A-4147-A177-3AD203B41FA5}">
                      <a16:colId xmlns:a16="http://schemas.microsoft.com/office/drawing/2014/main" val="20000"/>
                    </a:ext>
                  </a:extLst>
                </a:gridCol>
                <a:gridCol w="2795270">
                  <a:extLst>
                    <a:ext uri="{9D8B030D-6E8A-4147-A177-3AD203B41FA5}">
                      <a16:colId xmlns:a16="http://schemas.microsoft.com/office/drawing/2014/main" val="20001"/>
                    </a:ext>
                  </a:extLst>
                </a:gridCol>
              </a:tblGrid>
              <a:tr h="459074">
                <a:tc>
                  <a:txBody>
                    <a:bodyPr/>
                    <a:lstStyle/>
                    <a:p>
                      <a:pPr marL="85725">
                        <a:lnSpc>
                          <a:spcPct val="100000"/>
                        </a:lnSpc>
                        <a:spcBef>
                          <a:spcPts val="600"/>
                        </a:spcBef>
                      </a:pPr>
                      <a:r>
                        <a:rPr sz="1800" dirty="0">
                          <a:latin typeface="Arial"/>
                          <a:cs typeface="Arial"/>
                        </a:rPr>
                        <a:t>Mercedes-Benz</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00"/>
                        </a:spcBef>
                      </a:pPr>
                      <a:r>
                        <a:rPr sz="1800" spc="-5" dirty="0">
                          <a:latin typeface="Arial"/>
                          <a:cs typeface="Arial"/>
                        </a:rPr>
                        <a:t>Audi</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735299">
                <a:tc>
                  <a:txBody>
                    <a:bodyPr/>
                    <a:lstStyle/>
                    <a:p>
                      <a:pPr marL="85725">
                        <a:lnSpc>
                          <a:spcPct val="100000"/>
                        </a:lnSpc>
                        <a:spcBef>
                          <a:spcPts val="600"/>
                        </a:spcBef>
                      </a:pPr>
                      <a:r>
                        <a:rPr sz="1800" spc="-5" dirty="0">
                          <a:latin typeface="Arial"/>
                          <a:cs typeface="Arial"/>
                        </a:rPr>
                        <a:t>General</a:t>
                      </a:r>
                      <a:r>
                        <a:rPr sz="1800" spc="-10" dirty="0">
                          <a:latin typeface="Arial"/>
                          <a:cs typeface="Arial"/>
                        </a:rPr>
                        <a:t> </a:t>
                      </a:r>
                      <a:r>
                        <a:rPr sz="1800" dirty="0">
                          <a:latin typeface="Arial"/>
                          <a:cs typeface="Arial"/>
                        </a:rPr>
                        <a:t>Motors</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00"/>
                        </a:spcBef>
                      </a:pPr>
                      <a:r>
                        <a:rPr sz="1800" spc="-5" dirty="0">
                          <a:latin typeface="Arial"/>
                          <a:cs typeface="Arial"/>
                        </a:rPr>
                        <a:t>Volvo</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459074">
                <a:tc>
                  <a:txBody>
                    <a:bodyPr/>
                    <a:lstStyle/>
                    <a:p>
                      <a:pPr marL="85725">
                        <a:lnSpc>
                          <a:spcPct val="100000"/>
                        </a:lnSpc>
                        <a:spcBef>
                          <a:spcPts val="600"/>
                        </a:spcBef>
                      </a:pPr>
                      <a:r>
                        <a:rPr sz="1800" spc="-5" dirty="0">
                          <a:latin typeface="Arial"/>
                          <a:cs typeface="Arial"/>
                        </a:rPr>
                        <a:t>Bosch</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00"/>
                        </a:spcBef>
                      </a:pPr>
                      <a:r>
                        <a:rPr sz="1800" spc="-5" dirty="0">
                          <a:latin typeface="Arial"/>
                          <a:cs typeface="Arial"/>
                        </a:rPr>
                        <a:t>Peugeot</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735299">
                <a:tc>
                  <a:txBody>
                    <a:bodyPr/>
                    <a:lstStyle/>
                    <a:p>
                      <a:pPr marL="85725">
                        <a:lnSpc>
                          <a:spcPct val="100000"/>
                        </a:lnSpc>
                        <a:spcBef>
                          <a:spcPts val="600"/>
                        </a:spcBef>
                      </a:pPr>
                      <a:r>
                        <a:rPr sz="1800" spc="-5" dirty="0">
                          <a:latin typeface="Arial"/>
                          <a:cs typeface="Arial"/>
                        </a:rPr>
                        <a:t>Nissan</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00"/>
                        </a:spcBef>
                      </a:pPr>
                      <a:r>
                        <a:rPr sz="1800" spc="-5" dirty="0">
                          <a:latin typeface="Arial"/>
                          <a:cs typeface="Arial"/>
                        </a:rPr>
                        <a:t>Uber</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459074">
                <a:tc>
                  <a:txBody>
                    <a:bodyPr/>
                    <a:lstStyle/>
                    <a:p>
                      <a:pPr marL="85725">
                        <a:lnSpc>
                          <a:spcPct val="100000"/>
                        </a:lnSpc>
                        <a:spcBef>
                          <a:spcPts val="600"/>
                        </a:spcBef>
                      </a:pPr>
                      <a:r>
                        <a:rPr sz="1800" spc="-5" dirty="0">
                          <a:latin typeface="Arial"/>
                          <a:cs typeface="Arial"/>
                        </a:rPr>
                        <a:t>Renault</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00"/>
                        </a:spcBef>
                      </a:pPr>
                      <a:r>
                        <a:rPr sz="1800" spc="-5" dirty="0">
                          <a:latin typeface="Arial"/>
                          <a:cs typeface="Arial"/>
                        </a:rPr>
                        <a:t>Google</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459074">
                <a:tc>
                  <a:txBody>
                    <a:bodyPr/>
                    <a:lstStyle/>
                    <a:p>
                      <a:pPr marL="85725">
                        <a:lnSpc>
                          <a:spcPct val="100000"/>
                        </a:lnSpc>
                        <a:spcBef>
                          <a:spcPts val="600"/>
                        </a:spcBef>
                      </a:pPr>
                      <a:r>
                        <a:rPr sz="1800" spc="-5" dirty="0">
                          <a:latin typeface="Arial"/>
                          <a:cs typeface="Arial"/>
                        </a:rPr>
                        <a:t>Toyota</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00"/>
                        </a:spcBef>
                      </a:pPr>
                      <a:r>
                        <a:rPr sz="1800" spc="-5" dirty="0">
                          <a:latin typeface="Arial"/>
                          <a:cs typeface="Arial"/>
                        </a:rPr>
                        <a:t>Tesla</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7357577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2493010" cy="452120"/>
          </a:xfrm>
          <a:prstGeom prst="rect">
            <a:avLst/>
          </a:prstGeom>
        </p:spPr>
        <p:txBody>
          <a:bodyPr vert="horz" wrap="square" lIns="0" tIns="12700" rIns="0" bIns="0" rtlCol="0">
            <a:spAutoFit/>
          </a:bodyPr>
          <a:lstStyle/>
          <a:p>
            <a:pPr marL="12700">
              <a:spcBef>
                <a:spcPts val="100"/>
              </a:spcBef>
            </a:pPr>
            <a:r>
              <a:rPr dirty="0"/>
              <a:t>Mercedes</a:t>
            </a:r>
            <a:r>
              <a:rPr spc="-95" dirty="0"/>
              <a:t> </a:t>
            </a:r>
            <a:r>
              <a:rPr spc="-10" dirty="0"/>
              <a:t>Benz</a:t>
            </a:r>
          </a:p>
        </p:txBody>
      </p:sp>
      <p:sp>
        <p:nvSpPr>
          <p:cNvPr id="3" name="object 3"/>
          <p:cNvSpPr/>
          <p:nvPr/>
        </p:nvSpPr>
        <p:spPr>
          <a:xfrm>
            <a:off x="2286001" y="1967826"/>
            <a:ext cx="4571999" cy="3428999"/>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325026936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735965" cy="452120"/>
          </a:xfrm>
          <a:prstGeom prst="rect">
            <a:avLst/>
          </a:prstGeom>
        </p:spPr>
        <p:txBody>
          <a:bodyPr vert="horz" wrap="square" lIns="0" tIns="12700" rIns="0" bIns="0" rtlCol="0">
            <a:spAutoFit/>
          </a:bodyPr>
          <a:lstStyle/>
          <a:p>
            <a:pPr marL="12700">
              <a:spcBef>
                <a:spcPts val="100"/>
              </a:spcBef>
            </a:pPr>
            <a:r>
              <a:rPr spc="-5" dirty="0"/>
              <a:t>Audi</a:t>
            </a:r>
          </a:p>
        </p:txBody>
      </p:sp>
      <p:sp>
        <p:nvSpPr>
          <p:cNvPr id="3" name="object 3"/>
          <p:cNvSpPr/>
          <p:nvPr/>
        </p:nvSpPr>
        <p:spPr>
          <a:xfrm>
            <a:off x="2286001" y="2233701"/>
            <a:ext cx="4571999" cy="3428999"/>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1888146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제목 1"/>
          <p:cNvSpPr>
            <a:spLocks noGrp="1"/>
          </p:cNvSpPr>
          <p:nvPr>
            <p:ph type="title"/>
          </p:nvPr>
        </p:nvSpPr>
        <p:spPr/>
        <p:txBody>
          <a:bodyPr/>
          <a:lstStyle/>
          <a:p>
            <a:pPr eaLnBrk="1" hangingPunct="1"/>
            <a:r>
              <a:rPr lang="en-US" altLang="ko-KR" sz="3600" smtClean="0">
                <a:latin typeface="Times New Roman" panose="02020603050405020304" pitchFamily="18" charset="0"/>
              </a:rPr>
              <a:t>Gradient descent</a:t>
            </a:r>
            <a:endParaRPr lang="ko-KR" altLang="en-US" sz="3600" smtClean="0"/>
          </a:p>
        </p:txBody>
      </p:sp>
      <p:pic>
        <p:nvPicPr>
          <p:cNvPr id="13315"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841375" y="1714500"/>
            <a:ext cx="7659688" cy="3786188"/>
          </a:xfrm>
          <a:noFill/>
          <a:extLst>
            <a:ext uri="{91240B29-F687-4F45-9708-019B960494DF}">
              <a14:hiddenLine xmlns:a14="http://schemas.microsoft.com/office/drawing/2010/main" w="9525" cap="flat" algn="ctr">
                <a:solidFill>
                  <a:srgbClr val="000000"/>
                </a:solidFill>
                <a:miter lim="800000"/>
                <a:headEnd/>
                <a:tailEnd/>
              </a14:hiddenLine>
            </a:ext>
          </a:extLst>
        </p:spPr>
      </p:pic>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93775" y="1866900"/>
            <a:ext cx="7659688" cy="3786188"/>
          </a:xfrm>
          <a:prstGeom prst="rect">
            <a:avLst/>
          </a:prstGeom>
          <a:noFill/>
          <a:extLst>
            <a:ext uri="{91240B29-F687-4F45-9708-019B960494DF}">
              <a14:hiddenLine xmlns:a14="http://schemas.microsoft.com/office/drawing/2010/main" w="9525" cap="flat" algn="ctr">
                <a:solidFill>
                  <a:srgbClr val="000000"/>
                </a:solidFill>
                <a:miter lim="800000"/>
                <a:headEnd/>
                <a:tailEnd/>
              </a14:hiddenLine>
            </a:ext>
          </a:extLst>
        </p:spPr>
      </p:pic>
    </p:spTree>
    <p:extLst>
      <p:ext uri="{BB962C8B-B14F-4D97-AF65-F5344CB8AC3E}">
        <p14:creationId xmlns:p14="http://schemas.microsoft.com/office/powerpoint/2010/main" val="5860599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1476375"/>
            <a:ext cx="3190875"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981200"/>
            <a:ext cx="205740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4"/>
          <p:cNvSpPr>
            <a:spLocks noGrp="1" noChangeArrowheads="1"/>
          </p:cNvSpPr>
          <p:nvPr>
            <p:ph type="title"/>
          </p:nvPr>
        </p:nvSpPr>
        <p:spPr/>
        <p:txBody>
          <a:bodyPr/>
          <a:lstStyle/>
          <a:p>
            <a:pPr eaLnBrk="1" hangingPunct="1"/>
            <a:r>
              <a:rPr lang="en-US" altLang="ko-KR" smtClean="0">
                <a:latin typeface="Times New Roman" panose="02020603050405020304" pitchFamily="18" charset="0"/>
              </a:rPr>
              <a:t>Recurrent Networks</a:t>
            </a:r>
          </a:p>
        </p:txBody>
      </p:sp>
      <p:sp>
        <p:nvSpPr>
          <p:cNvPr id="30725" name="Text Box 5"/>
          <p:cNvSpPr txBox="1">
            <a:spLocks noChangeArrowheads="1"/>
          </p:cNvSpPr>
          <p:nvPr/>
        </p:nvSpPr>
        <p:spPr bwMode="auto">
          <a:xfrm>
            <a:off x="1131888" y="4038600"/>
            <a:ext cx="4151312"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lnSpc>
                <a:spcPct val="120000"/>
              </a:lnSpc>
              <a:spcBef>
                <a:spcPct val="0"/>
              </a:spcBef>
              <a:buFontTx/>
              <a:buAutoNum type="alphaLcParenBoth"/>
            </a:pPr>
            <a:r>
              <a:rPr lang="en-US" altLang="ko-KR">
                <a:solidFill>
                  <a:schemeClr val="tx1"/>
                </a:solidFill>
                <a:latin typeface="Times New Roman" panose="02020603050405020304" pitchFamily="18" charset="0"/>
                <a:ea typeface="굴림" charset="-127"/>
              </a:rPr>
              <a:t>Feedforward network</a:t>
            </a:r>
          </a:p>
          <a:p>
            <a:pPr algn="l" eaLnBrk="1" hangingPunct="1">
              <a:lnSpc>
                <a:spcPct val="120000"/>
              </a:lnSpc>
              <a:spcBef>
                <a:spcPct val="0"/>
              </a:spcBef>
              <a:buFontTx/>
              <a:buAutoNum type="alphaLcParenBoth"/>
            </a:pPr>
            <a:r>
              <a:rPr lang="en-US" altLang="ko-KR">
                <a:solidFill>
                  <a:schemeClr val="tx1"/>
                </a:solidFill>
                <a:latin typeface="Times New Roman" panose="02020603050405020304" pitchFamily="18" charset="0"/>
                <a:ea typeface="굴림" charset="-127"/>
              </a:rPr>
              <a:t>Recurrent network</a:t>
            </a:r>
          </a:p>
          <a:p>
            <a:pPr algn="l" eaLnBrk="1" hangingPunct="1">
              <a:lnSpc>
                <a:spcPct val="120000"/>
              </a:lnSpc>
              <a:spcBef>
                <a:spcPct val="0"/>
              </a:spcBef>
              <a:buFontTx/>
              <a:buAutoNum type="alphaLcParenBoth"/>
            </a:pPr>
            <a:r>
              <a:rPr lang="en-US" altLang="ko-KR">
                <a:solidFill>
                  <a:schemeClr val="tx1"/>
                </a:solidFill>
                <a:latin typeface="Times New Roman" panose="02020603050405020304" pitchFamily="18" charset="0"/>
                <a:ea typeface="굴림" charset="-127"/>
              </a:rPr>
              <a:t>Recurrent network unfolded </a:t>
            </a:r>
          </a:p>
          <a:p>
            <a:pPr algn="l" eaLnBrk="1" hangingPunct="1">
              <a:lnSpc>
                <a:spcPct val="120000"/>
              </a:lnSpc>
              <a:spcBef>
                <a:spcPct val="0"/>
              </a:spcBef>
            </a:pPr>
            <a:r>
              <a:rPr lang="en-US" altLang="ko-KR">
                <a:solidFill>
                  <a:schemeClr val="tx1"/>
                </a:solidFill>
                <a:latin typeface="Times New Roman" panose="02020603050405020304" pitchFamily="18" charset="0"/>
                <a:ea typeface="굴림" charset="-127"/>
              </a:rPr>
              <a:t>	in time</a:t>
            </a:r>
          </a:p>
        </p:txBody>
      </p:sp>
      <p:pic>
        <p:nvPicPr>
          <p:cNvPr id="307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057400"/>
            <a:ext cx="13843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7"/>
          <p:cNvSpPr>
            <a:spLocks noChangeArrowheads="1"/>
          </p:cNvSpPr>
          <p:nvPr/>
        </p:nvSpPr>
        <p:spPr bwMode="auto">
          <a:xfrm>
            <a:off x="914400" y="1752600"/>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spcBef>
                <a:spcPct val="0"/>
              </a:spcBef>
            </a:pPr>
            <a:r>
              <a:rPr lang="en-US" altLang="ko-KR">
                <a:solidFill>
                  <a:schemeClr val="tx1"/>
                </a:solidFill>
                <a:latin typeface="Times New Roman" panose="02020603050405020304" pitchFamily="18" charset="0"/>
                <a:ea typeface="굴림" charset="-127"/>
              </a:rPr>
              <a:t>(a)</a:t>
            </a:r>
          </a:p>
        </p:txBody>
      </p:sp>
      <p:sp>
        <p:nvSpPr>
          <p:cNvPr id="30728" name="Rectangle 8"/>
          <p:cNvSpPr>
            <a:spLocks noChangeArrowheads="1"/>
          </p:cNvSpPr>
          <p:nvPr/>
        </p:nvSpPr>
        <p:spPr bwMode="auto">
          <a:xfrm>
            <a:off x="2725738" y="175260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spcBef>
                <a:spcPct val="0"/>
              </a:spcBef>
            </a:pPr>
            <a:r>
              <a:rPr lang="en-US" altLang="ko-KR">
                <a:solidFill>
                  <a:schemeClr val="tx1"/>
                </a:solidFill>
                <a:latin typeface="Times New Roman" panose="02020603050405020304" pitchFamily="18" charset="0"/>
                <a:ea typeface="굴림" charset="-127"/>
              </a:rPr>
              <a:t>(b)</a:t>
            </a:r>
          </a:p>
        </p:txBody>
      </p:sp>
      <p:sp>
        <p:nvSpPr>
          <p:cNvPr id="30729" name="Rectangle 9"/>
          <p:cNvSpPr>
            <a:spLocks noChangeArrowheads="1"/>
          </p:cNvSpPr>
          <p:nvPr/>
        </p:nvSpPr>
        <p:spPr bwMode="auto">
          <a:xfrm>
            <a:off x="7086600" y="1828800"/>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eaLnBrk="1" hangingPunct="1">
              <a:spcBef>
                <a:spcPct val="0"/>
              </a:spcBef>
            </a:pPr>
            <a:r>
              <a:rPr lang="en-US" altLang="ko-KR">
                <a:solidFill>
                  <a:schemeClr val="tx1"/>
                </a:solidFill>
                <a:latin typeface="Times New Roman" panose="02020603050405020304" pitchFamily="18" charset="0"/>
                <a:ea typeface="굴림" charset="-127"/>
              </a:rPr>
              <a:t>(c)</a:t>
            </a:r>
          </a:p>
        </p:txBody>
      </p:sp>
    </p:spTree>
    <p:extLst>
      <p:ext uri="{BB962C8B-B14F-4D97-AF65-F5344CB8AC3E}">
        <p14:creationId xmlns:p14="http://schemas.microsoft.com/office/powerpoint/2010/main" val="79619133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4046854" cy="452120"/>
          </a:xfrm>
          <a:prstGeom prst="rect">
            <a:avLst/>
          </a:prstGeom>
        </p:spPr>
        <p:txBody>
          <a:bodyPr vert="horz" wrap="square" lIns="0" tIns="12700" rIns="0" bIns="0" rtlCol="0">
            <a:spAutoFit/>
          </a:bodyPr>
          <a:lstStyle/>
          <a:p>
            <a:pPr marL="12700">
              <a:spcBef>
                <a:spcPts val="100"/>
              </a:spcBef>
            </a:pPr>
            <a:r>
              <a:rPr spc="-5" dirty="0"/>
              <a:t>Tesla’s Current </a:t>
            </a:r>
            <a:r>
              <a:rPr spc="-10" dirty="0"/>
              <a:t>Auto</a:t>
            </a:r>
            <a:r>
              <a:rPr spc="-90" dirty="0"/>
              <a:t> </a:t>
            </a:r>
            <a:r>
              <a:rPr spc="-5" dirty="0"/>
              <a:t>Pilot</a:t>
            </a:r>
          </a:p>
        </p:txBody>
      </p:sp>
      <p:sp>
        <p:nvSpPr>
          <p:cNvPr id="3" name="object 3"/>
          <p:cNvSpPr/>
          <p:nvPr/>
        </p:nvSpPr>
        <p:spPr>
          <a:xfrm>
            <a:off x="311700" y="2009725"/>
            <a:ext cx="4481628" cy="2614276"/>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4" name="object 4"/>
          <p:cNvSpPr/>
          <p:nvPr/>
        </p:nvSpPr>
        <p:spPr>
          <a:xfrm>
            <a:off x="4793325" y="2009725"/>
            <a:ext cx="3716574" cy="2787424"/>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369924532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3340100" cy="452120"/>
          </a:xfrm>
          <a:prstGeom prst="rect">
            <a:avLst/>
          </a:prstGeom>
        </p:spPr>
        <p:txBody>
          <a:bodyPr vert="horz" wrap="square" lIns="0" tIns="12700" rIns="0" bIns="0" rtlCol="0">
            <a:spAutoFit/>
          </a:bodyPr>
          <a:lstStyle/>
          <a:p>
            <a:pPr marL="12700">
              <a:spcBef>
                <a:spcPts val="100"/>
              </a:spcBef>
            </a:pPr>
            <a:r>
              <a:rPr spc="-10" dirty="0"/>
              <a:t>Potential</a:t>
            </a:r>
            <a:r>
              <a:rPr spc="-85" dirty="0"/>
              <a:t> </a:t>
            </a:r>
            <a:r>
              <a:rPr spc="-5" dirty="0"/>
              <a:t>advantages</a:t>
            </a:r>
          </a:p>
        </p:txBody>
      </p:sp>
      <p:sp>
        <p:nvSpPr>
          <p:cNvPr id="3" name="object 3"/>
          <p:cNvSpPr txBox="1"/>
          <p:nvPr/>
        </p:nvSpPr>
        <p:spPr>
          <a:xfrm>
            <a:off x="475250" y="2073605"/>
            <a:ext cx="7610475" cy="3276282"/>
          </a:xfrm>
          <a:prstGeom prst="rect">
            <a:avLst/>
          </a:prstGeom>
        </p:spPr>
        <p:txBody>
          <a:bodyPr vert="horz" wrap="square" lIns="0" tIns="12700" rIns="0" bIns="0" rtlCol="0">
            <a:spAutoFit/>
          </a:bodyPr>
          <a:lstStyle/>
          <a:p>
            <a:pPr marL="379095" indent="-367030">
              <a:spcBef>
                <a:spcPts val="100"/>
              </a:spcBef>
              <a:buFontTx/>
              <a:buChar char="●"/>
              <a:tabLst>
                <a:tab pos="379095" algn="l"/>
                <a:tab pos="379730" algn="l"/>
              </a:tabLst>
            </a:pPr>
            <a:r>
              <a:rPr spc="-5" dirty="0">
                <a:solidFill>
                  <a:prstClr val="black"/>
                </a:solidFill>
                <a:latin typeface="Arial"/>
                <a:cs typeface="Arial"/>
              </a:rPr>
              <a:t>being able to get things done while in traffic or on the</a:t>
            </a:r>
            <a:r>
              <a:rPr spc="-20" dirty="0">
                <a:solidFill>
                  <a:prstClr val="black"/>
                </a:solidFill>
                <a:latin typeface="Arial"/>
                <a:cs typeface="Arial"/>
              </a:rPr>
              <a:t> </a:t>
            </a:r>
            <a:r>
              <a:rPr dirty="0">
                <a:solidFill>
                  <a:prstClr val="black"/>
                </a:solidFill>
                <a:latin typeface="Arial"/>
                <a:cs typeface="Arial"/>
              </a:rPr>
              <a:t>road</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spc="-5" dirty="0">
                <a:solidFill>
                  <a:prstClr val="black"/>
                </a:solidFill>
                <a:latin typeface="Arial"/>
                <a:cs typeface="Arial"/>
              </a:rPr>
              <a:t>increase </a:t>
            </a:r>
            <a:r>
              <a:rPr dirty="0">
                <a:solidFill>
                  <a:prstClr val="black"/>
                </a:solidFill>
                <a:latin typeface="Arial"/>
                <a:cs typeface="Arial"/>
              </a:rPr>
              <a:t>road</a:t>
            </a:r>
            <a:r>
              <a:rPr spc="-10" dirty="0">
                <a:solidFill>
                  <a:prstClr val="black"/>
                </a:solidFill>
                <a:latin typeface="Arial"/>
                <a:cs typeface="Arial"/>
              </a:rPr>
              <a:t> </a:t>
            </a:r>
            <a:r>
              <a:rPr dirty="0">
                <a:solidFill>
                  <a:prstClr val="black"/>
                </a:solidFill>
                <a:latin typeface="Arial"/>
                <a:cs typeface="Arial"/>
              </a:rPr>
              <a:t>capacity</a:t>
            </a:r>
            <a:endParaRPr>
              <a:solidFill>
                <a:prstClr val="black"/>
              </a:solidFill>
              <a:latin typeface="Arial"/>
              <a:cs typeface="Arial"/>
            </a:endParaRPr>
          </a:p>
          <a:p>
            <a:pPr marL="379095" marR="5080" indent="-367030">
              <a:lnSpc>
                <a:spcPct val="114599"/>
              </a:lnSpc>
              <a:spcBef>
                <a:spcPts val="1575"/>
              </a:spcBef>
              <a:buFontTx/>
              <a:buChar char="●"/>
              <a:tabLst>
                <a:tab pos="379095" algn="l"/>
                <a:tab pos="379730" algn="l"/>
              </a:tabLst>
            </a:pPr>
            <a:r>
              <a:rPr spc="-5" dirty="0">
                <a:solidFill>
                  <a:prstClr val="black"/>
                </a:solidFill>
                <a:latin typeface="Arial"/>
                <a:cs typeface="Arial"/>
              </a:rPr>
              <a:t>fewer traffic </a:t>
            </a:r>
            <a:r>
              <a:rPr dirty="0">
                <a:solidFill>
                  <a:prstClr val="black"/>
                </a:solidFill>
                <a:latin typeface="Arial"/>
                <a:cs typeface="Arial"/>
              </a:rPr>
              <a:t>collisions. </a:t>
            </a:r>
            <a:r>
              <a:rPr spc="-5" dirty="0">
                <a:solidFill>
                  <a:prstClr val="black"/>
                </a:solidFill>
                <a:latin typeface="Arial"/>
                <a:cs typeface="Arial"/>
              </a:rPr>
              <a:t>Experts estimate 300,000 lives </a:t>
            </a:r>
            <a:r>
              <a:rPr dirty="0">
                <a:solidFill>
                  <a:prstClr val="black"/>
                </a:solidFill>
                <a:latin typeface="Arial"/>
                <a:cs typeface="Arial"/>
              </a:rPr>
              <a:t>can </a:t>
            </a:r>
            <a:r>
              <a:rPr spc="-5" dirty="0">
                <a:solidFill>
                  <a:prstClr val="black"/>
                </a:solidFill>
                <a:latin typeface="Arial"/>
                <a:cs typeface="Arial"/>
              </a:rPr>
              <a:t>be </a:t>
            </a:r>
            <a:r>
              <a:rPr dirty="0">
                <a:solidFill>
                  <a:prstClr val="black"/>
                </a:solidFill>
                <a:latin typeface="Arial"/>
                <a:cs typeface="Arial"/>
              </a:rPr>
              <a:t>saved </a:t>
            </a:r>
            <a:r>
              <a:rPr spc="-5" dirty="0">
                <a:solidFill>
                  <a:prstClr val="black"/>
                </a:solidFill>
                <a:latin typeface="Arial"/>
                <a:cs typeface="Arial"/>
              </a:rPr>
              <a:t>per  decade</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spc="-5" dirty="0">
                <a:solidFill>
                  <a:prstClr val="black"/>
                </a:solidFill>
                <a:latin typeface="Arial"/>
                <a:cs typeface="Arial"/>
              </a:rPr>
              <a:t>higher </a:t>
            </a:r>
            <a:r>
              <a:rPr dirty="0">
                <a:solidFill>
                  <a:prstClr val="black"/>
                </a:solidFill>
                <a:latin typeface="Arial"/>
                <a:cs typeface="Arial"/>
              </a:rPr>
              <a:t>speed</a:t>
            </a:r>
            <a:r>
              <a:rPr spc="-10" dirty="0">
                <a:solidFill>
                  <a:prstClr val="black"/>
                </a:solidFill>
                <a:latin typeface="Arial"/>
                <a:cs typeface="Arial"/>
              </a:rPr>
              <a:t> </a:t>
            </a:r>
            <a:r>
              <a:rPr spc="-5" dirty="0">
                <a:solidFill>
                  <a:prstClr val="black"/>
                </a:solidFill>
                <a:latin typeface="Arial"/>
                <a:cs typeface="Arial"/>
              </a:rPr>
              <a:t>limits</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dirty="0">
                <a:solidFill>
                  <a:prstClr val="black"/>
                </a:solidFill>
                <a:latin typeface="Arial"/>
                <a:cs typeface="Arial"/>
              </a:rPr>
              <a:t>reduction </a:t>
            </a:r>
            <a:r>
              <a:rPr spc="-5" dirty="0">
                <a:solidFill>
                  <a:prstClr val="black"/>
                </a:solidFill>
                <a:latin typeface="Arial"/>
                <a:cs typeface="Arial"/>
              </a:rPr>
              <a:t>in traffic</a:t>
            </a:r>
            <a:r>
              <a:rPr spc="-15" dirty="0">
                <a:solidFill>
                  <a:prstClr val="black"/>
                </a:solidFill>
                <a:latin typeface="Arial"/>
                <a:cs typeface="Arial"/>
              </a:rPr>
              <a:t> </a:t>
            </a:r>
            <a:r>
              <a:rPr spc="-5" dirty="0">
                <a:solidFill>
                  <a:prstClr val="black"/>
                </a:solidFill>
                <a:latin typeface="Arial"/>
                <a:cs typeface="Arial"/>
              </a:rPr>
              <a:t>police</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dirty="0">
                <a:solidFill>
                  <a:prstClr val="black"/>
                </a:solidFill>
                <a:latin typeface="Arial"/>
                <a:cs typeface="Arial"/>
              </a:rPr>
              <a:t>removal </a:t>
            </a:r>
            <a:r>
              <a:rPr spc="-5" dirty="0">
                <a:solidFill>
                  <a:prstClr val="black"/>
                </a:solidFill>
                <a:latin typeface="Arial"/>
                <a:cs typeface="Arial"/>
              </a:rPr>
              <a:t>of limitations on drivers </a:t>
            </a:r>
            <a:r>
              <a:rPr dirty="0">
                <a:solidFill>
                  <a:prstClr val="black"/>
                </a:solidFill>
                <a:latin typeface="Arial"/>
                <a:cs typeface="Arial"/>
              </a:rPr>
              <a:t>— </a:t>
            </a:r>
            <a:r>
              <a:rPr spc="-5" dirty="0">
                <a:solidFill>
                  <a:prstClr val="black"/>
                </a:solidFill>
                <a:latin typeface="Arial"/>
                <a:cs typeface="Arial"/>
              </a:rPr>
              <a:t>age and </a:t>
            </a:r>
            <a:r>
              <a:rPr dirty="0">
                <a:solidFill>
                  <a:prstClr val="black"/>
                </a:solidFill>
                <a:latin typeface="Arial"/>
                <a:cs typeface="Arial"/>
              </a:rPr>
              <a:t>sobriety </a:t>
            </a:r>
            <a:r>
              <a:rPr spc="-5" dirty="0">
                <a:solidFill>
                  <a:prstClr val="black"/>
                </a:solidFill>
                <a:latin typeface="Arial"/>
                <a:cs typeface="Arial"/>
              </a:rPr>
              <a:t>won’t be an</a:t>
            </a:r>
            <a:r>
              <a:rPr spc="-65" dirty="0">
                <a:solidFill>
                  <a:prstClr val="black"/>
                </a:solidFill>
                <a:latin typeface="Arial"/>
                <a:cs typeface="Arial"/>
              </a:rPr>
              <a:t> </a:t>
            </a:r>
            <a:r>
              <a:rPr spc="-5" dirty="0">
                <a:solidFill>
                  <a:prstClr val="black"/>
                </a:solidFill>
                <a:latin typeface="Arial"/>
                <a:cs typeface="Arial"/>
              </a:rPr>
              <a:t>issue</a:t>
            </a:r>
            <a:endParaRPr>
              <a:solidFill>
                <a:prstClr val="black"/>
              </a:solidFill>
              <a:latin typeface="Arial"/>
              <a:cs typeface="Arial"/>
            </a:endParaRPr>
          </a:p>
        </p:txBody>
      </p:sp>
    </p:spTree>
    <p:extLst>
      <p:ext uri="{BB962C8B-B14F-4D97-AF65-F5344CB8AC3E}">
        <p14:creationId xmlns:p14="http://schemas.microsoft.com/office/powerpoint/2010/main" val="337269592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3003550" cy="452120"/>
          </a:xfrm>
          <a:prstGeom prst="rect">
            <a:avLst/>
          </a:prstGeom>
        </p:spPr>
        <p:txBody>
          <a:bodyPr vert="horz" wrap="square" lIns="0" tIns="12700" rIns="0" bIns="0" rtlCol="0">
            <a:spAutoFit/>
          </a:bodyPr>
          <a:lstStyle/>
          <a:p>
            <a:pPr marL="12700">
              <a:spcBef>
                <a:spcPts val="100"/>
              </a:spcBef>
            </a:pPr>
            <a:r>
              <a:rPr spc="-10" dirty="0"/>
              <a:t>Potential</a:t>
            </a:r>
            <a:r>
              <a:rPr spc="-85" dirty="0"/>
              <a:t> </a:t>
            </a:r>
            <a:r>
              <a:rPr spc="-5" dirty="0"/>
              <a:t>obstacles</a:t>
            </a:r>
          </a:p>
        </p:txBody>
      </p:sp>
      <p:sp>
        <p:nvSpPr>
          <p:cNvPr id="3" name="object 3"/>
          <p:cNvSpPr txBox="1"/>
          <p:nvPr/>
        </p:nvSpPr>
        <p:spPr>
          <a:xfrm>
            <a:off x="475250" y="2073605"/>
            <a:ext cx="7567295" cy="3812326"/>
          </a:xfrm>
          <a:prstGeom prst="rect">
            <a:avLst/>
          </a:prstGeom>
        </p:spPr>
        <p:txBody>
          <a:bodyPr vert="horz" wrap="square" lIns="0" tIns="12700" rIns="0" bIns="0" rtlCol="0">
            <a:spAutoFit/>
          </a:bodyPr>
          <a:lstStyle/>
          <a:p>
            <a:pPr marL="379095" indent="-367030">
              <a:spcBef>
                <a:spcPts val="100"/>
              </a:spcBef>
              <a:buFontTx/>
              <a:buChar char="●"/>
              <a:tabLst>
                <a:tab pos="379095" algn="l"/>
                <a:tab pos="379730" algn="l"/>
              </a:tabLst>
            </a:pPr>
            <a:r>
              <a:rPr spc="-5" dirty="0">
                <a:solidFill>
                  <a:prstClr val="black"/>
                </a:solidFill>
                <a:latin typeface="Arial"/>
                <a:cs typeface="Arial"/>
              </a:rPr>
              <a:t>Liability for</a:t>
            </a:r>
            <a:r>
              <a:rPr spc="-10" dirty="0">
                <a:solidFill>
                  <a:prstClr val="black"/>
                </a:solidFill>
                <a:latin typeface="Arial"/>
                <a:cs typeface="Arial"/>
              </a:rPr>
              <a:t> </a:t>
            </a:r>
            <a:r>
              <a:rPr spc="-5" dirty="0">
                <a:solidFill>
                  <a:prstClr val="black"/>
                </a:solidFill>
                <a:latin typeface="Arial"/>
                <a:cs typeface="Arial"/>
              </a:rPr>
              <a:t>damage</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spc="-5" dirty="0">
                <a:solidFill>
                  <a:prstClr val="black"/>
                </a:solidFill>
                <a:latin typeface="Arial"/>
                <a:cs typeface="Arial"/>
              </a:rPr>
              <a:t>Resistance by individuals to forfeit </a:t>
            </a:r>
            <a:r>
              <a:rPr dirty="0">
                <a:solidFill>
                  <a:prstClr val="black"/>
                </a:solidFill>
                <a:latin typeface="Arial"/>
                <a:cs typeface="Arial"/>
              </a:rPr>
              <a:t>control </a:t>
            </a:r>
            <a:r>
              <a:rPr spc="-5" dirty="0">
                <a:solidFill>
                  <a:prstClr val="black"/>
                </a:solidFill>
                <a:latin typeface="Arial"/>
                <a:cs typeface="Arial"/>
              </a:rPr>
              <a:t>of their</a:t>
            </a:r>
            <a:r>
              <a:rPr spc="-25" dirty="0">
                <a:solidFill>
                  <a:prstClr val="black"/>
                </a:solidFill>
                <a:latin typeface="Arial"/>
                <a:cs typeface="Arial"/>
              </a:rPr>
              <a:t> </a:t>
            </a:r>
            <a:r>
              <a:rPr dirty="0">
                <a:solidFill>
                  <a:prstClr val="black"/>
                </a:solidFill>
                <a:latin typeface="Arial"/>
                <a:cs typeface="Arial"/>
              </a:rPr>
              <a:t>cars</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spc="-5" dirty="0">
                <a:solidFill>
                  <a:prstClr val="black"/>
                </a:solidFill>
                <a:latin typeface="Arial"/>
                <a:cs typeface="Arial"/>
              </a:rPr>
              <a:t>Software</a:t>
            </a:r>
            <a:r>
              <a:rPr spc="-15" dirty="0">
                <a:solidFill>
                  <a:prstClr val="black"/>
                </a:solidFill>
                <a:latin typeface="Arial"/>
                <a:cs typeface="Arial"/>
              </a:rPr>
              <a:t> </a:t>
            </a:r>
            <a:r>
              <a:rPr dirty="0">
                <a:solidFill>
                  <a:prstClr val="black"/>
                </a:solidFill>
                <a:latin typeface="Arial"/>
                <a:cs typeface="Arial"/>
              </a:rPr>
              <a:t>reliability</a:t>
            </a:r>
            <a:endParaRPr>
              <a:solidFill>
                <a:prstClr val="black"/>
              </a:solidFill>
              <a:latin typeface="Arial"/>
              <a:cs typeface="Arial"/>
            </a:endParaRPr>
          </a:p>
          <a:p>
            <a:pPr marL="379095" marR="254635" indent="-367030">
              <a:lnSpc>
                <a:spcPct val="114599"/>
              </a:lnSpc>
              <a:spcBef>
                <a:spcPts val="1575"/>
              </a:spcBef>
              <a:buFontTx/>
              <a:buChar char="●"/>
              <a:tabLst>
                <a:tab pos="379095" algn="l"/>
                <a:tab pos="379730" algn="l"/>
              </a:tabLst>
            </a:pPr>
            <a:r>
              <a:rPr spc="-5" dirty="0">
                <a:solidFill>
                  <a:prstClr val="black"/>
                </a:solidFill>
                <a:latin typeface="Arial"/>
                <a:cs typeface="Arial"/>
              </a:rPr>
              <a:t>Implementation of legal framework and establishment of government  </a:t>
            </a:r>
            <a:r>
              <a:rPr dirty="0">
                <a:solidFill>
                  <a:prstClr val="black"/>
                </a:solidFill>
                <a:latin typeface="Arial"/>
                <a:cs typeface="Arial"/>
              </a:rPr>
              <a:t>regulations </a:t>
            </a:r>
            <a:r>
              <a:rPr spc="-5" dirty="0">
                <a:solidFill>
                  <a:prstClr val="black"/>
                </a:solidFill>
                <a:latin typeface="Arial"/>
                <a:cs typeface="Arial"/>
              </a:rPr>
              <a:t>for </a:t>
            </a:r>
            <a:r>
              <a:rPr dirty="0">
                <a:solidFill>
                  <a:prstClr val="black"/>
                </a:solidFill>
                <a:latin typeface="Arial"/>
                <a:cs typeface="Arial"/>
              </a:rPr>
              <a:t>self-driving</a:t>
            </a:r>
            <a:r>
              <a:rPr spc="-15" dirty="0">
                <a:solidFill>
                  <a:prstClr val="black"/>
                </a:solidFill>
                <a:latin typeface="Arial"/>
                <a:cs typeface="Arial"/>
              </a:rPr>
              <a:t> </a:t>
            </a:r>
            <a:r>
              <a:rPr dirty="0">
                <a:solidFill>
                  <a:prstClr val="black"/>
                </a:solidFill>
                <a:latin typeface="Arial"/>
                <a:cs typeface="Arial"/>
              </a:rPr>
              <a:t>cars</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spc="-5" dirty="0">
                <a:solidFill>
                  <a:prstClr val="black"/>
                </a:solidFill>
                <a:latin typeface="Arial"/>
                <a:cs typeface="Arial"/>
              </a:rPr>
              <a:t>Drivers being inexperienced if </a:t>
            </a:r>
            <a:r>
              <a:rPr dirty="0">
                <a:solidFill>
                  <a:prstClr val="black"/>
                </a:solidFill>
                <a:latin typeface="Arial"/>
                <a:cs typeface="Arial"/>
              </a:rPr>
              <a:t>situations </a:t>
            </a:r>
            <a:r>
              <a:rPr spc="-5" dirty="0">
                <a:solidFill>
                  <a:prstClr val="black"/>
                </a:solidFill>
                <a:latin typeface="Arial"/>
                <a:cs typeface="Arial"/>
              </a:rPr>
              <a:t>arose </a:t>
            </a:r>
            <a:r>
              <a:rPr dirty="0">
                <a:solidFill>
                  <a:prstClr val="black"/>
                </a:solidFill>
                <a:latin typeface="Arial"/>
                <a:cs typeface="Arial"/>
              </a:rPr>
              <a:t>requiring manual</a:t>
            </a:r>
            <a:r>
              <a:rPr spc="-85" dirty="0">
                <a:solidFill>
                  <a:prstClr val="black"/>
                </a:solidFill>
                <a:latin typeface="Arial"/>
                <a:cs typeface="Arial"/>
              </a:rPr>
              <a:t> </a:t>
            </a:r>
            <a:r>
              <a:rPr spc="-5" dirty="0">
                <a:solidFill>
                  <a:prstClr val="black"/>
                </a:solidFill>
                <a:latin typeface="Arial"/>
                <a:cs typeface="Arial"/>
              </a:rPr>
              <a:t>driving</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spc="-5" dirty="0">
                <a:solidFill>
                  <a:prstClr val="black"/>
                </a:solidFill>
                <a:latin typeface="Arial"/>
                <a:cs typeface="Arial"/>
              </a:rPr>
              <a:t>Loss of driving-related</a:t>
            </a:r>
            <a:r>
              <a:rPr spc="-10" dirty="0">
                <a:solidFill>
                  <a:prstClr val="black"/>
                </a:solidFill>
                <a:latin typeface="Arial"/>
                <a:cs typeface="Arial"/>
              </a:rPr>
              <a:t> </a:t>
            </a:r>
            <a:r>
              <a:rPr spc="-5" dirty="0">
                <a:solidFill>
                  <a:prstClr val="black"/>
                </a:solidFill>
                <a:latin typeface="Arial"/>
                <a:cs typeface="Arial"/>
              </a:rPr>
              <a:t>jobs</a:t>
            </a:r>
            <a:endParaRPr>
              <a:solidFill>
                <a:prstClr val="black"/>
              </a:solidFill>
              <a:latin typeface="Arial"/>
              <a:cs typeface="Arial"/>
            </a:endParaRPr>
          </a:p>
          <a:p>
            <a:pPr>
              <a:spcBef>
                <a:spcPts val="50"/>
              </a:spcBef>
              <a:buFont typeface="Arial"/>
              <a:buChar char="●"/>
            </a:pPr>
            <a:endParaRPr sz="1600">
              <a:solidFill>
                <a:prstClr val="black"/>
              </a:solidFill>
              <a:latin typeface="Times New Roman"/>
              <a:cs typeface="Times New Roman"/>
            </a:endParaRPr>
          </a:p>
          <a:p>
            <a:pPr marL="379095" indent="-367030">
              <a:buFontTx/>
              <a:buChar char="●"/>
              <a:tabLst>
                <a:tab pos="379095" algn="l"/>
                <a:tab pos="379730" algn="l"/>
              </a:tabLst>
            </a:pPr>
            <a:r>
              <a:rPr spc="-5" dirty="0">
                <a:solidFill>
                  <a:prstClr val="black"/>
                </a:solidFill>
                <a:latin typeface="Arial"/>
                <a:cs typeface="Arial"/>
              </a:rPr>
              <a:t>Loss of</a:t>
            </a:r>
            <a:r>
              <a:rPr spc="-10" dirty="0">
                <a:solidFill>
                  <a:prstClr val="black"/>
                </a:solidFill>
                <a:latin typeface="Arial"/>
                <a:cs typeface="Arial"/>
              </a:rPr>
              <a:t> </a:t>
            </a:r>
            <a:r>
              <a:rPr spc="-5" dirty="0">
                <a:solidFill>
                  <a:prstClr val="black"/>
                </a:solidFill>
                <a:latin typeface="Arial"/>
                <a:cs typeface="Arial"/>
              </a:rPr>
              <a:t>privacy</a:t>
            </a:r>
            <a:endParaRPr>
              <a:solidFill>
                <a:prstClr val="black"/>
              </a:solidFill>
              <a:latin typeface="Arial"/>
              <a:cs typeface="Arial"/>
            </a:endParaRPr>
          </a:p>
        </p:txBody>
      </p:sp>
    </p:spTree>
    <p:extLst>
      <p:ext uri="{BB962C8B-B14F-4D97-AF65-F5344CB8AC3E}">
        <p14:creationId xmlns:p14="http://schemas.microsoft.com/office/powerpoint/2010/main" val="395008317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4726" y="1361075"/>
            <a:ext cx="1725295" cy="452120"/>
          </a:xfrm>
          <a:prstGeom prst="rect">
            <a:avLst/>
          </a:prstGeom>
        </p:spPr>
        <p:txBody>
          <a:bodyPr vert="horz" wrap="square" lIns="0" tIns="12700" rIns="0" bIns="0" rtlCol="0">
            <a:spAutoFit/>
          </a:bodyPr>
          <a:lstStyle/>
          <a:p>
            <a:pPr marL="12700">
              <a:spcBef>
                <a:spcPts val="100"/>
              </a:spcBef>
            </a:pPr>
            <a:r>
              <a:rPr sz="2800" spc="-5" dirty="0">
                <a:solidFill>
                  <a:prstClr val="black"/>
                </a:solidFill>
                <a:latin typeface="Arial"/>
                <a:cs typeface="Arial"/>
              </a:rPr>
              <a:t>Legislation</a:t>
            </a:r>
            <a:endParaRPr sz="2800">
              <a:solidFill>
                <a:prstClr val="black"/>
              </a:solidFill>
              <a:latin typeface="Arial"/>
              <a:cs typeface="Arial"/>
            </a:endParaRPr>
          </a:p>
        </p:txBody>
      </p:sp>
      <p:sp>
        <p:nvSpPr>
          <p:cNvPr id="3" name="object 3"/>
          <p:cNvSpPr txBox="1"/>
          <p:nvPr/>
        </p:nvSpPr>
        <p:spPr>
          <a:xfrm>
            <a:off x="384725" y="2033600"/>
            <a:ext cx="8199120" cy="654050"/>
          </a:xfrm>
          <a:prstGeom prst="rect">
            <a:avLst/>
          </a:prstGeom>
        </p:spPr>
        <p:txBody>
          <a:bodyPr vert="horz" wrap="square" lIns="0" tIns="12700" rIns="0" bIns="0" rtlCol="0">
            <a:spAutoFit/>
          </a:bodyPr>
          <a:lstStyle/>
          <a:p>
            <a:pPr marL="12700" marR="5080" indent="62865">
              <a:lnSpc>
                <a:spcPct val="114599"/>
              </a:lnSpc>
              <a:spcBef>
                <a:spcPts val="100"/>
              </a:spcBef>
            </a:pPr>
            <a:r>
              <a:rPr spc="-5" dirty="0">
                <a:solidFill>
                  <a:srgbClr val="252525"/>
                </a:solidFill>
                <a:latin typeface="Arial"/>
                <a:cs typeface="Arial"/>
              </a:rPr>
              <a:t>In the United States, </a:t>
            </a:r>
            <a:r>
              <a:rPr dirty="0">
                <a:solidFill>
                  <a:srgbClr val="252525"/>
                </a:solidFill>
                <a:latin typeface="Arial"/>
                <a:cs typeface="Arial"/>
              </a:rPr>
              <a:t>state vehicle codes </a:t>
            </a:r>
            <a:r>
              <a:rPr spc="-5" dirty="0">
                <a:solidFill>
                  <a:srgbClr val="252525"/>
                </a:solidFill>
                <a:latin typeface="Arial"/>
                <a:cs typeface="Arial"/>
              </a:rPr>
              <a:t>generally do not envisage </a:t>
            </a:r>
            <a:r>
              <a:rPr dirty="0">
                <a:solidFill>
                  <a:srgbClr val="252525"/>
                </a:solidFill>
                <a:latin typeface="Arial"/>
                <a:cs typeface="Arial"/>
              </a:rPr>
              <a:t>— </a:t>
            </a:r>
            <a:r>
              <a:rPr spc="-5" dirty="0">
                <a:solidFill>
                  <a:srgbClr val="252525"/>
                </a:solidFill>
                <a:latin typeface="Arial"/>
                <a:cs typeface="Arial"/>
              </a:rPr>
              <a:t>but do not  necessarily prohibit </a:t>
            </a:r>
            <a:r>
              <a:rPr dirty="0">
                <a:solidFill>
                  <a:srgbClr val="252525"/>
                </a:solidFill>
                <a:latin typeface="Arial"/>
                <a:cs typeface="Arial"/>
              </a:rPr>
              <a:t>— </a:t>
            </a:r>
            <a:r>
              <a:rPr spc="-5" dirty="0">
                <a:solidFill>
                  <a:srgbClr val="252525"/>
                </a:solidFill>
                <a:latin typeface="Arial"/>
                <a:cs typeface="Arial"/>
              </a:rPr>
              <a:t>highly automated</a:t>
            </a:r>
            <a:r>
              <a:rPr spc="-20" dirty="0">
                <a:solidFill>
                  <a:srgbClr val="252525"/>
                </a:solidFill>
                <a:latin typeface="Arial"/>
                <a:cs typeface="Arial"/>
              </a:rPr>
              <a:t> </a:t>
            </a:r>
            <a:r>
              <a:rPr dirty="0">
                <a:solidFill>
                  <a:srgbClr val="252525"/>
                </a:solidFill>
                <a:latin typeface="Arial"/>
                <a:cs typeface="Arial"/>
              </a:rPr>
              <a:t>vehicles.</a:t>
            </a:r>
            <a:endParaRPr>
              <a:solidFill>
                <a:prstClr val="black"/>
              </a:solidFill>
              <a:latin typeface="Arial"/>
              <a:cs typeface="Arial"/>
            </a:endParaRPr>
          </a:p>
        </p:txBody>
      </p:sp>
      <p:sp>
        <p:nvSpPr>
          <p:cNvPr id="4" name="object 4"/>
          <p:cNvSpPr/>
          <p:nvPr/>
        </p:nvSpPr>
        <p:spPr>
          <a:xfrm>
            <a:off x="573899" y="2933350"/>
            <a:ext cx="3724526" cy="230455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226598928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2312035" cy="452120"/>
          </a:xfrm>
          <a:prstGeom prst="rect">
            <a:avLst/>
          </a:prstGeom>
        </p:spPr>
        <p:txBody>
          <a:bodyPr vert="horz" wrap="square" lIns="0" tIns="12700" rIns="0" bIns="0" rtlCol="0">
            <a:spAutoFit/>
          </a:bodyPr>
          <a:lstStyle/>
          <a:p>
            <a:pPr marL="12700">
              <a:spcBef>
                <a:spcPts val="100"/>
              </a:spcBef>
            </a:pPr>
            <a:r>
              <a:rPr spc="-10" dirty="0"/>
              <a:t>Public</a:t>
            </a:r>
            <a:r>
              <a:rPr spc="-90" dirty="0"/>
              <a:t> </a:t>
            </a:r>
            <a:r>
              <a:rPr spc="-5" dirty="0"/>
              <a:t>Opinion</a:t>
            </a:r>
          </a:p>
        </p:txBody>
      </p:sp>
      <p:sp>
        <p:nvSpPr>
          <p:cNvPr id="3" name="object 3"/>
          <p:cNvSpPr txBox="1"/>
          <p:nvPr/>
        </p:nvSpPr>
        <p:spPr>
          <a:xfrm>
            <a:off x="384725" y="2070559"/>
            <a:ext cx="7576184" cy="1010285"/>
          </a:xfrm>
          <a:prstGeom prst="rect">
            <a:avLst/>
          </a:prstGeom>
        </p:spPr>
        <p:txBody>
          <a:bodyPr vert="horz" wrap="square" lIns="0" tIns="12700" rIns="0" bIns="0" rtlCol="0">
            <a:spAutoFit/>
          </a:bodyPr>
          <a:lstStyle/>
          <a:p>
            <a:pPr marL="12700">
              <a:spcBef>
                <a:spcPts val="100"/>
              </a:spcBef>
            </a:pPr>
            <a:r>
              <a:rPr sz="2400" spc="-5" dirty="0">
                <a:solidFill>
                  <a:srgbClr val="595959"/>
                </a:solidFill>
                <a:latin typeface="Arial"/>
                <a:cs typeface="Arial"/>
              </a:rPr>
              <a:t>What do </a:t>
            </a:r>
            <a:r>
              <a:rPr sz="2400" dirty="0">
                <a:solidFill>
                  <a:srgbClr val="595959"/>
                </a:solidFill>
                <a:latin typeface="Arial"/>
                <a:cs typeface="Arial"/>
              </a:rPr>
              <a:t>you</a:t>
            </a:r>
            <a:r>
              <a:rPr sz="2400" spc="-15" dirty="0">
                <a:solidFill>
                  <a:srgbClr val="595959"/>
                </a:solidFill>
                <a:latin typeface="Arial"/>
                <a:cs typeface="Arial"/>
              </a:rPr>
              <a:t> </a:t>
            </a:r>
            <a:r>
              <a:rPr sz="2400" spc="-5" dirty="0">
                <a:solidFill>
                  <a:srgbClr val="595959"/>
                </a:solidFill>
                <a:latin typeface="Arial"/>
                <a:cs typeface="Arial"/>
              </a:rPr>
              <a:t>think?</a:t>
            </a:r>
            <a:endParaRPr sz="2400">
              <a:solidFill>
                <a:prstClr val="black"/>
              </a:solidFill>
              <a:latin typeface="Arial"/>
              <a:cs typeface="Arial"/>
            </a:endParaRPr>
          </a:p>
          <a:p>
            <a:pPr marL="12700">
              <a:spcBef>
                <a:spcPts val="1995"/>
              </a:spcBef>
            </a:pPr>
            <a:r>
              <a:rPr sz="2400" spc="-5" dirty="0">
                <a:solidFill>
                  <a:srgbClr val="595959"/>
                </a:solidFill>
                <a:latin typeface="Arial"/>
                <a:cs typeface="Arial"/>
              </a:rPr>
              <a:t>Would </a:t>
            </a:r>
            <a:r>
              <a:rPr sz="2400" dirty="0">
                <a:solidFill>
                  <a:srgbClr val="595959"/>
                </a:solidFill>
                <a:latin typeface="Arial"/>
                <a:cs typeface="Arial"/>
              </a:rPr>
              <a:t>you </a:t>
            </a:r>
            <a:r>
              <a:rPr sz="2400" spc="-5" dirty="0">
                <a:solidFill>
                  <a:srgbClr val="595959"/>
                </a:solidFill>
                <a:latin typeface="Arial"/>
                <a:cs typeface="Arial"/>
              </a:rPr>
              <a:t>be </a:t>
            </a:r>
            <a:r>
              <a:rPr sz="2400" dirty="0">
                <a:solidFill>
                  <a:srgbClr val="595959"/>
                </a:solidFill>
                <a:latin typeface="Arial"/>
                <a:cs typeface="Arial"/>
              </a:rPr>
              <a:t>comfortable </a:t>
            </a:r>
            <a:r>
              <a:rPr sz="2400" spc="-5" dirty="0">
                <a:solidFill>
                  <a:srgbClr val="595959"/>
                </a:solidFill>
                <a:latin typeface="Arial"/>
                <a:cs typeface="Arial"/>
              </a:rPr>
              <a:t>with an autonomous</a:t>
            </a:r>
            <a:r>
              <a:rPr sz="2400" spc="-95" dirty="0">
                <a:solidFill>
                  <a:srgbClr val="595959"/>
                </a:solidFill>
                <a:latin typeface="Arial"/>
                <a:cs typeface="Arial"/>
              </a:rPr>
              <a:t> </a:t>
            </a:r>
            <a:r>
              <a:rPr sz="2400" dirty="0">
                <a:solidFill>
                  <a:srgbClr val="595959"/>
                </a:solidFill>
                <a:latin typeface="Arial"/>
                <a:cs typeface="Arial"/>
              </a:rPr>
              <a:t>vehicle?</a:t>
            </a:r>
            <a:endParaRPr sz="2400">
              <a:solidFill>
                <a:prstClr val="black"/>
              </a:solidFill>
              <a:latin typeface="Arial"/>
              <a:cs typeface="Arial"/>
            </a:endParaRPr>
          </a:p>
        </p:txBody>
      </p:sp>
    </p:spTree>
    <p:extLst>
      <p:ext uri="{BB962C8B-B14F-4D97-AF65-F5344CB8AC3E}">
        <p14:creationId xmlns:p14="http://schemas.microsoft.com/office/powerpoint/2010/main" val="167697709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5249" y="2033601"/>
            <a:ext cx="7400290" cy="2225675"/>
          </a:xfrm>
          <a:prstGeom prst="rect">
            <a:avLst/>
          </a:prstGeom>
        </p:spPr>
        <p:txBody>
          <a:bodyPr vert="horz" wrap="square" lIns="0" tIns="52704" rIns="0" bIns="0" rtlCol="0">
            <a:spAutoFit/>
          </a:bodyPr>
          <a:lstStyle/>
          <a:p>
            <a:pPr marL="379095" indent="-367030">
              <a:spcBef>
                <a:spcPts val="414"/>
              </a:spcBef>
              <a:buFontTx/>
              <a:buChar char="●"/>
              <a:tabLst>
                <a:tab pos="379095" algn="l"/>
                <a:tab pos="379730" algn="l"/>
              </a:tabLst>
            </a:pPr>
            <a:r>
              <a:rPr spc="-5" dirty="0">
                <a:solidFill>
                  <a:srgbClr val="595959"/>
                </a:solidFill>
                <a:latin typeface="Arial"/>
                <a:cs typeface="Arial"/>
              </a:rPr>
              <a:t>of 2,006 </a:t>
            </a:r>
            <a:r>
              <a:rPr dirty="0">
                <a:solidFill>
                  <a:srgbClr val="595959"/>
                </a:solidFill>
                <a:latin typeface="Arial"/>
                <a:cs typeface="Arial"/>
              </a:rPr>
              <a:t>surveyed consumers, </a:t>
            </a:r>
            <a:r>
              <a:rPr spc="-5" dirty="0">
                <a:solidFill>
                  <a:srgbClr val="595959"/>
                </a:solidFill>
                <a:latin typeface="Arial"/>
                <a:cs typeface="Arial"/>
              </a:rPr>
              <a:t>49% would be</a:t>
            </a:r>
            <a:r>
              <a:rPr spc="-35" dirty="0">
                <a:solidFill>
                  <a:srgbClr val="595959"/>
                </a:solidFill>
                <a:latin typeface="Arial"/>
                <a:cs typeface="Arial"/>
              </a:rPr>
              <a:t> </a:t>
            </a:r>
            <a:r>
              <a:rPr dirty="0">
                <a:solidFill>
                  <a:srgbClr val="595959"/>
                </a:solidFill>
                <a:latin typeface="Arial"/>
                <a:cs typeface="Arial"/>
              </a:rPr>
              <a:t>comfortable</a:t>
            </a:r>
            <a:endParaRPr>
              <a:solidFill>
                <a:prstClr val="black"/>
              </a:solidFill>
              <a:latin typeface="Arial"/>
              <a:cs typeface="Arial"/>
            </a:endParaRPr>
          </a:p>
          <a:p>
            <a:pPr marL="836294" lvl="1" indent="-367030">
              <a:spcBef>
                <a:spcPts val="315"/>
              </a:spcBef>
              <a:buFontTx/>
              <a:buChar char="○"/>
              <a:tabLst>
                <a:tab pos="836294" algn="l"/>
                <a:tab pos="836930" algn="l"/>
              </a:tabLst>
            </a:pPr>
            <a:r>
              <a:rPr spc="-5" dirty="0">
                <a:solidFill>
                  <a:srgbClr val="595959"/>
                </a:solidFill>
                <a:latin typeface="Arial"/>
                <a:cs typeface="Arial"/>
              </a:rPr>
              <a:t>Accenture,</a:t>
            </a:r>
            <a:r>
              <a:rPr spc="-15" dirty="0">
                <a:solidFill>
                  <a:srgbClr val="595959"/>
                </a:solidFill>
                <a:latin typeface="Arial"/>
                <a:cs typeface="Arial"/>
              </a:rPr>
              <a:t> </a:t>
            </a:r>
            <a:r>
              <a:rPr spc="-5" dirty="0">
                <a:solidFill>
                  <a:srgbClr val="595959"/>
                </a:solidFill>
                <a:latin typeface="Arial"/>
                <a:cs typeface="Arial"/>
              </a:rPr>
              <a:t>2011</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srgbClr val="595959"/>
                </a:solidFill>
                <a:latin typeface="Arial"/>
                <a:cs typeface="Arial"/>
              </a:rPr>
              <a:t>of 17,400 owners, 37% would be interested purchasing </a:t>
            </a:r>
            <a:r>
              <a:rPr dirty="0">
                <a:solidFill>
                  <a:srgbClr val="595959"/>
                </a:solidFill>
                <a:latin typeface="Arial"/>
                <a:cs typeface="Arial"/>
              </a:rPr>
              <a:t>a self</a:t>
            </a:r>
            <a:r>
              <a:rPr spc="-60" dirty="0">
                <a:solidFill>
                  <a:srgbClr val="595959"/>
                </a:solidFill>
                <a:latin typeface="Arial"/>
                <a:cs typeface="Arial"/>
              </a:rPr>
              <a:t> </a:t>
            </a:r>
            <a:r>
              <a:rPr spc="-5" dirty="0">
                <a:solidFill>
                  <a:srgbClr val="595959"/>
                </a:solidFill>
                <a:latin typeface="Arial"/>
                <a:cs typeface="Arial"/>
              </a:rPr>
              <a:t>driving</a:t>
            </a:r>
            <a:endParaRPr>
              <a:solidFill>
                <a:prstClr val="black"/>
              </a:solidFill>
              <a:latin typeface="Arial"/>
              <a:cs typeface="Arial"/>
            </a:endParaRPr>
          </a:p>
          <a:p>
            <a:pPr marL="836294" lvl="1" indent="-367030">
              <a:spcBef>
                <a:spcPts val="315"/>
              </a:spcBef>
              <a:buFontTx/>
              <a:buChar char="○"/>
              <a:tabLst>
                <a:tab pos="836294" algn="l"/>
                <a:tab pos="836930" algn="l"/>
              </a:tabLst>
            </a:pPr>
            <a:r>
              <a:rPr spc="-5" dirty="0">
                <a:solidFill>
                  <a:srgbClr val="595959"/>
                </a:solidFill>
                <a:latin typeface="Arial"/>
                <a:cs typeface="Arial"/>
              </a:rPr>
              <a:t>2012, </a:t>
            </a:r>
            <a:r>
              <a:rPr dirty="0">
                <a:solidFill>
                  <a:srgbClr val="595959"/>
                </a:solidFill>
                <a:latin typeface="Arial"/>
                <a:cs typeface="Arial"/>
              </a:rPr>
              <a:t>J.D. </a:t>
            </a:r>
            <a:r>
              <a:rPr spc="-5" dirty="0">
                <a:solidFill>
                  <a:srgbClr val="595959"/>
                </a:solidFill>
                <a:latin typeface="Arial"/>
                <a:cs typeface="Arial"/>
              </a:rPr>
              <a:t>Power and</a:t>
            </a:r>
            <a:r>
              <a:rPr spc="-25" dirty="0">
                <a:solidFill>
                  <a:srgbClr val="595959"/>
                </a:solidFill>
                <a:latin typeface="Arial"/>
                <a:cs typeface="Arial"/>
              </a:rPr>
              <a:t> </a:t>
            </a:r>
            <a:r>
              <a:rPr spc="-5" dirty="0">
                <a:solidFill>
                  <a:srgbClr val="595959"/>
                </a:solidFill>
                <a:latin typeface="Arial"/>
                <a:cs typeface="Arial"/>
              </a:rPr>
              <a:t>Associates</a:t>
            </a:r>
            <a:endParaRPr>
              <a:solidFill>
                <a:prstClr val="black"/>
              </a:solidFill>
              <a:latin typeface="Arial"/>
              <a:cs typeface="Arial"/>
            </a:endParaRPr>
          </a:p>
          <a:p>
            <a:pPr marL="836294" lvl="1" indent="-367030">
              <a:spcBef>
                <a:spcPts val="315"/>
              </a:spcBef>
              <a:buFontTx/>
              <a:buChar char="○"/>
              <a:tabLst>
                <a:tab pos="836294" algn="l"/>
                <a:tab pos="836930" algn="l"/>
              </a:tabLst>
            </a:pPr>
            <a:r>
              <a:rPr spc="-5" dirty="0">
                <a:solidFill>
                  <a:srgbClr val="595959"/>
                </a:solidFill>
                <a:latin typeface="Arial"/>
                <a:cs typeface="Arial"/>
              </a:rPr>
              <a:t>dropped to 20% if the technology </a:t>
            </a:r>
            <a:r>
              <a:rPr dirty="0">
                <a:solidFill>
                  <a:srgbClr val="595959"/>
                </a:solidFill>
                <a:latin typeface="Arial"/>
                <a:cs typeface="Arial"/>
              </a:rPr>
              <a:t>costs </a:t>
            </a:r>
            <a:r>
              <a:rPr spc="-5" dirty="0">
                <a:solidFill>
                  <a:srgbClr val="595959"/>
                </a:solidFill>
                <a:latin typeface="Arial"/>
                <a:cs typeface="Arial"/>
              </a:rPr>
              <a:t>$3000 or</a:t>
            </a:r>
            <a:r>
              <a:rPr spc="-35" dirty="0">
                <a:solidFill>
                  <a:srgbClr val="595959"/>
                </a:solidFill>
                <a:latin typeface="Arial"/>
                <a:cs typeface="Arial"/>
              </a:rPr>
              <a:t> </a:t>
            </a:r>
            <a:r>
              <a:rPr dirty="0">
                <a:solidFill>
                  <a:srgbClr val="595959"/>
                </a:solidFill>
                <a:latin typeface="Arial"/>
                <a:cs typeface="Arial"/>
              </a:rPr>
              <a:t>more</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srgbClr val="595959"/>
                </a:solidFill>
                <a:latin typeface="Arial"/>
                <a:cs typeface="Arial"/>
              </a:rPr>
              <a:t>of 1,000 German drivers, 10% undecided, 44% </a:t>
            </a:r>
            <a:r>
              <a:rPr dirty="0">
                <a:solidFill>
                  <a:srgbClr val="595959"/>
                </a:solidFill>
                <a:latin typeface="Arial"/>
                <a:cs typeface="Arial"/>
              </a:rPr>
              <a:t>skeptical, </a:t>
            </a:r>
            <a:r>
              <a:rPr spc="-5" dirty="0">
                <a:solidFill>
                  <a:srgbClr val="595959"/>
                </a:solidFill>
                <a:latin typeface="Arial"/>
                <a:cs typeface="Arial"/>
              </a:rPr>
              <a:t>24%</a:t>
            </a:r>
            <a:r>
              <a:rPr spc="-70" dirty="0">
                <a:solidFill>
                  <a:srgbClr val="595959"/>
                </a:solidFill>
                <a:latin typeface="Arial"/>
                <a:cs typeface="Arial"/>
              </a:rPr>
              <a:t> </a:t>
            </a:r>
            <a:r>
              <a:rPr spc="-5" dirty="0">
                <a:solidFill>
                  <a:srgbClr val="595959"/>
                </a:solidFill>
                <a:latin typeface="Arial"/>
                <a:cs typeface="Arial"/>
              </a:rPr>
              <a:t>hostile</a:t>
            </a:r>
            <a:endParaRPr>
              <a:solidFill>
                <a:prstClr val="black"/>
              </a:solidFill>
              <a:latin typeface="Arial"/>
              <a:cs typeface="Arial"/>
            </a:endParaRPr>
          </a:p>
          <a:p>
            <a:pPr marL="836294" lvl="1" indent="-367030">
              <a:spcBef>
                <a:spcPts val="315"/>
              </a:spcBef>
              <a:buFontTx/>
              <a:buChar char="○"/>
              <a:tabLst>
                <a:tab pos="836294" algn="l"/>
                <a:tab pos="836930" algn="l"/>
              </a:tabLst>
            </a:pPr>
            <a:r>
              <a:rPr spc="-5" dirty="0">
                <a:solidFill>
                  <a:srgbClr val="595959"/>
                </a:solidFill>
                <a:latin typeface="Arial"/>
                <a:cs typeface="Arial"/>
              </a:rPr>
              <a:t>2012, automotive </a:t>
            </a:r>
            <a:r>
              <a:rPr dirty="0">
                <a:solidFill>
                  <a:srgbClr val="595959"/>
                </a:solidFill>
                <a:latin typeface="Arial"/>
                <a:cs typeface="Arial"/>
              </a:rPr>
              <a:t>researcher</a:t>
            </a:r>
            <a:r>
              <a:rPr spc="-15" dirty="0">
                <a:solidFill>
                  <a:srgbClr val="595959"/>
                </a:solidFill>
                <a:latin typeface="Arial"/>
                <a:cs typeface="Arial"/>
              </a:rPr>
              <a:t> </a:t>
            </a:r>
            <a:r>
              <a:rPr spc="-5" dirty="0">
                <a:solidFill>
                  <a:srgbClr val="595959"/>
                </a:solidFill>
                <a:latin typeface="Arial"/>
                <a:cs typeface="Arial"/>
              </a:rPr>
              <a:t>Puls</a:t>
            </a:r>
            <a:endParaRPr>
              <a:solidFill>
                <a:prstClr val="black"/>
              </a:solidFill>
              <a:latin typeface="Arial"/>
              <a:cs typeface="Arial"/>
            </a:endParaRPr>
          </a:p>
        </p:txBody>
      </p:sp>
      <p:sp>
        <p:nvSpPr>
          <p:cNvPr id="3" name="object 3"/>
          <p:cNvSpPr txBox="1">
            <a:spLocks noGrp="1"/>
          </p:cNvSpPr>
          <p:nvPr>
            <p:ph type="title"/>
          </p:nvPr>
        </p:nvSpPr>
        <p:spPr>
          <a:xfrm>
            <a:off x="384726" y="1361075"/>
            <a:ext cx="2312035" cy="452120"/>
          </a:xfrm>
          <a:prstGeom prst="rect">
            <a:avLst/>
          </a:prstGeom>
        </p:spPr>
        <p:txBody>
          <a:bodyPr vert="horz" wrap="square" lIns="0" tIns="12700" rIns="0" bIns="0" rtlCol="0">
            <a:spAutoFit/>
          </a:bodyPr>
          <a:lstStyle/>
          <a:p>
            <a:pPr marL="12700">
              <a:spcBef>
                <a:spcPts val="100"/>
              </a:spcBef>
            </a:pPr>
            <a:r>
              <a:rPr spc="-10" dirty="0"/>
              <a:t>Public</a:t>
            </a:r>
            <a:r>
              <a:rPr spc="-90" dirty="0"/>
              <a:t> </a:t>
            </a:r>
            <a:r>
              <a:rPr spc="-5" dirty="0"/>
              <a:t>Opinion</a:t>
            </a:r>
          </a:p>
        </p:txBody>
      </p:sp>
    </p:spTree>
    <p:extLst>
      <p:ext uri="{BB962C8B-B14F-4D97-AF65-F5344CB8AC3E}">
        <p14:creationId xmlns:p14="http://schemas.microsoft.com/office/powerpoint/2010/main" val="40460901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3126740" cy="452120"/>
          </a:xfrm>
          <a:prstGeom prst="rect">
            <a:avLst/>
          </a:prstGeom>
        </p:spPr>
        <p:txBody>
          <a:bodyPr vert="horz" wrap="square" lIns="0" tIns="12700" rIns="0" bIns="0" rtlCol="0">
            <a:spAutoFit/>
          </a:bodyPr>
          <a:lstStyle/>
          <a:p>
            <a:pPr marL="12700">
              <a:spcBef>
                <a:spcPts val="100"/>
              </a:spcBef>
            </a:pPr>
            <a:r>
              <a:rPr spc="-5" dirty="0"/>
              <a:t>Discussion:</a:t>
            </a:r>
            <a:r>
              <a:rPr spc="-85" dirty="0"/>
              <a:t> </a:t>
            </a:r>
            <a:r>
              <a:rPr spc="-5" dirty="0"/>
              <a:t>Liability</a:t>
            </a:r>
          </a:p>
        </p:txBody>
      </p:sp>
      <p:sp>
        <p:nvSpPr>
          <p:cNvPr id="3" name="object 3"/>
          <p:cNvSpPr txBox="1"/>
          <p:nvPr/>
        </p:nvSpPr>
        <p:spPr>
          <a:xfrm>
            <a:off x="475249" y="2033600"/>
            <a:ext cx="7815580" cy="1282700"/>
          </a:xfrm>
          <a:prstGeom prst="rect">
            <a:avLst/>
          </a:prstGeom>
        </p:spPr>
        <p:txBody>
          <a:bodyPr vert="horz" wrap="square" lIns="0" tIns="12700" rIns="0" bIns="0" rtlCol="0">
            <a:spAutoFit/>
          </a:bodyPr>
          <a:lstStyle/>
          <a:p>
            <a:pPr marL="379095" marR="377190" indent="-367030">
              <a:lnSpc>
                <a:spcPct val="114599"/>
              </a:lnSpc>
              <a:spcBef>
                <a:spcPts val="100"/>
              </a:spcBef>
              <a:buFontTx/>
              <a:buChar char="●"/>
              <a:tabLst>
                <a:tab pos="379095" algn="l"/>
                <a:tab pos="379730" algn="l"/>
              </a:tabLst>
            </a:pPr>
            <a:r>
              <a:rPr spc="-5" dirty="0">
                <a:solidFill>
                  <a:srgbClr val="595959"/>
                </a:solidFill>
                <a:latin typeface="Arial"/>
                <a:cs typeface="Arial"/>
              </a:rPr>
              <a:t>Situation: If </a:t>
            </a:r>
            <a:r>
              <a:rPr dirty="0">
                <a:solidFill>
                  <a:srgbClr val="595959"/>
                </a:solidFill>
                <a:latin typeface="Arial"/>
                <a:cs typeface="Arial"/>
              </a:rPr>
              <a:t>a </a:t>
            </a:r>
            <a:r>
              <a:rPr spc="-5" dirty="0">
                <a:solidFill>
                  <a:srgbClr val="595959"/>
                </a:solidFill>
                <a:latin typeface="Arial"/>
                <a:cs typeface="Arial"/>
              </a:rPr>
              <a:t>traditional automobile gets hit by </a:t>
            </a:r>
            <a:r>
              <a:rPr dirty="0">
                <a:solidFill>
                  <a:srgbClr val="595959"/>
                </a:solidFill>
                <a:latin typeface="Arial"/>
                <a:cs typeface="Arial"/>
              </a:rPr>
              <a:t>a </a:t>
            </a:r>
            <a:r>
              <a:rPr spc="-5" dirty="0">
                <a:solidFill>
                  <a:srgbClr val="595959"/>
                </a:solidFill>
                <a:latin typeface="Arial"/>
                <a:cs typeface="Arial"/>
              </a:rPr>
              <a:t>driverless </a:t>
            </a:r>
            <a:r>
              <a:rPr dirty="0">
                <a:solidFill>
                  <a:srgbClr val="595959"/>
                </a:solidFill>
                <a:latin typeface="Arial"/>
                <a:cs typeface="Arial"/>
              </a:rPr>
              <a:t>car, </a:t>
            </a:r>
            <a:r>
              <a:rPr spc="-5" dirty="0">
                <a:solidFill>
                  <a:srgbClr val="595959"/>
                </a:solidFill>
                <a:latin typeface="Arial"/>
                <a:cs typeface="Arial"/>
              </a:rPr>
              <a:t>who is  </a:t>
            </a:r>
            <a:r>
              <a:rPr dirty="0">
                <a:solidFill>
                  <a:srgbClr val="595959"/>
                </a:solidFill>
                <a:latin typeface="Arial"/>
                <a:cs typeface="Arial"/>
              </a:rPr>
              <a:t>responsible?</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srgbClr val="595959"/>
                </a:solidFill>
                <a:latin typeface="Arial"/>
                <a:cs typeface="Arial"/>
              </a:rPr>
              <a:t>Opinion?</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srgbClr val="595959"/>
                </a:solidFill>
                <a:latin typeface="Arial"/>
                <a:cs typeface="Arial"/>
              </a:rPr>
              <a:t>Take </a:t>
            </a:r>
            <a:r>
              <a:rPr dirty="0">
                <a:solidFill>
                  <a:srgbClr val="595959"/>
                </a:solidFill>
                <a:latin typeface="Arial"/>
                <a:cs typeface="Arial"/>
              </a:rPr>
              <a:t>a minute </a:t>
            </a:r>
            <a:r>
              <a:rPr spc="-5" dirty="0">
                <a:solidFill>
                  <a:srgbClr val="595959"/>
                </a:solidFill>
                <a:latin typeface="Arial"/>
                <a:cs typeface="Arial"/>
              </a:rPr>
              <a:t>talk with the person next to </a:t>
            </a:r>
            <a:r>
              <a:rPr dirty="0">
                <a:solidFill>
                  <a:srgbClr val="595959"/>
                </a:solidFill>
                <a:latin typeface="Arial"/>
                <a:cs typeface="Arial"/>
              </a:rPr>
              <a:t>you </a:t>
            </a:r>
            <a:r>
              <a:rPr spc="-5" dirty="0">
                <a:solidFill>
                  <a:srgbClr val="595959"/>
                </a:solidFill>
                <a:latin typeface="Arial"/>
                <a:cs typeface="Arial"/>
              </a:rPr>
              <a:t>and decide what </a:t>
            </a:r>
            <a:r>
              <a:rPr dirty="0">
                <a:solidFill>
                  <a:srgbClr val="595959"/>
                </a:solidFill>
                <a:latin typeface="Arial"/>
                <a:cs typeface="Arial"/>
              </a:rPr>
              <a:t>you</a:t>
            </a:r>
            <a:r>
              <a:rPr spc="-70" dirty="0">
                <a:solidFill>
                  <a:srgbClr val="595959"/>
                </a:solidFill>
                <a:latin typeface="Arial"/>
                <a:cs typeface="Arial"/>
              </a:rPr>
              <a:t> </a:t>
            </a:r>
            <a:r>
              <a:rPr spc="-5" dirty="0">
                <a:solidFill>
                  <a:srgbClr val="595959"/>
                </a:solidFill>
                <a:latin typeface="Arial"/>
                <a:cs typeface="Arial"/>
              </a:rPr>
              <a:t>think.</a:t>
            </a:r>
            <a:endParaRPr>
              <a:solidFill>
                <a:prstClr val="black"/>
              </a:solidFill>
              <a:latin typeface="Arial"/>
              <a:cs typeface="Arial"/>
            </a:endParaRPr>
          </a:p>
        </p:txBody>
      </p:sp>
    </p:spTree>
    <p:extLst>
      <p:ext uri="{BB962C8B-B14F-4D97-AF65-F5344CB8AC3E}">
        <p14:creationId xmlns:p14="http://schemas.microsoft.com/office/powerpoint/2010/main" val="204390916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3264535" cy="452120"/>
          </a:xfrm>
          <a:prstGeom prst="rect">
            <a:avLst/>
          </a:prstGeom>
        </p:spPr>
        <p:txBody>
          <a:bodyPr vert="horz" wrap="square" lIns="0" tIns="12700" rIns="0" bIns="0" rtlCol="0">
            <a:spAutoFit/>
          </a:bodyPr>
          <a:lstStyle/>
          <a:p>
            <a:pPr marL="12700">
              <a:spcBef>
                <a:spcPts val="100"/>
              </a:spcBef>
            </a:pPr>
            <a:r>
              <a:rPr spc="-5" dirty="0"/>
              <a:t>Discussion:</a:t>
            </a:r>
            <a:r>
              <a:rPr spc="-85" dirty="0"/>
              <a:t> </a:t>
            </a:r>
            <a:r>
              <a:rPr spc="-5" dirty="0"/>
              <a:t>Children</a:t>
            </a:r>
          </a:p>
        </p:txBody>
      </p:sp>
      <p:sp>
        <p:nvSpPr>
          <p:cNvPr id="3" name="object 3"/>
          <p:cNvSpPr txBox="1"/>
          <p:nvPr/>
        </p:nvSpPr>
        <p:spPr>
          <a:xfrm>
            <a:off x="475250" y="2033601"/>
            <a:ext cx="8106409" cy="968375"/>
          </a:xfrm>
          <a:prstGeom prst="rect">
            <a:avLst/>
          </a:prstGeom>
        </p:spPr>
        <p:txBody>
          <a:bodyPr vert="horz" wrap="square" lIns="0" tIns="12700" rIns="0" bIns="0" rtlCol="0">
            <a:spAutoFit/>
          </a:bodyPr>
          <a:lstStyle/>
          <a:p>
            <a:pPr marL="379095" marR="5080" indent="-367030">
              <a:lnSpc>
                <a:spcPct val="114599"/>
              </a:lnSpc>
              <a:spcBef>
                <a:spcPts val="100"/>
              </a:spcBef>
              <a:buFontTx/>
              <a:buChar char="●"/>
              <a:tabLst>
                <a:tab pos="379095" algn="l"/>
                <a:tab pos="379730" algn="l"/>
              </a:tabLst>
            </a:pPr>
            <a:r>
              <a:rPr spc="-5" dirty="0">
                <a:solidFill>
                  <a:srgbClr val="595959"/>
                </a:solidFill>
                <a:latin typeface="Arial"/>
                <a:cs typeface="Arial"/>
              </a:rPr>
              <a:t>Situation: Driverless </a:t>
            </a:r>
            <a:r>
              <a:rPr dirty="0">
                <a:solidFill>
                  <a:srgbClr val="595959"/>
                </a:solidFill>
                <a:latin typeface="Arial"/>
                <a:cs typeface="Arial"/>
              </a:rPr>
              <a:t>cars may </a:t>
            </a:r>
            <a:r>
              <a:rPr spc="-5" dirty="0">
                <a:solidFill>
                  <a:srgbClr val="595959"/>
                </a:solidFill>
                <a:latin typeface="Arial"/>
                <a:cs typeface="Arial"/>
              </a:rPr>
              <a:t>one day be able to pick </a:t>
            </a:r>
            <a:r>
              <a:rPr dirty="0">
                <a:solidFill>
                  <a:srgbClr val="595959"/>
                </a:solidFill>
                <a:latin typeface="Arial"/>
                <a:cs typeface="Arial"/>
              </a:rPr>
              <a:t>a child </a:t>
            </a:r>
            <a:r>
              <a:rPr spc="-5" dirty="0">
                <a:solidFill>
                  <a:srgbClr val="595959"/>
                </a:solidFill>
                <a:latin typeface="Arial"/>
                <a:cs typeface="Arial"/>
              </a:rPr>
              <a:t>up from </a:t>
            </a:r>
            <a:r>
              <a:rPr dirty="0">
                <a:solidFill>
                  <a:srgbClr val="595959"/>
                </a:solidFill>
                <a:latin typeface="Arial"/>
                <a:cs typeface="Arial"/>
              </a:rPr>
              <a:t>school  </a:t>
            </a:r>
            <a:r>
              <a:rPr spc="-5" dirty="0">
                <a:solidFill>
                  <a:srgbClr val="595959"/>
                </a:solidFill>
                <a:latin typeface="Arial"/>
                <a:cs typeface="Arial"/>
              </a:rPr>
              <a:t>and take him home if the laws</a:t>
            </a:r>
            <a:r>
              <a:rPr spc="-15" dirty="0">
                <a:solidFill>
                  <a:srgbClr val="595959"/>
                </a:solidFill>
                <a:latin typeface="Arial"/>
                <a:cs typeface="Arial"/>
              </a:rPr>
              <a:t> </a:t>
            </a:r>
            <a:r>
              <a:rPr spc="-5" dirty="0">
                <a:solidFill>
                  <a:srgbClr val="595959"/>
                </a:solidFill>
                <a:latin typeface="Arial"/>
                <a:cs typeface="Arial"/>
              </a:rPr>
              <a:t>permit</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srgbClr val="595959"/>
                </a:solidFill>
                <a:latin typeface="Arial"/>
                <a:cs typeface="Arial"/>
              </a:rPr>
              <a:t>Opinion?</a:t>
            </a:r>
            <a:endParaRPr>
              <a:solidFill>
                <a:prstClr val="black"/>
              </a:solidFill>
              <a:latin typeface="Arial"/>
              <a:cs typeface="Arial"/>
            </a:endParaRPr>
          </a:p>
        </p:txBody>
      </p:sp>
      <p:sp>
        <p:nvSpPr>
          <p:cNvPr id="4" name="object 4"/>
          <p:cNvSpPr/>
          <p:nvPr/>
        </p:nvSpPr>
        <p:spPr>
          <a:xfrm>
            <a:off x="2679676" y="3162275"/>
            <a:ext cx="3784649" cy="2838474"/>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1819027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3343910" cy="452120"/>
          </a:xfrm>
          <a:prstGeom prst="rect">
            <a:avLst/>
          </a:prstGeom>
        </p:spPr>
        <p:txBody>
          <a:bodyPr vert="horz" wrap="square" lIns="0" tIns="12700" rIns="0" bIns="0" rtlCol="0">
            <a:spAutoFit/>
          </a:bodyPr>
          <a:lstStyle/>
          <a:p>
            <a:pPr marL="12700">
              <a:spcBef>
                <a:spcPts val="100"/>
              </a:spcBef>
            </a:pPr>
            <a:r>
              <a:rPr spc="-5" dirty="0"/>
              <a:t>Discussion:</a:t>
            </a:r>
            <a:r>
              <a:rPr spc="-85" dirty="0"/>
              <a:t> </a:t>
            </a:r>
            <a:r>
              <a:rPr spc="-5" dirty="0"/>
              <a:t>Licenses</a:t>
            </a:r>
          </a:p>
        </p:txBody>
      </p:sp>
      <p:sp>
        <p:nvSpPr>
          <p:cNvPr id="3" name="object 3"/>
          <p:cNvSpPr txBox="1"/>
          <p:nvPr/>
        </p:nvSpPr>
        <p:spPr>
          <a:xfrm>
            <a:off x="475249" y="2033601"/>
            <a:ext cx="8140700" cy="1597025"/>
          </a:xfrm>
          <a:prstGeom prst="rect">
            <a:avLst/>
          </a:prstGeom>
        </p:spPr>
        <p:txBody>
          <a:bodyPr vert="horz" wrap="square" lIns="0" tIns="12700" rIns="0" bIns="0" rtlCol="0">
            <a:spAutoFit/>
          </a:bodyPr>
          <a:lstStyle/>
          <a:p>
            <a:pPr marL="379095" marR="5080" indent="-367030">
              <a:lnSpc>
                <a:spcPct val="114599"/>
              </a:lnSpc>
              <a:spcBef>
                <a:spcPts val="100"/>
              </a:spcBef>
              <a:buFontTx/>
              <a:buChar char="●"/>
              <a:tabLst>
                <a:tab pos="379095" algn="l"/>
                <a:tab pos="379730" algn="l"/>
              </a:tabLst>
            </a:pPr>
            <a:r>
              <a:rPr spc="-5" dirty="0">
                <a:solidFill>
                  <a:prstClr val="black"/>
                </a:solidFill>
                <a:latin typeface="Arial"/>
                <a:cs typeface="Arial"/>
              </a:rPr>
              <a:t>If driverless </a:t>
            </a:r>
            <a:r>
              <a:rPr dirty="0">
                <a:solidFill>
                  <a:prstClr val="black"/>
                </a:solidFill>
                <a:latin typeface="Arial"/>
                <a:cs typeface="Arial"/>
              </a:rPr>
              <a:t>cars </a:t>
            </a:r>
            <a:r>
              <a:rPr spc="-5" dirty="0">
                <a:solidFill>
                  <a:prstClr val="black"/>
                </a:solidFill>
                <a:latin typeface="Arial"/>
                <a:cs typeface="Arial"/>
              </a:rPr>
              <a:t>are </a:t>
            </a:r>
            <a:r>
              <a:rPr dirty="0">
                <a:solidFill>
                  <a:prstClr val="black"/>
                </a:solidFill>
                <a:latin typeface="Arial"/>
                <a:cs typeface="Arial"/>
              </a:rPr>
              <a:t>a </a:t>
            </a:r>
            <a:r>
              <a:rPr spc="-5" dirty="0">
                <a:solidFill>
                  <a:prstClr val="black"/>
                </a:solidFill>
                <a:latin typeface="Arial"/>
                <a:cs typeface="Arial"/>
              </a:rPr>
              <a:t>thing of the future, will driver licenses be </a:t>
            </a:r>
            <a:r>
              <a:rPr dirty="0">
                <a:solidFill>
                  <a:prstClr val="black"/>
                </a:solidFill>
                <a:latin typeface="Arial"/>
                <a:cs typeface="Arial"/>
              </a:rPr>
              <a:t>a </a:t>
            </a:r>
            <a:r>
              <a:rPr spc="-5" dirty="0">
                <a:solidFill>
                  <a:prstClr val="black"/>
                </a:solidFill>
                <a:latin typeface="Arial"/>
                <a:cs typeface="Arial"/>
              </a:rPr>
              <a:t>thing of the  past?</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prstClr val="black"/>
                </a:solidFill>
                <a:latin typeface="Arial"/>
                <a:cs typeface="Arial"/>
              </a:rPr>
              <a:t>Opinion?</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srgbClr val="595959"/>
                </a:solidFill>
                <a:latin typeface="Arial"/>
                <a:cs typeface="Arial"/>
              </a:rPr>
              <a:t>Take </a:t>
            </a:r>
            <a:r>
              <a:rPr dirty="0">
                <a:solidFill>
                  <a:srgbClr val="595959"/>
                </a:solidFill>
                <a:latin typeface="Arial"/>
                <a:cs typeface="Arial"/>
              </a:rPr>
              <a:t>a minute </a:t>
            </a:r>
            <a:r>
              <a:rPr spc="-5" dirty="0">
                <a:solidFill>
                  <a:srgbClr val="595959"/>
                </a:solidFill>
                <a:latin typeface="Arial"/>
                <a:cs typeface="Arial"/>
              </a:rPr>
              <a:t>talk with the person next to </a:t>
            </a:r>
            <a:r>
              <a:rPr dirty="0">
                <a:solidFill>
                  <a:srgbClr val="595959"/>
                </a:solidFill>
                <a:latin typeface="Arial"/>
                <a:cs typeface="Arial"/>
              </a:rPr>
              <a:t>you </a:t>
            </a:r>
            <a:r>
              <a:rPr spc="-5" dirty="0">
                <a:solidFill>
                  <a:srgbClr val="595959"/>
                </a:solidFill>
                <a:latin typeface="Arial"/>
                <a:cs typeface="Arial"/>
              </a:rPr>
              <a:t>and decide what </a:t>
            </a:r>
            <a:r>
              <a:rPr dirty="0">
                <a:solidFill>
                  <a:srgbClr val="595959"/>
                </a:solidFill>
                <a:latin typeface="Arial"/>
                <a:cs typeface="Arial"/>
              </a:rPr>
              <a:t>you</a:t>
            </a:r>
            <a:r>
              <a:rPr spc="-60" dirty="0">
                <a:solidFill>
                  <a:srgbClr val="595959"/>
                </a:solidFill>
                <a:latin typeface="Arial"/>
                <a:cs typeface="Arial"/>
              </a:rPr>
              <a:t> </a:t>
            </a:r>
            <a:r>
              <a:rPr spc="-5" dirty="0">
                <a:solidFill>
                  <a:srgbClr val="595959"/>
                </a:solidFill>
                <a:latin typeface="Arial"/>
                <a:cs typeface="Arial"/>
              </a:rPr>
              <a:t>think.</a:t>
            </a:r>
            <a:endParaRPr>
              <a:solidFill>
                <a:prstClr val="black"/>
              </a:solidFill>
              <a:latin typeface="Arial"/>
              <a:cs typeface="Arial"/>
            </a:endParaRPr>
          </a:p>
          <a:p>
            <a:pPr marL="12700">
              <a:spcBef>
                <a:spcPts val="315"/>
              </a:spcBef>
            </a:pPr>
            <a:r>
              <a:rPr dirty="0">
                <a:solidFill>
                  <a:prstClr val="black"/>
                </a:solidFill>
                <a:latin typeface="Arial"/>
                <a:cs typeface="Arial"/>
              </a:rPr>
              <a:t>●</a:t>
            </a:r>
            <a:endParaRPr>
              <a:solidFill>
                <a:prstClr val="black"/>
              </a:solidFill>
              <a:latin typeface="Arial"/>
              <a:cs typeface="Arial"/>
            </a:endParaRPr>
          </a:p>
        </p:txBody>
      </p:sp>
    </p:spTree>
    <p:extLst>
      <p:ext uri="{BB962C8B-B14F-4D97-AF65-F5344CB8AC3E}">
        <p14:creationId xmlns:p14="http://schemas.microsoft.com/office/powerpoint/2010/main" val="392255872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3007995" cy="452120"/>
          </a:xfrm>
          <a:prstGeom prst="rect">
            <a:avLst/>
          </a:prstGeom>
        </p:spPr>
        <p:txBody>
          <a:bodyPr vert="horz" wrap="square" lIns="0" tIns="12700" rIns="0" bIns="0" rtlCol="0">
            <a:spAutoFit/>
          </a:bodyPr>
          <a:lstStyle/>
          <a:p>
            <a:pPr marL="12700">
              <a:spcBef>
                <a:spcPts val="100"/>
              </a:spcBef>
            </a:pPr>
            <a:r>
              <a:rPr spc="-5" dirty="0"/>
              <a:t>Discussion:</a:t>
            </a:r>
            <a:r>
              <a:rPr spc="-85" dirty="0"/>
              <a:t> </a:t>
            </a:r>
            <a:r>
              <a:rPr dirty="0"/>
              <a:t>Morals</a:t>
            </a:r>
          </a:p>
        </p:txBody>
      </p:sp>
      <p:sp>
        <p:nvSpPr>
          <p:cNvPr id="3" name="object 3"/>
          <p:cNvSpPr txBox="1"/>
          <p:nvPr/>
        </p:nvSpPr>
        <p:spPr>
          <a:xfrm>
            <a:off x="475250" y="2033601"/>
            <a:ext cx="8273415" cy="2225675"/>
          </a:xfrm>
          <a:prstGeom prst="rect">
            <a:avLst/>
          </a:prstGeom>
        </p:spPr>
        <p:txBody>
          <a:bodyPr vert="horz" wrap="square" lIns="0" tIns="12700" rIns="0" bIns="0" rtlCol="0">
            <a:spAutoFit/>
          </a:bodyPr>
          <a:lstStyle/>
          <a:p>
            <a:pPr marL="379095" marR="5080" indent="-367030">
              <a:lnSpc>
                <a:spcPct val="114599"/>
              </a:lnSpc>
              <a:spcBef>
                <a:spcPts val="100"/>
              </a:spcBef>
              <a:buFontTx/>
              <a:buChar char="●"/>
              <a:tabLst>
                <a:tab pos="379095" algn="l"/>
                <a:tab pos="379730" algn="l"/>
              </a:tabLst>
            </a:pPr>
            <a:r>
              <a:rPr spc="-5" dirty="0">
                <a:solidFill>
                  <a:srgbClr val="595959"/>
                </a:solidFill>
                <a:latin typeface="Arial"/>
                <a:cs typeface="Arial"/>
              </a:rPr>
              <a:t>If there was </a:t>
            </a:r>
            <a:r>
              <a:rPr dirty="0">
                <a:solidFill>
                  <a:srgbClr val="595959"/>
                </a:solidFill>
                <a:latin typeface="Arial"/>
                <a:cs typeface="Arial"/>
              </a:rPr>
              <a:t>a choice </a:t>
            </a:r>
            <a:r>
              <a:rPr spc="-5" dirty="0">
                <a:solidFill>
                  <a:srgbClr val="595959"/>
                </a:solidFill>
                <a:latin typeface="Arial"/>
                <a:cs typeface="Arial"/>
              </a:rPr>
              <a:t>to </a:t>
            </a:r>
            <a:r>
              <a:rPr dirty="0">
                <a:solidFill>
                  <a:srgbClr val="595959"/>
                </a:solidFill>
                <a:latin typeface="Arial"/>
                <a:cs typeface="Arial"/>
              </a:rPr>
              <a:t>swerve </a:t>
            </a:r>
            <a:r>
              <a:rPr spc="-5" dirty="0">
                <a:solidFill>
                  <a:srgbClr val="595959"/>
                </a:solidFill>
                <a:latin typeface="Arial"/>
                <a:cs typeface="Arial"/>
              </a:rPr>
              <a:t>into </a:t>
            </a:r>
            <a:r>
              <a:rPr dirty="0">
                <a:solidFill>
                  <a:srgbClr val="595959"/>
                </a:solidFill>
                <a:latin typeface="Arial"/>
                <a:cs typeface="Arial"/>
              </a:rPr>
              <a:t>a schoolbus </a:t>
            </a:r>
            <a:r>
              <a:rPr spc="-5" dirty="0">
                <a:solidFill>
                  <a:srgbClr val="595959"/>
                </a:solidFill>
                <a:latin typeface="Arial"/>
                <a:cs typeface="Arial"/>
              </a:rPr>
              <a:t>and potentially </a:t>
            </a:r>
            <a:r>
              <a:rPr dirty="0">
                <a:solidFill>
                  <a:srgbClr val="595959"/>
                </a:solidFill>
                <a:latin typeface="Arial"/>
                <a:cs typeface="Arial"/>
              </a:rPr>
              <a:t>kill </a:t>
            </a:r>
            <a:r>
              <a:rPr spc="-5" dirty="0">
                <a:solidFill>
                  <a:srgbClr val="595959"/>
                </a:solidFill>
                <a:latin typeface="Arial"/>
                <a:cs typeface="Arial"/>
              </a:rPr>
              <a:t>the  </a:t>
            </a:r>
            <a:r>
              <a:rPr dirty="0">
                <a:solidFill>
                  <a:srgbClr val="595959"/>
                </a:solidFill>
                <a:latin typeface="Arial"/>
                <a:cs typeface="Arial"/>
              </a:rPr>
              <a:t>children </a:t>
            </a:r>
            <a:r>
              <a:rPr spc="-5" dirty="0">
                <a:solidFill>
                  <a:srgbClr val="595959"/>
                </a:solidFill>
                <a:latin typeface="Arial"/>
                <a:cs typeface="Arial"/>
              </a:rPr>
              <a:t>onboard but </a:t>
            </a:r>
            <a:r>
              <a:rPr dirty="0">
                <a:solidFill>
                  <a:srgbClr val="595959"/>
                </a:solidFill>
                <a:latin typeface="Arial"/>
                <a:cs typeface="Arial"/>
              </a:rPr>
              <a:t>save </a:t>
            </a:r>
            <a:r>
              <a:rPr spc="-5" dirty="0">
                <a:solidFill>
                  <a:srgbClr val="595959"/>
                </a:solidFill>
                <a:latin typeface="Arial"/>
                <a:cs typeface="Arial"/>
              </a:rPr>
              <a:t>the driver, or divert the </a:t>
            </a:r>
            <a:r>
              <a:rPr dirty="0">
                <a:solidFill>
                  <a:srgbClr val="595959"/>
                </a:solidFill>
                <a:latin typeface="Arial"/>
                <a:cs typeface="Arial"/>
              </a:rPr>
              <a:t>car </a:t>
            </a:r>
            <a:r>
              <a:rPr spc="-5" dirty="0">
                <a:solidFill>
                  <a:srgbClr val="595959"/>
                </a:solidFill>
                <a:latin typeface="Arial"/>
                <a:cs typeface="Arial"/>
              </a:rPr>
              <a:t>to </a:t>
            </a:r>
            <a:r>
              <a:rPr dirty="0">
                <a:solidFill>
                  <a:srgbClr val="595959"/>
                </a:solidFill>
                <a:latin typeface="Arial"/>
                <a:cs typeface="Arial"/>
              </a:rPr>
              <a:t>kill </a:t>
            </a:r>
            <a:r>
              <a:rPr spc="-5" dirty="0">
                <a:solidFill>
                  <a:srgbClr val="595959"/>
                </a:solidFill>
                <a:latin typeface="Arial"/>
                <a:cs typeface="Arial"/>
              </a:rPr>
              <a:t>the driver but </a:t>
            </a:r>
            <a:r>
              <a:rPr dirty="0">
                <a:solidFill>
                  <a:srgbClr val="595959"/>
                </a:solidFill>
                <a:latin typeface="Arial"/>
                <a:cs typeface="Arial"/>
              </a:rPr>
              <a:t>save  </a:t>
            </a:r>
            <a:r>
              <a:rPr spc="-5" dirty="0">
                <a:solidFill>
                  <a:srgbClr val="595959"/>
                </a:solidFill>
                <a:latin typeface="Arial"/>
                <a:cs typeface="Arial"/>
              </a:rPr>
              <a:t>the </a:t>
            </a:r>
            <a:r>
              <a:rPr dirty="0">
                <a:solidFill>
                  <a:srgbClr val="595959"/>
                </a:solidFill>
                <a:latin typeface="Arial"/>
                <a:cs typeface="Arial"/>
              </a:rPr>
              <a:t>children, </a:t>
            </a:r>
            <a:r>
              <a:rPr spc="-5" dirty="0">
                <a:solidFill>
                  <a:srgbClr val="595959"/>
                </a:solidFill>
                <a:latin typeface="Arial"/>
                <a:cs typeface="Arial"/>
              </a:rPr>
              <a:t>how </a:t>
            </a:r>
            <a:r>
              <a:rPr dirty="0">
                <a:solidFill>
                  <a:srgbClr val="595959"/>
                </a:solidFill>
                <a:latin typeface="Arial"/>
                <a:cs typeface="Arial"/>
              </a:rPr>
              <a:t>should </a:t>
            </a:r>
            <a:r>
              <a:rPr spc="-5" dirty="0">
                <a:solidFill>
                  <a:srgbClr val="595959"/>
                </a:solidFill>
                <a:latin typeface="Arial"/>
                <a:cs typeface="Arial"/>
              </a:rPr>
              <a:t>the </a:t>
            </a:r>
            <a:r>
              <a:rPr dirty="0">
                <a:solidFill>
                  <a:srgbClr val="595959"/>
                </a:solidFill>
                <a:latin typeface="Arial"/>
                <a:cs typeface="Arial"/>
              </a:rPr>
              <a:t>car </a:t>
            </a:r>
            <a:r>
              <a:rPr spc="-5" dirty="0">
                <a:solidFill>
                  <a:srgbClr val="595959"/>
                </a:solidFill>
                <a:latin typeface="Arial"/>
                <a:cs typeface="Arial"/>
              </a:rPr>
              <a:t>be</a:t>
            </a:r>
            <a:r>
              <a:rPr spc="-35" dirty="0">
                <a:solidFill>
                  <a:srgbClr val="595959"/>
                </a:solidFill>
                <a:latin typeface="Arial"/>
                <a:cs typeface="Arial"/>
              </a:rPr>
              <a:t> </a:t>
            </a:r>
            <a:r>
              <a:rPr spc="-5" dirty="0">
                <a:solidFill>
                  <a:srgbClr val="595959"/>
                </a:solidFill>
                <a:latin typeface="Arial"/>
                <a:cs typeface="Arial"/>
              </a:rPr>
              <a:t>programmed?</a:t>
            </a:r>
            <a:endParaRPr>
              <a:solidFill>
                <a:prstClr val="black"/>
              </a:solidFill>
              <a:latin typeface="Arial"/>
              <a:cs typeface="Arial"/>
            </a:endParaRPr>
          </a:p>
          <a:p>
            <a:pPr marL="379095" indent="-367030">
              <a:spcBef>
                <a:spcPts val="315"/>
              </a:spcBef>
              <a:buFontTx/>
              <a:buChar char="●"/>
              <a:tabLst>
                <a:tab pos="379095" algn="l"/>
                <a:tab pos="379730" algn="l"/>
              </a:tabLst>
            </a:pPr>
            <a:r>
              <a:rPr dirty="0">
                <a:solidFill>
                  <a:srgbClr val="595959"/>
                </a:solidFill>
                <a:latin typeface="Arial"/>
                <a:cs typeface="Arial"/>
              </a:rPr>
              <a:t>A real </a:t>
            </a:r>
            <a:r>
              <a:rPr spc="-5" dirty="0">
                <a:solidFill>
                  <a:srgbClr val="595959"/>
                </a:solidFill>
                <a:latin typeface="Arial"/>
                <a:cs typeface="Arial"/>
              </a:rPr>
              <a:t>life application of The Trolley</a:t>
            </a:r>
            <a:r>
              <a:rPr spc="-30" dirty="0">
                <a:solidFill>
                  <a:srgbClr val="595959"/>
                </a:solidFill>
                <a:latin typeface="Arial"/>
                <a:cs typeface="Arial"/>
              </a:rPr>
              <a:t> </a:t>
            </a:r>
            <a:r>
              <a:rPr spc="-5" dirty="0">
                <a:solidFill>
                  <a:srgbClr val="595959"/>
                </a:solidFill>
                <a:latin typeface="Arial"/>
                <a:cs typeface="Arial"/>
              </a:rPr>
              <a:t>Problem</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srgbClr val="595959"/>
                </a:solidFill>
                <a:latin typeface="Arial"/>
                <a:cs typeface="Arial"/>
              </a:rPr>
              <a:t>Opinions?</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srgbClr val="595959"/>
                </a:solidFill>
                <a:latin typeface="Arial"/>
                <a:cs typeface="Arial"/>
              </a:rPr>
              <a:t>Take </a:t>
            </a:r>
            <a:r>
              <a:rPr dirty="0">
                <a:solidFill>
                  <a:srgbClr val="595959"/>
                </a:solidFill>
                <a:latin typeface="Arial"/>
                <a:cs typeface="Arial"/>
              </a:rPr>
              <a:t>a minute </a:t>
            </a:r>
            <a:r>
              <a:rPr spc="-5" dirty="0">
                <a:solidFill>
                  <a:srgbClr val="595959"/>
                </a:solidFill>
                <a:latin typeface="Arial"/>
                <a:cs typeface="Arial"/>
              </a:rPr>
              <a:t>talk with the person next to </a:t>
            </a:r>
            <a:r>
              <a:rPr dirty="0">
                <a:solidFill>
                  <a:srgbClr val="595959"/>
                </a:solidFill>
                <a:latin typeface="Arial"/>
                <a:cs typeface="Arial"/>
              </a:rPr>
              <a:t>you </a:t>
            </a:r>
            <a:r>
              <a:rPr spc="-5" dirty="0">
                <a:solidFill>
                  <a:srgbClr val="595959"/>
                </a:solidFill>
                <a:latin typeface="Arial"/>
                <a:cs typeface="Arial"/>
              </a:rPr>
              <a:t>and decide what </a:t>
            </a:r>
            <a:r>
              <a:rPr dirty="0">
                <a:solidFill>
                  <a:srgbClr val="595959"/>
                </a:solidFill>
                <a:latin typeface="Arial"/>
                <a:cs typeface="Arial"/>
              </a:rPr>
              <a:t>you</a:t>
            </a:r>
            <a:r>
              <a:rPr spc="-55" dirty="0">
                <a:solidFill>
                  <a:srgbClr val="595959"/>
                </a:solidFill>
                <a:latin typeface="Arial"/>
                <a:cs typeface="Arial"/>
              </a:rPr>
              <a:t> </a:t>
            </a:r>
            <a:r>
              <a:rPr spc="-5" dirty="0">
                <a:solidFill>
                  <a:srgbClr val="595959"/>
                </a:solidFill>
                <a:latin typeface="Arial"/>
                <a:cs typeface="Arial"/>
              </a:rPr>
              <a:t>think.</a:t>
            </a:r>
            <a:endParaRPr>
              <a:solidFill>
                <a:prstClr val="black"/>
              </a:solidFill>
              <a:latin typeface="Arial"/>
              <a:cs typeface="Arial"/>
            </a:endParaRPr>
          </a:p>
          <a:p>
            <a:pPr marL="12700">
              <a:spcBef>
                <a:spcPts val="315"/>
              </a:spcBef>
            </a:pPr>
            <a:r>
              <a:rPr dirty="0">
                <a:solidFill>
                  <a:srgbClr val="595959"/>
                </a:solidFill>
                <a:latin typeface="Arial"/>
                <a:cs typeface="Arial"/>
              </a:rPr>
              <a:t>●</a:t>
            </a:r>
            <a:endParaRPr>
              <a:solidFill>
                <a:prstClr val="black"/>
              </a:solidFill>
              <a:latin typeface="Arial"/>
              <a:cs typeface="Arial"/>
            </a:endParaRPr>
          </a:p>
        </p:txBody>
      </p:sp>
    </p:spTree>
    <p:extLst>
      <p:ext uri="{BB962C8B-B14F-4D97-AF65-F5344CB8AC3E}">
        <p14:creationId xmlns:p14="http://schemas.microsoft.com/office/powerpoint/2010/main" val="12983253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ko-KR" sz="3600" smtClean="0">
                <a:latin typeface="Times New Roman" panose="02020603050405020304" pitchFamily="18" charset="0"/>
              </a:rPr>
              <a:t>Dynamically Modifying Network Structure</a:t>
            </a:r>
          </a:p>
        </p:txBody>
      </p:sp>
      <p:sp>
        <p:nvSpPr>
          <p:cNvPr id="31747" name="Rectangle 3"/>
          <p:cNvSpPr>
            <a:spLocks noGrp="1" noChangeArrowheads="1"/>
          </p:cNvSpPr>
          <p:nvPr>
            <p:ph type="body" idx="4294967295"/>
          </p:nvPr>
        </p:nvSpPr>
        <p:spPr>
          <a:xfrm>
            <a:off x="179388" y="2209799"/>
            <a:ext cx="8785225" cy="4532313"/>
          </a:xfrm>
        </p:spPr>
        <p:txBody>
          <a:bodyPr/>
          <a:lstStyle/>
          <a:p>
            <a:pPr eaLnBrk="1" hangingPunct="1"/>
            <a:r>
              <a:rPr lang="en-US" altLang="ko-KR" dirty="0" smtClean="0">
                <a:latin typeface="Times New Roman" panose="02020603050405020304" pitchFamily="18" charset="0"/>
              </a:rPr>
              <a:t>To improve generalization accuracy and training efficiency</a:t>
            </a:r>
          </a:p>
          <a:p>
            <a:pPr eaLnBrk="1" hangingPunct="1"/>
            <a:r>
              <a:rPr lang="en-US" altLang="ko-KR" dirty="0" smtClean="0">
                <a:latin typeface="Times New Roman" panose="02020603050405020304" pitchFamily="18" charset="0"/>
              </a:rPr>
              <a:t>Cascade-Correlation algorithm </a:t>
            </a:r>
            <a:r>
              <a:rPr lang="en-US" altLang="ko-KR" sz="2400" dirty="0" smtClean="0">
                <a:latin typeface="Times New Roman" panose="02020603050405020304" pitchFamily="18" charset="0"/>
              </a:rPr>
              <a:t>(</a:t>
            </a:r>
            <a:r>
              <a:rPr lang="en-US" altLang="ko-KR" sz="2400" dirty="0" err="1" smtClean="0">
                <a:latin typeface="Times New Roman" panose="02020603050405020304" pitchFamily="18" charset="0"/>
              </a:rPr>
              <a:t>Fahlman</a:t>
            </a:r>
            <a:r>
              <a:rPr lang="en-US" altLang="ko-KR" sz="2400" dirty="0" smtClean="0">
                <a:latin typeface="Times New Roman" panose="02020603050405020304" pitchFamily="18" charset="0"/>
              </a:rPr>
              <a:t> and </a:t>
            </a:r>
            <a:r>
              <a:rPr lang="en-US" altLang="ko-KR" sz="2400" dirty="0" err="1" smtClean="0">
                <a:latin typeface="Times New Roman" panose="02020603050405020304" pitchFamily="18" charset="0"/>
              </a:rPr>
              <a:t>Lebiere</a:t>
            </a:r>
            <a:r>
              <a:rPr lang="en-US" altLang="ko-KR" sz="2400" dirty="0" smtClean="0">
                <a:latin typeface="Times New Roman" panose="02020603050405020304" pitchFamily="18" charset="0"/>
              </a:rPr>
              <a:t> 1990)</a:t>
            </a:r>
          </a:p>
          <a:p>
            <a:pPr lvl="1" eaLnBrk="1" hangingPunct="1"/>
            <a:r>
              <a:rPr lang="en-US" altLang="ko-KR" dirty="0" smtClean="0">
                <a:latin typeface="Times New Roman" panose="02020603050405020304" pitchFamily="18" charset="0"/>
              </a:rPr>
              <a:t>Start with the simplest possible network (no hidden units) and add complexity</a:t>
            </a:r>
          </a:p>
          <a:p>
            <a:pPr eaLnBrk="1" hangingPunct="1"/>
            <a:r>
              <a:rPr lang="en-US" altLang="ko-KR" dirty="0" err="1" smtClean="0">
                <a:latin typeface="Times New Roman" panose="02020603050405020304" pitchFamily="18" charset="0"/>
              </a:rPr>
              <a:t>Lecun</a:t>
            </a:r>
            <a:r>
              <a:rPr lang="en-US" altLang="ko-KR" dirty="0" smtClean="0">
                <a:latin typeface="Times New Roman" panose="02020603050405020304" pitchFamily="18" charset="0"/>
              </a:rPr>
              <a:t> </a:t>
            </a:r>
            <a:r>
              <a:rPr lang="en-US" altLang="ko-KR" i="1" dirty="0" smtClean="0">
                <a:latin typeface="Times New Roman" panose="02020603050405020304" pitchFamily="18" charset="0"/>
              </a:rPr>
              <a:t>et al</a:t>
            </a:r>
            <a:r>
              <a:rPr lang="en-US" altLang="ko-KR" dirty="0" smtClean="0">
                <a:latin typeface="Times New Roman" panose="02020603050405020304" pitchFamily="18" charset="0"/>
              </a:rPr>
              <a:t>. 1990</a:t>
            </a:r>
          </a:p>
          <a:p>
            <a:pPr lvl="1" eaLnBrk="1" hangingPunct="1"/>
            <a:r>
              <a:rPr lang="en-US" altLang="ko-KR" dirty="0" smtClean="0">
                <a:latin typeface="Times New Roman" panose="02020603050405020304" pitchFamily="18" charset="0"/>
              </a:rPr>
              <a:t>Start with the complex network and prune it as we find that certain connectives are inessential.</a:t>
            </a:r>
          </a:p>
        </p:txBody>
      </p:sp>
    </p:spTree>
    <p:extLst>
      <p:ext uri="{BB962C8B-B14F-4D97-AF65-F5344CB8AC3E}">
        <p14:creationId xmlns:p14="http://schemas.microsoft.com/office/powerpoint/2010/main" val="215167087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61075"/>
            <a:ext cx="2692400" cy="452120"/>
          </a:xfrm>
          <a:prstGeom prst="rect">
            <a:avLst/>
          </a:prstGeom>
        </p:spPr>
        <p:txBody>
          <a:bodyPr vert="horz" wrap="square" lIns="0" tIns="12700" rIns="0" bIns="0" rtlCol="0">
            <a:spAutoFit/>
          </a:bodyPr>
          <a:lstStyle/>
          <a:p>
            <a:pPr marL="12700">
              <a:spcBef>
                <a:spcPts val="100"/>
              </a:spcBef>
            </a:pPr>
            <a:r>
              <a:rPr spc="-5" dirty="0"/>
              <a:t>Discussion:</a:t>
            </a:r>
            <a:r>
              <a:rPr spc="-85" dirty="0"/>
              <a:t> </a:t>
            </a:r>
            <a:r>
              <a:rPr dirty="0"/>
              <a:t>Jobs</a:t>
            </a:r>
          </a:p>
        </p:txBody>
      </p:sp>
      <p:sp>
        <p:nvSpPr>
          <p:cNvPr id="3" name="object 3"/>
          <p:cNvSpPr txBox="1"/>
          <p:nvPr/>
        </p:nvSpPr>
        <p:spPr>
          <a:xfrm>
            <a:off x="475250" y="2033601"/>
            <a:ext cx="7040245" cy="968375"/>
          </a:xfrm>
          <a:prstGeom prst="rect">
            <a:avLst/>
          </a:prstGeom>
        </p:spPr>
        <p:txBody>
          <a:bodyPr vert="horz" wrap="square" lIns="0" tIns="12700" rIns="0" bIns="0" rtlCol="0">
            <a:spAutoFit/>
          </a:bodyPr>
          <a:lstStyle/>
          <a:p>
            <a:pPr marL="379095" marR="5080" indent="-367030">
              <a:lnSpc>
                <a:spcPct val="114599"/>
              </a:lnSpc>
              <a:spcBef>
                <a:spcPts val="100"/>
              </a:spcBef>
              <a:buFontTx/>
              <a:buChar char="●"/>
              <a:tabLst>
                <a:tab pos="379095" algn="l"/>
                <a:tab pos="379730" algn="l"/>
              </a:tabLst>
            </a:pPr>
            <a:r>
              <a:rPr spc="-5" dirty="0">
                <a:solidFill>
                  <a:prstClr val="black"/>
                </a:solidFill>
                <a:latin typeface="Arial"/>
                <a:cs typeface="Arial"/>
              </a:rPr>
              <a:t>Will there </a:t>
            </a:r>
            <a:r>
              <a:rPr dirty="0">
                <a:solidFill>
                  <a:prstClr val="black"/>
                </a:solidFill>
                <a:latin typeface="Arial"/>
                <a:cs typeface="Arial"/>
              </a:rPr>
              <a:t>still </a:t>
            </a:r>
            <a:r>
              <a:rPr spc="-5" dirty="0">
                <a:solidFill>
                  <a:prstClr val="black"/>
                </a:solidFill>
                <a:latin typeface="Arial"/>
                <a:cs typeface="Arial"/>
              </a:rPr>
              <a:t>be </a:t>
            </a:r>
            <a:r>
              <a:rPr dirty="0">
                <a:solidFill>
                  <a:prstClr val="black"/>
                </a:solidFill>
                <a:latin typeface="Arial"/>
                <a:cs typeface="Arial"/>
              </a:rPr>
              <a:t>a </a:t>
            </a:r>
            <a:r>
              <a:rPr spc="-5" dirty="0">
                <a:solidFill>
                  <a:prstClr val="black"/>
                </a:solidFill>
                <a:latin typeface="Arial"/>
                <a:cs typeface="Arial"/>
              </a:rPr>
              <a:t>demand for auto insurance? What about public  transportation and taxi jobs, just to name </a:t>
            </a:r>
            <a:r>
              <a:rPr dirty="0">
                <a:solidFill>
                  <a:prstClr val="black"/>
                </a:solidFill>
                <a:latin typeface="Arial"/>
                <a:cs typeface="Arial"/>
              </a:rPr>
              <a:t>a</a:t>
            </a:r>
            <a:r>
              <a:rPr spc="-20" dirty="0">
                <a:solidFill>
                  <a:prstClr val="black"/>
                </a:solidFill>
                <a:latin typeface="Arial"/>
                <a:cs typeface="Arial"/>
              </a:rPr>
              <a:t> </a:t>
            </a:r>
            <a:r>
              <a:rPr spc="-5" dirty="0">
                <a:solidFill>
                  <a:prstClr val="black"/>
                </a:solidFill>
                <a:latin typeface="Arial"/>
                <a:cs typeface="Arial"/>
              </a:rPr>
              <a:t>few?</a:t>
            </a:r>
            <a:endParaRPr>
              <a:solidFill>
                <a:prstClr val="black"/>
              </a:solidFill>
              <a:latin typeface="Arial"/>
              <a:cs typeface="Arial"/>
            </a:endParaRPr>
          </a:p>
          <a:p>
            <a:pPr marL="379095" indent="-367030">
              <a:spcBef>
                <a:spcPts val="315"/>
              </a:spcBef>
              <a:buFontTx/>
              <a:buChar char="●"/>
              <a:tabLst>
                <a:tab pos="379095" algn="l"/>
                <a:tab pos="379730" algn="l"/>
              </a:tabLst>
            </a:pPr>
            <a:r>
              <a:rPr spc="-5" dirty="0">
                <a:solidFill>
                  <a:prstClr val="black"/>
                </a:solidFill>
                <a:latin typeface="Arial"/>
                <a:cs typeface="Arial"/>
              </a:rPr>
              <a:t>Opinion?</a:t>
            </a:r>
            <a:endParaRPr>
              <a:solidFill>
                <a:prstClr val="black"/>
              </a:solidFill>
              <a:latin typeface="Arial"/>
              <a:cs typeface="Arial"/>
            </a:endParaRPr>
          </a:p>
        </p:txBody>
      </p:sp>
    </p:spTree>
    <p:extLst>
      <p:ext uri="{BB962C8B-B14F-4D97-AF65-F5344CB8AC3E}">
        <p14:creationId xmlns:p14="http://schemas.microsoft.com/office/powerpoint/2010/main" val="44174094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5682615" cy="452120"/>
          </a:xfrm>
          <a:prstGeom prst="rect">
            <a:avLst/>
          </a:prstGeom>
        </p:spPr>
        <p:txBody>
          <a:bodyPr vert="horz" wrap="square" lIns="0" tIns="12700" rIns="0" bIns="0" rtlCol="0">
            <a:spAutoFit/>
          </a:bodyPr>
          <a:lstStyle/>
          <a:p>
            <a:pPr marL="12700">
              <a:spcBef>
                <a:spcPts val="100"/>
              </a:spcBef>
            </a:pPr>
            <a:r>
              <a:rPr spc="-10" dirty="0"/>
              <a:t>Predictions: Possible</a:t>
            </a:r>
            <a:r>
              <a:rPr spc="-80" dirty="0"/>
              <a:t> </a:t>
            </a:r>
            <a:r>
              <a:rPr spc="-5" dirty="0"/>
              <a:t>Developments</a:t>
            </a:r>
          </a:p>
        </p:txBody>
      </p:sp>
      <p:sp>
        <p:nvSpPr>
          <p:cNvPr id="3" name="object 3"/>
          <p:cNvSpPr txBox="1"/>
          <p:nvPr/>
        </p:nvSpPr>
        <p:spPr>
          <a:xfrm>
            <a:off x="475250" y="2033601"/>
            <a:ext cx="8251825" cy="2971583"/>
          </a:xfrm>
          <a:prstGeom prst="rect">
            <a:avLst/>
          </a:prstGeom>
        </p:spPr>
        <p:txBody>
          <a:bodyPr vert="horz" wrap="square" lIns="0" tIns="12700" rIns="0" bIns="0" rtlCol="0">
            <a:spAutoFit/>
          </a:bodyPr>
          <a:lstStyle/>
          <a:p>
            <a:pPr marL="379095" marR="5080" indent="-367030">
              <a:lnSpc>
                <a:spcPct val="114599"/>
              </a:lnSpc>
              <a:spcBef>
                <a:spcPts val="100"/>
              </a:spcBef>
              <a:buFontTx/>
              <a:buChar char="●"/>
              <a:tabLst>
                <a:tab pos="379095" algn="l"/>
                <a:tab pos="379730" algn="l"/>
              </a:tabLst>
            </a:pPr>
            <a:r>
              <a:rPr spc="-5" dirty="0">
                <a:solidFill>
                  <a:srgbClr val="595959"/>
                </a:solidFill>
                <a:latin typeface="Arial"/>
                <a:cs typeface="Arial"/>
              </a:rPr>
              <a:t>By 2016, </a:t>
            </a:r>
            <a:r>
              <a:rPr dirty="0">
                <a:solidFill>
                  <a:srgbClr val="595959"/>
                </a:solidFill>
                <a:latin typeface="Arial"/>
                <a:cs typeface="Arial"/>
              </a:rPr>
              <a:t>Mercedes </a:t>
            </a:r>
            <a:r>
              <a:rPr spc="-5" dirty="0">
                <a:solidFill>
                  <a:srgbClr val="595959"/>
                </a:solidFill>
                <a:latin typeface="Arial"/>
                <a:cs typeface="Arial"/>
              </a:rPr>
              <a:t>plans to introduce "Autobahn Pilot" aka Highway Pilot, the  </a:t>
            </a:r>
            <a:r>
              <a:rPr dirty="0">
                <a:solidFill>
                  <a:srgbClr val="595959"/>
                </a:solidFill>
                <a:latin typeface="Arial"/>
                <a:cs typeface="Arial"/>
              </a:rPr>
              <a:t>system </a:t>
            </a:r>
            <a:r>
              <a:rPr spc="-5" dirty="0">
                <a:solidFill>
                  <a:srgbClr val="595959"/>
                </a:solidFill>
                <a:latin typeface="Arial"/>
                <a:cs typeface="Arial"/>
              </a:rPr>
              <a:t>allows </a:t>
            </a:r>
            <a:r>
              <a:rPr dirty="0">
                <a:solidFill>
                  <a:srgbClr val="595959"/>
                </a:solidFill>
                <a:latin typeface="Arial"/>
                <a:cs typeface="Arial"/>
              </a:rPr>
              <a:t>a car </a:t>
            </a:r>
            <a:r>
              <a:rPr spc="-5" dirty="0">
                <a:solidFill>
                  <a:srgbClr val="595959"/>
                </a:solidFill>
                <a:latin typeface="Arial"/>
                <a:cs typeface="Arial"/>
              </a:rPr>
              <a:t>to automatically pass </a:t>
            </a:r>
            <a:r>
              <a:rPr dirty="0">
                <a:solidFill>
                  <a:srgbClr val="595959"/>
                </a:solidFill>
                <a:latin typeface="Arial"/>
                <a:cs typeface="Arial"/>
              </a:rPr>
              <a:t>someone </a:t>
            </a:r>
            <a:r>
              <a:rPr spc="-5" dirty="0">
                <a:solidFill>
                  <a:srgbClr val="595959"/>
                </a:solidFill>
                <a:latin typeface="Arial"/>
                <a:cs typeface="Arial"/>
              </a:rPr>
              <a:t>while driving on </a:t>
            </a:r>
            <a:r>
              <a:rPr dirty="0">
                <a:solidFill>
                  <a:srgbClr val="595959"/>
                </a:solidFill>
                <a:latin typeface="Arial"/>
                <a:cs typeface="Arial"/>
              </a:rPr>
              <a:t>a  </a:t>
            </a:r>
            <a:r>
              <a:rPr spc="-5" dirty="0">
                <a:solidFill>
                  <a:srgbClr val="595959"/>
                </a:solidFill>
                <a:latin typeface="Arial"/>
                <a:cs typeface="Arial"/>
              </a:rPr>
              <a:t>highway.</a:t>
            </a:r>
            <a:endParaRPr>
              <a:solidFill>
                <a:prstClr val="black"/>
              </a:solidFill>
              <a:latin typeface="Arial"/>
              <a:cs typeface="Arial"/>
            </a:endParaRPr>
          </a:p>
          <a:p>
            <a:pPr marL="379095" marR="240029" indent="-367030">
              <a:lnSpc>
                <a:spcPct val="114599"/>
              </a:lnSpc>
              <a:spcBef>
                <a:spcPts val="1575"/>
              </a:spcBef>
              <a:buFontTx/>
              <a:buChar char="●"/>
              <a:tabLst>
                <a:tab pos="379095" algn="l"/>
                <a:tab pos="379730" algn="l"/>
              </a:tabLst>
            </a:pPr>
            <a:r>
              <a:rPr spc="-5" dirty="0">
                <a:solidFill>
                  <a:srgbClr val="595959"/>
                </a:solidFill>
                <a:latin typeface="Arial"/>
                <a:cs typeface="Arial"/>
              </a:rPr>
              <a:t>By early 2017, the US Department of Transportation hopes to publish </a:t>
            </a:r>
            <a:r>
              <a:rPr dirty="0">
                <a:solidFill>
                  <a:srgbClr val="595959"/>
                </a:solidFill>
                <a:latin typeface="Arial"/>
                <a:cs typeface="Arial"/>
              </a:rPr>
              <a:t>a rule  mandating vehicle-to-vehicle (V2V)</a:t>
            </a:r>
            <a:r>
              <a:rPr spc="-25" dirty="0">
                <a:solidFill>
                  <a:srgbClr val="595959"/>
                </a:solidFill>
                <a:latin typeface="Arial"/>
                <a:cs typeface="Arial"/>
              </a:rPr>
              <a:t> </a:t>
            </a:r>
            <a:r>
              <a:rPr dirty="0">
                <a:solidFill>
                  <a:srgbClr val="595959"/>
                </a:solidFill>
                <a:latin typeface="Arial"/>
                <a:cs typeface="Arial"/>
              </a:rPr>
              <a:t>communication.</a:t>
            </a:r>
            <a:endParaRPr>
              <a:solidFill>
                <a:prstClr val="black"/>
              </a:solidFill>
              <a:latin typeface="Arial"/>
              <a:cs typeface="Arial"/>
            </a:endParaRPr>
          </a:p>
          <a:p>
            <a:pPr marL="379095" marR="287655" indent="-367030" algn="just">
              <a:lnSpc>
                <a:spcPct val="114599"/>
              </a:lnSpc>
              <a:spcBef>
                <a:spcPts val="1570"/>
              </a:spcBef>
              <a:buFontTx/>
              <a:buChar char="●"/>
              <a:tabLst>
                <a:tab pos="379730" algn="l"/>
              </a:tabLst>
            </a:pPr>
            <a:r>
              <a:rPr spc="-5" dirty="0">
                <a:solidFill>
                  <a:srgbClr val="595959"/>
                </a:solidFill>
                <a:latin typeface="Arial"/>
                <a:cs typeface="Arial"/>
              </a:rPr>
              <a:t>By 2018, Elon </a:t>
            </a:r>
            <a:r>
              <a:rPr dirty="0">
                <a:solidFill>
                  <a:srgbClr val="595959"/>
                </a:solidFill>
                <a:latin typeface="Arial"/>
                <a:cs typeface="Arial"/>
              </a:rPr>
              <a:t>Musk </a:t>
            </a:r>
            <a:r>
              <a:rPr spc="-5" dirty="0">
                <a:solidFill>
                  <a:srgbClr val="595959"/>
                </a:solidFill>
                <a:latin typeface="Arial"/>
                <a:cs typeface="Arial"/>
              </a:rPr>
              <a:t>expects Tesla </a:t>
            </a:r>
            <a:r>
              <a:rPr dirty="0">
                <a:solidFill>
                  <a:srgbClr val="595959"/>
                </a:solidFill>
                <a:latin typeface="Arial"/>
                <a:cs typeface="Arial"/>
              </a:rPr>
              <a:t>Motors </a:t>
            </a:r>
            <a:r>
              <a:rPr spc="-5" dirty="0">
                <a:solidFill>
                  <a:srgbClr val="595959"/>
                </a:solidFill>
                <a:latin typeface="Arial"/>
                <a:cs typeface="Arial"/>
              </a:rPr>
              <a:t>to have developed </a:t>
            </a:r>
            <a:r>
              <a:rPr dirty="0">
                <a:solidFill>
                  <a:srgbClr val="595959"/>
                </a:solidFill>
                <a:latin typeface="Arial"/>
                <a:cs typeface="Arial"/>
              </a:rPr>
              <a:t>mature serial  </a:t>
            </a:r>
            <a:r>
              <a:rPr spc="-5" dirty="0">
                <a:solidFill>
                  <a:srgbClr val="595959"/>
                </a:solidFill>
                <a:latin typeface="Arial"/>
                <a:cs typeface="Arial"/>
              </a:rPr>
              <a:t>production </a:t>
            </a:r>
            <a:r>
              <a:rPr dirty="0">
                <a:solidFill>
                  <a:srgbClr val="595959"/>
                </a:solidFill>
                <a:latin typeface="Arial"/>
                <a:cs typeface="Arial"/>
              </a:rPr>
              <a:t>version </a:t>
            </a:r>
            <a:r>
              <a:rPr spc="-5" dirty="0">
                <a:solidFill>
                  <a:srgbClr val="595959"/>
                </a:solidFill>
                <a:latin typeface="Arial"/>
                <a:cs typeface="Arial"/>
              </a:rPr>
              <a:t>of fully </a:t>
            </a:r>
            <a:r>
              <a:rPr dirty="0">
                <a:solidFill>
                  <a:srgbClr val="595959"/>
                </a:solidFill>
                <a:latin typeface="Arial"/>
                <a:cs typeface="Arial"/>
              </a:rPr>
              <a:t>self-driving cars, </a:t>
            </a:r>
            <a:r>
              <a:rPr spc="-5" dirty="0">
                <a:solidFill>
                  <a:srgbClr val="595959"/>
                </a:solidFill>
                <a:latin typeface="Arial"/>
                <a:cs typeface="Arial"/>
              </a:rPr>
              <a:t>where the driver </a:t>
            </a:r>
            <a:r>
              <a:rPr dirty="0">
                <a:solidFill>
                  <a:srgbClr val="595959"/>
                </a:solidFill>
                <a:latin typeface="Arial"/>
                <a:cs typeface="Arial"/>
              </a:rPr>
              <a:t>can </a:t>
            </a:r>
            <a:r>
              <a:rPr spc="-5" dirty="0">
                <a:solidFill>
                  <a:srgbClr val="595959"/>
                </a:solidFill>
                <a:latin typeface="Arial"/>
                <a:cs typeface="Arial"/>
              </a:rPr>
              <a:t>fall asleep  behind the</a:t>
            </a:r>
            <a:r>
              <a:rPr spc="-10" dirty="0">
                <a:solidFill>
                  <a:srgbClr val="595959"/>
                </a:solidFill>
                <a:latin typeface="Arial"/>
                <a:cs typeface="Arial"/>
              </a:rPr>
              <a:t> </a:t>
            </a:r>
            <a:r>
              <a:rPr spc="-5" dirty="0">
                <a:solidFill>
                  <a:srgbClr val="595959"/>
                </a:solidFill>
                <a:latin typeface="Arial"/>
                <a:cs typeface="Arial"/>
              </a:rPr>
              <a:t>wheel.</a:t>
            </a:r>
            <a:endParaRPr>
              <a:solidFill>
                <a:prstClr val="black"/>
              </a:solidFill>
              <a:latin typeface="Arial"/>
              <a:cs typeface="Arial"/>
            </a:endParaRPr>
          </a:p>
        </p:txBody>
      </p:sp>
    </p:spTree>
    <p:extLst>
      <p:ext uri="{BB962C8B-B14F-4D97-AF65-F5344CB8AC3E}">
        <p14:creationId xmlns:p14="http://schemas.microsoft.com/office/powerpoint/2010/main" val="180212737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6" y="1361075"/>
            <a:ext cx="5682615" cy="452120"/>
          </a:xfrm>
          <a:prstGeom prst="rect">
            <a:avLst/>
          </a:prstGeom>
        </p:spPr>
        <p:txBody>
          <a:bodyPr vert="horz" wrap="square" lIns="0" tIns="12700" rIns="0" bIns="0" rtlCol="0">
            <a:spAutoFit/>
          </a:bodyPr>
          <a:lstStyle/>
          <a:p>
            <a:pPr marL="12700">
              <a:spcBef>
                <a:spcPts val="100"/>
              </a:spcBef>
            </a:pPr>
            <a:r>
              <a:rPr spc="-10" dirty="0"/>
              <a:t>Predictions: Possible</a:t>
            </a:r>
            <a:r>
              <a:rPr spc="-80" dirty="0"/>
              <a:t> </a:t>
            </a:r>
            <a:r>
              <a:rPr spc="-5" dirty="0"/>
              <a:t>Developments</a:t>
            </a:r>
          </a:p>
        </p:txBody>
      </p:sp>
      <p:sp>
        <p:nvSpPr>
          <p:cNvPr id="3" name="object 3"/>
          <p:cNvSpPr txBox="1"/>
          <p:nvPr/>
        </p:nvSpPr>
        <p:spPr>
          <a:xfrm>
            <a:off x="475249" y="2033600"/>
            <a:ext cx="8270240" cy="3495316"/>
          </a:xfrm>
          <a:prstGeom prst="rect">
            <a:avLst/>
          </a:prstGeom>
        </p:spPr>
        <p:txBody>
          <a:bodyPr vert="horz" wrap="square" lIns="0" tIns="12700" rIns="0" bIns="0" rtlCol="0">
            <a:spAutoFit/>
          </a:bodyPr>
          <a:lstStyle/>
          <a:p>
            <a:pPr marL="379095" marR="676275" indent="-367030">
              <a:lnSpc>
                <a:spcPct val="114599"/>
              </a:lnSpc>
              <a:spcBef>
                <a:spcPts val="100"/>
              </a:spcBef>
              <a:buFontTx/>
              <a:buChar char="●"/>
              <a:tabLst>
                <a:tab pos="379095" algn="l"/>
                <a:tab pos="379730" algn="l"/>
              </a:tabLst>
            </a:pPr>
            <a:r>
              <a:rPr spc="-5" dirty="0">
                <a:solidFill>
                  <a:prstClr val="black"/>
                </a:solidFill>
                <a:latin typeface="Arial"/>
                <a:cs typeface="Arial"/>
              </a:rPr>
              <a:t>By 2018, Nissan anticipates to have </a:t>
            </a:r>
            <a:r>
              <a:rPr dirty="0">
                <a:solidFill>
                  <a:prstClr val="black"/>
                </a:solidFill>
                <a:latin typeface="Arial"/>
                <a:cs typeface="Arial"/>
              </a:rPr>
              <a:t>a </a:t>
            </a:r>
            <a:r>
              <a:rPr spc="-5" dirty="0">
                <a:solidFill>
                  <a:prstClr val="black"/>
                </a:solidFill>
                <a:latin typeface="Arial"/>
                <a:cs typeface="Arial"/>
              </a:rPr>
              <a:t>feature that </a:t>
            </a:r>
            <a:r>
              <a:rPr dirty="0">
                <a:solidFill>
                  <a:prstClr val="black"/>
                </a:solidFill>
                <a:latin typeface="Arial"/>
                <a:cs typeface="Arial"/>
              </a:rPr>
              <a:t>can </a:t>
            </a:r>
            <a:r>
              <a:rPr spc="-5" dirty="0">
                <a:solidFill>
                  <a:prstClr val="black"/>
                </a:solidFill>
                <a:latin typeface="Arial"/>
                <a:cs typeface="Arial"/>
              </a:rPr>
              <a:t>allow the </a:t>
            </a:r>
            <a:r>
              <a:rPr dirty="0">
                <a:solidFill>
                  <a:prstClr val="black"/>
                </a:solidFill>
                <a:latin typeface="Arial"/>
                <a:cs typeface="Arial"/>
              </a:rPr>
              <a:t>vehicle  maneuver </a:t>
            </a:r>
            <a:r>
              <a:rPr spc="-5" dirty="0">
                <a:solidFill>
                  <a:prstClr val="black"/>
                </a:solidFill>
                <a:latin typeface="Arial"/>
                <a:cs typeface="Arial"/>
              </a:rPr>
              <a:t>its way on </a:t>
            </a:r>
            <a:r>
              <a:rPr dirty="0">
                <a:solidFill>
                  <a:prstClr val="black"/>
                </a:solidFill>
                <a:latin typeface="Arial"/>
                <a:cs typeface="Arial"/>
              </a:rPr>
              <a:t>multi-lane</a:t>
            </a:r>
            <a:r>
              <a:rPr spc="-20" dirty="0">
                <a:solidFill>
                  <a:prstClr val="black"/>
                </a:solidFill>
                <a:latin typeface="Arial"/>
                <a:cs typeface="Arial"/>
              </a:rPr>
              <a:t> </a:t>
            </a:r>
            <a:r>
              <a:rPr spc="-5" dirty="0">
                <a:solidFill>
                  <a:prstClr val="black"/>
                </a:solidFill>
                <a:latin typeface="Arial"/>
                <a:cs typeface="Arial"/>
              </a:rPr>
              <a:t>highways.</a:t>
            </a:r>
            <a:endParaRPr>
              <a:solidFill>
                <a:prstClr val="black"/>
              </a:solidFill>
              <a:latin typeface="Arial"/>
              <a:cs typeface="Arial"/>
            </a:endParaRPr>
          </a:p>
          <a:p>
            <a:pPr marL="379095" marR="38100" indent="-367030">
              <a:lnSpc>
                <a:spcPct val="114599"/>
              </a:lnSpc>
              <a:spcBef>
                <a:spcPts val="1575"/>
              </a:spcBef>
              <a:buFontTx/>
              <a:buChar char="●"/>
              <a:tabLst>
                <a:tab pos="379095" algn="l"/>
                <a:tab pos="379730" algn="l"/>
              </a:tabLst>
            </a:pPr>
            <a:r>
              <a:rPr spc="-5" dirty="0">
                <a:solidFill>
                  <a:prstClr val="black"/>
                </a:solidFill>
                <a:latin typeface="Arial"/>
                <a:cs typeface="Arial"/>
              </a:rPr>
              <a:t>By 2020, Volvo envisages having </a:t>
            </a:r>
            <a:r>
              <a:rPr dirty="0">
                <a:solidFill>
                  <a:prstClr val="black"/>
                </a:solidFill>
                <a:latin typeface="Arial"/>
                <a:cs typeface="Arial"/>
              </a:rPr>
              <a:t>cars </a:t>
            </a:r>
            <a:r>
              <a:rPr spc="-5" dirty="0">
                <a:solidFill>
                  <a:prstClr val="black"/>
                </a:solidFill>
                <a:latin typeface="Arial"/>
                <a:cs typeface="Arial"/>
              </a:rPr>
              <a:t>in which passengers would be immune  from</a:t>
            </a:r>
            <a:r>
              <a:rPr spc="-10" dirty="0">
                <a:solidFill>
                  <a:prstClr val="black"/>
                </a:solidFill>
                <a:latin typeface="Arial"/>
                <a:cs typeface="Arial"/>
              </a:rPr>
              <a:t> </a:t>
            </a:r>
            <a:r>
              <a:rPr spc="-5" dirty="0">
                <a:solidFill>
                  <a:prstClr val="black"/>
                </a:solidFill>
                <a:latin typeface="Arial"/>
                <a:cs typeface="Arial"/>
              </a:rPr>
              <a:t>injuries.</a:t>
            </a:r>
            <a:endParaRPr>
              <a:solidFill>
                <a:prstClr val="black"/>
              </a:solidFill>
              <a:latin typeface="Arial"/>
              <a:cs typeface="Arial"/>
            </a:endParaRPr>
          </a:p>
          <a:p>
            <a:pPr marL="379095" marR="5080" indent="-367030">
              <a:lnSpc>
                <a:spcPct val="114599"/>
              </a:lnSpc>
              <a:spcBef>
                <a:spcPts val="1570"/>
              </a:spcBef>
              <a:buFontTx/>
              <a:buChar char="●"/>
              <a:tabLst>
                <a:tab pos="379095" algn="l"/>
                <a:tab pos="379730" algn="l"/>
              </a:tabLst>
            </a:pPr>
            <a:r>
              <a:rPr spc="-5" dirty="0">
                <a:solidFill>
                  <a:prstClr val="black"/>
                </a:solidFill>
                <a:latin typeface="Arial"/>
                <a:cs typeface="Arial"/>
              </a:rPr>
              <a:t>By 2020, GM, </a:t>
            </a:r>
            <a:r>
              <a:rPr dirty="0">
                <a:solidFill>
                  <a:prstClr val="black"/>
                </a:solidFill>
                <a:latin typeface="Arial"/>
                <a:cs typeface="Arial"/>
              </a:rPr>
              <a:t>Mercedes-Benz, </a:t>
            </a:r>
            <a:r>
              <a:rPr spc="-5" dirty="0">
                <a:solidFill>
                  <a:prstClr val="black"/>
                </a:solidFill>
                <a:latin typeface="Arial"/>
                <a:cs typeface="Arial"/>
              </a:rPr>
              <a:t>Audi, Nissan, BMW, Renault, Tesla, Google  and Toyota all expect to </a:t>
            </a:r>
            <a:r>
              <a:rPr dirty="0">
                <a:solidFill>
                  <a:prstClr val="black"/>
                </a:solidFill>
                <a:latin typeface="Arial"/>
                <a:cs typeface="Arial"/>
              </a:rPr>
              <a:t>sell vehicles </a:t>
            </a:r>
            <a:r>
              <a:rPr spc="-5" dirty="0">
                <a:solidFill>
                  <a:prstClr val="black"/>
                </a:solidFill>
                <a:latin typeface="Arial"/>
                <a:cs typeface="Arial"/>
              </a:rPr>
              <a:t>that </a:t>
            </a:r>
            <a:r>
              <a:rPr dirty="0">
                <a:solidFill>
                  <a:prstClr val="black"/>
                </a:solidFill>
                <a:latin typeface="Arial"/>
                <a:cs typeface="Arial"/>
              </a:rPr>
              <a:t>can </a:t>
            </a:r>
            <a:r>
              <a:rPr spc="-5" dirty="0">
                <a:solidFill>
                  <a:prstClr val="black"/>
                </a:solidFill>
                <a:latin typeface="Arial"/>
                <a:cs typeface="Arial"/>
              </a:rPr>
              <a:t>drive themselves at least part of  the</a:t>
            </a:r>
            <a:r>
              <a:rPr spc="-10" dirty="0">
                <a:solidFill>
                  <a:prstClr val="black"/>
                </a:solidFill>
                <a:latin typeface="Arial"/>
                <a:cs typeface="Arial"/>
              </a:rPr>
              <a:t> </a:t>
            </a:r>
            <a:r>
              <a:rPr spc="-5" dirty="0">
                <a:solidFill>
                  <a:prstClr val="black"/>
                </a:solidFill>
                <a:latin typeface="Arial"/>
                <a:cs typeface="Arial"/>
              </a:rPr>
              <a:t>time</a:t>
            </a:r>
            <a:endParaRPr>
              <a:solidFill>
                <a:prstClr val="black"/>
              </a:solidFill>
              <a:latin typeface="Arial"/>
              <a:cs typeface="Arial"/>
            </a:endParaRPr>
          </a:p>
          <a:p>
            <a:pPr marL="379095" marR="159385" indent="-367030">
              <a:lnSpc>
                <a:spcPct val="114599"/>
              </a:lnSpc>
              <a:spcBef>
                <a:spcPts val="1575"/>
              </a:spcBef>
              <a:buFontTx/>
              <a:buChar char="●"/>
              <a:tabLst>
                <a:tab pos="379095" algn="l"/>
                <a:tab pos="379730" algn="l"/>
              </a:tabLst>
            </a:pPr>
            <a:r>
              <a:rPr spc="-5" dirty="0">
                <a:solidFill>
                  <a:prstClr val="black"/>
                </a:solidFill>
                <a:latin typeface="Arial"/>
                <a:cs typeface="Arial"/>
              </a:rPr>
              <a:t>By 2020, Google autonomous </a:t>
            </a:r>
            <a:r>
              <a:rPr dirty="0">
                <a:solidFill>
                  <a:prstClr val="black"/>
                </a:solidFill>
                <a:latin typeface="Arial"/>
                <a:cs typeface="Arial"/>
              </a:rPr>
              <a:t>car </a:t>
            </a:r>
            <a:r>
              <a:rPr spc="-5" dirty="0">
                <a:solidFill>
                  <a:prstClr val="black"/>
                </a:solidFill>
                <a:latin typeface="Arial"/>
                <a:cs typeface="Arial"/>
              </a:rPr>
              <a:t>project head's goal to have all outstanding  problems with the autonomous </a:t>
            </a:r>
            <a:r>
              <a:rPr dirty="0">
                <a:solidFill>
                  <a:prstClr val="black"/>
                </a:solidFill>
                <a:latin typeface="Arial"/>
                <a:cs typeface="Arial"/>
              </a:rPr>
              <a:t>car </a:t>
            </a:r>
            <a:r>
              <a:rPr spc="-5" dirty="0">
                <a:solidFill>
                  <a:prstClr val="black"/>
                </a:solidFill>
                <a:latin typeface="Arial"/>
                <a:cs typeface="Arial"/>
              </a:rPr>
              <a:t>be</a:t>
            </a:r>
            <a:r>
              <a:rPr spc="-20" dirty="0">
                <a:solidFill>
                  <a:prstClr val="black"/>
                </a:solidFill>
                <a:latin typeface="Arial"/>
                <a:cs typeface="Arial"/>
              </a:rPr>
              <a:t> </a:t>
            </a:r>
            <a:r>
              <a:rPr dirty="0">
                <a:solidFill>
                  <a:prstClr val="black"/>
                </a:solidFill>
                <a:latin typeface="Arial"/>
                <a:cs typeface="Arial"/>
              </a:rPr>
              <a:t>resolved.</a:t>
            </a:r>
            <a:endParaRPr>
              <a:solidFill>
                <a:prstClr val="black"/>
              </a:solidFill>
              <a:latin typeface="Arial"/>
              <a:cs typeface="Arial"/>
            </a:endParaRPr>
          </a:p>
        </p:txBody>
      </p:sp>
    </p:spTree>
    <p:extLst>
      <p:ext uri="{BB962C8B-B14F-4D97-AF65-F5344CB8AC3E}">
        <p14:creationId xmlns:p14="http://schemas.microsoft.com/office/powerpoint/2010/main" val="265422100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16429"/>
            <a:ext cx="9144000"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p:nvPr/>
        </p:nvSpPr>
        <p:spPr>
          <a:xfrm>
            <a:off x="4628" y="1310353"/>
            <a:ext cx="9139820" cy="4244906"/>
          </a:xfrm>
          <a:custGeom>
            <a:avLst/>
            <a:gdLst/>
            <a:ahLst/>
            <a:cxnLst/>
            <a:rect l="l" t="t" r="r" b="b"/>
            <a:pathLst>
              <a:path w="11107420" h="5158740">
                <a:moveTo>
                  <a:pt x="0" y="5158680"/>
                </a:moveTo>
                <a:lnTo>
                  <a:pt x="382397" y="4415793"/>
                </a:lnTo>
                <a:lnTo>
                  <a:pt x="2137981" y="4725737"/>
                </a:lnTo>
                <a:lnTo>
                  <a:pt x="3476625" y="3519135"/>
                </a:lnTo>
                <a:lnTo>
                  <a:pt x="4518939" y="3890217"/>
                </a:lnTo>
                <a:lnTo>
                  <a:pt x="5731243" y="4051938"/>
                </a:lnTo>
                <a:lnTo>
                  <a:pt x="6858241" y="2379094"/>
                </a:lnTo>
                <a:lnTo>
                  <a:pt x="8305520" y="3121536"/>
                </a:lnTo>
                <a:lnTo>
                  <a:pt x="9510344" y="2971143"/>
                </a:lnTo>
                <a:lnTo>
                  <a:pt x="9829914" y="1279960"/>
                </a:lnTo>
                <a:lnTo>
                  <a:pt x="10412387" y="1134786"/>
                </a:lnTo>
                <a:lnTo>
                  <a:pt x="11106875"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5455543" y="2325060"/>
            <a:ext cx="691286" cy="183403"/>
          </a:xfrm>
          <a:custGeom>
            <a:avLst/>
            <a:gdLst/>
            <a:ahLst/>
            <a:cxnLst/>
            <a:rect l="l" t="t" r="r" b="b"/>
            <a:pathLst>
              <a:path w="840104" h="222885">
                <a:moveTo>
                  <a:pt x="840079" y="111175"/>
                </a:moveTo>
                <a:lnTo>
                  <a:pt x="818665" y="146317"/>
                </a:lnTo>
                <a:lnTo>
                  <a:pt x="759035" y="176836"/>
                </a:lnTo>
                <a:lnTo>
                  <a:pt x="717051" y="189790"/>
                </a:lnTo>
                <a:lnTo>
                  <a:pt x="668108" y="200902"/>
                </a:lnTo>
                <a:lnTo>
                  <a:pt x="613070" y="209943"/>
                </a:lnTo>
                <a:lnTo>
                  <a:pt x="552803" y="216684"/>
                </a:lnTo>
                <a:lnTo>
                  <a:pt x="488171" y="220896"/>
                </a:lnTo>
                <a:lnTo>
                  <a:pt x="420039" y="222351"/>
                </a:lnTo>
                <a:lnTo>
                  <a:pt x="351904" y="220896"/>
                </a:lnTo>
                <a:lnTo>
                  <a:pt x="287271" y="216684"/>
                </a:lnTo>
                <a:lnTo>
                  <a:pt x="227003" y="209943"/>
                </a:lnTo>
                <a:lnTo>
                  <a:pt x="171965" y="200902"/>
                </a:lnTo>
                <a:lnTo>
                  <a:pt x="123023" y="189790"/>
                </a:lnTo>
                <a:lnTo>
                  <a:pt x="81040" y="176836"/>
                </a:lnTo>
                <a:lnTo>
                  <a:pt x="21413" y="146317"/>
                </a:lnTo>
                <a:lnTo>
                  <a:pt x="0" y="111175"/>
                </a:lnTo>
                <a:lnTo>
                  <a:pt x="5497" y="93141"/>
                </a:lnTo>
                <a:lnTo>
                  <a:pt x="46882" y="60082"/>
                </a:lnTo>
                <a:lnTo>
                  <a:pt x="123023" y="32561"/>
                </a:lnTo>
                <a:lnTo>
                  <a:pt x="171965" y="21449"/>
                </a:lnTo>
                <a:lnTo>
                  <a:pt x="227003" y="12408"/>
                </a:lnTo>
                <a:lnTo>
                  <a:pt x="287271" y="5667"/>
                </a:lnTo>
                <a:lnTo>
                  <a:pt x="351904" y="1455"/>
                </a:lnTo>
                <a:lnTo>
                  <a:pt x="420039" y="0"/>
                </a:lnTo>
                <a:lnTo>
                  <a:pt x="488171" y="1455"/>
                </a:lnTo>
                <a:lnTo>
                  <a:pt x="552803" y="5667"/>
                </a:lnTo>
                <a:lnTo>
                  <a:pt x="613070" y="12408"/>
                </a:lnTo>
                <a:lnTo>
                  <a:pt x="668108" y="21449"/>
                </a:lnTo>
                <a:lnTo>
                  <a:pt x="717051" y="32561"/>
                </a:lnTo>
                <a:lnTo>
                  <a:pt x="759035" y="45515"/>
                </a:lnTo>
                <a:lnTo>
                  <a:pt x="818665" y="76034"/>
                </a:lnTo>
                <a:lnTo>
                  <a:pt x="840079" y="111175"/>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6146809" y="2416542"/>
            <a:ext cx="0" cy="1107730"/>
          </a:xfrm>
          <a:custGeom>
            <a:avLst/>
            <a:gdLst/>
            <a:ahLst/>
            <a:cxnLst/>
            <a:rect l="l" t="t" r="r" b="b"/>
            <a:pathLst>
              <a:path h="1346200">
                <a:moveTo>
                  <a:pt x="0" y="0"/>
                </a:moveTo>
                <a:lnTo>
                  <a:pt x="0" y="1345755"/>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5455539" y="2416536"/>
            <a:ext cx="0" cy="1137514"/>
          </a:xfrm>
          <a:custGeom>
            <a:avLst/>
            <a:gdLst/>
            <a:ahLst/>
            <a:cxnLst/>
            <a:rect l="l" t="t" r="r" b="b"/>
            <a:pathLst>
              <a:path h="1382395">
                <a:moveTo>
                  <a:pt x="0" y="1381925"/>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5598670" y="2401821"/>
            <a:ext cx="90917" cy="16720"/>
          </a:xfrm>
          <a:custGeom>
            <a:avLst/>
            <a:gdLst/>
            <a:ahLst/>
            <a:cxnLst/>
            <a:rect l="l" t="t" r="r" b="b"/>
            <a:pathLst>
              <a:path w="110490" h="20319">
                <a:moveTo>
                  <a:pt x="55003" y="0"/>
                </a:moveTo>
                <a:lnTo>
                  <a:pt x="33588" y="787"/>
                </a:lnTo>
                <a:lnTo>
                  <a:pt x="16105" y="2933"/>
                </a:lnTo>
                <a:lnTo>
                  <a:pt x="4320" y="6118"/>
                </a:lnTo>
                <a:lnTo>
                  <a:pt x="0" y="10020"/>
                </a:lnTo>
                <a:lnTo>
                  <a:pt x="4320" y="13921"/>
                </a:lnTo>
                <a:lnTo>
                  <a:pt x="16105" y="17106"/>
                </a:lnTo>
                <a:lnTo>
                  <a:pt x="33588" y="19253"/>
                </a:lnTo>
                <a:lnTo>
                  <a:pt x="55003" y="20040"/>
                </a:lnTo>
                <a:lnTo>
                  <a:pt x="76413" y="19253"/>
                </a:lnTo>
                <a:lnTo>
                  <a:pt x="93897" y="17106"/>
                </a:lnTo>
                <a:lnTo>
                  <a:pt x="105685" y="13921"/>
                </a:lnTo>
                <a:lnTo>
                  <a:pt x="110007" y="10020"/>
                </a:lnTo>
                <a:lnTo>
                  <a:pt x="105685" y="6118"/>
                </a:lnTo>
                <a:lnTo>
                  <a:pt x="93897" y="2933"/>
                </a:lnTo>
                <a:lnTo>
                  <a:pt x="76413" y="787"/>
                </a:lnTo>
                <a:lnTo>
                  <a:pt x="55003"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5753669" y="2363576"/>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5907443" y="2401821"/>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5753669" y="2439974"/>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8266483" y="1336770"/>
            <a:ext cx="822960" cy="135854"/>
          </a:xfrm>
          <a:custGeom>
            <a:avLst/>
            <a:gdLst/>
            <a:ahLst/>
            <a:cxnLst/>
            <a:rect l="l" t="t" r="r" b="b"/>
            <a:pathLst>
              <a:path w="1000125" h="165100">
                <a:moveTo>
                  <a:pt x="6311" y="76768"/>
                </a:moveTo>
                <a:lnTo>
                  <a:pt x="0" y="79588"/>
                </a:lnTo>
                <a:lnTo>
                  <a:pt x="241" y="88592"/>
                </a:lnTo>
                <a:lnTo>
                  <a:pt x="6718" y="91018"/>
                </a:lnTo>
                <a:lnTo>
                  <a:pt x="42887" y="103788"/>
                </a:lnTo>
                <a:lnTo>
                  <a:pt x="104271" y="120808"/>
                </a:lnTo>
                <a:lnTo>
                  <a:pt x="146311" y="129881"/>
                </a:lnTo>
                <a:lnTo>
                  <a:pt x="196926" y="138781"/>
                </a:lnTo>
                <a:lnTo>
                  <a:pt x="256871" y="147096"/>
                </a:lnTo>
                <a:lnTo>
                  <a:pt x="326905" y="154414"/>
                </a:lnTo>
                <a:lnTo>
                  <a:pt x="407784" y="160323"/>
                </a:lnTo>
                <a:lnTo>
                  <a:pt x="500265" y="164411"/>
                </a:lnTo>
                <a:lnTo>
                  <a:pt x="594164" y="164945"/>
                </a:lnTo>
                <a:lnTo>
                  <a:pt x="676826" y="160994"/>
                </a:lnTo>
                <a:lnTo>
                  <a:pt x="748765" y="153462"/>
                </a:lnTo>
                <a:lnTo>
                  <a:pt x="810494" y="143252"/>
                </a:lnTo>
                <a:lnTo>
                  <a:pt x="862528" y="131269"/>
                </a:lnTo>
                <a:lnTo>
                  <a:pt x="905380" y="118417"/>
                </a:lnTo>
                <a:lnTo>
                  <a:pt x="965594" y="93722"/>
                </a:lnTo>
                <a:lnTo>
                  <a:pt x="999401" y="73441"/>
                </a:lnTo>
                <a:lnTo>
                  <a:pt x="999769" y="67269"/>
                </a:lnTo>
                <a:lnTo>
                  <a:pt x="995730" y="64144"/>
                </a:lnTo>
                <a:lnTo>
                  <a:pt x="953674" y="47121"/>
                </a:lnTo>
                <a:lnTo>
                  <a:pt x="886147" y="33250"/>
                </a:lnTo>
                <a:lnTo>
                  <a:pt x="836253" y="26148"/>
                </a:lnTo>
                <a:lnTo>
                  <a:pt x="773703" y="19195"/>
                </a:lnTo>
                <a:lnTo>
                  <a:pt x="697068" y="12589"/>
                </a:lnTo>
                <a:lnTo>
                  <a:pt x="604921" y="6527"/>
                </a:lnTo>
                <a:lnTo>
                  <a:pt x="495833" y="1203"/>
                </a:lnTo>
                <a:lnTo>
                  <a:pt x="417839" y="0"/>
                </a:lnTo>
                <a:lnTo>
                  <a:pt x="346002" y="2623"/>
                </a:lnTo>
                <a:lnTo>
                  <a:pt x="280432" y="8370"/>
                </a:lnTo>
                <a:lnTo>
                  <a:pt x="221242" y="16533"/>
                </a:lnTo>
                <a:lnTo>
                  <a:pt x="168543" y="26408"/>
                </a:lnTo>
                <a:lnTo>
                  <a:pt x="122446" y="37289"/>
                </a:lnTo>
                <a:lnTo>
                  <a:pt x="83063" y="48471"/>
                </a:lnTo>
                <a:lnTo>
                  <a:pt x="24884" y="68916"/>
                </a:lnTo>
                <a:lnTo>
                  <a:pt x="6311" y="76768"/>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8267891" y="1404824"/>
            <a:ext cx="0" cy="912832"/>
          </a:xfrm>
          <a:custGeom>
            <a:avLst/>
            <a:gdLst/>
            <a:ahLst/>
            <a:cxnLst/>
            <a:rect l="l" t="t" r="r" b="b"/>
            <a:pathLst>
              <a:path h="1109345">
                <a:moveTo>
                  <a:pt x="0" y="0"/>
                </a:moveTo>
                <a:lnTo>
                  <a:pt x="0" y="110895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8267891" y="1530201"/>
            <a:ext cx="732564" cy="64792"/>
          </a:xfrm>
          <a:custGeom>
            <a:avLst/>
            <a:gdLst/>
            <a:ahLst/>
            <a:cxnLst/>
            <a:rect l="l" t="t" r="r" b="b"/>
            <a:pathLst>
              <a:path w="890270" h="78740">
                <a:moveTo>
                  <a:pt x="0" y="0"/>
                </a:moveTo>
                <a:lnTo>
                  <a:pt x="143964" y="41160"/>
                </a:lnTo>
                <a:lnTo>
                  <a:pt x="243884" y="63057"/>
                </a:lnTo>
                <a:lnTo>
                  <a:pt x="346500" y="73050"/>
                </a:lnTo>
                <a:lnTo>
                  <a:pt x="498551" y="78498"/>
                </a:lnTo>
                <a:lnTo>
                  <a:pt x="642573" y="71529"/>
                </a:lnTo>
                <a:lnTo>
                  <a:pt x="767915" y="50588"/>
                </a:lnTo>
                <a:lnTo>
                  <a:pt x="856428" y="28569"/>
                </a:lnTo>
                <a:lnTo>
                  <a:pt x="889965" y="18364"/>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2631873" y="3233001"/>
            <a:ext cx="653665" cy="180790"/>
          </a:xfrm>
          <a:custGeom>
            <a:avLst/>
            <a:gdLst/>
            <a:ahLst/>
            <a:cxnLst/>
            <a:rect l="l" t="t" r="r" b="b"/>
            <a:pathLst>
              <a:path w="794385" h="219710">
                <a:moveTo>
                  <a:pt x="794359" y="42539"/>
                </a:moveTo>
                <a:lnTo>
                  <a:pt x="774646" y="77078"/>
                </a:lnTo>
                <a:lnTo>
                  <a:pt x="710430" y="114364"/>
                </a:lnTo>
                <a:lnTo>
                  <a:pt x="664333" y="132948"/>
                </a:lnTo>
                <a:lnTo>
                  <a:pt x="610352" y="150912"/>
                </a:lnTo>
                <a:lnTo>
                  <a:pt x="549566" y="167821"/>
                </a:lnTo>
                <a:lnTo>
                  <a:pt x="483054" y="183238"/>
                </a:lnTo>
                <a:lnTo>
                  <a:pt x="411899" y="196729"/>
                </a:lnTo>
                <a:lnTo>
                  <a:pt x="340268" y="207420"/>
                </a:lnTo>
                <a:lnTo>
                  <a:pt x="272389" y="214763"/>
                </a:lnTo>
                <a:lnTo>
                  <a:pt x="209425" y="218814"/>
                </a:lnTo>
                <a:lnTo>
                  <a:pt x="152539" y="219629"/>
                </a:lnTo>
                <a:lnTo>
                  <a:pt x="102895" y="217263"/>
                </a:lnTo>
                <a:lnTo>
                  <a:pt x="61655" y="211771"/>
                </a:lnTo>
                <a:lnTo>
                  <a:pt x="29984" y="203209"/>
                </a:lnTo>
                <a:lnTo>
                  <a:pt x="9044" y="191632"/>
                </a:lnTo>
                <a:lnTo>
                  <a:pt x="0" y="177095"/>
                </a:lnTo>
                <a:lnTo>
                  <a:pt x="3753" y="160387"/>
                </a:lnTo>
                <a:lnTo>
                  <a:pt x="46795" y="124042"/>
                </a:lnTo>
                <a:lnTo>
                  <a:pt x="83925" y="105274"/>
                </a:lnTo>
                <a:lnTo>
                  <a:pt x="130020" y="86691"/>
                </a:lnTo>
                <a:lnTo>
                  <a:pt x="184001" y="68727"/>
                </a:lnTo>
                <a:lnTo>
                  <a:pt x="244788" y="51818"/>
                </a:lnTo>
                <a:lnTo>
                  <a:pt x="311301" y="36399"/>
                </a:lnTo>
                <a:lnTo>
                  <a:pt x="382460" y="22904"/>
                </a:lnTo>
                <a:lnTo>
                  <a:pt x="454090" y="12211"/>
                </a:lnTo>
                <a:lnTo>
                  <a:pt x="521969" y="4866"/>
                </a:lnTo>
                <a:lnTo>
                  <a:pt x="584933" y="814"/>
                </a:lnTo>
                <a:lnTo>
                  <a:pt x="641819" y="0"/>
                </a:lnTo>
                <a:lnTo>
                  <a:pt x="691464" y="2367"/>
                </a:lnTo>
                <a:lnTo>
                  <a:pt x="732703" y="7860"/>
                </a:lnTo>
                <a:lnTo>
                  <a:pt x="764375" y="16424"/>
                </a:lnTo>
                <a:lnTo>
                  <a:pt x="785314" y="28002"/>
                </a:lnTo>
                <a:lnTo>
                  <a:pt x="794359" y="42539"/>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3228626" y="3268005"/>
            <a:ext cx="108683" cy="1067497"/>
          </a:xfrm>
          <a:custGeom>
            <a:avLst/>
            <a:gdLst/>
            <a:ahLst/>
            <a:cxnLst/>
            <a:rect l="l" t="t" r="r" b="b"/>
            <a:pathLst>
              <a:path w="132079" h="1297304">
                <a:moveTo>
                  <a:pt x="69138" y="0"/>
                </a:moveTo>
                <a:lnTo>
                  <a:pt x="105036" y="403627"/>
                </a:lnTo>
                <a:lnTo>
                  <a:pt x="123531" y="636074"/>
                </a:lnTo>
                <a:lnTo>
                  <a:pt x="130498" y="785457"/>
                </a:lnTo>
                <a:lnTo>
                  <a:pt x="131813" y="939888"/>
                </a:lnTo>
                <a:lnTo>
                  <a:pt x="128770" y="1004463"/>
                </a:lnTo>
                <a:lnTo>
                  <a:pt x="120068" y="1062659"/>
                </a:lnTo>
                <a:lnTo>
                  <a:pt x="106837" y="1114505"/>
                </a:lnTo>
                <a:lnTo>
                  <a:pt x="90209" y="1160030"/>
                </a:lnTo>
                <a:lnTo>
                  <a:pt x="71318" y="1199262"/>
                </a:lnTo>
                <a:lnTo>
                  <a:pt x="51295" y="1232230"/>
                </a:lnTo>
                <a:lnTo>
                  <a:pt x="0" y="1297203"/>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2587508" y="3378724"/>
            <a:ext cx="121223" cy="961426"/>
          </a:xfrm>
          <a:custGeom>
            <a:avLst/>
            <a:gdLst/>
            <a:ahLst/>
            <a:cxnLst/>
            <a:rect l="l" t="t" r="r" b="b"/>
            <a:pathLst>
              <a:path w="147320" h="1168400">
                <a:moveTo>
                  <a:pt x="53911" y="0"/>
                </a:moveTo>
                <a:lnTo>
                  <a:pt x="29793" y="341781"/>
                </a:lnTo>
                <a:lnTo>
                  <a:pt x="16170" y="539596"/>
                </a:lnTo>
                <a:lnTo>
                  <a:pt x="8020" y="668942"/>
                </a:lnTo>
                <a:lnTo>
                  <a:pt x="317" y="805319"/>
                </a:lnTo>
                <a:lnTo>
                  <a:pt x="0" y="877361"/>
                </a:lnTo>
                <a:lnTo>
                  <a:pt x="6799" y="938712"/>
                </a:lnTo>
                <a:lnTo>
                  <a:pt x="19393" y="990477"/>
                </a:lnTo>
                <a:lnTo>
                  <a:pt x="36457" y="1033762"/>
                </a:lnTo>
                <a:lnTo>
                  <a:pt x="56668" y="1069672"/>
                </a:lnTo>
                <a:lnTo>
                  <a:pt x="78702" y="1099312"/>
                </a:lnTo>
                <a:lnTo>
                  <a:pt x="147155" y="1168019"/>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2856172" y="3309847"/>
            <a:ext cx="37099" cy="13063"/>
          </a:xfrm>
          <a:custGeom>
            <a:avLst/>
            <a:gdLst/>
            <a:ahLst/>
            <a:cxnLst/>
            <a:rect l="l" t="t" r="r" b="b"/>
            <a:pathLst>
              <a:path w="45085" h="15875">
                <a:moveTo>
                  <a:pt x="43980" y="0"/>
                </a:moveTo>
                <a:lnTo>
                  <a:pt x="33680" y="825"/>
                </a:lnTo>
                <a:lnTo>
                  <a:pt x="9397" y="7086"/>
                </a:lnTo>
                <a:lnTo>
                  <a:pt x="0" y="11328"/>
                </a:lnTo>
                <a:lnTo>
                  <a:pt x="1092" y="15557"/>
                </a:lnTo>
                <a:lnTo>
                  <a:pt x="11366" y="14731"/>
                </a:lnTo>
                <a:lnTo>
                  <a:pt x="35661" y="8470"/>
                </a:lnTo>
                <a:lnTo>
                  <a:pt x="45059" y="4229"/>
                </a:lnTo>
                <a:lnTo>
                  <a:pt x="4398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2856172" y="3309847"/>
            <a:ext cx="37099" cy="13063"/>
          </a:xfrm>
          <a:custGeom>
            <a:avLst/>
            <a:gdLst/>
            <a:ahLst/>
            <a:cxnLst/>
            <a:rect l="l" t="t" r="r" b="b"/>
            <a:pathLst>
              <a:path w="45085" h="15875">
                <a:moveTo>
                  <a:pt x="44513" y="2120"/>
                </a:moveTo>
                <a:lnTo>
                  <a:pt x="43980" y="0"/>
                </a:lnTo>
                <a:lnTo>
                  <a:pt x="33680" y="825"/>
                </a:lnTo>
                <a:lnTo>
                  <a:pt x="21539" y="3962"/>
                </a:lnTo>
                <a:lnTo>
                  <a:pt x="9397" y="7086"/>
                </a:lnTo>
                <a:lnTo>
                  <a:pt x="0" y="11328"/>
                </a:lnTo>
                <a:lnTo>
                  <a:pt x="546" y="13449"/>
                </a:lnTo>
                <a:lnTo>
                  <a:pt x="1092" y="15557"/>
                </a:lnTo>
                <a:lnTo>
                  <a:pt x="11366" y="14731"/>
                </a:lnTo>
                <a:lnTo>
                  <a:pt x="23507" y="11595"/>
                </a:lnTo>
                <a:lnTo>
                  <a:pt x="35661"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2969926" y="3290498"/>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2969926" y="3290498"/>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3007435" y="3309847"/>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3007435" y="3309847"/>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2900141" y="3330768"/>
            <a:ext cx="37099" cy="13063"/>
          </a:xfrm>
          <a:custGeom>
            <a:avLst/>
            <a:gdLst/>
            <a:ahLst/>
            <a:cxnLst/>
            <a:rect l="l" t="t" r="r" b="b"/>
            <a:pathLst>
              <a:path w="45085" h="15875">
                <a:moveTo>
                  <a:pt x="43967" y="0"/>
                </a:moveTo>
                <a:lnTo>
                  <a:pt x="33680" y="812"/>
                </a:lnTo>
                <a:lnTo>
                  <a:pt x="9397" y="7073"/>
                </a:lnTo>
                <a:lnTo>
                  <a:pt x="0" y="11328"/>
                </a:lnTo>
                <a:lnTo>
                  <a:pt x="1079" y="15544"/>
                </a:lnTo>
                <a:lnTo>
                  <a:pt x="11366" y="14719"/>
                </a:lnTo>
                <a:lnTo>
                  <a:pt x="35648" y="8470"/>
                </a:lnTo>
                <a:lnTo>
                  <a:pt x="45059" y="4216"/>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2900141" y="3330768"/>
            <a:ext cx="37099" cy="13063"/>
          </a:xfrm>
          <a:custGeom>
            <a:avLst/>
            <a:gdLst/>
            <a:ahLst/>
            <a:cxnLst/>
            <a:rect l="l" t="t" r="r" b="b"/>
            <a:pathLst>
              <a:path w="45085" h="15875">
                <a:moveTo>
                  <a:pt x="44513" y="2108"/>
                </a:moveTo>
                <a:lnTo>
                  <a:pt x="43967" y="0"/>
                </a:lnTo>
                <a:lnTo>
                  <a:pt x="33680" y="812"/>
                </a:lnTo>
                <a:lnTo>
                  <a:pt x="21539" y="3949"/>
                </a:lnTo>
                <a:lnTo>
                  <a:pt x="9397" y="7073"/>
                </a:lnTo>
                <a:lnTo>
                  <a:pt x="0" y="11328"/>
                </a:lnTo>
                <a:lnTo>
                  <a:pt x="546" y="13436"/>
                </a:lnTo>
                <a:lnTo>
                  <a:pt x="1079" y="15544"/>
                </a:lnTo>
                <a:lnTo>
                  <a:pt x="11366" y="14719"/>
                </a:lnTo>
                <a:lnTo>
                  <a:pt x="23507" y="11595"/>
                </a:lnTo>
                <a:lnTo>
                  <a:pt x="35648" y="8470"/>
                </a:lnTo>
                <a:lnTo>
                  <a:pt x="45059" y="4216"/>
                </a:lnTo>
                <a:lnTo>
                  <a:pt x="44513" y="2108"/>
                </a:lnTo>
                <a:close/>
              </a:path>
            </a:pathLst>
          </a:custGeom>
          <a:ln w="6349">
            <a:solidFill>
              <a:srgbClr val="FFFFFF"/>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2596080" y="3895609"/>
            <a:ext cx="736223" cy="36053"/>
          </a:xfrm>
          <a:custGeom>
            <a:avLst/>
            <a:gdLst/>
            <a:ahLst/>
            <a:cxnLst/>
            <a:rect l="l" t="t" r="r" b="b"/>
            <a:pathLst>
              <a:path w="894714" h="43814">
                <a:moveTo>
                  <a:pt x="0" y="11391"/>
                </a:moveTo>
                <a:lnTo>
                  <a:pt x="377573" y="36488"/>
                </a:lnTo>
                <a:lnTo>
                  <a:pt x="596620" y="43667"/>
                </a:lnTo>
                <a:lnTo>
                  <a:pt x="741010" y="31860"/>
                </a:lnTo>
                <a:lnTo>
                  <a:pt x="894613"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7669509" y="2782624"/>
            <a:ext cx="132719" cy="977624"/>
          </a:xfrm>
          <a:custGeom>
            <a:avLst/>
            <a:gdLst/>
            <a:ahLst/>
            <a:cxnLst/>
            <a:rect l="l" t="t" r="r" b="b"/>
            <a:pathLst>
              <a:path w="161290" h="1188085">
                <a:moveTo>
                  <a:pt x="0" y="0"/>
                </a:moveTo>
                <a:lnTo>
                  <a:pt x="54552" y="30605"/>
                </a:lnTo>
                <a:lnTo>
                  <a:pt x="93941" y="80746"/>
                </a:lnTo>
                <a:lnTo>
                  <a:pt x="113022" y="114807"/>
                </a:lnTo>
                <a:lnTo>
                  <a:pt x="138456" y="171577"/>
                </a:lnTo>
                <a:lnTo>
                  <a:pt x="152007" y="222446"/>
                </a:lnTo>
                <a:lnTo>
                  <a:pt x="159122" y="277345"/>
                </a:lnTo>
                <a:lnTo>
                  <a:pt x="161061" y="338594"/>
                </a:lnTo>
                <a:lnTo>
                  <a:pt x="160863" y="392734"/>
                </a:lnTo>
                <a:lnTo>
                  <a:pt x="160666" y="446874"/>
                </a:lnTo>
                <a:lnTo>
                  <a:pt x="160466" y="501015"/>
                </a:lnTo>
                <a:lnTo>
                  <a:pt x="160261" y="555155"/>
                </a:lnTo>
                <a:lnTo>
                  <a:pt x="160086" y="603683"/>
                </a:lnTo>
                <a:lnTo>
                  <a:pt x="159910" y="652210"/>
                </a:lnTo>
                <a:lnTo>
                  <a:pt x="159735" y="700738"/>
                </a:lnTo>
                <a:lnTo>
                  <a:pt x="159559" y="749266"/>
                </a:lnTo>
                <a:lnTo>
                  <a:pt x="159383" y="797793"/>
                </a:lnTo>
                <a:lnTo>
                  <a:pt x="159206" y="846320"/>
                </a:lnTo>
                <a:lnTo>
                  <a:pt x="159030" y="894846"/>
                </a:lnTo>
                <a:lnTo>
                  <a:pt x="158852" y="943372"/>
                </a:lnTo>
                <a:lnTo>
                  <a:pt x="158674" y="991897"/>
                </a:lnTo>
                <a:lnTo>
                  <a:pt x="158496" y="1040422"/>
                </a:lnTo>
                <a:lnTo>
                  <a:pt x="158463" y="1051442"/>
                </a:lnTo>
                <a:lnTo>
                  <a:pt x="158424" y="1062461"/>
                </a:lnTo>
                <a:lnTo>
                  <a:pt x="158383" y="1073478"/>
                </a:lnTo>
                <a:lnTo>
                  <a:pt x="158343" y="1084491"/>
                </a:lnTo>
                <a:lnTo>
                  <a:pt x="157682" y="1110990"/>
                </a:lnTo>
                <a:lnTo>
                  <a:pt x="155873" y="1137100"/>
                </a:lnTo>
                <a:lnTo>
                  <a:pt x="152892" y="1162725"/>
                </a:lnTo>
                <a:lnTo>
                  <a:pt x="148717" y="1187767"/>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6786726" y="2783526"/>
            <a:ext cx="132719" cy="1098848"/>
          </a:xfrm>
          <a:custGeom>
            <a:avLst/>
            <a:gdLst/>
            <a:ahLst/>
            <a:cxnLst/>
            <a:rect l="l" t="t" r="r" b="b"/>
            <a:pathLst>
              <a:path w="161290" h="1335404">
                <a:moveTo>
                  <a:pt x="160807" y="0"/>
                </a:moveTo>
                <a:lnTo>
                  <a:pt x="126523" y="20825"/>
                </a:lnTo>
                <a:lnTo>
                  <a:pt x="96651" y="47131"/>
                </a:lnTo>
                <a:lnTo>
                  <a:pt x="71215" y="77268"/>
                </a:lnTo>
                <a:lnTo>
                  <a:pt x="50241" y="109588"/>
                </a:lnTo>
                <a:lnTo>
                  <a:pt x="22592" y="170488"/>
                </a:lnTo>
                <a:lnTo>
                  <a:pt x="9042" y="221351"/>
                </a:lnTo>
                <a:lnTo>
                  <a:pt x="1931" y="276248"/>
                </a:lnTo>
                <a:lnTo>
                  <a:pt x="0" y="337502"/>
                </a:lnTo>
                <a:lnTo>
                  <a:pt x="192" y="391640"/>
                </a:lnTo>
                <a:lnTo>
                  <a:pt x="388" y="445776"/>
                </a:lnTo>
                <a:lnTo>
                  <a:pt x="587" y="499912"/>
                </a:lnTo>
                <a:lnTo>
                  <a:pt x="787" y="554050"/>
                </a:lnTo>
                <a:lnTo>
                  <a:pt x="963" y="602578"/>
                </a:lnTo>
                <a:lnTo>
                  <a:pt x="1139" y="651107"/>
                </a:lnTo>
                <a:lnTo>
                  <a:pt x="1315" y="699636"/>
                </a:lnTo>
                <a:lnTo>
                  <a:pt x="1492" y="748166"/>
                </a:lnTo>
                <a:lnTo>
                  <a:pt x="1670" y="796696"/>
                </a:lnTo>
                <a:lnTo>
                  <a:pt x="1847" y="845226"/>
                </a:lnTo>
                <a:lnTo>
                  <a:pt x="2024" y="893755"/>
                </a:lnTo>
                <a:lnTo>
                  <a:pt x="2200" y="942285"/>
                </a:lnTo>
                <a:lnTo>
                  <a:pt x="2377" y="990814"/>
                </a:lnTo>
                <a:lnTo>
                  <a:pt x="2552" y="1039342"/>
                </a:lnTo>
                <a:lnTo>
                  <a:pt x="2592" y="1050353"/>
                </a:lnTo>
                <a:lnTo>
                  <a:pt x="2635" y="1061365"/>
                </a:lnTo>
                <a:lnTo>
                  <a:pt x="2677" y="1072380"/>
                </a:lnTo>
                <a:lnTo>
                  <a:pt x="2717" y="1083398"/>
                </a:lnTo>
                <a:lnTo>
                  <a:pt x="5115" y="1134971"/>
                </a:lnTo>
                <a:lnTo>
                  <a:pt x="12050" y="1184713"/>
                </a:lnTo>
                <a:lnTo>
                  <a:pt x="23681" y="1231886"/>
                </a:lnTo>
                <a:lnTo>
                  <a:pt x="40168" y="1275754"/>
                </a:lnTo>
                <a:lnTo>
                  <a:pt x="61671" y="1315580"/>
                </a:lnTo>
                <a:lnTo>
                  <a:pt x="70459" y="1328686"/>
                </a:lnTo>
                <a:lnTo>
                  <a:pt x="75234" y="133487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6916869" y="2711849"/>
            <a:ext cx="755033" cy="159889"/>
          </a:xfrm>
          <a:custGeom>
            <a:avLst/>
            <a:gdLst/>
            <a:ahLst/>
            <a:cxnLst/>
            <a:rect l="l" t="t" r="r" b="b"/>
            <a:pathLst>
              <a:path w="917575" h="194310">
                <a:moveTo>
                  <a:pt x="914679" y="85978"/>
                </a:moveTo>
                <a:lnTo>
                  <a:pt x="916584" y="89560"/>
                </a:lnTo>
                <a:lnTo>
                  <a:pt x="917575" y="93217"/>
                </a:lnTo>
                <a:lnTo>
                  <a:pt x="917575" y="96900"/>
                </a:lnTo>
                <a:lnTo>
                  <a:pt x="894185" y="127535"/>
                </a:lnTo>
                <a:lnTo>
                  <a:pt x="829054" y="154139"/>
                </a:lnTo>
                <a:lnTo>
                  <a:pt x="783197" y="165431"/>
                </a:lnTo>
                <a:lnTo>
                  <a:pt x="729739" y="175117"/>
                </a:lnTo>
                <a:lnTo>
                  <a:pt x="669625" y="182998"/>
                </a:lnTo>
                <a:lnTo>
                  <a:pt x="603798" y="188874"/>
                </a:lnTo>
                <a:lnTo>
                  <a:pt x="533204" y="192546"/>
                </a:lnTo>
                <a:lnTo>
                  <a:pt x="458787" y="193814"/>
                </a:lnTo>
                <a:lnTo>
                  <a:pt x="384367" y="192546"/>
                </a:lnTo>
                <a:lnTo>
                  <a:pt x="313771" y="188874"/>
                </a:lnTo>
                <a:lnTo>
                  <a:pt x="247944" y="182998"/>
                </a:lnTo>
                <a:lnTo>
                  <a:pt x="187829" y="175117"/>
                </a:lnTo>
                <a:lnTo>
                  <a:pt x="134372" y="165431"/>
                </a:lnTo>
                <a:lnTo>
                  <a:pt x="88516" y="154139"/>
                </a:lnTo>
                <a:lnTo>
                  <a:pt x="51207" y="141441"/>
                </a:lnTo>
                <a:lnTo>
                  <a:pt x="6004" y="112622"/>
                </a:lnTo>
                <a:lnTo>
                  <a:pt x="0" y="96900"/>
                </a:lnTo>
                <a:lnTo>
                  <a:pt x="6004" y="81182"/>
                </a:lnTo>
                <a:lnTo>
                  <a:pt x="51207" y="52369"/>
                </a:lnTo>
                <a:lnTo>
                  <a:pt x="88516" y="39672"/>
                </a:lnTo>
                <a:lnTo>
                  <a:pt x="134372" y="28381"/>
                </a:lnTo>
                <a:lnTo>
                  <a:pt x="187829" y="18696"/>
                </a:lnTo>
                <a:lnTo>
                  <a:pt x="247944" y="10815"/>
                </a:lnTo>
                <a:lnTo>
                  <a:pt x="313771" y="4939"/>
                </a:lnTo>
                <a:lnTo>
                  <a:pt x="384367" y="1268"/>
                </a:lnTo>
                <a:lnTo>
                  <a:pt x="458787" y="0"/>
                </a:lnTo>
                <a:lnTo>
                  <a:pt x="528180" y="1101"/>
                </a:lnTo>
                <a:lnTo>
                  <a:pt x="594315" y="4297"/>
                </a:lnTo>
                <a:lnTo>
                  <a:pt x="656431" y="9428"/>
                </a:lnTo>
                <a:lnTo>
                  <a:pt x="713766" y="16332"/>
                </a:lnTo>
                <a:lnTo>
                  <a:pt x="765557" y="24849"/>
                </a:lnTo>
                <a:lnTo>
                  <a:pt x="811042" y="34816"/>
                </a:lnTo>
                <a:lnTo>
                  <a:pt x="849459" y="46074"/>
                </a:lnTo>
                <a:lnTo>
                  <a:pt x="902040" y="71816"/>
                </a:lnTo>
                <a:lnTo>
                  <a:pt x="914679" y="8597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7193757" y="2752960"/>
            <a:ext cx="203781" cy="54341"/>
          </a:xfrm>
          <a:custGeom>
            <a:avLst/>
            <a:gdLst/>
            <a:ahLst/>
            <a:cxnLst/>
            <a:rect l="l" t="t" r="r" b="b"/>
            <a:pathLst>
              <a:path w="247650" h="66039">
                <a:moveTo>
                  <a:pt x="247053" y="32931"/>
                </a:moveTo>
                <a:lnTo>
                  <a:pt x="237346" y="45756"/>
                </a:lnTo>
                <a:lnTo>
                  <a:pt x="210875" y="56227"/>
                </a:lnTo>
                <a:lnTo>
                  <a:pt x="171609" y="63286"/>
                </a:lnTo>
                <a:lnTo>
                  <a:pt x="123520" y="65874"/>
                </a:lnTo>
                <a:lnTo>
                  <a:pt x="75443" y="63286"/>
                </a:lnTo>
                <a:lnTo>
                  <a:pt x="36180" y="56227"/>
                </a:lnTo>
                <a:lnTo>
                  <a:pt x="9707" y="45756"/>
                </a:lnTo>
                <a:lnTo>
                  <a:pt x="0" y="32931"/>
                </a:lnTo>
                <a:lnTo>
                  <a:pt x="9707" y="20113"/>
                </a:lnTo>
                <a:lnTo>
                  <a:pt x="36180" y="9645"/>
                </a:lnTo>
                <a:lnTo>
                  <a:pt x="75443" y="2588"/>
                </a:lnTo>
                <a:lnTo>
                  <a:pt x="123520" y="0"/>
                </a:lnTo>
                <a:lnTo>
                  <a:pt x="171609" y="2588"/>
                </a:lnTo>
                <a:lnTo>
                  <a:pt x="210875" y="9645"/>
                </a:lnTo>
                <a:lnTo>
                  <a:pt x="237346" y="20113"/>
                </a:lnTo>
                <a:lnTo>
                  <a:pt x="247053" y="32931"/>
                </a:lnTo>
                <a:close/>
              </a:path>
            </a:pathLst>
          </a:custGeom>
          <a:ln w="12700">
            <a:solidFill>
              <a:srgbClr val="FFFFFF"/>
            </a:solidFill>
          </a:ln>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1676501" y="4322861"/>
            <a:ext cx="773844" cy="756601"/>
          </a:xfrm>
          <a:custGeom>
            <a:avLst/>
            <a:gdLst/>
            <a:ahLst/>
            <a:cxnLst/>
            <a:rect l="l" t="t" r="r" b="b"/>
            <a:pathLst>
              <a:path w="940435" h="919479">
                <a:moveTo>
                  <a:pt x="940308" y="307962"/>
                </a:moveTo>
                <a:lnTo>
                  <a:pt x="920164" y="263978"/>
                </a:lnTo>
                <a:lnTo>
                  <a:pt x="895971" y="222466"/>
                </a:lnTo>
                <a:lnTo>
                  <a:pt x="867985" y="183681"/>
                </a:lnTo>
                <a:lnTo>
                  <a:pt x="836462" y="147884"/>
                </a:lnTo>
                <a:lnTo>
                  <a:pt x="801659" y="115331"/>
                </a:lnTo>
                <a:lnTo>
                  <a:pt x="763831" y="86282"/>
                </a:lnTo>
                <a:lnTo>
                  <a:pt x="723236" y="60993"/>
                </a:lnTo>
                <a:lnTo>
                  <a:pt x="680129" y="39724"/>
                </a:lnTo>
                <a:lnTo>
                  <a:pt x="634766" y="22732"/>
                </a:lnTo>
                <a:lnTo>
                  <a:pt x="587403" y="10275"/>
                </a:lnTo>
                <a:lnTo>
                  <a:pt x="538298" y="2611"/>
                </a:lnTo>
                <a:lnTo>
                  <a:pt x="487705" y="0"/>
                </a:lnTo>
                <a:lnTo>
                  <a:pt x="440735" y="2249"/>
                </a:lnTo>
                <a:lnTo>
                  <a:pt x="395029" y="8858"/>
                </a:lnTo>
                <a:lnTo>
                  <a:pt x="350790" y="19623"/>
                </a:lnTo>
                <a:lnTo>
                  <a:pt x="308224" y="34337"/>
                </a:lnTo>
                <a:lnTo>
                  <a:pt x="267533" y="52795"/>
                </a:lnTo>
                <a:lnTo>
                  <a:pt x="228924" y="74790"/>
                </a:lnTo>
                <a:lnTo>
                  <a:pt x="192599" y="100116"/>
                </a:lnTo>
                <a:lnTo>
                  <a:pt x="158764" y="128568"/>
                </a:lnTo>
                <a:lnTo>
                  <a:pt x="127623" y="159940"/>
                </a:lnTo>
                <a:lnTo>
                  <a:pt x="99381" y="194025"/>
                </a:lnTo>
                <a:lnTo>
                  <a:pt x="74240" y="230619"/>
                </a:lnTo>
                <a:lnTo>
                  <a:pt x="52407" y="269515"/>
                </a:lnTo>
                <a:lnTo>
                  <a:pt x="34085" y="310508"/>
                </a:lnTo>
                <a:lnTo>
                  <a:pt x="19479" y="353391"/>
                </a:lnTo>
                <a:lnTo>
                  <a:pt x="8793" y="397959"/>
                </a:lnTo>
                <a:lnTo>
                  <a:pt x="2232" y="444005"/>
                </a:lnTo>
                <a:lnTo>
                  <a:pt x="0" y="491324"/>
                </a:lnTo>
                <a:lnTo>
                  <a:pt x="2616" y="542526"/>
                </a:lnTo>
                <a:lnTo>
                  <a:pt x="10293" y="592215"/>
                </a:lnTo>
                <a:lnTo>
                  <a:pt x="22769" y="640129"/>
                </a:lnTo>
                <a:lnTo>
                  <a:pt x="39786" y="686006"/>
                </a:lnTo>
                <a:lnTo>
                  <a:pt x="61082" y="729585"/>
                </a:lnTo>
                <a:lnTo>
                  <a:pt x="86399" y="770603"/>
                </a:lnTo>
                <a:lnTo>
                  <a:pt x="115476" y="808799"/>
                </a:lnTo>
                <a:lnTo>
                  <a:pt x="148053" y="843911"/>
                </a:lnTo>
                <a:lnTo>
                  <a:pt x="183870" y="875677"/>
                </a:lnTo>
                <a:lnTo>
                  <a:pt x="249491" y="919073"/>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1829062" y="4450001"/>
            <a:ext cx="497956" cy="471830"/>
          </a:xfrm>
          <a:custGeom>
            <a:avLst/>
            <a:gdLst/>
            <a:ahLst/>
            <a:cxnLst/>
            <a:rect l="l" t="t" r="r" b="b"/>
            <a:pathLst>
              <a:path w="605155" h="573404">
                <a:moveTo>
                  <a:pt x="302298" y="573074"/>
                </a:moveTo>
                <a:lnTo>
                  <a:pt x="253263" y="569324"/>
                </a:lnTo>
                <a:lnTo>
                  <a:pt x="206748" y="558466"/>
                </a:lnTo>
                <a:lnTo>
                  <a:pt x="163374" y="541090"/>
                </a:lnTo>
                <a:lnTo>
                  <a:pt x="123764" y="517787"/>
                </a:lnTo>
                <a:lnTo>
                  <a:pt x="88541" y="489146"/>
                </a:lnTo>
                <a:lnTo>
                  <a:pt x="58326" y="455759"/>
                </a:lnTo>
                <a:lnTo>
                  <a:pt x="33742" y="418214"/>
                </a:lnTo>
                <a:lnTo>
                  <a:pt x="15411" y="377102"/>
                </a:lnTo>
                <a:lnTo>
                  <a:pt x="3956" y="333013"/>
                </a:lnTo>
                <a:lnTo>
                  <a:pt x="0" y="286537"/>
                </a:lnTo>
                <a:lnTo>
                  <a:pt x="3956" y="240061"/>
                </a:lnTo>
                <a:lnTo>
                  <a:pt x="15411" y="195972"/>
                </a:lnTo>
                <a:lnTo>
                  <a:pt x="33742" y="154860"/>
                </a:lnTo>
                <a:lnTo>
                  <a:pt x="58326" y="117315"/>
                </a:lnTo>
                <a:lnTo>
                  <a:pt x="88541" y="83927"/>
                </a:lnTo>
                <a:lnTo>
                  <a:pt x="123764" y="55287"/>
                </a:lnTo>
                <a:lnTo>
                  <a:pt x="163374" y="31984"/>
                </a:lnTo>
                <a:lnTo>
                  <a:pt x="206748" y="14608"/>
                </a:lnTo>
                <a:lnTo>
                  <a:pt x="253263" y="3750"/>
                </a:lnTo>
                <a:lnTo>
                  <a:pt x="302298" y="0"/>
                </a:lnTo>
                <a:lnTo>
                  <a:pt x="351332" y="3750"/>
                </a:lnTo>
                <a:lnTo>
                  <a:pt x="397847" y="14608"/>
                </a:lnTo>
                <a:lnTo>
                  <a:pt x="441221" y="31984"/>
                </a:lnTo>
                <a:lnTo>
                  <a:pt x="480831" y="55287"/>
                </a:lnTo>
                <a:lnTo>
                  <a:pt x="516054" y="83927"/>
                </a:lnTo>
                <a:lnTo>
                  <a:pt x="546270" y="117315"/>
                </a:lnTo>
                <a:lnTo>
                  <a:pt x="570854" y="154860"/>
                </a:lnTo>
                <a:lnTo>
                  <a:pt x="589184" y="195972"/>
                </a:lnTo>
                <a:lnTo>
                  <a:pt x="600639" y="240061"/>
                </a:lnTo>
                <a:lnTo>
                  <a:pt x="604596" y="286537"/>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2068114" y="4383253"/>
            <a:ext cx="19856" cy="19856"/>
          </a:xfrm>
          <a:custGeom>
            <a:avLst/>
            <a:gdLst/>
            <a:ahLst/>
            <a:cxnLst/>
            <a:rect l="l" t="t" r="r" b="b"/>
            <a:pathLst>
              <a:path w="24130" h="24129">
                <a:moveTo>
                  <a:pt x="18287" y="0"/>
                </a:moveTo>
                <a:lnTo>
                  <a:pt x="5270" y="0"/>
                </a:lnTo>
                <a:lnTo>
                  <a:pt x="0" y="5283"/>
                </a:lnTo>
                <a:lnTo>
                  <a:pt x="0" y="18313"/>
                </a:lnTo>
                <a:lnTo>
                  <a:pt x="5270" y="23583"/>
                </a:lnTo>
                <a:lnTo>
                  <a:pt x="18287" y="23583"/>
                </a:lnTo>
                <a:lnTo>
                  <a:pt x="23571" y="18313"/>
                </a:lnTo>
                <a:lnTo>
                  <a:pt x="23571" y="5283"/>
                </a:lnTo>
                <a:lnTo>
                  <a:pt x="1828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3875838" y="3910803"/>
            <a:ext cx="1131766" cy="639557"/>
          </a:xfrm>
          <a:custGeom>
            <a:avLst/>
            <a:gdLst/>
            <a:ahLst/>
            <a:cxnLst/>
            <a:rect l="l" t="t" r="r" b="b"/>
            <a:pathLst>
              <a:path w="1375410" h="777239">
                <a:moveTo>
                  <a:pt x="166827" y="776643"/>
                </a:moveTo>
                <a:lnTo>
                  <a:pt x="122609" y="770657"/>
                </a:lnTo>
                <a:lnTo>
                  <a:pt x="82794" y="753782"/>
                </a:lnTo>
                <a:lnTo>
                  <a:pt x="49004" y="727638"/>
                </a:lnTo>
                <a:lnTo>
                  <a:pt x="22860" y="693848"/>
                </a:lnTo>
                <a:lnTo>
                  <a:pt x="5985" y="654033"/>
                </a:lnTo>
                <a:lnTo>
                  <a:pt x="0" y="609815"/>
                </a:lnTo>
                <a:lnTo>
                  <a:pt x="0" y="166814"/>
                </a:lnTo>
                <a:lnTo>
                  <a:pt x="5985" y="122602"/>
                </a:lnTo>
                <a:lnTo>
                  <a:pt x="22860" y="82790"/>
                </a:lnTo>
                <a:lnTo>
                  <a:pt x="49004" y="49002"/>
                </a:lnTo>
                <a:lnTo>
                  <a:pt x="82794" y="22860"/>
                </a:lnTo>
                <a:lnTo>
                  <a:pt x="122609" y="5985"/>
                </a:lnTo>
                <a:lnTo>
                  <a:pt x="166827" y="0"/>
                </a:lnTo>
                <a:lnTo>
                  <a:pt x="1208354" y="0"/>
                </a:lnTo>
                <a:lnTo>
                  <a:pt x="1252567" y="5985"/>
                </a:lnTo>
                <a:lnTo>
                  <a:pt x="1292381" y="22860"/>
                </a:lnTo>
                <a:lnTo>
                  <a:pt x="1326172" y="49002"/>
                </a:lnTo>
                <a:lnTo>
                  <a:pt x="1352317" y="82790"/>
                </a:lnTo>
                <a:lnTo>
                  <a:pt x="1369194" y="122602"/>
                </a:lnTo>
                <a:lnTo>
                  <a:pt x="1375181" y="166814"/>
                </a:lnTo>
                <a:lnTo>
                  <a:pt x="1375181" y="375462"/>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4377885"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4417023"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4456165"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4495303"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1162879" y="4775020"/>
            <a:ext cx="0" cy="327616"/>
          </a:xfrm>
          <a:custGeom>
            <a:avLst/>
            <a:gdLst/>
            <a:ahLst/>
            <a:cxnLst/>
            <a:rect l="l" t="t" r="r" b="b"/>
            <a:pathLst>
              <a:path h="398145">
                <a:moveTo>
                  <a:pt x="0" y="0"/>
                </a:moveTo>
                <a:lnTo>
                  <a:pt x="0" y="39801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350652" y="4667527"/>
            <a:ext cx="812510" cy="215276"/>
          </a:xfrm>
          <a:custGeom>
            <a:avLst/>
            <a:gdLst/>
            <a:ahLst/>
            <a:cxnLst/>
            <a:rect l="l" t="t" r="r" b="b"/>
            <a:pathLst>
              <a:path w="987425" h="261620">
                <a:moveTo>
                  <a:pt x="987082" y="130632"/>
                </a:moveTo>
                <a:lnTo>
                  <a:pt x="966187" y="168361"/>
                </a:lnTo>
                <a:lnTo>
                  <a:pt x="907572" y="201763"/>
                </a:lnTo>
                <a:lnTo>
                  <a:pt x="866029" y="216337"/>
                </a:lnTo>
                <a:lnTo>
                  <a:pt x="817345" y="229223"/>
                </a:lnTo>
                <a:lnTo>
                  <a:pt x="762285" y="240219"/>
                </a:lnTo>
                <a:lnTo>
                  <a:pt x="701612" y="249123"/>
                </a:lnTo>
                <a:lnTo>
                  <a:pt x="636089" y="255733"/>
                </a:lnTo>
                <a:lnTo>
                  <a:pt x="566480" y="259848"/>
                </a:lnTo>
                <a:lnTo>
                  <a:pt x="493547" y="261264"/>
                </a:lnTo>
                <a:lnTo>
                  <a:pt x="420614" y="259848"/>
                </a:lnTo>
                <a:lnTo>
                  <a:pt x="351003" y="255733"/>
                </a:lnTo>
                <a:lnTo>
                  <a:pt x="285479" y="249123"/>
                </a:lnTo>
                <a:lnTo>
                  <a:pt x="224805" y="240219"/>
                </a:lnTo>
                <a:lnTo>
                  <a:pt x="169743" y="229223"/>
                </a:lnTo>
                <a:lnTo>
                  <a:pt x="121058" y="216337"/>
                </a:lnTo>
                <a:lnTo>
                  <a:pt x="79513" y="201763"/>
                </a:lnTo>
                <a:lnTo>
                  <a:pt x="20896" y="168361"/>
                </a:lnTo>
                <a:lnTo>
                  <a:pt x="0" y="130632"/>
                </a:lnTo>
                <a:lnTo>
                  <a:pt x="5351" y="111324"/>
                </a:lnTo>
                <a:lnTo>
                  <a:pt x="45871" y="75554"/>
                </a:lnTo>
                <a:lnTo>
                  <a:pt x="121058" y="44921"/>
                </a:lnTo>
                <a:lnTo>
                  <a:pt x="169743" y="32036"/>
                </a:lnTo>
                <a:lnTo>
                  <a:pt x="224805" y="21041"/>
                </a:lnTo>
                <a:lnTo>
                  <a:pt x="285479" y="12138"/>
                </a:lnTo>
                <a:lnTo>
                  <a:pt x="351003" y="5529"/>
                </a:lnTo>
                <a:lnTo>
                  <a:pt x="420614" y="1416"/>
                </a:lnTo>
                <a:lnTo>
                  <a:pt x="493547" y="0"/>
                </a:lnTo>
                <a:lnTo>
                  <a:pt x="566480" y="1416"/>
                </a:lnTo>
                <a:lnTo>
                  <a:pt x="636089" y="5529"/>
                </a:lnTo>
                <a:lnTo>
                  <a:pt x="701612" y="12138"/>
                </a:lnTo>
                <a:lnTo>
                  <a:pt x="762285" y="21041"/>
                </a:lnTo>
                <a:lnTo>
                  <a:pt x="817345" y="32036"/>
                </a:lnTo>
                <a:lnTo>
                  <a:pt x="866029" y="44921"/>
                </a:lnTo>
                <a:lnTo>
                  <a:pt x="907572" y="59494"/>
                </a:lnTo>
                <a:lnTo>
                  <a:pt x="966187" y="92898"/>
                </a:lnTo>
                <a:lnTo>
                  <a:pt x="987082" y="130632"/>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488281" y="475628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688751" y="4706823"/>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887633" y="475628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688751" y="4805630"/>
            <a:ext cx="117566" cy="21422"/>
          </a:xfrm>
          <a:custGeom>
            <a:avLst/>
            <a:gdLst/>
            <a:ahLst/>
            <a:cxnLst/>
            <a:rect l="l" t="t" r="r" b="b"/>
            <a:pathLst>
              <a:path w="142875" h="26035">
                <a:moveTo>
                  <a:pt x="71132" y="0"/>
                </a:moveTo>
                <a:lnTo>
                  <a:pt x="43446" y="1018"/>
                </a:lnTo>
                <a:lnTo>
                  <a:pt x="20835" y="3797"/>
                </a:lnTo>
                <a:lnTo>
                  <a:pt x="5590" y="7918"/>
                </a:lnTo>
                <a:lnTo>
                  <a:pt x="0" y="12966"/>
                </a:lnTo>
                <a:lnTo>
                  <a:pt x="5590" y="18007"/>
                </a:lnTo>
                <a:lnTo>
                  <a:pt x="20835" y="22124"/>
                </a:lnTo>
                <a:lnTo>
                  <a:pt x="43446" y="24902"/>
                </a:lnTo>
                <a:lnTo>
                  <a:pt x="71132" y="25920"/>
                </a:lnTo>
                <a:lnTo>
                  <a:pt x="98826" y="24902"/>
                </a:lnTo>
                <a:lnTo>
                  <a:pt x="121440" y="22124"/>
                </a:lnTo>
                <a:lnTo>
                  <a:pt x="136687" y="18007"/>
                </a:lnTo>
                <a:lnTo>
                  <a:pt x="142278" y="12966"/>
                </a:lnTo>
                <a:lnTo>
                  <a:pt x="136687" y="7918"/>
                </a:lnTo>
                <a:lnTo>
                  <a:pt x="121440" y="3797"/>
                </a:lnTo>
                <a:lnTo>
                  <a:pt x="98826" y="1018"/>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350656" y="4775024"/>
            <a:ext cx="0" cy="174520"/>
          </a:xfrm>
          <a:custGeom>
            <a:avLst/>
            <a:gdLst/>
            <a:ahLst/>
            <a:cxnLst/>
            <a:rect l="l" t="t" r="r" b="b"/>
            <a:pathLst>
              <a:path h="212089">
                <a:moveTo>
                  <a:pt x="0" y="211988"/>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5" name="object 45"/>
          <p:cNvSpPr txBox="1">
            <a:spLocks noGrp="1"/>
          </p:cNvSpPr>
          <p:nvPr>
            <p:ph type="title"/>
          </p:nvPr>
        </p:nvSpPr>
        <p:spPr>
          <a:xfrm>
            <a:off x="303058" y="999309"/>
            <a:ext cx="3288705" cy="593019"/>
          </a:xfrm>
          <a:prstGeom prst="rect">
            <a:avLst/>
          </a:prstGeom>
        </p:spPr>
        <p:txBody>
          <a:bodyPr vert="horz" wrap="square" lIns="0" tIns="10450" rIns="0" bIns="0" rtlCol="0">
            <a:spAutoFit/>
          </a:bodyPr>
          <a:lstStyle/>
          <a:p>
            <a:pPr marL="10451">
              <a:spcBef>
                <a:spcPts val="82"/>
              </a:spcBef>
            </a:pPr>
            <a:r>
              <a:rPr sz="3785" spc="-188" dirty="0"/>
              <a:t>SMART</a:t>
            </a:r>
            <a:r>
              <a:rPr sz="3785" spc="-304" dirty="0"/>
              <a:t> </a:t>
            </a:r>
            <a:r>
              <a:rPr sz="3785" spc="-103" dirty="0"/>
              <a:t>SPEAKER</a:t>
            </a:r>
            <a:endParaRPr sz="3785"/>
          </a:p>
        </p:txBody>
      </p:sp>
      <p:sp>
        <p:nvSpPr>
          <p:cNvPr id="46" name="object 46"/>
          <p:cNvSpPr txBox="1"/>
          <p:nvPr/>
        </p:nvSpPr>
        <p:spPr>
          <a:xfrm>
            <a:off x="303058" y="1500665"/>
            <a:ext cx="3287660" cy="442174"/>
          </a:xfrm>
          <a:prstGeom prst="rect">
            <a:avLst/>
          </a:prstGeom>
        </p:spPr>
        <p:txBody>
          <a:bodyPr vert="horz" wrap="square" lIns="0" tIns="11495" rIns="0" bIns="0" rtlCol="0">
            <a:spAutoFit/>
          </a:bodyPr>
          <a:lstStyle/>
          <a:p>
            <a:pPr marL="10451" defTabSz="752460">
              <a:spcBef>
                <a:spcPts val="91"/>
              </a:spcBef>
            </a:pPr>
            <a:r>
              <a:rPr sz="2798" spc="-247" dirty="0">
                <a:solidFill>
                  <a:srgbClr val="FFFFFF"/>
                </a:solidFill>
                <a:latin typeface="Gill Sans MT"/>
                <a:cs typeface="Gill Sans MT"/>
              </a:rPr>
              <a:t>CONSUMER</a:t>
            </a:r>
            <a:r>
              <a:rPr sz="2798" spc="-193" dirty="0">
                <a:solidFill>
                  <a:srgbClr val="FFFFFF"/>
                </a:solidFill>
                <a:latin typeface="Gill Sans MT"/>
                <a:cs typeface="Gill Sans MT"/>
              </a:rPr>
              <a:t> </a:t>
            </a:r>
            <a:r>
              <a:rPr sz="2798" spc="-321" dirty="0">
                <a:solidFill>
                  <a:srgbClr val="FFFFFF"/>
                </a:solidFill>
                <a:latin typeface="Gill Sans MT"/>
                <a:cs typeface="Gill Sans MT"/>
              </a:rPr>
              <a:t>ADOPTION</a:t>
            </a:r>
            <a:endParaRPr sz="2798">
              <a:solidFill>
                <a:prstClr val="black"/>
              </a:solidFill>
              <a:latin typeface="Gill Sans MT"/>
              <a:cs typeface="Gill Sans MT"/>
            </a:endParaRPr>
          </a:p>
        </p:txBody>
      </p:sp>
      <p:sp>
        <p:nvSpPr>
          <p:cNvPr id="47" name="object 47"/>
          <p:cNvSpPr txBox="1"/>
          <p:nvPr/>
        </p:nvSpPr>
        <p:spPr>
          <a:xfrm>
            <a:off x="266483" y="1705578"/>
            <a:ext cx="3357154" cy="1276397"/>
          </a:xfrm>
          <a:prstGeom prst="rect">
            <a:avLst/>
          </a:prstGeom>
        </p:spPr>
        <p:txBody>
          <a:bodyPr vert="horz" wrap="square" lIns="0" tIns="9928" rIns="0" bIns="0" rtlCol="0">
            <a:spAutoFit/>
          </a:bodyPr>
          <a:lstStyle/>
          <a:p>
            <a:pPr marL="10451" defTabSz="752460">
              <a:spcBef>
                <a:spcPts val="78"/>
              </a:spcBef>
            </a:pPr>
            <a:r>
              <a:rPr sz="8229" spc="-350" dirty="0">
                <a:solidFill>
                  <a:srgbClr val="FFFFFF"/>
                </a:solidFill>
                <a:latin typeface="Gill Sans MT"/>
                <a:cs typeface="Gill Sans MT"/>
              </a:rPr>
              <a:t>R</a:t>
            </a:r>
            <a:r>
              <a:rPr sz="8229" spc="-292" dirty="0">
                <a:solidFill>
                  <a:srgbClr val="FFFFFF"/>
                </a:solidFill>
                <a:latin typeface="Gill Sans MT"/>
                <a:cs typeface="Gill Sans MT"/>
              </a:rPr>
              <a:t>E</a:t>
            </a:r>
            <a:r>
              <a:rPr sz="8229" spc="-741" dirty="0">
                <a:solidFill>
                  <a:srgbClr val="FFFFFF"/>
                </a:solidFill>
                <a:latin typeface="Gill Sans MT"/>
                <a:cs typeface="Gill Sans MT"/>
              </a:rPr>
              <a:t>PO</a:t>
            </a:r>
            <a:r>
              <a:rPr sz="8229" spc="-930" dirty="0">
                <a:solidFill>
                  <a:srgbClr val="FFFFFF"/>
                </a:solidFill>
                <a:latin typeface="Gill Sans MT"/>
                <a:cs typeface="Gill Sans MT"/>
              </a:rPr>
              <a:t>R</a:t>
            </a:r>
            <a:r>
              <a:rPr sz="8229" spc="-691" dirty="0">
                <a:solidFill>
                  <a:srgbClr val="FFFFFF"/>
                </a:solidFill>
                <a:latin typeface="Gill Sans MT"/>
                <a:cs typeface="Gill Sans MT"/>
              </a:rPr>
              <a:t>T</a:t>
            </a:r>
            <a:endParaRPr sz="8229">
              <a:solidFill>
                <a:prstClr val="black"/>
              </a:solidFill>
              <a:latin typeface="Gill Sans MT"/>
              <a:cs typeface="Gill Sans MT"/>
            </a:endParaRPr>
          </a:p>
        </p:txBody>
      </p:sp>
      <p:sp>
        <p:nvSpPr>
          <p:cNvPr id="48" name="object 48"/>
          <p:cNvSpPr/>
          <p:nvPr/>
        </p:nvSpPr>
        <p:spPr>
          <a:xfrm>
            <a:off x="7153227" y="5374814"/>
            <a:ext cx="224681" cy="260735"/>
          </a:xfrm>
          <a:custGeom>
            <a:avLst/>
            <a:gdLst/>
            <a:ahLst/>
            <a:cxnLst/>
            <a:rect l="l" t="t" r="r" b="b"/>
            <a:pathLst>
              <a:path w="273050" h="316864">
                <a:moveTo>
                  <a:pt x="63881" y="0"/>
                </a:moveTo>
                <a:lnTo>
                  <a:pt x="0" y="0"/>
                </a:lnTo>
                <a:lnTo>
                  <a:pt x="104038" y="316737"/>
                </a:lnTo>
                <a:lnTo>
                  <a:pt x="168859" y="316737"/>
                </a:lnTo>
                <a:lnTo>
                  <a:pt x="192596" y="244170"/>
                </a:lnTo>
                <a:lnTo>
                  <a:pt x="136448" y="244170"/>
                </a:lnTo>
                <a:lnTo>
                  <a:pt x="63881" y="0"/>
                </a:lnTo>
                <a:close/>
              </a:path>
              <a:path w="273050" h="316864">
                <a:moveTo>
                  <a:pt x="272465" y="0"/>
                </a:moveTo>
                <a:lnTo>
                  <a:pt x="208559" y="0"/>
                </a:lnTo>
                <a:lnTo>
                  <a:pt x="136448" y="244170"/>
                </a:lnTo>
                <a:lnTo>
                  <a:pt x="192596" y="244170"/>
                </a:lnTo>
                <a:lnTo>
                  <a:pt x="272465"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9" name="object 49"/>
          <p:cNvSpPr/>
          <p:nvPr/>
        </p:nvSpPr>
        <p:spPr>
          <a:xfrm>
            <a:off x="7360154" y="5437165"/>
            <a:ext cx="194897" cy="202787"/>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0" name="object 50"/>
          <p:cNvSpPr/>
          <p:nvPr/>
        </p:nvSpPr>
        <p:spPr>
          <a:xfrm>
            <a:off x="7607259" y="5442028"/>
            <a:ext cx="0" cy="193853"/>
          </a:xfrm>
          <a:custGeom>
            <a:avLst/>
            <a:gdLst/>
            <a:ahLst/>
            <a:cxnLst/>
            <a:rect l="l" t="t" r="r" b="b"/>
            <a:pathLst>
              <a:path h="235585">
                <a:moveTo>
                  <a:pt x="0" y="0"/>
                </a:moveTo>
                <a:lnTo>
                  <a:pt x="0" y="235051"/>
                </a:lnTo>
              </a:path>
            </a:pathLst>
          </a:custGeom>
          <a:ln w="60236">
            <a:solidFill>
              <a:srgbClr val="FFFFFF"/>
            </a:solidFill>
          </a:ln>
        </p:spPr>
        <p:txBody>
          <a:bodyPr wrap="square" lIns="0" tIns="0" rIns="0" bIns="0" rtlCol="0"/>
          <a:lstStyle/>
          <a:p>
            <a:pPr defTabSz="752460"/>
            <a:endParaRPr sz="1481">
              <a:solidFill>
                <a:prstClr val="black"/>
              </a:solidFill>
              <a:latin typeface="Calibri"/>
            </a:endParaRPr>
          </a:p>
        </p:txBody>
      </p:sp>
      <p:sp>
        <p:nvSpPr>
          <p:cNvPr id="51" name="object 51"/>
          <p:cNvSpPr/>
          <p:nvPr/>
        </p:nvSpPr>
        <p:spPr>
          <a:xfrm>
            <a:off x="7582477" y="5374811"/>
            <a:ext cx="49639" cy="46504"/>
          </a:xfrm>
          <a:custGeom>
            <a:avLst/>
            <a:gdLst/>
            <a:ahLst/>
            <a:cxnLst/>
            <a:rect l="l" t="t" r="r" b="b"/>
            <a:pathLst>
              <a:path w="60325" h="56514">
                <a:moveTo>
                  <a:pt x="60236" y="0"/>
                </a:moveTo>
                <a:lnTo>
                  <a:pt x="0" y="0"/>
                </a:lnTo>
                <a:lnTo>
                  <a:pt x="0" y="56146"/>
                </a:lnTo>
                <a:lnTo>
                  <a:pt x="60236" y="56146"/>
                </a:lnTo>
                <a:lnTo>
                  <a:pt x="6023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52" name="object 52"/>
          <p:cNvSpPr/>
          <p:nvPr/>
        </p:nvSpPr>
        <p:spPr>
          <a:xfrm>
            <a:off x="7659454" y="5437152"/>
            <a:ext cx="193403" cy="202798"/>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3" name="object 53"/>
          <p:cNvSpPr/>
          <p:nvPr/>
        </p:nvSpPr>
        <p:spPr>
          <a:xfrm>
            <a:off x="7903556" y="5442028"/>
            <a:ext cx="0" cy="193853"/>
          </a:xfrm>
          <a:custGeom>
            <a:avLst/>
            <a:gdLst/>
            <a:ahLst/>
            <a:cxnLst/>
            <a:rect l="l" t="t" r="r" b="b"/>
            <a:pathLst>
              <a:path h="235585">
                <a:moveTo>
                  <a:pt x="0" y="0"/>
                </a:moveTo>
                <a:lnTo>
                  <a:pt x="0" y="235051"/>
                </a:lnTo>
              </a:path>
            </a:pathLst>
          </a:custGeom>
          <a:ln w="60236">
            <a:solidFill>
              <a:srgbClr val="FFFFFF"/>
            </a:solidFill>
          </a:ln>
        </p:spPr>
        <p:txBody>
          <a:bodyPr wrap="square" lIns="0" tIns="0" rIns="0" bIns="0" rtlCol="0"/>
          <a:lstStyle/>
          <a:p>
            <a:pPr defTabSz="752460"/>
            <a:endParaRPr sz="1481">
              <a:solidFill>
                <a:prstClr val="black"/>
              </a:solidFill>
              <a:latin typeface="Calibri"/>
            </a:endParaRPr>
          </a:p>
        </p:txBody>
      </p:sp>
      <p:sp>
        <p:nvSpPr>
          <p:cNvPr id="54" name="object 54"/>
          <p:cNvSpPr/>
          <p:nvPr/>
        </p:nvSpPr>
        <p:spPr>
          <a:xfrm>
            <a:off x="7878774" y="5374811"/>
            <a:ext cx="49639" cy="46504"/>
          </a:xfrm>
          <a:custGeom>
            <a:avLst/>
            <a:gdLst/>
            <a:ahLst/>
            <a:cxnLst/>
            <a:rect l="l" t="t" r="r" b="b"/>
            <a:pathLst>
              <a:path w="60325" h="56514">
                <a:moveTo>
                  <a:pt x="60236" y="0"/>
                </a:moveTo>
                <a:lnTo>
                  <a:pt x="0" y="0"/>
                </a:lnTo>
                <a:lnTo>
                  <a:pt x="0" y="56146"/>
                </a:lnTo>
                <a:lnTo>
                  <a:pt x="60236" y="56146"/>
                </a:lnTo>
                <a:lnTo>
                  <a:pt x="6023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55" name="object 55"/>
          <p:cNvSpPr/>
          <p:nvPr/>
        </p:nvSpPr>
        <p:spPr>
          <a:xfrm>
            <a:off x="7962513" y="5361670"/>
            <a:ext cx="109728" cy="273797"/>
          </a:xfrm>
          <a:custGeom>
            <a:avLst/>
            <a:gdLst/>
            <a:ahLst/>
            <a:cxnLst/>
            <a:rect l="l" t="t" r="r" b="b"/>
            <a:pathLst>
              <a:path w="133350" h="332739">
                <a:moveTo>
                  <a:pt x="88544" y="151980"/>
                </a:moveTo>
                <a:lnTo>
                  <a:pt x="28295" y="151980"/>
                </a:lnTo>
                <a:lnTo>
                  <a:pt x="28295" y="332714"/>
                </a:lnTo>
                <a:lnTo>
                  <a:pt x="88544" y="332714"/>
                </a:lnTo>
                <a:lnTo>
                  <a:pt x="88544" y="151980"/>
                </a:lnTo>
                <a:close/>
              </a:path>
              <a:path w="133350" h="332739">
                <a:moveTo>
                  <a:pt x="130987" y="98577"/>
                </a:moveTo>
                <a:lnTo>
                  <a:pt x="0" y="98577"/>
                </a:lnTo>
                <a:lnTo>
                  <a:pt x="0" y="151980"/>
                </a:lnTo>
                <a:lnTo>
                  <a:pt x="130987" y="151980"/>
                </a:lnTo>
                <a:lnTo>
                  <a:pt x="130987" y="98577"/>
                </a:lnTo>
                <a:close/>
              </a:path>
              <a:path w="133350" h="332739">
                <a:moveTo>
                  <a:pt x="133273" y="0"/>
                </a:moveTo>
                <a:lnTo>
                  <a:pt x="88694" y="3529"/>
                </a:lnTo>
                <a:lnTo>
                  <a:pt x="55967" y="23447"/>
                </a:lnTo>
                <a:lnTo>
                  <a:pt x="35649" y="56285"/>
                </a:lnTo>
                <a:lnTo>
                  <a:pt x="28295" y="98577"/>
                </a:lnTo>
                <a:lnTo>
                  <a:pt x="88544" y="98577"/>
                </a:lnTo>
                <a:lnTo>
                  <a:pt x="91490" y="78027"/>
                </a:lnTo>
                <a:lnTo>
                  <a:pt x="100126" y="64577"/>
                </a:lnTo>
                <a:lnTo>
                  <a:pt x="114154" y="57631"/>
                </a:lnTo>
                <a:lnTo>
                  <a:pt x="133273" y="56591"/>
                </a:lnTo>
                <a:lnTo>
                  <a:pt x="133273"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56" name="object 56"/>
          <p:cNvSpPr/>
          <p:nvPr/>
        </p:nvSpPr>
        <p:spPr>
          <a:xfrm>
            <a:off x="8098471" y="5442029"/>
            <a:ext cx="199078" cy="283203"/>
          </a:xfrm>
          <a:custGeom>
            <a:avLst/>
            <a:gdLst/>
            <a:ahLst/>
            <a:cxnLst/>
            <a:rect l="l" t="t" r="r" b="b"/>
            <a:pathLst>
              <a:path w="241934" h="344170">
                <a:moveTo>
                  <a:pt x="63893" y="0"/>
                </a:moveTo>
                <a:lnTo>
                  <a:pt x="0" y="0"/>
                </a:lnTo>
                <a:lnTo>
                  <a:pt x="90804" y="239166"/>
                </a:lnTo>
                <a:lnTo>
                  <a:pt x="83959" y="256971"/>
                </a:lnTo>
                <a:lnTo>
                  <a:pt x="75478" y="273642"/>
                </a:lnTo>
                <a:lnTo>
                  <a:pt x="64341" y="283943"/>
                </a:lnTo>
                <a:lnTo>
                  <a:pt x="49437" y="288857"/>
                </a:lnTo>
                <a:lnTo>
                  <a:pt x="29654" y="289369"/>
                </a:lnTo>
                <a:lnTo>
                  <a:pt x="29654" y="344131"/>
                </a:lnTo>
                <a:lnTo>
                  <a:pt x="93667" y="335178"/>
                </a:lnTo>
                <a:lnTo>
                  <a:pt x="137820" y="277952"/>
                </a:lnTo>
                <a:lnTo>
                  <a:pt x="178317" y="169786"/>
                </a:lnTo>
                <a:lnTo>
                  <a:pt x="121399" y="169786"/>
                </a:lnTo>
                <a:lnTo>
                  <a:pt x="63893" y="0"/>
                </a:lnTo>
                <a:close/>
              </a:path>
              <a:path w="241934" h="344170">
                <a:moveTo>
                  <a:pt x="241884" y="0"/>
                </a:moveTo>
                <a:lnTo>
                  <a:pt x="177520" y="0"/>
                </a:lnTo>
                <a:lnTo>
                  <a:pt x="121399" y="169786"/>
                </a:lnTo>
                <a:lnTo>
                  <a:pt x="178317" y="169786"/>
                </a:lnTo>
                <a:lnTo>
                  <a:pt x="241884"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57" name="object 57"/>
          <p:cNvSpPr/>
          <p:nvPr/>
        </p:nvSpPr>
        <p:spPr>
          <a:xfrm>
            <a:off x="8345980" y="5253854"/>
            <a:ext cx="381957" cy="381957"/>
          </a:xfrm>
          <a:custGeom>
            <a:avLst/>
            <a:gdLst/>
            <a:ahLst/>
            <a:cxnLst/>
            <a:rect l="l" t="t" r="r" b="b"/>
            <a:pathLst>
              <a:path w="464184" h="464185">
                <a:moveTo>
                  <a:pt x="177812" y="0"/>
                </a:moveTo>
                <a:lnTo>
                  <a:pt x="135840" y="15009"/>
                </a:lnTo>
                <a:lnTo>
                  <a:pt x="97946" y="37305"/>
                </a:lnTo>
                <a:lnTo>
                  <a:pt x="64997" y="66032"/>
                </a:lnTo>
                <a:lnTo>
                  <a:pt x="37861" y="100335"/>
                </a:lnTo>
                <a:lnTo>
                  <a:pt x="17405" y="139360"/>
                </a:lnTo>
                <a:lnTo>
                  <a:pt x="4495" y="182252"/>
                </a:lnTo>
                <a:lnTo>
                  <a:pt x="0" y="228155"/>
                </a:lnTo>
                <a:lnTo>
                  <a:pt x="4794" y="275572"/>
                </a:lnTo>
                <a:lnTo>
                  <a:pt x="18541" y="319765"/>
                </a:lnTo>
                <a:lnTo>
                  <a:pt x="40287" y="359779"/>
                </a:lnTo>
                <a:lnTo>
                  <a:pt x="69076" y="394658"/>
                </a:lnTo>
                <a:lnTo>
                  <a:pt x="103955" y="423449"/>
                </a:lnTo>
                <a:lnTo>
                  <a:pt x="143969" y="445196"/>
                </a:lnTo>
                <a:lnTo>
                  <a:pt x="188164" y="458945"/>
                </a:lnTo>
                <a:lnTo>
                  <a:pt x="235584" y="463740"/>
                </a:lnTo>
                <a:lnTo>
                  <a:pt x="281482" y="459243"/>
                </a:lnTo>
                <a:lnTo>
                  <a:pt x="324369" y="446332"/>
                </a:lnTo>
                <a:lnTo>
                  <a:pt x="363389" y="425873"/>
                </a:lnTo>
                <a:lnTo>
                  <a:pt x="390633" y="404317"/>
                </a:lnTo>
                <a:lnTo>
                  <a:pt x="235584" y="404317"/>
                </a:lnTo>
                <a:lnTo>
                  <a:pt x="188806" y="398014"/>
                </a:lnTo>
                <a:lnTo>
                  <a:pt x="146739" y="380232"/>
                </a:lnTo>
                <a:lnTo>
                  <a:pt x="111075" y="352664"/>
                </a:lnTo>
                <a:lnTo>
                  <a:pt x="83507" y="317001"/>
                </a:lnTo>
                <a:lnTo>
                  <a:pt x="65726" y="274934"/>
                </a:lnTo>
                <a:lnTo>
                  <a:pt x="59423" y="228155"/>
                </a:lnTo>
                <a:lnTo>
                  <a:pt x="65130" y="183637"/>
                </a:lnTo>
                <a:lnTo>
                  <a:pt x="81279" y="143318"/>
                </a:lnTo>
                <a:lnTo>
                  <a:pt x="106414" y="108633"/>
                </a:lnTo>
                <a:lnTo>
                  <a:pt x="139077" y="81015"/>
                </a:lnTo>
                <a:lnTo>
                  <a:pt x="177812" y="61899"/>
                </a:lnTo>
                <a:lnTo>
                  <a:pt x="177812" y="0"/>
                </a:lnTo>
                <a:close/>
              </a:path>
              <a:path w="464184" h="464185">
                <a:moveTo>
                  <a:pt x="463715" y="285915"/>
                </a:moveTo>
                <a:lnTo>
                  <a:pt x="401815" y="285915"/>
                </a:lnTo>
                <a:lnTo>
                  <a:pt x="382700" y="324651"/>
                </a:lnTo>
                <a:lnTo>
                  <a:pt x="355087" y="357317"/>
                </a:lnTo>
                <a:lnTo>
                  <a:pt x="320407" y="382456"/>
                </a:lnTo>
                <a:lnTo>
                  <a:pt x="280095" y="398609"/>
                </a:lnTo>
                <a:lnTo>
                  <a:pt x="235584" y="404317"/>
                </a:lnTo>
                <a:lnTo>
                  <a:pt x="390633" y="404317"/>
                </a:lnTo>
                <a:lnTo>
                  <a:pt x="397688" y="398734"/>
                </a:lnTo>
                <a:lnTo>
                  <a:pt x="426412" y="365783"/>
                </a:lnTo>
                <a:lnTo>
                  <a:pt x="448706" y="327888"/>
                </a:lnTo>
                <a:lnTo>
                  <a:pt x="463715" y="285915"/>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58" name="object 58"/>
          <p:cNvSpPr/>
          <p:nvPr/>
        </p:nvSpPr>
        <p:spPr>
          <a:xfrm>
            <a:off x="8539824" y="5150920"/>
            <a:ext cx="291040" cy="291040"/>
          </a:xfrm>
          <a:custGeom>
            <a:avLst/>
            <a:gdLst/>
            <a:ahLst/>
            <a:cxnLst/>
            <a:rect l="l" t="t" r="r" b="b"/>
            <a:pathLst>
              <a:path w="353695" h="353695">
                <a:moveTo>
                  <a:pt x="12" y="0"/>
                </a:moveTo>
                <a:lnTo>
                  <a:pt x="0" y="59423"/>
                </a:lnTo>
                <a:lnTo>
                  <a:pt x="47605" y="63276"/>
                </a:lnTo>
                <a:lnTo>
                  <a:pt x="92775" y="74427"/>
                </a:lnTo>
                <a:lnTo>
                  <a:pt x="134913" y="92269"/>
                </a:lnTo>
                <a:lnTo>
                  <a:pt x="173410" y="116189"/>
                </a:lnTo>
                <a:lnTo>
                  <a:pt x="207657" y="145580"/>
                </a:lnTo>
                <a:lnTo>
                  <a:pt x="237044" y="179830"/>
                </a:lnTo>
                <a:lnTo>
                  <a:pt x="260961" y="218331"/>
                </a:lnTo>
                <a:lnTo>
                  <a:pt x="278799" y="260472"/>
                </a:lnTo>
                <a:lnTo>
                  <a:pt x="289949" y="305644"/>
                </a:lnTo>
                <a:lnTo>
                  <a:pt x="293801" y="353237"/>
                </a:lnTo>
                <a:lnTo>
                  <a:pt x="353250" y="353237"/>
                </a:lnTo>
                <a:lnTo>
                  <a:pt x="350017" y="305372"/>
                </a:lnTo>
                <a:lnTo>
                  <a:pt x="340605" y="259444"/>
                </a:lnTo>
                <a:lnTo>
                  <a:pt x="325440" y="215876"/>
                </a:lnTo>
                <a:lnTo>
                  <a:pt x="304946" y="175094"/>
                </a:lnTo>
                <a:lnTo>
                  <a:pt x="279546" y="137521"/>
                </a:lnTo>
                <a:lnTo>
                  <a:pt x="249664" y="103581"/>
                </a:lnTo>
                <a:lnTo>
                  <a:pt x="215725" y="73698"/>
                </a:lnTo>
                <a:lnTo>
                  <a:pt x="178153" y="48298"/>
                </a:lnTo>
                <a:lnTo>
                  <a:pt x="137371" y="27804"/>
                </a:lnTo>
                <a:lnTo>
                  <a:pt x="93805" y="12640"/>
                </a:lnTo>
                <a:lnTo>
                  <a:pt x="47877" y="3230"/>
                </a:lnTo>
                <a:lnTo>
                  <a:pt x="1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59" name="object 59"/>
          <p:cNvSpPr/>
          <p:nvPr/>
        </p:nvSpPr>
        <p:spPr>
          <a:xfrm>
            <a:off x="8539823" y="5247719"/>
            <a:ext cx="193863" cy="193868"/>
          </a:xfrm>
          <a:prstGeom prst="rect">
            <a:avLst/>
          </a:prstGeom>
          <a:blipFill>
            <a:blip r:embed="rId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0" name="object 60"/>
          <p:cNvSpPr/>
          <p:nvPr/>
        </p:nvSpPr>
        <p:spPr>
          <a:xfrm>
            <a:off x="7074410" y="4453125"/>
            <a:ext cx="77395" cy="141366"/>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1" name="object 61"/>
          <p:cNvSpPr/>
          <p:nvPr/>
        </p:nvSpPr>
        <p:spPr>
          <a:xfrm>
            <a:off x="6990763" y="4551319"/>
            <a:ext cx="242969" cy="368373"/>
          </a:xfrm>
          <a:custGeom>
            <a:avLst/>
            <a:gdLst/>
            <a:ahLst/>
            <a:cxnLst/>
            <a:rect l="l" t="t" r="r" b="b"/>
            <a:pathLst>
              <a:path w="295275" h="447675">
                <a:moveTo>
                  <a:pt x="0" y="213207"/>
                </a:moveTo>
                <a:lnTo>
                  <a:pt x="0" y="300227"/>
                </a:lnTo>
                <a:lnTo>
                  <a:pt x="7544" y="346670"/>
                </a:lnTo>
                <a:lnTo>
                  <a:pt x="28526" y="387102"/>
                </a:lnTo>
                <a:lnTo>
                  <a:pt x="60471" y="419046"/>
                </a:lnTo>
                <a:lnTo>
                  <a:pt x="100902" y="440029"/>
                </a:lnTo>
                <a:lnTo>
                  <a:pt x="147345" y="447573"/>
                </a:lnTo>
                <a:lnTo>
                  <a:pt x="193789" y="440029"/>
                </a:lnTo>
                <a:lnTo>
                  <a:pt x="234224" y="419046"/>
                </a:lnTo>
                <a:lnTo>
                  <a:pt x="266172" y="387102"/>
                </a:lnTo>
                <a:lnTo>
                  <a:pt x="272635" y="374649"/>
                </a:lnTo>
                <a:lnTo>
                  <a:pt x="98628" y="374649"/>
                </a:lnTo>
                <a:lnTo>
                  <a:pt x="96939" y="372948"/>
                </a:lnTo>
                <a:lnTo>
                  <a:pt x="96939" y="356387"/>
                </a:lnTo>
                <a:lnTo>
                  <a:pt x="98628" y="354698"/>
                </a:lnTo>
                <a:lnTo>
                  <a:pt x="282991" y="354698"/>
                </a:lnTo>
                <a:lnTo>
                  <a:pt x="287157" y="346670"/>
                </a:lnTo>
                <a:lnTo>
                  <a:pt x="287832" y="342518"/>
                </a:lnTo>
                <a:lnTo>
                  <a:pt x="98628" y="342518"/>
                </a:lnTo>
                <a:lnTo>
                  <a:pt x="96939" y="340817"/>
                </a:lnTo>
                <a:lnTo>
                  <a:pt x="96939" y="324256"/>
                </a:lnTo>
                <a:lnTo>
                  <a:pt x="98628" y="322567"/>
                </a:lnTo>
                <a:lnTo>
                  <a:pt x="291074" y="322567"/>
                </a:lnTo>
                <a:lnTo>
                  <a:pt x="293052" y="310387"/>
                </a:lnTo>
                <a:lnTo>
                  <a:pt x="114604" y="310387"/>
                </a:lnTo>
                <a:lnTo>
                  <a:pt x="112915" y="308686"/>
                </a:lnTo>
                <a:lnTo>
                  <a:pt x="112915" y="292138"/>
                </a:lnTo>
                <a:lnTo>
                  <a:pt x="114604" y="290436"/>
                </a:lnTo>
                <a:lnTo>
                  <a:pt x="294703" y="290436"/>
                </a:lnTo>
                <a:lnTo>
                  <a:pt x="294703" y="232511"/>
                </a:lnTo>
                <a:lnTo>
                  <a:pt x="52743" y="232511"/>
                </a:lnTo>
                <a:lnTo>
                  <a:pt x="37436" y="231556"/>
                </a:lnTo>
                <a:lnTo>
                  <a:pt x="23304" y="228355"/>
                </a:lnTo>
                <a:lnTo>
                  <a:pt x="10705" y="222406"/>
                </a:lnTo>
                <a:lnTo>
                  <a:pt x="0" y="213207"/>
                </a:lnTo>
                <a:close/>
              </a:path>
              <a:path w="295275" h="447675">
                <a:moveTo>
                  <a:pt x="282991" y="354698"/>
                </a:moveTo>
                <a:lnTo>
                  <a:pt x="202704" y="354698"/>
                </a:lnTo>
                <a:lnTo>
                  <a:pt x="204406" y="356387"/>
                </a:lnTo>
                <a:lnTo>
                  <a:pt x="204406" y="372948"/>
                </a:lnTo>
                <a:lnTo>
                  <a:pt x="202704" y="374649"/>
                </a:lnTo>
                <a:lnTo>
                  <a:pt x="272635" y="374649"/>
                </a:lnTo>
                <a:lnTo>
                  <a:pt x="282991" y="354698"/>
                </a:lnTo>
                <a:close/>
              </a:path>
              <a:path w="295275" h="447675">
                <a:moveTo>
                  <a:pt x="291074" y="322567"/>
                </a:moveTo>
                <a:lnTo>
                  <a:pt x="202704" y="322567"/>
                </a:lnTo>
                <a:lnTo>
                  <a:pt x="204406" y="324256"/>
                </a:lnTo>
                <a:lnTo>
                  <a:pt x="204406" y="340817"/>
                </a:lnTo>
                <a:lnTo>
                  <a:pt x="202704" y="342518"/>
                </a:lnTo>
                <a:lnTo>
                  <a:pt x="287832" y="342518"/>
                </a:lnTo>
                <a:lnTo>
                  <a:pt x="291074" y="322567"/>
                </a:lnTo>
                <a:close/>
              </a:path>
              <a:path w="295275" h="447675">
                <a:moveTo>
                  <a:pt x="294703" y="290436"/>
                </a:moveTo>
                <a:lnTo>
                  <a:pt x="202704" y="290436"/>
                </a:lnTo>
                <a:lnTo>
                  <a:pt x="204406" y="292138"/>
                </a:lnTo>
                <a:lnTo>
                  <a:pt x="204406" y="308686"/>
                </a:lnTo>
                <a:lnTo>
                  <a:pt x="202704" y="310387"/>
                </a:lnTo>
                <a:lnTo>
                  <a:pt x="293052" y="310387"/>
                </a:lnTo>
                <a:lnTo>
                  <a:pt x="294703" y="300227"/>
                </a:lnTo>
                <a:lnTo>
                  <a:pt x="294703" y="290436"/>
                </a:lnTo>
                <a:close/>
              </a:path>
              <a:path w="295275" h="447675">
                <a:moveTo>
                  <a:pt x="283936" y="92265"/>
                </a:moveTo>
                <a:lnTo>
                  <a:pt x="52743" y="92265"/>
                </a:lnTo>
                <a:lnTo>
                  <a:pt x="80040" y="97775"/>
                </a:lnTo>
                <a:lnTo>
                  <a:pt x="102327" y="112802"/>
                </a:lnTo>
                <a:lnTo>
                  <a:pt x="117351" y="135090"/>
                </a:lnTo>
                <a:lnTo>
                  <a:pt x="122859" y="162382"/>
                </a:lnTo>
                <a:lnTo>
                  <a:pt x="117351" y="189681"/>
                </a:lnTo>
                <a:lnTo>
                  <a:pt x="102327" y="211972"/>
                </a:lnTo>
                <a:lnTo>
                  <a:pt x="80040" y="227000"/>
                </a:lnTo>
                <a:lnTo>
                  <a:pt x="52743" y="232511"/>
                </a:lnTo>
                <a:lnTo>
                  <a:pt x="294703" y="232511"/>
                </a:lnTo>
                <a:lnTo>
                  <a:pt x="294703" y="231825"/>
                </a:lnTo>
                <a:lnTo>
                  <a:pt x="245313" y="231825"/>
                </a:lnTo>
                <a:lnTo>
                  <a:pt x="218408" y="226395"/>
                </a:lnTo>
                <a:lnTo>
                  <a:pt x="196440" y="211585"/>
                </a:lnTo>
                <a:lnTo>
                  <a:pt x="181630" y="189616"/>
                </a:lnTo>
                <a:lnTo>
                  <a:pt x="176199" y="162712"/>
                </a:lnTo>
                <a:lnTo>
                  <a:pt x="181630" y="135815"/>
                </a:lnTo>
                <a:lnTo>
                  <a:pt x="196440" y="113850"/>
                </a:lnTo>
                <a:lnTo>
                  <a:pt x="218408" y="99041"/>
                </a:lnTo>
                <a:lnTo>
                  <a:pt x="245313" y="93611"/>
                </a:lnTo>
                <a:lnTo>
                  <a:pt x="284436" y="93611"/>
                </a:lnTo>
                <a:lnTo>
                  <a:pt x="283936" y="92265"/>
                </a:lnTo>
                <a:close/>
              </a:path>
              <a:path w="295275" h="447675">
                <a:moveTo>
                  <a:pt x="294703" y="211048"/>
                </a:moveTo>
                <a:lnTo>
                  <a:pt x="284412" y="219701"/>
                </a:lnTo>
                <a:lnTo>
                  <a:pt x="272556" y="226242"/>
                </a:lnTo>
                <a:lnTo>
                  <a:pt x="259425" y="230381"/>
                </a:lnTo>
                <a:lnTo>
                  <a:pt x="245313" y="231825"/>
                </a:lnTo>
                <a:lnTo>
                  <a:pt x="294703" y="231825"/>
                </a:lnTo>
                <a:lnTo>
                  <a:pt x="294703" y="211048"/>
                </a:lnTo>
                <a:close/>
              </a:path>
              <a:path w="295275" h="447675">
                <a:moveTo>
                  <a:pt x="284436" y="93611"/>
                </a:moveTo>
                <a:lnTo>
                  <a:pt x="245313" y="93611"/>
                </a:lnTo>
                <a:lnTo>
                  <a:pt x="257729" y="94724"/>
                </a:lnTo>
                <a:lnTo>
                  <a:pt x="269417" y="97934"/>
                </a:lnTo>
                <a:lnTo>
                  <a:pt x="280181" y="103046"/>
                </a:lnTo>
                <a:lnTo>
                  <a:pt x="289826" y="109867"/>
                </a:lnTo>
                <a:lnTo>
                  <a:pt x="287113" y="100814"/>
                </a:lnTo>
                <a:lnTo>
                  <a:pt x="284436" y="93611"/>
                </a:lnTo>
                <a:close/>
              </a:path>
              <a:path w="295275" h="447675">
                <a:moveTo>
                  <a:pt x="41941" y="71501"/>
                </a:moveTo>
                <a:lnTo>
                  <a:pt x="8397" y="97586"/>
                </a:lnTo>
                <a:lnTo>
                  <a:pt x="5778" y="106591"/>
                </a:lnTo>
                <a:lnTo>
                  <a:pt x="15786" y="99305"/>
                </a:lnTo>
                <a:lnTo>
                  <a:pt x="26950" y="94942"/>
                </a:lnTo>
                <a:lnTo>
                  <a:pt x="39270" y="92821"/>
                </a:lnTo>
                <a:lnTo>
                  <a:pt x="52743" y="92265"/>
                </a:lnTo>
                <a:lnTo>
                  <a:pt x="283936" y="92265"/>
                </a:lnTo>
                <a:lnTo>
                  <a:pt x="283843" y="92014"/>
                </a:lnTo>
                <a:lnTo>
                  <a:pt x="280646" y="84848"/>
                </a:lnTo>
                <a:lnTo>
                  <a:pt x="194094" y="84848"/>
                </a:lnTo>
                <a:lnTo>
                  <a:pt x="196373" y="83337"/>
                </a:lnTo>
                <a:lnTo>
                  <a:pt x="103911" y="83337"/>
                </a:lnTo>
                <a:lnTo>
                  <a:pt x="84081" y="76241"/>
                </a:lnTo>
                <a:lnTo>
                  <a:pt x="63441" y="72229"/>
                </a:lnTo>
                <a:lnTo>
                  <a:pt x="41941" y="71501"/>
                </a:lnTo>
                <a:close/>
              </a:path>
              <a:path w="295275" h="447675">
                <a:moveTo>
                  <a:pt x="254080" y="72943"/>
                </a:moveTo>
                <a:lnTo>
                  <a:pt x="233295" y="73894"/>
                </a:lnTo>
                <a:lnTo>
                  <a:pt x="213316" y="77922"/>
                </a:lnTo>
                <a:lnTo>
                  <a:pt x="194094" y="84848"/>
                </a:lnTo>
                <a:lnTo>
                  <a:pt x="280646" y="84848"/>
                </a:lnTo>
                <a:lnTo>
                  <a:pt x="279960" y="83337"/>
                </a:lnTo>
                <a:lnTo>
                  <a:pt x="275716" y="75247"/>
                </a:lnTo>
                <a:lnTo>
                  <a:pt x="254080" y="72943"/>
                </a:lnTo>
                <a:close/>
              </a:path>
              <a:path w="295275" h="447675">
                <a:moveTo>
                  <a:pt x="265424" y="59873"/>
                </a:moveTo>
                <a:lnTo>
                  <a:pt x="47877" y="59873"/>
                </a:lnTo>
                <a:lnTo>
                  <a:pt x="66454" y="63226"/>
                </a:lnTo>
                <a:lnTo>
                  <a:pt x="84966" y="70847"/>
                </a:lnTo>
                <a:lnTo>
                  <a:pt x="103911" y="83337"/>
                </a:lnTo>
                <a:lnTo>
                  <a:pt x="196373" y="83337"/>
                </a:lnTo>
                <a:lnTo>
                  <a:pt x="212476" y="72662"/>
                </a:lnTo>
                <a:lnTo>
                  <a:pt x="230436" y="65074"/>
                </a:lnTo>
                <a:lnTo>
                  <a:pt x="248427" y="61535"/>
                </a:lnTo>
                <a:lnTo>
                  <a:pt x="266903" y="61493"/>
                </a:lnTo>
                <a:lnTo>
                  <a:pt x="265424" y="59873"/>
                </a:lnTo>
                <a:close/>
              </a:path>
              <a:path w="295275" h="447675">
                <a:moveTo>
                  <a:pt x="147345" y="0"/>
                </a:moveTo>
                <a:lnTo>
                  <a:pt x="112134" y="4280"/>
                </a:lnTo>
                <a:lnTo>
                  <a:pt x="79941" y="16429"/>
                </a:lnTo>
                <a:lnTo>
                  <a:pt x="51799" y="35409"/>
                </a:lnTo>
                <a:lnTo>
                  <a:pt x="28740" y="60185"/>
                </a:lnTo>
                <a:lnTo>
                  <a:pt x="47877" y="59873"/>
                </a:lnTo>
                <a:lnTo>
                  <a:pt x="265424" y="59873"/>
                </a:lnTo>
                <a:lnTo>
                  <a:pt x="243812" y="36197"/>
                </a:lnTo>
                <a:lnTo>
                  <a:pt x="215472" y="16802"/>
                </a:lnTo>
                <a:lnTo>
                  <a:pt x="182958" y="4379"/>
                </a:lnTo>
                <a:lnTo>
                  <a:pt x="147345"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62" name="object 62"/>
          <p:cNvSpPr/>
          <p:nvPr/>
        </p:nvSpPr>
        <p:spPr>
          <a:xfrm>
            <a:off x="6955587" y="4607738"/>
            <a:ext cx="312847" cy="154956"/>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3" name="object 63"/>
          <p:cNvSpPr/>
          <p:nvPr/>
        </p:nvSpPr>
        <p:spPr>
          <a:xfrm>
            <a:off x="6959368" y="5001099"/>
            <a:ext cx="309851" cy="31873"/>
          </a:xfrm>
          <a:custGeom>
            <a:avLst/>
            <a:gdLst/>
            <a:ahLst/>
            <a:cxnLst/>
            <a:rect l="l" t="t" r="r" b="b"/>
            <a:pathLst>
              <a:path w="376554" h="38735">
                <a:moveTo>
                  <a:pt x="150418" y="393"/>
                </a:moveTo>
                <a:lnTo>
                  <a:pt x="90707" y="2767"/>
                </a:lnTo>
                <a:lnTo>
                  <a:pt x="43024" y="6965"/>
                </a:lnTo>
                <a:lnTo>
                  <a:pt x="11433" y="12573"/>
                </a:lnTo>
                <a:lnTo>
                  <a:pt x="0" y="19177"/>
                </a:lnTo>
                <a:lnTo>
                  <a:pt x="14783" y="26634"/>
                </a:lnTo>
                <a:lnTo>
                  <a:pt x="55098" y="32726"/>
                </a:lnTo>
                <a:lnTo>
                  <a:pt x="114892" y="36834"/>
                </a:lnTo>
                <a:lnTo>
                  <a:pt x="188112" y="38341"/>
                </a:lnTo>
                <a:lnTo>
                  <a:pt x="261329" y="36834"/>
                </a:lnTo>
                <a:lnTo>
                  <a:pt x="321119" y="32726"/>
                </a:lnTo>
                <a:lnTo>
                  <a:pt x="361430" y="26634"/>
                </a:lnTo>
                <a:lnTo>
                  <a:pt x="376212" y="19177"/>
                </a:lnTo>
                <a:lnTo>
                  <a:pt x="365067" y="12839"/>
                </a:lnTo>
                <a:lnTo>
                  <a:pt x="202869" y="12839"/>
                </a:lnTo>
                <a:lnTo>
                  <a:pt x="202869" y="11836"/>
                </a:lnTo>
                <a:lnTo>
                  <a:pt x="169887" y="11836"/>
                </a:lnTo>
                <a:lnTo>
                  <a:pt x="150418" y="393"/>
                </a:lnTo>
                <a:close/>
              </a:path>
              <a:path w="376554" h="38735">
                <a:moveTo>
                  <a:pt x="221945" y="304"/>
                </a:moveTo>
                <a:lnTo>
                  <a:pt x="202869" y="12839"/>
                </a:lnTo>
                <a:lnTo>
                  <a:pt x="365067" y="12839"/>
                </a:lnTo>
                <a:lnTo>
                  <a:pt x="364446" y="12486"/>
                </a:lnTo>
                <a:lnTo>
                  <a:pt x="331982" y="6821"/>
                </a:lnTo>
                <a:lnTo>
                  <a:pt x="283066" y="2616"/>
                </a:lnTo>
                <a:lnTo>
                  <a:pt x="221945" y="304"/>
                </a:lnTo>
                <a:close/>
              </a:path>
              <a:path w="376554" h="38735">
                <a:moveTo>
                  <a:pt x="193078" y="0"/>
                </a:moveTo>
                <a:lnTo>
                  <a:pt x="181965" y="0"/>
                </a:lnTo>
                <a:lnTo>
                  <a:pt x="169887" y="88"/>
                </a:lnTo>
                <a:lnTo>
                  <a:pt x="169887" y="11836"/>
                </a:lnTo>
                <a:lnTo>
                  <a:pt x="202869" y="11836"/>
                </a:lnTo>
                <a:lnTo>
                  <a:pt x="202869" y="50"/>
                </a:lnTo>
                <a:lnTo>
                  <a:pt x="19307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64" name="object 64"/>
          <p:cNvSpPr/>
          <p:nvPr/>
        </p:nvSpPr>
        <p:spPr>
          <a:xfrm>
            <a:off x="7112734" y="4947437"/>
            <a:ext cx="0" cy="72107"/>
          </a:xfrm>
          <a:custGeom>
            <a:avLst/>
            <a:gdLst/>
            <a:ahLst/>
            <a:cxnLst/>
            <a:rect l="l" t="t" r="r" b="b"/>
            <a:pathLst>
              <a:path h="87629">
                <a:moveTo>
                  <a:pt x="0" y="0"/>
                </a:moveTo>
                <a:lnTo>
                  <a:pt x="0" y="87083"/>
                </a:lnTo>
              </a:path>
            </a:pathLst>
          </a:custGeom>
          <a:ln w="32981">
            <a:solidFill>
              <a:srgbClr val="FFFFFF"/>
            </a:solidFill>
          </a:ln>
        </p:spPr>
        <p:txBody>
          <a:bodyPr wrap="square" lIns="0" tIns="0" rIns="0" bIns="0" rtlCol="0"/>
          <a:lstStyle/>
          <a:p>
            <a:pPr defTabSz="752460"/>
            <a:endParaRPr sz="1481">
              <a:solidFill>
                <a:prstClr val="black"/>
              </a:solidFill>
              <a:latin typeface="Calibri"/>
            </a:endParaRPr>
          </a:p>
        </p:txBody>
      </p:sp>
      <p:sp>
        <p:nvSpPr>
          <p:cNvPr id="65" name="object 65"/>
          <p:cNvSpPr/>
          <p:nvPr/>
        </p:nvSpPr>
        <p:spPr>
          <a:xfrm>
            <a:off x="6958673" y="4737557"/>
            <a:ext cx="306716" cy="211618"/>
          </a:xfrm>
          <a:custGeom>
            <a:avLst/>
            <a:gdLst/>
            <a:ahLst/>
            <a:cxnLst/>
            <a:rect l="l" t="t" r="r" b="b"/>
            <a:pathLst>
              <a:path w="372745" h="257175">
                <a:moveTo>
                  <a:pt x="0" y="0"/>
                </a:moveTo>
                <a:lnTo>
                  <a:pt x="0" y="70383"/>
                </a:lnTo>
                <a:lnTo>
                  <a:pt x="6667" y="119865"/>
                </a:lnTo>
                <a:lnTo>
                  <a:pt x="25477" y="164364"/>
                </a:lnTo>
                <a:lnTo>
                  <a:pt x="54640" y="202090"/>
                </a:lnTo>
                <a:lnTo>
                  <a:pt x="92365" y="231252"/>
                </a:lnTo>
                <a:lnTo>
                  <a:pt x="136864" y="250062"/>
                </a:lnTo>
                <a:lnTo>
                  <a:pt x="186347" y="256730"/>
                </a:lnTo>
                <a:lnTo>
                  <a:pt x="235830" y="250062"/>
                </a:lnTo>
                <a:lnTo>
                  <a:pt x="269421" y="235864"/>
                </a:lnTo>
                <a:lnTo>
                  <a:pt x="186347" y="235864"/>
                </a:lnTo>
                <a:lnTo>
                  <a:pt x="142409" y="229943"/>
                </a:lnTo>
                <a:lnTo>
                  <a:pt x="102894" y="213239"/>
                </a:lnTo>
                <a:lnTo>
                  <a:pt x="69392" y="187342"/>
                </a:lnTo>
                <a:lnTo>
                  <a:pt x="43493" y="153841"/>
                </a:lnTo>
                <a:lnTo>
                  <a:pt x="26788" y="114325"/>
                </a:lnTo>
                <a:lnTo>
                  <a:pt x="20866" y="70383"/>
                </a:lnTo>
                <a:lnTo>
                  <a:pt x="20866" y="22771"/>
                </a:lnTo>
                <a:lnTo>
                  <a:pt x="14959" y="17754"/>
                </a:lnTo>
                <a:lnTo>
                  <a:pt x="9490" y="12266"/>
                </a:lnTo>
                <a:lnTo>
                  <a:pt x="4492" y="6338"/>
                </a:lnTo>
                <a:lnTo>
                  <a:pt x="0" y="0"/>
                </a:lnTo>
                <a:close/>
              </a:path>
              <a:path w="372745" h="257175">
                <a:moveTo>
                  <a:pt x="372706" y="2057"/>
                </a:moveTo>
                <a:lnTo>
                  <a:pt x="368160" y="8127"/>
                </a:lnTo>
                <a:lnTo>
                  <a:pt x="363148" y="13800"/>
                </a:lnTo>
                <a:lnTo>
                  <a:pt x="357696" y="19047"/>
                </a:lnTo>
                <a:lnTo>
                  <a:pt x="351828" y="23837"/>
                </a:lnTo>
                <a:lnTo>
                  <a:pt x="351828" y="70383"/>
                </a:lnTo>
                <a:lnTo>
                  <a:pt x="345907" y="114325"/>
                </a:lnTo>
                <a:lnTo>
                  <a:pt x="329203" y="153841"/>
                </a:lnTo>
                <a:lnTo>
                  <a:pt x="303306" y="187342"/>
                </a:lnTo>
                <a:lnTo>
                  <a:pt x="269804" y="213239"/>
                </a:lnTo>
                <a:lnTo>
                  <a:pt x="230288" y="229943"/>
                </a:lnTo>
                <a:lnTo>
                  <a:pt x="186347" y="235864"/>
                </a:lnTo>
                <a:lnTo>
                  <a:pt x="269421" y="235864"/>
                </a:lnTo>
                <a:lnTo>
                  <a:pt x="318060" y="202090"/>
                </a:lnTo>
                <a:lnTo>
                  <a:pt x="347225" y="164364"/>
                </a:lnTo>
                <a:lnTo>
                  <a:pt x="366038" y="119865"/>
                </a:lnTo>
                <a:lnTo>
                  <a:pt x="372706" y="70383"/>
                </a:lnTo>
                <a:lnTo>
                  <a:pt x="372706" y="2057"/>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66" name="object 66"/>
          <p:cNvSpPr/>
          <p:nvPr/>
        </p:nvSpPr>
        <p:spPr>
          <a:xfrm>
            <a:off x="7336222" y="4737428"/>
            <a:ext cx="327711" cy="167121"/>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7" name="object 67"/>
          <p:cNvSpPr/>
          <p:nvPr/>
        </p:nvSpPr>
        <p:spPr>
          <a:xfrm>
            <a:off x="7696719" y="4739100"/>
            <a:ext cx="0" cy="164069"/>
          </a:xfrm>
          <a:custGeom>
            <a:avLst/>
            <a:gdLst/>
            <a:ahLst/>
            <a:cxnLst/>
            <a:rect l="l" t="t" r="r" b="b"/>
            <a:pathLst>
              <a:path h="199389">
                <a:moveTo>
                  <a:pt x="0" y="0"/>
                </a:moveTo>
                <a:lnTo>
                  <a:pt x="0" y="199021"/>
                </a:lnTo>
              </a:path>
            </a:pathLst>
          </a:custGeom>
          <a:ln w="40055">
            <a:solidFill>
              <a:srgbClr val="FFFFFF"/>
            </a:solidFill>
          </a:ln>
        </p:spPr>
        <p:txBody>
          <a:bodyPr wrap="square" lIns="0" tIns="0" rIns="0" bIns="0" rtlCol="0"/>
          <a:lstStyle/>
          <a:p>
            <a:pPr defTabSz="752460"/>
            <a:endParaRPr sz="1481">
              <a:solidFill>
                <a:prstClr val="black"/>
              </a:solidFill>
              <a:latin typeface="Calibri"/>
            </a:endParaRPr>
          </a:p>
        </p:txBody>
      </p:sp>
      <p:sp>
        <p:nvSpPr>
          <p:cNvPr id="68" name="object 68"/>
          <p:cNvSpPr/>
          <p:nvPr/>
        </p:nvSpPr>
        <p:spPr>
          <a:xfrm>
            <a:off x="7680249" y="4678582"/>
            <a:ext cx="33441" cy="33963"/>
          </a:xfrm>
          <a:custGeom>
            <a:avLst/>
            <a:gdLst/>
            <a:ahLst/>
            <a:cxnLst/>
            <a:rect l="l" t="t" r="r" b="b"/>
            <a:pathLst>
              <a:path w="40640" h="41275">
                <a:moveTo>
                  <a:pt x="0" y="0"/>
                </a:moveTo>
                <a:lnTo>
                  <a:pt x="40043" y="0"/>
                </a:lnTo>
                <a:lnTo>
                  <a:pt x="40043" y="41275"/>
                </a:lnTo>
                <a:lnTo>
                  <a:pt x="0" y="41275"/>
                </a:lnTo>
                <a:lnTo>
                  <a:pt x="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69" name="object 69"/>
          <p:cNvSpPr/>
          <p:nvPr/>
        </p:nvSpPr>
        <p:spPr>
          <a:xfrm>
            <a:off x="7729174" y="4739106"/>
            <a:ext cx="272223" cy="163767"/>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0" name="object 70"/>
          <p:cNvSpPr/>
          <p:nvPr/>
        </p:nvSpPr>
        <p:spPr>
          <a:xfrm>
            <a:off x="8177613" y="4737428"/>
            <a:ext cx="167131" cy="167121"/>
          </a:xfrm>
          <a:prstGeom prst="rect">
            <a:avLst/>
          </a:prstGeom>
          <a:blipFill>
            <a:blip r:embed="rId10"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1" name="object 71"/>
          <p:cNvSpPr/>
          <p:nvPr/>
        </p:nvSpPr>
        <p:spPr>
          <a:xfrm>
            <a:off x="8339869" y="4678577"/>
            <a:ext cx="111818" cy="224681"/>
          </a:xfrm>
          <a:custGeom>
            <a:avLst/>
            <a:gdLst/>
            <a:ahLst/>
            <a:cxnLst/>
            <a:rect l="l" t="t" r="r" b="b"/>
            <a:pathLst>
              <a:path w="135890" h="273050">
                <a:moveTo>
                  <a:pt x="78066" y="105435"/>
                </a:moveTo>
                <a:lnTo>
                  <a:pt x="38011" y="105435"/>
                </a:lnTo>
                <a:lnTo>
                  <a:pt x="38084" y="216458"/>
                </a:lnTo>
                <a:lnTo>
                  <a:pt x="46659" y="256159"/>
                </a:lnTo>
                <a:lnTo>
                  <a:pt x="51638" y="260731"/>
                </a:lnTo>
                <a:lnTo>
                  <a:pt x="56603" y="265353"/>
                </a:lnTo>
                <a:lnTo>
                  <a:pt x="97675" y="272580"/>
                </a:lnTo>
                <a:lnTo>
                  <a:pt x="135674" y="272580"/>
                </a:lnTo>
                <a:lnTo>
                  <a:pt x="135674" y="240703"/>
                </a:lnTo>
                <a:lnTo>
                  <a:pt x="104762" y="240703"/>
                </a:lnTo>
                <a:lnTo>
                  <a:pt x="98691" y="240360"/>
                </a:lnTo>
                <a:lnTo>
                  <a:pt x="89700" y="239001"/>
                </a:lnTo>
                <a:lnTo>
                  <a:pt x="86233" y="237566"/>
                </a:lnTo>
                <a:lnTo>
                  <a:pt x="83781" y="235394"/>
                </a:lnTo>
                <a:lnTo>
                  <a:pt x="81330" y="233273"/>
                </a:lnTo>
                <a:lnTo>
                  <a:pt x="79756" y="230149"/>
                </a:lnTo>
                <a:lnTo>
                  <a:pt x="78391" y="221953"/>
                </a:lnTo>
                <a:lnTo>
                  <a:pt x="78066" y="216458"/>
                </a:lnTo>
                <a:lnTo>
                  <a:pt x="78066" y="105435"/>
                </a:lnTo>
                <a:close/>
              </a:path>
              <a:path w="135890" h="273050">
                <a:moveTo>
                  <a:pt x="135674" y="73558"/>
                </a:moveTo>
                <a:lnTo>
                  <a:pt x="0" y="73558"/>
                </a:lnTo>
                <a:lnTo>
                  <a:pt x="0" y="105435"/>
                </a:lnTo>
                <a:lnTo>
                  <a:pt x="135674" y="105435"/>
                </a:lnTo>
                <a:lnTo>
                  <a:pt x="135674" y="73558"/>
                </a:lnTo>
                <a:close/>
              </a:path>
              <a:path w="135890" h="273050">
                <a:moveTo>
                  <a:pt x="78066" y="0"/>
                </a:moveTo>
                <a:lnTo>
                  <a:pt x="38011" y="0"/>
                </a:lnTo>
                <a:lnTo>
                  <a:pt x="38011" y="73558"/>
                </a:lnTo>
                <a:lnTo>
                  <a:pt x="78066" y="73558"/>
                </a:lnTo>
                <a:lnTo>
                  <a:pt x="7806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72" name="object 72"/>
          <p:cNvSpPr/>
          <p:nvPr/>
        </p:nvSpPr>
        <p:spPr>
          <a:xfrm>
            <a:off x="8476906" y="4866551"/>
            <a:ext cx="33963" cy="36576"/>
          </a:xfrm>
          <a:custGeom>
            <a:avLst/>
            <a:gdLst/>
            <a:ahLst/>
            <a:cxnLst/>
            <a:rect l="l" t="t" r="r" b="b"/>
            <a:pathLst>
              <a:path w="41275" h="44450">
                <a:moveTo>
                  <a:pt x="40868" y="44132"/>
                </a:moveTo>
                <a:lnTo>
                  <a:pt x="0" y="44132"/>
                </a:lnTo>
                <a:lnTo>
                  <a:pt x="0" y="0"/>
                </a:lnTo>
                <a:lnTo>
                  <a:pt x="40868" y="0"/>
                </a:lnTo>
                <a:lnTo>
                  <a:pt x="40868" y="44132"/>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73" name="object 73"/>
          <p:cNvSpPr/>
          <p:nvPr/>
        </p:nvSpPr>
        <p:spPr>
          <a:xfrm>
            <a:off x="8530222" y="4739104"/>
            <a:ext cx="152657" cy="163766"/>
          </a:xfrm>
          <a:prstGeom prst="rect">
            <a:avLst/>
          </a:prstGeom>
          <a:blipFill>
            <a:blip r:embed="rId11"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4" name="object 74"/>
          <p:cNvSpPr/>
          <p:nvPr/>
        </p:nvSpPr>
        <p:spPr>
          <a:xfrm>
            <a:off x="8724760" y="4739100"/>
            <a:ext cx="0" cy="164069"/>
          </a:xfrm>
          <a:custGeom>
            <a:avLst/>
            <a:gdLst/>
            <a:ahLst/>
            <a:cxnLst/>
            <a:rect l="l" t="t" r="r" b="b"/>
            <a:pathLst>
              <a:path h="199389">
                <a:moveTo>
                  <a:pt x="0" y="0"/>
                </a:moveTo>
                <a:lnTo>
                  <a:pt x="0" y="199021"/>
                </a:lnTo>
              </a:path>
            </a:pathLst>
          </a:custGeom>
          <a:ln w="40043">
            <a:solidFill>
              <a:srgbClr val="FFFFFF"/>
            </a:solidFill>
          </a:ln>
        </p:spPr>
        <p:txBody>
          <a:bodyPr wrap="square" lIns="0" tIns="0" rIns="0" bIns="0" rtlCol="0"/>
          <a:lstStyle/>
          <a:p>
            <a:pPr defTabSz="752460"/>
            <a:endParaRPr sz="1481">
              <a:solidFill>
                <a:prstClr val="black"/>
              </a:solidFill>
              <a:latin typeface="Calibri"/>
            </a:endParaRPr>
          </a:p>
        </p:txBody>
      </p:sp>
      <p:sp>
        <p:nvSpPr>
          <p:cNvPr id="75" name="object 75"/>
          <p:cNvSpPr/>
          <p:nvPr/>
        </p:nvSpPr>
        <p:spPr>
          <a:xfrm>
            <a:off x="8708275" y="4678582"/>
            <a:ext cx="33441" cy="33963"/>
          </a:xfrm>
          <a:custGeom>
            <a:avLst/>
            <a:gdLst/>
            <a:ahLst/>
            <a:cxnLst/>
            <a:rect l="l" t="t" r="r" b="b"/>
            <a:pathLst>
              <a:path w="40640" h="41275">
                <a:moveTo>
                  <a:pt x="0" y="0"/>
                </a:moveTo>
                <a:lnTo>
                  <a:pt x="40055" y="0"/>
                </a:lnTo>
                <a:lnTo>
                  <a:pt x="40055" y="41275"/>
                </a:lnTo>
                <a:lnTo>
                  <a:pt x="0" y="41275"/>
                </a:lnTo>
                <a:lnTo>
                  <a:pt x="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76" name="object 76"/>
          <p:cNvSpPr/>
          <p:nvPr/>
        </p:nvSpPr>
        <p:spPr>
          <a:xfrm>
            <a:off x="8021072" y="4678582"/>
            <a:ext cx="152052" cy="224681"/>
          </a:xfrm>
          <a:custGeom>
            <a:avLst/>
            <a:gdLst/>
            <a:ahLst/>
            <a:cxnLst/>
            <a:rect l="l" t="t" r="r" b="b"/>
            <a:pathLst>
              <a:path w="184784" h="273050">
                <a:moveTo>
                  <a:pt x="40055" y="0"/>
                </a:moveTo>
                <a:lnTo>
                  <a:pt x="0" y="0"/>
                </a:lnTo>
                <a:lnTo>
                  <a:pt x="0" y="272567"/>
                </a:lnTo>
                <a:lnTo>
                  <a:pt x="78460" y="272567"/>
                </a:lnTo>
                <a:lnTo>
                  <a:pt x="87147" y="272491"/>
                </a:lnTo>
                <a:lnTo>
                  <a:pt x="125806" y="269100"/>
                </a:lnTo>
                <a:lnTo>
                  <a:pt x="162648" y="246824"/>
                </a:lnTo>
                <a:lnTo>
                  <a:pt x="167175" y="240690"/>
                </a:lnTo>
                <a:lnTo>
                  <a:pt x="40055" y="240690"/>
                </a:lnTo>
                <a:lnTo>
                  <a:pt x="40055" y="105435"/>
                </a:lnTo>
                <a:lnTo>
                  <a:pt x="167892" y="105435"/>
                </a:lnTo>
                <a:lnTo>
                  <a:pt x="166848" y="103784"/>
                </a:lnTo>
                <a:lnTo>
                  <a:pt x="135204" y="78866"/>
                </a:lnTo>
                <a:lnTo>
                  <a:pt x="95084" y="73558"/>
                </a:lnTo>
                <a:lnTo>
                  <a:pt x="40055" y="73558"/>
                </a:lnTo>
                <a:lnTo>
                  <a:pt x="40055" y="0"/>
                </a:lnTo>
                <a:close/>
              </a:path>
              <a:path w="184784" h="273050">
                <a:moveTo>
                  <a:pt x="167892" y="105435"/>
                </a:moveTo>
                <a:lnTo>
                  <a:pt x="87655" y="105435"/>
                </a:lnTo>
                <a:lnTo>
                  <a:pt x="101646" y="106415"/>
                </a:lnTo>
                <a:lnTo>
                  <a:pt x="113469" y="109354"/>
                </a:lnTo>
                <a:lnTo>
                  <a:pt x="140236" y="141838"/>
                </a:lnTo>
                <a:lnTo>
                  <a:pt x="143446" y="172859"/>
                </a:lnTo>
                <a:lnTo>
                  <a:pt x="142859" y="186917"/>
                </a:lnTo>
                <a:lnTo>
                  <a:pt x="130022" y="227279"/>
                </a:lnTo>
                <a:lnTo>
                  <a:pt x="86029" y="240690"/>
                </a:lnTo>
                <a:lnTo>
                  <a:pt x="167175" y="240690"/>
                </a:lnTo>
                <a:lnTo>
                  <a:pt x="181207" y="204399"/>
                </a:lnTo>
                <a:lnTo>
                  <a:pt x="184315" y="170002"/>
                </a:lnTo>
                <a:lnTo>
                  <a:pt x="183955" y="158646"/>
                </a:lnTo>
                <a:lnTo>
                  <a:pt x="175382" y="119205"/>
                </a:lnTo>
                <a:lnTo>
                  <a:pt x="171473" y="111099"/>
                </a:lnTo>
                <a:lnTo>
                  <a:pt x="167892" y="105435"/>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77" name="object 77"/>
          <p:cNvSpPr/>
          <p:nvPr/>
        </p:nvSpPr>
        <p:spPr>
          <a:xfrm>
            <a:off x="8760004" y="4678331"/>
            <a:ext cx="70539" cy="34486"/>
          </a:xfrm>
          <a:custGeom>
            <a:avLst/>
            <a:gdLst/>
            <a:ahLst/>
            <a:cxnLst/>
            <a:rect l="l" t="t" r="r" b="b"/>
            <a:pathLst>
              <a:path w="85725" h="41910">
                <a:moveTo>
                  <a:pt x="49758" y="0"/>
                </a:moveTo>
                <a:lnTo>
                  <a:pt x="40005" y="0"/>
                </a:lnTo>
                <a:lnTo>
                  <a:pt x="40005" y="41440"/>
                </a:lnTo>
                <a:lnTo>
                  <a:pt x="46405" y="41440"/>
                </a:lnTo>
                <a:lnTo>
                  <a:pt x="46405" y="6210"/>
                </a:lnTo>
                <a:lnTo>
                  <a:pt x="52258" y="6210"/>
                </a:lnTo>
                <a:lnTo>
                  <a:pt x="49758" y="0"/>
                </a:lnTo>
                <a:close/>
              </a:path>
              <a:path w="85725" h="41910">
                <a:moveTo>
                  <a:pt x="52258" y="6210"/>
                </a:moveTo>
                <a:lnTo>
                  <a:pt x="46405" y="6210"/>
                </a:lnTo>
                <a:lnTo>
                  <a:pt x="59753" y="41440"/>
                </a:lnTo>
                <a:lnTo>
                  <a:pt x="66344" y="41440"/>
                </a:lnTo>
                <a:lnTo>
                  <a:pt x="69147" y="33794"/>
                </a:lnTo>
                <a:lnTo>
                  <a:pt x="63360" y="33794"/>
                </a:lnTo>
                <a:lnTo>
                  <a:pt x="52258" y="6210"/>
                </a:lnTo>
                <a:close/>
              </a:path>
              <a:path w="85725" h="41910">
                <a:moveTo>
                  <a:pt x="85661" y="6210"/>
                </a:moveTo>
                <a:lnTo>
                  <a:pt x="79260" y="6210"/>
                </a:lnTo>
                <a:lnTo>
                  <a:pt x="79260" y="41440"/>
                </a:lnTo>
                <a:lnTo>
                  <a:pt x="85661" y="41440"/>
                </a:lnTo>
                <a:lnTo>
                  <a:pt x="85661" y="6210"/>
                </a:lnTo>
                <a:close/>
              </a:path>
              <a:path w="85725" h="41910">
                <a:moveTo>
                  <a:pt x="85661" y="0"/>
                </a:moveTo>
                <a:lnTo>
                  <a:pt x="75907" y="0"/>
                </a:lnTo>
                <a:lnTo>
                  <a:pt x="63360" y="33794"/>
                </a:lnTo>
                <a:lnTo>
                  <a:pt x="69147" y="33794"/>
                </a:lnTo>
                <a:lnTo>
                  <a:pt x="79260" y="6210"/>
                </a:lnTo>
                <a:lnTo>
                  <a:pt x="85661" y="6210"/>
                </a:lnTo>
                <a:lnTo>
                  <a:pt x="85661" y="0"/>
                </a:lnTo>
                <a:close/>
              </a:path>
              <a:path w="85725" h="41910">
                <a:moveTo>
                  <a:pt x="21056" y="5219"/>
                </a:moveTo>
                <a:lnTo>
                  <a:pt x="14351" y="5219"/>
                </a:lnTo>
                <a:lnTo>
                  <a:pt x="14351" y="41440"/>
                </a:lnTo>
                <a:lnTo>
                  <a:pt x="21056" y="41440"/>
                </a:lnTo>
                <a:lnTo>
                  <a:pt x="21056" y="5219"/>
                </a:lnTo>
                <a:close/>
              </a:path>
              <a:path w="85725" h="41910">
                <a:moveTo>
                  <a:pt x="35344" y="0"/>
                </a:moveTo>
                <a:lnTo>
                  <a:pt x="0" y="0"/>
                </a:lnTo>
                <a:lnTo>
                  <a:pt x="0" y="5219"/>
                </a:lnTo>
                <a:lnTo>
                  <a:pt x="35344" y="5219"/>
                </a:lnTo>
                <a:lnTo>
                  <a:pt x="35344"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78" name="object 78"/>
          <p:cNvSpPr txBox="1"/>
          <p:nvPr/>
        </p:nvSpPr>
        <p:spPr>
          <a:xfrm>
            <a:off x="7385197" y="4923066"/>
            <a:ext cx="1383618" cy="92882"/>
          </a:xfrm>
          <a:prstGeom prst="rect">
            <a:avLst/>
          </a:prstGeom>
        </p:spPr>
        <p:txBody>
          <a:bodyPr vert="horz" wrap="square" lIns="0" tIns="10450" rIns="0" bIns="0" rtlCol="0">
            <a:spAutoFit/>
          </a:bodyPr>
          <a:lstStyle/>
          <a:p>
            <a:pPr marL="10451" defTabSz="752460">
              <a:spcBef>
                <a:spcPts val="82"/>
              </a:spcBef>
            </a:pPr>
            <a:r>
              <a:rPr sz="535" spc="62" dirty="0">
                <a:solidFill>
                  <a:srgbClr val="FFFFFF"/>
                </a:solidFill>
                <a:latin typeface="Lucida Sans"/>
                <a:cs typeface="Lucida Sans"/>
              </a:rPr>
              <a:t>GIVING </a:t>
            </a:r>
            <a:r>
              <a:rPr sz="535" spc="4" dirty="0">
                <a:solidFill>
                  <a:srgbClr val="FFFFFF"/>
                </a:solidFill>
                <a:latin typeface="Lucida Sans"/>
                <a:cs typeface="Lucida Sans"/>
              </a:rPr>
              <a:t>V </a:t>
            </a:r>
            <a:r>
              <a:rPr sz="535" spc="49" dirty="0">
                <a:solidFill>
                  <a:srgbClr val="FFFFFF"/>
                </a:solidFill>
                <a:latin typeface="Lucida Sans"/>
                <a:cs typeface="Lucida Sans"/>
              </a:rPr>
              <a:t>OICE </a:t>
            </a:r>
            <a:r>
              <a:rPr sz="535" spc="-25" dirty="0">
                <a:solidFill>
                  <a:srgbClr val="FFFFFF"/>
                </a:solidFill>
                <a:latin typeface="Lucida Sans"/>
                <a:cs typeface="Lucida Sans"/>
              </a:rPr>
              <a:t>T </a:t>
            </a:r>
            <a:r>
              <a:rPr sz="535" spc="-29" dirty="0">
                <a:solidFill>
                  <a:srgbClr val="FFFFFF"/>
                </a:solidFill>
                <a:latin typeface="Lucida Sans"/>
                <a:cs typeface="Lucida Sans"/>
              </a:rPr>
              <a:t>O </a:t>
            </a:r>
            <a:r>
              <a:rPr sz="535" spc="-16" dirty="0">
                <a:solidFill>
                  <a:srgbClr val="FFFFFF"/>
                </a:solidFill>
                <a:latin typeface="Lucida Sans"/>
                <a:cs typeface="Lucida Sans"/>
              </a:rPr>
              <a:t>A </a:t>
            </a:r>
            <a:r>
              <a:rPr sz="535" spc="70" dirty="0">
                <a:solidFill>
                  <a:srgbClr val="FFFFFF"/>
                </a:solidFill>
                <a:latin typeface="Lucida Sans"/>
                <a:cs typeface="Lucida Sans"/>
              </a:rPr>
              <a:t>REV</a:t>
            </a:r>
            <a:r>
              <a:rPr sz="535" spc="-29" dirty="0">
                <a:solidFill>
                  <a:srgbClr val="FFFFFF"/>
                </a:solidFill>
                <a:latin typeface="Lucida Sans"/>
                <a:cs typeface="Lucida Sans"/>
              </a:rPr>
              <a:t> </a:t>
            </a:r>
            <a:r>
              <a:rPr sz="535" spc="62" dirty="0">
                <a:solidFill>
                  <a:srgbClr val="FFFFFF"/>
                </a:solidFill>
                <a:latin typeface="Lucida Sans"/>
                <a:cs typeface="Lucida Sans"/>
              </a:rPr>
              <a:t>OLUTION</a:t>
            </a:r>
            <a:r>
              <a:rPr sz="535" spc="-82" dirty="0">
                <a:solidFill>
                  <a:srgbClr val="FFFFFF"/>
                </a:solidFill>
                <a:latin typeface="Lucida Sans"/>
                <a:cs typeface="Lucida Sans"/>
              </a:rPr>
              <a:t> </a:t>
            </a:r>
            <a:endParaRPr sz="535">
              <a:solidFill>
                <a:prstClr val="black"/>
              </a:solidFill>
              <a:latin typeface="Lucida Sans"/>
              <a:cs typeface="Lucida Sans"/>
            </a:endParaRPr>
          </a:p>
        </p:txBody>
      </p:sp>
      <p:sp>
        <p:nvSpPr>
          <p:cNvPr id="79" name="object 79"/>
          <p:cNvSpPr txBox="1"/>
          <p:nvPr/>
        </p:nvSpPr>
        <p:spPr>
          <a:xfrm>
            <a:off x="303058" y="2770043"/>
            <a:ext cx="1340772" cy="639930"/>
          </a:xfrm>
          <a:prstGeom prst="rect">
            <a:avLst/>
          </a:prstGeom>
        </p:spPr>
        <p:txBody>
          <a:bodyPr vert="horz" wrap="square" lIns="0" tIns="68972" rIns="0" bIns="0" rtlCol="0">
            <a:spAutoFit/>
          </a:bodyPr>
          <a:lstStyle/>
          <a:p>
            <a:pPr marL="10451" defTabSz="752460">
              <a:spcBef>
                <a:spcPts val="543"/>
              </a:spcBef>
            </a:pPr>
            <a:r>
              <a:rPr sz="1975" spc="-173" dirty="0">
                <a:solidFill>
                  <a:srgbClr val="FFFFFF"/>
                </a:solidFill>
                <a:latin typeface="Gill Sans MT"/>
                <a:cs typeface="Gill Sans MT"/>
              </a:rPr>
              <a:t>MARCH</a:t>
            </a:r>
            <a:r>
              <a:rPr sz="1975" spc="-156" dirty="0">
                <a:solidFill>
                  <a:srgbClr val="FFFFFF"/>
                </a:solidFill>
                <a:latin typeface="Gill Sans MT"/>
                <a:cs typeface="Gill Sans MT"/>
              </a:rPr>
              <a:t> </a:t>
            </a:r>
            <a:r>
              <a:rPr sz="1975" spc="-16" dirty="0">
                <a:solidFill>
                  <a:srgbClr val="FFFFFF"/>
                </a:solidFill>
                <a:latin typeface="Gill Sans MT"/>
                <a:cs typeface="Gill Sans MT"/>
              </a:rPr>
              <a:t>2019</a:t>
            </a:r>
            <a:endParaRPr sz="1975">
              <a:solidFill>
                <a:prstClr val="black"/>
              </a:solidFill>
              <a:latin typeface="Gill Sans MT"/>
              <a:cs typeface="Gill Sans MT"/>
            </a:endParaRPr>
          </a:p>
          <a:p>
            <a:pPr marL="10451" defTabSz="752460">
              <a:spcBef>
                <a:spcPts val="346"/>
              </a:spcBef>
            </a:pPr>
            <a:r>
              <a:rPr sz="1481" dirty="0">
                <a:solidFill>
                  <a:srgbClr val="FFFFFF"/>
                </a:solidFill>
                <a:latin typeface="Gill Sans MT"/>
                <a:cs typeface="Gill Sans MT"/>
              </a:rPr>
              <a:t>U.S.</a:t>
            </a:r>
            <a:endParaRPr sz="1481">
              <a:solidFill>
                <a:prstClr val="black"/>
              </a:solidFill>
              <a:latin typeface="Gill Sans MT"/>
              <a:cs typeface="Gill Sans MT"/>
            </a:endParaRPr>
          </a:p>
        </p:txBody>
      </p:sp>
    </p:spTree>
    <p:extLst>
      <p:ext uri="{BB962C8B-B14F-4D97-AF65-F5344CB8AC3E}">
        <p14:creationId xmlns:p14="http://schemas.microsoft.com/office/powerpoint/2010/main" val="402618175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16429"/>
            <a:ext cx="9144000"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txBox="1">
            <a:spLocks noGrp="1"/>
          </p:cNvSpPr>
          <p:nvPr>
            <p:ph type="title"/>
          </p:nvPr>
        </p:nvSpPr>
        <p:spPr>
          <a:xfrm>
            <a:off x="303058" y="1062010"/>
            <a:ext cx="1719595" cy="289090"/>
          </a:xfrm>
          <a:prstGeom prst="rect">
            <a:avLst/>
          </a:prstGeom>
        </p:spPr>
        <p:txBody>
          <a:bodyPr vert="horz" wrap="square" lIns="0" tIns="10450" rIns="0" bIns="0" rtlCol="0">
            <a:spAutoFit/>
          </a:bodyPr>
          <a:lstStyle/>
          <a:p>
            <a:pPr marL="10451">
              <a:spcBef>
                <a:spcPts val="82"/>
              </a:spcBef>
            </a:pPr>
            <a:r>
              <a:rPr sz="1810" dirty="0"/>
              <a:t>Table </a:t>
            </a:r>
            <a:r>
              <a:rPr sz="1810" spc="37" dirty="0"/>
              <a:t>of</a:t>
            </a:r>
            <a:r>
              <a:rPr sz="1810" spc="-41" dirty="0"/>
              <a:t> </a:t>
            </a:r>
            <a:r>
              <a:rPr sz="1810" spc="-12" dirty="0"/>
              <a:t>Contents</a:t>
            </a:r>
            <a:endParaRPr sz="1810"/>
          </a:p>
        </p:txBody>
      </p:sp>
      <p:sp>
        <p:nvSpPr>
          <p:cNvPr id="4" name="object 4"/>
          <p:cNvSpPr txBox="1"/>
          <p:nvPr/>
        </p:nvSpPr>
        <p:spPr>
          <a:xfrm>
            <a:off x="3246549" y="1062010"/>
            <a:ext cx="2612571" cy="1739743"/>
          </a:xfrm>
          <a:prstGeom prst="rect">
            <a:avLst/>
          </a:prstGeom>
        </p:spPr>
        <p:txBody>
          <a:bodyPr vert="horz" wrap="square" lIns="0" tIns="10450" rIns="0" bIns="0" rtlCol="0">
            <a:spAutoFit/>
          </a:bodyPr>
          <a:lstStyle/>
          <a:p>
            <a:pPr marL="10451" defTabSz="752460">
              <a:spcBef>
                <a:spcPts val="82"/>
              </a:spcBef>
            </a:pPr>
            <a:r>
              <a:rPr sz="1810" spc="-41" dirty="0">
                <a:solidFill>
                  <a:srgbClr val="FFFFFF"/>
                </a:solidFill>
                <a:latin typeface="Gill Sans MT"/>
                <a:cs typeface="Gill Sans MT"/>
              </a:rPr>
              <a:t>About</a:t>
            </a:r>
            <a:r>
              <a:rPr sz="1810" spc="-4" dirty="0">
                <a:solidFill>
                  <a:srgbClr val="FFFFFF"/>
                </a:solidFill>
                <a:latin typeface="Gill Sans MT"/>
                <a:cs typeface="Gill Sans MT"/>
              </a:rPr>
              <a:t> </a:t>
            </a:r>
            <a:r>
              <a:rPr sz="1810" dirty="0">
                <a:solidFill>
                  <a:srgbClr val="FFFFFF"/>
                </a:solidFill>
                <a:latin typeface="Gill Sans MT"/>
                <a:cs typeface="Gill Sans MT"/>
              </a:rPr>
              <a:t>Voicebot</a:t>
            </a:r>
            <a:endParaRPr sz="1810">
              <a:solidFill>
                <a:prstClr val="black"/>
              </a:solidFill>
              <a:latin typeface="Gill Sans MT"/>
              <a:cs typeface="Gill Sans MT"/>
            </a:endParaRPr>
          </a:p>
          <a:p>
            <a:pPr marL="10451" marR="4180" defTabSz="752460">
              <a:lnSpc>
                <a:spcPct val="121300"/>
              </a:lnSpc>
              <a:spcBef>
                <a:spcPts val="782"/>
              </a:spcBef>
            </a:pPr>
            <a:r>
              <a:rPr sz="905" spc="12" dirty="0">
                <a:solidFill>
                  <a:srgbClr val="FFFFFF"/>
                </a:solidFill>
                <a:latin typeface="Gill Sans MT"/>
                <a:cs typeface="Gill Sans MT"/>
              </a:rPr>
              <a:t>Voicebot </a:t>
            </a:r>
            <a:r>
              <a:rPr sz="905" spc="33" dirty="0">
                <a:solidFill>
                  <a:srgbClr val="FFFFFF"/>
                </a:solidFill>
                <a:latin typeface="Gill Sans MT"/>
                <a:cs typeface="Gill Sans MT"/>
              </a:rPr>
              <a:t>produces </a:t>
            </a:r>
            <a:r>
              <a:rPr sz="905" spc="16" dirty="0">
                <a:solidFill>
                  <a:srgbClr val="FFFFFF"/>
                </a:solidFill>
                <a:latin typeface="Gill Sans MT"/>
                <a:cs typeface="Gill Sans MT"/>
              </a:rPr>
              <a:t>the </a:t>
            </a:r>
            <a:r>
              <a:rPr sz="905" spc="45" dirty="0">
                <a:solidFill>
                  <a:srgbClr val="FFFFFF"/>
                </a:solidFill>
                <a:latin typeface="Gill Sans MT"/>
                <a:cs typeface="Gill Sans MT"/>
              </a:rPr>
              <a:t>leading </a:t>
            </a:r>
            <a:r>
              <a:rPr sz="905" spc="16" dirty="0">
                <a:solidFill>
                  <a:srgbClr val="FFFFFF"/>
                </a:solidFill>
                <a:latin typeface="Gill Sans MT"/>
                <a:cs typeface="Gill Sans MT"/>
              </a:rPr>
              <a:t>online </a:t>
            </a:r>
            <a:r>
              <a:rPr sz="905" spc="21" dirty="0">
                <a:solidFill>
                  <a:srgbClr val="FFFFFF"/>
                </a:solidFill>
                <a:latin typeface="Gill Sans MT"/>
                <a:cs typeface="Gill Sans MT"/>
              </a:rPr>
              <a:t>publication,  </a:t>
            </a:r>
            <a:r>
              <a:rPr sz="905" spc="16" dirty="0">
                <a:solidFill>
                  <a:srgbClr val="FFFFFF"/>
                </a:solidFill>
                <a:latin typeface="Gill Sans MT"/>
                <a:cs typeface="Gill Sans MT"/>
              </a:rPr>
              <a:t>newsletter</a:t>
            </a:r>
            <a:r>
              <a:rPr sz="905" spc="-33" dirty="0">
                <a:solidFill>
                  <a:srgbClr val="FFFFFF"/>
                </a:solidFill>
                <a:latin typeface="Gill Sans MT"/>
                <a:cs typeface="Gill Sans MT"/>
              </a:rPr>
              <a:t> </a:t>
            </a:r>
            <a:r>
              <a:rPr sz="905" spc="58" dirty="0">
                <a:solidFill>
                  <a:srgbClr val="FFFFFF"/>
                </a:solidFill>
                <a:latin typeface="Gill Sans MT"/>
                <a:cs typeface="Gill Sans MT"/>
              </a:rPr>
              <a:t>and</a:t>
            </a:r>
            <a:r>
              <a:rPr sz="905" spc="-29" dirty="0">
                <a:solidFill>
                  <a:srgbClr val="FFFFFF"/>
                </a:solidFill>
                <a:latin typeface="Gill Sans MT"/>
                <a:cs typeface="Gill Sans MT"/>
              </a:rPr>
              <a:t> </a:t>
            </a:r>
            <a:r>
              <a:rPr sz="905" spc="45" dirty="0">
                <a:solidFill>
                  <a:srgbClr val="FFFFFF"/>
                </a:solidFill>
                <a:latin typeface="Gill Sans MT"/>
                <a:cs typeface="Gill Sans MT"/>
              </a:rPr>
              <a:t>podcast</a:t>
            </a:r>
            <a:r>
              <a:rPr sz="905" spc="-33" dirty="0">
                <a:solidFill>
                  <a:srgbClr val="FFFFFF"/>
                </a:solidFill>
                <a:latin typeface="Gill Sans MT"/>
                <a:cs typeface="Gill Sans MT"/>
              </a:rPr>
              <a:t> </a:t>
            </a:r>
            <a:r>
              <a:rPr sz="905" spc="49" dirty="0">
                <a:solidFill>
                  <a:srgbClr val="FFFFFF"/>
                </a:solidFill>
                <a:latin typeface="Gill Sans MT"/>
                <a:cs typeface="Gill Sans MT"/>
              </a:rPr>
              <a:t>focused</a:t>
            </a:r>
            <a:r>
              <a:rPr sz="905" spc="-29" dirty="0">
                <a:solidFill>
                  <a:srgbClr val="FFFFFF"/>
                </a:solidFill>
                <a:latin typeface="Gill Sans MT"/>
                <a:cs typeface="Gill Sans MT"/>
              </a:rPr>
              <a:t> </a:t>
            </a:r>
            <a:r>
              <a:rPr sz="905" spc="21" dirty="0">
                <a:solidFill>
                  <a:srgbClr val="FFFFFF"/>
                </a:solidFill>
                <a:latin typeface="Gill Sans MT"/>
                <a:cs typeface="Gill Sans MT"/>
              </a:rPr>
              <a:t>on</a:t>
            </a:r>
            <a:r>
              <a:rPr sz="905" spc="-33" dirty="0">
                <a:solidFill>
                  <a:srgbClr val="FFFFFF"/>
                </a:solidFill>
                <a:latin typeface="Gill Sans MT"/>
                <a:cs typeface="Gill Sans MT"/>
              </a:rPr>
              <a:t> </a:t>
            </a:r>
            <a:r>
              <a:rPr sz="905" spc="16" dirty="0">
                <a:solidFill>
                  <a:srgbClr val="FFFFFF"/>
                </a:solidFill>
                <a:latin typeface="Gill Sans MT"/>
                <a:cs typeface="Gill Sans MT"/>
              </a:rPr>
              <a:t>the</a:t>
            </a:r>
            <a:r>
              <a:rPr sz="905" spc="-29" dirty="0">
                <a:solidFill>
                  <a:srgbClr val="FFFFFF"/>
                </a:solidFill>
                <a:latin typeface="Gill Sans MT"/>
                <a:cs typeface="Gill Sans MT"/>
              </a:rPr>
              <a:t> </a:t>
            </a:r>
            <a:r>
              <a:rPr sz="905" spc="25" dirty="0">
                <a:solidFill>
                  <a:srgbClr val="FFFFFF"/>
                </a:solidFill>
                <a:latin typeface="Gill Sans MT"/>
                <a:cs typeface="Gill Sans MT"/>
              </a:rPr>
              <a:t>voice</a:t>
            </a:r>
            <a:r>
              <a:rPr sz="905" spc="-29" dirty="0">
                <a:solidFill>
                  <a:srgbClr val="FFFFFF"/>
                </a:solidFill>
                <a:latin typeface="Gill Sans MT"/>
                <a:cs typeface="Gill Sans MT"/>
              </a:rPr>
              <a:t> </a:t>
            </a:r>
            <a:r>
              <a:rPr sz="905" spc="58" dirty="0">
                <a:solidFill>
                  <a:srgbClr val="FFFFFF"/>
                </a:solidFill>
                <a:latin typeface="Gill Sans MT"/>
                <a:cs typeface="Gill Sans MT"/>
              </a:rPr>
              <a:t>and</a:t>
            </a:r>
            <a:r>
              <a:rPr sz="905" spc="-33" dirty="0">
                <a:solidFill>
                  <a:srgbClr val="FFFFFF"/>
                </a:solidFill>
                <a:latin typeface="Gill Sans MT"/>
                <a:cs typeface="Gill Sans MT"/>
              </a:rPr>
              <a:t> </a:t>
            </a:r>
            <a:r>
              <a:rPr sz="905" spc="-12" dirty="0">
                <a:solidFill>
                  <a:srgbClr val="FFFFFF"/>
                </a:solidFill>
                <a:latin typeface="Gill Sans MT"/>
                <a:cs typeface="Gill Sans MT"/>
              </a:rPr>
              <a:t>AI  </a:t>
            </a:r>
            <a:r>
              <a:rPr sz="905" spc="25" dirty="0">
                <a:solidFill>
                  <a:srgbClr val="FFFFFF"/>
                </a:solidFill>
                <a:latin typeface="Gill Sans MT"/>
                <a:cs typeface="Gill Sans MT"/>
              </a:rPr>
              <a:t>industries. </a:t>
            </a:r>
            <a:r>
              <a:rPr sz="905" spc="49" dirty="0">
                <a:solidFill>
                  <a:srgbClr val="FFFFFF"/>
                </a:solidFill>
                <a:latin typeface="Gill Sans MT"/>
                <a:cs typeface="Gill Sans MT"/>
              </a:rPr>
              <a:t>Thousands</a:t>
            </a:r>
            <a:r>
              <a:rPr sz="905" spc="-185" dirty="0">
                <a:solidFill>
                  <a:srgbClr val="FFFFFF"/>
                </a:solidFill>
                <a:latin typeface="Gill Sans MT"/>
                <a:cs typeface="Gill Sans MT"/>
              </a:rPr>
              <a:t> </a:t>
            </a:r>
            <a:r>
              <a:rPr sz="905" spc="37" dirty="0">
                <a:solidFill>
                  <a:srgbClr val="FFFFFF"/>
                </a:solidFill>
                <a:latin typeface="Gill Sans MT"/>
                <a:cs typeface="Gill Sans MT"/>
              </a:rPr>
              <a:t>of </a:t>
            </a:r>
            <a:r>
              <a:rPr sz="905" spc="12" dirty="0">
                <a:solidFill>
                  <a:srgbClr val="FFFFFF"/>
                </a:solidFill>
                <a:latin typeface="Gill Sans MT"/>
                <a:cs typeface="Gill Sans MT"/>
              </a:rPr>
              <a:t>entrepreneurs, </a:t>
            </a:r>
            <a:r>
              <a:rPr sz="905" spc="21" dirty="0">
                <a:solidFill>
                  <a:srgbClr val="FFFFFF"/>
                </a:solidFill>
                <a:latin typeface="Gill Sans MT"/>
                <a:cs typeface="Gill Sans MT"/>
              </a:rPr>
              <a:t>developers,  investors, </a:t>
            </a:r>
            <a:r>
              <a:rPr sz="905" spc="58" dirty="0">
                <a:solidFill>
                  <a:srgbClr val="FFFFFF"/>
                </a:solidFill>
                <a:latin typeface="Gill Sans MT"/>
                <a:cs typeface="Gill Sans MT"/>
              </a:rPr>
              <a:t>analysts and </a:t>
            </a:r>
            <a:r>
              <a:rPr sz="905" dirty="0">
                <a:solidFill>
                  <a:srgbClr val="FFFFFF"/>
                </a:solidFill>
                <a:latin typeface="Gill Sans MT"/>
                <a:cs typeface="Gill Sans MT"/>
              </a:rPr>
              <a:t>other </a:t>
            </a:r>
            <a:r>
              <a:rPr sz="905" spc="25" dirty="0">
                <a:solidFill>
                  <a:srgbClr val="FFFFFF"/>
                </a:solidFill>
                <a:latin typeface="Gill Sans MT"/>
                <a:cs typeface="Gill Sans MT"/>
              </a:rPr>
              <a:t>industry </a:t>
            </a:r>
            <a:r>
              <a:rPr sz="905" spc="33" dirty="0">
                <a:solidFill>
                  <a:srgbClr val="FFFFFF"/>
                </a:solidFill>
                <a:latin typeface="Gill Sans MT"/>
                <a:cs typeface="Gill Sans MT"/>
              </a:rPr>
              <a:t>leaders </a:t>
            </a:r>
            <a:r>
              <a:rPr sz="905" dirty="0">
                <a:solidFill>
                  <a:srgbClr val="FFFFFF"/>
                </a:solidFill>
                <a:latin typeface="Gill Sans MT"/>
                <a:cs typeface="Gill Sans MT"/>
              </a:rPr>
              <a:t>look  </a:t>
            </a:r>
            <a:r>
              <a:rPr sz="905" spc="-8" dirty="0">
                <a:solidFill>
                  <a:srgbClr val="FFFFFF"/>
                </a:solidFill>
                <a:latin typeface="Gill Sans MT"/>
                <a:cs typeface="Gill Sans MT"/>
              </a:rPr>
              <a:t>to </a:t>
            </a:r>
            <a:r>
              <a:rPr sz="905" spc="12" dirty="0">
                <a:solidFill>
                  <a:srgbClr val="FFFFFF"/>
                </a:solidFill>
                <a:latin typeface="Gill Sans MT"/>
                <a:cs typeface="Gill Sans MT"/>
              </a:rPr>
              <a:t>Voicebot </a:t>
            </a:r>
            <a:r>
              <a:rPr sz="905" spc="58" dirty="0">
                <a:solidFill>
                  <a:srgbClr val="FFFFFF"/>
                </a:solidFill>
                <a:latin typeface="Gill Sans MT"/>
                <a:cs typeface="Gill Sans MT"/>
              </a:rPr>
              <a:t>each </a:t>
            </a:r>
            <a:r>
              <a:rPr sz="905" spc="25" dirty="0">
                <a:solidFill>
                  <a:srgbClr val="FFFFFF"/>
                </a:solidFill>
                <a:latin typeface="Gill Sans MT"/>
                <a:cs typeface="Gill Sans MT"/>
              </a:rPr>
              <a:t>week </a:t>
            </a:r>
            <a:r>
              <a:rPr sz="905" spc="4" dirty="0">
                <a:solidFill>
                  <a:srgbClr val="FFFFFF"/>
                </a:solidFill>
                <a:latin typeface="Gill Sans MT"/>
                <a:cs typeface="Gill Sans MT"/>
              </a:rPr>
              <a:t>for </a:t>
            </a:r>
            <a:r>
              <a:rPr sz="905" spc="16" dirty="0">
                <a:solidFill>
                  <a:srgbClr val="FFFFFF"/>
                </a:solidFill>
                <a:latin typeface="Gill Sans MT"/>
                <a:cs typeface="Gill Sans MT"/>
              </a:rPr>
              <a:t>the </a:t>
            </a:r>
            <a:r>
              <a:rPr sz="905" spc="33" dirty="0">
                <a:solidFill>
                  <a:srgbClr val="FFFFFF"/>
                </a:solidFill>
                <a:latin typeface="Gill Sans MT"/>
                <a:cs typeface="Gill Sans MT"/>
              </a:rPr>
              <a:t>latest news, </a:t>
            </a:r>
            <a:r>
              <a:rPr sz="905" spc="37" dirty="0">
                <a:solidFill>
                  <a:srgbClr val="FFFFFF"/>
                </a:solidFill>
                <a:latin typeface="Gill Sans MT"/>
                <a:cs typeface="Gill Sans MT"/>
              </a:rPr>
              <a:t>data,  </a:t>
            </a:r>
            <a:r>
              <a:rPr sz="905" spc="62" dirty="0">
                <a:solidFill>
                  <a:srgbClr val="FFFFFF"/>
                </a:solidFill>
                <a:latin typeface="Gill Sans MT"/>
                <a:cs typeface="Gill Sans MT"/>
              </a:rPr>
              <a:t>analysis </a:t>
            </a:r>
            <a:r>
              <a:rPr sz="905" spc="58" dirty="0">
                <a:solidFill>
                  <a:srgbClr val="FFFFFF"/>
                </a:solidFill>
                <a:latin typeface="Gill Sans MT"/>
                <a:cs typeface="Gill Sans MT"/>
              </a:rPr>
              <a:t>and </a:t>
            </a:r>
            <a:r>
              <a:rPr sz="905" spc="45" dirty="0">
                <a:solidFill>
                  <a:srgbClr val="FFFFFF"/>
                </a:solidFill>
                <a:latin typeface="Gill Sans MT"/>
                <a:cs typeface="Gill Sans MT"/>
              </a:rPr>
              <a:t>insights </a:t>
            </a:r>
            <a:r>
              <a:rPr sz="905" spc="41" dirty="0">
                <a:solidFill>
                  <a:srgbClr val="FFFFFF"/>
                </a:solidFill>
                <a:latin typeface="Gill Sans MT"/>
                <a:cs typeface="Gill Sans MT"/>
              </a:rPr>
              <a:t>defining </a:t>
            </a:r>
            <a:r>
              <a:rPr sz="905" spc="16" dirty="0">
                <a:solidFill>
                  <a:srgbClr val="FFFFFF"/>
                </a:solidFill>
                <a:latin typeface="Gill Sans MT"/>
                <a:cs typeface="Gill Sans MT"/>
              </a:rPr>
              <a:t>the </a:t>
            </a:r>
            <a:r>
              <a:rPr sz="905" spc="8" dirty="0">
                <a:solidFill>
                  <a:srgbClr val="FFFFFF"/>
                </a:solidFill>
                <a:latin typeface="Gill Sans MT"/>
                <a:cs typeface="Gill Sans MT"/>
              </a:rPr>
              <a:t>trajectory </a:t>
            </a:r>
            <a:r>
              <a:rPr sz="905" spc="37" dirty="0">
                <a:solidFill>
                  <a:srgbClr val="FFFFFF"/>
                </a:solidFill>
                <a:latin typeface="Gill Sans MT"/>
                <a:cs typeface="Gill Sans MT"/>
              </a:rPr>
              <a:t>of </a:t>
            </a:r>
            <a:r>
              <a:rPr sz="905" spc="16" dirty="0">
                <a:solidFill>
                  <a:srgbClr val="FFFFFF"/>
                </a:solidFill>
                <a:latin typeface="Gill Sans MT"/>
                <a:cs typeface="Gill Sans MT"/>
              </a:rPr>
              <a:t>the  </a:t>
            </a:r>
            <a:r>
              <a:rPr sz="905" spc="8" dirty="0">
                <a:solidFill>
                  <a:srgbClr val="FFFFFF"/>
                </a:solidFill>
                <a:latin typeface="Gill Sans MT"/>
                <a:cs typeface="Gill Sans MT"/>
              </a:rPr>
              <a:t>next</a:t>
            </a:r>
            <a:r>
              <a:rPr sz="905" spc="-29" dirty="0">
                <a:solidFill>
                  <a:srgbClr val="FFFFFF"/>
                </a:solidFill>
                <a:latin typeface="Gill Sans MT"/>
                <a:cs typeface="Gill Sans MT"/>
              </a:rPr>
              <a:t> </a:t>
            </a:r>
            <a:r>
              <a:rPr sz="905" spc="33" dirty="0">
                <a:solidFill>
                  <a:srgbClr val="FFFFFF"/>
                </a:solidFill>
                <a:latin typeface="Gill Sans MT"/>
                <a:cs typeface="Gill Sans MT"/>
              </a:rPr>
              <a:t>great</a:t>
            </a:r>
            <a:r>
              <a:rPr sz="905" spc="-29" dirty="0">
                <a:solidFill>
                  <a:srgbClr val="FFFFFF"/>
                </a:solidFill>
                <a:latin typeface="Gill Sans MT"/>
                <a:cs typeface="Gill Sans MT"/>
              </a:rPr>
              <a:t> </a:t>
            </a:r>
            <a:r>
              <a:rPr sz="905" spc="41" dirty="0">
                <a:solidFill>
                  <a:srgbClr val="FFFFFF"/>
                </a:solidFill>
                <a:latin typeface="Gill Sans MT"/>
                <a:cs typeface="Gill Sans MT"/>
              </a:rPr>
              <a:t>computing</a:t>
            </a:r>
            <a:r>
              <a:rPr sz="905" spc="-29" dirty="0">
                <a:solidFill>
                  <a:srgbClr val="FFFFFF"/>
                </a:solidFill>
                <a:latin typeface="Gill Sans MT"/>
                <a:cs typeface="Gill Sans MT"/>
              </a:rPr>
              <a:t> </a:t>
            </a:r>
            <a:r>
              <a:rPr sz="905" spc="25" dirty="0">
                <a:solidFill>
                  <a:srgbClr val="FFFFFF"/>
                </a:solidFill>
                <a:latin typeface="Gill Sans MT"/>
                <a:cs typeface="Gill Sans MT"/>
              </a:rPr>
              <a:t>platform.</a:t>
            </a:r>
            <a:r>
              <a:rPr sz="905" spc="-29" dirty="0">
                <a:solidFill>
                  <a:srgbClr val="FFFFFF"/>
                </a:solidFill>
                <a:latin typeface="Gill Sans MT"/>
                <a:cs typeface="Gill Sans MT"/>
              </a:rPr>
              <a:t> At</a:t>
            </a:r>
            <a:r>
              <a:rPr sz="905" spc="-25" dirty="0">
                <a:solidFill>
                  <a:srgbClr val="FFFFFF"/>
                </a:solidFill>
                <a:latin typeface="Gill Sans MT"/>
                <a:cs typeface="Gill Sans MT"/>
              </a:rPr>
              <a:t> </a:t>
            </a:r>
            <a:r>
              <a:rPr sz="905" spc="8" dirty="0">
                <a:solidFill>
                  <a:srgbClr val="FFFFFF"/>
                </a:solidFill>
                <a:latin typeface="Gill Sans MT"/>
                <a:cs typeface="Gill Sans MT"/>
              </a:rPr>
              <a:t>Voicebot,</a:t>
            </a:r>
            <a:r>
              <a:rPr sz="905" spc="-29" dirty="0">
                <a:solidFill>
                  <a:srgbClr val="FFFFFF"/>
                </a:solidFill>
                <a:latin typeface="Gill Sans MT"/>
                <a:cs typeface="Gill Sans MT"/>
              </a:rPr>
              <a:t> </a:t>
            </a:r>
            <a:r>
              <a:rPr sz="905" spc="29" dirty="0">
                <a:solidFill>
                  <a:srgbClr val="FFFFFF"/>
                </a:solidFill>
                <a:latin typeface="Gill Sans MT"/>
                <a:cs typeface="Gill Sans MT"/>
              </a:rPr>
              <a:t>we</a:t>
            </a:r>
            <a:r>
              <a:rPr sz="905" spc="-29" dirty="0">
                <a:solidFill>
                  <a:srgbClr val="FFFFFF"/>
                </a:solidFill>
                <a:latin typeface="Gill Sans MT"/>
                <a:cs typeface="Gill Sans MT"/>
              </a:rPr>
              <a:t> </a:t>
            </a:r>
            <a:r>
              <a:rPr sz="905" spc="45" dirty="0">
                <a:solidFill>
                  <a:srgbClr val="FFFFFF"/>
                </a:solidFill>
                <a:latin typeface="Gill Sans MT"/>
                <a:cs typeface="Gill Sans MT"/>
              </a:rPr>
              <a:t>give  </a:t>
            </a:r>
            <a:r>
              <a:rPr sz="905" spc="25" dirty="0">
                <a:solidFill>
                  <a:srgbClr val="FFFFFF"/>
                </a:solidFill>
                <a:latin typeface="Gill Sans MT"/>
                <a:cs typeface="Gill Sans MT"/>
              </a:rPr>
              <a:t>voice </a:t>
            </a:r>
            <a:r>
              <a:rPr sz="905" spc="-8" dirty="0">
                <a:solidFill>
                  <a:srgbClr val="FFFFFF"/>
                </a:solidFill>
                <a:latin typeface="Gill Sans MT"/>
                <a:cs typeface="Gill Sans MT"/>
              </a:rPr>
              <a:t>to </a:t>
            </a:r>
            <a:r>
              <a:rPr sz="905" spc="94" dirty="0">
                <a:solidFill>
                  <a:srgbClr val="FFFFFF"/>
                </a:solidFill>
                <a:latin typeface="Gill Sans MT"/>
                <a:cs typeface="Gill Sans MT"/>
              </a:rPr>
              <a:t>a</a:t>
            </a:r>
            <a:r>
              <a:rPr sz="905" spc="-119" dirty="0">
                <a:solidFill>
                  <a:srgbClr val="FFFFFF"/>
                </a:solidFill>
                <a:latin typeface="Gill Sans MT"/>
                <a:cs typeface="Gill Sans MT"/>
              </a:rPr>
              <a:t> </a:t>
            </a:r>
            <a:r>
              <a:rPr sz="905" spc="4" dirty="0">
                <a:solidFill>
                  <a:srgbClr val="FFFFFF"/>
                </a:solidFill>
                <a:latin typeface="Gill Sans MT"/>
                <a:cs typeface="Gill Sans MT"/>
              </a:rPr>
              <a:t>revolution.</a:t>
            </a:r>
            <a:endParaRPr sz="905">
              <a:solidFill>
                <a:prstClr val="black"/>
              </a:solidFill>
              <a:latin typeface="Gill Sans MT"/>
              <a:cs typeface="Gill Sans MT"/>
            </a:endParaRPr>
          </a:p>
        </p:txBody>
      </p:sp>
      <p:sp>
        <p:nvSpPr>
          <p:cNvPr id="5" name="object 5"/>
          <p:cNvSpPr txBox="1"/>
          <p:nvPr/>
        </p:nvSpPr>
        <p:spPr>
          <a:xfrm>
            <a:off x="6190039" y="1062011"/>
            <a:ext cx="2522176" cy="2919297"/>
          </a:xfrm>
          <a:prstGeom prst="rect">
            <a:avLst/>
          </a:prstGeom>
        </p:spPr>
        <p:txBody>
          <a:bodyPr vert="horz" wrap="square" lIns="0" tIns="10450" rIns="0" bIns="0" rtlCol="0">
            <a:spAutoFit/>
          </a:bodyPr>
          <a:lstStyle/>
          <a:p>
            <a:pPr marL="10451" defTabSz="752460">
              <a:spcBef>
                <a:spcPts val="82"/>
              </a:spcBef>
            </a:pPr>
            <a:r>
              <a:rPr sz="1810" spc="-41" dirty="0">
                <a:solidFill>
                  <a:srgbClr val="FFFFFF"/>
                </a:solidFill>
                <a:latin typeface="Gill Sans MT"/>
                <a:cs typeface="Gill Sans MT"/>
              </a:rPr>
              <a:t>About</a:t>
            </a:r>
            <a:r>
              <a:rPr sz="1810" spc="-4" dirty="0">
                <a:solidFill>
                  <a:srgbClr val="FFFFFF"/>
                </a:solidFill>
                <a:latin typeface="Gill Sans MT"/>
                <a:cs typeface="Gill Sans MT"/>
              </a:rPr>
              <a:t> </a:t>
            </a:r>
            <a:r>
              <a:rPr sz="1810" spc="37" dirty="0">
                <a:solidFill>
                  <a:srgbClr val="FFFFFF"/>
                </a:solidFill>
                <a:latin typeface="Gill Sans MT"/>
                <a:cs typeface="Gill Sans MT"/>
              </a:rPr>
              <a:t>Voicify</a:t>
            </a:r>
            <a:endParaRPr sz="1810">
              <a:solidFill>
                <a:prstClr val="black"/>
              </a:solidFill>
              <a:latin typeface="Gill Sans MT"/>
              <a:cs typeface="Gill Sans MT"/>
            </a:endParaRPr>
          </a:p>
          <a:p>
            <a:pPr marL="10451" marR="4180" defTabSz="752460">
              <a:lnSpc>
                <a:spcPct val="121300"/>
              </a:lnSpc>
              <a:spcBef>
                <a:spcPts val="782"/>
              </a:spcBef>
            </a:pPr>
            <a:r>
              <a:rPr sz="905" spc="21" dirty="0">
                <a:solidFill>
                  <a:srgbClr val="FFFFFF"/>
                </a:solidFill>
                <a:latin typeface="Gill Sans MT"/>
                <a:cs typeface="Gill Sans MT"/>
              </a:rPr>
              <a:t>Voicify </a:t>
            </a:r>
            <a:r>
              <a:rPr sz="905" spc="53" dirty="0">
                <a:solidFill>
                  <a:srgbClr val="FFFFFF"/>
                </a:solidFill>
                <a:latin typeface="Gill Sans MT"/>
                <a:cs typeface="Gill Sans MT"/>
              </a:rPr>
              <a:t>is </a:t>
            </a:r>
            <a:r>
              <a:rPr sz="905" spc="16" dirty="0">
                <a:solidFill>
                  <a:srgbClr val="FFFFFF"/>
                </a:solidFill>
                <a:latin typeface="Gill Sans MT"/>
                <a:cs typeface="Gill Sans MT"/>
              </a:rPr>
              <a:t>the </a:t>
            </a:r>
            <a:r>
              <a:rPr sz="905" spc="25" dirty="0">
                <a:solidFill>
                  <a:srgbClr val="FFFFFF"/>
                </a:solidFill>
                <a:latin typeface="Gill Sans MT"/>
                <a:cs typeface="Gill Sans MT"/>
              </a:rPr>
              <a:t>market </a:t>
            </a:r>
            <a:r>
              <a:rPr sz="905" spc="21" dirty="0">
                <a:solidFill>
                  <a:srgbClr val="FFFFFF"/>
                </a:solidFill>
                <a:latin typeface="Gill Sans MT"/>
                <a:cs typeface="Gill Sans MT"/>
              </a:rPr>
              <a:t>leader in </a:t>
            </a:r>
            <a:r>
              <a:rPr sz="905" spc="25" dirty="0">
                <a:solidFill>
                  <a:srgbClr val="FFFFFF"/>
                </a:solidFill>
                <a:latin typeface="Gill Sans MT"/>
                <a:cs typeface="Gill Sans MT"/>
              </a:rPr>
              <a:t>voice </a:t>
            </a:r>
            <a:r>
              <a:rPr sz="905" spc="21" dirty="0">
                <a:solidFill>
                  <a:srgbClr val="FFFFFF"/>
                </a:solidFill>
                <a:latin typeface="Gill Sans MT"/>
                <a:cs typeface="Gill Sans MT"/>
              </a:rPr>
              <a:t>experience  </a:t>
            </a:r>
            <a:r>
              <a:rPr sz="905" spc="62" dirty="0">
                <a:solidFill>
                  <a:srgbClr val="FFFFFF"/>
                </a:solidFill>
                <a:latin typeface="Gill Sans MT"/>
                <a:cs typeface="Gill Sans MT"/>
              </a:rPr>
              <a:t>management </a:t>
            </a:r>
            <a:r>
              <a:rPr sz="905" spc="29" dirty="0">
                <a:solidFill>
                  <a:srgbClr val="FFFFFF"/>
                </a:solidFill>
                <a:latin typeface="Gill Sans MT"/>
                <a:cs typeface="Gill Sans MT"/>
              </a:rPr>
              <a:t>software </a:t>
            </a:r>
            <a:r>
              <a:rPr sz="905" spc="25" dirty="0">
                <a:solidFill>
                  <a:srgbClr val="FFFFFF"/>
                </a:solidFill>
                <a:latin typeface="Gill Sans MT"/>
                <a:cs typeface="Gill Sans MT"/>
              </a:rPr>
              <a:t>that </a:t>
            </a:r>
            <a:r>
              <a:rPr sz="905" spc="49" dirty="0">
                <a:solidFill>
                  <a:srgbClr val="FFFFFF"/>
                </a:solidFill>
                <a:latin typeface="Gill Sans MT"/>
                <a:cs typeface="Gill Sans MT"/>
              </a:rPr>
              <a:t>combines </a:t>
            </a:r>
            <a:r>
              <a:rPr sz="905" spc="25" dirty="0">
                <a:solidFill>
                  <a:srgbClr val="FFFFFF"/>
                </a:solidFill>
                <a:latin typeface="Gill Sans MT"/>
                <a:cs typeface="Gill Sans MT"/>
              </a:rPr>
              <a:t>voice  </a:t>
            </a:r>
            <a:r>
              <a:rPr sz="905" spc="29" dirty="0">
                <a:solidFill>
                  <a:srgbClr val="FFFFFF"/>
                </a:solidFill>
                <a:latin typeface="Gill Sans MT"/>
                <a:cs typeface="Gill Sans MT"/>
              </a:rPr>
              <a:t>optimized </a:t>
            </a:r>
            <a:r>
              <a:rPr sz="905" spc="21" dirty="0">
                <a:solidFill>
                  <a:srgbClr val="FFFFFF"/>
                </a:solidFill>
                <a:latin typeface="Gill Sans MT"/>
                <a:cs typeface="Gill Sans MT"/>
              </a:rPr>
              <a:t>content </a:t>
            </a:r>
            <a:r>
              <a:rPr sz="905" spc="53" dirty="0">
                <a:solidFill>
                  <a:srgbClr val="FFFFFF"/>
                </a:solidFill>
                <a:latin typeface="Gill Sans MT"/>
                <a:cs typeface="Gill Sans MT"/>
              </a:rPr>
              <a:t>management, </a:t>
            </a:r>
            <a:r>
              <a:rPr sz="905" spc="29" dirty="0">
                <a:solidFill>
                  <a:srgbClr val="FFFFFF"/>
                </a:solidFill>
                <a:latin typeface="Gill Sans MT"/>
                <a:cs typeface="Gill Sans MT"/>
              </a:rPr>
              <a:t>cross-platform  </a:t>
            </a:r>
            <a:r>
              <a:rPr sz="905" spc="25" dirty="0">
                <a:solidFill>
                  <a:srgbClr val="FFFFFF"/>
                </a:solidFill>
                <a:latin typeface="Gill Sans MT"/>
                <a:cs typeface="Gill Sans MT"/>
              </a:rPr>
              <a:t>deployment,</a:t>
            </a:r>
            <a:r>
              <a:rPr sz="905" spc="-37" dirty="0">
                <a:solidFill>
                  <a:srgbClr val="FFFFFF"/>
                </a:solidFill>
                <a:latin typeface="Gill Sans MT"/>
                <a:cs typeface="Gill Sans MT"/>
              </a:rPr>
              <a:t> </a:t>
            </a:r>
            <a:r>
              <a:rPr sz="905" spc="58" dirty="0">
                <a:solidFill>
                  <a:srgbClr val="FFFFFF"/>
                </a:solidFill>
                <a:latin typeface="Gill Sans MT"/>
                <a:cs typeface="Gill Sans MT"/>
              </a:rPr>
              <a:t>and</a:t>
            </a:r>
            <a:r>
              <a:rPr sz="905" spc="-33" dirty="0">
                <a:solidFill>
                  <a:srgbClr val="FFFFFF"/>
                </a:solidFill>
                <a:latin typeface="Gill Sans MT"/>
                <a:cs typeface="Gill Sans MT"/>
              </a:rPr>
              <a:t> </a:t>
            </a:r>
            <a:r>
              <a:rPr sz="905" spc="33" dirty="0">
                <a:solidFill>
                  <a:srgbClr val="FFFFFF"/>
                </a:solidFill>
                <a:latin typeface="Gill Sans MT"/>
                <a:cs typeface="Gill Sans MT"/>
              </a:rPr>
              <a:t>voice-specific</a:t>
            </a:r>
            <a:r>
              <a:rPr sz="905" spc="-37" dirty="0">
                <a:solidFill>
                  <a:srgbClr val="FFFFFF"/>
                </a:solidFill>
                <a:latin typeface="Gill Sans MT"/>
                <a:cs typeface="Gill Sans MT"/>
              </a:rPr>
              <a:t> </a:t>
            </a:r>
            <a:r>
              <a:rPr sz="905" spc="33" dirty="0">
                <a:solidFill>
                  <a:srgbClr val="FFFFFF"/>
                </a:solidFill>
                <a:latin typeface="Gill Sans MT"/>
                <a:cs typeface="Gill Sans MT"/>
              </a:rPr>
              <a:t>customer</a:t>
            </a:r>
            <a:r>
              <a:rPr sz="905" spc="-33" dirty="0">
                <a:solidFill>
                  <a:srgbClr val="FFFFFF"/>
                </a:solidFill>
                <a:latin typeface="Gill Sans MT"/>
                <a:cs typeface="Gill Sans MT"/>
              </a:rPr>
              <a:t> </a:t>
            </a:r>
            <a:r>
              <a:rPr sz="905" spc="41" dirty="0">
                <a:solidFill>
                  <a:srgbClr val="FFFFFF"/>
                </a:solidFill>
                <a:latin typeface="Gill Sans MT"/>
                <a:cs typeface="Gill Sans MT"/>
              </a:rPr>
              <a:t>insights.  </a:t>
            </a:r>
            <a:r>
              <a:rPr sz="905" spc="21" dirty="0">
                <a:solidFill>
                  <a:srgbClr val="FFFFFF"/>
                </a:solidFill>
                <a:latin typeface="Gill Sans MT"/>
                <a:cs typeface="Gill Sans MT"/>
              </a:rPr>
              <a:t>The Voicify </a:t>
            </a:r>
            <a:r>
              <a:rPr sz="905" spc="16" dirty="0">
                <a:solidFill>
                  <a:srgbClr val="FFFFFF"/>
                </a:solidFill>
                <a:latin typeface="Gill Sans MT"/>
                <a:cs typeface="Gill Sans MT"/>
              </a:rPr>
              <a:t>Voice </a:t>
            </a:r>
            <a:r>
              <a:rPr sz="905" spc="25" dirty="0">
                <a:solidFill>
                  <a:srgbClr val="FFFFFF"/>
                </a:solidFill>
                <a:latin typeface="Gill Sans MT"/>
                <a:cs typeface="Gill Sans MT"/>
              </a:rPr>
              <a:t>Experience </a:t>
            </a:r>
            <a:r>
              <a:rPr sz="905" spc="-4" dirty="0">
                <a:solidFill>
                  <a:srgbClr val="FFFFFF"/>
                </a:solidFill>
                <a:latin typeface="Gill Sans MT"/>
                <a:cs typeface="Gill Sans MT"/>
              </a:rPr>
              <a:t>Platform™ </a:t>
            </a:r>
            <a:r>
              <a:rPr sz="905" spc="53" dirty="0">
                <a:solidFill>
                  <a:srgbClr val="FFFFFF"/>
                </a:solidFill>
                <a:latin typeface="Gill Sans MT"/>
                <a:cs typeface="Gill Sans MT"/>
              </a:rPr>
              <a:t>enables  </a:t>
            </a:r>
            <a:r>
              <a:rPr sz="905" spc="25" dirty="0">
                <a:solidFill>
                  <a:srgbClr val="FFFFFF"/>
                </a:solidFill>
                <a:latin typeface="Gill Sans MT"/>
                <a:cs typeface="Gill Sans MT"/>
              </a:rPr>
              <a:t>marketers </a:t>
            </a:r>
            <a:r>
              <a:rPr sz="905" spc="-8" dirty="0">
                <a:solidFill>
                  <a:srgbClr val="FFFFFF"/>
                </a:solidFill>
                <a:latin typeface="Gill Sans MT"/>
                <a:cs typeface="Gill Sans MT"/>
              </a:rPr>
              <a:t>to </a:t>
            </a:r>
            <a:r>
              <a:rPr sz="905" spc="33" dirty="0">
                <a:solidFill>
                  <a:srgbClr val="FFFFFF"/>
                </a:solidFill>
                <a:latin typeface="Gill Sans MT"/>
                <a:cs typeface="Gill Sans MT"/>
              </a:rPr>
              <a:t>connect </a:t>
            </a:r>
            <a:r>
              <a:rPr sz="905" spc="16" dirty="0">
                <a:solidFill>
                  <a:srgbClr val="FFFFFF"/>
                </a:solidFill>
                <a:latin typeface="Gill Sans MT"/>
                <a:cs typeface="Gill Sans MT"/>
              </a:rPr>
              <a:t>with </a:t>
            </a:r>
            <a:r>
              <a:rPr sz="905" dirty="0">
                <a:solidFill>
                  <a:srgbClr val="FFFFFF"/>
                </a:solidFill>
                <a:latin typeface="Gill Sans MT"/>
                <a:cs typeface="Gill Sans MT"/>
              </a:rPr>
              <a:t>their </a:t>
            </a:r>
            <a:r>
              <a:rPr sz="905" spc="41" dirty="0">
                <a:solidFill>
                  <a:srgbClr val="FFFFFF"/>
                </a:solidFill>
                <a:latin typeface="Gill Sans MT"/>
                <a:cs typeface="Gill Sans MT"/>
              </a:rPr>
              <a:t>customers </a:t>
            </a:r>
            <a:r>
              <a:rPr sz="905" spc="37" dirty="0">
                <a:solidFill>
                  <a:srgbClr val="FFFFFF"/>
                </a:solidFill>
                <a:latin typeface="Gill Sans MT"/>
                <a:cs typeface="Gill Sans MT"/>
              </a:rPr>
              <a:t>by  </a:t>
            </a:r>
            <a:r>
              <a:rPr sz="905" spc="33" dirty="0">
                <a:solidFill>
                  <a:srgbClr val="FFFFFF"/>
                </a:solidFill>
                <a:latin typeface="Gill Sans MT"/>
                <a:cs typeface="Gill Sans MT"/>
              </a:rPr>
              <a:t>creating </a:t>
            </a:r>
            <a:r>
              <a:rPr sz="905" spc="41" dirty="0">
                <a:solidFill>
                  <a:srgbClr val="FFFFFF"/>
                </a:solidFill>
                <a:latin typeface="Gill Sans MT"/>
                <a:cs typeface="Gill Sans MT"/>
              </a:rPr>
              <a:t>highly </a:t>
            </a:r>
            <a:r>
              <a:rPr sz="905" spc="70" dirty="0">
                <a:solidFill>
                  <a:srgbClr val="FFFFFF"/>
                </a:solidFill>
                <a:latin typeface="Gill Sans MT"/>
                <a:cs typeface="Gill Sans MT"/>
              </a:rPr>
              <a:t>engaging </a:t>
            </a:r>
            <a:r>
              <a:rPr sz="905" spc="58" dirty="0">
                <a:solidFill>
                  <a:srgbClr val="FFFFFF"/>
                </a:solidFill>
                <a:latin typeface="Gill Sans MT"/>
                <a:cs typeface="Gill Sans MT"/>
              </a:rPr>
              <a:t>and </a:t>
            </a:r>
            <a:r>
              <a:rPr sz="905" spc="29" dirty="0">
                <a:solidFill>
                  <a:srgbClr val="FFFFFF"/>
                </a:solidFill>
                <a:latin typeface="Gill Sans MT"/>
                <a:cs typeface="Gill Sans MT"/>
              </a:rPr>
              <a:t>personalized </a:t>
            </a:r>
            <a:r>
              <a:rPr sz="905" spc="25" dirty="0">
                <a:solidFill>
                  <a:srgbClr val="FFFFFF"/>
                </a:solidFill>
                <a:latin typeface="Gill Sans MT"/>
                <a:cs typeface="Gill Sans MT"/>
              </a:rPr>
              <a:t>voice  </a:t>
            </a:r>
            <a:r>
              <a:rPr sz="905" spc="29" dirty="0">
                <a:solidFill>
                  <a:srgbClr val="FFFFFF"/>
                </a:solidFill>
                <a:latin typeface="Gill Sans MT"/>
                <a:cs typeface="Gill Sans MT"/>
              </a:rPr>
              <a:t>experiences</a:t>
            </a:r>
            <a:r>
              <a:rPr sz="905" spc="-33" dirty="0">
                <a:solidFill>
                  <a:srgbClr val="FFFFFF"/>
                </a:solidFill>
                <a:latin typeface="Gill Sans MT"/>
                <a:cs typeface="Gill Sans MT"/>
              </a:rPr>
              <a:t> </a:t>
            </a:r>
            <a:r>
              <a:rPr sz="905" spc="25" dirty="0">
                <a:solidFill>
                  <a:srgbClr val="FFFFFF"/>
                </a:solidFill>
                <a:latin typeface="Gill Sans MT"/>
                <a:cs typeface="Gill Sans MT"/>
              </a:rPr>
              <a:t>that</a:t>
            </a:r>
            <a:r>
              <a:rPr sz="905" spc="-33" dirty="0">
                <a:solidFill>
                  <a:srgbClr val="FFFFFF"/>
                </a:solidFill>
                <a:latin typeface="Gill Sans MT"/>
                <a:cs typeface="Gill Sans MT"/>
              </a:rPr>
              <a:t> </a:t>
            </a:r>
            <a:r>
              <a:rPr sz="905" spc="21" dirty="0">
                <a:solidFill>
                  <a:srgbClr val="FFFFFF"/>
                </a:solidFill>
                <a:latin typeface="Gill Sans MT"/>
                <a:cs typeface="Gill Sans MT"/>
              </a:rPr>
              <a:t>are</a:t>
            </a:r>
            <a:r>
              <a:rPr sz="905" spc="-29" dirty="0">
                <a:solidFill>
                  <a:srgbClr val="FFFFFF"/>
                </a:solidFill>
                <a:latin typeface="Gill Sans MT"/>
                <a:cs typeface="Gill Sans MT"/>
              </a:rPr>
              <a:t> </a:t>
            </a:r>
            <a:r>
              <a:rPr sz="905" spc="37" dirty="0">
                <a:solidFill>
                  <a:srgbClr val="FFFFFF"/>
                </a:solidFill>
                <a:latin typeface="Gill Sans MT"/>
                <a:cs typeface="Gill Sans MT"/>
              </a:rPr>
              <a:t>automatically</a:t>
            </a:r>
            <a:r>
              <a:rPr sz="905" spc="-33" dirty="0">
                <a:solidFill>
                  <a:srgbClr val="FFFFFF"/>
                </a:solidFill>
                <a:latin typeface="Gill Sans MT"/>
                <a:cs typeface="Gill Sans MT"/>
              </a:rPr>
              <a:t> </a:t>
            </a:r>
            <a:r>
              <a:rPr sz="905" spc="25" dirty="0">
                <a:solidFill>
                  <a:srgbClr val="FFFFFF"/>
                </a:solidFill>
                <a:latin typeface="Gill Sans MT"/>
                <a:cs typeface="Gill Sans MT"/>
              </a:rPr>
              <a:t>deployed</a:t>
            </a:r>
            <a:r>
              <a:rPr sz="905" spc="-33" dirty="0">
                <a:solidFill>
                  <a:srgbClr val="FFFFFF"/>
                </a:solidFill>
                <a:latin typeface="Gill Sans MT"/>
                <a:cs typeface="Gill Sans MT"/>
              </a:rPr>
              <a:t> </a:t>
            </a:r>
            <a:r>
              <a:rPr sz="905" spc="-8" dirty="0">
                <a:solidFill>
                  <a:srgbClr val="FFFFFF"/>
                </a:solidFill>
                <a:latin typeface="Gill Sans MT"/>
                <a:cs typeface="Gill Sans MT"/>
              </a:rPr>
              <a:t>to</a:t>
            </a:r>
            <a:endParaRPr sz="905">
              <a:solidFill>
                <a:prstClr val="black"/>
              </a:solidFill>
              <a:latin typeface="Gill Sans MT"/>
              <a:cs typeface="Gill Sans MT"/>
            </a:endParaRPr>
          </a:p>
          <a:p>
            <a:pPr marL="10451" marR="39191" defTabSz="752460">
              <a:lnSpc>
                <a:spcPct val="121200"/>
              </a:lnSpc>
              <a:spcBef>
                <a:spcPts val="4"/>
              </a:spcBef>
            </a:pPr>
            <a:r>
              <a:rPr sz="905" spc="94" dirty="0">
                <a:solidFill>
                  <a:srgbClr val="FFFFFF"/>
                </a:solidFill>
                <a:latin typeface="Gill Sans MT"/>
                <a:cs typeface="Gill Sans MT"/>
              </a:rPr>
              <a:t>a </a:t>
            </a:r>
            <a:r>
              <a:rPr sz="905" spc="21" dirty="0">
                <a:solidFill>
                  <a:srgbClr val="FFFFFF"/>
                </a:solidFill>
                <a:latin typeface="Gill Sans MT"/>
                <a:cs typeface="Gill Sans MT"/>
              </a:rPr>
              <a:t>broad </a:t>
            </a:r>
            <a:r>
              <a:rPr sz="905" spc="16" dirty="0">
                <a:solidFill>
                  <a:srgbClr val="FFFFFF"/>
                </a:solidFill>
                <a:latin typeface="Gill Sans MT"/>
                <a:cs typeface="Gill Sans MT"/>
              </a:rPr>
              <a:t>array </a:t>
            </a:r>
            <a:r>
              <a:rPr sz="905" spc="37" dirty="0">
                <a:solidFill>
                  <a:srgbClr val="FFFFFF"/>
                </a:solidFill>
                <a:latin typeface="Gill Sans MT"/>
                <a:cs typeface="Gill Sans MT"/>
              </a:rPr>
              <a:t>of </a:t>
            </a:r>
            <a:r>
              <a:rPr sz="905" spc="25" dirty="0">
                <a:solidFill>
                  <a:srgbClr val="FFFFFF"/>
                </a:solidFill>
                <a:latin typeface="Gill Sans MT"/>
                <a:cs typeface="Gill Sans MT"/>
              </a:rPr>
              <a:t>voice </a:t>
            </a:r>
            <a:r>
              <a:rPr sz="905" spc="37" dirty="0">
                <a:solidFill>
                  <a:srgbClr val="FFFFFF"/>
                </a:solidFill>
                <a:latin typeface="Gill Sans MT"/>
                <a:cs typeface="Gill Sans MT"/>
              </a:rPr>
              <a:t>platforms </a:t>
            </a:r>
            <a:r>
              <a:rPr sz="905" spc="62" dirty="0">
                <a:solidFill>
                  <a:srgbClr val="FFFFFF"/>
                </a:solidFill>
                <a:latin typeface="Gill Sans MT"/>
                <a:cs typeface="Gill Sans MT"/>
              </a:rPr>
              <a:t>such </a:t>
            </a:r>
            <a:r>
              <a:rPr sz="905" spc="103" dirty="0">
                <a:solidFill>
                  <a:srgbClr val="FFFFFF"/>
                </a:solidFill>
                <a:latin typeface="Gill Sans MT"/>
                <a:cs typeface="Gill Sans MT"/>
              </a:rPr>
              <a:t>as </a:t>
            </a:r>
            <a:r>
              <a:rPr sz="905" spc="25" dirty="0">
                <a:solidFill>
                  <a:srgbClr val="FFFFFF"/>
                </a:solidFill>
                <a:latin typeface="Gill Sans MT"/>
                <a:cs typeface="Gill Sans MT"/>
              </a:rPr>
              <a:t>voice  </a:t>
            </a:r>
            <a:r>
              <a:rPr sz="905" spc="66" dirty="0">
                <a:solidFill>
                  <a:srgbClr val="FFFFFF"/>
                </a:solidFill>
                <a:latin typeface="Gill Sans MT"/>
                <a:cs typeface="Gill Sans MT"/>
              </a:rPr>
              <a:t>assistants</a:t>
            </a:r>
            <a:r>
              <a:rPr sz="905" spc="-37" dirty="0">
                <a:solidFill>
                  <a:srgbClr val="FFFFFF"/>
                </a:solidFill>
                <a:latin typeface="Gill Sans MT"/>
                <a:cs typeface="Gill Sans MT"/>
              </a:rPr>
              <a:t> </a:t>
            </a:r>
            <a:r>
              <a:rPr sz="905" spc="37" dirty="0">
                <a:solidFill>
                  <a:srgbClr val="FFFFFF"/>
                </a:solidFill>
                <a:latin typeface="Gill Sans MT"/>
                <a:cs typeface="Gill Sans MT"/>
              </a:rPr>
              <a:t>(Amazon</a:t>
            </a:r>
            <a:r>
              <a:rPr sz="905" spc="-37" dirty="0">
                <a:solidFill>
                  <a:srgbClr val="FFFFFF"/>
                </a:solidFill>
                <a:latin typeface="Gill Sans MT"/>
                <a:cs typeface="Gill Sans MT"/>
              </a:rPr>
              <a:t> </a:t>
            </a:r>
            <a:r>
              <a:rPr sz="905" spc="8" dirty="0">
                <a:solidFill>
                  <a:srgbClr val="FFFFFF"/>
                </a:solidFill>
                <a:latin typeface="Gill Sans MT"/>
                <a:cs typeface="Gill Sans MT"/>
              </a:rPr>
              <a:t>Alexa,</a:t>
            </a:r>
            <a:r>
              <a:rPr sz="905" spc="-33" dirty="0">
                <a:solidFill>
                  <a:srgbClr val="FFFFFF"/>
                </a:solidFill>
                <a:latin typeface="Gill Sans MT"/>
                <a:cs typeface="Gill Sans MT"/>
              </a:rPr>
              <a:t> </a:t>
            </a:r>
            <a:r>
              <a:rPr sz="905" spc="16" dirty="0">
                <a:solidFill>
                  <a:srgbClr val="FFFFFF"/>
                </a:solidFill>
                <a:latin typeface="Gill Sans MT"/>
                <a:cs typeface="Gill Sans MT"/>
              </a:rPr>
              <a:t>Google</a:t>
            </a:r>
            <a:r>
              <a:rPr sz="905" spc="-37" dirty="0">
                <a:solidFill>
                  <a:srgbClr val="FFFFFF"/>
                </a:solidFill>
                <a:latin typeface="Gill Sans MT"/>
                <a:cs typeface="Gill Sans MT"/>
              </a:rPr>
              <a:t> </a:t>
            </a:r>
            <a:r>
              <a:rPr sz="905" spc="45" dirty="0">
                <a:solidFill>
                  <a:srgbClr val="FFFFFF"/>
                </a:solidFill>
                <a:latin typeface="Gill Sans MT"/>
                <a:cs typeface="Gill Sans MT"/>
              </a:rPr>
              <a:t>Assistant</a:t>
            </a:r>
            <a:r>
              <a:rPr sz="905" spc="-37" dirty="0">
                <a:solidFill>
                  <a:srgbClr val="FFFFFF"/>
                </a:solidFill>
                <a:latin typeface="Gill Sans MT"/>
                <a:cs typeface="Gill Sans MT"/>
              </a:rPr>
              <a:t> </a:t>
            </a:r>
            <a:r>
              <a:rPr sz="905" spc="58" dirty="0">
                <a:solidFill>
                  <a:srgbClr val="FFFFFF"/>
                </a:solidFill>
                <a:latin typeface="Gill Sans MT"/>
                <a:cs typeface="Gill Sans MT"/>
              </a:rPr>
              <a:t>and  </a:t>
            </a:r>
            <a:r>
              <a:rPr sz="905" spc="25" dirty="0">
                <a:solidFill>
                  <a:srgbClr val="FFFFFF"/>
                </a:solidFill>
                <a:latin typeface="Gill Sans MT"/>
                <a:cs typeface="Gill Sans MT"/>
              </a:rPr>
              <a:t>Microsoft </a:t>
            </a:r>
            <a:r>
              <a:rPr sz="905" spc="8" dirty="0">
                <a:solidFill>
                  <a:srgbClr val="FFFFFF"/>
                </a:solidFill>
                <a:latin typeface="Gill Sans MT"/>
                <a:cs typeface="Gill Sans MT"/>
              </a:rPr>
              <a:t>Cortana), </a:t>
            </a:r>
            <a:r>
              <a:rPr sz="905" spc="41" dirty="0">
                <a:solidFill>
                  <a:srgbClr val="FFFFFF"/>
                </a:solidFill>
                <a:latin typeface="Gill Sans MT"/>
                <a:cs typeface="Gill Sans MT"/>
              </a:rPr>
              <a:t>chatbots </a:t>
            </a:r>
            <a:r>
              <a:rPr sz="905" spc="58" dirty="0">
                <a:solidFill>
                  <a:srgbClr val="FFFFFF"/>
                </a:solidFill>
                <a:latin typeface="Gill Sans MT"/>
                <a:cs typeface="Gill Sans MT"/>
              </a:rPr>
              <a:t>and </a:t>
            </a:r>
            <a:r>
              <a:rPr sz="905" dirty="0">
                <a:solidFill>
                  <a:srgbClr val="FFFFFF"/>
                </a:solidFill>
                <a:latin typeface="Gill Sans MT"/>
                <a:cs typeface="Gill Sans MT"/>
              </a:rPr>
              <a:t>other </a:t>
            </a:r>
            <a:r>
              <a:rPr sz="905" spc="37" dirty="0">
                <a:solidFill>
                  <a:srgbClr val="FFFFFF"/>
                </a:solidFill>
                <a:latin typeface="Gill Sans MT"/>
                <a:cs typeface="Gill Sans MT"/>
              </a:rPr>
              <a:t>services.  </a:t>
            </a:r>
            <a:r>
              <a:rPr sz="905" spc="21" dirty="0">
                <a:solidFill>
                  <a:srgbClr val="FFFFFF"/>
                </a:solidFill>
                <a:latin typeface="Gill Sans MT"/>
                <a:cs typeface="Gill Sans MT"/>
              </a:rPr>
              <a:t>The </a:t>
            </a:r>
            <a:r>
              <a:rPr sz="905" spc="29" dirty="0">
                <a:solidFill>
                  <a:srgbClr val="FFFFFF"/>
                </a:solidFill>
                <a:latin typeface="Gill Sans MT"/>
                <a:cs typeface="Gill Sans MT"/>
              </a:rPr>
              <a:t>platform </a:t>
            </a:r>
            <a:r>
              <a:rPr sz="905" spc="53" dirty="0">
                <a:solidFill>
                  <a:srgbClr val="FFFFFF"/>
                </a:solidFill>
                <a:latin typeface="Gill Sans MT"/>
                <a:cs typeface="Gill Sans MT"/>
              </a:rPr>
              <a:t>enables </a:t>
            </a:r>
            <a:r>
              <a:rPr sz="905" spc="25" dirty="0">
                <a:solidFill>
                  <a:srgbClr val="FFFFFF"/>
                </a:solidFill>
                <a:latin typeface="Gill Sans MT"/>
                <a:cs typeface="Gill Sans MT"/>
              </a:rPr>
              <a:t>non-technical </a:t>
            </a:r>
            <a:r>
              <a:rPr sz="905" spc="45" dirty="0">
                <a:solidFill>
                  <a:srgbClr val="FFFFFF"/>
                </a:solidFill>
                <a:latin typeface="Gill Sans MT"/>
                <a:cs typeface="Gill Sans MT"/>
              </a:rPr>
              <a:t>users </a:t>
            </a:r>
            <a:r>
              <a:rPr sz="905" spc="-8" dirty="0">
                <a:solidFill>
                  <a:srgbClr val="FFFFFF"/>
                </a:solidFill>
                <a:latin typeface="Gill Sans MT"/>
                <a:cs typeface="Gill Sans MT"/>
              </a:rPr>
              <a:t>to  </a:t>
            </a:r>
            <a:r>
              <a:rPr sz="905" spc="25" dirty="0">
                <a:solidFill>
                  <a:srgbClr val="FFFFFF"/>
                </a:solidFill>
                <a:latin typeface="Gill Sans MT"/>
                <a:cs typeface="Gill Sans MT"/>
              </a:rPr>
              <a:t>deploy</a:t>
            </a:r>
            <a:r>
              <a:rPr sz="905" spc="-29" dirty="0">
                <a:solidFill>
                  <a:srgbClr val="FFFFFF"/>
                </a:solidFill>
                <a:latin typeface="Gill Sans MT"/>
                <a:cs typeface="Gill Sans MT"/>
              </a:rPr>
              <a:t> </a:t>
            </a:r>
            <a:r>
              <a:rPr sz="905" spc="16" dirty="0">
                <a:solidFill>
                  <a:srgbClr val="FFFFFF"/>
                </a:solidFill>
                <a:latin typeface="Gill Sans MT"/>
                <a:cs typeface="Gill Sans MT"/>
              </a:rPr>
              <a:t>feature-rich</a:t>
            </a:r>
            <a:r>
              <a:rPr sz="905" spc="-25" dirty="0">
                <a:solidFill>
                  <a:srgbClr val="FFFFFF"/>
                </a:solidFill>
                <a:latin typeface="Gill Sans MT"/>
                <a:cs typeface="Gill Sans MT"/>
              </a:rPr>
              <a:t> </a:t>
            </a:r>
            <a:r>
              <a:rPr sz="905" spc="25" dirty="0">
                <a:solidFill>
                  <a:srgbClr val="FFFFFF"/>
                </a:solidFill>
                <a:latin typeface="Gill Sans MT"/>
                <a:cs typeface="Gill Sans MT"/>
              </a:rPr>
              <a:t>voice</a:t>
            </a:r>
            <a:r>
              <a:rPr sz="905" spc="-25" dirty="0">
                <a:solidFill>
                  <a:srgbClr val="FFFFFF"/>
                </a:solidFill>
                <a:latin typeface="Gill Sans MT"/>
                <a:cs typeface="Gill Sans MT"/>
              </a:rPr>
              <a:t> </a:t>
            </a:r>
            <a:r>
              <a:rPr sz="905" spc="41" dirty="0">
                <a:solidFill>
                  <a:srgbClr val="FFFFFF"/>
                </a:solidFill>
                <a:latin typeface="Gill Sans MT"/>
                <a:cs typeface="Gill Sans MT"/>
              </a:rPr>
              <a:t>applications</a:t>
            </a:r>
            <a:r>
              <a:rPr sz="905" spc="-25" dirty="0">
                <a:solidFill>
                  <a:srgbClr val="FFFFFF"/>
                </a:solidFill>
                <a:latin typeface="Gill Sans MT"/>
                <a:cs typeface="Gill Sans MT"/>
              </a:rPr>
              <a:t> </a:t>
            </a:r>
            <a:r>
              <a:rPr sz="905" spc="29" dirty="0">
                <a:solidFill>
                  <a:srgbClr val="FFFFFF"/>
                </a:solidFill>
                <a:latin typeface="Gill Sans MT"/>
                <a:cs typeface="Gill Sans MT"/>
              </a:rPr>
              <a:t>quickly</a:t>
            </a:r>
            <a:r>
              <a:rPr sz="905" spc="-29" dirty="0">
                <a:solidFill>
                  <a:srgbClr val="FFFFFF"/>
                </a:solidFill>
                <a:latin typeface="Gill Sans MT"/>
                <a:cs typeface="Gill Sans MT"/>
              </a:rPr>
              <a:t> </a:t>
            </a:r>
            <a:r>
              <a:rPr sz="905" spc="58" dirty="0">
                <a:solidFill>
                  <a:srgbClr val="FFFFFF"/>
                </a:solidFill>
                <a:latin typeface="Gill Sans MT"/>
                <a:cs typeface="Gill Sans MT"/>
              </a:rPr>
              <a:t>and  </a:t>
            </a:r>
            <a:r>
              <a:rPr sz="905" spc="29" dirty="0">
                <a:solidFill>
                  <a:srgbClr val="FFFFFF"/>
                </a:solidFill>
                <a:latin typeface="Gill Sans MT"/>
                <a:cs typeface="Gill Sans MT"/>
              </a:rPr>
              <a:t>efficiently</a:t>
            </a:r>
            <a:r>
              <a:rPr sz="905" spc="-33" dirty="0">
                <a:solidFill>
                  <a:srgbClr val="FFFFFF"/>
                </a:solidFill>
                <a:latin typeface="Gill Sans MT"/>
                <a:cs typeface="Gill Sans MT"/>
              </a:rPr>
              <a:t> </a:t>
            </a:r>
            <a:r>
              <a:rPr sz="905" spc="21" dirty="0">
                <a:solidFill>
                  <a:srgbClr val="FFFFFF"/>
                </a:solidFill>
                <a:latin typeface="Gill Sans MT"/>
                <a:cs typeface="Gill Sans MT"/>
              </a:rPr>
              <a:t>while</a:t>
            </a:r>
            <a:r>
              <a:rPr sz="905" spc="-33" dirty="0">
                <a:solidFill>
                  <a:srgbClr val="FFFFFF"/>
                </a:solidFill>
                <a:latin typeface="Gill Sans MT"/>
                <a:cs typeface="Gill Sans MT"/>
              </a:rPr>
              <a:t> </a:t>
            </a:r>
            <a:r>
              <a:rPr sz="905" spc="33" dirty="0">
                <a:solidFill>
                  <a:srgbClr val="FFFFFF"/>
                </a:solidFill>
                <a:latin typeface="Gill Sans MT"/>
                <a:cs typeface="Gill Sans MT"/>
              </a:rPr>
              <a:t>offering</a:t>
            </a:r>
            <a:r>
              <a:rPr sz="905" spc="-33" dirty="0">
                <a:solidFill>
                  <a:srgbClr val="FFFFFF"/>
                </a:solidFill>
                <a:latin typeface="Gill Sans MT"/>
                <a:cs typeface="Gill Sans MT"/>
              </a:rPr>
              <a:t> </a:t>
            </a:r>
            <a:r>
              <a:rPr sz="905" spc="16" dirty="0">
                <a:solidFill>
                  <a:srgbClr val="FFFFFF"/>
                </a:solidFill>
                <a:latin typeface="Gill Sans MT"/>
                <a:cs typeface="Gill Sans MT"/>
              </a:rPr>
              <a:t>the</a:t>
            </a:r>
            <a:r>
              <a:rPr sz="905" spc="-29" dirty="0">
                <a:solidFill>
                  <a:srgbClr val="FFFFFF"/>
                </a:solidFill>
                <a:latin typeface="Gill Sans MT"/>
                <a:cs typeface="Gill Sans MT"/>
              </a:rPr>
              <a:t> </a:t>
            </a:r>
            <a:r>
              <a:rPr sz="905" spc="12" dirty="0">
                <a:solidFill>
                  <a:srgbClr val="FFFFFF"/>
                </a:solidFill>
                <a:latin typeface="Gill Sans MT"/>
                <a:cs typeface="Gill Sans MT"/>
              </a:rPr>
              <a:t>flexibility</a:t>
            </a:r>
            <a:r>
              <a:rPr sz="905" spc="-33" dirty="0">
                <a:solidFill>
                  <a:srgbClr val="FFFFFF"/>
                </a:solidFill>
                <a:latin typeface="Gill Sans MT"/>
                <a:cs typeface="Gill Sans MT"/>
              </a:rPr>
              <a:t> </a:t>
            </a:r>
            <a:r>
              <a:rPr sz="905" spc="37" dirty="0">
                <a:solidFill>
                  <a:srgbClr val="FFFFFF"/>
                </a:solidFill>
                <a:latin typeface="Gill Sans MT"/>
                <a:cs typeface="Gill Sans MT"/>
              </a:rPr>
              <a:t>of</a:t>
            </a:r>
            <a:r>
              <a:rPr sz="905" spc="-33" dirty="0">
                <a:solidFill>
                  <a:srgbClr val="FFFFFF"/>
                </a:solidFill>
                <a:latin typeface="Gill Sans MT"/>
                <a:cs typeface="Gill Sans MT"/>
              </a:rPr>
              <a:t> </a:t>
            </a:r>
            <a:r>
              <a:rPr sz="905" spc="25" dirty="0">
                <a:solidFill>
                  <a:srgbClr val="FFFFFF"/>
                </a:solidFill>
                <a:latin typeface="Gill Sans MT"/>
                <a:cs typeface="Gill Sans MT"/>
              </a:rPr>
              <a:t>unlimited  </a:t>
            </a:r>
            <a:r>
              <a:rPr sz="905" spc="33" dirty="0">
                <a:solidFill>
                  <a:srgbClr val="FFFFFF"/>
                </a:solidFill>
                <a:latin typeface="Gill Sans MT"/>
                <a:cs typeface="Gill Sans MT"/>
              </a:rPr>
              <a:t>customization.</a:t>
            </a:r>
            <a:endParaRPr sz="905">
              <a:solidFill>
                <a:prstClr val="black"/>
              </a:solidFill>
              <a:latin typeface="Gill Sans MT"/>
              <a:cs typeface="Gill Sans MT"/>
            </a:endParaRPr>
          </a:p>
        </p:txBody>
      </p:sp>
      <p:sp>
        <p:nvSpPr>
          <p:cNvPr id="6" name="object 6"/>
          <p:cNvSpPr/>
          <p:nvPr/>
        </p:nvSpPr>
        <p:spPr>
          <a:xfrm>
            <a:off x="6200503" y="4390426"/>
            <a:ext cx="789519" cy="0"/>
          </a:xfrm>
          <a:custGeom>
            <a:avLst/>
            <a:gdLst/>
            <a:ahLst/>
            <a:cxnLst/>
            <a:rect l="l" t="t" r="r" b="b"/>
            <a:pathLst>
              <a:path w="959484">
                <a:moveTo>
                  <a:pt x="0" y="0"/>
                </a:moveTo>
                <a:lnTo>
                  <a:pt x="959027" y="0"/>
                </a:lnTo>
              </a:path>
            </a:pathLst>
          </a:custGeom>
          <a:ln w="9918">
            <a:solidFill>
              <a:srgbClr val="FFFFFF"/>
            </a:solidFill>
          </a:ln>
        </p:spPr>
        <p:txBody>
          <a:bodyPr wrap="square" lIns="0" tIns="0" rIns="0" bIns="0" rtlCol="0"/>
          <a:lstStyle/>
          <a:p>
            <a:pPr defTabSz="752460"/>
            <a:endParaRPr sz="1481">
              <a:solidFill>
                <a:prstClr val="black"/>
              </a:solidFill>
              <a:latin typeface="Calibri"/>
            </a:endParaRPr>
          </a:p>
        </p:txBody>
      </p:sp>
      <p:sp>
        <p:nvSpPr>
          <p:cNvPr id="7" name="object 7"/>
          <p:cNvSpPr txBox="1"/>
          <p:nvPr/>
        </p:nvSpPr>
        <p:spPr>
          <a:xfrm>
            <a:off x="6190052" y="4150070"/>
            <a:ext cx="811987" cy="213236"/>
          </a:xfrm>
          <a:prstGeom prst="rect">
            <a:avLst/>
          </a:prstGeom>
        </p:spPr>
        <p:txBody>
          <a:bodyPr vert="horz" wrap="square" lIns="0" tIns="10450" rIns="0" bIns="0" rtlCol="0">
            <a:spAutoFit/>
          </a:bodyPr>
          <a:lstStyle/>
          <a:p>
            <a:pPr marL="10451" defTabSz="752460">
              <a:spcBef>
                <a:spcPts val="82"/>
              </a:spcBef>
            </a:pPr>
            <a:r>
              <a:rPr sz="1317" dirty="0">
                <a:solidFill>
                  <a:srgbClr val="FFFFFF"/>
                </a:solidFill>
                <a:latin typeface="Gill Sans MT"/>
                <a:cs typeface="Gill Sans MT"/>
                <a:hlinkClick r:id="rId3"/>
              </a:rPr>
              <a:t>Voicify.com</a:t>
            </a:r>
            <a:endParaRPr sz="1317">
              <a:solidFill>
                <a:prstClr val="black"/>
              </a:solidFill>
              <a:latin typeface="Gill Sans MT"/>
              <a:cs typeface="Gill Sans MT"/>
            </a:endParaRPr>
          </a:p>
        </p:txBody>
      </p:sp>
      <p:sp>
        <p:nvSpPr>
          <p:cNvPr id="8" name="object 8"/>
          <p:cNvSpPr txBox="1"/>
          <p:nvPr/>
        </p:nvSpPr>
        <p:spPr>
          <a:xfrm>
            <a:off x="3246555" y="3193869"/>
            <a:ext cx="2646012" cy="2038287"/>
          </a:xfrm>
          <a:prstGeom prst="rect">
            <a:avLst/>
          </a:prstGeom>
        </p:spPr>
        <p:txBody>
          <a:bodyPr vert="horz" wrap="square" lIns="0" tIns="10450" rIns="0" bIns="0" rtlCol="0">
            <a:spAutoFit/>
          </a:bodyPr>
          <a:lstStyle/>
          <a:p>
            <a:pPr marL="10451" defTabSz="752460">
              <a:spcBef>
                <a:spcPts val="82"/>
              </a:spcBef>
            </a:pPr>
            <a:r>
              <a:rPr sz="1810" spc="8" dirty="0">
                <a:solidFill>
                  <a:srgbClr val="FFFFFF"/>
                </a:solidFill>
                <a:latin typeface="Gill Sans MT"/>
                <a:cs typeface="Gill Sans MT"/>
              </a:rPr>
              <a:t>Methodology</a:t>
            </a:r>
            <a:endParaRPr sz="1810">
              <a:solidFill>
                <a:prstClr val="black"/>
              </a:solidFill>
              <a:latin typeface="Gill Sans MT"/>
              <a:cs typeface="Gill Sans MT"/>
            </a:endParaRPr>
          </a:p>
          <a:p>
            <a:pPr marL="10451" marR="55912" defTabSz="752460">
              <a:lnSpc>
                <a:spcPct val="121300"/>
              </a:lnSpc>
              <a:spcBef>
                <a:spcPts val="535"/>
              </a:spcBef>
            </a:pPr>
            <a:r>
              <a:rPr sz="905" spc="21" dirty="0">
                <a:solidFill>
                  <a:srgbClr val="FFFFFF"/>
                </a:solidFill>
                <a:latin typeface="Gill Sans MT"/>
                <a:cs typeface="Gill Sans MT"/>
              </a:rPr>
              <a:t>The </a:t>
            </a:r>
            <a:r>
              <a:rPr sz="905" spc="29" dirty="0">
                <a:solidFill>
                  <a:srgbClr val="FFFFFF"/>
                </a:solidFill>
                <a:latin typeface="Gill Sans MT"/>
                <a:cs typeface="Gill Sans MT"/>
              </a:rPr>
              <a:t>survey </a:t>
            </a:r>
            <a:r>
              <a:rPr sz="905" spc="78" dirty="0">
                <a:solidFill>
                  <a:srgbClr val="FFFFFF"/>
                </a:solidFill>
                <a:latin typeface="Gill Sans MT"/>
                <a:cs typeface="Gill Sans MT"/>
              </a:rPr>
              <a:t>was </a:t>
            </a:r>
            <a:r>
              <a:rPr sz="905" spc="33" dirty="0">
                <a:solidFill>
                  <a:srgbClr val="FFFFFF"/>
                </a:solidFill>
                <a:latin typeface="Gill Sans MT"/>
                <a:cs typeface="Gill Sans MT"/>
              </a:rPr>
              <a:t>conducted </a:t>
            </a:r>
            <a:r>
              <a:rPr sz="905" spc="16" dirty="0">
                <a:solidFill>
                  <a:srgbClr val="FFFFFF"/>
                </a:solidFill>
                <a:latin typeface="Gill Sans MT"/>
                <a:cs typeface="Gill Sans MT"/>
              </a:rPr>
              <a:t>online </a:t>
            </a:r>
            <a:r>
              <a:rPr sz="905" spc="29" dirty="0">
                <a:solidFill>
                  <a:srgbClr val="FFFFFF"/>
                </a:solidFill>
                <a:latin typeface="Gill Sans MT"/>
                <a:cs typeface="Gill Sans MT"/>
              </a:rPr>
              <a:t>during </a:t>
            </a:r>
            <a:r>
              <a:rPr sz="905" spc="16" dirty="0">
                <a:solidFill>
                  <a:srgbClr val="FFFFFF"/>
                </a:solidFill>
                <a:latin typeface="Gill Sans MT"/>
                <a:cs typeface="Gill Sans MT"/>
              </a:rPr>
              <a:t>the first  </a:t>
            </a:r>
            <a:r>
              <a:rPr sz="905" spc="25" dirty="0">
                <a:solidFill>
                  <a:srgbClr val="FFFFFF"/>
                </a:solidFill>
                <a:latin typeface="Gill Sans MT"/>
                <a:cs typeface="Gill Sans MT"/>
              </a:rPr>
              <a:t>week</a:t>
            </a:r>
            <a:r>
              <a:rPr sz="905" spc="-37" dirty="0">
                <a:solidFill>
                  <a:srgbClr val="FFFFFF"/>
                </a:solidFill>
                <a:latin typeface="Gill Sans MT"/>
                <a:cs typeface="Gill Sans MT"/>
              </a:rPr>
              <a:t> </a:t>
            </a:r>
            <a:r>
              <a:rPr sz="905" spc="37" dirty="0">
                <a:solidFill>
                  <a:srgbClr val="FFFFFF"/>
                </a:solidFill>
                <a:latin typeface="Gill Sans MT"/>
                <a:cs typeface="Gill Sans MT"/>
              </a:rPr>
              <a:t>of</a:t>
            </a:r>
            <a:r>
              <a:rPr sz="905" spc="-37" dirty="0">
                <a:solidFill>
                  <a:srgbClr val="FFFFFF"/>
                </a:solidFill>
                <a:latin typeface="Gill Sans MT"/>
                <a:cs typeface="Gill Sans MT"/>
              </a:rPr>
              <a:t> </a:t>
            </a:r>
            <a:r>
              <a:rPr sz="905" spc="74" dirty="0">
                <a:solidFill>
                  <a:srgbClr val="FFFFFF"/>
                </a:solidFill>
                <a:latin typeface="Gill Sans MT"/>
                <a:cs typeface="Gill Sans MT"/>
              </a:rPr>
              <a:t>January</a:t>
            </a:r>
            <a:r>
              <a:rPr sz="905" spc="-37" dirty="0">
                <a:solidFill>
                  <a:srgbClr val="FFFFFF"/>
                </a:solidFill>
                <a:latin typeface="Gill Sans MT"/>
                <a:cs typeface="Gill Sans MT"/>
              </a:rPr>
              <a:t> </a:t>
            </a:r>
            <a:r>
              <a:rPr sz="905" spc="45" dirty="0">
                <a:solidFill>
                  <a:srgbClr val="FFFFFF"/>
                </a:solidFill>
                <a:latin typeface="Gill Sans MT"/>
                <a:cs typeface="Gill Sans MT"/>
              </a:rPr>
              <a:t>2019</a:t>
            </a:r>
            <a:r>
              <a:rPr sz="905" spc="-37" dirty="0">
                <a:solidFill>
                  <a:srgbClr val="FFFFFF"/>
                </a:solidFill>
                <a:latin typeface="Gill Sans MT"/>
                <a:cs typeface="Gill Sans MT"/>
              </a:rPr>
              <a:t> </a:t>
            </a:r>
            <a:r>
              <a:rPr sz="905" spc="58" dirty="0">
                <a:solidFill>
                  <a:srgbClr val="FFFFFF"/>
                </a:solidFill>
                <a:latin typeface="Gill Sans MT"/>
                <a:cs typeface="Gill Sans MT"/>
              </a:rPr>
              <a:t>and</a:t>
            </a:r>
            <a:r>
              <a:rPr sz="905" spc="-37" dirty="0">
                <a:solidFill>
                  <a:srgbClr val="FFFFFF"/>
                </a:solidFill>
                <a:latin typeface="Gill Sans MT"/>
                <a:cs typeface="Gill Sans MT"/>
              </a:rPr>
              <a:t> </a:t>
            </a:r>
            <a:r>
              <a:rPr sz="905" spc="78" dirty="0">
                <a:solidFill>
                  <a:srgbClr val="FFFFFF"/>
                </a:solidFill>
                <a:latin typeface="Gill Sans MT"/>
                <a:cs typeface="Gill Sans MT"/>
              </a:rPr>
              <a:t>was</a:t>
            </a:r>
            <a:r>
              <a:rPr sz="905" spc="-37" dirty="0">
                <a:solidFill>
                  <a:srgbClr val="FFFFFF"/>
                </a:solidFill>
                <a:latin typeface="Gill Sans MT"/>
                <a:cs typeface="Gill Sans MT"/>
              </a:rPr>
              <a:t> </a:t>
            </a:r>
            <a:r>
              <a:rPr sz="905" spc="33" dirty="0">
                <a:solidFill>
                  <a:srgbClr val="FFFFFF"/>
                </a:solidFill>
                <a:latin typeface="Gill Sans MT"/>
                <a:cs typeface="Gill Sans MT"/>
              </a:rPr>
              <a:t>completed</a:t>
            </a:r>
            <a:r>
              <a:rPr sz="905" spc="-33" dirty="0">
                <a:solidFill>
                  <a:srgbClr val="FFFFFF"/>
                </a:solidFill>
                <a:latin typeface="Gill Sans MT"/>
                <a:cs typeface="Gill Sans MT"/>
              </a:rPr>
              <a:t> </a:t>
            </a:r>
            <a:r>
              <a:rPr sz="905" spc="37" dirty="0">
                <a:solidFill>
                  <a:srgbClr val="FFFFFF"/>
                </a:solidFill>
                <a:latin typeface="Gill Sans MT"/>
                <a:cs typeface="Gill Sans MT"/>
              </a:rPr>
              <a:t>by</a:t>
            </a:r>
            <a:r>
              <a:rPr sz="905" spc="-37" dirty="0">
                <a:solidFill>
                  <a:srgbClr val="FFFFFF"/>
                </a:solidFill>
                <a:latin typeface="Gill Sans MT"/>
                <a:cs typeface="Gill Sans MT"/>
              </a:rPr>
              <a:t> </a:t>
            </a:r>
            <a:r>
              <a:rPr sz="905" spc="29" dirty="0">
                <a:solidFill>
                  <a:srgbClr val="FFFFFF"/>
                </a:solidFill>
                <a:latin typeface="Gill Sans MT"/>
                <a:cs typeface="Gill Sans MT"/>
              </a:rPr>
              <a:t>1,038</a:t>
            </a:r>
            <a:endParaRPr sz="905">
              <a:solidFill>
                <a:prstClr val="black"/>
              </a:solidFill>
              <a:latin typeface="Gill Sans MT"/>
              <a:cs typeface="Gill Sans MT"/>
            </a:endParaRPr>
          </a:p>
          <a:p>
            <a:pPr marL="10451" marR="4180" defTabSz="752460">
              <a:lnSpc>
                <a:spcPct val="121300"/>
              </a:lnSpc>
            </a:pPr>
            <a:r>
              <a:rPr sz="905" spc="25" dirty="0">
                <a:solidFill>
                  <a:srgbClr val="FFFFFF"/>
                </a:solidFill>
                <a:latin typeface="Gill Sans MT"/>
                <a:cs typeface="Gill Sans MT"/>
              </a:rPr>
              <a:t>U.S. </a:t>
            </a:r>
            <a:r>
              <a:rPr sz="905" spc="45" dirty="0">
                <a:solidFill>
                  <a:srgbClr val="FFFFFF"/>
                </a:solidFill>
                <a:latin typeface="Gill Sans MT"/>
                <a:cs typeface="Gill Sans MT"/>
              </a:rPr>
              <a:t>adults </a:t>
            </a:r>
            <a:r>
              <a:rPr sz="905" spc="82" dirty="0">
                <a:solidFill>
                  <a:srgbClr val="FFFFFF"/>
                </a:solidFill>
                <a:latin typeface="Gill Sans MT"/>
                <a:cs typeface="Gill Sans MT"/>
              </a:rPr>
              <a:t>age </a:t>
            </a:r>
            <a:r>
              <a:rPr sz="905" spc="45" dirty="0">
                <a:solidFill>
                  <a:srgbClr val="FFFFFF"/>
                </a:solidFill>
                <a:latin typeface="Gill Sans MT"/>
                <a:cs typeface="Gill Sans MT"/>
              </a:rPr>
              <a:t>18 </a:t>
            </a:r>
            <a:r>
              <a:rPr sz="905" spc="-29" dirty="0">
                <a:solidFill>
                  <a:srgbClr val="FFFFFF"/>
                </a:solidFill>
                <a:latin typeface="Gill Sans MT"/>
                <a:cs typeface="Gill Sans MT"/>
              </a:rPr>
              <a:t>or </a:t>
            </a:r>
            <a:r>
              <a:rPr sz="905" dirty="0">
                <a:solidFill>
                  <a:srgbClr val="FFFFFF"/>
                </a:solidFill>
                <a:latin typeface="Gill Sans MT"/>
                <a:cs typeface="Gill Sans MT"/>
              </a:rPr>
              <a:t>older </a:t>
            </a:r>
            <a:r>
              <a:rPr sz="905" spc="25" dirty="0">
                <a:solidFill>
                  <a:srgbClr val="FFFFFF"/>
                </a:solidFill>
                <a:latin typeface="Gill Sans MT"/>
                <a:cs typeface="Gill Sans MT"/>
              </a:rPr>
              <a:t>that </a:t>
            </a:r>
            <a:r>
              <a:rPr sz="905" spc="8" dirty="0">
                <a:solidFill>
                  <a:srgbClr val="FFFFFF"/>
                </a:solidFill>
                <a:latin typeface="Gill Sans MT"/>
                <a:cs typeface="Gill Sans MT"/>
              </a:rPr>
              <a:t>were </a:t>
            </a:r>
            <a:r>
              <a:rPr sz="905" spc="21" dirty="0">
                <a:solidFill>
                  <a:srgbClr val="FFFFFF"/>
                </a:solidFill>
                <a:latin typeface="Gill Sans MT"/>
                <a:cs typeface="Gill Sans MT"/>
              </a:rPr>
              <a:t>representative  </a:t>
            </a:r>
            <a:r>
              <a:rPr sz="905" spc="37" dirty="0">
                <a:solidFill>
                  <a:srgbClr val="FFFFFF"/>
                </a:solidFill>
                <a:latin typeface="Gill Sans MT"/>
                <a:cs typeface="Gill Sans MT"/>
              </a:rPr>
              <a:t>of </a:t>
            </a:r>
            <a:r>
              <a:rPr sz="905" spc="25" dirty="0">
                <a:solidFill>
                  <a:srgbClr val="FFFFFF"/>
                </a:solidFill>
                <a:latin typeface="Gill Sans MT"/>
                <a:cs typeface="Gill Sans MT"/>
              </a:rPr>
              <a:t>U.S. </a:t>
            </a:r>
            <a:r>
              <a:rPr sz="905" spc="41" dirty="0">
                <a:solidFill>
                  <a:srgbClr val="FFFFFF"/>
                </a:solidFill>
                <a:latin typeface="Gill Sans MT"/>
                <a:cs typeface="Gill Sans MT"/>
              </a:rPr>
              <a:t>Census </a:t>
            </a:r>
            <a:r>
              <a:rPr sz="905" spc="45" dirty="0">
                <a:solidFill>
                  <a:srgbClr val="FFFFFF"/>
                </a:solidFill>
                <a:latin typeface="Gill Sans MT"/>
                <a:cs typeface="Gill Sans MT"/>
              </a:rPr>
              <a:t>demographic </a:t>
            </a:r>
            <a:r>
              <a:rPr sz="905" spc="49" dirty="0">
                <a:solidFill>
                  <a:srgbClr val="FFFFFF"/>
                </a:solidFill>
                <a:latin typeface="Gill Sans MT"/>
                <a:cs typeface="Gill Sans MT"/>
              </a:rPr>
              <a:t>averages. </a:t>
            </a:r>
            <a:r>
              <a:rPr sz="905" spc="62" dirty="0">
                <a:solidFill>
                  <a:srgbClr val="FFFFFF"/>
                </a:solidFill>
                <a:latin typeface="Gill Sans MT"/>
                <a:cs typeface="Gill Sans MT"/>
              </a:rPr>
              <a:t>Because </a:t>
            </a:r>
            <a:r>
              <a:rPr sz="905" spc="29" dirty="0">
                <a:solidFill>
                  <a:srgbClr val="FFFFFF"/>
                </a:solidFill>
                <a:latin typeface="Gill Sans MT"/>
                <a:cs typeface="Gill Sans MT"/>
              </a:rPr>
              <a:t>we  </a:t>
            </a:r>
            <a:r>
              <a:rPr sz="905" spc="33" dirty="0">
                <a:solidFill>
                  <a:srgbClr val="FFFFFF"/>
                </a:solidFill>
                <a:latin typeface="Gill Sans MT"/>
                <a:cs typeface="Gill Sans MT"/>
              </a:rPr>
              <a:t>reached </a:t>
            </a:r>
            <a:r>
              <a:rPr sz="905" spc="16" dirty="0">
                <a:solidFill>
                  <a:srgbClr val="FFFFFF"/>
                </a:solidFill>
                <a:latin typeface="Gill Sans MT"/>
                <a:cs typeface="Gill Sans MT"/>
              </a:rPr>
              <a:t>only online </a:t>
            </a:r>
            <a:r>
              <a:rPr sz="905" spc="45" dirty="0">
                <a:solidFill>
                  <a:srgbClr val="FFFFFF"/>
                </a:solidFill>
                <a:latin typeface="Gill Sans MT"/>
                <a:cs typeface="Gill Sans MT"/>
              </a:rPr>
              <a:t>adults </a:t>
            </a:r>
            <a:r>
              <a:rPr sz="905" spc="37" dirty="0">
                <a:solidFill>
                  <a:srgbClr val="FFFFFF"/>
                </a:solidFill>
                <a:latin typeface="Gill Sans MT"/>
                <a:cs typeface="Gill Sans MT"/>
              </a:rPr>
              <a:t>which </a:t>
            </a:r>
            <a:r>
              <a:rPr sz="905" spc="16" dirty="0">
                <a:solidFill>
                  <a:srgbClr val="FFFFFF"/>
                </a:solidFill>
                <a:latin typeface="Gill Sans MT"/>
                <a:cs typeface="Gill Sans MT"/>
              </a:rPr>
              <a:t>represent </a:t>
            </a:r>
            <a:r>
              <a:rPr sz="905" spc="45" dirty="0">
                <a:solidFill>
                  <a:srgbClr val="FFFFFF"/>
                </a:solidFill>
                <a:latin typeface="Gill Sans MT"/>
                <a:cs typeface="Gill Sans MT"/>
              </a:rPr>
              <a:t>89% </a:t>
            </a:r>
            <a:r>
              <a:rPr sz="905" spc="33" dirty="0">
                <a:solidFill>
                  <a:srgbClr val="FFFFFF"/>
                </a:solidFill>
                <a:latin typeface="Gill Sans MT"/>
                <a:cs typeface="Gill Sans MT"/>
              </a:rPr>
              <a:t>of  </a:t>
            </a:r>
            <a:r>
              <a:rPr sz="905" spc="16" dirty="0">
                <a:solidFill>
                  <a:srgbClr val="FFFFFF"/>
                </a:solidFill>
                <a:latin typeface="Gill Sans MT"/>
                <a:cs typeface="Gill Sans MT"/>
              </a:rPr>
              <a:t>the </a:t>
            </a:r>
            <a:r>
              <a:rPr sz="905" spc="25" dirty="0">
                <a:solidFill>
                  <a:srgbClr val="FFFFFF"/>
                </a:solidFill>
                <a:latin typeface="Gill Sans MT"/>
                <a:cs typeface="Gill Sans MT"/>
              </a:rPr>
              <a:t>population </a:t>
            </a:r>
            <a:r>
              <a:rPr sz="905" spc="41" dirty="0">
                <a:solidFill>
                  <a:srgbClr val="FFFFFF"/>
                </a:solidFill>
                <a:latin typeface="Gill Sans MT"/>
                <a:cs typeface="Gill Sans MT"/>
              </a:rPr>
              <a:t>according </a:t>
            </a:r>
            <a:r>
              <a:rPr sz="905" spc="-8" dirty="0">
                <a:solidFill>
                  <a:srgbClr val="FFFFFF"/>
                </a:solidFill>
                <a:latin typeface="Gill Sans MT"/>
                <a:cs typeface="Gill Sans MT"/>
              </a:rPr>
              <a:t>to </a:t>
            </a:r>
            <a:r>
              <a:rPr sz="905" spc="49" dirty="0">
                <a:solidFill>
                  <a:srgbClr val="FFFFFF"/>
                </a:solidFill>
                <a:latin typeface="Gill Sans MT"/>
                <a:cs typeface="Gill Sans MT"/>
              </a:rPr>
              <a:t>Pew </a:t>
            </a:r>
            <a:r>
              <a:rPr sz="905" spc="41" dirty="0">
                <a:solidFill>
                  <a:srgbClr val="FFFFFF"/>
                </a:solidFill>
                <a:latin typeface="Gill Sans MT"/>
                <a:cs typeface="Gill Sans MT"/>
              </a:rPr>
              <a:t>Research </a:t>
            </a:r>
            <a:r>
              <a:rPr sz="905" spc="-16" dirty="0">
                <a:solidFill>
                  <a:srgbClr val="FFFFFF"/>
                </a:solidFill>
                <a:latin typeface="Gill Sans MT"/>
                <a:cs typeface="Gill Sans MT"/>
              </a:rPr>
              <a:t>Center,  </a:t>
            </a:r>
            <a:r>
              <a:rPr sz="905" spc="58" dirty="0">
                <a:solidFill>
                  <a:srgbClr val="FFFFFF"/>
                </a:solidFill>
                <a:latin typeface="Gill Sans MT"/>
                <a:cs typeface="Gill Sans MT"/>
              </a:rPr>
              <a:t>some </a:t>
            </a:r>
            <a:r>
              <a:rPr sz="905" spc="25" dirty="0">
                <a:solidFill>
                  <a:srgbClr val="FFFFFF"/>
                </a:solidFill>
                <a:latin typeface="Gill Sans MT"/>
                <a:cs typeface="Gill Sans MT"/>
              </a:rPr>
              <a:t>totals </a:t>
            </a:r>
            <a:r>
              <a:rPr sz="905" spc="21" dirty="0">
                <a:solidFill>
                  <a:srgbClr val="FFFFFF"/>
                </a:solidFill>
                <a:latin typeface="Gill Sans MT"/>
                <a:cs typeface="Gill Sans MT"/>
              </a:rPr>
              <a:t>are </a:t>
            </a:r>
            <a:r>
              <a:rPr sz="905" spc="45" dirty="0">
                <a:solidFill>
                  <a:srgbClr val="FFFFFF"/>
                </a:solidFill>
                <a:latin typeface="Gill Sans MT"/>
                <a:cs typeface="Gill Sans MT"/>
              </a:rPr>
              <a:t>adjusted </a:t>
            </a:r>
            <a:r>
              <a:rPr sz="905" spc="29" dirty="0">
                <a:solidFill>
                  <a:srgbClr val="FFFFFF"/>
                </a:solidFill>
                <a:latin typeface="Gill Sans MT"/>
                <a:cs typeface="Gill Sans MT"/>
              </a:rPr>
              <a:t>downward </a:t>
            </a:r>
            <a:r>
              <a:rPr sz="905" spc="-8" dirty="0">
                <a:solidFill>
                  <a:srgbClr val="FFFFFF"/>
                </a:solidFill>
                <a:latin typeface="Gill Sans MT"/>
                <a:cs typeface="Gill Sans MT"/>
              </a:rPr>
              <a:t>to </a:t>
            </a:r>
            <a:r>
              <a:rPr sz="905" spc="12" dirty="0">
                <a:solidFill>
                  <a:srgbClr val="FFFFFF"/>
                </a:solidFill>
                <a:latin typeface="Gill Sans MT"/>
                <a:cs typeface="Gill Sans MT"/>
              </a:rPr>
              <a:t>provide  </a:t>
            </a:r>
            <a:r>
              <a:rPr sz="905" spc="33" dirty="0">
                <a:solidFill>
                  <a:srgbClr val="FFFFFF"/>
                </a:solidFill>
                <a:latin typeface="Gill Sans MT"/>
                <a:cs typeface="Gill Sans MT"/>
              </a:rPr>
              <a:t>device </a:t>
            </a:r>
            <a:r>
              <a:rPr sz="905" spc="58" dirty="0">
                <a:solidFill>
                  <a:srgbClr val="FFFFFF"/>
                </a:solidFill>
                <a:latin typeface="Gill Sans MT"/>
                <a:cs typeface="Gill Sans MT"/>
              </a:rPr>
              <a:t>and </a:t>
            </a:r>
            <a:r>
              <a:rPr sz="905" spc="74" dirty="0">
                <a:solidFill>
                  <a:srgbClr val="FFFFFF"/>
                </a:solidFill>
                <a:latin typeface="Gill Sans MT"/>
                <a:cs typeface="Gill Sans MT"/>
              </a:rPr>
              <a:t>usage </a:t>
            </a:r>
            <a:r>
              <a:rPr sz="905" spc="41" dirty="0">
                <a:solidFill>
                  <a:srgbClr val="FFFFFF"/>
                </a:solidFill>
                <a:latin typeface="Gill Sans MT"/>
                <a:cs typeface="Gill Sans MT"/>
              </a:rPr>
              <a:t>numbers </a:t>
            </a:r>
            <a:r>
              <a:rPr sz="905" spc="21" dirty="0">
                <a:solidFill>
                  <a:srgbClr val="FFFFFF"/>
                </a:solidFill>
                <a:latin typeface="Gill Sans MT"/>
                <a:cs typeface="Gill Sans MT"/>
              </a:rPr>
              <a:t>relevant </a:t>
            </a:r>
            <a:r>
              <a:rPr sz="905" spc="-8" dirty="0">
                <a:solidFill>
                  <a:srgbClr val="FFFFFF"/>
                </a:solidFill>
                <a:latin typeface="Gill Sans MT"/>
                <a:cs typeface="Gill Sans MT"/>
              </a:rPr>
              <a:t>to </a:t>
            </a:r>
            <a:r>
              <a:rPr sz="905" spc="16" dirty="0">
                <a:solidFill>
                  <a:srgbClr val="FFFFFF"/>
                </a:solidFill>
                <a:latin typeface="Gill Sans MT"/>
                <a:cs typeface="Gill Sans MT"/>
              </a:rPr>
              <a:t>the </a:t>
            </a:r>
            <a:r>
              <a:rPr sz="905" spc="4" dirty="0">
                <a:solidFill>
                  <a:srgbClr val="FFFFFF"/>
                </a:solidFill>
                <a:latin typeface="Gill Sans MT"/>
                <a:cs typeface="Gill Sans MT"/>
              </a:rPr>
              <a:t>entire  </a:t>
            </a:r>
            <a:r>
              <a:rPr sz="905" spc="33" dirty="0">
                <a:solidFill>
                  <a:srgbClr val="FFFFFF"/>
                </a:solidFill>
                <a:latin typeface="Gill Sans MT"/>
                <a:cs typeface="Gill Sans MT"/>
              </a:rPr>
              <a:t>adult</a:t>
            </a:r>
            <a:r>
              <a:rPr sz="905" spc="-33" dirty="0">
                <a:solidFill>
                  <a:srgbClr val="FFFFFF"/>
                </a:solidFill>
                <a:latin typeface="Gill Sans MT"/>
                <a:cs typeface="Gill Sans MT"/>
              </a:rPr>
              <a:t> </a:t>
            </a:r>
            <a:r>
              <a:rPr sz="905" spc="25" dirty="0">
                <a:solidFill>
                  <a:srgbClr val="FFFFFF"/>
                </a:solidFill>
                <a:latin typeface="Gill Sans MT"/>
                <a:cs typeface="Gill Sans MT"/>
              </a:rPr>
              <a:t>population.</a:t>
            </a:r>
            <a:r>
              <a:rPr sz="905" spc="-29" dirty="0">
                <a:solidFill>
                  <a:srgbClr val="FFFFFF"/>
                </a:solidFill>
                <a:latin typeface="Gill Sans MT"/>
                <a:cs typeface="Gill Sans MT"/>
              </a:rPr>
              <a:t> </a:t>
            </a:r>
            <a:r>
              <a:rPr sz="905" spc="-25" dirty="0">
                <a:solidFill>
                  <a:srgbClr val="FFFFFF"/>
                </a:solidFill>
                <a:latin typeface="Gill Sans MT"/>
                <a:cs typeface="Gill Sans MT"/>
              </a:rPr>
              <a:t>Other</a:t>
            </a:r>
            <a:r>
              <a:rPr sz="905" spc="-29" dirty="0">
                <a:solidFill>
                  <a:srgbClr val="FFFFFF"/>
                </a:solidFill>
                <a:latin typeface="Gill Sans MT"/>
                <a:cs typeface="Gill Sans MT"/>
              </a:rPr>
              <a:t> </a:t>
            </a:r>
            <a:r>
              <a:rPr sz="905" spc="45" dirty="0">
                <a:solidFill>
                  <a:srgbClr val="FFFFFF"/>
                </a:solidFill>
                <a:latin typeface="Gill Sans MT"/>
                <a:cs typeface="Gill Sans MT"/>
              </a:rPr>
              <a:t>findings</a:t>
            </a:r>
            <a:r>
              <a:rPr sz="905" spc="-29" dirty="0">
                <a:solidFill>
                  <a:srgbClr val="FFFFFF"/>
                </a:solidFill>
                <a:latin typeface="Gill Sans MT"/>
                <a:cs typeface="Gill Sans MT"/>
              </a:rPr>
              <a:t> </a:t>
            </a:r>
            <a:r>
              <a:rPr sz="905" spc="21" dirty="0">
                <a:solidFill>
                  <a:srgbClr val="FFFFFF"/>
                </a:solidFill>
                <a:latin typeface="Gill Sans MT"/>
                <a:cs typeface="Gill Sans MT"/>
              </a:rPr>
              <a:t>are</a:t>
            </a:r>
            <a:r>
              <a:rPr sz="905" spc="-29" dirty="0">
                <a:solidFill>
                  <a:srgbClr val="FFFFFF"/>
                </a:solidFill>
                <a:latin typeface="Gill Sans MT"/>
                <a:cs typeface="Gill Sans MT"/>
              </a:rPr>
              <a:t> </a:t>
            </a:r>
            <a:r>
              <a:rPr sz="905" spc="12" dirty="0">
                <a:solidFill>
                  <a:srgbClr val="FFFFFF"/>
                </a:solidFill>
                <a:latin typeface="Gill Sans MT"/>
                <a:cs typeface="Gill Sans MT"/>
              </a:rPr>
              <a:t>relative</a:t>
            </a:r>
            <a:r>
              <a:rPr sz="905" spc="-29" dirty="0">
                <a:solidFill>
                  <a:srgbClr val="FFFFFF"/>
                </a:solidFill>
                <a:latin typeface="Gill Sans MT"/>
                <a:cs typeface="Gill Sans MT"/>
              </a:rPr>
              <a:t> </a:t>
            </a:r>
            <a:r>
              <a:rPr sz="905" spc="-8" dirty="0">
                <a:solidFill>
                  <a:srgbClr val="FFFFFF"/>
                </a:solidFill>
                <a:latin typeface="Gill Sans MT"/>
                <a:cs typeface="Gill Sans MT"/>
              </a:rPr>
              <a:t>to</a:t>
            </a:r>
            <a:r>
              <a:rPr sz="905" spc="-29" dirty="0">
                <a:solidFill>
                  <a:srgbClr val="FFFFFF"/>
                </a:solidFill>
                <a:latin typeface="Gill Sans MT"/>
                <a:cs typeface="Gill Sans MT"/>
              </a:rPr>
              <a:t> </a:t>
            </a:r>
            <a:r>
              <a:rPr sz="905" spc="33" dirty="0">
                <a:solidFill>
                  <a:srgbClr val="FFFFFF"/>
                </a:solidFill>
                <a:latin typeface="Gill Sans MT"/>
                <a:cs typeface="Gill Sans MT"/>
              </a:rPr>
              <a:t>device  </a:t>
            </a:r>
            <a:r>
              <a:rPr sz="905" spc="25" dirty="0">
                <a:solidFill>
                  <a:srgbClr val="FFFFFF"/>
                </a:solidFill>
                <a:latin typeface="Gill Sans MT"/>
                <a:cs typeface="Gill Sans MT"/>
              </a:rPr>
              <a:t>ownership</a:t>
            </a:r>
            <a:r>
              <a:rPr sz="905" spc="-33" dirty="0">
                <a:solidFill>
                  <a:srgbClr val="FFFFFF"/>
                </a:solidFill>
                <a:latin typeface="Gill Sans MT"/>
                <a:cs typeface="Gill Sans MT"/>
              </a:rPr>
              <a:t> </a:t>
            </a:r>
            <a:r>
              <a:rPr sz="905" spc="58" dirty="0">
                <a:solidFill>
                  <a:srgbClr val="FFFFFF"/>
                </a:solidFill>
                <a:latin typeface="Gill Sans MT"/>
                <a:cs typeface="Gill Sans MT"/>
              </a:rPr>
              <a:t>and</a:t>
            </a:r>
            <a:r>
              <a:rPr sz="905" spc="-33" dirty="0">
                <a:solidFill>
                  <a:srgbClr val="FFFFFF"/>
                </a:solidFill>
                <a:latin typeface="Gill Sans MT"/>
                <a:cs typeface="Gill Sans MT"/>
              </a:rPr>
              <a:t> </a:t>
            </a:r>
            <a:r>
              <a:rPr sz="905" spc="21" dirty="0">
                <a:solidFill>
                  <a:srgbClr val="FFFFFF"/>
                </a:solidFill>
                <a:latin typeface="Gill Sans MT"/>
                <a:cs typeface="Gill Sans MT"/>
              </a:rPr>
              <a:t>do</a:t>
            </a:r>
            <a:r>
              <a:rPr sz="905" spc="-33" dirty="0">
                <a:solidFill>
                  <a:srgbClr val="FFFFFF"/>
                </a:solidFill>
                <a:latin typeface="Gill Sans MT"/>
                <a:cs typeface="Gill Sans MT"/>
              </a:rPr>
              <a:t> </a:t>
            </a:r>
            <a:r>
              <a:rPr sz="905" spc="8" dirty="0">
                <a:solidFill>
                  <a:srgbClr val="FFFFFF"/>
                </a:solidFill>
                <a:latin typeface="Gill Sans MT"/>
                <a:cs typeface="Gill Sans MT"/>
              </a:rPr>
              <a:t>not</a:t>
            </a:r>
            <a:r>
              <a:rPr sz="905" spc="-33" dirty="0">
                <a:solidFill>
                  <a:srgbClr val="FFFFFF"/>
                </a:solidFill>
                <a:latin typeface="Gill Sans MT"/>
                <a:cs typeface="Gill Sans MT"/>
              </a:rPr>
              <a:t> </a:t>
            </a:r>
            <a:r>
              <a:rPr sz="905" spc="4" dirty="0">
                <a:solidFill>
                  <a:srgbClr val="FFFFFF"/>
                </a:solidFill>
                <a:latin typeface="Gill Sans MT"/>
                <a:cs typeface="Gill Sans MT"/>
              </a:rPr>
              <a:t>require</a:t>
            </a:r>
            <a:r>
              <a:rPr sz="905" spc="-33" dirty="0">
                <a:solidFill>
                  <a:srgbClr val="FFFFFF"/>
                </a:solidFill>
                <a:latin typeface="Gill Sans MT"/>
                <a:cs typeface="Gill Sans MT"/>
              </a:rPr>
              <a:t> </a:t>
            </a:r>
            <a:r>
              <a:rPr sz="905" spc="41" dirty="0">
                <a:solidFill>
                  <a:srgbClr val="FFFFFF"/>
                </a:solidFill>
                <a:latin typeface="Gill Sans MT"/>
                <a:cs typeface="Gill Sans MT"/>
              </a:rPr>
              <a:t>adjustment.</a:t>
            </a:r>
            <a:endParaRPr sz="905">
              <a:solidFill>
                <a:prstClr val="black"/>
              </a:solidFill>
              <a:latin typeface="Gill Sans MT"/>
              <a:cs typeface="Gill Sans MT"/>
            </a:endParaRPr>
          </a:p>
        </p:txBody>
      </p:sp>
      <p:sp>
        <p:nvSpPr>
          <p:cNvPr id="9" name="object 9"/>
          <p:cNvSpPr txBox="1"/>
          <p:nvPr/>
        </p:nvSpPr>
        <p:spPr>
          <a:xfrm>
            <a:off x="303059" y="1461734"/>
            <a:ext cx="885662" cy="175213"/>
          </a:xfrm>
          <a:prstGeom prst="rect">
            <a:avLst/>
          </a:prstGeom>
        </p:spPr>
        <p:txBody>
          <a:bodyPr vert="horz" wrap="square" lIns="0" tIns="10450" rIns="0" bIns="0" rtlCol="0">
            <a:spAutoFit/>
          </a:bodyPr>
          <a:lstStyle/>
          <a:p>
            <a:pPr marL="10451" defTabSz="752460">
              <a:spcBef>
                <a:spcPts val="82"/>
              </a:spcBef>
            </a:pPr>
            <a:r>
              <a:rPr sz="1070" spc="-29" dirty="0">
                <a:solidFill>
                  <a:srgbClr val="FFFFFF"/>
                </a:solidFill>
                <a:latin typeface="Gill Sans MT"/>
                <a:cs typeface="Gill Sans MT"/>
              </a:rPr>
              <a:t>Introduction </a:t>
            </a:r>
            <a:r>
              <a:rPr sz="1070" spc="33" dirty="0">
                <a:solidFill>
                  <a:srgbClr val="FFFFFF"/>
                </a:solidFill>
                <a:latin typeface="Gill Sans MT"/>
                <a:cs typeface="Gill Sans MT"/>
              </a:rPr>
              <a:t>//</a:t>
            </a:r>
            <a:r>
              <a:rPr sz="1070" spc="-128" dirty="0">
                <a:solidFill>
                  <a:srgbClr val="FFFFFF"/>
                </a:solidFill>
                <a:latin typeface="Gill Sans MT"/>
                <a:cs typeface="Gill Sans MT"/>
              </a:rPr>
              <a:t> </a:t>
            </a:r>
            <a:r>
              <a:rPr sz="1070" spc="-8" dirty="0">
                <a:solidFill>
                  <a:srgbClr val="FFFFFF"/>
                </a:solidFill>
                <a:latin typeface="Gill Sans MT"/>
                <a:cs typeface="Gill Sans MT"/>
              </a:rPr>
              <a:t>3</a:t>
            </a:r>
            <a:endParaRPr sz="1070">
              <a:solidFill>
                <a:prstClr val="black"/>
              </a:solidFill>
              <a:latin typeface="Gill Sans MT"/>
              <a:cs typeface="Gill Sans MT"/>
            </a:endParaRPr>
          </a:p>
        </p:txBody>
      </p:sp>
      <p:sp>
        <p:nvSpPr>
          <p:cNvPr id="10" name="object 10"/>
          <p:cNvSpPr txBox="1"/>
          <p:nvPr/>
        </p:nvSpPr>
        <p:spPr>
          <a:xfrm>
            <a:off x="303058" y="1754362"/>
            <a:ext cx="1618749" cy="175213"/>
          </a:xfrm>
          <a:prstGeom prst="rect">
            <a:avLst/>
          </a:prstGeom>
        </p:spPr>
        <p:txBody>
          <a:bodyPr vert="horz" wrap="square" lIns="0" tIns="10450" rIns="0" bIns="0" rtlCol="0">
            <a:spAutoFit/>
          </a:bodyPr>
          <a:lstStyle/>
          <a:p>
            <a:pPr marL="10451" defTabSz="752460">
              <a:spcBef>
                <a:spcPts val="82"/>
              </a:spcBef>
            </a:pPr>
            <a:r>
              <a:rPr sz="1070" spc="-8" dirty="0">
                <a:solidFill>
                  <a:srgbClr val="FFFFFF"/>
                </a:solidFill>
                <a:latin typeface="Gill Sans MT"/>
                <a:cs typeface="Gill Sans MT"/>
              </a:rPr>
              <a:t>Smart </a:t>
            </a:r>
            <a:r>
              <a:rPr sz="1070" spc="-12" dirty="0">
                <a:solidFill>
                  <a:srgbClr val="FFFFFF"/>
                </a:solidFill>
                <a:latin typeface="Gill Sans MT"/>
                <a:cs typeface="Gill Sans MT"/>
              </a:rPr>
              <a:t>Speaker </a:t>
            </a:r>
            <a:r>
              <a:rPr sz="1070" spc="-45" dirty="0">
                <a:solidFill>
                  <a:srgbClr val="FFFFFF"/>
                </a:solidFill>
                <a:latin typeface="Gill Sans MT"/>
                <a:cs typeface="Gill Sans MT"/>
              </a:rPr>
              <a:t>Ownership </a:t>
            </a:r>
            <a:r>
              <a:rPr sz="1070" spc="33" dirty="0">
                <a:solidFill>
                  <a:srgbClr val="FFFFFF"/>
                </a:solidFill>
                <a:latin typeface="Gill Sans MT"/>
                <a:cs typeface="Gill Sans MT"/>
              </a:rPr>
              <a:t>//</a:t>
            </a:r>
            <a:r>
              <a:rPr sz="1070" spc="-165" dirty="0">
                <a:solidFill>
                  <a:srgbClr val="FFFFFF"/>
                </a:solidFill>
                <a:latin typeface="Gill Sans MT"/>
                <a:cs typeface="Gill Sans MT"/>
              </a:rPr>
              <a:t> </a:t>
            </a:r>
            <a:r>
              <a:rPr sz="1070" spc="-8" dirty="0">
                <a:solidFill>
                  <a:srgbClr val="FFFFFF"/>
                </a:solidFill>
                <a:latin typeface="Gill Sans MT"/>
                <a:cs typeface="Gill Sans MT"/>
              </a:rPr>
              <a:t>6</a:t>
            </a:r>
            <a:endParaRPr sz="1070">
              <a:solidFill>
                <a:prstClr val="black"/>
              </a:solidFill>
              <a:latin typeface="Gill Sans MT"/>
              <a:cs typeface="Gill Sans MT"/>
            </a:endParaRPr>
          </a:p>
        </p:txBody>
      </p:sp>
      <p:sp>
        <p:nvSpPr>
          <p:cNvPr id="11" name="object 11"/>
          <p:cNvSpPr txBox="1"/>
          <p:nvPr/>
        </p:nvSpPr>
        <p:spPr>
          <a:xfrm>
            <a:off x="303058" y="2046991"/>
            <a:ext cx="1650622" cy="175213"/>
          </a:xfrm>
          <a:prstGeom prst="rect">
            <a:avLst/>
          </a:prstGeom>
        </p:spPr>
        <p:txBody>
          <a:bodyPr vert="horz" wrap="square" lIns="0" tIns="10450" rIns="0" bIns="0" rtlCol="0">
            <a:spAutoFit/>
          </a:bodyPr>
          <a:lstStyle/>
          <a:p>
            <a:pPr marL="10451" defTabSz="752460">
              <a:spcBef>
                <a:spcPts val="82"/>
              </a:spcBef>
            </a:pPr>
            <a:r>
              <a:rPr sz="1070" spc="-8" dirty="0">
                <a:solidFill>
                  <a:srgbClr val="FFFFFF"/>
                </a:solidFill>
                <a:latin typeface="Gill Sans MT"/>
                <a:cs typeface="Gill Sans MT"/>
              </a:rPr>
              <a:t>Smart </a:t>
            </a:r>
            <a:r>
              <a:rPr sz="1070" spc="-12" dirty="0">
                <a:solidFill>
                  <a:srgbClr val="FFFFFF"/>
                </a:solidFill>
                <a:latin typeface="Gill Sans MT"/>
                <a:cs typeface="Gill Sans MT"/>
              </a:rPr>
              <a:t>Speaker </a:t>
            </a:r>
            <a:r>
              <a:rPr sz="1070" spc="-33" dirty="0">
                <a:solidFill>
                  <a:srgbClr val="FFFFFF"/>
                </a:solidFill>
                <a:latin typeface="Gill Sans MT"/>
                <a:cs typeface="Gill Sans MT"/>
              </a:rPr>
              <a:t>Use </a:t>
            </a:r>
            <a:r>
              <a:rPr sz="1070" spc="8" dirty="0">
                <a:solidFill>
                  <a:srgbClr val="FFFFFF"/>
                </a:solidFill>
                <a:latin typeface="Gill Sans MT"/>
                <a:cs typeface="Gill Sans MT"/>
              </a:rPr>
              <a:t>Cases</a:t>
            </a:r>
            <a:r>
              <a:rPr sz="1070" spc="-188" dirty="0">
                <a:solidFill>
                  <a:srgbClr val="FFFFFF"/>
                </a:solidFill>
                <a:latin typeface="Gill Sans MT"/>
                <a:cs typeface="Gill Sans MT"/>
              </a:rPr>
              <a:t> </a:t>
            </a:r>
            <a:r>
              <a:rPr sz="1070" spc="12" dirty="0">
                <a:solidFill>
                  <a:srgbClr val="FFFFFF"/>
                </a:solidFill>
                <a:latin typeface="Gill Sans MT"/>
                <a:cs typeface="Gill Sans MT"/>
              </a:rPr>
              <a:t>//15</a:t>
            </a:r>
            <a:endParaRPr sz="1070">
              <a:solidFill>
                <a:prstClr val="black"/>
              </a:solidFill>
              <a:latin typeface="Gill Sans MT"/>
              <a:cs typeface="Gill Sans MT"/>
            </a:endParaRPr>
          </a:p>
        </p:txBody>
      </p:sp>
      <p:sp>
        <p:nvSpPr>
          <p:cNvPr id="12" name="object 12"/>
          <p:cNvSpPr txBox="1"/>
          <p:nvPr/>
        </p:nvSpPr>
        <p:spPr>
          <a:xfrm>
            <a:off x="303058" y="2339620"/>
            <a:ext cx="2150669" cy="175213"/>
          </a:xfrm>
          <a:prstGeom prst="rect">
            <a:avLst/>
          </a:prstGeom>
        </p:spPr>
        <p:txBody>
          <a:bodyPr vert="horz" wrap="square" lIns="0" tIns="10450" rIns="0" bIns="0" rtlCol="0">
            <a:spAutoFit/>
          </a:bodyPr>
          <a:lstStyle/>
          <a:p>
            <a:pPr marL="10451" defTabSz="752460">
              <a:spcBef>
                <a:spcPts val="82"/>
              </a:spcBef>
            </a:pPr>
            <a:r>
              <a:rPr sz="1070" spc="-21" dirty="0">
                <a:solidFill>
                  <a:srgbClr val="FFFFFF"/>
                </a:solidFill>
                <a:latin typeface="Gill Sans MT"/>
                <a:cs typeface="Gill Sans MT"/>
              </a:rPr>
              <a:t>Voice</a:t>
            </a:r>
            <a:r>
              <a:rPr sz="1070" spc="-62" dirty="0">
                <a:solidFill>
                  <a:srgbClr val="FFFFFF"/>
                </a:solidFill>
                <a:latin typeface="Gill Sans MT"/>
                <a:cs typeface="Gill Sans MT"/>
              </a:rPr>
              <a:t> </a:t>
            </a:r>
            <a:r>
              <a:rPr sz="1070" spc="12" dirty="0">
                <a:solidFill>
                  <a:srgbClr val="FFFFFF"/>
                </a:solidFill>
                <a:latin typeface="Gill Sans MT"/>
                <a:cs typeface="Gill Sans MT"/>
              </a:rPr>
              <a:t>Assistants</a:t>
            </a:r>
            <a:r>
              <a:rPr sz="1070" spc="-58" dirty="0">
                <a:solidFill>
                  <a:srgbClr val="FFFFFF"/>
                </a:solidFill>
                <a:latin typeface="Gill Sans MT"/>
                <a:cs typeface="Gill Sans MT"/>
              </a:rPr>
              <a:t> </a:t>
            </a:r>
            <a:r>
              <a:rPr sz="1070" spc="-37" dirty="0">
                <a:solidFill>
                  <a:srgbClr val="FFFFFF"/>
                </a:solidFill>
                <a:latin typeface="Gill Sans MT"/>
                <a:cs typeface="Gill Sans MT"/>
              </a:rPr>
              <a:t>on</a:t>
            </a:r>
            <a:r>
              <a:rPr sz="1070" spc="-58" dirty="0">
                <a:solidFill>
                  <a:srgbClr val="FFFFFF"/>
                </a:solidFill>
                <a:latin typeface="Gill Sans MT"/>
                <a:cs typeface="Gill Sans MT"/>
              </a:rPr>
              <a:t> </a:t>
            </a:r>
            <a:r>
              <a:rPr sz="1070" spc="-8" dirty="0">
                <a:solidFill>
                  <a:srgbClr val="FFFFFF"/>
                </a:solidFill>
                <a:latin typeface="Gill Sans MT"/>
                <a:cs typeface="Gill Sans MT"/>
              </a:rPr>
              <a:t>Smart</a:t>
            </a:r>
            <a:r>
              <a:rPr sz="1070" spc="-62" dirty="0">
                <a:solidFill>
                  <a:srgbClr val="FFFFFF"/>
                </a:solidFill>
                <a:latin typeface="Gill Sans MT"/>
                <a:cs typeface="Gill Sans MT"/>
              </a:rPr>
              <a:t> </a:t>
            </a:r>
            <a:r>
              <a:rPr sz="1070" dirty="0">
                <a:solidFill>
                  <a:srgbClr val="FFFFFF"/>
                </a:solidFill>
                <a:latin typeface="Gill Sans MT"/>
                <a:cs typeface="Gill Sans MT"/>
              </a:rPr>
              <a:t>Phones</a:t>
            </a:r>
            <a:r>
              <a:rPr sz="1070" spc="-58" dirty="0">
                <a:solidFill>
                  <a:srgbClr val="FFFFFF"/>
                </a:solidFill>
                <a:latin typeface="Gill Sans MT"/>
                <a:cs typeface="Gill Sans MT"/>
              </a:rPr>
              <a:t> </a:t>
            </a:r>
            <a:r>
              <a:rPr sz="1070" spc="33" dirty="0">
                <a:solidFill>
                  <a:srgbClr val="FFFFFF"/>
                </a:solidFill>
                <a:latin typeface="Gill Sans MT"/>
                <a:cs typeface="Gill Sans MT"/>
              </a:rPr>
              <a:t>//</a:t>
            </a:r>
            <a:r>
              <a:rPr sz="1070" spc="-58" dirty="0">
                <a:solidFill>
                  <a:srgbClr val="FFFFFF"/>
                </a:solidFill>
                <a:latin typeface="Gill Sans MT"/>
                <a:cs typeface="Gill Sans MT"/>
              </a:rPr>
              <a:t> </a:t>
            </a:r>
            <a:r>
              <a:rPr sz="1070" spc="-8" dirty="0">
                <a:solidFill>
                  <a:srgbClr val="FFFFFF"/>
                </a:solidFill>
                <a:latin typeface="Gill Sans MT"/>
                <a:cs typeface="Gill Sans MT"/>
              </a:rPr>
              <a:t>22</a:t>
            </a:r>
            <a:endParaRPr sz="1070">
              <a:solidFill>
                <a:prstClr val="black"/>
              </a:solidFill>
              <a:latin typeface="Gill Sans MT"/>
              <a:cs typeface="Gill Sans MT"/>
            </a:endParaRPr>
          </a:p>
        </p:txBody>
      </p:sp>
      <p:sp>
        <p:nvSpPr>
          <p:cNvPr id="13" name="object 13"/>
          <p:cNvSpPr txBox="1"/>
          <p:nvPr/>
        </p:nvSpPr>
        <p:spPr>
          <a:xfrm>
            <a:off x="303059" y="2632249"/>
            <a:ext cx="1397202" cy="175213"/>
          </a:xfrm>
          <a:prstGeom prst="rect">
            <a:avLst/>
          </a:prstGeom>
        </p:spPr>
        <p:txBody>
          <a:bodyPr vert="horz" wrap="square" lIns="0" tIns="10450" rIns="0" bIns="0" rtlCol="0">
            <a:spAutoFit/>
          </a:bodyPr>
          <a:lstStyle/>
          <a:p>
            <a:pPr marL="10451" defTabSz="752460">
              <a:spcBef>
                <a:spcPts val="82"/>
              </a:spcBef>
            </a:pPr>
            <a:r>
              <a:rPr sz="1070" spc="-21" dirty="0">
                <a:solidFill>
                  <a:srgbClr val="FFFFFF"/>
                </a:solidFill>
                <a:latin typeface="Gill Sans MT"/>
                <a:cs typeface="Gill Sans MT"/>
              </a:rPr>
              <a:t>Voice </a:t>
            </a:r>
            <a:r>
              <a:rPr sz="1070" spc="-41" dirty="0">
                <a:solidFill>
                  <a:srgbClr val="FFFFFF"/>
                </a:solidFill>
                <a:latin typeface="Gill Sans MT"/>
                <a:cs typeface="Gill Sans MT"/>
              </a:rPr>
              <a:t>App </a:t>
            </a:r>
            <a:r>
              <a:rPr sz="1070" spc="-33" dirty="0">
                <a:solidFill>
                  <a:srgbClr val="FFFFFF"/>
                </a:solidFill>
                <a:latin typeface="Gill Sans MT"/>
                <a:cs typeface="Gill Sans MT"/>
              </a:rPr>
              <a:t>Discovery </a:t>
            </a:r>
            <a:r>
              <a:rPr sz="1070" spc="33" dirty="0">
                <a:solidFill>
                  <a:srgbClr val="FFFFFF"/>
                </a:solidFill>
                <a:latin typeface="Gill Sans MT"/>
                <a:cs typeface="Gill Sans MT"/>
              </a:rPr>
              <a:t>//</a:t>
            </a:r>
            <a:r>
              <a:rPr sz="1070" spc="-173" dirty="0">
                <a:solidFill>
                  <a:srgbClr val="FFFFFF"/>
                </a:solidFill>
                <a:latin typeface="Gill Sans MT"/>
                <a:cs typeface="Gill Sans MT"/>
              </a:rPr>
              <a:t> </a:t>
            </a:r>
            <a:r>
              <a:rPr sz="1070" spc="-8" dirty="0">
                <a:solidFill>
                  <a:srgbClr val="FFFFFF"/>
                </a:solidFill>
                <a:latin typeface="Gill Sans MT"/>
                <a:cs typeface="Gill Sans MT"/>
              </a:rPr>
              <a:t>25</a:t>
            </a:r>
            <a:endParaRPr sz="1070">
              <a:solidFill>
                <a:prstClr val="black"/>
              </a:solidFill>
              <a:latin typeface="Gill Sans MT"/>
              <a:cs typeface="Gill Sans MT"/>
            </a:endParaRPr>
          </a:p>
        </p:txBody>
      </p:sp>
      <p:sp>
        <p:nvSpPr>
          <p:cNvPr id="14" name="object 14"/>
          <p:cNvSpPr txBox="1"/>
          <p:nvPr/>
        </p:nvSpPr>
        <p:spPr>
          <a:xfrm>
            <a:off x="303059" y="2924878"/>
            <a:ext cx="2638175" cy="175213"/>
          </a:xfrm>
          <a:prstGeom prst="rect">
            <a:avLst/>
          </a:prstGeom>
        </p:spPr>
        <p:txBody>
          <a:bodyPr vert="horz" wrap="square" lIns="0" tIns="10450" rIns="0" bIns="0" rtlCol="0">
            <a:spAutoFit/>
          </a:bodyPr>
          <a:lstStyle/>
          <a:p>
            <a:pPr marL="10451" defTabSz="752460">
              <a:spcBef>
                <a:spcPts val="82"/>
              </a:spcBef>
            </a:pPr>
            <a:r>
              <a:rPr sz="1070" spc="-37" dirty="0">
                <a:solidFill>
                  <a:srgbClr val="FFFFFF"/>
                </a:solidFill>
                <a:latin typeface="Gill Sans MT"/>
                <a:cs typeface="Gill Sans MT"/>
              </a:rPr>
              <a:t>Consumer</a:t>
            </a:r>
            <a:r>
              <a:rPr sz="1070" spc="-53" dirty="0">
                <a:solidFill>
                  <a:srgbClr val="FFFFFF"/>
                </a:solidFill>
                <a:latin typeface="Gill Sans MT"/>
                <a:cs typeface="Gill Sans MT"/>
              </a:rPr>
              <a:t> </a:t>
            </a:r>
            <a:r>
              <a:rPr sz="1070" spc="-16" dirty="0">
                <a:solidFill>
                  <a:srgbClr val="FFFFFF"/>
                </a:solidFill>
                <a:latin typeface="Gill Sans MT"/>
                <a:cs typeface="Gill Sans MT"/>
              </a:rPr>
              <a:t>Sentiment</a:t>
            </a:r>
            <a:r>
              <a:rPr sz="1070" spc="-53" dirty="0">
                <a:solidFill>
                  <a:srgbClr val="FFFFFF"/>
                </a:solidFill>
                <a:latin typeface="Gill Sans MT"/>
                <a:cs typeface="Gill Sans MT"/>
              </a:rPr>
              <a:t> </a:t>
            </a:r>
            <a:r>
              <a:rPr sz="1070" spc="-16" dirty="0">
                <a:solidFill>
                  <a:srgbClr val="FFFFFF"/>
                </a:solidFill>
                <a:latin typeface="Gill Sans MT"/>
                <a:cs typeface="Gill Sans MT"/>
              </a:rPr>
              <a:t>about</a:t>
            </a:r>
            <a:r>
              <a:rPr sz="1070" spc="-53" dirty="0">
                <a:solidFill>
                  <a:srgbClr val="FFFFFF"/>
                </a:solidFill>
                <a:latin typeface="Gill Sans MT"/>
                <a:cs typeface="Gill Sans MT"/>
              </a:rPr>
              <a:t> </a:t>
            </a:r>
            <a:r>
              <a:rPr sz="1070" spc="-8" dirty="0">
                <a:solidFill>
                  <a:srgbClr val="FFFFFF"/>
                </a:solidFill>
                <a:latin typeface="Gill Sans MT"/>
                <a:cs typeface="Gill Sans MT"/>
              </a:rPr>
              <a:t>Smart</a:t>
            </a:r>
            <a:r>
              <a:rPr sz="1070" spc="-53" dirty="0">
                <a:solidFill>
                  <a:srgbClr val="FFFFFF"/>
                </a:solidFill>
                <a:latin typeface="Gill Sans MT"/>
                <a:cs typeface="Gill Sans MT"/>
              </a:rPr>
              <a:t> </a:t>
            </a:r>
            <a:r>
              <a:rPr sz="1070" dirty="0">
                <a:solidFill>
                  <a:srgbClr val="FFFFFF"/>
                </a:solidFill>
                <a:latin typeface="Gill Sans MT"/>
                <a:cs typeface="Gill Sans MT"/>
              </a:rPr>
              <a:t>Speakers</a:t>
            </a:r>
            <a:r>
              <a:rPr sz="1070" spc="-53" dirty="0">
                <a:solidFill>
                  <a:srgbClr val="FFFFFF"/>
                </a:solidFill>
                <a:latin typeface="Gill Sans MT"/>
                <a:cs typeface="Gill Sans MT"/>
              </a:rPr>
              <a:t> </a:t>
            </a:r>
            <a:r>
              <a:rPr sz="1070" spc="33" dirty="0">
                <a:solidFill>
                  <a:srgbClr val="FFFFFF"/>
                </a:solidFill>
                <a:latin typeface="Gill Sans MT"/>
                <a:cs typeface="Gill Sans MT"/>
              </a:rPr>
              <a:t>//</a:t>
            </a:r>
            <a:r>
              <a:rPr sz="1070" spc="-53" dirty="0">
                <a:solidFill>
                  <a:srgbClr val="FFFFFF"/>
                </a:solidFill>
                <a:latin typeface="Gill Sans MT"/>
                <a:cs typeface="Gill Sans MT"/>
              </a:rPr>
              <a:t> </a:t>
            </a:r>
            <a:r>
              <a:rPr sz="1070" spc="-8" dirty="0">
                <a:solidFill>
                  <a:srgbClr val="FFFFFF"/>
                </a:solidFill>
                <a:latin typeface="Gill Sans MT"/>
                <a:cs typeface="Gill Sans MT"/>
              </a:rPr>
              <a:t>29</a:t>
            </a:r>
            <a:endParaRPr sz="1070">
              <a:solidFill>
                <a:prstClr val="black"/>
              </a:solidFill>
              <a:latin typeface="Gill Sans MT"/>
              <a:cs typeface="Gill Sans MT"/>
            </a:endParaRPr>
          </a:p>
        </p:txBody>
      </p:sp>
      <p:sp>
        <p:nvSpPr>
          <p:cNvPr id="15" name="object 15"/>
          <p:cNvSpPr txBox="1"/>
          <p:nvPr/>
        </p:nvSpPr>
        <p:spPr>
          <a:xfrm>
            <a:off x="303059" y="3217507"/>
            <a:ext cx="901337" cy="175213"/>
          </a:xfrm>
          <a:prstGeom prst="rect">
            <a:avLst/>
          </a:prstGeom>
        </p:spPr>
        <p:txBody>
          <a:bodyPr vert="horz" wrap="square" lIns="0" tIns="10450" rIns="0" bIns="0" rtlCol="0">
            <a:spAutoFit/>
          </a:bodyPr>
          <a:lstStyle/>
          <a:p>
            <a:pPr marL="10451" defTabSz="752460">
              <a:spcBef>
                <a:spcPts val="82"/>
              </a:spcBef>
            </a:pPr>
            <a:r>
              <a:rPr sz="1070" spc="-21" dirty="0">
                <a:solidFill>
                  <a:srgbClr val="FFFFFF"/>
                </a:solidFill>
                <a:latin typeface="Gill Sans MT"/>
                <a:cs typeface="Gill Sans MT"/>
              </a:rPr>
              <a:t>Conclusion </a:t>
            </a:r>
            <a:r>
              <a:rPr sz="1070" spc="33" dirty="0">
                <a:solidFill>
                  <a:srgbClr val="FFFFFF"/>
                </a:solidFill>
                <a:latin typeface="Gill Sans MT"/>
                <a:cs typeface="Gill Sans MT"/>
              </a:rPr>
              <a:t>//</a:t>
            </a:r>
            <a:r>
              <a:rPr sz="1070" spc="-136" dirty="0">
                <a:solidFill>
                  <a:srgbClr val="FFFFFF"/>
                </a:solidFill>
                <a:latin typeface="Gill Sans MT"/>
                <a:cs typeface="Gill Sans MT"/>
              </a:rPr>
              <a:t> </a:t>
            </a:r>
            <a:r>
              <a:rPr sz="1070" spc="-8" dirty="0">
                <a:solidFill>
                  <a:srgbClr val="FFFFFF"/>
                </a:solidFill>
                <a:latin typeface="Gill Sans MT"/>
                <a:cs typeface="Gill Sans MT"/>
              </a:rPr>
              <a:t>32</a:t>
            </a:r>
            <a:endParaRPr sz="1070">
              <a:solidFill>
                <a:prstClr val="black"/>
              </a:solidFill>
              <a:latin typeface="Gill Sans MT"/>
              <a:cs typeface="Gill Sans MT"/>
            </a:endParaRPr>
          </a:p>
        </p:txBody>
      </p:sp>
      <p:sp>
        <p:nvSpPr>
          <p:cNvPr id="16" name="object 16"/>
          <p:cNvSpPr txBox="1"/>
          <p:nvPr/>
        </p:nvSpPr>
        <p:spPr>
          <a:xfrm>
            <a:off x="303058" y="3510135"/>
            <a:ext cx="1440049" cy="175213"/>
          </a:xfrm>
          <a:prstGeom prst="rect">
            <a:avLst/>
          </a:prstGeom>
        </p:spPr>
        <p:txBody>
          <a:bodyPr vert="horz" wrap="square" lIns="0" tIns="10450" rIns="0" bIns="0" rtlCol="0">
            <a:spAutoFit/>
          </a:bodyPr>
          <a:lstStyle/>
          <a:p>
            <a:pPr marL="10451" defTabSz="752460">
              <a:spcBef>
                <a:spcPts val="82"/>
              </a:spcBef>
            </a:pPr>
            <a:r>
              <a:rPr sz="1070" spc="-21" dirty="0">
                <a:solidFill>
                  <a:srgbClr val="FFFFFF"/>
                </a:solidFill>
                <a:latin typeface="Gill Sans MT"/>
                <a:cs typeface="Gill Sans MT"/>
              </a:rPr>
              <a:t>Additional </a:t>
            </a:r>
            <a:r>
              <a:rPr sz="1070" spc="-12" dirty="0">
                <a:solidFill>
                  <a:srgbClr val="FFFFFF"/>
                </a:solidFill>
                <a:latin typeface="Gill Sans MT"/>
                <a:cs typeface="Gill Sans MT"/>
              </a:rPr>
              <a:t>Resources </a:t>
            </a:r>
            <a:r>
              <a:rPr sz="1070" spc="33" dirty="0">
                <a:solidFill>
                  <a:srgbClr val="FFFFFF"/>
                </a:solidFill>
                <a:latin typeface="Gill Sans MT"/>
                <a:cs typeface="Gill Sans MT"/>
              </a:rPr>
              <a:t>//</a:t>
            </a:r>
            <a:r>
              <a:rPr sz="1070" spc="-168" dirty="0">
                <a:solidFill>
                  <a:srgbClr val="FFFFFF"/>
                </a:solidFill>
                <a:latin typeface="Gill Sans MT"/>
                <a:cs typeface="Gill Sans MT"/>
              </a:rPr>
              <a:t> </a:t>
            </a:r>
            <a:r>
              <a:rPr sz="1070" spc="-8" dirty="0">
                <a:solidFill>
                  <a:srgbClr val="FFFFFF"/>
                </a:solidFill>
                <a:latin typeface="Gill Sans MT"/>
                <a:cs typeface="Gill Sans MT"/>
              </a:rPr>
              <a:t>33</a:t>
            </a:r>
            <a:endParaRPr sz="1070">
              <a:solidFill>
                <a:prstClr val="black"/>
              </a:solidFill>
              <a:latin typeface="Gill Sans MT"/>
              <a:cs typeface="Gill Sans MT"/>
            </a:endParaRPr>
          </a:p>
        </p:txBody>
      </p:sp>
    </p:spTree>
    <p:extLst>
      <p:ext uri="{BB962C8B-B14F-4D97-AF65-F5344CB8AC3E}">
        <p14:creationId xmlns:p14="http://schemas.microsoft.com/office/powerpoint/2010/main" val="208091877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6555" y="1038497"/>
            <a:ext cx="4551099" cy="803209"/>
          </a:xfrm>
          <a:prstGeom prst="rect">
            <a:avLst/>
          </a:prstGeom>
        </p:spPr>
        <p:txBody>
          <a:bodyPr vert="horz" wrap="square" lIns="0" tIns="33441" rIns="0" bIns="0" rtlCol="0">
            <a:spAutoFit/>
          </a:bodyPr>
          <a:lstStyle/>
          <a:p>
            <a:pPr marL="10451" marR="4180">
              <a:lnSpc>
                <a:spcPts val="2962"/>
              </a:lnSpc>
              <a:spcBef>
                <a:spcPts val="263"/>
              </a:spcBef>
            </a:pPr>
            <a:r>
              <a:rPr sz="2551" spc="-168" dirty="0">
                <a:solidFill>
                  <a:srgbClr val="05D6ED"/>
                </a:solidFill>
              </a:rPr>
              <a:t>One </a:t>
            </a:r>
            <a:r>
              <a:rPr sz="2551" spc="21" dirty="0">
                <a:solidFill>
                  <a:srgbClr val="05D6ED"/>
                </a:solidFill>
              </a:rPr>
              <a:t>in </a:t>
            </a:r>
            <a:r>
              <a:rPr sz="2551" spc="-58" dirty="0">
                <a:solidFill>
                  <a:srgbClr val="05D6ED"/>
                </a:solidFill>
              </a:rPr>
              <a:t>Four </a:t>
            </a:r>
            <a:r>
              <a:rPr sz="2551" spc="45" dirty="0">
                <a:solidFill>
                  <a:srgbClr val="05D6ED"/>
                </a:solidFill>
              </a:rPr>
              <a:t>U.S. </a:t>
            </a:r>
            <a:r>
              <a:rPr sz="2551" spc="-4" dirty="0">
                <a:solidFill>
                  <a:srgbClr val="05D6ED"/>
                </a:solidFill>
              </a:rPr>
              <a:t>Consumers </a:t>
            </a:r>
            <a:r>
              <a:rPr sz="2551" spc="-16" dirty="0">
                <a:solidFill>
                  <a:srgbClr val="05D6ED"/>
                </a:solidFill>
              </a:rPr>
              <a:t>Have  </a:t>
            </a:r>
            <a:r>
              <a:rPr sz="2551" spc="86" dirty="0">
                <a:solidFill>
                  <a:srgbClr val="05D6ED"/>
                </a:solidFill>
              </a:rPr>
              <a:t>Access </a:t>
            </a:r>
            <a:r>
              <a:rPr sz="2551" spc="-94" dirty="0">
                <a:solidFill>
                  <a:srgbClr val="05D6ED"/>
                </a:solidFill>
              </a:rPr>
              <a:t>to </a:t>
            </a:r>
            <a:r>
              <a:rPr sz="2551" spc="132" dirty="0">
                <a:solidFill>
                  <a:srgbClr val="05D6ED"/>
                </a:solidFill>
              </a:rPr>
              <a:t>a </a:t>
            </a:r>
            <a:r>
              <a:rPr sz="2551" spc="41" dirty="0">
                <a:solidFill>
                  <a:srgbClr val="05D6ED"/>
                </a:solidFill>
              </a:rPr>
              <a:t>Smart </a:t>
            </a:r>
            <a:r>
              <a:rPr sz="2551" spc="33" dirty="0">
                <a:solidFill>
                  <a:srgbClr val="05D6ED"/>
                </a:solidFill>
              </a:rPr>
              <a:t>Speaker</a:t>
            </a:r>
            <a:r>
              <a:rPr sz="2551" spc="-226" dirty="0">
                <a:solidFill>
                  <a:srgbClr val="05D6ED"/>
                </a:solidFill>
              </a:rPr>
              <a:t> </a:t>
            </a:r>
            <a:r>
              <a:rPr sz="2551" spc="-41" dirty="0">
                <a:solidFill>
                  <a:srgbClr val="05D6ED"/>
                </a:solidFill>
              </a:rPr>
              <a:t>Today</a:t>
            </a:r>
            <a:endParaRPr sz="2551"/>
          </a:p>
        </p:txBody>
      </p:sp>
      <p:sp>
        <p:nvSpPr>
          <p:cNvPr id="3" name="object 3"/>
          <p:cNvSpPr txBox="1"/>
          <p:nvPr/>
        </p:nvSpPr>
        <p:spPr>
          <a:xfrm>
            <a:off x="3246409" y="2096589"/>
            <a:ext cx="5681820" cy="3641161"/>
          </a:xfrm>
          <a:prstGeom prst="rect">
            <a:avLst/>
          </a:prstGeom>
        </p:spPr>
        <p:txBody>
          <a:bodyPr vert="horz" wrap="square" lIns="0" tIns="10450" rIns="0" bIns="0" rtlCol="0">
            <a:spAutoFit/>
          </a:bodyPr>
          <a:lstStyle/>
          <a:p>
            <a:pPr marL="10451" defTabSz="752460">
              <a:spcBef>
                <a:spcPts val="82"/>
              </a:spcBef>
            </a:pPr>
            <a:r>
              <a:rPr sz="1152" spc="-8" dirty="0">
                <a:solidFill>
                  <a:srgbClr val="58595B"/>
                </a:solidFill>
                <a:latin typeface="Gill Sans MT"/>
                <a:cs typeface="Gill Sans MT"/>
              </a:rPr>
              <a:t>Smart</a:t>
            </a:r>
            <a:r>
              <a:rPr sz="1152" spc="-53" dirty="0">
                <a:solidFill>
                  <a:srgbClr val="58595B"/>
                </a:solidFill>
                <a:latin typeface="Gill Sans MT"/>
                <a:cs typeface="Gill Sans MT"/>
              </a:rPr>
              <a:t> </a:t>
            </a:r>
            <a:r>
              <a:rPr sz="1152" dirty="0">
                <a:solidFill>
                  <a:srgbClr val="58595B"/>
                </a:solidFill>
                <a:latin typeface="Gill Sans MT"/>
                <a:cs typeface="Gill Sans MT"/>
              </a:rPr>
              <a:t>speakers</a:t>
            </a:r>
            <a:r>
              <a:rPr sz="1152" spc="-53" dirty="0">
                <a:solidFill>
                  <a:srgbClr val="58595B"/>
                </a:solidFill>
                <a:latin typeface="Gill Sans MT"/>
                <a:cs typeface="Gill Sans MT"/>
              </a:rPr>
              <a:t> </a:t>
            </a:r>
            <a:r>
              <a:rPr sz="1152" spc="-16" dirty="0">
                <a:solidFill>
                  <a:srgbClr val="58595B"/>
                </a:solidFill>
                <a:latin typeface="Gill Sans MT"/>
                <a:cs typeface="Gill Sans MT"/>
              </a:rPr>
              <a:t>continued</a:t>
            </a:r>
            <a:r>
              <a:rPr sz="1152" spc="-49" dirty="0">
                <a:solidFill>
                  <a:srgbClr val="58595B"/>
                </a:solidFill>
                <a:latin typeface="Gill Sans MT"/>
                <a:cs typeface="Gill Sans MT"/>
              </a:rPr>
              <a:t> </a:t>
            </a:r>
            <a:r>
              <a:rPr sz="1152" spc="-58" dirty="0">
                <a:solidFill>
                  <a:srgbClr val="58595B"/>
                </a:solidFill>
                <a:latin typeface="Gill Sans MT"/>
                <a:cs typeface="Gill Sans MT"/>
              </a:rPr>
              <a:t>to</a:t>
            </a:r>
            <a:r>
              <a:rPr sz="1152" spc="-53" dirty="0">
                <a:solidFill>
                  <a:srgbClr val="58595B"/>
                </a:solidFill>
                <a:latin typeface="Gill Sans MT"/>
                <a:cs typeface="Gill Sans MT"/>
              </a:rPr>
              <a:t> </a:t>
            </a:r>
            <a:r>
              <a:rPr sz="1152" spc="-12" dirty="0">
                <a:solidFill>
                  <a:srgbClr val="58595B"/>
                </a:solidFill>
                <a:latin typeface="Gill Sans MT"/>
                <a:cs typeface="Gill Sans MT"/>
              </a:rPr>
              <a:t>be</a:t>
            </a:r>
            <a:r>
              <a:rPr sz="1152" spc="-49" dirty="0">
                <a:solidFill>
                  <a:srgbClr val="58595B"/>
                </a:solidFill>
                <a:latin typeface="Gill Sans MT"/>
                <a:cs typeface="Gill Sans MT"/>
              </a:rPr>
              <a:t> </a:t>
            </a:r>
            <a:r>
              <a:rPr sz="1152" spc="-25" dirty="0">
                <a:solidFill>
                  <a:srgbClr val="58595B"/>
                </a:solidFill>
                <a:latin typeface="Gill Sans MT"/>
                <a:cs typeface="Gill Sans MT"/>
              </a:rPr>
              <a:t>popular</a:t>
            </a:r>
            <a:r>
              <a:rPr sz="1152" spc="-53" dirty="0">
                <a:solidFill>
                  <a:srgbClr val="58595B"/>
                </a:solidFill>
                <a:latin typeface="Gill Sans MT"/>
                <a:cs typeface="Gill Sans MT"/>
              </a:rPr>
              <a:t> </a:t>
            </a:r>
            <a:r>
              <a:rPr sz="1152" spc="-4" dirty="0">
                <a:solidFill>
                  <a:srgbClr val="58595B"/>
                </a:solidFill>
                <a:latin typeface="Gill Sans MT"/>
                <a:cs typeface="Gill Sans MT"/>
              </a:rPr>
              <a:t>in</a:t>
            </a:r>
            <a:r>
              <a:rPr sz="1152" spc="-49" dirty="0">
                <a:solidFill>
                  <a:srgbClr val="58595B"/>
                </a:solidFill>
                <a:latin typeface="Gill Sans MT"/>
                <a:cs typeface="Gill Sans MT"/>
              </a:rPr>
              <a:t> </a:t>
            </a:r>
            <a:r>
              <a:rPr sz="1152" spc="-8" dirty="0">
                <a:solidFill>
                  <a:srgbClr val="58595B"/>
                </a:solidFill>
                <a:latin typeface="Gill Sans MT"/>
                <a:cs typeface="Gill Sans MT"/>
              </a:rPr>
              <a:t>2018</a:t>
            </a:r>
            <a:r>
              <a:rPr sz="1152" spc="-53" dirty="0">
                <a:solidFill>
                  <a:srgbClr val="58595B"/>
                </a:solidFill>
                <a:latin typeface="Gill Sans MT"/>
                <a:cs typeface="Gill Sans MT"/>
              </a:rPr>
              <a:t> </a:t>
            </a:r>
            <a:r>
              <a:rPr sz="1152" spc="-8" dirty="0">
                <a:solidFill>
                  <a:srgbClr val="58595B"/>
                </a:solidFill>
                <a:latin typeface="Gill Sans MT"/>
                <a:cs typeface="Gill Sans MT"/>
              </a:rPr>
              <a:t>keeping</a:t>
            </a:r>
            <a:r>
              <a:rPr sz="1152" spc="-53" dirty="0">
                <a:solidFill>
                  <a:srgbClr val="58595B"/>
                </a:solidFill>
                <a:latin typeface="Gill Sans MT"/>
                <a:cs typeface="Gill Sans MT"/>
              </a:rPr>
              <a:t> </a:t>
            </a:r>
            <a:r>
              <a:rPr sz="1152" spc="-16" dirty="0">
                <a:solidFill>
                  <a:srgbClr val="58595B"/>
                </a:solidFill>
                <a:latin typeface="Gill Sans MT"/>
                <a:cs typeface="Gill Sans MT"/>
              </a:rPr>
              <a:t>up</a:t>
            </a:r>
            <a:r>
              <a:rPr sz="1152" spc="-49" dirty="0">
                <a:solidFill>
                  <a:srgbClr val="58595B"/>
                </a:solidFill>
                <a:latin typeface="Gill Sans MT"/>
                <a:cs typeface="Gill Sans MT"/>
              </a:rPr>
              <a:t> </a:t>
            </a:r>
            <a:r>
              <a:rPr sz="1152" spc="58" dirty="0">
                <a:solidFill>
                  <a:srgbClr val="58595B"/>
                </a:solidFill>
                <a:latin typeface="Gill Sans MT"/>
                <a:cs typeface="Gill Sans MT"/>
              </a:rPr>
              <a:t>a</a:t>
            </a:r>
            <a:r>
              <a:rPr sz="1152" spc="-53" dirty="0">
                <a:solidFill>
                  <a:srgbClr val="58595B"/>
                </a:solidFill>
                <a:latin typeface="Gill Sans MT"/>
                <a:cs typeface="Gill Sans MT"/>
              </a:rPr>
              <a:t> </a:t>
            </a:r>
            <a:r>
              <a:rPr sz="1152" spc="-58" dirty="0">
                <a:solidFill>
                  <a:srgbClr val="58595B"/>
                </a:solidFill>
                <a:latin typeface="Gill Sans MT"/>
                <a:cs typeface="Gill Sans MT"/>
              </a:rPr>
              <a:t>torrid</a:t>
            </a:r>
            <a:r>
              <a:rPr sz="1152" spc="-49" dirty="0">
                <a:solidFill>
                  <a:srgbClr val="58595B"/>
                </a:solidFill>
                <a:latin typeface="Gill Sans MT"/>
                <a:cs typeface="Gill Sans MT"/>
              </a:rPr>
              <a:t> </a:t>
            </a:r>
            <a:r>
              <a:rPr sz="1152" spc="12" dirty="0">
                <a:solidFill>
                  <a:srgbClr val="58595B"/>
                </a:solidFill>
                <a:latin typeface="Gill Sans MT"/>
                <a:cs typeface="Gill Sans MT"/>
              </a:rPr>
              <a:t>pace</a:t>
            </a:r>
            <a:r>
              <a:rPr sz="1152" spc="-53" dirty="0">
                <a:solidFill>
                  <a:srgbClr val="58595B"/>
                </a:solidFill>
                <a:latin typeface="Gill Sans MT"/>
                <a:cs typeface="Gill Sans MT"/>
              </a:rPr>
              <a:t> </a:t>
            </a:r>
            <a:r>
              <a:rPr sz="1152" spc="8" dirty="0">
                <a:solidFill>
                  <a:srgbClr val="58595B"/>
                </a:solidFill>
                <a:latin typeface="Gill Sans MT"/>
                <a:cs typeface="Gill Sans MT"/>
              </a:rPr>
              <a:t>of</a:t>
            </a:r>
            <a:r>
              <a:rPr sz="1152" spc="-49" dirty="0">
                <a:solidFill>
                  <a:srgbClr val="58595B"/>
                </a:solidFill>
                <a:latin typeface="Gill Sans MT"/>
                <a:cs typeface="Gill Sans MT"/>
              </a:rPr>
              <a:t> </a:t>
            </a:r>
            <a:r>
              <a:rPr sz="1152" spc="-16" dirty="0">
                <a:solidFill>
                  <a:srgbClr val="58595B"/>
                </a:solidFill>
                <a:latin typeface="Gill Sans MT"/>
                <a:cs typeface="Gill Sans MT"/>
              </a:rPr>
              <a:t>consumer</a:t>
            </a:r>
            <a:r>
              <a:rPr sz="1152" spc="-53" dirty="0">
                <a:solidFill>
                  <a:srgbClr val="58595B"/>
                </a:solidFill>
                <a:latin typeface="Gill Sans MT"/>
                <a:cs typeface="Gill Sans MT"/>
              </a:rPr>
              <a:t> </a:t>
            </a:r>
            <a:r>
              <a:rPr sz="1152" spc="-12" dirty="0">
                <a:solidFill>
                  <a:srgbClr val="58595B"/>
                </a:solidFill>
                <a:latin typeface="Gill Sans MT"/>
                <a:cs typeface="Gill Sans MT"/>
              </a:rPr>
              <a:t>adoption.</a:t>
            </a:r>
            <a:r>
              <a:rPr sz="1152" spc="-49" dirty="0">
                <a:solidFill>
                  <a:srgbClr val="58595B"/>
                </a:solidFill>
                <a:latin typeface="Gill Sans MT"/>
                <a:cs typeface="Gill Sans MT"/>
              </a:rPr>
              <a:t> </a:t>
            </a:r>
            <a:r>
              <a:rPr sz="1152" spc="-12" dirty="0">
                <a:solidFill>
                  <a:srgbClr val="58595B"/>
                </a:solidFill>
                <a:latin typeface="Gill Sans MT"/>
                <a:cs typeface="Gill Sans MT"/>
              </a:rPr>
              <a:t>In</a:t>
            </a:r>
            <a:endParaRPr sz="1152">
              <a:solidFill>
                <a:prstClr val="black"/>
              </a:solidFill>
              <a:latin typeface="Gill Sans MT"/>
              <a:cs typeface="Gill Sans MT"/>
            </a:endParaRPr>
          </a:p>
          <a:p>
            <a:pPr marL="10451" marR="89355" defTabSz="752460">
              <a:lnSpc>
                <a:spcPct val="160700"/>
              </a:lnSpc>
            </a:pPr>
            <a:r>
              <a:rPr sz="1152" spc="29" dirty="0">
                <a:solidFill>
                  <a:srgbClr val="58595B"/>
                </a:solidFill>
                <a:latin typeface="Gill Sans MT"/>
                <a:cs typeface="Gill Sans MT"/>
              </a:rPr>
              <a:t>January</a:t>
            </a:r>
            <a:r>
              <a:rPr sz="1152" spc="-58" dirty="0">
                <a:solidFill>
                  <a:srgbClr val="58595B"/>
                </a:solidFill>
                <a:latin typeface="Gill Sans MT"/>
                <a:cs typeface="Gill Sans MT"/>
              </a:rPr>
              <a:t> </a:t>
            </a:r>
            <a:r>
              <a:rPr sz="1152" spc="-12" dirty="0">
                <a:solidFill>
                  <a:srgbClr val="58595B"/>
                </a:solidFill>
                <a:latin typeface="Gill Sans MT"/>
                <a:cs typeface="Gill Sans MT"/>
              </a:rPr>
              <a:t>2018,</a:t>
            </a:r>
            <a:r>
              <a:rPr sz="1152" spc="-58" dirty="0">
                <a:solidFill>
                  <a:srgbClr val="58595B"/>
                </a:solidFill>
                <a:latin typeface="Gill Sans MT"/>
                <a:cs typeface="Gill Sans MT"/>
              </a:rPr>
              <a:t> </a:t>
            </a:r>
            <a:r>
              <a:rPr sz="1152" spc="-45" dirty="0">
                <a:solidFill>
                  <a:srgbClr val="58595B"/>
                </a:solidFill>
                <a:latin typeface="Gill Sans MT"/>
                <a:cs typeface="Gill Sans MT"/>
              </a:rPr>
              <a:t>there</a:t>
            </a:r>
            <a:r>
              <a:rPr sz="1152" spc="-58" dirty="0">
                <a:solidFill>
                  <a:srgbClr val="58595B"/>
                </a:solidFill>
                <a:latin typeface="Gill Sans MT"/>
                <a:cs typeface="Gill Sans MT"/>
              </a:rPr>
              <a:t> were </a:t>
            </a:r>
            <a:r>
              <a:rPr sz="1152" spc="4" dirty="0">
                <a:solidFill>
                  <a:srgbClr val="58595B"/>
                </a:solidFill>
                <a:latin typeface="Gill Sans MT"/>
                <a:cs typeface="Gill Sans MT"/>
              </a:rPr>
              <a:t>47.3</a:t>
            </a:r>
            <a:r>
              <a:rPr sz="1152" spc="-58" dirty="0">
                <a:solidFill>
                  <a:srgbClr val="58595B"/>
                </a:solidFill>
                <a:latin typeface="Gill Sans MT"/>
                <a:cs typeface="Gill Sans MT"/>
              </a:rPr>
              <a:t> </a:t>
            </a:r>
            <a:r>
              <a:rPr sz="1152" spc="-12" dirty="0">
                <a:solidFill>
                  <a:srgbClr val="58595B"/>
                </a:solidFill>
                <a:latin typeface="Gill Sans MT"/>
                <a:cs typeface="Gill Sans MT"/>
              </a:rPr>
              <a:t>million</a:t>
            </a:r>
            <a:r>
              <a:rPr sz="1152" spc="-53" dirty="0">
                <a:solidFill>
                  <a:srgbClr val="58595B"/>
                </a:solidFill>
                <a:latin typeface="Gill Sans MT"/>
                <a:cs typeface="Gill Sans MT"/>
              </a:rPr>
              <a:t> </a:t>
            </a:r>
            <a:r>
              <a:rPr sz="1152" dirty="0">
                <a:solidFill>
                  <a:srgbClr val="58595B"/>
                </a:solidFill>
                <a:latin typeface="Gill Sans MT"/>
                <a:cs typeface="Gill Sans MT"/>
              </a:rPr>
              <a:t>U.S.</a:t>
            </a:r>
            <a:r>
              <a:rPr sz="1152" spc="-58" dirty="0">
                <a:solidFill>
                  <a:srgbClr val="58595B"/>
                </a:solidFill>
                <a:latin typeface="Gill Sans MT"/>
                <a:cs typeface="Gill Sans MT"/>
              </a:rPr>
              <a:t> </a:t>
            </a:r>
            <a:r>
              <a:rPr sz="1152" spc="12" dirty="0">
                <a:solidFill>
                  <a:srgbClr val="58595B"/>
                </a:solidFill>
                <a:latin typeface="Gill Sans MT"/>
                <a:cs typeface="Gill Sans MT"/>
              </a:rPr>
              <a:t>adults</a:t>
            </a:r>
            <a:r>
              <a:rPr sz="1152" spc="-58" dirty="0">
                <a:solidFill>
                  <a:srgbClr val="58595B"/>
                </a:solidFill>
                <a:latin typeface="Gill Sans MT"/>
                <a:cs typeface="Gill Sans MT"/>
              </a:rPr>
              <a:t> </a:t>
            </a:r>
            <a:r>
              <a:rPr sz="1152" spc="-33" dirty="0">
                <a:solidFill>
                  <a:srgbClr val="58595B"/>
                </a:solidFill>
                <a:latin typeface="Gill Sans MT"/>
                <a:cs typeface="Gill Sans MT"/>
              </a:rPr>
              <a:t>with</a:t>
            </a:r>
            <a:r>
              <a:rPr sz="1152" spc="-58" dirty="0">
                <a:solidFill>
                  <a:srgbClr val="58595B"/>
                </a:solidFill>
                <a:latin typeface="Gill Sans MT"/>
                <a:cs typeface="Gill Sans MT"/>
              </a:rPr>
              <a:t> </a:t>
            </a:r>
            <a:r>
              <a:rPr sz="1152" spc="58" dirty="0">
                <a:solidFill>
                  <a:srgbClr val="58595B"/>
                </a:solidFill>
                <a:latin typeface="Gill Sans MT"/>
                <a:cs typeface="Gill Sans MT"/>
              </a:rPr>
              <a:t>a</a:t>
            </a:r>
            <a:r>
              <a:rPr sz="1152" spc="-58" dirty="0">
                <a:solidFill>
                  <a:srgbClr val="58595B"/>
                </a:solidFill>
                <a:latin typeface="Gill Sans MT"/>
                <a:cs typeface="Gill Sans MT"/>
              </a:rPr>
              <a:t> </a:t>
            </a:r>
            <a:r>
              <a:rPr sz="1152" dirty="0">
                <a:solidFill>
                  <a:srgbClr val="58595B"/>
                </a:solidFill>
                <a:latin typeface="Gill Sans MT"/>
                <a:cs typeface="Gill Sans MT"/>
              </a:rPr>
              <a:t>smart</a:t>
            </a:r>
            <a:r>
              <a:rPr sz="1152" spc="-53" dirty="0">
                <a:solidFill>
                  <a:srgbClr val="58595B"/>
                </a:solidFill>
                <a:latin typeface="Gill Sans MT"/>
                <a:cs typeface="Gill Sans MT"/>
              </a:rPr>
              <a:t> </a:t>
            </a:r>
            <a:r>
              <a:rPr sz="1152" spc="-8" dirty="0">
                <a:solidFill>
                  <a:srgbClr val="58595B"/>
                </a:solidFill>
                <a:latin typeface="Gill Sans MT"/>
                <a:cs typeface="Gill Sans MT"/>
              </a:rPr>
              <a:t>speaker</a:t>
            </a:r>
            <a:r>
              <a:rPr sz="1152" spc="-58" dirty="0">
                <a:solidFill>
                  <a:srgbClr val="58595B"/>
                </a:solidFill>
                <a:latin typeface="Gill Sans MT"/>
                <a:cs typeface="Gill Sans MT"/>
              </a:rPr>
              <a:t> </a:t>
            </a:r>
            <a:r>
              <a:rPr sz="1152" spc="8" dirty="0">
                <a:solidFill>
                  <a:srgbClr val="58595B"/>
                </a:solidFill>
                <a:latin typeface="Gill Sans MT"/>
                <a:cs typeface="Gill Sans MT"/>
              </a:rPr>
              <a:t>and</a:t>
            </a:r>
            <a:r>
              <a:rPr sz="1152" spc="-58" dirty="0">
                <a:solidFill>
                  <a:srgbClr val="58595B"/>
                </a:solidFill>
                <a:latin typeface="Gill Sans MT"/>
                <a:cs typeface="Gill Sans MT"/>
              </a:rPr>
              <a:t> </a:t>
            </a:r>
            <a:r>
              <a:rPr sz="1152" spc="-21" dirty="0">
                <a:solidFill>
                  <a:srgbClr val="58595B"/>
                </a:solidFill>
                <a:latin typeface="Gill Sans MT"/>
                <a:cs typeface="Gill Sans MT"/>
              </a:rPr>
              <a:t>by</a:t>
            </a:r>
            <a:r>
              <a:rPr sz="1152" spc="-58" dirty="0">
                <a:solidFill>
                  <a:srgbClr val="58595B"/>
                </a:solidFill>
                <a:latin typeface="Gill Sans MT"/>
                <a:cs typeface="Gill Sans MT"/>
              </a:rPr>
              <a:t> </a:t>
            </a:r>
            <a:r>
              <a:rPr sz="1152" spc="-29" dirty="0">
                <a:solidFill>
                  <a:srgbClr val="58595B"/>
                </a:solidFill>
                <a:latin typeface="Gill Sans MT"/>
                <a:cs typeface="Gill Sans MT"/>
              </a:rPr>
              <a:t>the</a:t>
            </a:r>
            <a:r>
              <a:rPr sz="1152" spc="-58" dirty="0">
                <a:solidFill>
                  <a:srgbClr val="58595B"/>
                </a:solidFill>
                <a:latin typeface="Gill Sans MT"/>
                <a:cs typeface="Gill Sans MT"/>
              </a:rPr>
              <a:t> </a:t>
            </a:r>
            <a:r>
              <a:rPr sz="1152" spc="-21" dirty="0">
                <a:solidFill>
                  <a:srgbClr val="58595B"/>
                </a:solidFill>
                <a:latin typeface="Gill Sans MT"/>
                <a:cs typeface="Gill Sans MT"/>
              </a:rPr>
              <a:t>end</a:t>
            </a:r>
            <a:r>
              <a:rPr sz="1152" spc="-58" dirty="0">
                <a:solidFill>
                  <a:srgbClr val="58595B"/>
                </a:solidFill>
                <a:latin typeface="Gill Sans MT"/>
                <a:cs typeface="Gill Sans MT"/>
              </a:rPr>
              <a:t> </a:t>
            </a:r>
            <a:r>
              <a:rPr sz="1152" spc="8" dirty="0">
                <a:solidFill>
                  <a:srgbClr val="58595B"/>
                </a:solidFill>
                <a:latin typeface="Gill Sans MT"/>
                <a:cs typeface="Gill Sans MT"/>
              </a:rPr>
              <a:t>of</a:t>
            </a:r>
            <a:r>
              <a:rPr sz="1152" spc="-53" dirty="0">
                <a:solidFill>
                  <a:srgbClr val="58595B"/>
                </a:solidFill>
                <a:latin typeface="Gill Sans MT"/>
                <a:cs typeface="Gill Sans MT"/>
              </a:rPr>
              <a:t> </a:t>
            </a:r>
            <a:r>
              <a:rPr sz="1152" spc="-29" dirty="0">
                <a:solidFill>
                  <a:srgbClr val="58595B"/>
                </a:solidFill>
                <a:latin typeface="Gill Sans MT"/>
                <a:cs typeface="Gill Sans MT"/>
              </a:rPr>
              <a:t>the</a:t>
            </a:r>
            <a:r>
              <a:rPr sz="1152" spc="-58" dirty="0">
                <a:solidFill>
                  <a:srgbClr val="58595B"/>
                </a:solidFill>
                <a:latin typeface="Gill Sans MT"/>
                <a:cs typeface="Gill Sans MT"/>
              </a:rPr>
              <a:t> </a:t>
            </a:r>
            <a:r>
              <a:rPr sz="1152" spc="-29" dirty="0">
                <a:solidFill>
                  <a:srgbClr val="58595B"/>
                </a:solidFill>
                <a:latin typeface="Gill Sans MT"/>
                <a:cs typeface="Gill Sans MT"/>
              </a:rPr>
              <a:t>year  </a:t>
            </a:r>
            <a:r>
              <a:rPr sz="1152" spc="-16" dirty="0">
                <a:solidFill>
                  <a:srgbClr val="58595B"/>
                </a:solidFill>
                <a:latin typeface="Gill Sans MT"/>
                <a:cs typeface="Gill Sans MT"/>
              </a:rPr>
              <a:t>that</a:t>
            </a:r>
            <a:r>
              <a:rPr sz="1152" spc="-58" dirty="0">
                <a:solidFill>
                  <a:srgbClr val="58595B"/>
                </a:solidFill>
                <a:latin typeface="Gill Sans MT"/>
                <a:cs typeface="Gill Sans MT"/>
              </a:rPr>
              <a:t> </a:t>
            </a:r>
            <a:r>
              <a:rPr sz="1152" spc="-29" dirty="0">
                <a:solidFill>
                  <a:srgbClr val="58595B"/>
                </a:solidFill>
                <a:latin typeface="Gill Sans MT"/>
                <a:cs typeface="Gill Sans MT"/>
              </a:rPr>
              <a:t>rose</a:t>
            </a:r>
            <a:r>
              <a:rPr sz="1152" spc="-53" dirty="0">
                <a:solidFill>
                  <a:srgbClr val="58595B"/>
                </a:solidFill>
                <a:latin typeface="Gill Sans MT"/>
                <a:cs typeface="Gill Sans MT"/>
              </a:rPr>
              <a:t> </a:t>
            </a:r>
            <a:r>
              <a:rPr sz="1152" spc="-58" dirty="0">
                <a:solidFill>
                  <a:srgbClr val="58595B"/>
                </a:solidFill>
                <a:latin typeface="Gill Sans MT"/>
                <a:cs typeface="Gill Sans MT"/>
              </a:rPr>
              <a:t>to </a:t>
            </a:r>
            <a:r>
              <a:rPr sz="1152" spc="4" dirty="0">
                <a:solidFill>
                  <a:srgbClr val="58595B"/>
                </a:solidFill>
                <a:latin typeface="Gill Sans MT"/>
                <a:cs typeface="Gill Sans MT"/>
              </a:rPr>
              <a:t>66.4</a:t>
            </a:r>
            <a:r>
              <a:rPr sz="1152" spc="-53" dirty="0">
                <a:solidFill>
                  <a:srgbClr val="58595B"/>
                </a:solidFill>
                <a:latin typeface="Gill Sans MT"/>
                <a:cs typeface="Gill Sans MT"/>
              </a:rPr>
              <a:t> </a:t>
            </a:r>
            <a:r>
              <a:rPr sz="1152" spc="-4" dirty="0">
                <a:solidFill>
                  <a:srgbClr val="58595B"/>
                </a:solidFill>
                <a:latin typeface="Gill Sans MT"/>
                <a:cs typeface="Gill Sans MT"/>
              </a:rPr>
              <a:t>million.</a:t>
            </a:r>
            <a:r>
              <a:rPr sz="1152" spc="-78" dirty="0">
                <a:solidFill>
                  <a:srgbClr val="58595B"/>
                </a:solidFill>
                <a:latin typeface="Gill Sans MT"/>
                <a:cs typeface="Gill Sans MT"/>
              </a:rPr>
              <a:t> </a:t>
            </a:r>
            <a:r>
              <a:rPr sz="1152" spc="-29" dirty="0">
                <a:solidFill>
                  <a:srgbClr val="58595B"/>
                </a:solidFill>
                <a:latin typeface="Gill Sans MT"/>
                <a:cs typeface="Gill Sans MT"/>
              </a:rPr>
              <a:t>That</a:t>
            </a:r>
            <a:r>
              <a:rPr sz="1152" spc="-58" dirty="0">
                <a:solidFill>
                  <a:srgbClr val="58595B"/>
                </a:solidFill>
                <a:latin typeface="Gill Sans MT"/>
                <a:cs typeface="Gill Sans MT"/>
              </a:rPr>
              <a:t> </a:t>
            </a:r>
            <a:r>
              <a:rPr sz="1152" spc="12" dirty="0">
                <a:solidFill>
                  <a:srgbClr val="58595B"/>
                </a:solidFill>
                <a:latin typeface="Gill Sans MT"/>
                <a:cs typeface="Gill Sans MT"/>
              </a:rPr>
              <a:t>means</a:t>
            </a:r>
            <a:r>
              <a:rPr sz="1152" spc="-53" dirty="0">
                <a:solidFill>
                  <a:srgbClr val="58595B"/>
                </a:solidFill>
                <a:latin typeface="Gill Sans MT"/>
                <a:cs typeface="Gill Sans MT"/>
              </a:rPr>
              <a:t> </a:t>
            </a:r>
            <a:r>
              <a:rPr sz="1152" spc="-8" dirty="0">
                <a:solidFill>
                  <a:srgbClr val="58595B"/>
                </a:solidFill>
                <a:latin typeface="Gill Sans MT"/>
                <a:cs typeface="Gill Sans MT"/>
              </a:rPr>
              <a:t>26.2%</a:t>
            </a:r>
            <a:r>
              <a:rPr sz="1152" spc="-58" dirty="0">
                <a:solidFill>
                  <a:srgbClr val="58595B"/>
                </a:solidFill>
                <a:latin typeface="Gill Sans MT"/>
                <a:cs typeface="Gill Sans MT"/>
              </a:rPr>
              <a:t> </a:t>
            </a:r>
            <a:r>
              <a:rPr sz="1152" spc="8" dirty="0">
                <a:solidFill>
                  <a:srgbClr val="58595B"/>
                </a:solidFill>
                <a:latin typeface="Gill Sans MT"/>
                <a:cs typeface="Gill Sans MT"/>
              </a:rPr>
              <a:t>of</a:t>
            </a:r>
            <a:r>
              <a:rPr sz="1152" spc="-53" dirty="0">
                <a:solidFill>
                  <a:srgbClr val="58595B"/>
                </a:solidFill>
                <a:latin typeface="Gill Sans MT"/>
                <a:cs typeface="Gill Sans MT"/>
              </a:rPr>
              <a:t> </a:t>
            </a:r>
            <a:r>
              <a:rPr sz="1152" spc="25" dirty="0">
                <a:solidFill>
                  <a:srgbClr val="58595B"/>
                </a:solidFill>
                <a:latin typeface="Gill Sans MT"/>
                <a:cs typeface="Gill Sans MT"/>
              </a:rPr>
              <a:t>all</a:t>
            </a:r>
            <a:r>
              <a:rPr sz="1152" spc="-53" dirty="0">
                <a:solidFill>
                  <a:srgbClr val="58595B"/>
                </a:solidFill>
                <a:latin typeface="Gill Sans MT"/>
                <a:cs typeface="Gill Sans MT"/>
              </a:rPr>
              <a:t> </a:t>
            </a:r>
            <a:r>
              <a:rPr sz="1152" dirty="0">
                <a:solidFill>
                  <a:srgbClr val="58595B"/>
                </a:solidFill>
                <a:latin typeface="Gill Sans MT"/>
                <a:cs typeface="Gill Sans MT"/>
              </a:rPr>
              <a:t>U.S.</a:t>
            </a:r>
            <a:r>
              <a:rPr sz="1152" spc="-58" dirty="0">
                <a:solidFill>
                  <a:srgbClr val="58595B"/>
                </a:solidFill>
                <a:latin typeface="Gill Sans MT"/>
                <a:cs typeface="Gill Sans MT"/>
              </a:rPr>
              <a:t> </a:t>
            </a:r>
            <a:r>
              <a:rPr sz="1152" spc="12" dirty="0">
                <a:solidFill>
                  <a:srgbClr val="58595B"/>
                </a:solidFill>
                <a:latin typeface="Gill Sans MT"/>
                <a:cs typeface="Gill Sans MT"/>
              </a:rPr>
              <a:t>adults</a:t>
            </a:r>
            <a:r>
              <a:rPr sz="1152" spc="-53" dirty="0">
                <a:solidFill>
                  <a:srgbClr val="58595B"/>
                </a:solidFill>
                <a:latin typeface="Gill Sans MT"/>
                <a:cs typeface="Gill Sans MT"/>
              </a:rPr>
              <a:t> </a:t>
            </a:r>
            <a:r>
              <a:rPr sz="1152" spc="-4" dirty="0">
                <a:solidFill>
                  <a:srgbClr val="58595B"/>
                </a:solidFill>
                <a:latin typeface="Gill Sans MT"/>
                <a:cs typeface="Gill Sans MT"/>
              </a:rPr>
              <a:t>have</a:t>
            </a:r>
            <a:r>
              <a:rPr sz="1152" spc="-49" dirty="0">
                <a:solidFill>
                  <a:srgbClr val="58595B"/>
                </a:solidFill>
                <a:latin typeface="Gill Sans MT"/>
                <a:cs typeface="Gill Sans MT"/>
              </a:rPr>
              <a:t> </a:t>
            </a:r>
            <a:r>
              <a:rPr sz="1152" spc="49" dirty="0">
                <a:solidFill>
                  <a:srgbClr val="58595B"/>
                </a:solidFill>
                <a:latin typeface="Gill Sans MT"/>
                <a:cs typeface="Gill Sans MT"/>
              </a:rPr>
              <a:t>access</a:t>
            </a:r>
            <a:r>
              <a:rPr sz="1152" spc="-33" dirty="0">
                <a:solidFill>
                  <a:srgbClr val="58595B"/>
                </a:solidFill>
                <a:latin typeface="Gill Sans MT"/>
                <a:cs typeface="Gill Sans MT"/>
              </a:rPr>
              <a:t> </a:t>
            </a:r>
            <a:r>
              <a:rPr sz="1152" spc="-53" dirty="0">
                <a:solidFill>
                  <a:srgbClr val="58595B"/>
                </a:solidFill>
                <a:latin typeface="Gill Sans MT"/>
                <a:cs typeface="Gill Sans MT"/>
              </a:rPr>
              <a:t>to</a:t>
            </a:r>
            <a:r>
              <a:rPr sz="1152" spc="-33" dirty="0">
                <a:solidFill>
                  <a:srgbClr val="58595B"/>
                </a:solidFill>
                <a:latin typeface="Gill Sans MT"/>
                <a:cs typeface="Gill Sans MT"/>
              </a:rPr>
              <a:t> </a:t>
            </a:r>
            <a:r>
              <a:rPr sz="1152" spc="58" dirty="0">
                <a:solidFill>
                  <a:srgbClr val="58595B"/>
                </a:solidFill>
                <a:latin typeface="Gill Sans MT"/>
                <a:cs typeface="Gill Sans MT"/>
              </a:rPr>
              <a:t>a</a:t>
            </a:r>
            <a:r>
              <a:rPr sz="1152" spc="-37" dirty="0">
                <a:solidFill>
                  <a:srgbClr val="58595B"/>
                </a:solidFill>
                <a:latin typeface="Gill Sans MT"/>
                <a:cs typeface="Gill Sans MT"/>
              </a:rPr>
              <a:t> </a:t>
            </a:r>
            <a:r>
              <a:rPr sz="1152" spc="4" dirty="0">
                <a:solidFill>
                  <a:srgbClr val="58595B"/>
                </a:solidFill>
                <a:latin typeface="Gill Sans MT"/>
                <a:cs typeface="Gill Sans MT"/>
              </a:rPr>
              <a:t>smart</a:t>
            </a:r>
            <a:r>
              <a:rPr sz="1152" spc="-33" dirty="0">
                <a:solidFill>
                  <a:srgbClr val="58595B"/>
                </a:solidFill>
                <a:latin typeface="Gill Sans MT"/>
                <a:cs typeface="Gill Sans MT"/>
              </a:rPr>
              <a:t> </a:t>
            </a:r>
            <a:r>
              <a:rPr sz="1152" dirty="0">
                <a:solidFill>
                  <a:srgbClr val="58595B"/>
                </a:solidFill>
                <a:latin typeface="Gill Sans MT"/>
                <a:cs typeface="Gill Sans MT"/>
              </a:rPr>
              <a:t>speaker.</a:t>
            </a:r>
            <a:endParaRPr sz="1152">
              <a:solidFill>
                <a:prstClr val="black"/>
              </a:solidFill>
              <a:latin typeface="Gill Sans MT"/>
              <a:cs typeface="Gill Sans MT"/>
            </a:endParaRPr>
          </a:p>
          <a:p>
            <a:pPr defTabSz="752460">
              <a:spcBef>
                <a:spcPts val="4"/>
              </a:spcBef>
            </a:pPr>
            <a:endParaRPr sz="1440">
              <a:solidFill>
                <a:prstClr val="black"/>
              </a:solidFill>
              <a:latin typeface="Times New Roman"/>
              <a:cs typeface="Times New Roman"/>
            </a:endParaRPr>
          </a:p>
          <a:p>
            <a:pPr marL="10451" defTabSz="752460"/>
            <a:r>
              <a:rPr sz="1152" dirty="0">
                <a:solidFill>
                  <a:srgbClr val="37DEF1"/>
                </a:solidFill>
                <a:latin typeface="Gill Sans MT"/>
                <a:cs typeface="Gill Sans MT"/>
              </a:rPr>
              <a:t>Moving </a:t>
            </a:r>
            <a:r>
              <a:rPr sz="1152" spc="41" dirty="0">
                <a:solidFill>
                  <a:srgbClr val="37DEF1"/>
                </a:solidFill>
                <a:latin typeface="Gill Sans MT"/>
                <a:cs typeface="Gill Sans MT"/>
              </a:rPr>
              <a:t>Past </a:t>
            </a:r>
            <a:r>
              <a:rPr sz="1152" spc="-8" dirty="0">
                <a:solidFill>
                  <a:srgbClr val="37DEF1"/>
                </a:solidFill>
                <a:latin typeface="Gill Sans MT"/>
                <a:cs typeface="Gill Sans MT"/>
              </a:rPr>
              <a:t>Early</a:t>
            </a:r>
            <a:r>
              <a:rPr sz="1152" spc="-152" dirty="0">
                <a:solidFill>
                  <a:srgbClr val="37DEF1"/>
                </a:solidFill>
                <a:latin typeface="Gill Sans MT"/>
                <a:cs typeface="Gill Sans MT"/>
              </a:rPr>
              <a:t> </a:t>
            </a:r>
            <a:r>
              <a:rPr sz="1152" spc="-29" dirty="0">
                <a:solidFill>
                  <a:srgbClr val="37DEF1"/>
                </a:solidFill>
                <a:latin typeface="Gill Sans MT"/>
                <a:cs typeface="Gill Sans MT"/>
              </a:rPr>
              <a:t>Adopters</a:t>
            </a:r>
            <a:endParaRPr sz="1152">
              <a:solidFill>
                <a:prstClr val="black"/>
              </a:solidFill>
              <a:latin typeface="Gill Sans MT"/>
              <a:cs typeface="Gill Sans MT"/>
            </a:endParaRPr>
          </a:p>
          <a:p>
            <a:pPr marL="10451" marR="99283" defTabSz="752460">
              <a:lnSpc>
                <a:spcPct val="125000"/>
              </a:lnSpc>
              <a:spcBef>
                <a:spcPts val="790"/>
              </a:spcBef>
            </a:pPr>
            <a:r>
              <a:rPr sz="987" spc="21" dirty="0">
                <a:solidFill>
                  <a:srgbClr val="58595B"/>
                </a:solidFill>
                <a:latin typeface="Gill Sans MT"/>
                <a:cs typeface="Gill Sans MT"/>
              </a:rPr>
              <a:t>The</a:t>
            </a:r>
            <a:r>
              <a:rPr sz="987" spc="-37" dirty="0">
                <a:solidFill>
                  <a:srgbClr val="58595B"/>
                </a:solidFill>
                <a:latin typeface="Gill Sans MT"/>
                <a:cs typeface="Gill Sans MT"/>
              </a:rPr>
              <a:t> </a:t>
            </a:r>
            <a:r>
              <a:rPr sz="987" spc="37" dirty="0">
                <a:solidFill>
                  <a:srgbClr val="58595B"/>
                </a:solidFill>
                <a:latin typeface="Gill Sans MT"/>
                <a:cs typeface="Gill Sans MT"/>
              </a:rPr>
              <a:t>number</a:t>
            </a:r>
            <a:r>
              <a:rPr sz="987" spc="-33" dirty="0">
                <a:solidFill>
                  <a:srgbClr val="58595B"/>
                </a:solidFill>
                <a:latin typeface="Gill Sans MT"/>
                <a:cs typeface="Gill Sans MT"/>
              </a:rPr>
              <a:t> </a:t>
            </a:r>
            <a:r>
              <a:rPr sz="987" spc="41" dirty="0">
                <a:solidFill>
                  <a:srgbClr val="58595B"/>
                </a:solidFill>
                <a:latin typeface="Gill Sans MT"/>
                <a:cs typeface="Gill Sans MT"/>
              </a:rPr>
              <a:t>of</a:t>
            </a:r>
            <a:r>
              <a:rPr sz="987" spc="-33" dirty="0">
                <a:solidFill>
                  <a:srgbClr val="58595B"/>
                </a:solidFill>
                <a:latin typeface="Gill Sans MT"/>
                <a:cs typeface="Gill Sans MT"/>
              </a:rPr>
              <a:t> </a:t>
            </a:r>
            <a:r>
              <a:rPr sz="987" spc="53" dirty="0">
                <a:solidFill>
                  <a:srgbClr val="58595B"/>
                </a:solidFill>
                <a:latin typeface="Gill Sans MT"/>
                <a:cs typeface="Gill Sans MT"/>
              </a:rPr>
              <a:t>smart</a:t>
            </a:r>
            <a:r>
              <a:rPr sz="987" spc="-37" dirty="0">
                <a:solidFill>
                  <a:srgbClr val="58595B"/>
                </a:solidFill>
                <a:latin typeface="Gill Sans MT"/>
                <a:cs typeface="Gill Sans MT"/>
              </a:rPr>
              <a:t> </a:t>
            </a:r>
            <a:r>
              <a:rPr sz="987" spc="49" dirty="0">
                <a:solidFill>
                  <a:srgbClr val="58595B"/>
                </a:solidFill>
                <a:latin typeface="Gill Sans MT"/>
                <a:cs typeface="Gill Sans MT"/>
              </a:rPr>
              <a:t>speakers</a:t>
            </a:r>
            <a:r>
              <a:rPr sz="987" spc="-33" dirty="0">
                <a:solidFill>
                  <a:srgbClr val="58595B"/>
                </a:solidFill>
                <a:latin typeface="Gill Sans MT"/>
                <a:cs typeface="Gill Sans MT"/>
              </a:rPr>
              <a:t> </a:t>
            </a:r>
            <a:r>
              <a:rPr sz="987" spc="4" dirty="0">
                <a:solidFill>
                  <a:srgbClr val="58595B"/>
                </a:solidFill>
                <a:latin typeface="Gill Sans MT"/>
                <a:cs typeface="Gill Sans MT"/>
              </a:rPr>
              <a:t>per</a:t>
            </a:r>
            <a:r>
              <a:rPr sz="987" spc="-33" dirty="0">
                <a:solidFill>
                  <a:srgbClr val="58595B"/>
                </a:solidFill>
                <a:latin typeface="Gill Sans MT"/>
                <a:cs typeface="Gill Sans MT"/>
              </a:rPr>
              <a:t> </a:t>
            </a:r>
            <a:r>
              <a:rPr sz="987" spc="33" dirty="0">
                <a:solidFill>
                  <a:srgbClr val="58595B"/>
                </a:solidFill>
                <a:latin typeface="Gill Sans MT"/>
                <a:cs typeface="Gill Sans MT"/>
              </a:rPr>
              <a:t>user</a:t>
            </a:r>
            <a:r>
              <a:rPr sz="987" spc="-37" dirty="0">
                <a:solidFill>
                  <a:srgbClr val="58595B"/>
                </a:solidFill>
                <a:latin typeface="Gill Sans MT"/>
                <a:cs typeface="Gill Sans MT"/>
              </a:rPr>
              <a:t> </a:t>
            </a:r>
            <a:r>
              <a:rPr sz="987" spc="58" dirty="0">
                <a:solidFill>
                  <a:srgbClr val="58595B"/>
                </a:solidFill>
                <a:latin typeface="Gill Sans MT"/>
                <a:cs typeface="Gill Sans MT"/>
              </a:rPr>
              <a:t>also</a:t>
            </a:r>
            <a:r>
              <a:rPr sz="987" spc="-33" dirty="0">
                <a:solidFill>
                  <a:srgbClr val="58595B"/>
                </a:solidFill>
                <a:latin typeface="Gill Sans MT"/>
                <a:cs typeface="Gill Sans MT"/>
              </a:rPr>
              <a:t> </a:t>
            </a:r>
            <a:r>
              <a:rPr sz="987" spc="21" dirty="0">
                <a:solidFill>
                  <a:srgbClr val="58595B"/>
                </a:solidFill>
                <a:latin typeface="Gill Sans MT"/>
                <a:cs typeface="Gill Sans MT"/>
              </a:rPr>
              <a:t>rose</a:t>
            </a:r>
            <a:r>
              <a:rPr sz="987" spc="-33" dirty="0">
                <a:solidFill>
                  <a:srgbClr val="58595B"/>
                </a:solidFill>
                <a:latin typeface="Gill Sans MT"/>
                <a:cs typeface="Gill Sans MT"/>
              </a:rPr>
              <a:t> </a:t>
            </a:r>
            <a:r>
              <a:rPr sz="987" spc="16" dirty="0">
                <a:solidFill>
                  <a:srgbClr val="58595B"/>
                </a:solidFill>
                <a:latin typeface="Gill Sans MT"/>
                <a:cs typeface="Gill Sans MT"/>
              </a:rPr>
              <a:t>more</a:t>
            </a:r>
            <a:r>
              <a:rPr sz="987" spc="-37" dirty="0">
                <a:solidFill>
                  <a:srgbClr val="58595B"/>
                </a:solidFill>
                <a:latin typeface="Gill Sans MT"/>
                <a:cs typeface="Gill Sans MT"/>
              </a:rPr>
              <a:t> </a:t>
            </a:r>
            <a:r>
              <a:rPr sz="987" spc="41" dirty="0">
                <a:solidFill>
                  <a:srgbClr val="58595B"/>
                </a:solidFill>
                <a:latin typeface="Gill Sans MT"/>
                <a:cs typeface="Gill Sans MT"/>
              </a:rPr>
              <a:t>than</a:t>
            </a:r>
            <a:r>
              <a:rPr sz="987" spc="-33" dirty="0">
                <a:solidFill>
                  <a:srgbClr val="58595B"/>
                </a:solidFill>
                <a:latin typeface="Gill Sans MT"/>
                <a:cs typeface="Gill Sans MT"/>
              </a:rPr>
              <a:t> </a:t>
            </a:r>
            <a:r>
              <a:rPr sz="987" spc="53" dirty="0">
                <a:solidFill>
                  <a:srgbClr val="58595B"/>
                </a:solidFill>
                <a:latin typeface="Gill Sans MT"/>
                <a:cs typeface="Gill Sans MT"/>
              </a:rPr>
              <a:t>10%</a:t>
            </a:r>
            <a:r>
              <a:rPr sz="987" spc="-33" dirty="0">
                <a:solidFill>
                  <a:srgbClr val="58595B"/>
                </a:solidFill>
                <a:latin typeface="Gill Sans MT"/>
                <a:cs typeface="Gill Sans MT"/>
              </a:rPr>
              <a:t> </a:t>
            </a:r>
            <a:r>
              <a:rPr sz="987" spc="29" dirty="0">
                <a:solidFill>
                  <a:srgbClr val="58595B"/>
                </a:solidFill>
                <a:latin typeface="Gill Sans MT"/>
                <a:cs typeface="Gill Sans MT"/>
              </a:rPr>
              <a:t>from</a:t>
            </a:r>
            <a:r>
              <a:rPr sz="987" spc="-37" dirty="0">
                <a:solidFill>
                  <a:srgbClr val="58595B"/>
                </a:solidFill>
                <a:latin typeface="Gill Sans MT"/>
                <a:cs typeface="Gill Sans MT"/>
              </a:rPr>
              <a:t> </a:t>
            </a:r>
            <a:r>
              <a:rPr sz="987" spc="37" dirty="0">
                <a:solidFill>
                  <a:srgbClr val="58595B"/>
                </a:solidFill>
                <a:latin typeface="Gill Sans MT"/>
                <a:cs typeface="Gill Sans MT"/>
              </a:rPr>
              <a:t>1.8</a:t>
            </a:r>
            <a:r>
              <a:rPr sz="987" spc="-33" dirty="0">
                <a:solidFill>
                  <a:srgbClr val="58595B"/>
                </a:solidFill>
                <a:latin typeface="Gill Sans MT"/>
                <a:cs typeface="Gill Sans MT"/>
              </a:rPr>
              <a:t> </a:t>
            </a:r>
            <a:r>
              <a:rPr sz="987" spc="25" dirty="0">
                <a:solidFill>
                  <a:srgbClr val="58595B"/>
                </a:solidFill>
                <a:latin typeface="Gill Sans MT"/>
                <a:cs typeface="Gill Sans MT"/>
              </a:rPr>
              <a:t>in</a:t>
            </a:r>
            <a:r>
              <a:rPr sz="987" spc="-33" dirty="0">
                <a:solidFill>
                  <a:srgbClr val="58595B"/>
                </a:solidFill>
                <a:latin typeface="Gill Sans MT"/>
                <a:cs typeface="Gill Sans MT"/>
              </a:rPr>
              <a:t> </a:t>
            </a:r>
            <a:r>
              <a:rPr sz="987" spc="49" dirty="0">
                <a:solidFill>
                  <a:srgbClr val="58595B"/>
                </a:solidFill>
                <a:latin typeface="Gill Sans MT"/>
                <a:cs typeface="Gill Sans MT"/>
              </a:rPr>
              <a:t>2018</a:t>
            </a:r>
            <a:r>
              <a:rPr sz="987" spc="-37" dirty="0">
                <a:solidFill>
                  <a:srgbClr val="58595B"/>
                </a:solidFill>
                <a:latin typeface="Gill Sans MT"/>
                <a:cs typeface="Gill Sans MT"/>
              </a:rPr>
              <a:t> </a:t>
            </a:r>
            <a:r>
              <a:rPr sz="987" spc="-8" dirty="0">
                <a:solidFill>
                  <a:srgbClr val="58595B"/>
                </a:solidFill>
                <a:latin typeface="Gill Sans MT"/>
                <a:cs typeface="Gill Sans MT"/>
              </a:rPr>
              <a:t>to</a:t>
            </a:r>
            <a:r>
              <a:rPr sz="987" spc="-33" dirty="0">
                <a:solidFill>
                  <a:srgbClr val="58595B"/>
                </a:solidFill>
                <a:latin typeface="Gill Sans MT"/>
                <a:cs typeface="Gill Sans MT"/>
              </a:rPr>
              <a:t> </a:t>
            </a:r>
            <a:r>
              <a:rPr sz="987" spc="37" dirty="0">
                <a:solidFill>
                  <a:srgbClr val="58595B"/>
                </a:solidFill>
                <a:latin typeface="Gill Sans MT"/>
                <a:cs typeface="Gill Sans MT"/>
              </a:rPr>
              <a:t>2.0</a:t>
            </a:r>
            <a:r>
              <a:rPr sz="987" spc="-33" dirty="0">
                <a:solidFill>
                  <a:srgbClr val="58595B"/>
                </a:solidFill>
                <a:latin typeface="Gill Sans MT"/>
                <a:cs typeface="Gill Sans MT"/>
              </a:rPr>
              <a:t> </a:t>
            </a:r>
            <a:r>
              <a:rPr sz="987" spc="25" dirty="0">
                <a:solidFill>
                  <a:srgbClr val="58595B"/>
                </a:solidFill>
                <a:latin typeface="Gill Sans MT"/>
                <a:cs typeface="Gill Sans MT"/>
              </a:rPr>
              <a:t>in</a:t>
            </a:r>
            <a:r>
              <a:rPr sz="987" spc="-37" dirty="0">
                <a:solidFill>
                  <a:srgbClr val="58595B"/>
                </a:solidFill>
                <a:latin typeface="Gill Sans MT"/>
                <a:cs typeface="Gill Sans MT"/>
              </a:rPr>
              <a:t> </a:t>
            </a:r>
            <a:r>
              <a:rPr sz="987" spc="41" dirty="0">
                <a:solidFill>
                  <a:srgbClr val="58595B"/>
                </a:solidFill>
                <a:latin typeface="Gill Sans MT"/>
                <a:cs typeface="Gill Sans MT"/>
              </a:rPr>
              <a:t>2019.</a:t>
            </a:r>
            <a:r>
              <a:rPr sz="987" spc="-49" dirty="0">
                <a:solidFill>
                  <a:srgbClr val="58595B"/>
                </a:solidFill>
                <a:latin typeface="Gill Sans MT"/>
                <a:cs typeface="Gill Sans MT"/>
              </a:rPr>
              <a:t> </a:t>
            </a:r>
            <a:r>
              <a:rPr sz="987" spc="29" dirty="0">
                <a:solidFill>
                  <a:srgbClr val="58595B"/>
                </a:solidFill>
                <a:latin typeface="Gill Sans MT"/>
                <a:cs typeface="Gill Sans MT"/>
              </a:rPr>
              <a:t>That  </a:t>
            </a:r>
            <a:r>
              <a:rPr sz="987" spc="82" dirty="0">
                <a:solidFill>
                  <a:srgbClr val="58595B"/>
                </a:solidFill>
                <a:latin typeface="Gill Sans MT"/>
                <a:cs typeface="Gill Sans MT"/>
              </a:rPr>
              <a:t>suggests</a:t>
            </a:r>
            <a:r>
              <a:rPr sz="987" spc="-37" dirty="0">
                <a:solidFill>
                  <a:srgbClr val="58595B"/>
                </a:solidFill>
                <a:latin typeface="Gill Sans MT"/>
                <a:cs typeface="Gill Sans MT"/>
              </a:rPr>
              <a:t> </a:t>
            </a:r>
            <a:r>
              <a:rPr sz="987" spc="4" dirty="0">
                <a:solidFill>
                  <a:srgbClr val="58595B"/>
                </a:solidFill>
                <a:latin typeface="Gill Sans MT"/>
                <a:cs typeface="Gill Sans MT"/>
              </a:rPr>
              <a:t>there</a:t>
            </a:r>
            <a:r>
              <a:rPr sz="987" spc="-37" dirty="0">
                <a:solidFill>
                  <a:srgbClr val="58595B"/>
                </a:solidFill>
                <a:latin typeface="Gill Sans MT"/>
                <a:cs typeface="Gill Sans MT"/>
              </a:rPr>
              <a:t> </a:t>
            </a:r>
            <a:r>
              <a:rPr sz="987" spc="21" dirty="0">
                <a:solidFill>
                  <a:srgbClr val="58595B"/>
                </a:solidFill>
                <a:latin typeface="Gill Sans MT"/>
                <a:cs typeface="Gill Sans MT"/>
              </a:rPr>
              <a:t>are</a:t>
            </a:r>
            <a:r>
              <a:rPr sz="987" spc="-37" dirty="0">
                <a:solidFill>
                  <a:srgbClr val="58595B"/>
                </a:solidFill>
                <a:latin typeface="Gill Sans MT"/>
                <a:cs typeface="Gill Sans MT"/>
              </a:rPr>
              <a:t> </a:t>
            </a:r>
            <a:r>
              <a:rPr sz="987" spc="41" dirty="0">
                <a:solidFill>
                  <a:srgbClr val="58595B"/>
                </a:solidFill>
                <a:latin typeface="Gill Sans MT"/>
                <a:cs typeface="Gill Sans MT"/>
              </a:rPr>
              <a:t>about</a:t>
            </a:r>
            <a:r>
              <a:rPr sz="987" spc="-37" dirty="0">
                <a:solidFill>
                  <a:srgbClr val="58595B"/>
                </a:solidFill>
                <a:latin typeface="Gill Sans MT"/>
                <a:cs typeface="Gill Sans MT"/>
              </a:rPr>
              <a:t> </a:t>
            </a:r>
            <a:r>
              <a:rPr sz="987" spc="49" dirty="0">
                <a:solidFill>
                  <a:srgbClr val="58595B"/>
                </a:solidFill>
                <a:latin typeface="Gill Sans MT"/>
                <a:cs typeface="Gill Sans MT"/>
              </a:rPr>
              <a:t>133</a:t>
            </a:r>
            <a:r>
              <a:rPr sz="987" spc="-33" dirty="0">
                <a:solidFill>
                  <a:srgbClr val="58595B"/>
                </a:solidFill>
                <a:latin typeface="Gill Sans MT"/>
                <a:cs typeface="Gill Sans MT"/>
              </a:rPr>
              <a:t> </a:t>
            </a:r>
            <a:r>
              <a:rPr sz="987" spc="21" dirty="0">
                <a:solidFill>
                  <a:srgbClr val="58595B"/>
                </a:solidFill>
                <a:latin typeface="Gill Sans MT"/>
                <a:cs typeface="Gill Sans MT"/>
              </a:rPr>
              <a:t>million</a:t>
            </a:r>
            <a:r>
              <a:rPr sz="987" spc="-37" dirty="0">
                <a:solidFill>
                  <a:srgbClr val="58595B"/>
                </a:solidFill>
                <a:latin typeface="Gill Sans MT"/>
                <a:cs typeface="Gill Sans MT"/>
              </a:rPr>
              <a:t> </a:t>
            </a:r>
            <a:r>
              <a:rPr sz="987" spc="53" dirty="0">
                <a:solidFill>
                  <a:srgbClr val="58595B"/>
                </a:solidFill>
                <a:latin typeface="Gill Sans MT"/>
                <a:cs typeface="Gill Sans MT"/>
              </a:rPr>
              <a:t>smart</a:t>
            </a:r>
            <a:r>
              <a:rPr sz="987" spc="-37" dirty="0">
                <a:solidFill>
                  <a:srgbClr val="58595B"/>
                </a:solidFill>
                <a:latin typeface="Gill Sans MT"/>
                <a:cs typeface="Gill Sans MT"/>
              </a:rPr>
              <a:t> </a:t>
            </a:r>
            <a:r>
              <a:rPr sz="987" spc="49" dirty="0">
                <a:solidFill>
                  <a:srgbClr val="58595B"/>
                </a:solidFill>
                <a:latin typeface="Gill Sans MT"/>
                <a:cs typeface="Gill Sans MT"/>
              </a:rPr>
              <a:t>speakers</a:t>
            </a:r>
            <a:r>
              <a:rPr sz="987" spc="-37" dirty="0">
                <a:solidFill>
                  <a:srgbClr val="58595B"/>
                </a:solidFill>
                <a:latin typeface="Gill Sans MT"/>
                <a:cs typeface="Gill Sans MT"/>
              </a:rPr>
              <a:t> </a:t>
            </a:r>
            <a:r>
              <a:rPr sz="987" spc="25" dirty="0">
                <a:solidFill>
                  <a:srgbClr val="58595B"/>
                </a:solidFill>
                <a:latin typeface="Gill Sans MT"/>
                <a:cs typeface="Gill Sans MT"/>
              </a:rPr>
              <a:t>in</a:t>
            </a:r>
            <a:r>
              <a:rPr sz="987" spc="-33" dirty="0">
                <a:solidFill>
                  <a:srgbClr val="58595B"/>
                </a:solidFill>
                <a:latin typeface="Gill Sans MT"/>
                <a:cs typeface="Gill Sans MT"/>
              </a:rPr>
              <a:t> </a:t>
            </a:r>
            <a:r>
              <a:rPr sz="987" spc="66" dirty="0">
                <a:solidFill>
                  <a:srgbClr val="58595B"/>
                </a:solidFill>
                <a:latin typeface="Gill Sans MT"/>
                <a:cs typeface="Gill Sans MT"/>
              </a:rPr>
              <a:t>use</a:t>
            </a:r>
            <a:r>
              <a:rPr sz="987" spc="-37" dirty="0">
                <a:solidFill>
                  <a:srgbClr val="58595B"/>
                </a:solidFill>
                <a:latin typeface="Gill Sans MT"/>
                <a:cs typeface="Gill Sans MT"/>
              </a:rPr>
              <a:t> </a:t>
            </a:r>
            <a:r>
              <a:rPr sz="987" spc="25" dirty="0">
                <a:solidFill>
                  <a:srgbClr val="58595B"/>
                </a:solidFill>
                <a:latin typeface="Gill Sans MT"/>
                <a:cs typeface="Gill Sans MT"/>
              </a:rPr>
              <a:t>in</a:t>
            </a:r>
            <a:r>
              <a:rPr sz="987" spc="-37" dirty="0">
                <a:solidFill>
                  <a:srgbClr val="58595B"/>
                </a:solidFill>
                <a:latin typeface="Gill Sans MT"/>
                <a:cs typeface="Gill Sans MT"/>
              </a:rPr>
              <a:t> </a:t>
            </a:r>
            <a:r>
              <a:rPr sz="987" spc="21" dirty="0">
                <a:solidFill>
                  <a:srgbClr val="58595B"/>
                </a:solidFill>
                <a:latin typeface="Gill Sans MT"/>
                <a:cs typeface="Gill Sans MT"/>
              </a:rPr>
              <a:t>the</a:t>
            </a:r>
            <a:r>
              <a:rPr sz="987" spc="-37" dirty="0">
                <a:solidFill>
                  <a:srgbClr val="58595B"/>
                </a:solidFill>
                <a:latin typeface="Gill Sans MT"/>
                <a:cs typeface="Gill Sans MT"/>
              </a:rPr>
              <a:t> </a:t>
            </a:r>
            <a:r>
              <a:rPr sz="987" spc="25" dirty="0">
                <a:solidFill>
                  <a:srgbClr val="58595B"/>
                </a:solidFill>
                <a:latin typeface="Gill Sans MT"/>
                <a:cs typeface="Gill Sans MT"/>
              </a:rPr>
              <a:t>U.S.</a:t>
            </a:r>
            <a:r>
              <a:rPr sz="987" spc="-37" dirty="0">
                <a:solidFill>
                  <a:srgbClr val="58595B"/>
                </a:solidFill>
                <a:latin typeface="Gill Sans MT"/>
                <a:cs typeface="Gill Sans MT"/>
              </a:rPr>
              <a:t> </a:t>
            </a:r>
            <a:r>
              <a:rPr sz="987" spc="21" dirty="0">
                <a:solidFill>
                  <a:srgbClr val="58595B"/>
                </a:solidFill>
                <a:latin typeface="Gill Sans MT"/>
                <a:cs typeface="Gill Sans MT"/>
              </a:rPr>
              <a:t>today.</a:t>
            </a:r>
            <a:r>
              <a:rPr sz="987" spc="-33" dirty="0">
                <a:solidFill>
                  <a:srgbClr val="58595B"/>
                </a:solidFill>
                <a:latin typeface="Gill Sans MT"/>
                <a:cs typeface="Gill Sans MT"/>
              </a:rPr>
              <a:t> </a:t>
            </a:r>
            <a:r>
              <a:rPr sz="987" spc="-4" dirty="0">
                <a:solidFill>
                  <a:srgbClr val="58595B"/>
                </a:solidFill>
                <a:latin typeface="Gill Sans MT"/>
                <a:cs typeface="Gill Sans MT"/>
              </a:rPr>
              <a:t>However,</a:t>
            </a:r>
            <a:r>
              <a:rPr sz="987" spc="-37" dirty="0">
                <a:solidFill>
                  <a:srgbClr val="58595B"/>
                </a:solidFill>
                <a:latin typeface="Gill Sans MT"/>
                <a:cs typeface="Gill Sans MT"/>
              </a:rPr>
              <a:t> </a:t>
            </a:r>
            <a:r>
              <a:rPr sz="987" spc="21" dirty="0">
                <a:solidFill>
                  <a:srgbClr val="58595B"/>
                </a:solidFill>
                <a:latin typeface="Gill Sans MT"/>
                <a:cs typeface="Gill Sans MT"/>
              </a:rPr>
              <a:t>the</a:t>
            </a:r>
            <a:r>
              <a:rPr sz="987" spc="-37" dirty="0">
                <a:solidFill>
                  <a:srgbClr val="58595B"/>
                </a:solidFill>
                <a:latin typeface="Gill Sans MT"/>
                <a:cs typeface="Gill Sans MT"/>
              </a:rPr>
              <a:t> </a:t>
            </a:r>
            <a:r>
              <a:rPr sz="987" spc="45" dirty="0">
                <a:solidFill>
                  <a:srgbClr val="58595B"/>
                </a:solidFill>
                <a:latin typeface="Gill Sans MT"/>
                <a:cs typeface="Gill Sans MT"/>
              </a:rPr>
              <a:t>expansion  </a:t>
            </a:r>
            <a:r>
              <a:rPr sz="987" spc="25" dirty="0">
                <a:solidFill>
                  <a:srgbClr val="58595B"/>
                </a:solidFill>
                <a:latin typeface="Gill Sans MT"/>
                <a:cs typeface="Gill Sans MT"/>
              </a:rPr>
              <a:t>in </a:t>
            </a:r>
            <a:r>
              <a:rPr sz="987" spc="53" dirty="0">
                <a:solidFill>
                  <a:srgbClr val="58595B"/>
                </a:solidFill>
                <a:latin typeface="Gill Sans MT"/>
                <a:cs typeface="Gill Sans MT"/>
              </a:rPr>
              <a:t>smart </a:t>
            </a:r>
            <a:r>
              <a:rPr sz="987" spc="37" dirty="0">
                <a:solidFill>
                  <a:srgbClr val="58595B"/>
                </a:solidFill>
                <a:latin typeface="Gill Sans MT"/>
                <a:cs typeface="Gill Sans MT"/>
              </a:rPr>
              <a:t>speaker </a:t>
            </a:r>
            <a:r>
              <a:rPr sz="987" spc="29" dirty="0">
                <a:solidFill>
                  <a:srgbClr val="58595B"/>
                </a:solidFill>
                <a:latin typeface="Gill Sans MT"/>
                <a:cs typeface="Gill Sans MT"/>
              </a:rPr>
              <a:t>ownership </a:t>
            </a:r>
            <a:r>
              <a:rPr sz="987" spc="91" dirty="0">
                <a:solidFill>
                  <a:srgbClr val="58595B"/>
                </a:solidFill>
                <a:latin typeface="Gill Sans MT"/>
                <a:cs typeface="Gill Sans MT"/>
              </a:rPr>
              <a:t>has </a:t>
            </a:r>
            <a:r>
              <a:rPr sz="987" spc="58" dirty="0">
                <a:solidFill>
                  <a:srgbClr val="58595B"/>
                </a:solidFill>
                <a:latin typeface="Gill Sans MT"/>
                <a:cs typeface="Gill Sans MT"/>
              </a:rPr>
              <a:t>also </a:t>
            </a:r>
            <a:r>
              <a:rPr sz="987" spc="25" dirty="0">
                <a:solidFill>
                  <a:srgbClr val="58595B"/>
                </a:solidFill>
                <a:latin typeface="Gill Sans MT"/>
                <a:cs typeface="Gill Sans MT"/>
              </a:rPr>
              <a:t>brought in </a:t>
            </a:r>
            <a:r>
              <a:rPr sz="987" spc="21" dirty="0">
                <a:solidFill>
                  <a:srgbClr val="58595B"/>
                </a:solidFill>
                <a:latin typeface="Gill Sans MT"/>
                <a:cs typeface="Gill Sans MT"/>
              </a:rPr>
              <a:t>more </a:t>
            </a:r>
            <a:r>
              <a:rPr sz="987" spc="74" dirty="0">
                <a:solidFill>
                  <a:srgbClr val="58595B"/>
                </a:solidFill>
                <a:latin typeface="Gill Sans MT"/>
                <a:cs typeface="Gill Sans MT"/>
              </a:rPr>
              <a:t>casual </a:t>
            </a:r>
            <a:r>
              <a:rPr sz="987" spc="41" dirty="0">
                <a:solidFill>
                  <a:srgbClr val="58595B"/>
                </a:solidFill>
                <a:latin typeface="Gill Sans MT"/>
                <a:cs typeface="Gill Sans MT"/>
              </a:rPr>
              <a:t>users. </a:t>
            </a:r>
            <a:r>
              <a:rPr sz="987" spc="16" dirty="0">
                <a:solidFill>
                  <a:srgbClr val="58595B"/>
                </a:solidFill>
                <a:latin typeface="Gill Sans MT"/>
                <a:cs typeface="Gill Sans MT"/>
              </a:rPr>
              <a:t>Whereas </a:t>
            </a:r>
            <a:r>
              <a:rPr sz="987" dirty="0">
                <a:solidFill>
                  <a:srgbClr val="58595B"/>
                </a:solidFill>
                <a:latin typeface="Gill Sans MT"/>
                <a:cs typeface="Gill Sans MT"/>
              </a:rPr>
              <a:t>over </a:t>
            </a:r>
            <a:r>
              <a:rPr sz="987" spc="53" dirty="0">
                <a:solidFill>
                  <a:srgbClr val="58595B"/>
                </a:solidFill>
                <a:latin typeface="Gill Sans MT"/>
                <a:cs typeface="Gill Sans MT"/>
              </a:rPr>
              <a:t>60% </a:t>
            </a:r>
            <a:r>
              <a:rPr sz="987" spc="41" dirty="0">
                <a:solidFill>
                  <a:srgbClr val="58595B"/>
                </a:solidFill>
                <a:latin typeface="Gill Sans MT"/>
                <a:cs typeface="Gill Sans MT"/>
              </a:rPr>
              <a:t>of </a:t>
            </a:r>
            <a:r>
              <a:rPr sz="987" spc="53" dirty="0">
                <a:solidFill>
                  <a:srgbClr val="58595B"/>
                </a:solidFill>
                <a:latin typeface="Gill Sans MT"/>
                <a:cs typeface="Gill Sans MT"/>
              </a:rPr>
              <a:t>smart  </a:t>
            </a:r>
            <a:r>
              <a:rPr sz="987" spc="37" dirty="0">
                <a:solidFill>
                  <a:srgbClr val="58595B"/>
                </a:solidFill>
                <a:latin typeface="Gill Sans MT"/>
                <a:cs typeface="Gill Sans MT"/>
              </a:rPr>
              <a:t>speaker </a:t>
            </a:r>
            <a:r>
              <a:rPr sz="987" spc="25" dirty="0">
                <a:solidFill>
                  <a:srgbClr val="58595B"/>
                </a:solidFill>
                <a:latin typeface="Gill Sans MT"/>
                <a:cs typeface="Gill Sans MT"/>
              </a:rPr>
              <a:t>owners in </a:t>
            </a:r>
            <a:r>
              <a:rPr sz="987" spc="78" dirty="0">
                <a:solidFill>
                  <a:srgbClr val="58595B"/>
                </a:solidFill>
                <a:latin typeface="Gill Sans MT"/>
                <a:cs typeface="Gill Sans MT"/>
              </a:rPr>
              <a:t>January </a:t>
            </a:r>
            <a:r>
              <a:rPr sz="987" spc="49" dirty="0">
                <a:solidFill>
                  <a:srgbClr val="58595B"/>
                </a:solidFill>
                <a:latin typeface="Gill Sans MT"/>
                <a:cs typeface="Gill Sans MT"/>
              </a:rPr>
              <a:t>2018 </a:t>
            </a:r>
            <a:r>
              <a:rPr sz="987" spc="21" dirty="0">
                <a:solidFill>
                  <a:srgbClr val="58595B"/>
                </a:solidFill>
                <a:latin typeface="Gill Sans MT"/>
                <a:cs typeface="Gill Sans MT"/>
              </a:rPr>
              <a:t>identified </a:t>
            </a:r>
            <a:r>
              <a:rPr sz="987" spc="49" dirty="0">
                <a:solidFill>
                  <a:srgbClr val="58595B"/>
                </a:solidFill>
                <a:latin typeface="Gill Sans MT"/>
                <a:cs typeface="Gill Sans MT"/>
              </a:rPr>
              <a:t>themselves </a:t>
            </a:r>
            <a:r>
              <a:rPr sz="987" spc="111" dirty="0">
                <a:solidFill>
                  <a:srgbClr val="58595B"/>
                </a:solidFill>
                <a:latin typeface="Gill Sans MT"/>
                <a:cs typeface="Gill Sans MT"/>
              </a:rPr>
              <a:t>as </a:t>
            </a:r>
            <a:r>
              <a:rPr sz="987" spc="37" dirty="0">
                <a:solidFill>
                  <a:srgbClr val="58595B"/>
                </a:solidFill>
                <a:latin typeface="Gill Sans MT"/>
                <a:cs typeface="Gill Sans MT"/>
              </a:rPr>
              <a:t>daily </a:t>
            </a:r>
            <a:r>
              <a:rPr sz="987" spc="33" dirty="0">
                <a:solidFill>
                  <a:srgbClr val="58595B"/>
                </a:solidFill>
                <a:latin typeface="Gill Sans MT"/>
                <a:cs typeface="Gill Sans MT"/>
              </a:rPr>
              <a:t>users, </a:t>
            </a:r>
            <a:r>
              <a:rPr sz="987" spc="66" dirty="0">
                <a:solidFill>
                  <a:srgbClr val="58595B"/>
                </a:solidFill>
                <a:latin typeface="Gill Sans MT"/>
                <a:cs typeface="Gill Sans MT"/>
              </a:rPr>
              <a:t>less </a:t>
            </a:r>
            <a:r>
              <a:rPr sz="987" spc="41" dirty="0">
                <a:solidFill>
                  <a:srgbClr val="58595B"/>
                </a:solidFill>
                <a:latin typeface="Gill Sans MT"/>
                <a:cs typeface="Gill Sans MT"/>
              </a:rPr>
              <a:t>than </a:t>
            </a:r>
            <a:r>
              <a:rPr sz="987" spc="53" dirty="0">
                <a:solidFill>
                  <a:srgbClr val="58595B"/>
                </a:solidFill>
                <a:latin typeface="Gill Sans MT"/>
                <a:cs typeface="Gill Sans MT"/>
              </a:rPr>
              <a:t>50% </a:t>
            </a:r>
            <a:r>
              <a:rPr sz="987" spc="29" dirty="0">
                <a:solidFill>
                  <a:srgbClr val="58595B"/>
                </a:solidFill>
                <a:latin typeface="Gill Sans MT"/>
                <a:cs typeface="Gill Sans MT"/>
              </a:rPr>
              <a:t>did </a:t>
            </a:r>
            <a:r>
              <a:rPr sz="987" spc="62" dirty="0">
                <a:solidFill>
                  <a:srgbClr val="58595B"/>
                </a:solidFill>
                <a:latin typeface="Gill Sans MT"/>
                <a:cs typeface="Gill Sans MT"/>
              </a:rPr>
              <a:t>so </a:t>
            </a:r>
            <a:r>
              <a:rPr sz="987" spc="107" dirty="0">
                <a:solidFill>
                  <a:srgbClr val="58595B"/>
                </a:solidFill>
                <a:latin typeface="Gill Sans MT"/>
                <a:cs typeface="Gill Sans MT"/>
              </a:rPr>
              <a:t>a </a:t>
            </a:r>
            <a:r>
              <a:rPr sz="987" spc="29" dirty="0">
                <a:solidFill>
                  <a:srgbClr val="58595B"/>
                </a:solidFill>
                <a:latin typeface="Gill Sans MT"/>
                <a:cs typeface="Gill Sans MT"/>
              </a:rPr>
              <a:t>year  </a:t>
            </a:r>
            <a:r>
              <a:rPr sz="987" dirty="0">
                <a:solidFill>
                  <a:srgbClr val="58595B"/>
                </a:solidFill>
                <a:latin typeface="Gill Sans MT"/>
                <a:cs typeface="Gill Sans MT"/>
              </a:rPr>
              <a:t>later.</a:t>
            </a:r>
            <a:r>
              <a:rPr sz="987" spc="-37" dirty="0">
                <a:solidFill>
                  <a:srgbClr val="58595B"/>
                </a:solidFill>
                <a:latin typeface="Gill Sans MT"/>
                <a:cs typeface="Gill Sans MT"/>
              </a:rPr>
              <a:t> </a:t>
            </a:r>
            <a:r>
              <a:rPr sz="987" spc="4" dirty="0">
                <a:solidFill>
                  <a:srgbClr val="58595B"/>
                </a:solidFill>
                <a:latin typeface="Gill Sans MT"/>
                <a:cs typeface="Gill Sans MT"/>
              </a:rPr>
              <a:t>And,</a:t>
            </a:r>
            <a:r>
              <a:rPr sz="987" spc="-33" dirty="0">
                <a:solidFill>
                  <a:srgbClr val="58595B"/>
                </a:solidFill>
                <a:latin typeface="Gill Sans MT"/>
                <a:cs typeface="Gill Sans MT"/>
              </a:rPr>
              <a:t> </a:t>
            </a:r>
            <a:r>
              <a:rPr sz="987" spc="21" dirty="0">
                <a:solidFill>
                  <a:srgbClr val="58595B"/>
                </a:solidFill>
                <a:latin typeface="Gill Sans MT"/>
                <a:cs typeface="Gill Sans MT"/>
              </a:rPr>
              <a:t>the</a:t>
            </a:r>
            <a:r>
              <a:rPr sz="987" spc="-37" dirty="0">
                <a:solidFill>
                  <a:srgbClr val="58595B"/>
                </a:solidFill>
                <a:latin typeface="Gill Sans MT"/>
                <a:cs typeface="Gill Sans MT"/>
              </a:rPr>
              <a:t> </a:t>
            </a:r>
            <a:r>
              <a:rPr sz="987" spc="37" dirty="0">
                <a:solidFill>
                  <a:srgbClr val="58595B"/>
                </a:solidFill>
                <a:latin typeface="Gill Sans MT"/>
                <a:cs typeface="Gill Sans MT"/>
              </a:rPr>
              <a:t>number</a:t>
            </a:r>
            <a:r>
              <a:rPr sz="987" spc="-33" dirty="0">
                <a:solidFill>
                  <a:srgbClr val="58595B"/>
                </a:solidFill>
                <a:latin typeface="Gill Sans MT"/>
                <a:cs typeface="Gill Sans MT"/>
              </a:rPr>
              <a:t> </a:t>
            </a:r>
            <a:r>
              <a:rPr sz="987" spc="41" dirty="0">
                <a:solidFill>
                  <a:srgbClr val="58595B"/>
                </a:solidFill>
                <a:latin typeface="Gill Sans MT"/>
                <a:cs typeface="Gill Sans MT"/>
              </a:rPr>
              <a:t>of</a:t>
            </a:r>
            <a:r>
              <a:rPr sz="987" spc="-37" dirty="0">
                <a:solidFill>
                  <a:srgbClr val="58595B"/>
                </a:solidFill>
                <a:latin typeface="Gill Sans MT"/>
                <a:cs typeface="Gill Sans MT"/>
              </a:rPr>
              <a:t> </a:t>
            </a:r>
            <a:r>
              <a:rPr sz="987" spc="37" dirty="0">
                <a:solidFill>
                  <a:srgbClr val="58595B"/>
                </a:solidFill>
                <a:latin typeface="Gill Sans MT"/>
                <a:cs typeface="Gill Sans MT"/>
              </a:rPr>
              <a:t>device</a:t>
            </a:r>
            <a:r>
              <a:rPr sz="987" spc="-33" dirty="0">
                <a:solidFill>
                  <a:srgbClr val="58595B"/>
                </a:solidFill>
                <a:latin typeface="Gill Sans MT"/>
                <a:cs typeface="Gill Sans MT"/>
              </a:rPr>
              <a:t> </a:t>
            </a:r>
            <a:r>
              <a:rPr sz="987" spc="25" dirty="0">
                <a:solidFill>
                  <a:srgbClr val="58595B"/>
                </a:solidFill>
                <a:latin typeface="Gill Sans MT"/>
                <a:cs typeface="Gill Sans MT"/>
              </a:rPr>
              <a:t>owners</a:t>
            </a:r>
            <a:r>
              <a:rPr sz="987" spc="-33" dirty="0">
                <a:solidFill>
                  <a:srgbClr val="58595B"/>
                </a:solidFill>
                <a:latin typeface="Gill Sans MT"/>
                <a:cs typeface="Gill Sans MT"/>
              </a:rPr>
              <a:t> </a:t>
            </a:r>
            <a:r>
              <a:rPr sz="987" spc="29" dirty="0">
                <a:solidFill>
                  <a:srgbClr val="58595B"/>
                </a:solidFill>
                <a:latin typeface="Gill Sans MT"/>
                <a:cs typeface="Gill Sans MT"/>
              </a:rPr>
              <a:t>that</a:t>
            </a:r>
            <a:r>
              <a:rPr sz="987" spc="-37" dirty="0">
                <a:solidFill>
                  <a:srgbClr val="58595B"/>
                </a:solidFill>
                <a:latin typeface="Gill Sans MT"/>
                <a:cs typeface="Gill Sans MT"/>
              </a:rPr>
              <a:t> </a:t>
            </a:r>
            <a:r>
              <a:rPr sz="987" spc="58" dirty="0">
                <a:solidFill>
                  <a:srgbClr val="58595B"/>
                </a:solidFill>
                <a:latin typeface="Gill Sans MT"/>
                <a:cs typeface="Gill Sans MT"/>
              </a:rPr>
              <a:t>claim</a:t>
            </a:r>
            <a:r>
              <a:rPr sz="987" spc="-33" dirty="0">
                <a:solidFill>
                  <a:srgbClr val="58595B"/>
                </a:solidFill>
                <a:latin typeface="Gill Sans MT"/>
                <a:cs typeface="Gill Sans MT"/>
              </a:rPr>
              <a:t> </a:t>
            </a:r>
            <a:r>
              <a:rPr sz="987" spc="-8" dirty="0">
                <a:solidFill>
                  <a:srgbClr val="58595B"/>
                </a:solidFill>
                <a:latin typeface="Gill Sans MT"/>
                <a:cs typeface="Gill Sans MT"/>
              </a:rPr>
              <a:t>to</a:t>
            </a:r>
            <a:r>
              <a:rPr sz="987" spc="-37" dirty="0">
                <a:solidFill>
                  <a:srgbClr val="58595B"/>
                </a:solidFill>
                <a:latin typeface="Gill Sans MT"/>
                <a:cs typeface="Gill Sans MT"/>
              </a:rPr>
              <a:t> </a:t>
            </a:r>
            <a:r>
              <a:rPr sz="987" spc="66" dirty="0">
                <a:solidFill>
                  <a:srgbClr val="58595B"/>
                </a:solidFill>
                <a:latin typeface="Gill Sans MT"/>
                <a:cs typeface="Gill Sans MT"/>
              </a:rPr>
              <a:t>use</a:t>
            </a:r>
            <a:r>
              <a:rPr sz="987" spc="-33" dirty="0">
                <a:solidFill>
                  <a:srgbClr val="58595B"/>
                </a:solidFill>
                <a:latin typeface="Gill Sans MT"/>
                <a:cs typeface="Gill Sans MT"/>
              </a:rPr>
              <a:t> </a:t>
            </a:r>
            <a:r>
              <a:rPr sz="987" dirty="0">
                <a:solidFill>
                  <a:srgbClr val="58595B"/>
                </a:solidFill>
                <a:latin typeface="Gill Sans MT"/>
                <a:cs typeface="Gill Sans MT"/>
              </a:rPr>
              <a:t>their</a:t>
            </a:r>
            <a:r>
              <a:rPr sz="987" spc="-33" dirty="0">
                <a:solidFill>
                  <a:srgbClr val="58595B"/>
                </a:solidFill>
                <a:latin typeface="Gill Sans MT"/>
                <a:cs typeface="Gill Sans MT"/>
              </a:rPr>
              <a:t> </a:t>
            </a:r>
            <a:r>
              <a:rPr sz="987" spc="53" dirty="0">
                <a:solidFill>
                  <a:srgbClr val="58595B"/>
                </a:solidFill>
                <a:latin typeface="Gill Sans MT"/>
                <a:cs typeface="Gill Sans MT"/>
              </a:rPr>
              <a:t>smart</a:t>
            </a:r>
            <a:r>
              <a:rPr sz="987" spc="-37" dirty="0">
                <a:solidFill>
                  <a:srgbClr val="58595B"/>
                </a:solidFill>
                <a:latin typeface="Gill Sans MT"/>
                <a:cs typeface="Gill Sans MT"/>
              </a:rPr>
              <a:t> </a:t>
            </a:r>
            <a:r>
              <a:rPr sz="987" spc="49" dirty="0">
                <a:solidFill>
                  <a:srgbClr val="58595B"/>
                </a:solidFill>
                <a:latin typeface="Gill Sans MT"/>
                <a:cs typeface="Gill Sans MT"/>
              </a:rPr>
              <a:t>speakers</a:t>
            </a:r>
            <a:r>
              <a:rPr sz="987" spc="-33" dirty="0">
                <a:solidFill>
                  <a:srgbClr val="58595B"/>
                </a:solidFill>
                <a:latin typeface="Gill Sans MT"/>
                <a:cs typeface="Gill Sans MT"/>
              </a:rPr>
              <a:t> </a:t>
            </a:r>
            <a:r>
              <a:rPr sz="987" spc="16" dirty="0">
                <a:solidFill>
                  <a:srgbClr val="58595B"/>
                </a:solidFill>
                <a:latin typeface="Gill Sans MT"/>
                <a:cs typeface="Gill Sans MT"/>
              </a:rPr>
              <a:t>never</a:t>
            </a:r>
            <a:r>
              <a:rPr sz="987" spc="-37" dirty="0">
                <a:solidFill>
                  <a:srgbClr val="58595B"/>
                </a:solidFill>
                <a:latin typeface="Gill Sans MT"/>
                <a:cs typeface="Gill Sans MT"/>
              </a:rPr>
              <a:t> </a:t>
            </a:r>
            <a:r>
              <a:rPr sz="987" spc="-29" dirty="0">
                <a:solidFill>
                  <a:srgbClr val="58595B"/>
                </a:solidFill>
                <a:latin typeface="Gill Sans MT"/>
                <a:cs typeface="Gill Sans MT"/>
              </a:rPr>
              <a:t>or</a:t>
            </a:r>
            <a:r>
              <a:rPr sz="987" spc="-33" dirty="0">
                <a:solidFill>
                  <a:srgbClr val="58595B"/>
                </a:solidFill>
                <a:latin typeface="Gill Sans MT"/>
                <a:cs typeface="Gill Sans MT"/>
              </a:rPr>
              <a:t> </a:t>
            </a:r>
            <a:r>
              <a:rPr sz="987" spc="4" dirty="0">
                <a:solidFill>
                  <a:srgbClr val="58595B"/>
                </a:solidFill>
                <a:latin typeface="Gill Sans MT"/>
                <a:cs typeface="Gill Sans MT"/>
              </a:rPr>
              <a:t>rarely</a:t>
            </a:r>
            <a:r>
              <a:rPr sz="987" spc="-33" dirty="0">
                <a:solidFill>
                  <a:srgbClr val="58595B"/>
                </a:solidFill>
                <a:latin typeface="Gill Sans MT"/>
                <a:cs typeface="Gill Sans MT"/>
              </a:rPr>
              <a:t> </a:t>
            </a:r>
            <a:r>
              <a:rPr sz="987" spc="33" dirty="0">
                <a:solidFill>
                  <a:srgbClr val="58595B"/>
                </a:solidFill>
                <a:latin typeface="Gill Sans MT"/>
                <a:cs typeface="Gill Sans MT"/>
              </a:rPr>
              <a:t>doubled  </a:t>
            </a:r>
            <a:r>
              <a:rPr sz="987" spc="-8" dirty="0">
                <a:solidFill>
                  <a:srgbClr val="58595B"/>
                </a:solidFill>
                <a:latin typeface="Gill Sans MT"/>
                <a:cs typeface="Gill Sans MT"/>
              </a:rPr>
              <a:t>to</a:t>
            </a:r>
            <a:r>
              <a:rPr sz="987" spc="-37" dirty="0">
                <a:solidFill>
                  <a:srgbClr val="58595B"/>
                </a:solidFill>
                <a:latin typeface="Gill Sans MT"/>
                <a:cs typeface="Gill Sans MT"/>
              </a:rPr>
              <a:t> </a:t>
            </a:r>
            <a:r>
              <a:rPr sz="987" spc="41" dirty="0">
                <a:solidFill>
                  <a:srgbClr val="58595B"/>
                </a:solidFill>
                <a:latin typeface="Gill Sans MT"/>
                <a:cs typeface="Gill Sans MT"/>
              </a:rPr>
              <a:t>26%.</a:t>
            </a:r>
            <a:r>
              <a:rPr sz="987" spc="-58" dirty="0">
                <a:solidFill>
                  <a:srgbClr val="58595B"/>
                </a:solidFill>
                <a:latin typeface="Gill Sans MT"/>
                <a:cs typeface="Gill Sans MT"/>
              </a:rPr>
              <a:t> </a:t>
            </a:r>
            <a:r>
              <a:rPr sz="987" spc="29" dirty="0">
                <a:solidFill>
                  <a:srgbClr val="58595B"/>
                </a:solidFill>
                <a:latin typeface="Gill Sans MT"/>
                <a:cs typeface="Gill Sans MT"/>
              </a:rPr>
              <a:t>That</a:t>
            </a:r>
            <a:r>
              <a:rPr sz="987" spc="-37" dirty="0">
                <a:solidFill>
                  <a:srgbClr val="58595B"/>
                </a:solidFill>
                <a:latin typeface="Gill Sans MT"/>
                <a:cs typeface="Gill Sans MT"/>
              </a:rPr>
              <a:t> </a:t>
            </a:r>
            <a:r>
              <a:rPr sz="987" spc="82" dirty="0">
                <a:solidFill>
                  <a:srgbClr val="58595B"/>
                </a:solidFill>
                <a:latin typeface="Gill Sans MT"/>
                <a:cs typeface="Gill Sans MT"/>
              </a:rPr>
              <a:t>seems</a:t>
            </a:r>
            <a:r>
              <a:rPr sz="987" spc="-33" dirty="0">
                <a:solidFill>
                  <a:srgbClr val="58595B"/>
                </a:solidFill>
                <a:latin typeface="Gill Sans MT"/>
                <a:cs typeface="Gill Sans MT"/>
              </a:rPr>
              <a:t> </a:t>
            </a:r>
            <a:r>
              <a:rPr sz="987" spc="8" dirty="0">
                <a:solidFill>
                  <a:srgbClr val="58595B"/>
                </a:solidFill>
                <a:latin typeface="Gill Sans MT"/>
                <a:cs typeface="Gill Sans MT"/>
              </a:rPr>
              <a:t>like</a:t>
            </a:r>
            <a:r>
              <a:rPr sz="987" spc="-37" dirty="0">
                <a:solidFill>
                  <a:srgbClr val="58595B"/>
                </a:solidFill>
                <a:latin typeface="Gill Sans MT"/>
                <a:cs typeface="Gill Sans MT"/>
              </a:rPr>
              <a:t> </a:t>
            </a:r>
            <a:r>
              <a:rPr sz="987" spc="107" dirty="0">
                <a:solidFill>
                  <a:srgbClr val="58595B"/>
                </a:solidFill>
                <a:latin typeface="Gill Sans MT"/>
                <a:cs typeface="Gill Sans MT"/>
              </a:rPr>
              <a:t>a</a:t>
            </a:r>
            <a:r>
              <a:rPr sz="987" spc="-37" dirty="0">
                <a:solidFill>
                  <a:srgbClr val="58595B"/>
                </a:solidFill>
                <a:latin typeface="Gill Sans MT"/>
                <a:cs typeface="Gill Sans MT"/>
              </a:rPr>
              <a:t> </a:t>
            </a:r>
            <a:r>
              <a:rPr sz="987" spc="29" dirty="0">
                <a:solidFill>
                  <a:srgbClr val="58595B"/>
                </a:solidFill>
                <a:latin typeface="Gill Sans MT"/>
                <a:cs typeface="Gill Sans MT"/>
              </a:rPr>
              <a:t>natural</a:t>
            </a:r>
            <a:r>
              <a:rPr sz="987" spc="-33" dirty="0">
                <a:solidFill>
                  <a:srgbClr val="58595B"/>
                </a:solidFill>
                <a:latin typeface="Gill Sans MT"/>
                <a:cs typeface="Gill Sans MT"/>
              </a:rPr>
              <a:t> </a:t>
            </a:r>
            <a:r>
              <a:rPr sz="987" spc="16" dirty="0">
                <a:solidFill>
                  <a:srgbClr val="58595B"/>
                </a:solidFill>
                <a:latin typeface="Gill Sans MT"/>
                <a:cs typeface="Gill Sans MT"/>
              </a:rPr>
              <a:t>evolution</a:t>
            </a:r>
            <a:r>
              <a:rPr sz="987" spc="-37" dirty="0">
                <a:solidFill>
                  <a:srgbClr val="58595B"/>
                </a:solidFill>
                <a:latin typeface="Gill Sans MT"/>
                <a:cs typeface="Gill Sans MT"/>
              </a:rPr>
              <a:t> </a:t>
            </a:r>
            <a:r>
              <a:rPr sz="987" spc="41" dirty="0">
                <a:solidFill>
                  <a:srgbClr val="58595B"/>
                </a:solidFill>
                <a:latin typeface="Gill Sans MT"/>
                <a:cs typeface="Gill Sans MT"/>
              </a:rPr>
              <a:t>of</a:t>
            </a:r>
            <a:r>
              <a:rPr sz="987" spc="-37" dirty="0">
                <a:solidFill>
                  <a:srgbClr val="58595B"/>
                </a:solidFill>
                <a:latin typeface="Gill Sans MT"/>
                <a:cs typeface="Gill Sans MT"/>
              </a:rPr>
              <a:t> </a:t>
            </a:r>
            <a:r>
              <a:rPr sz="987" spc="25" dirty="0">
                <a:solidFill>
                  <a:srgbClr val="58595B"/>
                </a:solidFill>
                <a:latin typeface="Gill Sans MT"/>
                <a:cs typeface="Gill Sans MT"/>
              </a:rPr>
              <a:t>early</a:t>
            </a:r>
            <a:r>
              <a:rPr sz="987" spc="-33" dirty="0">
                <a:solidFill>
                  <a:srgbClr val="58595B"/>
                </a:solidFill>
                <a:latin typeface="Gill Sans MT"/>
                <a:cs typeface="Gill Sans MT"/>
              </a:rPr>
              <a:t> </a:t>
            </a:r>
            <a:r>
              <a:rPr sz="987" spc="37" dirty="0">
                <a:solidFill>
                  <a:srgbClr val="58595B"/>
                </a:solidFill>
                <a:latin typeface="Gill Sans MT"/>
                <a:cs typeface="Gill Sans MT"/>
              </a:rPr>
              <a:t>adopters</a:t>
            </a:r>
            <a:r>
              <a:rPr sz="987" spc="-37" dirty="0">
                <a:solidFill>
                  <a:srgbClr val="58595B"/>
                </a:solidFill>
                <a:latin typeface="Gill Sans MT"/>
                <a:cs typeface="Gill Sans MT"/>
              </a:rPr>
              <a:t> </a:t>
            </a:r>
            <a:r>
              <a:rPr sz="987" spc="49" dirty="0">
                <a:solidFill>
                  <a:srgbClr val="58595B"/>
                </a:solidFill>
                <a:latin typeface="Gill Sans MT"/>
                <a:cs typeface="Gill Sans MT"/>
              </a:rPr>
              <a:t>being</a:t>
            </a:r>
            <a:r>
              <a:rPr sz="987" spc="-37" dirty="0">
                <a:solidFill>
                  <a:srgbClr val="58595B"/>
                </a:solidFill>
                <a:latin typeface="Gill Sans MT"/>
                <a:cs typeface="Gill Sans MT"/>
              </a:rPr>
              <a:t> </a:t>
            </a:r>
            <a:r>
              <a:rPr sz="987" spc="21" dirty="0">
                <a:solidFill>
                  <a:srgbClr val="58595B"/>
                </a:solidFill>
                <a:latin typeface="Gill Sans MT"/>
                <a:cs typeface="Gill Sans MT"/>
              </a:rPr>
              <a:t>more</a:t>
            </a:r>
            <a:r>
              <a:rPr sz="987" spc="-33" dirty="0">
                <a:solidFill>
                  <a:srgbClr val="58595B"/>
                </a:solidFill>
                <a:latin typeface="Gill Sans MT"/>
                <a:cs typeface="Gill Sans MT"/>
              </a:rPr>
              <a:t> </a:t>
            </a:r>
            <a:r>
              <a:rPr sz="987" spc="25" dirty="0">
                <a:solidFill>
                  <a:srgbClr val="58595B"/>
                </a:solidFill>
                <a:latin typeface="Gill Sans MT"/>
                <a:cs typeface="Gill Sans MT"/>
              </a:rPr>
              <a:t>frequent</a:t>
            </a:r>
            <a:r>
              <a:rPr sz="987" spc="-37" dirty="0">
                <a:solidFill>
                  <a:srgbClr val="58595B"/>
                </a:solidFill>
                <a:latin typeface="Gill Sans MT"/>
                <a:cs typeface="Gill Sans MT"/>
              </a:rPr>
              <a:t> </a:t>
            </a:r>
            <a:r>
              <a:rPr sz="987" spc="49" dirty="0">
                <a:solidFill>
                  <a:srgbClr val="58595B"/>
                </a:solidFill>
                <a:latin typeface="Gill Sans MT"/>
                <a:cs typeface="Gill Sans MT"/>
              </a:rPr>
              <a:t>users</a:t>
            </a:r>
            <a:r>
              <a:rPr sz="987" spc="-37" dirty="0">
                <a:solidFill>
                  <a:srgbClr val="58595B"/>
                </a:solidFill>
                <a:latin typeface="Gill Sans MT"/>
                <a:cs typeface="Gill Sans MT"/>
              </a:rPr>
              <a:t> </a:t>
            </a:r>
            <a:r>
              <a:rPr sz="987" spc="41" dirty="0">
                <a:solidFill>
                  <a:srgbClr val="58595B"/>
                </a:solidFill>
                <a:latin typeface="Gill Sans MT"/>
                <a:cs typeface="Gill Sans MT"/>
              </a:rPr>
              <a:t>than</a:t>
            </a:r>
            <a:r>
              <a:rPr sz="987" spc="-33" dirty="0">
                <a:solidFill>
                  <a:srgbClr val="58595B"/>
                </a:solidFill>
                <a:latin typeface="Gill Sans MT"/>
                <a:cs typeface="Gill Sans MT"/>
              </a:rPr>
              <a:t> </a:t>
            </a:r>
            <a:r>
              <a:rPr sz="987" spc="21" dirty="0">
                <a:solidFill>
                  <a:srgbClr val="58595B"/>
                </a:solidFill>
                <a:latin typeface="Gill Sans MT"/>
                <a:cs typeface="Gill Sans MT"/>
              </a:rPr>
              <a:t>the</a:t>
            </a:r>
            <a:r>
              <a:rPr sz="987" spc="-37" dirty="0">
                <a:solidFill>
                  <a:srgbClr val="58595B"/>
                </a:solidFill>
                <a:latin typeface="Gill Sans MT"/>
                <a:cs typeface="Gill Sans MT"/>
              </a:rPr>
              <a:t> </a:t>
            </a:r>
            <a:r>
              <a:rPr sz="987" spc="25" dirty="0">
                <a:solidFill>
                  <a:srgbClr val="58595B"/>
                </a:solidFill>
                <a:latin typeface="Gill Sans MT"/>
                <a:cs typeface="Gill Sans MT"/>
              </a:rPr>
              <a:t>early  </a:t>
            </a:r>
            <a:r>
              <a:rPr sz="987" spc="21" dirty="0">
                <a:solidFill>
                  <a:srgbClr val="58595B"/>
                </a:solidFill>
                <a:latin typeface="Gill Sans MT"/>
                <a:cs typeface="Gill Sans MT"/>
              </a:rPr>
              <a:t>majority </a:t>
            </a:r>
            <a:r>
              <a:rPr sz="987" spc="49" dirty="0">
                <a:solidFill>
                  <a:srgbClr val="58595B"/>
                </a:solidFill>
                <a:latin typeface="Gill Sans MT"/>
                <a:cs typeface="Gill Sans MT"/>
              </a:rPr>
              <a:t>users </a:t>
            </a:r>
            <a:r>
              <a:rPr sz="987" spc="58" dirty="0">
                <a:solidFill>
                  <a:srgbClr val="58595B"/>
                </a:solidFill>
                <a:latin typeface="Gill Sans MT"/>
                <a:cs typeface="Gill Sans MT"/>
              </a:rPr>
              <a:t>coming</a:t>
            </a:r>
            <a:r>
              <a:rPr sz="987" spc="-185" dirty="0">
                <a:solidFill>
                  <a:srgbClr val="58595B"/>
                </a:solidFill>
                <a:latin typeface="Gill Sans MT"/>
                <a:cs typeface="Gill Sans MT"/>
              </a:rPr>
              <a:t> </a:t>
            </a:r>
            <a:r>
              <a:rPr sz="987" spc="29" dirty="0">
                <a:solidFill>
                  <a:srgbClr val="58595B"/>
                </a:solidFill>
                <a:latin typeface="Gill Sans MT"/>
                <a:cs typeface="Gill Sans MT"/>
              </a:rPr>
              <a:t>afterward.</a:t>
            </a:r>
            <a:endParaRPr sz="987">
              <a:solidFill>
                <a:prstClr val="black"/>
              </a:solidFill>
              <a:latin typeface="Gill Sans MT"/>
              <a:cs typeface="Gill Sans MT"/>
            </a:endParaRPr>
          </a:p>
          <a:p>
            <a:pPr marL="10451" marR="93534" defTabSz="752460">
              <a:lnSpc>
                <a:spcPct val="125000"/>
              </a:lnSpc>
              <a:spcBef>
                <a:spcPts val="823"/>
              </a:spcBef>
            </a:pPr>
            <a:r>
              <a:rPr sz="987" spc="45" dirty="0">
                <a:solidFill>
                  <a:srgbClr val="58595B"/>
                </a:solidFill>
                <a:latin typeface="Gill Sans MT"/>
                <a:cs typeface="Gill Sans MT"/>
              </a:rPr>
              <a:t>Regardless, </a:t>
            </a:r>
            <a:r>
              <a:rPr sz="987" spc="41" dirty="0">
                <a:solidFill>
                  <a:srgbClr val="58595B"/>
                </a:solidFill>
                <a:latin typeface="Gill Sans MT"/>
                <a:cs typeface="Gill Sans MT"/>
              </a:rPr>
              <a:t>when </a:t>
            </a:r>
            <a:r>
              <a:rPr sz="987" spc="21" dirty="0">
                <a:solidFill>
                  <a:srgbClr val="58595B"/>
                </a:solidFill>
                <a:latin typeface="Gill Sans MT"/>
                <a:cs typeface="Gill Sans MT"/>
              </a:rPr>
              <a:t>more </a:t>
            </a:r>
            <a:r>
              <a:rPr sz="987" spc="41" dirty="0">
                <a:solidFill>
                  <a:srgbClr val="58595B"/>
                </a:solidFill>
                <a:latin typeface="Gill Sans MT"/>
                <a:cs typeface="Gill Sans MT"/>
              </a:rPr>
              <a:t>than </a:t>
            </a:r>
            <a:r>
              <a:rPr sz="987" spc="8" dirty="0">
                <a:solidFill>
                  <a:srgbClr val="58595B"/>
                </a:solidFill>
                <a:latin typeface="Gill Sans MT"/>
                <a:cs typeface="Gill Sans MT"/>
              </a:rPr>
              <a:t>one-in-four </a:t>
            </a:r>
            <a:r>
              <a:rPr sz="987" spc="53" dirty="0">
                <a:solidFill>
                  <a:srgbClr val="58595B"/>
                </a:solidFill>
                <a:latin typeface="Gill Sans MT"/>
                <a:cs typeface="Gill Sans MT"/>
              </a:rPr>
              <a:t>consumers </a:t>
            </a:r>
            <a:r>
              <a:rPr sz="987" spc="25" dirty="0">
                <a:solidFill>
                  <a:srgbClr val="58595B"/>
                </a:solidFill>
                <a:latin typeface="Gill Sans MT"/>
                <a:cs typeface="Gill Sans MT"/>
              </a:rPr>
              <a:t>are </a:t>
            </a:r>
            <a:r>
              <a:rPr sz="987" spc="66" dirty="0">
                <a:solidFill>
                  <a:srgbClr val="58595B"/>
                </a:solidFill>
                <a:latin typeface="Gill Sans MT"/>
                <a:cs typeface="Gill Sans MT"/>
              </a:rPr>
              <a:t>using </a:t>
            </a:r>
            <a:r>
              <a:rPr sz="987" spc="107" dirty="0">
                <a:solidFill>
                  <a:srgbClr val="58595B"/>
                </a:solidFill>
                <a:latin typeface="Gill Sans MT"/>
                <a:cs typeface="Gill Sans MT"/>
              </a:rPr>
              <a:t>a </a:t>
            </a:r>
            <a:r>
              <a:rPr sz="987" spc="37" dirty="0">
                <a:solidFill>
                  <a:srgbClr val="58595B"/>
                </a:solidFill>
                <a:latin typeface="Gill Sans MT"/>
                <a:cs typeface="Gill Sans MT"/>
              </a:rPr>
              <a:t>device </a:t>
            </a:r>
            <a:r>
              <a:rPr sz="987" spc="66" dirty="0">
                <a:solidFill>
                  <a:srgbClr val="58595B"/>
                </a:solidFill>
                <a:latin typeface="Gill Sans MT"/>
                <a:cs typeface="Gill Sans MT"/>
              </a:rPr>
              <a:t>and </a:t>
            </a:r>
            <a:r>
              <a:rPr sz="987" spc="33" dirty="0">
                <a:solidFill>
                  <a:srgbClr val="58595B"/>
                </a:solidFill>
                <a:latin typeface="Gill Sans MT"/>
                <a:cs typeface="Gill Sans MT"/>
              </a:rPr>
              <a:t>its </a:t>
            </a:r>
            <a:r>
              <a:rPr sz="987" spc="29" dirty="0">
                <a:solidFill>
                  <a:srgbClr val="58595B"/>
                </a:solidFill>
                <a:latin typeface="Gill Sans MT"/>
                <a:cs typeface="Gill Sans MT"/>
              </a:rPr>
              <a:t>voice </a:t>
            </a:r>
            <a:r>
              <a:rPr sz="987" spc="58" dirty="0">
                <a:solidFill>
                  <a:srgbClr val="58595B"/>
                </a:solidFill>
                <a:latin typeface="Gill Sans MT"/>
                <a:cs typeface="Gill Sans MT"/>
              </a:rPr>
              <a:t>assistant, </a:t>
            </a:r>
            <a:r>
              <a:rPr sz="987" spc="16" dirty="0">
                <a:solidFill>
                  <a:srgbClr val="58595B"/>
                </a:solidFill>
                <a:latin typeface="Gill Sans MT"/>
                <a:cs typeface="Gill Sans MT"/>
              </a:rPr>
              <a:t>the  </a:t>
            </a:r>
            <a:r>
              <a:rPr sz="987" spc="41" dirty="0">
                <a:solidFill>
                  <a:srgbClr val="58595B"/>
                </a:solidFill>
                <a:latin typeface="Gill Sans MT"/>
                <a:cs typeface="Gill Sans MT"/>
              </a:rPr>
              <a:t>media, </a:t>
            </a:r>
            <a:r>
              <a:rPr sz="987" spc="37" dirty="0">
                <a:solidFill>
                  <a:srgbClr val="58595B"/>
                </a:solidFill>
                <a:latin typeface="Gill Sans MT"/>
                <a:cs typeface="Gill Sans MT"/>
              </a:rPr>
              <a:t>brands, </a:t>
            </a:r>
            <a:r>
              <a:rPr sz="987" spc="94" dirty="0">
                <a:solidFill>
                  <a:srgbClr val="58595B"/>
                </a:solidFill>
                <a:latin typeface="Gill Sans MT"/>
                <a:cs typeface="Gill Sans MT"/>
              </a:rPr>
              <a:t>game </a:t>
            </a:r>
            <a:r>
              <a:rPr sz="987" spc="37" dirty="0">
                <a:solidFill>
                  <a:srgbClr val="58595B"/>
                </a:solidFill>
                <a:latin typeface="Gill Sans MT"/>
                <a:cs typeface="Gill Sans MT"/>
              </a:rPr>
              <a:t>makers, service </a:t>
            </a:r>
            <a:r>
              <a:rPr sz="987" spc="12" dirty="0">
                <a:solidFill>
                  <a:srgbClr val="58595B"/>
                </a:solidFill>
                <a:latin typeface="Gill Sans MT"/>
                <a:cs typeface="Gill Sans MT"/>
              </a:rPr>
              <a:t>providers, </a:t>
            </a:r>
            <a:r>
              <a:rPr sz="987" spc="29" dirty="0">
                <a:solidFill>
                  <a:srgbClr val="58595B"/>
                </a:solidFill>
                <a:latin typeface="Gill Sans MT"/>
                <a:cs typeface="Gill Sans MT"/>
              </a:rPr>
              <a:t>independent </a:t>
            </a:r>
            <a:r>
              <a:rPr sz="987" spc="25" dirty="0">
                <a:solidFill>
                  <a:srgbClr val="58595B"/>
                </a:solidFill>
                <a:latin typeface="Gill Sans MT"/>
                <a:cs typeface="Gill Sans MT"/>
              </a:rPr>
              <a:t>developers, </a:t>
            </a:r>
            <a:r>
              <a:rPr sz="987" spc="66" dirty="0">
                <a:solidFill>
                  <a:srgbClr val="58595B"/>
                </a:solidFill>
                <a:latin typeface="Gill Sans MT"/>
                <a:cs typeface="Gill Sans MT"/>
              </a:rPr>
              <a:t>and </a:t>
            </a:r>
            <a:r>
              <a:rPr sz="987" spc="37" dirty="0">
                <a:solidFill>
                  <a:srgbClr val="58595B"/>
                </a:solidFill>
                <a:latin typeface="Gill Sans MT"/>
                <a:cs typeface="Gill Sans MT"/>
              </a:rPr>
              <a:t>even </a:t>
            </a:r>
            <a:r>
              <a:rPr sz="987" spc="41" dirty="0">
                <a:solidFill>
                  <a:srgbClr val="58595B"/>
                </a:solidFill>
                <a:latin typeface="Gill Sans MT"/>
                <a:cs typeface="Gill Sans MT"/>
              </a:rPr>
              <a:t>governments </a:t>
            </a:r>
            <a:r>
              <a:rPr sz="987" spc="25" dirty="0">
                <a:solidFill>
                  <a:srgbClr val="58595B"/>
                </a:solidFill>
                <a:latin typeface="Gill Sans MT"/>
                <a:cs typeface="Gill Sans MT"/>
              </a:rPr>
              <a:t>are  </a:t>
            </a:r>
            <a:r>
              <a:rPr sz="987" spc="29" dirty="0">
                <a:solidFill>
                  <a:srgbClr val="58595B"/>
                </a:solidFill>
                <a:latin typeface="Gill Sans MT"/>
                <a:cs typeface="Gill Sans MT"/>
              </a:rPr>
              <a:t>sure </a:t>
            </a:r>
            <a:r>
              <a:rPr sz="987" spc="-8" dirty="0">
                <a:solidFill>
                  <a:srgbClr val="58595B"/>
                </a:solidFill>
                <a:latin typeface="Gill Sans MT"/>
                <a:cs typeface="Gill Sans MT"/>
              </a:rPr>
              <a:t>to </a:t>
            </a:r>
            <a:r>
              <a:rPr sz="987" spc="29" dirty="0">
                <a:solidFill>
                  <a:srgbClr val="58595B"/>
                </a:solidFill>
                <a:latin typeface="Gill Sans MT"/>
                <a:cs typeface="Gill Sans MT"/>
              </a:rPr>
              <a:t>take </a:t>
            </a:r>
            <a:r>
              <a:rPr sz="987" spc="21" dirty="0">
                <a:solidFill>
                  <a:srgbClr val="58595B"/>
                </a:solidFill>
                <a:latin typeface="Gill Sans MT"/>
                <a:cs typeface="Gill Sans MT"/>
              </a:rPr>
              <a:t>notice. </a:t>
            </a:r>
            <a:r>
              <a:rPr sz="987" spc="37" dirty="0">
                <a:solidFill>
                  <a:srgbClr val="58595B"/>
                </a:solidFill>
                <a:latin typeface="Gill Sans MT"/>
                <a:cs typeface="Gill Sans MT"/>
              </a:rPr>
              <a:t>This </a:t>
            </a:r>
            <a:r>
              <a:rPr sz="987" spc="25" dirty="0">
                <a:solidFill>
                  <a:srgbClr val="58595B"/>
                </a:solidFill>
                <a:latin typeface="Gill Sans MT"/>
                <a:cs typeface="Gill Sans MT"/>
              </a:rPr>
              <a:t>recognition </a:t>
            </a:r>
            <a:r>
              <a:rPr sz="987" spc="58" dirty="0">
                <a:solidFill>
                  <a:srgbClr val="58595B"/>
                </a:solidFill>
                <a:latin typeface="Gill Sans MT"/>
                <a:cs typeface="Gill Sans MT"/>
              </a:rPr>
              <a:t>is </a:t>
            </a:r>
            <a:r>
              <a:rPr sz="987" spc="49" dirty="0">
                <a:solidFill>
                  <a:srgbClr val="58595B"/>
                </a:solidFill>
                <a:latin typeface="Gill Sans MT"/>
                <a:cs typeface="Gill Sans MT"/>
              </a:rPr>
              <a:t>playing </a:t>
            </a:r>
            <a:r>
              <a:rPr sz="987" spc="12" dirty="0">
                <a:solidFill>
                  <a:srgbClr val="58595B"/>
                </a:solidFill>
                <a:latin typeface="Gill Sans MT"/>
                <a:cs typeface="Gill Sans MT"/>
              </a:rPr>
              <a:t>out </a:t>
            </a:r>
            <a:r>
              <a:rPr sz="987" spc="16" dirty="0">
                <a:solidFill>
                  <a:srgbClr val="58595B"/>
                </a:solidFill>
                <a:latin typeface="Gill Sans MT"/>
                <a:cs typeface="Gill Sans MT"/>
              </a:rPr>
              <a:t>with </a:t>
            </a:r>
            <a:r>
              <a:rPr sz="987" spc="21" dirty="0">
                <a:solidFill>
                  <a:srgbClr val="58595B"/>
                </a:solidFill>
                <a:latin typeface="Gill Sans MT"/>
                <a:cs typeface="Gill Sans MT"/>
              </a:rPr>
              <a:t>more </a:t>
            </a:r>
            <a:r>
              <a:rPr sz="987" spc="29" dirty="0">
                <a:solidFill>
                  <a:srgbClr val="58595B"/>
                </a:solidFill>
                <a:latin typeface="Gill Sans MT"/>
                <a:cs typeface="Gill Sans MT"/>
              </a:rPr>
              <a:t>voice </a:t>
            </a:r>
            <a:r>
              <a:rPr sz="987" spc="82" dirty="0">
                <a:solidFill>
                  <a:srgbClr val="58595B"/>
                </a:solidFill>
                <a:latin typeface="Gill Sans MT"/>
                <a:cs typeface="Gill Sans MT"/>
              </a:rPr>
              <a:t>apps </a:t>
            </a:r>
            <a:r>
              <a:rPr sz="987" spc="37" dirty="0">
                <a:solidFill>
                  <a:srgbClr val="58595B"/>
                </a:solidFill>
                <a:latin typeface="Gill Sans MT"/>
                <a:cs typeface="Gill Sans MT"/>
              </a:rPr>
              <a:t>published. </a:t>
            </a:r>
            <a:r>
              <a:rPr sz="987" spc="21" dirty="0">
                <a:solidFill>
                  <a:srgbClr val="58595B"/>
                </a:solidFill>
                <a:latin typeface="Gill Sans MT"/>
                <a:cs typeface="Gill Sans MT"/>
              </a:rPr>
              <a:t>The </a:t>
            </a:r>
            <a:r>
              <a:rPr sz="987" spc="37" dirty="0">
                <a:solidFill>
                  <a:srgbClr val="58595B"/>
                </a:solidFill>
                <a:latin typeface="Gill Sans MT"/>
                <a:cs typeface="Gill Sans MT"/>
              </a:rPr>
              <a:t>number of  </a:t>
            </a:r>
            <a:r>
              <a:rPr sz="987" spc="16" dirty="0">
                <a:solidFill>
                  <a:srgbClr val="58595B"/>
                </a:solidFill>
                <a:latin typeface="Gill Sans MT"/>
                <a:cs typeface="Gill Sans MT"/>
              </a:rPr>
              <a:t>Alexa</a:t>
            </a:r>
            <a:r>
              <a:rPr sz="987" spc="-37" dirty="0">
                <a:solidFill>
                  <a:srgbClr val="58595B"/>
                </a:solidFill>
                <a:latin typeface="Gill Sans MT"/>
                <a:cs typeface="Gill Sans MT"/>
              </a:rPr>
              <a:t> </a:t>
            </a:r>
            <a:r>
              <a:rPr sz="987" spc="37" dirty="0">
                <a:solidFill>
                  <a:srgbClr val="58595B"/>
                </a:solidFill>
                <a:latin typeface="Gill Sans MT"/>
                <a:cs typeface="Gill Sans MT"/>
              </a:rPr>
              <a:t>skills</a:t>
            </a:r>
            <a:r>
              <a:rPr sz="987" spc="-33" dirty="0">
                <a:solidFill>
                  <a:srgbClr val="58595B"/>
                </a:solidFill>
                <a:latin typeface="Gill Sans MT"/>
                <a:cs typeface="Gill Sans MT"/>
              </a:rPr>
              <a:t> </a:t>
            </a:r>
            <a:r>
              <a:rPr sz="987" spc="21" dirty="0">
                <a:solidFill>
                  <a:srgbClr val="58595B"/>
                </a:solidFill>
                <a:latin typeface="Gill Sans MT"/>
                <a:cs typeface="Gill Sans MT"/>
              </a:rPr>
              <a:t>rose</a:t>
            </a:r>
            <a:r>
              <a:rPr sz="987" spc="-33" dirty="0">
                <a:solidFill>
                  <a:srgbClr val="58595B"/>
                </a:solidFill>
                <a:latin typeface="Gill Sans MT"/>
                <a:cs typeface="Gill Sans MT"/>
              </a:rPr>
              <a:t> </a:t>
            </a:r>
            <a:r>
              <a:rPr sz="987" spc="37" dirty="0">
                <a:solidFill>
                  <a:srgbClr val="58595B"/>
                </a:solidFill>
                <a:latin typeface="Gill Sans MT"/>
                <a:cs typeface="Gill Sans MT"/>
              </a:rPr>
              <a:t>by</a:t>
            </a:r>
            <a:r>
              <a:rPr sz="987" spc="-33" dirty="0">
                <a:solidFill>
                  <a:srgbClr val="58595B"/>
                </a:solidFill>
                <a:latin typeface="Gill Sans MT"/>
                <a:cs typeface="Gill Sans MT"/>
              </a:rPr>
              <a:t> </a:t>
            </a:r>
            <a:r>
              <a:rPr sz="987" spc="37" dirty="0">
                <a:solidFill>
                  <a:srgbClr val="58595B"/>
                </a:solidFill>
                <a:latin typeface="Gill Sans MT"/>
                <a:cs typeface="Gill Sans MT"/>
              </a:rPr>
              <a:t>2.2</a:t>
            </a:r>
            <a:r>
              <a:rPr sz="987" spc="-37" dirty="0">
                <a:solidFill>
                  <a:srgbClr val="58595B"/>
                </a:solidFill>
                <a:latin typeface="Gill Sans MT"/>
                <a:cs typeface="Gill Sans MT"/>
              </a:rPr>
              <a:t> </a:t>
            </a:r>
            <a:r>
              <a:rPr sz="987" spc="49" dirty="0">
                <a:solidFill>
                  <a:srgbClr val="58595B"/>
                </a:solidFill>
                <a:latin typeface="Gill Sans MT"/>
                <a:cs typeface="Gill Sans MT"/>
              </a:rPr>
              <a:t>times</a:t>
            </a:r>
            <a:r>
              <a:rPr sz="987" spc="-33" dirty="0">
                <a:solidFill>
                  <a:srgbClr val="58595B"/>
                </a:solidFill>
                <a:latin typeface="Gill Sans MT"/>
                <a:cs typeface="Gill Sans MT"/>
              </a:rPr>
              <a:t> </a:t>
            </a:r>
            <a:r>
              <a:rPr sz="987" spc="-8" dirty="0">
                <a:solidFill>
                  <a:srgbClr val="58595B"/>
                </a:solidFill>
                <a:latin typeface="Gill Sans MT"/>
                <a:cs typeface="Gill Sans MT"/>
              </a:rPr>
              <a:t>to</a:t>
            </a:r>
            <a:r>
              <a:rPr sz="987" spc="-33" dirty="0">
                <a:solidFill>
                  <a:srgbClr val="58595B"/>
                </a:solidFill>
                <a:latin typeface="Gill Sans MT"/>
                <a:cs typeface="Gill Sans MT"/>
              </a:rPr>
              <a:t> </a:t>
            </a:r>
            <a:r>
              <a:rPr sz="987" spc="25" dirty="0">
                <a:solidFill>
                  <a:srgbClr val="58595B"/>
                </a:solidFill>
                <a:latin typeface="Gill Sans MT"/>
                <a:cs typeface="Gill Sans MT"/>
              </a:rPr>
              <a:t>nearly</a:t>
            </a:r>
            <a:r>
              <a:rPr sz="987" spc="-33" dirty="0">
                <a:solidFill>
                  <a:srgbClr val="58595B"/>
                </a:solidFill>
                <a:latin typeface="Gill Sans MT"/>
                <a:cs typeface="Gill Sans MT"/>
              </a:rPr>
              <a:t> </a:t>
            </a:r>
            <a:r>
              <a:rPr sz="987" spc="33" dirty="0">
                <a:solidFill>
                  <a:srgbClr val="58595B"/>
                </a:solidFill>
                <a:latin typeface="Gill Sans MT"/>
                <a:cs typeface="Gill Sans MT"/>
              </a:rPr>
              <a:t>60,000</a:t>
            </a:r>
            <a:r>
              <a:rPr sz="987" spc="-37" dirty="0">
                <a:solidFill>
                  <a:srgbClr val="58595B"/>
                </a:solidFill>
                <a:latin typeface="Gill Sans MT"/>
                <a:cs typeface="Gill Sans MT"/>
              </a:rPr>
              <a:t> </a:t>
            </a:r>
            <a:r>
              <a:rPr sz="987" spc="25" dirty="0">
                <a:solidFill>
                  <a:srgbClr val="58595B"/>
                </a:solidFill>
                <a:latin typeface="Gill Sans MT"/>
                <a:cs typeface="Gill Sans MT"/>
              </a:rPr>
              <a:t>in</a:t>
            </a:r>
            <a:r>
              <a:rPr sz="987" spc="-33" dirty="0">
                <a:solidFill>
                  <a:srgbClr val="58595B"/>
                </a:solidFill>
                <a:latin typeface="Gill Sans MT"/>
                <a:cs typeface="Gill Sans MT"/>
              </a:rPr>
              <a:t> </a:t>
            </a:r>
            <a:r>
              <a:rPr sz="987" spc="21" dirty="0">
                <a:solidFill>
                  <a:srgbClr val="58595B"/>
                </a:solidFill>
                <a:latin typeface="Gill Sans MT"/>
                <a:cs typeface="Gill Sans MT"/>
              </a:rPr>
              <a:t>the</a:t>
            </a:r>
            <a:r>
              <a:rPr sz="987" spc="-33" dirty="0">
                <a:solidFill>
                  <a:srgbClr val="58595B"/>
                </a:solidFill>
                <a:latin typeface="Gill Sans MT"/>
                <a:cs typeface="Gill Sans MT"/>
              </a:rPr>
              <a:t> </a:t>
            </a:r>
            <a:r>
              <a:rPr sz="987" spc="25" dirty="0">
                <a:solidFill>
                  <a:srgbClr val="58595B"/>
                </a:solidFill>
                <a:latin typeface="Gill Sans MT"/>
                <a:cs typeface="Gill Sans MT"/>
              </a:rPr>
              <a:t>U.S.</a:t>
            </a:r>
            <a:r>
              <a:rPr sz="987" spc="-33" dirty="0">
                <a:solidFill>
                  <a:srgbClr val="58595B"/>
                </a:solidFill>
                <a:latin typeface="Gill Sans MT"/>
                <a:cs typeface="Gill Sans MT"/>
              </a:rPr>
              <a:t> </a:t>
            </a:r>
            <a:r>
              <a:rPr sz="987" spc="41" dirty="0">
                <a:solidFill>
                  <a:srgbClr val="58595B"/>
                </a:solidFill>
                <a:latin typeface="Gill Sans MT"/>
                <a:cs typeface="Gill Sans MT"/>
              </a:rPr>
              <a:t>alone</a:t>
            </a:r>
            <a:r>
              <a:rPr sz="987" spc="-37" dirty="0">
                <a:solidFill>
                  <a:srgbClr val="58595B"/>
                </a:solidFill>
                <a:latin typeface="Gill Sans MT"/>
                <a:cs typeface="Gill Sans MT"/>
              </a:rPr>
              <a:t> </a:t>
            </a:r>
            <a:r>
              <a:rPr sz="987" spc="25" dirty="0">
                <a:solidFill>
                  <a:srgbClr val="58595B"/>
                </a:solidFill>
                <a:latin typeface="Gill Sans MT"/>
                <a:cs typeface="Gill Sans MT"/>
              </a:rPr>
              <a:t>in</a:t>
            </a:r>
            <a:r>
              <a:rPr sz="987" spc="-33" dirty="0">
                <a:solidFill>
                  <a:srgbClr val="58595B"/>
                </a:solidFill>
                <a:latin typeface="Gill Sans MT"/>
                <a:cs typeface="Gill Sans MT"/>
              </a:rPr>
              <a:t> </a:t>
            </a:r>
            <a:r>
              <a:rPr sz="987" spc="41" dirty="0">
                <a:solidFill>
                  <a:srgbClr val="58595B"/>
                </a:solidFill>
                <a:latin typeface="Gill Sans MT"/>
                <a:cs typeface="Gill Sans MT"/>
              </a:rPr>
              <a:t>2018.</a:t>
            </a:r>
            <a:r>
              <a:rPr sz="987" spc="-33" dirty="0">
                <a:solidFill>
                  <a:srgbClr val="58595B"/>
                </a:solidFill>
                <a:latin typeface="Gill Sans MT"/>
                <a:cs typeface="Gill Sans MT"/>
              </a:rPr>
              <a:t> </a:t>
            </a:r>
            <a:r>
              <a:rPr sz="987" spc="12" dirty="0">
                <a:solidFill>
                  <a:srgbClr val="58595B"/>
                </a:solidFill>
                <a:latin typeface="Gill Sans MT"/>
                <a:cs typeface="Gill Sans MT"/>
              </a:rPr>
              <a:t>During</a:t>
            </a:r>
            <a:r>
              <a:rPr sz="987" spc="-33" dirty="0">
                <a:solidFill>
                  <a:srgbClr val="58595B"/>
                </a:solidFill>
                <a:latin typeface="Gill Sans MT"/>
                <a:cs typeface="Gill Sans MT"/>
              </a:rPr>
              <a:t> </a:t>
            </a:r>
            <a:r>
              <a:rPr sz="987" spc="21" dirty="0">
                <a:solidFill>
                  <a:srgbClr val="58595B"/>
                </a:solidFill>
                <a:latin typeface="Gill Sans MT"/>
                <a:cs typeface="Gill Sans MT"/>
              </a:rPr>
              <a:t>the</a:t>
            </a:r>
            <a:r>
              <a:rPr sz="987" spc="-37" dirty="0">
                <a:solidFill>
                  <a:srgbClr val="58595B"/>
                </a:solidFill>
                <a:latin typeface="Gill Sans MT"/>
                <a:cs typeface="Gill Sans MT"/>
              </a:rPr>
              <a:t> </a:t>
            </a:r>
            <a:r>
              <a:rPr sz="987" spc="91" dirty="0">
                <a:solidFill>
                  <a:srgbClr val="58595B"/>
                </a:solidFill>
                <a:latin typeface="Gill Sans MT"/>
                <a:cs typeface="Gill Sans MT"/>
              </a:rPr>
              <a:t>same</a:t>
            </a:r>
            <a:r>
              <a:rPr sz="987" spc="-33" dirty="0">
                <a:solidFill>
                  <a:srgbClr val="58595B"/>
                </a:solidFill>
                <a:latin typeface="Gill Sans MT"/>
                <a:cs typeface="Gill Sans MT"/>
              </a:rPr>
              <a:t> </a:t>
            </a:r>
            <a:r>
              <a:rPr sz="987" spc="8" dirty="0">
                <a:solidFill>
                  <a:srgbClr val="58595B"/>
                </a:solidFill>
                <a:latin typeface="Gill Sans MT"/>
                <a:cs typeface="Gill Sans MT"/>
              </a:rPr>
              <a:t>period</a:t>
            </a:r>
            <a:r>
              <a:rPr sz="987" spc="-33" dirty="0">
                <a:solidFill>
                  <a:srgbClr val="58595B"/>
                </a:solidFill>
                <a:latin typeface="Gill Sans MT"/>
                <a:cs typeface="Gill Sans MT"/>
              </a:rPr>
              <a:t> </a:t>
            </a:r>
            <a:r>
              <a:rPr sz="987" spc="21" dirty="0">
                <a:solidFill>
                  <a:srgbClr val="58595B"/>
                </a:solidFill>
                <a:latin typeface="Gill Sans MT"/>
                <a:cs typeface="Gill Sans MT"/>
              </a:rPr>
              <a:t>Google  </a:t>
            </a:r>
            <a:r>
              <a:rPr sz="987" spc="29" dirty="0">
                <a:solidFill>
                  <a:srgbClr val="58595B"/>
                </a:solidFill>
                <a:latin typeface="Gill Sans MT"/>
                <a:cs typeface="Gill Sans MT"/>
              </a:rPr>
              <a:t>Actions</a:t>
            </a:r>
            <a:r>
              <a:rPr sz="987" spc="-41" dirty="0">
                <a:solidFill>
                  <a:srgbClr val="58595B"/>
                </a:solidFill>
                <a:latin typeface="Gill Sans MT"/>
                <a:cs typeface="Gill Sans MT"/>
              </a:rPr>
              <a:t> </a:t>
            </a:r>
            <a:r>
              <a:rPr sz="987" spc="29" dirty="0">
                <a:solidFill>
                  <a:srgbClr val="58595B"/>
                </a:solidFill>
                <a:latin typeface="Gill Sans MT"/>
                <a:cs typeface="Gill Sans MT"/>
              </a:rPr>
              <a:t>grew</a:t>
            </a:r>
            <a:r>
              <a:rPr sz="987" spc="-37" dirty="0">
                <a:solidFill>
                  <a:srgbClr val="58595B"/>
                </a:solidFill>
                <a:latin typeface="Gill Sans MT"/>
                <a:cs typeface="Gill Sans MT"/>
              </a:rPr>
              <a:t> </a:t>
            </a:r>
            <a:r>
              <a:rPr sz="987" spc="45" dirty="0">
                <a:solidFill>
                  <a:srgbClr val="58595B"/>
                </a:solidFill>
                <a:latin typeface="Gill Sans MT"/>
                <a:cs typeface="Gill Sans MT"/>
              </a:rPr>
              <a:t>at</a:t>
            </a:r>
            <a:r>
              <a:rPr sz="987" spc="-37" dirty="0">
                <a:solidFill>
                  <a:srgbClr val="58595B"/>
                </a:solidFill>
                <a:latin typeface="Gill Sans MT"/>
                <a:cs typeface="Gill Sans MT"/>
              </a:rPr>
              <a:t> </a:t>
            </a:r>
            <a:r>
              <a:rPr sz="987" spc="107" dirty="0">
                <a:solidFill>
                  <a:srgbClr val="58595B"/>
                </a:solidFill>
                <a:latin typeface="Gill Sans MT"/>
                <a:cs typeface="Gill Sans MT"/>
              </a:rPr>
              <a:t>a</a:t>
            </a:r>
            <a:r>
              <a:rPr sz="987" spc="-37" dirty="0">
                <a:solidFill>
                  <a:srgbClr val="58595B"/>
                </a:solidFill>
                <a:latin typeface="Gill Sans MT"/>
                <a:cs typeface="Gill Sans MT"/>
              </a:rPr>
              <a:t> </a:t>
            </a:r>
            <a:r>
              <a:rPr sz="987" spc="37" dirty="0">
                <a:solidFill>
                  <a:srgbClr val="58595B"/>
                </a:solidFill>
                <a:latin typeface="Gill Sans MT"/>
                <a:cs typeface="Gill Sans MT"/>
              </a:rPr>
              <a:t>slightly</a:t>
            </a:r>
            <a:r>
              <a:rPr sz="987" spc="-37" dirty="0">
                <a:solidFill>
                  <a:srgbClr val="58595B"/>
                </a:solidFill>
                <a:latin typeface="Gill Sans MT"/>
                <a:cs typeface="Gill Sans MT"/>
              </a:rPr>
              <a:t> </a:t>
            </a:r>
            <a:r>
              <a:rPr sz="987" spc="41" dirty="0">
                <a:solidFill>
                  <a:srgbClr val="58595B"/>
                </a:solidFill>
                <a:latin typeface="Gill Sans MT"/>
                <a:cs typeface="Gill Sans MT"/>
              </a:rPr>
              <a:t>faster</a:t>
            </a:r>
            <a:r>
              <a:rPr sz="987" spc="-37" dirty="0">
                <a:solidFill>
                  <a:srgbClr val="58595B"/>
                </a:solidFill>
                <a:latin typeface="Gill Sans MT"/>
                <a:cs typeface="Gill Sans MT"/>
              </a:rPr>
              <a:t> </a:t>
            </a:r>
            <a:r>
              <a:rPr sz="987" spc="12" dirty="0">
                <a:solidFill>
                  <a:srgbClr val="58595B"/>
                </a:solidFill>
                <a:latin typeface="Gill Sans MT"/>
                <a:cs typeface="Gill Sans MT"/>
              </a:rPr>
              <a:t>rate</a:t>
            </a:r>
            <a:r>
              <a:rPr sz="987" spc="-37" dirty="0">
                <a:solidFill>
                  <a:srgbClr val="58595B"/>
                </a:solidFill>
                <a:latin typeface="Gill Sans MT"/>
                <a:cs typeface="Gill Sans MT"/>
              </a:rPr>
              <a:t> </a:t>
            </a:r>
            <a:r>
              <a:rPr sz="987" spc="41" dirty="0">
                <a:solidFill>
                  <a:srgbClr val="58595B"/>
                </a:solidFill>
                <a:latin typeface="Gill Sans MT"/>
                <a:cs typeface="Gill Sans MT"/>
              </a:rPr>
              <a:t>of</a:t>
            </a:r>
            <a:r>
              <a:rPr sz="987" spc="-37" dirty="0">
                <a:solidFill>
                  <a:srgbClr val="58595B"/>
                </a:solidFill>
                <a:latin typeface="Gill Sans MT"/>
                <a:cs typeface="Gill Sans MT"/>
              </a:rPr>
              <a:t> </a:t>
            </a:r>
            <a:r>
              <a:rPr sz="987" spc="37" dirty="0">
                <a:solidFill>
                  <a:srgbClr val="58595B"/>
                </a:solidFill>
                <a:latin typeface="Gill Sans MT"/>
                <a:cs typeface="Gill Sans MT"/>
              </a:rPr>
              <a:t>2.5</a:t>
            </a:r>
            <a:r>
              <a:rPr sz="987" spc="-37" dirty="0">
                <a:solidFill>
                  <a:srgbClr val="58595B"/>
                </a:solidFill>
                <a:latin typeface="Gill Sans MT"/>
                <a:cs typeface="Gill Sans MT"/>
              </a:rPr>
              <a:t> </a:t>
            </a:r>
            <a:r>
              <a:rPr sz="987" spc="49" dirty="0">
                <a:solidFill>
                  <a:srgbClr val="58595B"/>
                </a:solidFill>
                <a:latin typeface="Gill Sans MT"/>
                <a:cs typeface="Gill Sans MT"/>
              </a:rPr>
              <a:t>times</a:t>
            </a:r>
            <a:r>
              <a:rPr sz="987" spc="-37" dirty="0">
                <a:solidFill>
                  <a:srgbClr val="58595B"/>
                </a:solidFill>
                <a:latin typeface="Gill Sans MT"/>
                <a:cs typeface="Gill Sans MT"/>
              </a:rPr>
              <a:t> </a:t>
            </a:r>
            <a:r>
              <a:rPr sz="987" spc="-8" dirty="0">
                <a:solidFill>
                  <a:srgbClr val="58595B"/>
                </a:solidFill>
                <a:latin typeface="Gill Sans MT"/>
                <a:cs typeface="Gill Sans MT"/>
              </a:rPr>
              <a:t>to</a:t>
            </a:r>
            <a:r>
              <a:rPr sz="987" spc="-37" dirty="0">
                <a:solidFill>
                  <a:srgbClr val="58595B"/>
                </a:solidFill>
                <a:latin typeface="Gill Sans MT"/>
                <a:cs typeface="Gill Sans MT"/>
              </a:rPr>
              <a:t> </a:t>
            </a:r>
            <a:r>
              <a:rPr sz="987" dirty="0">
                <a:solidFill>
                  <a:srgbClr val="58595B"/>
                </a:solidFill>
                <a:latin typeface="Gill Sans MT"/>
                <a:cs typeface="Gill Sans MT"/>
              </a:rPr>
              <a:t>over</a:t>
            </a:r>
            <a:r>
              <a:rPr sz="987" spc="-37" dirty="0">
                <a:solidFill>
                  <a:srgbClr val="58595B"/>
                </a:solidFill>
                <a:latin typeface="Gill Sans MT"/>
                <a:cs typeface="Gill Sans MT"/>
              </a:rPr>
              <a:t> </a:t>
            </a:r>
            <a:r>
              <a:rPr sz="987" spc="29" dirty="0">
                <a:solidFill>
                  <a:srgbClr val="58595B"/>
                </a:solidFill>
                <a:latin typeface="Gill Sans MT"/>
                <a:cs typeface="Gill Sans MT"/>
              </a:rPr>
              <a:t>4,000.</a:t>
            </a:r>
            <a:endParaRPr sz="987">
              <a:solidFill>
                <a:prstClr val="black"/>
              </a:solidFill>
              <a:latin typeface="Gill Sans MT"/>
              <a:cs typeface="Gill Sans MT"/>
            </a:endParaRPr>
          </a:p>
        </p:txBody>
      </p:sp>
      <p:sp>
        <p:nvSpPr>
          <p:cNvPr id="4" name="object 4"/>
          <p:cNvSpPr/>
          <p:nvPr/>
        </p:nvSpPr>
        <p:spPr>
          <a:xfrm>
            <a:off x="0" y="816429"/>
            <a:ext cx="2946981"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 name="object 5"/>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6" name="object 6"/>
          <p:cNvSpPr/>
          <p:nvPr/>
        </p:nvSpPr>
        <p:spPr>
          <a:xfrm>
            <a:off x="324874" y="2708846"/>
            <a:ext cx="973967" cy="148394"/>
          </a:xfrm>
          <a:custGeom>
            <a:avLst/>
            <a:gdLst/>
            <a:ahLst/>
            <a:cxnLst/>
            <a:rect l="l" t="t" r="r" b="b"/>
            <a:pathLst>
              <a:path w="1183640" h="180339">
                <a:moveTo>
                  <a:pt x="1183157" y="90170"/>
                </a:moveTo>
                <a:lnTo>
                  <a:pt x="1143337" y="122758"/>
                </a:lnTo>
                <a:lnTo>
                  <a:pt x="1077166" y="141684"/>
                </a:lnTo>
                <a:lnTo>
                  <a:pt x="1033856" y="150054"/>
                </a:lnTo>
                <a:lnTo>
                  <a:pt x="984469" y="157582"/>
                </a:lnTo>
                <a:lnTo>
                  <a:pt x="929560" y="164183"/>
                </a:lnTo>
                <a:lnTo>
                  <a:pt x="869682" y="169774"/>
                </a:lnTo>
                <a:lnTo>
                  <a:pt x="805391" y="174270"/>
                </a:lnTo>
                <a:lnTo>
                  <a:pt x="737240" y="177585"/>
                </a:lnTo>
                <a:lnTo>
                  <a:pt x="665785" y="179637"/>
                </a:lnTo>
                <a:lnTo>
                  <a:pt x="591578" y="180340"/>
                </a:lnTo>
                <a:lnTo>
                  <a:pt x="517372" y="179637"/>
                </a:lnTo>
                <a:lnTo>
                  <a:pt x="445916" y="177585"/>
                </a:lnTo>
                <a:lnTo>
                  <a:pt x="377765" y="174270"/>
                </a:lnTo>
                <a:lnTo>
                  <a:pt x="313474" y="169774"/>
                </a:lnTo>
                <a:lnTo>
                  <a:pt x="253596" y="164183"/>
                </a:lnTo>
                <a:lnTo>
                  <a:pt x="198687" y="157582"/>
                </a:lnTo>
                <a:lnTo>
                  <a:pt x="149300" y="150054"/>
                </a:lnTo>
                <a:lnTo>
                  <a:pt x="105991" y="141684"/>
                </a:lnTo>
                <a:lnTo>
                  <a:pt x="39819" y="122758"/>
                </a:lnTo>
                <a:lnTo>
                  <a:pt x="4609" y="101480"/>
                </a:lnTo>
                <a:lnTo>
                  <a:pt x="0" y="90170"/>
                </a:lnTo>
                <a:lnTo>
                  <a:pt x="4609" y="78859"/>
                </a:lnTo>
                <a:lnTo>
                  <a:pt x="39819" y="57581"/>
                </a:lnTo>
                <a:lnTo>
                  <a:pt x="105991" y="38655"/>
                </a:lnTo>
                <a:lnTo>
                  <a:pt x="149300" y="30285"/>
                </a:lnTo>
                <a:lnTo>
                  <a:pt x="198687" y="22757"/>
                </a:lnTo>
                <a:lnTo>
                  <a:pt x="253596" y="16156"/>
                </a:lnTo>
                <a:lnTo>
                  <a:pt x="313474" y="10565"/>
                </a:lnTo>
                <a:lnTo>
                  <a:pt x="377765" y="6069"/>
                </a:lnTo>
                <a:lnTo>
                  <a:pt x="445916" y="2754"/>
                </a:lnTo>
                <a:lnTo>
                  <a:pt x="517372" y="702"/>
                </a:lnTo>
                <a:lnTo>
                  <a:pt x="591578" y="0"/>
                </a:lnTo>
                <a:lnTo>
                  <a:pt x="665785" y="702"/>
                </a:lnTo>
                <a:lnTo>
                  <a:pt x="737240" y="2754"/>
                </a:lnTo>
                <a:lnTo>
                  <a:pt x="805391" y="6069"/>
                </a:lnTo>
                <a:lnTo>
                  <a:pt x="869682" y="10565"/>
                </a:lnTo>
                <a:lnTo>
                  <a:pt x="929560" y="16156"/>
                </a:lnTo>
                <a:lnTo>
                  <a:pt x="984469" y="22757"/>
                </a:lnTo>
                <a:lnTo>
                  <a:pt x="1033856" y="30285"/>
                </a:lnTo>
                <a:lnTo>
                  <a:pt x="1077166" y="38655"/>
                </a:lnTo>
                <a:lnTo>
                  <a:pt x="1143337" y="57581"/>
                </a:lnTo>
                <a:lnTo>
                  <a:pt x="1178548" y="78859"/>
                </a:lnTo>
                <a:lnTo>
                  <a:pt x="1183157" y="90170"/>
                </a:lnTo>
                <a:close/>
              </a:path>
            </a:pathLst>
          </a:custGeom>
          <a:ln w="27622">
            <a:solidFill>
              <a:srgbClr val="FFFFFF"/>
            </a:solidFill>
          </a:ln>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324874" y="2708846"/>
            <a:ext cx="973967" cy="148394"/>
          </a:xfrm>
          <a:custGeom>
            <a:avLst/>
            <a:gdLst/>
            <a:ahLst/>
            <a:cxnLst/>
            <a:rect l="l" t="t" r="r" b="b"/>
            <a:pathLst>
              <a:path w="1183640" h="180339">
                <a:moveTo>
                  <a:pt x="1183157" y="90170"/>
                </a:moveTo>
                <a:lnTo>
                  <a:pt x="1143337" y="122758"/>
                </a:lnTo>
                <a:lnTo>
                  <a:pt x="1077166" y="141684"/>
                </a:lnTo>
                <a:lnTo>
                  <a:pt x="1033856" y="150054"/>
                </a:lnTo>
                <a:lnTo>
                  <a:pt x="984469" y="157582"/>
                </a:lnTo>
                <a:lnTo>
                  <a:pt x="929560" y="164183"/>
                </a:lnTo>
                <a:lnTo>
                  <a:pt x="869682" y="169774"/>
                </a:lnTo>
                <a:lnTo>
                  <a:pt x="805391" y="174270"/>
                </a:lnTo>
                <a:lnTo>
                  <a:pt x="737240" y="177585"/>
                </a:lnTo>
                <a:lnTo>
                  <a:pt x="665785" y="179637"/>
                </a:lnTo>
                <a:lnTo>
                  <a:pt x="591578" y="180340"/>
                </a:lnTo>
                <a:lnTo>
                  <a:pt x="517372" y="179637"/>
                </a:lnTo>
                <a:lnTo>
                  <a:pt x="445916" y="177585"/>
                </a:lnTo>
                <a:lnTo>
                  <a:pt x="377765" y="174270"/>
                </a:lnTo>
                <a:lnTo>
                  <a:pt x="313474" y="169774"/>
                </a:lnTo>
                <a:lnTo>
                  <a:pt x="253596" y="164183"/>
                </a:lnTo>
                <a:lnTo>
                  <a:pt x="198687" y="157582"/>
                </a:lnTo>
                <a:lnTo>
                  <a:pt x="149300" y="150054"/>
                </a:lnTo>
                <a:lnTo>
                  <a:pt x="105991" y="141684"/>
                </a:lnTo>
                <a:lnTo>
                  <a:pt x="39819" y="122758"/>
                </a:lnTo>
                <a:lnTo>
                  <a:pt x="4609" y="101480"/>
                </a:lnTo>
                <a:lnTo>
                  <a:pt x="0" y="90170"/>
                </a:lnTo>
                <a:lnTo>
                  <a:pt x="4609" y="78859"/>
                </a:lnTo>
                <a:lnTo>
                  <a:pt x="39819" y="57581"/>
                </a:lnTo>
                <a:lnTo>
                  <a:pt x="105991" y="38655"/>
                </a:lnTo>
                <a:lnTo>
                  <a:pt x="149300" y="30285"/>
                </a:lnTo>
                <a:lnTo>
                  <a:pt x="198687" y="22757"/>
                </a:lnTo>
                <a:lnTo>
                  <a:pt x="253596" y="16156"/>
                </a:lnTo>
                <a:lnTo>
                  <a:pt x="313474" y="10565"/>
                </a:lnTo>
                <a:lnTo>
                  <a:pt x="377765" y="6069"/>
                </a:lnTo>
                <a:lnTo>
                  <a:pt x="445916" y="2754"/>
                </a:lnTo>
                <a:lnTo>
                  <a:pt x="517372" y="702"/>
                </a:lnTo>
                <a:lnTo>
                  <a:pt x="591578" y="0"/>
                </a:lnTo>
                <a:lnTo>
                  <a:pt x="665785" y="702"/>
                </a:lnTo>
                <a:lnTo>
                  <a:pt x="737240" y="2754"/>
                </a:lnTo>
                <a:lnTo>
                  <a:pt x="805391" y="6069"/>
                </a:lnTo>
                <a:lnTo>
                  <a:pt x="869682" y="10565"/>
                </a:lnTo>
                <a:lnTo>
                  <a:pt x="929560" y="16156"/>
                </a:lnTo>
                <a:lnTo>
                  <a:pt x="984469" y="22757"/>
                </a:lnTo>
                <a:lnTo>
                  <a:pt x="1033856" y="30285"/>
                </a:lnTo>
                <a:lnTo>
                  <a:pt x="1077166" y="38655"/>
                </a:lnTo>
                <a:lnTo>
                  <a:pt x="1143337" y="57581"/>
                </a:lnTo>
                <a:lnTo>
                  <a:pt x="1178548" y="78859"/>
                </a:lnTo>
                <a:lnTo>
                  <a:pt x="1183157" y="90170"/>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324874" y="2873940"/>
            <a:ext cx="973967" cy="74197"/>
          </a:xfrm>
          <a:custGeom>
            <a:avLst/>
            <a:gdLst/>
            <a:ahLst/>
            <a:cxnLst/>
            <a:rect l="l" t="t" r="r" b="b"/>
            <a:pathLst>
              <a:path w="1183640" h="90169">
                <a:moveTo>
                  <a:pt x="1183157" y="0"/>
                </a:moveTo>
                <a:lnTo>
                  <a:pt x="1143337" y="32593"/>
                </a:lnTo>
                <a:lnTo>
                  <a:pt x="1077166" y="51520"/>
                </a:lnTo>
                <a:lnTo>
                  <a:pt x="1033856" y="59889"/>
                </a:lnTo>
                <a:lnTo>
                  <a:pt x="984469" y="67416"/>
                </a:lnTo>
                <a:lnTo>
                  <a:pt x="929560" y="74017"/>
                </a:lnTo>
                <a:lnTo>
                  <a:pt x="869682" y="79607"/>
                </a:lnTo>
                <a:lnTo>
                  <a:pt x="805391" y="84101"/>
                </a:lnTo>
                <a:lnTo>
                  <a:pt x="737240" y="87416"/>
                </a:lnTo>
                <a:lnTo>
                  <a:pt x="665785" y="89467"/>
                </a:lnTo>
                <a:lnTo>
                  <a:pt x="591578" y="90170"/>
                </a:lnTo>
                <a:lnTo>
                  <a:pt x="517372" y="89467"/>
                </a:lnTo>
                <a:lnTo>
                  <a:pt x="445916" y="87416"/>
                </a:lnTo>
                <a:lnTo>
                  <a:pt x="377765" y="84101"/>
                </a:lnTo>
                <a:lnTo>
                  <a:pt x="313474" y="79607"/>
                </a:lnTo>
                <a:lnTo>
                  <a:pt x="253596" y="74017"/>
                </a:lnTo>
                <a:lnTo>
                  <a:pt x="198687" y="67416"/>
                </a:lnTo>
                <a:lnTo>
                  <a:pt x="149300" y="59889"/>
                </a:lnTo>
                <a:lnTo>
                  <a:pt x="105991" y="51520"/>
                </a:lnTo>
                <a:lnTo>
                  <a:pt x="39819" y="32593"/>
                </a:lnTo>
                <a:lnTo>
                  <a:pt x="4609" y="11312"/>
                </a:ln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324874" y="4238089"/>
            <a:ext cx="302013" cy="83080"/>
          </a:xfrm>
          <a:custGeom>
            <a:avLst/>
            <a:gdLst/>
            <a:ahLst/>
            <a:cxnLst/>
            <a:rect l="l" t="t" r="r" b="b"/>
            <a:pathLst>
              <a:path w="367030" h="100964">
                <a:moveTo>
                  <a:pt x="366979" y="100469"/>
                </a:moveTo>
                <a:lnTo>
                  <a:pt x="289139" y="93305"/>
                </a:lnTo>
                <a:lnTo>
                  <a:pt x="218432" y="84226"/>
                </a:lnTo>
                <a:lnTo>
                  <a:pt x="155858" y="73418"/>
                </a:lnTo>
                <a:lnTo>
                  <a:pt x="102417" y="61069"/>
                </a:lnTo>
                <a:lnTo>
                  <a:pt x="59110" y="47365"/>
                </a:lnTo>
                <a:lnTo>
                  <a:pt x="6901" y="16644"/>
                </a:ln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1298443" y="2783044"/>
            <a:ext cx="0" cy="1119748"/>
          </a:xfrm>
          <a:custGeom>
            <a:avLst/>
            <a:gdLst/>
            <a:ahLst/>
            <a:cxnLst/>
            <a:rect l="l" t="t" r="r" b="b"/>
            <a:pathLst>
              <a:path h="1360804">
                <a:moveTo>
                  <a:pt x="0" y="1360398"/>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324874" y="2783043"/>
            <a:ext cx="292608" cy="1678316"/>
          </a:xfrm>
          <a:custGeom>
            <a:avLst/>
            <a:gdLst/>
            <a:ahLst/>
            <a:cxnLst/>
            <a:rect l="l" t="t" r="r" b="b"/>
            <a:pathLst>
              <a:path w="355600" h="2039620">
                <a:moveTo>
                  <a:pt x="0" y="0"/>
                </a:moveTo>
                <a:lnTo>
                  <a:pt x="0" y="1939721"/>
                </a:lnTo>
                <a:lnTo>
                  <a:pt x="6819" y="1956055"/>
                </a:lnTo>
                <a:lnTo>
                  <a:pt x="58111" y="1986267"/>
                </a:lnTo>
                <a:lnTo>
                  <a:pt x="100407" y="1999791"/>
                </a:lnTo>
                <a:lnTo>
                  <a:pt x="152353" y="2012023"/>
                </a:lnTo>
                <a:lnTo>
                  <a:pt x="212860" y="2022787"/>
                </a:lnTo>
                <a:lnTo>
                  <a:pt x="280840" y="2031905"/>
                </a:lnTo>
                <a:lnTo>
                  <a:pt x="355206" y="203920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469791" y="2762621"/>
            <a:ext cx="166160" cy="28216"/>
          </a:xfrm>
          <a:custGeom>
            <a:avLst/>
            <a:gdLst/>
            <a:ahLst/>
            <a:cxnLst/>
            <a:rect l="l" t="t" r="r" b="b"/>
            <a:pathLst>
              <a:path w="201929" h="34289">
                <a:moveTo>
                  <a:pt x="100914" y="0"/>
                </a:moveTo>
                <a:lnTo>
                  <a:pt x="61636" y="1322"/>
                </a:lnTo>
                <a:lnTo>
                  <a:pt x="29559" y="4929"/>
                </a:lnTo>
                <a:lnTo>
                  <a:pt x="7931" y="10281"/>
                </a:lnTo>
                <a:lnTo>
                  <a:pt x="0" y="16840"/>
                </a:lnTo>
                <a:lnTo>
                  <a:pt x="7931" y="23400"/>
                </a:lnTo>
                <a:lnTo>
                  <a:pt x="29559" y="28757"/>
                </a:lnTo>
                <a:lnTo>
                  <a:pt x="61636" y="32368"/>
                </a:lnTo>
                <a:lnTo>
                  <a:pt x="100914" y="33693"/>
                </a:lnTo>
                <a:lnTo>
                  <a:pt x="140192" y="32368"/>
                </a:lnTo>
                <a:lnTo>
                  <a:pt x="172269" y="28757"/>
                </a:lnTo>
                <a:lnTo>
                  <a:pt x="193897" y="23400"/>
                </a:lnTo>
                <a:lnTo>
                  <a:pt x="201828" y="16840"/>
                </a:lnTo>
                <a:lnTo>
                  <a:pt x="193897" y="10281"/>
                </a:lnTo>
                <a:lnTo>
                  <a:pt x="172269" y="4929"/>
                </a:lnTo>
                <a:lnTo>
                  <a:pt x="140192" y="1322"/>
                </a:lnTo>
                <a:lnTo>
                  <a:pt x="100914"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983750" y="2762621"/>
            <a:ext cx="166160" cy="28216"/>
          </a:xfrm>
          <a:custGeom>
            <a:avLst/>
            <a:gdLst/>
            <a:ahLst/>
            <a:cxnLst/>
            <a:rect l="l" t="t" r="r" b="b"/>
            <a:pathLst>
              <a:path w="201930" h="34289">
                <a:moveTo>
                  <a:pt x="100914" y="0"/>
                </a:moveTo>
                <a:lnTo>
                  <a:pt x="61636" y="1322"/>
                </a:lnTo>
                <a:lnTo>
                  <a:pt x="29559" y="4929"/>
                </a:lnTo>
                <a:lnTo>
                  <a:pt x="7931" y="10281"/>
                </a:lnTo>
                <a:lnTo>
                  <a:pt x="0" y="16840"/>
                </a:lnTo>
                <a:lnTo>
                  <a:pt x="7931" y="23400"/>
                </a:lnTo>
                <a:lnTo>
                  <a:pt x="29559" y="28757"/>
                </a:lnTo>
                <a:lnTo>
                  <a:pt x="61636" y="32368"/>
                </a:lnTo>
                <a:lnTo>
                  <a:pt x="100914" y="33693"/>
                </a:lnTo>
                <a:lnTo>
                  <a:pt x="140197" y="32368"/>
                </a:lnTo>
                <a:lnTo>
                  <a:pt x="172273" y="28757"/>
                </a:lnTo>
                <a:lnTo>
                  <a:pt x="193899" y="23400"/>
                </a:lnTo>
                <a:lnTo>
                  <a:pt x="201828" y="16840"/>
                </a:lnTo>
                <a:lnTo>
                  <a:pt x="193899" y="10281"/>
                </a:lnTo>
                <a:lnTo>
                  <a:pt x="172273" y="4929"/>
                </a:lnTo>
                <a:lnTo>
                  <a:pt x="140197" y="1322"/>
                </a:lnTo>
                <a:lnTo>
                  <a:pt x="100914"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640853" y="3895781"/>
            <a:ext cx="1007930" cy="279023"/>
          </a:xfrm>
          <a:custGeom>
            <a:avLst/>
            <a:gdLst/>
            <a:ahLst/>
            <a:cxnLst/>
            <a:rect l="l" t="t" r="r" b="b"/>
            <a:pathLst>
              <a:path w="1224914" h="339089">
                <a:moveTo>
                  <a:pt x="1224407" y="65696"/>
                </a:moveTo>
                <a:lnTo>
                  <a:pt x="1196370" y="116923"/>
                </a:lnTo>
                <a:lnTo>
                  <a:pt x="1141261" y="153658"/>
                </a:lnTo>
                <a:lnTo>
                  <a:pt x="1104108" y="172266"/>
                </a:lnTo>
                <a:lnTo>
                  <a:pt x="1061145" y="190795"/>
                </a:lnTo>
                <a:lnTo>
                  <a:pt x="1012815" y="209069"/>
                </a:lnTo>
                <a:lnTo>
                  <a:pt x="959560" y="226909"/>
                </a:lnTo>
                <a:lnTo>
                  <a:pt x="901824" y="244136"/>
                </a:lnTo>
                <a:lnTo>
                  <a:pt x="840046" y="260572"/>
                </a:lnTo>
                <a:lnTo>
                  <a:pt x="774672" y="276038"/>
                </a:lnTo>
                <a:lnTo>
                  <a:pt x="706141" y="290357"/>
                </a:lnTo>
                <a:lnTo>
                  <a:pt x="634898" y="303351"/>
                </a:lnTo>
                <a:lnTo>
                  <a:pt x="563349" y="314541"/>
                </a:lnTo>
                <a:lnTo>
                  <a:pt x="493925" y="323587"/>
                </a:lnTo>
                <a:lnTo>
                  <a:pt x="427103" y="330510"/>
                </a:lnTo>
                <a:lnTo>
                  <a:pt x="363359" y="335334"/>
                </a:lnTo>
                <a:lnTo>
                  <a:pt x="303169" y="338080"/>
                </a:lnTo>
                <a:lnTo>
                  <a:pt x="247010" y="338772"/>
                </a:lnTo>
                <a:lnTo>
                  <a:pt x="195357" y="337433"/>
                </a:lnTo>
                <a:lnTo>
                  <a:pt x="148688" y="334084"/>
                </a:lnTo>
                <a:lnTo>
                  <a:pt x="107479" y="328749"/>
                </a:lnTo>
                <a:lnTo>
                  <a:pt x="43344" y="312211"/>
                </a:lnTo>
                <a:lnTo>
                  <a:pt x="6765" y="288000"/>
                </a:lnTo>
                <a:lnTo>
                  <a:pt x="0" y="273074"/>
                </a:lnTo>
                <a:lnTo>
                  <a:pt x="1474" y="256755"/>
                </a:lnTo>
                <a:lnTo>
                  <a:pt x="28042" y="221853"/>
                </a:lnTo>
                <a:lnTo>
                  <a:pt x="83154" y="185121"/>
                </a:lnTo>
                <a:lnTo>
                  <a:pt x="120309" y="166514"/>
                </a:lnTo>
                <a:lnTo>
                  <a:pt x="163272" y="147985"/>
                </a:lnTo>
                <a:lnTo>
                  <a:pt x="211603" y="129712"/>
                </a:lnTo>
                <a:lnTo>
                  <a:pt x="264858" y="111873"/>
                </a:lnTo>
                <a:lnTo>
                  <a:pt x="322595" y="94646"/>
                </a:lnTo>
                <a:lnTo>
                  <a:pt x="384372" y="78211"/>
                </a:lnTo>
                <a:lnTo>
                  <a:pt x="449747" y="62744"/>
                </a:lnTo>
                <a:lnTo>
                  <a:pt x="518277" y="48425"/>
                </a:lnTo>
                <a:lnTo>
                  <a:pt x="589521" y="35432"/>
                </a:lnTo>
                <a:lnTo>
                  <a:pt x="661067" y="24238"/>
                </a:lnTo>
                <a:lnTo>
                  <a:pt x="730489" y="15190"/>
                </a:lnTo>
                <a:lnTo>
                  <a:pt x="797309" y="8265"/>
                </a:lnTo>
                <a:lnTo>
                  <a:pt x="861052" y="3440"/>
                </a:lnTo>
                <a:lnTo>
                  <a:pt x="921240" y="693"/>
                </a:lnTo>
                <a:lnTo>
                  <a:pt x="977399" y="0"/>
                </a:lnTo>
                <a:lnTo>
                  <a:pt x="1029050" y="1338"/>
                </a:lnTo>
                <a:lnTo>
                  <a:pt x="1075719" y="4686"/>
                </a:lnTo>
                <a:lnTo>
                  <a:pt x="1116928" y="10021"/>
                </a:lnTo>
                <a:lnTo>
                  <a:pt x="1181062" y="26559"/>
                </a:lnTo>
                <a:lnTo>
                  <a:pt x="1217641" y="50769"/>
                </a:lnTo>
                <a:lnTo>
                  <a:pt x="1224407" y="65696"/>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571562" y="3949840"/>
            <a:ext cx="1156324" cy="1706009"/>
          </a:xfrm>
          <a:custGeom>
            <a:avLst/>
            <a:gdLst/>
            <a:ahLst/>
            <a:cxnLst/>
            <a:rect l="l" t="t" r="r" b="b"/>
            <a:pathLst>
              <a:path w="1405255" h="2073275">
                <a:moveTo>
                  <a:pt x="84207" y="207378"/>
                </a:moveTo>
                <a:lnTo>
                  <a:pt x="47034" y="734187"/>
                </a:lnTo>
                <a:lnTo>
                  <a:pt x="26037" y="1039093"/>
                </a:lnTo>
                <a:lnTo>
                  <a:pt x="13472" y="1238469"/>
                </a:lnTo>
                <a:lnTo>
                  <a:pt x="1594" y="1448689"/>
                </a:lnTo>
                <a:lnTo>
                  <a:pt x="0" y="1527707"/>
                </a:lnTo>
                <a:lnTo>
                  <a:pt x="4007" y="1598511"/>
                </a:lnTo>
                <a:lnTo>
                  <a:pt x="12930" y="1661673"/>
                </a:lnTo>
                <a:lnTo>
                  <a:pt x="26086" y="1717765"/>
                </a:lnTo>
                <a:lnTo>
                  <a:pt x="42787" y="1767360"/>
                </a:lnTo>
                <a:lnTo>
                  <a:pt x="62349" y="1811029"/>
                </a:lnTo>
                <a:lnTo>
                  <a:pt x="84087" y="1849345"/>
                </a:lnTo>
                <a:lnTo>
                  <a:pt x="107315" y="1882880"/>
                </a:lnTo>
                <a:lnTo>
                  <a:pt x="155503" y="1937898"/>
                </a:lnTo>
                <a:lnTo>
                  <a:pt x="201431" y="1980659"/>
                </a:lnTo>
                <a:lnTo>
                  <a:pt x="221834" y="1998875"/>
                </a:lnTo>
                <a:lnTo>
                  <a:pt x="239617" y="2015744"/>
                </a:lnTo>
                <a:lnTo>
                  <a:pt x="283541" y="2038265"/>
                </a:lnTo>
                <a:lnTo>
                  <a:pt x="359823" y="2055128"/>
                </a:lnTo>
                <a:lnTo>
                  <a:pt x="407662" y="2061454"/>
                </a:lnTo>
                <a:lnTo>
                  <a:pt x="460667" y="2066384"/>
                </a:lnTo>
                <a:lnTo>
                  <a:pt x="517863" y="2069924"/>
                </a:lnTo>
                <a:lnTo>
                  <a:pt x="578276" y="2072082"/>
                </a:lnTo>
                <a:lnTo>
                  <a:pt x="640931" y="2072862"/>
                </a:lnTo>
                <a:lnTo>
                  <a:pt x="704855" y="2072272"/>
                </a:lnTo>
                <a:lnTo>
                  <a:pt x="769071" y="2070317"/>
                </a:lnTo>
                <a:lnTo>
                  <a:pt x="832606" y="2067004"/>
                </a:lnTo>
                <a:lnTo>
                  <a:pt x="894486" y="2062339"/>
                </a:lnTo>
                <a:lnTo>
                  <a:pt x="953736" y="2056328"/>
                </a:lnTo>
                <a:lnTo>
                  <a:pt x="1009380" y="2048978"/>
                </a:lnTo>
                <a:lnTo>
                  <a:pt x="1060445" y="2040295"/>
                </a:lnTo>
                <a:lnTo>
                  <a:pt x="1105957" y="2030284"/>
                </a:lnTo>
                <a:lnTo>
                  <a:pt x="1144940" y="2018953"/>
                </a:lnTo>
                <a:lnTo>
                  <a:pt x="1191782" y="1997003"/>
                </a:lnTo>
                <a:lnTo>
                  <a:pt x="1231401" y="1961791"/>
                </a:lnTo>
                <a:lnTo>
                  <a:pt x="1277697" y="1904315"/>
                </a:lnTo>
                <a:lnTo>
                  <a:pt x="1301404" y="1867180"/>
                </a:lnTo>
                <a:lnTo>
                  <a:pt x="1324448" y="1824421"/>
                </a:lnTo>
                <a:lnTo>
                  <a:pt x="1346050" y="1776020"/>
                </a:lnTo>
                <a:lnTo>
                  <a:pt x="1365434" y="1721957"/>
                </a:lnTo>
                <a:lnTo>
                  <a:pt x="1381820" y="1662213"/>
                </a:lnTo>
                <a:lnTo>
                  <a:pt x="1394433" y="1596768"/>
                </a:lnTo>
                <a:lnTo>
                  <a:pt x="1402493" y="1525604"/>
                </a:lnTo>
                <a:lnTo>
                  <a:pt x="1405223" y="1448701"/>
                </a:lnTo>
                <a:lnTo>
                  <a:pt x="1389737" y="1060798"/>
                </a:lnTo>
                <a:lnTo>
                  <a:pt x="1356571" y="580756"/>
                </a:lnTo>
                <a:lnTo>
                  <a:pt x="1323579" y="172511"/>
                </a:lnTo>
                <a:lnTo>
                  <a:pt x="1308614"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987274" y="4015689"/>
            <a:ext cx="55909" cy="17243"/>
          </a:xfrm>
          <a:custGeom>
            <a:avLst/>
            <a:gdLst/>
            <a:ahLst/>
            <a:cxnLst/>
            <a:rect l="l" t="t" r="r" b="b"/>
            <a:pathLst>
              <a:path w="67944" h="20954">
                <a:moveTo>
                  <a:pt x="56781" y="0"/>
                </a:moveTo>
                <a:lnTo>
                  <a:pt x="19212" y="8331"/>
                </a:lnTo>
                <a:lnTo>
                  <a:pt x="0" y="19057"/>
                </a:lnTo>
                <a:lnTo>
                  <a:pt x="3253" y="20665"/>
                </a:lnTo>
                <a:lnTo>
                  <a:pt x="11036" y="20665"/>
                </a:lnTo>
                <a:lnTo>
                  <a:pt x="22095" y="19161"/>
                </a:lnTo>
                <a:lnTo>
                  <a:pt x="58988" y="8297"/>
                </a:lnTo>
                <a:lnTo>
                  <a:pt x="67779" y="1608"/>
                </a:lnTo>
                <a:lnTo>
                  <a:pt x="64526" y="2"/>
                </a:lnTo>
                <a:lnTo>
                  <a:pt x="56781"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1162607" y="3985862"/>
            <a:ext cx="55909" cy="17243"/>
          </a:xfrm>
          <a:custGeom>
            <a:avLst/>
            <a:gdLst/>
            <a:ahLst/>
            <a:cxnLst/>
            <a:rect l="l" t="t" r="r" b="b"/>
            <a:pathLst>
              <a:path w="67944" h="20954">
                <a:moveTo>
                  <a:pt x="56781" y="0"/>
                </a:moveTo>
                <a:lnTo>
                  <a:pt x="19212" y="8335"/>
                </a:lnTo>
                <a:lnTo>
                  <a:pt x="0" y="19062"/>
                </a:lnTo>
                <a:lnTo>
                  <a:pt x="3253" y="20670"/>
                </a:lnTo>
                <a:lnTo>
                  <a:pt x="11036" y="20670"/>
                </a:lnTo>
                <a:lnTo>
                  <a:pt x="22095" y="19166"/>
                </a:lnTo>
                <a:lnTo>
                  <a:pt x="58988" y="8302"/>
                </a:lnTo>
                <a:lnTo>
                  <a:pt x="67779" y="1612"/>
                </a:lnTo>
                <a:lnTo>
                  <a:pt x="64526" y="5"/>
                </a:lnTo>
                <a:lnTo>
                  <a:pt x="56781"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1220423" y="4015689"/>
            <a:ext cx="55909" cy="17243"/>
          </a:xfrm>
          <a:custGeom>
            <a:avLst/>
            <a:gdLst/>
            <a:ahLst/>
            <a:cxnLst/>
            <a:rect l="l" t="t" r="r" b="b"/>
            <a:pathLst>
              <a:path w="67944" h="20954">
                <a:moveTo>
                  <a:pt x="56781" y="0"/>
                </a:moveTo>
                <a:lnTo>
                  <a:pt x="19212" y="8331"/>
                </a:lnTo>
                <a:lnTo>
                  <a:pt x="0" y="19057"/>
                </a:lnTo>
                <a:lnTo>
                  <a:pt x="3253" y="20665"/>
                </a:lnTo>
                <a:lnTo>
                  <a:pt x="11036" y="20665"/>
                </a:lnTo>
                <a:lnTo>
                  <a:pt x="22095" y="19161"/>
                </a:lnTo>
                <a:lnTo>
                  <a:pt x="58988" y="8297"/>
                </a:lnTo>
                <a:lnTo>
                  <a:pt x="67779" y="1608"/>
                </a:lnTo>
                <a:lnTo>
                  <a:pt x="64526" y="2"/>
                </a:lnTo>
                <a:lnTo>
                  <a:pt x="56781"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1055044" y="4047927"/>
            <a:ext cx="55909" cy="17243"/>
          </a:xfrm>
          <a:custGeom>
            <a:avLst/>
            <a:gdLst/>
            <a:ahLst/>
            <a:cxnLst/>
            <a:rect l="l" t="t" r="r" b="b"/>
            <a:pathLst>
              <a:path w="67944" h="20954">
                <a:moveTo>
                  <a:pt x="56781" y="0"/>
                </a:moveTo>
                <a:lnTo>
                  <a:pt x="19212" y="8331"/>
                </a:lnTo>
                <a:lnTo>
                  <a:pt x="0" y="19057"/>
                </a:lnTo>
                <a:lnTo>
                  <a:pt x="3253" y="20665"/>
                </a:lnTo>
                <a:lnTo>
                  <a:pt x="11036" y="20665"/>
                </a:lnTo>
                <a:lnTo>
                  <a:pt x="22095" y="19161"/>
                </a:lnTo>
                <a:lnTo>
                  <a:pt x="58988" y="8297"/>
                </a:lnTo>
                <a:lnTo>
                  <a:pt x="67779" y="1608"/>
                </a:lnTo>
                <a:lnTo>
                  <a:pt x="64526" y="2"/>
                </a:lnTo>
                <a:lnTo>
                  <a:pt x="56781"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585691" y="4917203"/>
            <a:ext cx="1134901" cy="55387"/>
          </a:xfrm>
          <a:custGeom>
            <a:avLst/>
            <a:gdLst/>
            <a:ahLst/>
            <a:cxnLst/>
            <a:rect l="l" t="t" r="r" b="b"/>
            <a:pathLst>
              <a:path w="1379220" h="67310">
                <a:moveTo>
                  <a:pt x="0" y="17551"/>
                </a:moveTo>
                <a:lnTo>
                  <a:pt x="581980" y="56239"/>
                </a:lnTo>
                <a:lnTo>
                  <a:pt x="919611" y="67306"/>
                </a:lnTo>
                <a:lnTo>
                  <a:pt x="1142169" y="49108"/>
                </a:lnTo>
                <a:lnTo>
                  <a:pt x="1378927"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684781" y="5529005"/>
            <a:ext cx="929553" cy="87260"/>
          </a:xfrm>
          <a:custGeom>
            <a:avLst/>
            <a:gdLst/>
            <a:ahLst/>
            <a:cxnLst/>
            <a:rect l="l" t="t" r="r" b="b"/>
            <a:pathLst>
              <a:path w="1129664" h="106045">
                <a:moveTo>
                  <a:pt x="0" y="0"/>
                </a:moveTo>
                <a:lnTo>
                  <a:pt x="239868" y="79452"/>
                </a:lnTo>
                <a:lnTo>
                  <a:pt x="437476" y="105937"/>
                </a:lnTo>
                <a:lnTo>
                  <a:pt x="698712" y="79452"/>
                </a:lnTo>
                <a:lnTo>
                  <a:pt x="1129461" y="0"/>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1706404" y="3343997"/>
            <a:ext cx="917013" cy="1365852"/>
          </a:xfrm>
          <a:custGeom>
            <a:avLst/>
            <a:gdLst/>
            <a:ahLst/>
            <a:cxnLst/>
            <a:rect l="l" t="t" r="r" b="b"/>
            <a:pathLst>
              <a:path w="1114425" h="1659889">
                <a:moveTo>
                  <a:pt x="0" y="1630070"/>
                </a:moveTo>
                <a:lnTo>
                  <a:pt x="41551" y="1636825"/>
                </a:lnTo>
                <a:lnTo>
                  <a:pt x="87253" y="1642742"/>
                </a:lnTo>
                <a:lnTo>
                  <a:pt x="136520" y="1647804"/>
                </a:lnTo>
                <a:lnTo>
                  <a:pt x="188769" y="1651994"/>
                </a:lnTo>
                <a:lnTo>
                  <a:pt x="243414" y="1655296"/>
                </a:lnTo>
                <a:lnTo>
                  <a:pt x="299871" y="1657692"/>
                </a:lnTo>
                <a:lnTo>
                  <a:pt x="357555" y="1659166"/>
                </a:lnTo>
                <a:lnTo>
                  <a:pt x="409396" y="1659685"/>
                </a:lnTo>
                <a:lnTo>
                  <a:pt x="461335" y="1659450"/>
                </a:lnTo>
                <a:lnTo>
                  <a:pt x="512960" y="1658446"/>
                </a:lnTo>
                <a:lnTo>
                  <a:pt x="563861" y="1656664"/>
                </a:lnTo>
                <a:lnTo>
                  <a:pt x="613626" y="1654089"/>
                </a:lnTo>
                <a:lnTo>
                  <a:pt x="661844" y="1650711"/>
                </a:lnTo>
                <a:lnTo>
                  <a:pt x="708103" y="1646517"/>
                </a:lnTo>
                <a:lnTo>
                  <a:pt x="751993" y="1641495"/>
                </a:lnTo>
                <a:lnTo>
                  <a:pt x="793102" y="1635632"/>
                </a:lnTo>
                <a:lnTo>
                  <a:pt x="834680" y="1628196"/>
                </a:lnTo>
                <a:lnTo>
                  <a:pt x="871835" y="1619707"/>
                </a:lnTo>
                <a:lnTo>
                  <a:pt x="930681" y="1599514"/>
                </a:lnTo>
                <a:lnTo>
                  <a:pt x="969698" y="1576808"/>
                </a:lnTo>
                <a:lnTo>
                  <a:pt x="1003630" y="1548320"/>
                </a:lnTo>
                <a:lnTo>
                  <a:pt x="1035005" y="1511358"/>
                </a:lnTo>
                <a:lnTo>
                  <a:pt x="1064947" y="1460413"/>
                </a:lnTo>
                <a:lnTo>
                  <a:pt x="1081694" y="1419731"/>
                </a:lnTo>
                <a:lnTo>
                  <a:pt x="1094554" y="1376237"/>
                </a:lnTo>
                <a:lnTo>
                  <a:pt x="1103645" y="1330411"/>
                </a:lnTo>
                <a:lnTo>
                  <a:pt x="1109086" y="1282735"/>
                </a:lnTo>
                <a:lnTo>
                  <a:pt x="1110996" y="1233690"/>
                </a:lnTo>
                <a:lnTo>
                  <a:pt x="1111036" y="1221157"/>
                </a:lnTo>
                <a:lnTo>
                  <a:pt x="1111080" y="1208627"/>
                </a:lnTo>
                <a:lnTo>
                  <a:pt x="1111126" y="1196096"/>
                </a:lnTo>
                <a:lnTo>
                  <a:pt x="1111173" y="1183563"/>
                </a:lnTo>
                <a:lnTo>
                  <a:pt x="1111357" y="1133379"/>
                </a:lnTo>
                <a:lnTo>
                  <a:pt x="1111539" y="1083194"/>
                </a:lnTo>
                <a:lnTo>
                  <a:pt x="1111722" y="1033009"/>
                </a:lnTo>
                <a:lnTo>
                  <a:pt x="1111904" y="982825"/>
                </a:lnTo>
                <a:lnTo>
                  <a:pt x="1112086" y="932640"/>
                </a:lnTo>
                <a:lnTo>
                  <a:pt x="1112268" y="882456"/>
                </a:lnTo>
                <a:lnTo>
                  <a:pt x="1112449" y="832271"/>
                </a:lnTo>
                <a:lnTo>
                  <a:pt x="1112632" y="782086"/>
                </a:lnTo>
                <a:lnTo>
                  <a:pt x="1112814" y="731902"/>
                </a:lnTo>
                <a:lnTo>
                  <a:pt x="1112997" y="681717"/>
                </a:lnTo>
                <a:lnTo>
                  <a:pt x="1113180" y="631532"/>
                </a:lnTo>
                <a:lnTo>
                  <a:pt x="1113361" y="582263"/>
                </a:lnTo>
                <a:lnTo>
                  <a:pt x="1113541" y="532995"/>
                </a:lnTo>
                <a:lnTo>
                  <a:pt x="1113720" y="483728"/>
                </a:lnTo>
                <a:lnTo>
                  <a:pt x="1113900" y="434460"/>
                </a:lnTo>
                <a:lnTo>
                  <a:pt x="1114082" y="385190"/>
                </a:lnTo>
                <a:lnTo>
                  <a:pt x="1112746" y="328785"/>
                </a:lnTo>
                <a:lnTo>
                  <a:pt x="1107823" y="277340"/>
                </a:lnTo>
                <a:lnTo>
                  <a:pt x="1098578" y="229507"/>
                </a:lnTo>
                <a:lnTo>
                  <a:pt x="1084276" y="183933"/>
                </a:lnTo>
                <a:lnTo>
                  <a:pt x="1064183" y="139268"/>
                </a:lnTo>
                <a:lnTo>
                  <a:pt x="1042604" y="100511"/>
                </a:lnTo>
                <a:lnTo>
                  <a:pt x="1016298" y="59364"/>
                </a:lnTo>
                <a:lnTo>
                  <a:pt x="965209" y="15821"/>
                </a:lnTo>
                <a:lnTo>
                  <a:pt x="930833"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1468158" y="3345031"/>
            <a:ext cx="151007" cy="551253"/>
          </a:xfrm>
          <a:custGeom>
            <a:avLst/>
            <a:gdLst/>
            <a:ahLst/>
            <a:cxnLst/>
            <a:rect l="l" t="t" r="r" b="b"/>
            <a:pathLst>
              <a:path w="183514" h="669925">
                <a:moveTo>
                  <a:pt x="182918" y="0"/>
                </a:moveTo>
                <a:lnTo>
                  <a:pt x="143923" y="23695"/>
                </a:lnTo>
                <a:lnTo>
                  <a:pt x="109942" y="53622"/>
                </a:lnTo>
                <a:lnTo>
                  <a:pt x="81007" y="87907"/>
                </a:lnTo>
                <a:lnTo>
                  <a:pt x="57150" y="124675"/>
                </a:lnTo>
                <a:lnTo>
                  <a:pt x="29786" y="182686"/>
                </a:lnTo>
                <a:lnTo>
                  <a:pt x="15489" y="228254"/>
                </a:lnTo>
                <a:lnTo>
                  <a:pt x="6247" y="276082"/>
                </a:lnTo>
                <a:lnTo>
                  <a:pt x="1329" y="327524"/>
                </a:lnTo>
                <a:lnTo>
                  <a:pt x="0" y="383933"/>
                </a:lnTo>
                <a:lnTo>
                  <a:pt x="176" y="433198"/>
                </a:lnTo>
                <a:lnTo>
                  <a:pt x="354" y="482465"/>
                </a:lnTo>
                <a:lnTo>
                  <a:pt x="534" y="531734"/>
                </a:lnTo>
                <a:lnTo>
                  <a:pt x="712" y="581004"/>
                </a:lnTo>
                <a:lnTo>
                  <a:pt x="889" y="630275"/>
                </a:lnTo>
                <a:lnTo>
                  <a:pt x="926" y="640153"/>
                </a:lnTo>
                <a:lnTo>
                  <a:pt x="963" y="650030"/>
                </a:lnTo>
                <a:lnTo>
                  <a:pt x="997" y="659907"/>
                </a:lnTo>
                <a:lnTo>
                  <a:pt x="1028" y="669785"/>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1775760" y="4702591"/>
            <a:ext cx="542370" cy="0"/>
          </a:xfrm>
          <a:custGeom>
            <a:avLst/>
            <a:gdLst/>
            <a:ahLst/>
            <a:cxnLst/>
            <a:rect l="l" t="t" r="r" b="b"/>
            <a:pathLst>
              <a:path w="659130">
                <a:moveTo>
                  <a:pt x="0" y="0"/>
                </a:moveTo>
                <a:lnTo>
                  <a:pt x="658799" y="0"/>
                </a:lnTo>
              </a:path>
            </a:pathLst>
          </a:custGeom>
          <a:ln w="17137">
            <a:solidFill>
              <a:srgbClr val="FFFFFF"/>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1775760" y="4695541"/>
            <a:ext cx="542370" cy="14108"/>
          </a:xfrm>
          <a:custGeom>
            <a:avLst/>
            <a:gdLst/>
            <a:ahLst/>
            <a:cxnLst/>
            <a:rect l="l" t="t" r="r" b="b"/>
            <a:pathLst>
              <a:path w="659130" h="17145">
                <a:moveTo>
                  <a:pt x="0" y="0"/>
                </a:moveTo>
                <a:lnTo>
                  <a:pt x="658799" y="0"/>
                </a:lnTo>
                <a:lnTo>
                  <a:pt x="612730" y="5029"/>
                </a:lnTo>
                <a:lnTo>
                  <a:pt x="564210" y="9172"/>
                </a:lnTo>
                <a:lnTo>
                  <a:pt x="513699" y="12440"/>
                </a:lnTo>
                <a:lnTo>
                  <a:pt x="461655" y="14849"/>
                </a:lnTo>
                <a:lnTo>
                  <a:pt x="408538" y="16410"/>
                </a:lnTo>
                <a:lnTo>
                  <a:pt x="354805" y="17137"/>
                </a:lnTo>
                <a:lnTo>
                  <a:pt x="300916" y="17044"/>
                </a:lnTo>
                <a:lnTo>
                  <a:pt x="247330" y="16143"/>
                </a:lnTo>
                <a:lnTo>
                  <a:pt x="194506" y="14449"/>
                </a:lnTo>
                <a:lnTo>
                  <a:pt x="142902" y="11974"/>
                </a:lnTo>
                <a:lnTo>
                  <a:pt x="92977" y="8732"/>
                </a:lnTo>
                <a:lnTo>
                  <a:pt x="45190" y="4736"/>
                </a:lnTo>
                <a:lnTo>
                  <a:pt x="0" y="0"/>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1616192" y="3263498"/>
            <a:ext cx="859013" cy="181834"/>
          </a:xfrm>
          <a:custGeom>
            <a:avLst/>
            <a:gdLst/>
            <a:ahLst/>
            <a:cxnLst/>
            <a:rect l="l" t="t" r="r" b="b"/>
            <a:pathLst>
              <a:path w="1043939" h="220980">
                <a:moveTo>
                  <a:pt x="1043800" y="110236"/>
                </a:moveTo>
                <a:lnTo>
                  <a:pt x="1002788" y="153145"/>
                </a:lnTo>
                <a:lnTo>
                  <a:pt x="935058" y="177598"/>
                </a:lnTo>
                <a:lnTo>
                  <a:pt x="890943" y="188185"/>
                </a:lnTo>
                <a:lnTo>
                  <a:pt x="840822" y="197503"/>
                </a:lnTo>
                <a:lnTo>
                  <a:pt x="785318" y="205422"/>
                </a:lnTo>
                <a:lnTo>
                  <a:pt x="725053" y="211809"/>
                </a:lnTo>
                <a:lnTo>
                  <a:pt x="660648" y="216534"/>
                </a:lnTo>
                <a:lnTo>
                  <a:pt x="592725" y="219465"/>
                </a:lnTo>
                <a:lnTo>
                  <a:pt x="521906" y="220472"/>
                </a:lnTo>
                <a:lnTo>
                  <a:pt x="451087" y="219465"/>
                </a:lnTo>
                <a:lnTo>
                  <a:pt x="383163" y="216534"/>
                </a:lnTo>
                <a:lnTo>
                  <a:pt x="318757" y="211809"/>
                </a:lnTo>
                <a:lnTo>
                  <a:pt x="258491" y="205422"/>
                </a:lnTo>
                <a:lnTo>
                  <a:pt x="202985" y="197503"/>
                </a:lnTo>
                <a:lnTo>
                  <a:pt x="152863" y="188185"/>
                </a:lnTo>
                <a:lnTo>
                  <a:pt x="108746" y="177598"/>
                </a:lnTo>
                <a:lnTo>
                  <a:pt x="71255" y="165875"/>
                </a:lnTo>
                <a:lnTo>
                  <a:pt x="18643" y="139541"/>
                </a:lnTo>
                <a:lnTo>
                  <a:pt x="0" y="110236"/>
                </a:lnTo>
                <a:lnTo>
                  <a:pt x="4764" y="95277"/>
                </a:lnTo>
                <a:lnTo>
                  <a:pt x="41014" y="67326"/>
                </a:lnTo>
                <a:lnTo>
                  <a:pt x="108746" y="42873"/>
                </a:lnTo>
                <a:lnTo>
                  <a:pt x="152863" y="32286"/>
                </a:lnTo>
                <a:lnTo>
                  <a:pt x="202985" y="22968"/>
                </a:lnTo>
                <a:lnTo>
                  <a:pt x="258491" y="15049"/>
                </a:lnTo>
                <a:lnTo>
                  <a:pt x="318757" y="8662"/>
                </a:lnTo>
                <a:lnTo>
                  <a:pt x="383163" y="3937"/>
                </a:lnTo>
                <a:lnTo>
                  <a:pt x="451087" y="1006"/>
                </a:lnTo>
                <a:lnTo>
                  <a:pt x="521906" y="0"/>
                </a:lnTo>
                <a:lnTo>
                  <a:pt x="592725" y="1006"/>
                </a:lnTo>
                <a:lnTo>
                  <a:pt x="660648" y="3937"/>
                </a:lnTo>
                <a:lnTo>
                  <a:pt x="725053" y="8662"/>
                </a:lnTo>
                <a:lnTo>
                  <a:pt x="785318" y="15049"/>
                </a:lnTo>
                <a:lnTo>
                  <a:pt x="840822" y="22968"/>
                </a:lnTo>
                <a:lnTo>
                  <a:pt x="890943" y="32286"/>
                </a:lnTo>
                <a:lnTo>
                  <a:pt x="935058" y="42873"/>
                </a:lnTo>
                <a:lnTo>
                  <a:pt x="972547" y="54596"/>
                </a:lnTo>
                <a:lnTo>
                  <a:pt x="1025158" y="80930"/>
                </a:lnTo>
                <a:lnTo>
                  <a:pt x="1043800" y="110236"/>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1931180" y="3320708"/>
            <a:ext cx="231474" cy="62179"/>
          </a:xfrm>
          <a:custGeom>
            <a:avLst/>
            <a:gdLst/>
            <a:ahLst/>
            <a:cxnLst/>
            <a:rect l="l" t="t" r="r" b="b"/>
            <a:pathLst>
              <a:path w="281305" h="75564">
                <a:moveTo>
                  <a:pt x="281038" y="37477"/>
                </a:moveTo>
                <a:lnTo>
                  <a:pt x="269995" y="52066"/>
                </a:lnTo>
                <a:lnTo>
                  <a:pt x="239879" y="63979"/>
                </a:lnTo>
                <a:lnTo>
                  <a:pt x="195211" y="72010"/>
                </a:lnTo>
                <a:lnTo>
                  <a:pt x="140512" y="74955"/>
                </a:lnTo>
                <a:lnTo>
                  <a:pt x="85821" y="72010"/>
                </a:lnTo>
                <a:lnTo>
                  <a:pt x="41157" y="63979"/>
                </a:lnTo>
                <a:lnTo>
                  <a:pt x="11043" y="52066"/>
                </a:lnTo>
                <a:lnTo>
                  <a:pt x="0" y="37477"/>
                </a:lnTo>
                <a:lnTo>
                  <a:pt x="11043" y="22888"/>
                </a:lnTo>
                <a:lnTo>
                  <a:pt x="41157" y="10975"/>
                </a:lnTo>
                <a:lnTo>
                  <a:pt x="85821" y="2944"/>
                </a:lnTo>
                <a:lnTo>
                  <a:pt x="140512" y="0"/>
                </a:lnTo>
                <a:lnTo>
                  <a:pt x="195211" y="2944"/>
                </a:lnTo>
                <a:lnTo>
                  <a:pt x="239879" y="10975"/>
                </a:lnTo>
                <a:lnTo>
                  <a:pt x="269995" y="22888"/>
                </a:lnTo>
                <a:lnTo>
                  <a:pt x="281038" y="37477"/>
                </a:lnTo>
                <a:close/>
              </a:path>
            </a:pathLst>
          </a:custGeom>
          <a:ln w="12700">
            <a:solidFill>
              <a:srgbClr val="FFFFFF"/>
            </a:solidFill>
          </a:ln>
        </p:spPr>
        <p:txBody>
          <a:bodyPr wrap="square" lIns="0" tIns="0" rIns="0" bIns="0" rtlCol="0"/>
          <a:lstStyle/>
          <a:p>
            <a:pPr defTabSz="752460"/>
            <a:endParaRPr sz="1481">
              <a:solidFill>
                <a:prstClr val="black"/>
              </a:solidFill>
              <a:latin typeface="Calibri"/>
            </a:endParaRPr>
          </a:p>
        </p:txBody>
      </p:sp>
      <p:sp>
        <p:nvSpPr>
          <p:cNvPr id="28" name="object 28"/>
          <p:cNvSpPr txBox="1"/>
          <p:nvPr/>
        </p:nvSpPr>
        <p:spPr>
          <a:xfrm>
            <a:off x="8569847" y="5833382"/>
            <a:ext cx="281635" cy="206712"/>
          </a:xfrm>
          <a:prstGeom prst="rect">
            <a:avLst/>
          </a:prstGeom>
        </p:spPr>
        <p:txBody>
          <a:bodyPr vert="horz" wrap="square" lIns="0" tIns="4180" rIns="0" bIns="0" rtlCol="0">
            <a:spAutoFit/>
          </a:bodyPr>
          <a:lstStyle/>
          <a:p>
            <a:pPr marL="10451" defTabSz="752460">
              <a:spcBef>
                <a:spcPts val="33"/>
              </a:spcBef>
            </a:pPr>
            <a:r>
              <a:rPr sz="658" spc="-33" dirty="0">
                <a:solidFill>
                  <a:srgbClr val="05D6ED"/>
                </a:solidFill>
                <a:latin typeface="Gill Sans MT"/>
                <a:cs typeface="Gill Sans MT"/>
              </a:rPr>
              <a:t>PAGE</a:t>
            </a:r>
            <a:r>
              <a:rPr sz="658" spc="-41" dirty="0">
                <a:solidFill>
                  <a:srgbClr val="05D6ED"/>
                </a:solidFill>
                <a:latin typeface="Gill Sans MT"/>
                <a:cs typeface="Gill Sans MT"/>
              </a:rPr>
              <a:t> </a:t>
            </a:r>
            <a:fld id="{81D60167-4931-47E6-BA6A-407CBD079E47}" type="slidenum">
              <a:rPr sz="658" spc="-8" dirty="0">
                <a:solidFill>
                  <a:srgbClr val="05D6ED"/>
                </a:solidFill>
                <a:latin typeface="Gill Sans MT"/>
                <a:cs typeface="Gill Sans MT"/>
              </a:rPr>
              <a:pPr marL="10451" defTabSz="752460">
                <a:spcBef>
                  <a:spcPts val="33"/>
                </a:spcBef>
              </a:pPr>
              <a:t>215</a:t>
            </a:fld>
            <a:endParaRPr sz="658">
              <a:solidFill>
                <a:prstClr val="black"/>
              </a:solidFill>
              <a:latin typeface="Gill Sans MT"/>
              <a:cs typeface="Gill Sans MT"/>
            </a:endParaRPr>
          </a:p>
        </p:txBody>
      </p:sp>
      <p:sp>
        <p:nvSpPr>
          <p:cNvPr id="29" name="object 29"/>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FFFFFF"/>
                </a:solidFill>
                <a:latin typeface="Gill Sans MT"/>
                <a:cs typeface="Gill Sans MT"/>
                <a:hlinkClick r:id="rId3"/>
              </a:rPr>
              <a:t>© </a:t>
            </a:r>
            <a:r>
              <a:rPr sz="494" spc="-45" dirty="0">
                <a:solidFill>
                  <a:srgbClr val="FFFFFF"/>
                </a:solidFill>
                <a:latin typeface="Gill Sans MT"/>
                <a:cs typeface="Gill Sans MT"/>
                <a:hlinkClick r:id="rId3"/>
              </a:rPr>
              <a:t>VOICEBOT.AI </a:t>
            </a:r>
            <a:r>
              <a:rPr sz="494" spc="-41" dirty="0">
                <a:solidFill>
                  <a:srgbClr val="FFFFFF"/>
                </a:solidFill>
                <a:latin typeface="Gill Sans MT"/>
                <a:cs typeface="Gill Sans MT"/>
                <a:hlinkClick r:id="rId3"/>
              </a:rPr>
              <a:t>- </a:t>
            </a:r>
            <a:r>
              <a:rPr sz="494" spc="-16" dirty="0">
                <a:solidFill>
                  <a:srgbClr val="FFFFFF"/>
                </a:solidFill>
                <a:latin typeface="Gill Sans MT"/>
                <a:cs typeface="Gill Sans MT"/>
                <a:hlinkClick r:id="rId3"/>
              </a:rPr>
              <a:t>All </a:t>
            </a:r>
            <a:r>
              <a:rPr sz="494" dirty="0">
                <a:solidFill>
                  <a:srgbClr val="FFFFFF"/>
                </a:solidFill>
                <a:latin typeface="Gill Sans MT"/>
                <a:cs typeface="Gill Sans MT"/>
                <a:hlinkClick r:id="rId3"/>
              </a:rPr>
              <a:t>Rights </a:t>
            </a:r>
            <a:r>
              <a:rPr sz="494" spc="-12" dirty="0">
                <a:solidFill>
                  <a:srgbClr val="FFFFFF"/>
                </a:solidFill>
                <a:latin typeface="Gill Sans MT"/>
                <a:cs typeface="Gill Sans MT"/>
                <a:hlinkClick r:id="rId3"/>
              </a:rPr>
              <a:t>Reserved</a:t>
            </a:r>
            <a:r>
              <a:rPr sz="494" spc="-66" dirty="0">
                <a:solidFill>
                  <a:srgbClr val="FFFFFF"/>
                </a:solidFill>
                <a:latin typeface="Gill Sans MT"/>
                <a:cs typeface="Gill Sans MT"/>
                <a:hlinkClick r:id="rId3"/>
              </a:rPr>
              <a:t> </a:t>
            </a:r>
            <a:r>
              <a:rPr sz="494" spc="-4" dirty="0">
                <a:solidFill>
                  <a:srgbClr val="FFFFFF"/>
                </a:solidFill>
                <a:latin typeface="Gill Sans MT"/>
                <a:cs typeface="Gill Sans MT"/>
                <a:hlinkClick r:id="rId3"/>
              </a:rPr>
              <a:t>2019</a:t>
            </a:r>
            <a:endParaRPr sz="494">
              <a:solidFill>
                <a:prstClr val="black"/>
              </a:solidFill>
              <a:latin typeface="Gill Sans MT"/>
              <a:cs typeface="Gill Sans MT"/>
            </a:endParaRPr>
          </a:p>
        </p:txBody>
      </p:sp>
    </p:spTree>
    <p:extLst>
      <p:ext uri="{BB962C8B-B14F-4D97-AF65-F5344CB8AC3E}">
        <p14:creationId xmlns:p14="http://schemas.microsoft.com/office/powerpoint/2010/main" val="193585119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3058" y="1082911"/>
            <a:ext cx="4012910" cy="964468"/>
          </a:xfrm>
          <a:prstGeom prst="rect">
            <a:avLst/>
          </a:prstGeom>
        </p:spPr>
        <p:txBody>
          <a:bodyPr vert="horz" wrap="square" lIns="0" tIns="10450" rIns="0" bIns="0" rtlCol="0">
            <a:spAutoFit/>
          </a:bodyPr>
          <a:lstStyle/>
          <a:p>
            <a:pPr marL="10451" defTabSz="752460">
              <a:spcBef>
                <a:spcPts val="82"/>
              </a:spcBef>
            </a:pPr>
            <a:r>
              <a:rPr sz="1152" spc="-107" dirty="0">
                <a:solidFill>
                  <a:srgbClr val="37DEF1"/>
                </a:solidFill>
                <a:latin typeface="Gill Sans MT"/>
                <a:cs typeface="Gill Sans MT"/>
              </a:rPr>
              <a:t>A </a:t>
            </a:r>
            <a:r>
              <a:rPr sz="1152" spc="-25" dirty="0">
                <a:solidFill>
                  <a:srgbClr val="37DEF1"/>
                </a:solidFill>
                <a:latin typeface="Gill Sans MT"/>
                <a:cs typeface="Gill Sans MT"/>
              </a:rPr>
              <a:t>Different </a:t>
            </a:r>
            <a:r>
              <a:rPr sz="1152" spc="4" dirty="0">
                <a:solidFill>
                  <a:srgbClr val="37DEF1"/>
                </a:solidFill>
                <a:latin typeface="Gill Sans MT"/>
                <a:cs typeface="Gill Sans MT"/>
              </a:rPr>
              <a:t>Smart </a:t>
            </a:r>
            <a:r>
              <a:rPr sz="1152" spc="-4" dirty="0">
                <a:solidFill>
                  <a:srgbClr val="37DEF1"/>
                </a:solidFill>
                <a:latin typeface="Gill Sans MT"/>
                <a:cs typeface="Gill Sans MT"/>
              </a:rPr>
              <a:t>Speaker </a:t>
            </a:r>
            <a:r>
              <a:rPr sz="1152" spc="8" dirty="0">
                <a:solidFill>
                  <a:srgbClr val="37DEF1"/>
                </a:solidFill>
                <a:latin typeface="Gill Sans MT"/>
                <a:cs typeface="Gill Sans MT"/>
              </a:rPr>
              <a:t>Ecosystem, </a:t>
            </a:r>
            <a:r>
              <a:rPr sz="1152" spc="-21" dirty="0">
                <a:solidFill>
                  <a:srgbClr val="37DEF1"/>
                </a:solidFill>
                <a:latin typeface="Gill Sans MT"/>
                <a:cs typeface="Gill Sans MT"/>
              </a:rPr>
              <a:t>but the </a:t>
            </a:r>
            <a:r>
              <a:rPr sz="1152" spc="29" dirty="0">
                <a:solidFill>
                  <a:srgbClr val="37DEF1"/>
                </a:solidFill>
                <a:latin typeface="Gill Sans MT"/>
                <a:cs typeface="Gill Sans MT"/>
              </a:rPr>
              <a:t>Same</a:t>
            </a:r>
            <a:r>
              <a:rPr sz="1152" spc="-128" dirty="0">
                <a:solidFill>
                  <a:srgbClr val="37DEF1"/>
                </a:solidFill>
                <a:latin typeface="Gill Sans MT"/>
                <a:cs typeface="Gill Sans MT"/>
              </a:rPr>
              <a:t> </a:t>
            </a:r>
            <a:r>
              <a:rPr sz="1152" spc="4" dirty="0">
                <a:solidFill>
                  <a:srgbClr val="37DEF1"/>
                </a:solidFill>
                <a:latin typeface="Gill Sans MT"/>
                <a:cs typeface="Gill Sans MT"/>
              </a:rPr>
              <a:t>Leaders</a:t>
            </a:r>
            <a:endParaRPr sz="1152">
              <a:solidFill>
                <a:prstClr val="black"/>
              </a:solidFill>
              <a:latin typeface="Gill Sans MT"/>
              <a:cs typeface="Gill Sans MT"/>
            </a:endParaRPr>
          </a:p>
          <a:p>
            <a:pPr marL="10451" marR="4180" defTabSz="752460">
              <a:lnSpc>
                <a:spcPct val="121300"/>
              </a:lnSpc>
              <a:spcBef>
                <a:spcPts val="769"/>
              </a:spcBef>
            </a:pPr>
            <a:r>
              <a:rPr sz="905" spc="12" dirty="0">
                <a:solidFill>
                  <a:srgbClr val="58595B"/>
                </a:solidFill>
                <a:latin typeface="Gill Sans MT"/>
                <a:cs typeface="Gill Sans MT"/>
              </a:rPr>
              <a:t>Voicebot </a:t>
            </a:r>
            <a:r>
              <a:rPr sz="905" spc="4" dirty="0">
                <a:solidFill>
                  <a:srgbClr val="58595B"/>
                </a:solidFill>
                <a:latin typeface="Gill Sans MT"/>
                <a:cs typeface="Gill Sans MT"/>
              </a:rPr>
              <a:t>reported </a:t>
            </a:r>
            <a:r>
              <a:rPr sz="905" spc="21" dirty="0">
                <a:solidFill>
                  <a:srgbClr val="58595B"/>
                </a:solidFill>
                <a:latin typeface="Gill Sans MT"/>
                <a:cs typeface="Gill Sans MT"/>
              </a:rPr>
              <a:t>in </a:t>
            </a:r>
            <a:r>
              <a:rPr sz="905" spc="16" dirty="0">
                <a:solidFill>
                  <a:srgbClr val="58595B"/>
                </a:solidFill>
                <a:latin typeface="Gill Sans MT"/>
                <a:cs typeface="Gill Sans MT"/>
              </a:rPr>
              <a:t>the </a:t>
            </a:r>
            <a:r>
              <a:rPr sz="905" spc="41" dirty="0">
                <a:solidFill>
                  <a:srgbClr val="58595B"/>
                </a:solidFill>
                <a:latin typeface="Gill Sans MT"/>
                <a:cs typeface="Gill Sans MT"/>
              </a:rPr>
              <a:t>fall </a:t>
            </a:r>
            <a:r>
              <a:rPr sz="905" spc="37" dirty="0">
                <a:solidFill>
                  <a:srgbClr val="58595B"/>
                </a:solidFill>
                <a:latin typeface="Gill Sans MT"/>
                <a:cs typeface="Gill Sans MT"/>
              </a:rPr>
              <a:t>of </a:t>
            </a:r>
            <a:r>
              <a:rPr sz="905" spc="45" dirty="0">
                <a:solidFill>
                  <a:srgbClr val="58595B"/>
                </a:solidFill>
                <a:latin typeface="Gill Sans MT"/>
                <a:cs typeface="Gill Sans MT"/>
              </a:rPr>
              <a:t>2018 </a:t>
            </a:r>
            <a:r>
              <a:rPr sz="905" spc="25" dirty="0">
                <a:solidFill>
                  <a:srgbClr val="58595B"/>
                </a:solidFill>
                <a:latin typeface="Gill Sans MT"/>
                <a:cs typeface="Gill Sans MT"/>
              </a:rPr>
              <a:t>that </a:t>
            </a:r>
            <a:r>
              <a:rPr sz="905" spc="74" dirty="0">
                <a:solidFill>
                  <a:srgbClr val="58595B"/>
                </a:solidFill>
                <a:latin typeface="Gill Sans MT"/>
                <a:cs typeface="Gill Sans MT"/>
              </a:rPr>
              <a:t>Phase </a:t>
            </a:r>
            <a:r>
              <a:rPr sz="905" spc="45" dirty="0">
                <a:solidFill>
                  <a:srgbClr val="58595B"/>
                </a:solidFill>
                <a:latin typeface="Gill Sans MT"/>
                <a:cs typeface="Gill Sans MT"/>
              </a:rPr>
              <a:t>1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9" dirty="0">
                <a:solidFill>
                  <a:srgbClr val="58595B"/>
                </a:solidFill>
                <a:latin typeface="Gill Sans MT"/>
                <a:cs typeface="Gill Sans MT"/>
              </a:rPr>
              <a:t>adoption  </a:t>
            </a:r>
            <a:r>
              <a:rPr sz="905" spc="78" dirty="0">
                <a:solidFill>
                  <a:srgbClr val="58595B"/>
                </a:solidFill>
                <a:latin typeface="Gill Sans MT"/>
                <a:cs typeface="Gill Sans MT"/>
              </a:rPr>
              <a:t>was</a:t>
            </a:r>
            <a:r>
              <a:rPr sz="905" spc="-33" dirty="0">
                <a:solidFill>
                  <a:srgbClr val="58595B"/>
                </a:solidFill>
                <a:latin typeface="Gill Sans MT"/>
                <a:cs typeface="Gill Sans MT"/>
              </a:rPr>
              <a:t> </a:t>
            </a:r>
            <a:r>
              <a:rPr sz="905" dirty="0">
                <a:solidFill>
                  <a:srgbClr val="58595B"/>
                </a:solidFill>
                <a:latin typeface="Gill Sans MT"/>
                <a:cs typeface="Gill Sans MT"/>
              </a:rPr>
              <a:t>over</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29" dirty="0">
                <a:solidFill>
                  <a:srgbClr val="58595B"/>
                </a:solidFill>
                <a:latin typeface="Gill Sans MT"/>
                <a:cs typeface="Gill Sans MT"/>
              </a:rPr>
              <a:t>we</a:t>
            </a:r>
            <a:r>
              <a:rPr sz="905" spc="-29" dirty="0">
                <a:solidFill>
                  <a:srgbClr val="58595B"/>
                </a:solidFill>
                <a:latin typeface="Gill Sans MT"/>
                <a:cs typeface="Gill Sans MT"/>
              </a:rPr>
              <a:t> </a:t>
            </a:r>
            <a:r>
              <a:rPr sz="905" spc="8" dirty="0">
                <a:solidFill>
                  <a:srgbClr val="58595B"/>
                </a:solidFill>
                <a:latin typeface="Gill Sans MT"/>
                <a:cs typeface="Gill Sans MT"/>
              </a:rPr>
              <a:t>were</a:t>
            </a:r>
            <a:r>
              <a:rPr sz="905" spc="-29" dirty="0">
                <a:solidFill>
                  <a:srgbClr val="58595B"/>
                </a:solidFill>
                <a:latin typeface="Gill Sans MT"/>
                <a:cs typeface="Gill Sans MT"/>
              </a:rPr>
              <a:t> </a:t>
            </a:r>
            <a:r>
              <a:rPr sz="905" spc="25" dirty="0">
                <a:solidFill>
                  <a:srgbClr val="58595B"/>
                </a:solidFill>
                <a:latin typeface="Gill Sans MT"/>
                <a:cs typeface="Gill Sans MT"/>
              </a:rPr>
              <a:t>entering</a:t>
            </a:r>
            <a:r>
              <a:rPr sz="905" spc="-33" dirty="0">
                <a:solidFill>
                  <a:srgbClr val="58595B"/>
                </a:solidFill>
                <a:latin typeface="Gill Sans MT"/>
                <a:cs typeface="Gill Sans MT"/>
              </a:rPr>
              <a:t> </a:t>
            </a:r>
            <a:r>
              <a:rPr sz="905" spc="74" dirty="0">
                <a:solidFill>
                  <a:srgbClr val="58595B"/>
                </a:solidFill>
                <a:latin typeface="Gill Sans MT"/>
                <a:cs typeface="Gill Sans MT"/>
              </a:rPr>
              <a:t>Phase</a:t>
            </a:r>
            <a:r>
              <a:rPr sz="905" spc="-29" dirty="0">
                <a:solidFill>
                  <a:srgbClr val="58595B"/>
                </a:solidFill>
                <a:latin typeface="Gill Sans MT"/>
                <a:cs typeface="Gill Sans MT"/>
              </a:rPr>
              <a:t> </a:t>
            </a:r>
            <a:r>
              <a:rPr sz="905" spc="29" dirty="0">
                <a:solidFill>
                  <a:srgbClr val="58595B"/>
                </a:solidFill>
                <a:latin typeface="Gill Sans MT"/>
                <a:cs typeface="Gill Sans MT"/>
              </a:rPr>
              <a:t>2.</a:t>
            </a:r>
            <a:r>
              <a:rPr sz="905" spc="-49" dirty="0">
                <a:solidFill>
                  <a:srgbClr val="58595B"/>
                </a:solidFill>
                <a:latin typeface="Gill Sans MT"/>
                <a:cs typeface="Gill Sans MT"/>
              </a:rPr>
              <a:t> </a:t>
            </a:r>
            <a:r>
              <a:rPr sz="905" spc="21" dirty="0">
                <a:solidFill>
                  <a:srgbClr val="58595B"/>
                </a:solidFill>
                <a:latin typeface="Gill Sans MT"/>
                <a:cs typeface="Gill Sans MT"/>
              </a:rPr>
              <a:t>The</a:t>
            </a:r>
            <a:r>
              <a:rPr sz="905" spc="-33" dirty="0">
                <a:solidFill>
                  <a:srgbClr val="58595B"/>
                </a:solidFill>
                <a:latin typeface="Gill Sans MT"/>
                <a:cs typeface="Gill Sans MT"/>
              </a:rPr>
              <a:t> </a:t>
            </a:r>
            <a:r>
              <a:rPr sz="905" spc="45" dirty="0">
                <a:solidFill>
                  <a:srgbClr val="58595B"/>
                </a:solidFill>
                <a:latin typeface="Gill Sans MT"/>
                <a:cs typeface="Gill Sans MT"/>
              </a:rPr>
              <a:t>second</a:t>
            </a:r>
            <a:r>
              <a:rPr sz="905" spc="-29" dirty="0">
                <a:solidFill>
                  <a:srgbClr val="58595B"/>
                </a:solidFill>
                <a:latin typeface="Gill Sans MT"/>
                <a:cs typeface="Gill Sans MT"/>
              </a:rPr>
              <a:t> </a:t>
            </a:r>
            <a:r>
              <a:rPr sz="905" spc="62" dirty="0">
                <a:solidFill>
                  <a:srgbClr val="58595B"/>
                </a:solidFill>
                <a:latin typeface="Gill Sans MT"/>
                <a:cs typeface="Gill Sans MT"/>
              </a:rPr>
              <a:t>phase</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33" dirty="0">
                <a:solidFill>
                  <a:srgbClr val="58595B"/>
                </a:solidFill>
                <a:latin typeface="Gill Sans MT"/>
                <a:cs typeface="Gill Sans MT"/>
              </a:rPr>
              <a:t> </a:t>
            </a:r>
            <a:r>
              <a:rPr sz="905" spc="29" dirty="0">
                <a:solidFill>
                  <a:srgbClr val="58595B"/>
                </a:solidFill>
                <a:latin typeface="Gill Sans MT"/>
                <a:cs typeface="Gill Sans MT"/>
              </a:rPr>
              <a:t>characterized</a:t>
            </a:r>
            <a:r>
              <a:rPr sz="905" spc="-29" dirty="0">
                <a:solidFill>
                  <a:srgbClr val="58595B"/>
                </a:solidFill>
                <a:latin typeface="Gill Sans MT"/>
                <a:cs typeface="Gill Sans MT"/>
              </a:rPr>
              <a:t> </a:t>
            </a:r>
            <a:r>
              <a:rPr sz="905" spc="37" dirty="0">
                <a:solidFill>
                  <a:srgbClr val="58595B"/>
                </a:solidFill>
                <a:latin typeface="Gill Sans MT"/>
                <a:cs typeface="Gill Sans MT"/>
              </a:rPr>
              <a:t>by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21" dirty="0">
                <a:solidFill>
                  <a:srgbClr val="58595B"/>
                </a:solidFill>
                <a:latin typeface="Gill Sans MT"/>
                <a:cs typeface="Gill Sans MT"/>
              </a:rPr>
              <a:t>influx</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16" dirty="0">
                <a:solidFill>
                  <a:srgbClr val="58595B"/>
                </a:solidFill>
                <a:latin typeface="Gill Sans MT"/>
                <a:cs typeface="Gill Sans MT"/>
              </a:rPr>
              <a:t>more</a:t>
            </a:r>
            <a:r>
              <a:rPr sz="905" spc="-29" dirty="0">
                <a:solidFill>
                  <a:srgbClr val="58595B"/>
                </a:solidFill>
                <a:latin typeface="Gill Sans MT"/>
                <a:cs typeface="Gill Sans MT"/>
              </a:rPr>
              <a:t> </a:t>
            </a:r>
            <a:r>
              <a:rPr sz="905" spc="66" dirty="0">
                <a:solidFill>
                  <a:srgbClr val="58595B"/>
                </a:solidFill>
                <a:latin typeface="Gill Sans MT"/>
                <a:cs typeface="Gill Sans MT"/>
              </a:rPr>
              <a:t>casual</a:t>
            </a:r>
            <a:r>
              <a:rPr sz="905" spc="-29" dirty="0">
                <a:solidFill>
                  <a:srgbClr val="58595B"/>
                </a:solidFill>
                <a:latin typeface="Gill Sans MT"/>
                <a:cs typeface="Gill Sans MT"/>
              </a:rPr>
              <a:t> </a:t>
            </a:r>
            <a:r>
              <a:rPr sz="905" spc="45" dirty="0">
                <a:solidFill>
                  <a:srgbClr val="58595B"/>
                </a:solidFill>
                <a:latin typeface="Gill Sans MT"/>
                <a:cs typeface="Gill Sans MT"/>
              </a:rPr>
              <a:t>users</a:t>
            </a:r>
            <a:r>
              <a:rPr sz="905" spc="-29" dirty="0">
                <a:solidFill>
                  <a:srgbClr val="58595B"/>
                </a:solidFill>
                <a:latin typeface="Gill Sans MT"/>
                <a:cs typeface="Gill Sans MT"/>
              </a:rPr>
              <a:t> </a:t>
            </a:r>
            <a:r>
              <a:rPr sz="905" spc="25" dirty="0">
                <a:solidFill>
                  <a:srgbClr val="58595B"/>
                </a:solidFill>
                <a:latin typeface="Gill Sans MT"/>
                <a:cs typeface="Gill Sans MT"/>
              </a:rPr>
              <a:t>but</a:t>
            </a:r>
            <a:r>
              <a:rPr sz="905" spc="-33" dirty="0">
                <a:solidFill>
                  <a:srgbClr val="58595B"/>
                </a:solidFill>
                <a:latin typeface="Gill Sans MT"/>
                <a:cs typeface="Gill Sans MT"/>
              </a:rPr>
              <a:t> </a:t>
            </a:r>
            <a:r>
              <a:rPr sz="905" spc="53" dirty="0">
                <a:solidFill>
                  <a:srgbClr val="58595B"/>
                </a:solidFill>
                <a:latin typeface="Gill Sans MT"/>
                <a:cs typeface="Gill Sans MT"/>
              </a:rPr>
              <a:t>also</a:t>
            </a:r>
            <a:r>
              <a:rPr sz="905" spc="-29" dirty="0">
                <a:solidFill>
                  <a:srgbClr val="58595B"/>
                </a:solidFill>
                <a:latin typeface="Gill Sans MT"/>
                <a:cs typeface="Gill Sans MT"/>
              </a:rPr>
              <a:t> </a:t>
            </a:r>
            <a:r>
              <a:rPr sz="905" spc="37" dirty="0">
                <a:solidFill>
                  <a:srgbClr val="58595B"/>
                </a:solidFill>
                <a:latin typeface="Gill Sans MT"/>
                <a:cs typeface="Gill Sans MT"/>
              </a:rPr>
              <a:t>by</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8" dirty="0">
                <a:solidFill>
                  <a:srgbClr val="58595B"/>
                </a:solidFill>
                <a:latin typeface="Gill Sans MT"/>
                <a:cs typeface="Gill Sans MT"/>
              </a:rPr>
              <a:t>introduction</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33" dirty="0">
                <a:solidFill>
                  <a:srgbClr val="58595B"/>
                </a:solidFill>
                <a:latin typeface="Gill Sans MT"/>
                <a:cs typeface="Gill Sans MT"/>
              </a:rPr>
              <a:t>new</a:t>
            </a:r>
            <a:r>
              <a:rPr sz="905" spc="-33" dirty="0">
                <a:solidFill>
                  <a:srgbClr val="58595B"/>
                </a:solidFill>
                <a:latin typeface="Gill Sans MT"/>
                <a:cs typeface="Gill Sans MT"/>
              </a:rPr>
              <a:t> </a:t>
            </a:r>
            <a:r>
              <a:rPr sz="905" spc="16" dirty="0">
                <a:solidFill>
                  <a:srgbClr val="58595B"/>
                </a:solidFill>
                <a:latin typeface="Gill Sans MT"/>
                <a:cs typeface="Gill Sans MT"/>
              </a:rPr>
              <a:t>product</a:t>
            </a:r>
            <a:r>
              <a:rPr sz="905" spc="-29" dirty="0">
                <a:solidFill>
                  <a:srgbClr val="58595B"/>
                </a:solidFill>
                <a:latin typeface="Gill Sans MT"/>
                <a:cs typeface="Gill Sans MT"/>
              </a:rPr>
              <a:t> </a:t>
            </a:r>
            <a:r>
              <a:rPr sz="905" spc="25" dirty="0">
                <a:solidFill>
                  <a:srgbClr val="58595B"/>
                </a:solidFill>
                <a:latin typeface="Gill Sans MT"/>
                <a:cs typeface="Gill Sans MT"/>
              </a:rPr>
              <a:t>form  </a:t>
            </a:r>
            <a:r>
              <a:rPr sz="905" spc="37" dirty="0">
                <a:solidFill>
                  <a:srgbClr val="58595B"/>
                </a:solidFill>
                <a:latin typeface="Gill Sans MT"/>
                <a:cs typeface="Gill Sans MT"/>
              </a:rPr>
              <a:t>factors </a:t>
            </a:r>
            <a:r>
              <a:rPr sz="905" spc="58" dirty="0">
                <a:solidFill>
                  <a:srgbClr val="58595B"/>
                </a:solidFill>
                <a:latin typeface="Gill Sans MT"/>
                <a:cs typeface="Gill Sans MT"/>
              </a:rPr>
              <a:t>and</a:t>
            </a:r>
            <a:r>
              <a:rPr sz="905" spc="-173" dirty="0">
                <a:solidFill>
                  <a:srgbClr val="58595B"/>
                </a:solidFill>
                <a:latin typeface="Gill Sans MT"/>
                <a:cs typeface="Gill Sans MT"/>
              </a:rPr>
              <a:t> </a:t>
            </a:r>
            <a:r>
              <a:rPr sz="905" spc="33" dirty="0">
                <a:solidFill>
                  <a:srgbClr val="58595B"/>
                </a:solidFill>
                <a:latin typeface="Gill Sans MT"/>
                <a:cs typeface="Gill Sans MT"/>
              </a:rPr>
              <a:t>new </a:t>
            </a:r>
            <a:r>
              <a:rPr sz="905" spc="41" dirty="0">
                <a:solidFill>
                  <a:srgbClr val="58595B"/>
                </a:solidFill>
                <a:latin typeface="Gill Sans MT"/>
                <a:cs typeface="Gill Sans MT"/>
              </a:rPr>
              <a:t>manufacturers.</a:t>
            </a:r>
            <a:endParaRPr sz="905">
              <a:solidFill>
                <a:prstClr val="black"/>
              </a:solidFill>
              <a:latin typeface="Gill Sans MT"/>
              <a:cs typeface="Gill Sans MT"/>
            </a:endParaRPr>
          </a:p>
        </p:txBody>
      </p:sp>
      <p:sp>
        <p:nvSpPr>
          <p:cNvPr id="3" name="object 3"/>
          <p:cNvSpPr txBox="1"/>
          <p:nvPr/>
        </p:nvSpPr>
        <p:spPr>
          <a:xfrm>
            <a:off x="303059" y="2130176"/>
            <a:ext cx="4048963" cy="853090"/>
          </a:xfrm>
          <a:prstGeom prst="rect">
            <a:avLst/>
          </a:prstGeom>
        </p:spPr>
        <p:txBody>
          <a:bodyPr vert="horz" wrap="square" lIns="0" tIns="10450" rIns="0" bIns="0" rtlCol="0">
            <a:spAutoFit/>
          </a:bodyPr>
          <a:lstStyle/>
          <a:p>
            <a:pPr marL="10451" marR="4180" defTabSz="752460">
              <a:lnSpc>
                <a:spcPct val="121200"/>
              </a:lnSpc>
              <a:spcBef>
                <a:spcPts val="82"/>
              </a:spcBef>
            </a:pPr>
            <a:r>
              <a:rPr sz="905" spc="21" dirty="0">
                <a:solidFill>
                  <a:srgbClr val="58595B"/>
                </a:solidFill>
                <a:latin typeface="Gill Sans MT"/>
                <a:cs typeface="Gill Sans MT"/>
              </a:rPr>
              <a:t>The </a:t>
            </a:r>
            <a:r>
              <a:rPr sz="905" spc="49" dirty="0">
                <a:solidFill>
                  <a:srgbClr val="58595B"/>
                </a:solidFill>
                <a:latin typeface="Gill Sans MT"/>
                <a:cs typeface="Gill Sans MT"/>
              </a:rPr>
              <a:t>most </a:t>
            </a:r>
            <a:r>
              <a:rPr sz="905" spc="45" dirty="0">
                <a:solidFill>
                  <a:srgbClr val="58595B"/>
                </a:solidFill>
                <a:latin typeface="Gill Sans MT"/>
                <a:cs typeface="Gill Sans MT"/>
              </a:rPr>
              <a:t>significant </a:t>
            </a:r>
            <a:r>
              <a:rPr sz="905" spc="37" dirty="0">
                <a:solidFill>
                  <a:srgbClr val="58595B"/>
                </a:solidFill>
                <a:latin typeface="Gill Sans MT"/>
                <a:cs typeface="Gill Sans MT"/>
              </a:rPr>
              <a:t>of these </a:t>
            </a:r>
            <a:r>
              <a:rPr sz="905" spc="70" dirty="0">
                <a:solidFill>
                  <a:srgbClr val="58595B"/>
                </a:solidFill>
                <a:latin typeface="Gill Sans MT"/>
                <a:cs typeface="Gill Sans MT"/>
              </a:rPr>
              <a:t>changes </a:t>
            </a:r>
            <a:r>
              <a:rPr sz="905" spc="82" dirty="0">
                <a:solidFill>
                  <a:srgbClr val="58595B"/>
                </a:solidFill>
                <a:latin typeface="Gill Sans MT"/>
                <a:cs typeface="Gill Sans MT"/>
              </a:rPr>
              <a:t>has </a:t>
            </a:r>
            <a:r>
              <a:rPr sz="905" spc="37" dirty="0">
                <a:solidFill>
                  <a:srgbClr val="58595B"/>
                </a:solidFill>
                <a:latin typeface="Gill Sans MT"/>
                <a:cs typeface="Gill Sans MT"/>
              </a:rPr>
              <a:t>been </a:t>
            </a:r>
            <a:r>
              <a:rPr sz="905" spc="16" dirty="0">
                <a:solidFill>
                  <a:srgbClr val="58595B"/>
                </a:solidFill>
                <a:latin typeface="Gill Sans MT"/>
                <a:cs typeface="Gill Sans MT"/>
              </a:rPr>
              <a:t>the </a:t>
            </a:r>
            <a:r>
              <a:rPr sz="905" spc="45" dirty="0">
                <a:solidFill>
                  <a:srgbClr val="58595B"/>
                </a:solidFill>
                <a:latin typeface="Gill Sans MT"/>
                <a:cs typeface="Gill Sans MT"/>
              </a:rPr>
              <a:t>emergence </a:t>
            </a:r>
            <a:r>
              <a:rPr sz="905" spc="37" dirty="0">
                <a:solidFill>
                  <a:srgbClr val="58595B"/>
                </a:solidFill>
                <a:latin typeface="Gill Sans MT"/>
                <a:cs typeface="Gill Sans MT"/>
              </a:rPr>
              <a:t>of </a:t>
            </a:r>
            <a:r>
              <a:rPr sz="905" spc="49" dirty="0">
                <a:solidFill>
                  <a:srgbClr val="58595B"/>
                </a:solidFill>
                <a:latin typeface="Gill Sans MT"/>
                <a:cs typeface="Gill Sans MT"/>
              </a:rPr>
              <a:t>smart  displays.</a:t>
            </a:r>
            <a:r>
              <a:rPr sz="905" spc="-33" dirty="0">
                <a:solidFill>
                  <a:srgbClr val="58595B"/>
                </a:solidFill>
                <a:latin typeface="Gill Sans MT"/>
                <a:cs typeface="Gill Sans MT"/>
              </a:rPr>
              <a:t> </a:t>
            </a:r>
            <a:r>
              <a:rPr sz="905" spc="-8" dirty="0">
                <a:solidFill>
                  <a:srgbClr val="58595B"/>
                </a:solidFill>
                <a:latin typeface="Gill Sans MT"/>
                <a:cs typeface="Gill Sans MT"/>
              </a:rPr>
              <a:t>When</a:t>
            </a:r>
            <a:r>
              <a:rPr sz="905" spc="-29" dirty="0">
                <a:solidFill>
                  <a:srgbClr val="58595B"/>
                </a:solidFill>
                <a:latin typeface="Gill Sans MT"/>
                <a:cs typeface="Gill Sans MT"/>
              </a:rPr>
              <a:t> </a:t>
            </a:r>
            <a:r>
              <a:rPr sz="905" spc="41" dirty="0">
                <a:solidFill>
                  <a:srgbClr val="58595B"/>
                </a:solidFill>
                <a:latin typeface="Gill Sans MT"/>
                <a:cs typeface="Gill Sans MT"/>
              </a:rPr>
              <a:t>Amazon</a:t>
            </a:r>
            <a:r>
              <a:rPr sz="905" spc="-33" dirty="0">
                <a:solidFill>
                  <a:srgbClr val="58595B"/>
                </a:solidFill>
                <a:latin typeface="Gill Sans MT"/>
                <a:cs typeface="Gill Sans MT"/>
              </a:rPr>
              <a:t> </a:t>
            </a:r>
            <a:r>
              <a:rPr sz="905" spc="78" dirty="0">
                <a:solidFill>
                  <a:srgbClr val="58595B"/>
                </a:solidFill>
                <a:latin typeface="Gill Sans MT"/>
                <a:cs typeface="Gill Sans MT"/>
              </a:rPr>
              <a:t>was</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16" dirty="0">
                <a:solidFill>
                  <a:srgbClr val="58595B"/>
                </a:solidFill>
                <a:latin typeface="Gill Sans MT"/>
                <a:cs typeface="Gill Sans MT"/>
              </a:rPr>
              <a:t>only</a:t>
            </a:r>
            <a:r>
              <a:rPr sz="905" spc="-33" dirty="0">
                <a:solidFill>
                  <a:srgbClr val="58595B"/>
                </a:solidFill>
                <a:latin typeface="Gill Sans MT"/>
                <a:cs typeface="Gill Sans MT"/>
              </a:rPr>
              <a:t> </a:t>
            </a:r>
            <a:r>
              <a:rPr sz="905" spc="41" dirty="0">
                <a:solidFill>
                  <a:srgbClr val="58595B"/>
                </a:solidFill>
                <a:latin typeface="Gill Sans MT"/>
                <a:cs typeface="Gill Sans MT"/>
              </a:rPr>
              <a:t>manufacturers</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37" dirty="0">
                <a:solidFill>
                  <a:srgbClr val="58595B"/>
                </a:solidFill>
                <a:latin typeface="Gill Sans MT"/>
                <a:cs typeface="Gill Sans MT"/>
              </a:rPr>
              <a:t>these</a:t>
            </a:r>
            <a:r>
              <a:rPr sz="905" spc="-33" dirty="0">
                <a:solidFill>
                  <a:srgbClr val="58595B"/>
                </a:solidFill>
                <a:latin typeface="Gill Sans MT"/>
                <a:cs typeface="Gill Sans MT"/>
              </a:rPr>
              <a:t> </a:t>
            </a:r>
            <a:r>
              <a:rPr sz="905" spc="16" dirty="0">
                <a:solidFill>
                  <a:srgbClr val="58595B"/>
                </a:solidFill>
                <a:latin typeface="Gill Sans MT"/>
                <a:cs typeface="Gill Sans MT"/>
              </a:rPr>
              <a:t>voice-first</a:t>
            </a:r>
            <a:r>
              <a:rPr sz="905" spc="-29" dirty="0">
                <a:solidFill>
                  <a:srgbClr val="58595B"/>
                </a:solidFill>
                <a:latin typeface="Gill Sans MT"/>
                <a:cs typeface="Gill Sans MT"/>
              </a:rPr>
              <a:t> </a:t>
            </a:r>
            <a:r>
              <a:rPr sz="905" spc="45" dirty="0">
                <a:solidFill>
                  <a:srgbClr val="58595B"/>
                </a:solidFill>
                <a:latin typeface="Gill Sans MT"/>
                <a:cs typeface="Gill Sans MT"/>
              </a:rPr>
              <a:t>devices  </a:t>
            </a:r>
            <a:r>
              <a:rPr sz="905" spc="16" dirty="0">
                <a:solidFill>
                  <a:srgbClr val="58595B"/>
                </a:solidFill>
                <a:latin typeface="Gill Sans MT"/>
                <a:cs typeface="Gill Sans MT"/>
              </a:rPr>
              <a:t>with</a:t>
            </a:r>
            <a:r>
              <a:rPr sz="905" spc="-29" dirty="0">
                <a:solidFill>
                  <a:srgbClr val="58595B"/>
                </a:solidFill>
                <a:latin typeface="Gill Sans MT"/>
                <a:cs typeface="Gill Sans MT"/>
              </a:rPr>
              <a:t> </a:t>
            </a:r>
            <a:r>
              <a:rPr sz="905" spc="45" dirty="0">
                <a:solidFill>
                  <a:srgbClr val="58595B"/>
                </a:solidFill>
                <a:latin typeface="Gill Sans MT"/>
                <a:cs typeface="Gill Sans MT"/>
              </a:rPr>
              <a:t>display</a:t>
            </a:r>
            <a:r>
              <a:rPr sz="905" spc="-25" dirty="0">
                <a:solidFill>
                  <a:srgbClr val="58595B"/>
                </a:solidFill>
                <a:latin typeface="Gill Sans MT"/>
                <a:cs typeface="Gill Sans MT"/>
              </a:rPr>
              <a:t> </a:t>
            </a:r>
            <a:r>
              <a:rPr sz="905" spc="37" dirty="0">
                <a:solidFill>
                  <a:srgbClr val="58595B"/>
                </a:solidFill>
                <a:latin typeface="Gill Sans MT"/>
                <a:cs typeface="Gill Sans MT"/>
              </a:rPr>
              <a:t>screens,</a:t>
            </a:r>
            <a:r>
              <a:rPr sz="905" spc="-25" dirty="0">
                <a:solidFill>
                  <a:srgbClr val="58595B"/>
                </a:solidFill>
                <a:latin typeface="Gill Sans MT"/>
                <a:cs typeface="Gill Sans MT"/>
              </a:rPr>
              <a:t> </a:t>
            </a:r>
            <a:r>
              <a:rPr sz="905" spc="29" dirty="0">
                <a:solidFill>
                  <a:srgbClr val="58595B"/>
                </a:solidFill>
                <a:latin typeface="Gill Sans MT"/>
                <a:cs typeface="Gill Sans MT"/>
              </a:rPr>
              <a:t>adoption</a:t>
            </a:r>
            <a:r>
              <a:rPr sz="905" spc="-29" dirty="0">
                <a:solidFill>
                  <a:srgbClr val="58595B"/>
                </a:solidFill>
                <a:latin typeface="Gill Sans MT"/>
                <a:cs typeface="Gill Sans MT"/>
              </a:rPr>
              <a:t> </a:t>
            </a:r>
            <a:r>
              <a:rPr sz="905" spc="78" dirty="0">
                <a:solidFill>
                  <a:srgbClr val="58595B"/>
                </a:solidFill>
                <a:latin typeface="Gill Sans MT"/>
                <a:cs typeface="Gill Sans MT"/>
              </a:rPr>
              <a:t>was</a:t>
            </a:r>
            <a:r>
              <a:rPr sz="905" spc="-25" dirty="0">
                <a:solidFill>
                  <a:srgbClr val="58595B"/>
                </a:solidFill>
                <a:latin typeface="Gill Sans MT"/>
                <a:cs typeface="Gill Sans MT"/>
              </a:rPr>
              <a:t> </a:t>
            </a:r>
            <a:r>
              <a:rPr sz="905" spc="41" dirty="0">
                <a:solidFill>
                  <a:srgbClr val="58595B"/>
                </a:solidFill>
                <a:latin typeface="Gill Sans MT"/>
                <a:cs typeface="Gill Sans MT"/>
              </a:rPr>
              <a:t>minimal.</a:t>
            </a:r>
            <a:r>
              <a:rPr sz="905" spc="-25" dirty="0">
                <a:solidFill>
                  <a:srgbClr val="58595B"/>
                </a:solidFill>
                <a:latin typeface="Gill Sans MT"/>
                <a:cs typeface="Gill Sans MT"/>
              </a:rPr>
              <a:t> </a:t>
            </a:r>
            <a:r>
              <a:rPr sz="905" spc="-4" dirty="0">
                <a:solidFill>
                  <a:srgbClr val="58595B"/>
                </a:solidFill>
                <a:latin typeface="Gill Sans MT"/>
                <a:cs typeface="Gill Sans MT"/>
              </a:rPr>
              <a:t>However,</a:t>
            </a:r>
            <a:r>
              <a:rPr sz="905" spc="-25"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8" dirty="0">
                <a:solidFill>
                  <a:srgbClr val="58595B"/>
                </a:solidFill>
                <a:latin typeface="Gill Sans MT"/>
                <a:cs typeface="Gill Sans MT"/>
              </a:rPr>
              <a:t>introduction</a:t>
            </a:r>
            <a:r>
              <a:rPr sz="905" spc="-25" dirty="0">
                <a:solidFill>
                  <a:srgbClr val="58595B"/>
                </a:solidFill>
                <a:latin typeface="Gill Sans MT"/>
                <a:cs typeface="Gill Sans MT"/>
              </a:rPr>
              <a:t> </a:t>
            </a:r>
            <a:r>
              <a:rPr sz="905" spc="37" dirty="0">
                <a:solidFill>
                  <a:srgbClr val="58595B"/>
                </a:solidFill>
                <a:latin typeface="Gill Sans MT"/>
                <a:cs typeface="Gill Sans MT"/>
              </a:rPr>
              <a:t>of</a:t>
            </a:r>
            <a:r>
              <a:rPr sz="905" spc="-25" dirty="0">
                <a:solidFill>
                  <a:srgbClr val="58595B"/>
                </a:solidFill>
                <a:latin typeface="Gill Sans MT"/>
                <a:cs typeface="Gill Sans MT"/>
              </a:rPr>
              <a:t> </a:t>
            </a:r>
            <a:r>
              <a:rPr sz="905" spc="16" dirty="0">
                <a:solidFill>
                  <a:srgbClr val="58595B"/>
                </a:solidFill>
                <a:latin typeface="Gill Sans MT"/>
                <a:cs typeface="Gill Sans MT"/>
              </a:rPr>
              <a:t>Google  </a:t>
            </a:r>
            <a:r>
              <a:rPr sz="905" spc="45" dirty="0">
                <a:solidFill>
                  <a:srgbClr val="58595B"/>
                </a:solidFill>
                <a:latin typeface="Gill Sans MT"/>
                <a:cs typeface="Gill Sans MT"/>
              </a:rPr>
              <a:t>Assistant</a:t>
            </a:r>
            <a:r>
              <a:rPr sz="905" spc="-33" dirty="0">
                <a:solidFill>
                  <a:srgbClr val="58595B"/>
                </a:solidFill>
                <a:latin typeface="Gill Sans MT"/>
                <a:cs typeface="Gill Sans MT"/>
              </a:rPr>
              <a:t> </a:t>
            </a:r>
            <a:r>
              <a:rPr sz="905" spc="41" dirty="0">
                <a:solidFill>
                  <a:srgbClr val="58595B"/>
                </a:solidFill>
                <a:latin typeface="Gill Sans MT"/>
                <a:cs typeface="Gill Sans MT"/>
              </a:rPr>
              <a:t>enabled</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53" dirty="0">
                <a:solidFill>
                  <a:srgbClr val="58595B"/>
                </a:solidFill>
                <a:latin typeface="Gill Sans MT"/>
                <a:cs typeface="Gill Sans MT"/>
              </a:rPr>
              <a:t>displays</a:t>
            </a:r>
            <a:r>
              <a:rPr sz="905" spc="-33" dirty="0">
                <a:solidFill>
                  <a:srgbClr val="58595B"/>
                </a:solidFill>
                <a:latin typeface="Gill Sans MT"/>
                <a:cs typeface="Gill Sans MT"/>
              </a:rPr>
              <a:t> </a:t>
            </a:r>
            <a:r>
              <a:rPr sz="905" spc="82" dirty="0">
                <a:solidFill>
                  <a:srgbClr val="58595B"/>
                </a:solidFill>
                <a:latin typeface="Gill Sans MT"/>
                <a:cs typeface="Gill Sans MT"/>
              </a:rPr>
              <a:t>has</a:t>
            </a:r>
            <a:r>
              <a:rPr sz="905" spc="-29" dirty="0">
                <a:solidFill>
                  <a:srgbClr val="58595B"/>
                </a:solidFill>
                <a:latin typeface="Gill Sans MT"/>
                <a:cs typeface="Gill Sans MT"/>
              </a:rPr>
              <a:t> </a:t>
            </a:r>
            <a:r>
              <a:rPr sz="905" spc="33" dirty="0">
                <a:solidFill>
                  <a:srgbClr val="58595B"/>
                </a:solidFill>
                <a:latin typeface="Gill Sans MT"/>
                <a:cs typeface="Gill Sans MT"/>
              </a:rPr>
              <a:t>helped</a:t>
            </a:r>
            <a:r>
              <a:rPr sz="905" spc="-29" dirty="0">
                <a:solidFill>
                  <a:srgbClr val="58595B"/>
                </a:solidFill>
                <a:latin typeface="Gill Sans MT"/>
                <a:cs typeface="Gill Sans MT"/>
              </a:rPr>
              <a:t> </a:t>
            </a:r>
            <a:r>
              <a:rPr sz="905" spc="8" dirty="0">
                <a:solidFill>
                  <a:srgbClr val="58595B"/>
                </a:solidFill>
                <a:latin typeface="Gill Sans MT"/>
                <a:cs typeface="Gill Sans MT"/>
              </a:rPr>
              <a:t>drive</a:t>
            </a:r>
            <a:r>
              <a:rPr sz="905" spc="-33" dirty="0">
                <a:solidFill>
                  <a:srgbClr val="58595B"/>
                </a:solidFill>
                <a:latin typeface="Gill Sans MT"/>
                <a:cs typeface="Gill Sans MT"/>
              </a:rPr>
              <a:t> </a:t>
            </a:r>
            <a:r>
              <a:rPr sz="905" spc="49" dirty="0">
                <a:solidFill>
                  <a:srgbClr val="58595B"/>
                </a:solidFill>
                <a:latin typeface="Gill Sans MT"/>
                <a:cs typeface="Gill Sans MT"/>
              </a:rPr>
              <a:t>sales,</a:t>
            </a:r>
            <a:r>
              <a:rPr sz="905" spc="-29" dirty="0">
                <a:solidFill>
                  <a:srgbClr val="58595B"/>
                </a:solidFill>
                <a:latin typeface="Gill Sans MT"/>
                <a:cs typeface="Gill Sans MT"/>
              </a:rPr>
              <a:t> </a:t>
            </a:r>
            <a:r>
              <a:rPr sz="905" spc="37" dirty="0">
                <a:solidFill>
                  <a:srgbClr val="58595B"/>
                </a:solidFill>
                <a:latin typeface="Gill Sans MT"/>
                <a:cs typeface="Gill Sans MT"/>
              </a:rPr>
              <a:t>including</a:t>
            </a:r>
            <a:r>
              <a:rPr sz="905" spc="-29" dirty="0">
                <a:solidFill>
                  <a:srgbClr val="58595B"/>
                </a:solidFill>
                <a:latin typeface="Gill Sans MT"/>
                <a:cs typeface="Gill Sans MT"/>
              </a:rPr>
              <a:t> </a:t>
            </a:r>
            <a:r>
              <a:rPr sz="905" spc="33" dirty="0">
                <a:solidFill>
                  <a:srgbClr val="58595B"/>
                </a:solidFill>
                <a:latin typeface="Gill Sans MT"/>
                <a:cs typeface="Gill Sans MT"/>
              </a:rPr>
              <a:t>Amazon,</a:t>
            </a:r>
            <a:r>
              <a:rPr sz="905" spc="-33" dirty="0">
                <a:solidFill>
                  <a:srgbClr val="58595B"/>
                </a:solidFill>
                <a:latin typeface="Gill Sans MT"/>
                <a:cs typeface="Gill Sans MT"/>
              </a:rPr>
              <a:t> </a:t>
            </a:r>
            <a:r>
              <a:rPr sz="905" spc="103" dirty="0">
                <a:solidFill>
                  <a:srgbClr val="58595B"/>
                </a:solidFill>
                <a:latin typeface="Gill Sans MT"/>
                <a:cs typeface="Gill Sans MT"/>
              </a:rPr>
              <a:t>as</a:t>
            </a:r>
            <a:r>
              <a:rPr sz="905" spc="-29" dirty="0">
                <a:solidFill>
                  <a:srgbClr val="58595B"/>
                </a:solidFill>
                <a:latin typeface="Gill Sans MT"/>
                <a:cs typeface="Gill Sans MT"/>
              </a:rPr>
              <a:t> </a:t>
            </a:r>
            <a:r>
              <a:rPr sz="905" spc="-8" dirty="0">
                <a:solidFill>
                  <a:srgbClr val="58595B"/>
                </a:solidFill>
                <a:latin typeface="Gill Sans MT"/>
                <a:cs typeface="Gill Sans MT"/>
              </a:rPr>
              <a:t>it  </a:t>
            </a:r>
            <a:r>
              <a:rPr sz="905" spc="21" dirty="0">
                <a:solidFill>
                  <a:srgbClr val="58595B"/>
                </a:solidFill>
                <a:latin typeface="Gill Sans MT"/>
                <a:cs typeface="Gill Sans MT"/>
              </a:rPr>
              <a:t>brought</a:t>
            </a:r>
            <a:r>
              <a:rPr sz="905" spc="-33" dirty="0">
                <a:solidFill>
                  <a:srgbClr val="58595B"/>
                </a:solidFill>
                <a:latin typeface="Gill Sans MT"/>
                <a:cs typeface="Gill Sans MT"/>
              </a:rPr>
              <a:t> </a:t>
            </a:r>
            <a:r>
              <a:rPr sz="905" spc="16" dirty="0">
                <a:solidFill>
                  <a:srgbClr val="58595B"/>
                </a:solidFill>
                <a:latin typeface="Gill Sans MT"/>
                <a:cs typeface="Gill Sans MT"/>
              </a:rPr>
              <a:t>more</a:t>
            </a:r>
            <a:r>
              <a:rPr sz="905" spc="-33" dirty="0">
                <a:solidFill>
                  <a:srgbClr val="58595B"/>
                </a:solidFill>
                <a:latin typeface="Gill Sans MT"/>
                <a:cs typeface="Gill Sans MT"/>
              </a:rPr>
              <a:t> </a:t>
            </a:r>
            <a:r>
              <a:rPr sz="905" spc="21" dirty="0">
                <a:solidFill>
                  <a:srgbClr val="58595B"/>
                </a:solidFill>
                <a:latin typeface="Gill Sans MT"/>
                <a:cs typeface="Gill Sans MT"/>
              </a:rPr>
              <a:t>attention</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16" dirty="0">
                <a:solidFill>
                  <a:srgbClr val="58595B"/>
                </a:solidFill>
                <a:latin typeface="Gill Sans MT"/>
                <a:cs typeface="Gill Sans MT"/>
              </a:rPr>
              <a:t>product</a:t>
            </a:r>
            <a:r>
              <a:rPr sz="905" spc="-33" dirty="0">
                <a:solidFill>
                  <a:srgbClr val="58595B"/>
                </a:solidFill>
                <a:latin typeface="Gill Sans MT"/>
                <a:cs typeface="Gill Sans MT"/>
              </a:rPr>
              <a:t> </a:t>
            </a:r>
            <a:r>
              <a:rPr sz="905" spc="25" dirty="0">
                <a:solidFill>
                  <a:srgbClr val="58595B"/>
                </a:solidFill>
                <a:latin typeface="Gill Sans MT"/>
                <a:cs typeface="Gill Sans MT"/>
              </a:rPr>
              <a:t>category.</a:t>
            </a:r>
            <a:endParaRPr sz="905">
              <a:solidFill>
                <a:prstClr val="black"/>
              </a:solidFill>
              <a:latin typeface="Gill Sans MT"/>
              <a:cs typeface="Gill Sans MT"/>
            </a:endParaRPr>
          </a:p>
        </p:txBody>
      </p:sp>
      <p:sp>
        <p:nvSpPr>
          <p:cNvPr id="4" name="object 4"/>
          <p:cNvSpPr txBox="1"/>
          <p:nvPr/>
        </p:nvSpPr>
        <p:spPr>
          <a:xfrm>
            <a:off x="303059" y="3070952"/>
            <a:ext cx="4108530" cy="1358613"/>
          </a:xfrm>
          <a:prstGeom prst="rect">
            <a:avLst/>
          </a:prstGeom>
        </p:spPr>
        <p:txBody>
          <a:bodyPr vert="horz" wrap="square" lIns="0" tIns="10450" rIns="0" bIns="0" rtlCol="0">
            <a:spAutoFit/>
          </a:bodyPr>
          <a:lstStyle/>
          <a:p>
            <a:pPr marL="10451" marR="4180" algn="just" defTabSz="752460">
              <a:lnSpc>
                <a:spcPct val="121200"/>
              </a:lnSpc>
              <a:spcBef>
                <a:spcPts val="82"/>
              </a:spcBef>
            </a:pPr>
            <a:r>
              <a:rPr sz="905" spc="4" dirty="0">
                <a:solidFill>
                  <a:srgbClr val="58595B"/>
                </a:solidFill>
                <a:latin typeface="Gill Sans MT"/>
                <a:cs typeface="Gill Sans MT"/>
              </a:rPr>
              <a:t>There</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53" dirty="0">
                <a:solidFill>
                  <a:srgbClr val="58595B"/>
                </a:solidFill>
                <a:latin typeface="Gill Sans MT"/>
                <a:cs typeface="Gill Sans MT"/>
              </a:rPr>
              <a:t>also</a:t>
            </a:r>
            <a:r>
              <a:rPr sz="905" spc="-33" dirty="0">
                <a:solidFill>
                  <a:srgbClr val="58595B"/>
                </a:solidFill>
                <a:latin typeface="Gill Sans MT"/>
                <a:cs typeface="Gill Sans MT"/>
              </a:rPr>
              <a:t> </a:t>
            </a:r>
            <a:r>
              <a:rPr sz="905" spc="66" dirty="0">
                <a:solidFill>
                  <a:srgbClr val="58595B"/>
                </a:solidFill>
                <a:latin typeface="Gill Sans MT"/>
                <a:cs typeface="Gill Sans MT"/>
              </a:rPr>
              <a:t>many</a:t>
            </a:r>
            <a:r>
              <a:rPr sz="905" spc="-29" dirty="0">
                <a:solidFill>
                  <a:srgbClr val="58595B"/>
                </a:solidFill>
                <a:latin typeface="Gill Sans MT"/>
                <a:cs typeface="Gill Sans MT"/>
              </a:rPr>
              <a:t> </a:t>
            </a:r>
            <a:r>
              <a:rPr sz="905" spc="16" dirty="0">
                <a:solidFill>
                  <a:srgbClr val="58595B"/>
                </a:solidFill>
                <a:latin typeface="Gill Sans MT"/>
                <a:cs typeface="Gill Sans MT"/>
              </a:rPr>
              <a:t>more</a:t>
            </a:r>
            <a:r>
              <a:rPr sz="905" spc="-29" dirty="0">
                <a:solidFill>
                  <a:srgbClr val="58595B"/>
                </a:solidFill>
                <a:latin typeface="Gill Sans MT"/>
                <a:cs typeface="Gill Sans MT"/>
              </a:rPr>
              <a:t> </a:t>
            </a:r>
            <a:r>
              <a:rPr sz="905" spc="41" dirty="0">
                <a:solidFill>
                  <a:srgbClr val="58595B"/>
                </a:solidFill>
                <a:latin typeface="Gill Sans MT"/>
                <a:cs typeface="Gill Sans MT"/>
              </a:rPr>
              <a:t>manufacturers</a:t>
            </a:r>
            <a:r>
              <a:rPr sz="905" spc="-33" dirty="0">
                <a:solidFill>
                  <a:srgbClr val="58595B"/>
                </a:solidFill>
                <a:latin typeface="Gill Sans MT"/>
                <a:cs typeface="Gill Sans MT"/>
              </a:rPr>
              <a:t> </a:t>
            </a:r>
            <a:r>
              <a:rPr sz="905" spc="25" dirty="0">
                <a:solidFill>
                  <a:srgbClr val="58595B"/>
                </a:solidFill>
                <a:latin typeface="Gill Sans MT"/>
                <a:cs typeface="Gill Sans MT"/>
              </a:rPr>
              <a:t>today</a:t>
            </a:r>
            <a:r>
              <a:rPr sz="905" spc="-29" dirty="0">
                <a:solidFill>
                  <a:srgbClr val="58595B"/>
                </a:solidFill>
                <a:latin typeface="Gill Sans MT"/>
                <a:cs typeface="Gill Sans MT"/>
              </a:rPr>
              <a:t> </a:t>
            </a:r>
            <a:r>
              <a:rPr sz="905" spc="41" dirty="0">
                <a:solidFill>
                  <a:srgbClr val="58595B"/>
                </a:solidFill>
                <a:latin typeface="Gill Sans MT"/>
                <a:cs typeface="Gill Sans MT"/>
              </a:rPr>
              <a:t>than</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37" dirty="0">
                <a:solidFill>
                  <a:srgbClr val="58595B"/>
                </a:solidFill>
                <a:latin typeface="Gill Sans MT"/>
                <a:cs typeface="Gill Sans MT"/>
              </a:rPr>
              <a:t>2017.</a:t>
            </a:r>
            <a:r>
              <a:rPr sz="905" spc="-29" dirty="0">
                <a:solidFill>
                  <a:srgbClr val="58595B"/>
                </a:solidFill>
                <a:latin typeface="Gill Sans MT"/>
                <a:cs typeface="Gill Sans MT"/>
              </a:rPr>
              <a:t> </a:t>
            </a:r>
            <a:r>
              <a:rPr sz="905" spc="53" dirty="0">
                <a:solidFill>
                  <a:srgbClr val="58595B"/>
                </a:solidFill>
                <a:latin typeface="Gill Sans MT"/>
                <a:cs typeface="Gill Sans MT"/>
              </a:rPr>
              <a:t>Big</a:t>
            </a:r>
            <a:r>
              <a:rPr sz="905" spc="-33" dirty="0">
                <a:solidFill>
                  <a:srgbClr val="58595B"/>
                </a:solidFill>
                <a:latin typeface="Gill Sans MT"/>
                <a:cs typeface="Gill Sans MT"/>
              </a:rPr>
              <a:t> </a:t>
            </a:r>
            <a:r>
              <a:rPr sz="905" spc="74" dirty="0">
                <a:solidFill>
                  <a:srgbClr val="58595B"/>
                </a:solidFill>
                <a:latin typeface="Gill Sans MT"/>
                <a:cs typeface="Gill Sans MT"/>
              </a:rPr>
              <a:t>names</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37" dirty="0">
                <a:solidFill>
                  <a:srgbClr val="58595B"/>
                </a:solidFill>
                <a:latin typeface="Gill Sans MT"/>
                <a:cs typeface="Gill Sans MT"/>
              </a:rPr>
              <a:t>audio  </a:t>
            </a:r>
            <a:r>
              <a:rPr sz="905" spc="62" dirty="0">
                <a:solidFill>
                  <a:srgbClr val="58595B"/>
                </a:solidFill>
                <a:latin typeface="Gill Sans MT"/>
                <a:cs typeface="Gill Sans MT"/>
              </a:rPr>
              <a:t>such</a:t>
            </a:r>
            <a:r>
              <a:rPr sz="905" spc="-33" dirty="0">
                <a:solidFill>
                  <a:srgbClr val="58595B"/>
                </a:solidFill>
                <a:latin typeface="Gill Sans MT"/>
                <a:cs typeface="Gill Sans MT"/>
              </a:rPr>
              <a:t> </a:t>
            </a:r>
            <a:r>
              <a:rPr sz="905" spc="103" dirty="0">
                <a:solidFill>
                  <a:srgbClr val="58595B"/>
                </a:solidFill>
                <a:latin typeface="Gill Sans MT"/>
                <a:cs typeface="Gill Sans MT"/>
              </a:rPr>
              <a:t>as</a:t>
            </a:r>
            <a:r>
              <a:rPr sz="905" spc="-29" dirty="0">
                <a:solidFill>
                  <a:srgbClr val="58595B"/>
                </a:solidFill>
                <a:latin typeface="Gill Sans MT"/>
                <a:cs typeface="Gill Sans MT"/>
              </a:rPr>
              <a:t> </a:t>
            </a:r>
            <a:r>
              <a:rPr sz="905" spc="33" dirty="0">
                <a:solidFill>
                  <a:srgbClr val="58595B"/>
                </a:solidFill>
                <a:latin typeface="Gill Sans MT"/>
                <a:cs typeface="Gill Sans MT"/>
              </a:rPr>
              <a:t>Bose,</a:t>
            </a:r>
            <a:r>
              <a:rPr sz="905" spc="-33" dirty="0">
                <a:solidFill>
                  <a:srgbClr val="58595B"/>
                </a:solidFill>
                <a:latin typeface="Gill Sans MT"/>
                <a:cs typeface="Gill Sans MT"/>
              </a:rPr>
              <a:t> </a:t>
            </a:r>
            <a:r>
              <a:rPr sz="905" spc="74" dirty="0">
                <a:solidFill>
                  <a:srgbClr val="58595B"/>
                </a:solidFill>
                <a:latin typeface="Gill Sans MT"/>
                <a:cs typeface="Gill Sans MT"/>
              </a:rPr>
              <a:t>Bang</a:t>
            </a:r>
            <a:r>
              <a:rPr sz="905" spc="-29" dirty="0">
                <a:solidFill>
                  <a:srgbClr val="58595B"/>
                </a:solidFill>
                <a:latin typeface="Gill Sans MT"/>
                <a:cs typeface="Gill Sans MT"/>
              </a:rPr>
              <a:t> </a:t>
            </a:r>
            <a:r>
              <a:rPr sz="905" spc="-12" dirty="0">
                <a:solidFill>
                  <a:srgbClr val="58595B"/>
                </a:solidFill>
                <a:latin typeface="Gill Sans MT"/>
                <a:cs typeface="Gill Sans MT"/>
              </a:rPr>
              <a:t>&amp;</a:t>
            </a:r>
            <a:r>
              <a:rPr sz="905" spc="-29" dirty="0">
                <a:solidFill>
                  <a:srgbClr val="58595B"/>
                </a:solidFill>
                <a:latin typeface="Gill Sans MT"/>
                <a:cs typeface="Gill Sans MT"/>
              </a:rPr>
              <a:t> </a:t>
            </a:r>
            <a:r>
              <a:rPr sz="905" spc="16" dirty="0">
                <a:solidFill>
                  <a:srgbClr val="58595B"/>
                </a:solidFill>
                <a:latin typeface="Gill Sans MT"/>
                <a:cs typeface="Gill Sans MT"/>
              </a:rPr>
              <a:t>Olufsen,</a:t>
            </a:r>
            <a:r>
              <a:rPr sz="905" spc="-33"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37" dirty="0">
                <a:solidFill>
                  <a:srgbClr val="58595B"/>
                </a:solidFill>
                <a:latin typeface="Gill Sans MT"/>
                <a:cs typeface="Gill Sans MT"/>
              </a:rPr>
              <a:t>Klipsch</a:t>
            </a:r>
            <a:r>
              <a:rPr sz="905" spc="-33" dirty="0">
                <a:solidFill>
                  <a:srgbClr val="58595B"/>
                </a:solidFill>
                <a:latin typeface="Gill Sans MT"/>
                <a:cs typeface="Gill Sans MT"/>
              </a:rPr>
              <a:t> </a:t>
            </a:r>
            <a:r>
              <a:rPr sz="905" spc="33" dirty="0">
                <a:solidFill>
                  <a:srgbClr val="58595B"/>
                </a:solidFill>
                <a:latin typeface="Gill Sans MT"/>
                <a:cs typeface="Gill Sans MT"/>
              </a:rPr>
              <a:t>all</a:t>
            </a:r>
            <a:r>
              <a:rPr sz="905" spc="-29" dirty="0">
                <a:solidFill>
                  <a:srgbClr val="58595B"/>
                </a:solidFill>
                <a:latin typeface="Gill Sans MT"/>
                <a:cs typeface="Gill Sans MT"/>
              </a:rPr>
              <a:t> </a:t>
            </a:r>
            <a:r>
              <a:rPr sz="905" spc="16" dirty="0">
                <a:solidFill>
                  <a:srgbClr val="58595B"/>
                </a:solidFill>
                <a:latin typeface="Gill Sans MT"/>
                <a:cs typeface="Gill Sans MT"/>
              </a:rPr>
              <a:t>entered</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33" dirty="0">
                <a:solidFill>
                  <a:srgbClr val="58595B"/>
                </a:solidFill>
                <a:latin typeface="Gill Sans MT"/>
                <a:cs typeface="Gill Sans MT"/>
              </a:rPr>
              <a:t> </a:t>
            </a:r>
            <a:r>
              <a:rPr sz="905" spc="58" dirty="0">
                <a:solidFill>
                  <a:srgbClr val="58595B"/>
                </a:solidFill>
                <a:latin typeface="Gill Sans MT"/>
                <a:cs typeface="Gill Sans MT"/>
              </a:rPr>
              <a:t>segment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45" dirty="0">
                <a:solidFill>
                  <a:srgbClr val="58595B"/>
                </a:solidFill>
                <a:latin typeface="Gill Sans MT"/>
                <a:cs typeface="Gill Sans MT"/>
              </a:rPr>
              <a:t>2018</a:t>
            </a:r>
            <a:r>
              <a:rPr sz="905" spc="-33" dirty="0">
                <a:solidFill>
                  <a:srgbClr val="58595B"/>
                </a:solidFill>
                <a:latin typeface="Gill Sans MT"/>
                <a:cs typeface="Gill Sans MT"/>
              </a:rPr>
              <a:t> </a:t>
            </a:r>
            <a:r>
              <a:rPr sz="905" spc="33" dirty="0">
                <a:solidFill>
                  <a:srgbClr val="58595B"/>
                </a:solidFill>
                <a:latin typeface="Gill Sans MT"/>
                <a:cs typeface="Gill Sans MT"/>
              </a:rPr>
              <a:t>offering</a:t>
            </a:r>
            <a:r>
              <a:rPr sz="905" spc="-33" dirty="0">
                <a:solidFill>
                  <a:srgbClr val="58595B"/>
                </a:solidFill>
                <a:latin typeface="Gill Sans MT"/>
                <a:cs typeface="Gill Sans MT"/>
              </a:rPr>
              <a:t> </a:t>
            </a:r>
            <a:r>
              <a:rPr sz="905" spc="16" dirty="0">
                <a:solidFill>
                  <a:srgbClr val="58595B"/>
                </a:solidFill>
                <a:latin typeface="Gill Sans MT"/>
                <a:cs typeface="Gill Sans MT"/>
              </a:rPr>
              <a:t>more</a:t>
            </a:r>
            <a:r>
              <a:rPr sz="905" spc="-33" dirty="0">
                <a:solidFill>
                  <a:srgbClr val="58595B"/>
                </a:solidFill>
                <a:latin typeface="Gill Sans MT"/>
                <a:cs typeface="Gill Sans MT"/>
              </a:rPr>
              <a:t> </a:t>
            </a:r>
            <a:r>
              <a:rPr sz="905" spc="41" dirty="0">
                <a:solidFill>
                  <a:srgbClr val="58595B"/>
                </a:solidFill>
                <a:latin typeface="Gill Sans MT"/>
                <a:cs typeface="Gill Sans MT"/>
              </a:rPr>
              <a:t>consumer</a:t>
            </a:r>
            <a:r>
              <a:rPr sz="905" spc="-29" dirty="0">
                <a:solidFill>
                  <a:srgbClr val="58595B"/>
                </a:solidFill>
                <a:latin typeface="Gill Sans MT"/>
                <a:cs typeface="Gill Sans MT"/>
              </a:rPr>
              <a:t> </a:t>
            </a:r>
            <a:r>
              <a:rPr sz="905" spc="29" dirty="0">
                <a:solidFill>
                  <a:srgbClr val="58595B"/>
                </a:solidFill>
                <a:latin typeface="Gill Sans MT"/>
                <a:cs typeface="Gill Sans MT"/>
              </a:rPr>
              <a:t>choice.</a:t>
            </a:r>
            <a:r>
              <a:rPr sz="905" spc="-33" dirty="0">
                <a:solidFill>
                  <a:srgbClr val="58595B"/>
                </a:solidFill>
                <a:latin typeface="Gill Sans MT"/>
                <a:cs typeface="Gill Sans MT"/>
              </a:rPr>
              <a:t> </a:t>
            </a:r>
            <a:r>
              <a:rPr sz="905" spc="-4" dirty="0">
                <a:solidFill>
                  <a:srgbClr val="58595B"/>
                </a:solidFill>
                <a:latin typeface="Gill Sans MT"/>
                <a:cs typeface="Gill Sans MT"/>
              </a:rPr>
              <a:t>However,</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49" dirty="0">
                <a:solidFill>
                  <a:srgbClr val="58595B"/>
                </a:solidFill>
                <a:latin typeface="Gill Sans MT"/>
                <a:cs typeface="Gill Sans MT"/>
              </a:rPr>
              <a:t>most</a:t>
            </a:r>
            <a:r>
              <a:rPr sz="905" spc="-29" dirty="0">
                <a:solidFill>
                  <a:srgbClr val="58595B"/>
                </a:solidFill>
                <a:latin typeface="Gill Sans MT"/>
                <a:cs typeface="Gill Sans MT"/>
              </a:rPr>
              <a:t> </a:t>
            </a:r>
            <a:r>
              <a:rPr sz="905" spc="45" dirty="0">
                <a:solidFill>
                  <a:srgbClr val="58595B"/>
                </a:solidFill>
                <a:latin typeface="Gill Sans MT"/>
                <a:cs typeface="Gill Sans MT"/>
              </a:rPr>
              <a:t>significant</a:t>
            </a:r>
            <a:r>
              <a:rPr sz="905" spc="-33" dirty="0">
                <a:solidFill>
                  <a:srgbClr val="58595B"/>
                </a:solidFill>
                <a:latin typeface="Gill Sans MT"/>
                <a:cs typeface="Gill Sans MT"/>
              </a:rPr>
              <a:t> </a:t>
            </a:r>
            <a:r>
              <a:rPr sz="905" spc="33" dirty="0">
                <a:solidFill>
                  <a:srgbClr val="58595B"/>
                </a:solidFill>
                <a:latin typeface="Gill Sans MT"/>
                <a:cs typeface="Gill Sans MT"/>
              </a:rPr>
              <a:t>new</a:t>
            </a:r>
            <a:r>
              <a:rPr sz="905" spc="-33" dirty="0">
                <a:solidFill>
                  <a:srgbClr val="58595B"/>
                </a:solidFill>
                <a:latin typeface="Gill Sans MT"/>
                <a:cs typeface="Gill Sans MT"/>
              </a:rPr>
              <a:t>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a:t>
            </a:r>
            <a:r>
              <a:rPr sz="905" spc="-33" dirty="0">
                <a:solidFill>
                  <a:srgbClr val="58595B"/>
                </a:solidFill>
                <a:latin typeface="Gill Sans MT"/>
                <a:cs typeface="Gill Sans MT"/>
              </a:rPr>
              <a:t> </a:t>
            </a:r>
            <a:r>
              <a:rPr sz="905" spc="45" dirty="0">
                <a:solidFill>
                  <a:srgbClr val="58595B"/>
                </a:solidFill>
                <a:latin typeface="Gill Sans MT"/>
                <a:cs typeface="Gill Sans MT"/>
              </a:rPr>
              <a:t>launch</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45" dirty="0">
                <a:solidFill>
                  <a:srgbClr val="58595B"/>
                </a:solidFill>
                <a:latin typeface="Gill Sans MT"/>
                <a:cs typeface="Gill Sans MT"/>
              </a:rPr>
              <a:t>2018</a:t>
            </a:r>
            <a:r>
              <a:rPr sz="905" spc="-33" dirty="0">
                <a:solidFill>
                  <a:srgbClr val="58595B"/>
                </a:solidFill>
                <a:latin typeface="Gill Sans MT"/>
                <a:cs typeface="Gill Sans MT"/>
              </a:rPr>
              <a:t> </a:t>
            </a:r>
            <a:r>
              <a:rPr sz="905" spc="78" dirty="0">
                <a:solidFill>
                  <a:srgbClr val="58595B"/>
                </a:solidFill>
                <a:latin typeface="Gill Sans MT"/>
                <a:cs typeface="Gill Sans MT"/>
              </a:rPr>
              <a:t>was</a:t>
            </a:r>
            <a:r>
              <a:rPr sz="905" spc="-33" dirty="0">
                <a:solidFill>
                  <a:srgbClr val="58595B"/>
                </a:solidFill>
                <a:latin typeface="Gill Sans MT"/>
                <a:cs typeface="Gill Sans MT"/>
              </a:rPr>
              <a:t> </a:t>
            </a:r>
            <a:r>
              <a:rPr sz="905" spc="16" dirty="0">
                <a:solidFill>
                  <a:srgbClr val="58595B"/>
                </a:solidFill>
                <a:latin typeface="Gill Sans MT"/>
                <a:cs typeface="Gill Sans MT"/>
              </a:rPr>
              <a:t>Apple</a:t>
            </a:r>
            <a:r>
              <a:rPr sz="905" spc="-29" dirty="0">
                <a:solidFill>
                  <a:srgbClr val="58595B"/>
                </a:solidFill>
                <a:latin typeface="Gill Sans MT"/>
                <a:cs typeface="Gill Sans MT"/>
              </a:rPr>
              <a:t> </a:t>
            </a:r>
            <a:r>
              <a:rPr sz="905" spc="33" dirty="0">
                <a:solidFill>
                  <a:srgbClr val="58595B"/>
                </a:solidFill>
                <a:latin typeface="Gill Sans MT"/>
                <a:cs typeface="Gill Sans MT"/>
              </a:rPr>
              <a:t>HomePod.</a:t>
            </a:r>
            <a:r>
              <a:rPr sz="905" spc="-53"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53" dirty="0">
                <a:solidFill>
                  <a:srgbClr val="58595B"/>
                </a:solidFill>
                <a:latin typeface="Gill Sans MT"/>
                <a:cs typeface="Gill Sans MT"/>
              </a:rPr>
              <a:t>appears</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29" dirty="0">
                <a:solidFill>
                  <a:srgbClr val="58595B"/>
                </a:solidFill>
                <a:latin typeface="Gill Sans MT"/>
                <a:cs typeface="Gill Sans MT"/>
              </a:rPr>
              <a:t> </a:t>
            </a:r>
            <a:r>
              <a:rPr sz="905" spc="29" dirty="0">
                <a:solidFill>
                  <a:srgbClr val="58595B"/>
                </a:solidFill>
                <a:latin typeface="Gill Sans MT"/>
                <a:cs typeface="Gill Sans MT"/>
              </a:rPr>
              <a:t>captured</a:t>
            </a:r>
            <a:endParaRPr sz="905">
              <a:solidFill>
                <a:prstClr val="black"/>
              </a:solidFill>
              <a:latin typeface="Gill Sans MT"/>
              <a:cs typeface="Gill Sans MT"/>
            </a:endParaRPr>
          </a:p>
          <a:p>
            <a:pPr marL="10451" marR="87264" defTabSz="752460">
              <a:lnSpc>
                <a:spcPct val="121200"/>
              </a:lnSpc>
            </a:pP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45" dirty="0">
                <a:solidFill>
                  <a:srgbClr val="58595B"/>
                </a:solidFill>
                <a:latin typeface="Gill Sans MT"/>
                <a:cs typeface="Gill Sans MT"/>
              </a:rPr>
              <a:t>significant</a:t>
            </a:r>
            <a:r>
              <a:rPr sz="905" spc="-33" dirty="0">
                <a:solidFill>
                  <a:srgbClr val="58595B"/>
                </a:solidFill>
                <a:latin typeface="Gill Sans MT"/>
                <a:cs typeface="Gill Sans MT"/>
              </a:rPr>
              <a:t> </a:t>
            </a:r>
            <a:r>
              <a:rPr sz="905" spc="33" dirty="0">
                <a:solidFill>
                  <a:srgbClr val="58595B"/>
                </a:solidFill>
                <a:latin typeface="Gill Sans MT"/>
                <a:cs typeface="Gill Sans MT"/>
              </a:rPr>
              <a:t>number</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33" dirty="0">
                <a:solidFill>
                  <a:srgbClr val="58595B"/>
                </a:solidFill>
                <a:latin typeface="Gill Sans MT"/>
                <a:cs typeface="Gill Sans MT"/>
              </a:rPr>
              <a:t>new</a:t>
            </a:r>
            <a:r>
              <a:rPr sz="905" spc="-33" dirty="0">
                <a:solidFill>
                  <a:srgbClr val="58595B"/>
                </a:solidFill>
                <a:latin typeface="Gill Sans MT"/>
                <a:cs typeface="Gill Sans MT"/>
              </a:rPr>
              <a:t> </a:t>
            </a:r>
            <a:r>
              <a:rPr sz="905" spc="66" dirty="0">
                <a:solidFill>
                  <a:srgbClr val="58595B"/>
                </a:solidFill>
                <a:latin typeface="Gill Sans MT"/>
                <a:cs typeface="Gill Sans MT"/>
              </a:rPr>
              <a:t>sales</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45" dirty="0">
                <a:solidFill>
                  <a:srgbClr val="58595B"/>
                </a:solidFill>
                <a:latin typeface="Gill Sans MT"/>
                <a:cs typeface="Gill Sans MT"/>
              </a:rPr>
              <a:t>Q1</a:t>
            </a:r>
            <a:r>
              <a:rPr sz="905" spc="-33"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37" dirty="0">
                <a:solidFill>
                  <a:srgbClr val="58595B"/>
                </a:solidFill>
                <a:latin typeface="Gill Sans MT"/>
                <a:cs typeface="Gill Sans MT"/>
              </a:rPr>
              <a:t>Q2,</a:t>
            </a:r>
            <a:r>
              <a:rPr sz="905" spc="-33" dirty="0">
                <a:solidFill>
                  <a:srgbClr val="58595B"/>
                </a:solidFill>
                <a:latin typeface="Gill Sans MT"/>
                <a:cs typeface="Gill Sans MT"/>
              </a:rPr>
              <a:t> </a:t>
            </a:r>
            <a:r>
              <a:rPr sz="905" spc="25" dirty="0">
                <a:solidFill>
                  <a:srgbClr val="58595B"/>
                </a:solidFill>
                <a:latin typeface="Gill Sans MT"/>
                <a:cs typeface="Gill Sans MT"/>
              </a:rPr>
              <a:t>but</a:t>
            </a:r>
            <a:r>
              <a:rPr sz="905" spc="-33" dirty="0">
                <a:solidFill>
                  <a:srgbClr val="58595B"/>
                </a:solidFill>
                <a:latin typeface="Gill Sans MT"/>
                <a:cs typeface="Gill Sans MT"/>
              </a:rPr>
              <a:t> </a:t>
            </a:r>
            <a:r>
              <a:rPr sz="905" spc="74" dirty="0">
                <a:solidFill>
                  <a:srgbClr val="58595B"/>
                </a:solidFill>
                <a:latin typeface="Gill Sans MT"/>
                <a:cs typeface="Gill Sans MT"/>
              </a:rPr>
              <a:t>seems</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49" dirty="0">
                <a:solidFill>
                  <a:srgbClr val="58595B"/>
                </a:solidFill>
                <a:latin typeface="Gill Sans MT"/>
                <a:cs typeface="Gill Sans MT"/>
              </a:rPr>
              <a:t>have</a:t>
            </a:r>
            <a:r>
              <a:rPr sz="905" spc="-33" dirty="0">
                <a:solidFill>
                  <a:srgbClr val="58595B"/>
                </a:solidFill>
                <a:latin typeface="Gill Sans MT"/>
                <a:cs typeface="Gill Sans MT"/>
              </a:rPr>
              <a:t> </a:t>
            </a:r>
            <a:r>
              <a:rPr sz="905" spc="21" dirty="0">
                <a:solidFill>
                  <a:srgbClr val="58595B"/>
                </a:solidFill>
                <a:latin typeface="Gill Sans MT"/>
                <a:cs typeface="Gill Sans MT"/>
              </a:rPr>
              <a:t>tapered</a:t>
            </a:r>
            <a:r>
              <a:rPr sz="905" spc="-33" dirty="0">
                <a:solidFill>
                  <a:srgbClr val="58595B"/>
                </a:solidFill>
                <a:latin typeface="Gill Sans MT"/>
                <a:cs typeface="Gill Sans MT"/>
              </a:rPr>
              <a:t> </a:t>
            </a:r>
            <a:r>
              <a:rPr sz="905" spc="45" dirty="0">
                <a:solidFill>
                  <a:srgbClr val="58595B"/>
                </a:solidFill>
                <a:latin typeface="Gill Sans MT"/>
                <a:cs typeface="Gill Sans MT"/>
              </a:rPr>
              <a:t>off  </a:t>
            </a:r>
            <a:r>
              <a:rPr sz="905" spc="21" dirty="0">
                <a:solidFill>
                  <a:srgbClr val="58595B"/>
                </a:solidFill>
                <a:latin typeface="Gill Sans MT"/>
                <a:cs typeface="Gill Sans MT"/>
              </a:rPr>
              <a:t>in </a:t>
            </a:r>
            <a:r>
              <a:rPr sz="905" spc="-45" dirty="0">
                <a:solidFill>
                  <a:srgbClr val="58595B"/>
                </a:solidFill>
                <a:latin typeface="Gill Sans MT"/>
                <a:cs typeface="Gill Sans MT"/>
              </a:rPr>
              <a:t>Q3 </a:t>
            </a:r>
            <a:r>
              <a:rPr sz="905" spc="58" dirty="0">
                <a:solidFill>
                  <a:srgbClr val="58595B"/>
                </a:solidFill>
                <a:latin typeface="Gill Sans MT"/>
                <a:cs typeface="Gill Sans MT"/>
              </a:rPr>
              <a:t>and </a:t>
            </a:r>
            <a:r>
              <a:rPr sz="905" spc="-25" dirty="0">
                <a:solidFill>
                  <a:srgbClr val="58595B"/>
                </a:solidFill>
                <a:latin typeface="Gill Sans MT"/>
                <a:cs typeface="Gill Sans MT"/>
              </a:rPr>
              <a:t>Q4. </a:t>
            </a:r>
            <a:r>
              <a:rPr sz="905" spc="25" dirty="0">
                <a:solidFill>
                  <a:srgbClr val="58595B"/>
                </a:solidFill>
                <a:latin typeface="Gill Sans MT"/>
                <a:cs typeface="Gill Sans MT"/>
              </a:rPr>
              <a:t>Although </a:t>
            </a:r>
            <a:r>
              <a:rPr sz="905" spc="16" dirty="0">
                <a:solidFill>
                  <a:srgbClr val="58595B"/>
                </a:solidFill>
                <a:latin typeface="Gill Sans MT"/>
                <a:cs typeface="Gill Sans MT"/>
              </a:rPr>
              <a:t>Apple </a:t>
            </a:r>
            <a:r>
              <a:rPr sz="905" spc="78" dirty="0">
                <a:solidFill>
                  <a:srgbClr val="58595B"/>
                </a:solidFill>
                <a:latin typeface="Gill Sans MT"/>
                <a:cs typeface="Gill Sans MT"/>
              </a:rPr>
              <a:t>was </a:t>
            </a:r>
            <a:r>
              <a:rPr sz="905" spc="29" dirty="0">
                <a:solidFill>
                  <a:srgbClr val="58595B"/>
                </a:solidFill>
                <a:latin typeface="Gill Sans MT"/>
                <a:cs typeface="Gill Sans MT"/>
              </a:rPr>
              <a:t>threatening </a:t>
            </a:r>
            <a:r>
              <a:rPr sz="905" spc="-8" dirty="0">
                <a:solidFill>
                  <a:srgbClr val="58595B"/>
                </a:solidFill>
                <a:latin typeface="Gill Sans MT"/>
                <a:cs typeface="Gill Sans MT"/>
              </a:rPr>
              <a:t>to </a:t>
            </a:r>
            <a:r>
              <a:rPr sz="905" spc="25" dirty="0">
                <a:solidFill>
                  <a:srgbClr val="58595B"/>
                </a:solidFill>
                <a:latin typeface="Gill Sans MT"/>
                <a:cs typeface="Gill Sans MT"/>
              </a:rPr>
              <a:t>break </a:t>
            </a:r>
            <a:r>
              <a:rPr sz="905" spc="41" dirty="0">
                <a:solidFill>
                  <a:srgbClr val="58595B"/>
                </a:solidFill>
                <a:latin typeface="Gill Sans MT"/>
                <a:cs typeface="Gill Sans MT"/>
              </a:rPr>
              <a:t>up </a:t>
            </a:r>
            <a:r>
              <a:rPr sz="905" spc="16" dirty="0">
                <a:solidFill>
                  <a:srgbClr val="58595B"/>
                </a:solidFill>
                <a:latin typeface="Gill Sans MT"/>
                <a:cs typeface="Gill Sans MT"/>
              </a:rPr>
              <a:t>the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12" dirty="0">
                <a:solidFill>
                  <a:srgbClr val="58595B"/>
                </a:solidFill>
                <a:latin typeface="Gill Sans MT"/>
                <a:cs typeface="Gill Sans MT"/>
              </a:rPr>
              <a:t>duopoly,</a:t>
            </a:r>
            <a:r>
              <a:rPr sz="905" spc="-29" dirty="0">
                <a:solidFill>
                  <a:srgbClr val="58595B"/>
                </a:solidFill>
                <a:latin typeface="Gill Sans MT"/>
                <a:cs typeface="Gill Sans MT"/>
              </a:rPr>
              <a:t> </a:t>
            </a:r>
            <a:r>
              <a:rPr sz="905" spc="-8" dirty="0">
                <a:solidFill>
                  <a:srgbClr val="58595B"/>
                </a:solidFill>
                <a:latin typeface="Gill Sans MT"/>
                <a:cs typeface="Gill Sans MT"/>
              </a:rPr>
              <a:t>it</a:t>
            </a:r>
            <a:r>
              <a:rPr sz="905" spc="-29" dirty="0">
                <a:solidFill>
                  <a:srgbClr val="58595B"/>
                </a:solidFill>
                <a:latin typeface="Gill Sans MT"/>
                <a:cs typeface="Gill Sans MT"/>
              </a:rPr>
              <a:t> </a:t>
            </a:r>
            <a:r>
              <a:rPr sz="905" spc="53" dirty="0">
                <a:solidFill>
                  <a:srgbClr val="58595B"/>
                </a:solidFill>
                <a:latin typeface="Gill Sans MT"/>
                <a:cs typeface="Gill Sans MT"/>
              </a:rPr>
              <a:t>appears</a:t>
            </a:r>
            <a:r>
              <a:rPr sz="905" spc="-29"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41" dirty="0">
                <a:solidFill>
                  <a:srgbClr val="58595B"/>
                </a:solidFill>
                <a:latin typeface="Gill Sans MT"/>
                <a:cs typeface="Gill Sans MT"/>
              </a:rPr>
              <a:t>Amazon</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16" dirty="0">
                <a:solidFill>
                  <a:srgbClr val="58595B"/>
                </a:solidFill>
                <a:latin typeface="Gill Sans MT"/>
                <a:cs typeface="Gill Sans MT"/>
              </a:rPr>
              <a:t>Google</a:t>
            </a:r>
            <a:r>
              <a:rPr sz="905" spc="-29" dirty="0">
                <a:solidFill>
                  <a:srgbClr val="58595B"/>
                </a:solidFill>
                <a:latin typeface="Gill Sans MT"/>
                <a:cs typeface="Gill Sans MT"/>
              </a:rPr>
              <a:t> </a:t>
            </a:r>
            <a:r>
              <a:rPr sz="905" spc="8" dirty="0">
                <a:solidFill>
                  <a:srgbClr val="58595B"/>
                </a:solidFill>
                <a:latin typeface="Gill Sans MT"/>
                <a:cs typeface="Gill Sans MT"/>
              </a:rPr>
              <a:t>enter</a:t>
            </a:r>
            <a:r>
              <a:rPr sz="905" spc="-25" dirty="0">
                <a:solidFill>
                  <a:srgbClr val="58595B"/>
                </a:solidFill>
                <a:latin typeface="Gill Sans MT"/>
                <a:cs typeface="Gill Sans MT"/>
              </a:rPr>
              <a:t> </a:t>
            </a:r>
            <a:r>
              <a:rPr sz="905" spc="45" dirty="0">
                <a:solidFill>
                  <a:srgbClr val="58595B"/>
                </a:solidFill>
                <a:latin typeface="Gill Sans MT"/>
                <a:cs typeface="Gill Sans MT"/>
              </a:rPr>
              <a:t>2019</a:t>
            </a:r>
            <a:r>
              <a:rPr sz="905" spc="-29" dirty="0">
                <a:solidFill>
                  <a:srgbClr val="58595B"/>
                </a:solidFill>
                <a:latin typeface="Gill Sans MT"/>
                <a:cs typeface="Gill Sans MT"/>
              </a:rPr>
              <a:t> </a:t>
            </a:r>
            <a:r>
              <a:rPr sz="905" spc="21" dirty="0">
                <a:solidFill>
                  <a:srgbClr val="58595B"/>
                </a:solidFill>
                <a:latin typeface="Gill Sans MT"/>
                <a:cs typeface="Gill Sans MT"/>
              </a:rPr>
              <a:t>nearly</a:t>
            </a:r>
            <a:r>
              <a:rPr sz="905" spc="-29" dirty="0">
                <a:solidFill>
                  <a:srgbClr val="58595B"/>
                </a:solidFill>
                <a:latin typeface="Gill Sans MT"/>
                <a:cs typeface="Gill Sans MT"/>
              </a:rPr>
              <a:t> </a:t>
            </a:r>
            <a:r>
              <a:rPr sz="905" spc="103" dirty="0">
                <a:solidFill>
                  <a:srgbClr val="58595B"/>
                </a:solidFill>
                <a:latin typeface="Gill Sans MT"/>
                <a:cs typeface="Gill Sans MT"/>
              </a:rPr>
              <a:t>as</a:t>
            </a:r>
            <a:r>
              <a:rPr sz="905" spc="-29" dirty="0">
                <a:solidFill>
                  <a:srgbClr val="58595B"/>
                </a:solidFill>
                <a:latin typeface="Gill Sans MT"/>
                <a:cs typeface="Gill Sans MT"/>
              </a:rPr>
              <a:t> </a:t>
            </a:r>
            <a:r>
              <a:rPr sz="905" spc="29" dirty="0">
                <a:solidFill>
                  <a:srgbClr val="58595B"/>
                </a:solidFill>
                <a:latin typeface="Gill Sans MT"/>
                <a:cs typeface="Gill Sans MT"/>
              </a:rPr>
              <a:t>strong</a:t>
            </a:r>
            <a:r>
              <a:rPr sz="905" spc="-29" dirty="0">
                <a:solidFill>
                  <a:srgbClr val="58595B"/>
                </a:solidFill>
                <a:latin typeface="Gill Sans MT"/>
                <a:cs typeface="Gill Sans MT"/>
              </a:rPr>
              <a:t> </a:t>
            </a:r>
            <a:r>
              <a:rPr sz="905" spc="103" dirty="0">
                <a:solidFill>
                  <a:srgbClr val="58595B"/>
                </a:solidFill>
                <a:latin typeface="Gill Sans MT"/>
                <a:cs typeface="Gill Sans MT"/>
              </a:rPr>
              <a:t>as</a:t>
            </a:r>
            <a:r>
              <a:rPr sz="905" spc="-29" dirty="0">
                <a:solidFill>
                  <a:srgbClr val="58595B"/>
                </a:solidFill>
                <a:latin typeface="Gill Sans MT"/>
                <a:cs typeface="Gill Sans MT"/>
              </a:rPr>
              <a:t> </a:t>
            </a:r>
            <a:r>
              <a:rPr sz="905" spc="21" dirty="0">
                <a:solidFill>
                  <a:srgbClr val="58595B"/>
                </a:solidFill>
                <a:latin typeface="Gill Sans MT"/>
                <a:cs typeface="Gill Sans MT"/>
              </a:rPr>
              <a:t>they  </a:t>
            </a:r>
            <a:r>
              <a:rPr sz="905" spc="29" dirty="0">
                <a:solidFill>
                  <a:srgbClr val="58595B"/>
                </a:solidFill>
                <a:latin typeface="Gill Sans MT"/>
                <a:cs typeface="Gill Sans MT"/>
              </a:rPr>
              <a:t>did</a:t>
            </a:r>
            <a:r>
              <a:rPr sz="905" spc="-37"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45" dirty="0">
                <a:solidFill>
                  <a:srgbClr val="58595B"/>
                </a:solidFill>
                <a:latin typeface="Gill Sans MT"/>
                <a:cs typeface="Gill Sans MT"/>
              </a:rPr>
              <a:t>2018</a:t>
            </a:r>
            <a:r>
              <a:rPr sz="905" spc="-33" dirty="0">
                <a:solidFill>
                  <a:srgbClr val="58595B"/>
                </a:solidFill>
                <a:latin typeface="Gill Sans MT"/>
                <a:cs typeface="Gill Sans MT"/>
              </a:rPr>
              <a:t> </a:t>
            </a:r>
            <a:r>
              <a:rPr sz="905" spc="37" dirty="0">
                <a:solidFill>
                  <a:srgbClr val="58595B"/>
                </a:solidFill>
                <a:latin typeface="Gill Sans MT"/>
                <a:cs typeface="Gill Sans MT"/>
              </a:rPr>
              <a:t>by</a:t>
            </a:r>
            <a:r>
              <a:rPr sz="905" spc="-33" dirty="0">
                <a:solidFill>
                  <a:srgbClr val="58595B"/>
                </a:solidFill>
                <a:latin typeface="Gill Sans MT"/>
                <a:cs typeface="Gill Sans MT"/>
              </a:rPr>
              <a:t> </a:t>
            </a:r>
            <a:r>
              <a:rPr sz="905" spc="45" dirty="0">
                <a:solidFill>
                  <a:srgbClr val="58595B"/>
                </a:solidFill>
                <a:latin typeface="Gill Sans MT"/>
                <a:cs typeface="Gill Sans MT"/>
              </a:rPr>
              <a:t>maintaining</a:t>
            </a:r>
            <a:r>
              <a:rPr sz="905" spc="-33" dirty="0">
                <a:solidFill>
                  <a:srgbClr val="58595B"/>
                </a:solidFill>
                <a:latin typeface="Gill Sans MT"/>
                <a:cs typeface="Gill Sans MT"/>
              </a:rPr>
              <a:t> </a:t>
            </a:r>
            <a:r>
              <a:rPr sz="905" spc="45" dirty="0">
                <a:solidFill>
                  <a:srgbClr val="58595B"/>
                </a:solidFill>
                <a:latin typeface="Gill Sans MT"/>
                <a:cs typeface="Gill Sans MT"/>
              </a:rPr>
              <a:t>85%</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12" dirty="0">
                <a:solidFill>
                  <a:srgbClr val="58595B"/>
                </a:solidFill>
                <a:latin typeface="Gill Sans MT"/>
                <a:cs typeface="Gill Sans MT"/>
              </a:rPr>
              <a:t>total</a:t>
            </a:r>
            <a:r>
              <a:rPr sz="905" spc="-33" dirty="0">
                <a:solidFill>
                  <a:srgbClr val="58595B"/>
                </a:solidFill>
                <a:latin typeface="Gill Sans MT"/>
                <a:cs typeface="Gill Sans MT"/>
              </a:rPr>
              <a:t> </a:t>
            </a:r>
            <a:r>
              <a:rPr sz="905" spc="33" dirty="0">
                <a:solidFill>
                  <a:srgbClr val="58595B"/>
                </a:solidFill>
                <a:latin typeface="Gill Sans MT"/>
                <a:cs typeface="Gill Sans MT"/>
              </a:rPr>
              <a:t>installed</a:t>
            </a:r>
            <a:r>
              <a:rPr sz="905" spc="-33" dirty="0">
                <a:solidFill>
                  <a:srgbClr val="58595B"/>
                </a:solidFill>
                <a:latin typeface="Gill Sans MT"/>
                <a:cs typeface="Gill Sans MT"/>
              </a:rPr>
              <a:t> </a:t>
            </a:r>
            <a:r>
              <a:rPr sz="905" spc="66" dirty="0">
                <a:solidFill>
                  <a:srgbClr val="58595B"/>
                </a:solidFill>
                <a:latin typeface="Gill Sans MT"/>
                <a:cs typeface="Gill Sans MT"/>
              </a:rPr>
              <a:t>base</a:t>
            </a:r>
            <a:r>
              <a:rPr sz="905" spc="-33" dirty="0">
                <a:solidFill>
                  <a:srgbClr val="58595B"/>
                </a:solidFill>
                <a:latin typeface="Gill Sans MT"/>
                <a:cs typeface="Gill Sans MT"/>
              </a:rPr>
              <a:t> </a:t>
            </a:r>
            <a:r>
              <a:rPr sz="905" spc="25" dirty="0">
                <a:solidFill>
                  <a:srgbClr val="58595B"/>
                </a:solidFill>
                <a:latin typeface="Gill Sans MT"/>
                <a:cs typeface="Gill Sans MT"/>
              </a:rPr>
              <a:t>market</a:t>
            </a:r>
            <a:r>
              <a:rPr sz="905" spc="-33" dirty="0">
                <a:solidFill>
                  <a:srgbClr val="58595B"/>
                </a:solidFill>
                <a:latin typeface="Gill Sans MT"/>
                <a:cs typeface="Gill Sans MT"/>
              </a:rPr>
              <a:t> </a:t>
            </a:r>
            <a:r>
              <a:rPr sz="905" spc="37" dirty="0">
                <a:solidFill>
                  <a:srgbClr val="58595B"/>
                </a:solidFill>
                <a:latin typeface="Gill Sans MT"/>
                <a:cs typeface="Gill Sans MT"/>
              </a:rPr>
              <a:t>share.</a:t>
            </a:r>
            <a:endParaRPr sz="905">
              <a:solidFill>
                <a:prstClr val="black"/>
              </a:solidFill>
              <a:latin typeface="Gill Sans MT"/>
              <a:cs typeface="Gill Sans MT"/>
            </a:endParaRPr>
          </a:p>
        </p:txBody>
      </p:sp>
      <p:sp>
        <p:nvSpPr>
          <p:cNvPr id="5" name="object 5"/>
          <p:cNvSpPr txBox="1"/>
          <p:nvPr/>
        </p:nvSpPr>
        <p:spPr>
          <a:xfrm>
            <a:off x="4718304" y="1082911"/>
            <a:ext cx="4073521" cy="795960"/>
          </a:xfrm>
          <a:prstGeom prst="rect">
            <a:avLst/>
          </a:prstGeom>
        </p:spPr>
        <p:txBody>
          <a:bodyPr vert="horz" wrap="square" lIns="0" tIns="10450" rIns="0" bIns="0" rtlCol="0">
            <a:spAutoFit/>
          </a:bodyPr>
          <a:lstStyle/>
          <a:p>
            <a:pPr marL="10451" algn="just" defTabSz="752460">
              <a:spcBef>
                <a:spcPts val="82"/>
              </a:spcBef>
            </a:pPr>
            <a:r>
              <a:rPr sz="1152" spc="4" dirty="0">
                <a:solidFill>
                  <a:srgbClr val="37DEF1"/>
                </a:solidFill>
                <a:latin typeface="Gill Sans MT"/>
                <a:cs typeface="Gill Sans MT"/>
              </a:rPr>
              <a:t>Smart </a:t>
            </a:r>
            <a:r>
              <a:rPr sz="1152" spc="8" dirty="0">
                <a:solidFill>
                  <a:srgbClr val="37DEF1"/>
                </a:solidFill>
                <a:latin typeface="Gill Sans MT"/>
                <a:cs typeface="Gill Sans MT"/>
              </a:rPr>
              <a:t>Speakers</a:t>
            </a:r>
            <a:r>
              <a:rPr sz="1152" spc="-235" dirty="0">
                <a:solidFill>
                  <a:srgbClr val="37DEF1"/>
                </a:solidFill>
                <a:latin typeface="Gill Sans MT"/>
                <a:cs typeface="Gill Sans MT"/>
              </a:rPr>
              <a:t> </a:t>
            </a:r>
            <a:r>
              <a:rPr sz="1152" spc="-21" dirty="0">
                <a:solidFill>
                  <a:srgbClr val="37DEF1"/>
                </a:solidFill>
                <a:latin typeface="Gill Sans MT"/>
                <a:cs typeface="Gill Sans MT"/>
              </a:rPr>
              <a:t>are </a:t>
            </a:r>
            <a:r>
              <a:rPr sz="1152" spc="4" dirty="0">
                <a:solidFill>
                  <a:srgbClr val="37DEF1"/>
                </a:solidFill>
                <a:latin typeface="Gill Sans MT"/>
                <a:cs typeface="Gill Sans MT"/>
              </a:rPr>
              <a:t>Solidly </a:t>
            </a:r>
            <a:r>
              <a:rPr sz="1152" dirty="0">
                <a:solidFill>
                  <a:srgbClr val="37DEF1"/>
                </a:solidFill>
                <a:latin typeface="Gill Sans MT"/>
                <a:cs typeface="Gill Sans MT"/>
              </a:rPr>
              <a:t>in </a:t>
            </a:r>
            <a:r>
              <a:rPr sz="1152" spc="-21" dirty="0">
                <a:solidFill>
                  <a:srgbClr val="37DEF1"/>
                </a:solidFill>
                <a:latin typeface="Gill Sans MT"/>
                <a:cs typeface="Gill Sans MT"/>
              </a:rPr>
              <a:t>the </a:t>
            </a:r>
            <a:r>
              <a:rPr sz="1152" spc="-8" dirty="0">
                <a:solidFill>
                  <a:srgbClr val="37DEF1"/>
                </a:solidFill>
                <a:latin typeface="Gill Sans MT"/>
                <a:cs typeface="Gill Sans MT"/>
              </a:rPr>
              <a:t>Early </a:t>
            </a:r>
            <a:r>
              <a:rPr sz="1152" spc="-16" dirty="0">
                <a:solidFill>
                  <a:srgbClr val="37DEF1"/>
                </a:solidFill>
                <a:latin typeface="Gill Sans MT"/>
                <a:cs typeface="Gill Sans MT"/>
              </a:rPr>
              <a:t>Majority </a:t>
            </a:r>
            <a:r>
              <a:rPr sz="1152" spc="-25" dirty="0">
                <a:solidFill>
                  <a:srgbClr val="37DEF1"/>
                </a:solidFill>
                <a:latin typeface="Gill Sans MT"/>
                <a:cs typeface="Gill Sans MT"/>
              </a:rPr>
              <a:t>Market</a:t>
            </a:r>
            <a:endParaRPr sz="1152">
              <a:solidFill>
                <a:prstClr val="black"/>
              </a:solidFill>
              <a:latin typeface="Gill Sans MT"/>
              <a:cs typeface="Gill Sans MT"/>
            </a:endParaRPr>
          </a:p>
          <a:p>
            <a:pPr marL="10451" marR="4180" algn="just" defTabSz="752460">
              <a:lnSpc>
                <a:spcPct val="121300"/>
              </a:lnSpc>
              <a:spcBef>
                <a:spcPts val="769"/>
              </a:spcBef>
            </a:pPr>
            <a:r>
              <a:rPr sz="905" spc="-21" dirty="0">
                <a:solidFill>
                  <a:srgbClr val="58595B"/>
                </a:solidFill>
                <a:latin typeface="Gill Sans MT"/>
                <a:cs typeface="Gill Sans MT"/>
              </a:rPr>
              <a:t>One</a:t>
            </a:r>
            <a:r>
              <a:rPr sz="905" spc="-29" dirty="0">
                <a:solidFill>
                  <a:srgbClr val="58595B"/>
                </a:solidFill>
                <a:latin typeface="Gill Sans MT"/>
                <a:cs typeface="Gill Sans MT"/>
              </a:rPr>
              <a:t> </a:t>
            </a:r>
            <a:r>
              <a:rPr sz="905" spc="49" dirty="0">
                <a:solidFill>
                  <a:srgbClr val="58595B"/>
                </a:solidFill>
                <a:latin typeface="Gill Sans MT"/>
                <a:cs typeface="Gill Sans MT"/>
              </a:rPr>
              <a:t>way</a:t>
            </a:r>
            <a:r>
              <a:rPr sz="905" spc="-29" dirty="0">
                <a:solidFill>
                  <a:srgbClr val="58595B"/>
                </a:solidFill>
                <a:latin typeface="Gill Sans MT"/>
                <a:cs typeface="Gill Sans MT"/>
              </a:rPr>
              <a:t> </a:t>
            </a:r>
            <a:r>
              <a:rPr sz="905" spc="29" dirty="0">
                <a:solidFill>
                  <a:srgbClr val="58595B"/>
                </a:solidFill>
                <a:latin typeface="Gill Sans MT"/>
                <a:cs typeface="Gill Sans MT"/>
              </a:rPr>
              <a:t>we</a:t>
            </a:r>
            <a:r>
              <a:rPr sz="905" spc="-29" dirty="0">
                <a:solidFill>
                  <a:srgbClr val="58595B"/>
                </a:solidFill>
                <a:latin typeface="Gill Sans MT"/>
                <a:cs typeface="Gill Sans MT"/>
              </a:rPr>
              <a:t> </a:t>
            </a:r>
            <a:r>
              <a:rPr sz="905" spc="66" dirty="0">
                <a:solidFill>
                  <a:srgbClr val="58595B"/>
                </a:solidFill>
                <a:latin typeface="Gill Sans MT"/>
                <a:cs typeface="Gill Sans MT"/>
              </a:rPr>
              <a:t>can</a:t>
            </a:r>
            <a:r>
              <a:rPr sz="905" spc="-29" dirty="0">
                <a:solidFill>
                  <a:srgbClr val="58595B"/>
                </a:solidFill>
                <a:latin typeface="Gill Sans MT"/>
                <a:cs typeface="Gill Sans MT"/>
              </a:rPr>
              <a:t> </a:t>
            </a:r>
            <a:r>
              <a:rPr sz="905" spc="25" dirty="0">
                <a:solidFill>
                  <a:srgbClr val="58595B"/>
                </a:solidFill>
                <a:latin typeface="Gill Sans MT"/>
                <a:cs typeface="Gill Sans MT"/>
              </a:rPr>
              <a:t>put</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4" dirty="0">
                <a:solidFill>
                  <a:srgbClr val="58595B"/>
                </a:solidFill>
                <a:latin typeface="Gill Sans MT"/>
                <a:cs typeface="Gill Sans MT"/>
              </a:rPr>
              <a:t>current</a:t>
            </a:r>
            <a:r>
              <a:rPr sz="905" spc="-29" dirty="0">
                <a:solidFill>
                  <a:srgbClr val="58595B"/>
                </a:solidFill>
                <a:latin typeface="Gill Sans MT"/>
                <a:cs typeface="Gill Sans MT"/>
              </a:rPr>
              <a:t> </a:t>
            </a:r>
            <a:r>
              <a:rPr sz="905" spc="37" dirty="0">
                <a:solidFill>
                  <a:srgbClr val="58595B"/>
                </a:solidFill>
                <a:latin typeface="Gill Sans MT"/>
                <a:cs typeface="Gill Sans MT"/>
              </a:rPr>
              <a:t>state</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29" dirty="0">
                <a:solidFill>
                  <a:srgbClr val="58595B"/>
                </a:solidFill>
                <a:latin typeface="Gill Sans MT"/>
                <a:cs typeface="Gill Sans MT"/>
              </a:rPr>
              <a:t> </a:t>
            </a:r>
            <a:r>
              <a:rPr sz="905" spc="29" dirty="0">
                <a:solidFill>
                  <a:srgbClr val="58595B"/>
                </a:solidFill>
                <a:latin typeface="Gill Sans MT"/>
                <a:cs typeface="Gill Sans MT"/>
              </a:rPr>
              <a:t>adoption</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29" dirty="0">
                <a:solidFill>
                  <a:srgbClr val="58595B"/>
                </a:solidFill>
                <a:latin typeface="Gill Sans MT"/>
                <a:cs typeface="Gill Sans MT"/>
              </a:rPr>
              <a:t>perspective</a:t>
            </a:r>
            <a:r>
              <a:rPr sz="905" spc="-29" dirty="0">
                <a:solidFill>
                  <a:srgbClr val="58595B"/>
                </a:solidFill>
                <a:latin typeface="Gill Sans MT"/>
                <a:cs typeface="Gill Sans MT"/>
              </a:rPr>
              <a:t> </a:t>
            </a:r>
            <a:r>
              <a:rPr sz="905" spc="49" dirty="0">
                <a:solidFill>
                  <a:srgbClr val="58595B"/>
                </a:solidFill>
                <a:latin typeface="Gill Sans MT"/>
                <a:cs typeface="Gill Sans MT"/>
              </a:rPr>
              <a:t>is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25" dirty="0">
                <a:solidFill>
                  <a:srgbClr val="58595B"/>
                </a:solidFill>
                <a:latin typeface="Gill Sans MT"/>
                <a:cs typeface="Gill Sans MT"/>
              </a:rPr>
              <a:t>consider</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5" dirty="0">
                <a:solidFill>
                  <a:srgbClr val="58595B"/>
                </a:solidFill>
                <a:latin typeface="Gill Sans MT"/>
                <a:cs typeface="Gill Sans MT"/>
              </a:rPr>
              <a:t> </a:t>
            </a:r>
            <a:r>
              <a:rPr sz="905" spc="41" dirty="0">
                <a:solidFill>
                  <a:srgbClr val="58595B"/>
                </a:solidFill>
                <a:latin typeface="Gill Sans MT"/>
                <a:cs typeface="Gill Sans MT"/>
              </a:rPr>
              <a:t>standard</a:t>
            </a:r>
            <a:r>
              <a:rPr sz="905" spc="-29" dirty="0">
                <a:solidFill>
                  <a:srgbClr val="58595B"/>
                </a:solidFill>
                <a:latin typeface="Gill Sans MT"/>
                <a:cs typeface="Gill Sans MT"/>
              </a:rPr>
              <a:t> </a:t>
            </a:r>
            <a:r>
              <a:rPr sz="905" spc="29" dirty="0">
                <a:solidFill>
                  <a:srgbClr val="58595B"/>
                </a:solidFill>
                <a:latin typeface="Gill Sans MT"/>
                <a:cs typeface="Gill Sans MT"/>
              </a:rPr>
              <a:t>technology</a:t>
            </a:r>
            <a:r>
              <a:rPr sz="905" spc="-29" dirty="0">
                <a:solidFill>
                  <a:srgbClr val="58595B"/>
                </a:solidFill>
                <a:latin typeface="Gill Sans MT"/>
                <a:cs typeface="Gill Sans MT"/>
              </a:rPr>
              <a:t> </a:t>
            </a:r>
            <a:r>
              <a:rPr sz="905" spc="29" dirty="0">
                <a:solidFill>
                  <a:srgbClr val="58595B"/>
                </a:solidFill>
                <a:latin typeface="Gill Sans MT"/>
                <a:cs typeface="Gill Sans MT"/>
              </a:rPr>
              <a:t>adoption</a:t>
            </a:r>
            <a:r>
              <a:rPr sz="905" spc="-25" dirty="0">
                <a:solidFill>
                  <a:srgbClr val="58595B"/>
                </a:solidFill>
                <a:latin typeface="Gill Sans MT"/>
                <a:cs typeface="Gill Sans MT"/>
              </a:rPr>
              <a:t> </a:t>
            </a:r>
            <a:r>
              <a:rPr sz="905" spc="29" dirty="0">
                <a:solidFill>
                  <a:srgbClr val="58595B"/>
                </a:solidFill>
                <a:latin typeface="Gill Sans MT"/>
                <a:cs typeface="Gill Sans MT"/>
              </a:rPr>
              <a:t>lifecycle</a:t>
            </a:r>
            <a:r>
              <a:rPr sz="905" spc="-29" dirty="0">
                <a:solidFill>
                  <a:srgbClr val="58595B"/>
                </a:solidFill>
                <a:latin typeface="Gill Sans MT"/>
                <a:cs typeface="Gill Sans MT"/>
              </a:rPr>
              <a:t> </a:t>
            </a:r>
            <a:r>
              <a:rPr sz="905" spc="16" dirty="0">
                <a:solidFill>
                  <a:srgbClr val="58595B"/>
                </a:solidFill>
                <a:latin typeface="Gill Sans MT"/>
                <a:cs typeface="Gill Sans MT"/>
              </a:rPr>
              <a:t>first</a:t>
            </a:r>
            <a:r>
              <a:rPr sz="905" spc="-29" dirty="0">
                <a:solidFill>
                  <a:srgbClr val="58595B"/>
                </a:solidFill>
                <a:latin typeface="Gill Sans MT"/>
                <a:cs typeface="Gill Sans MT"/>
              </a:rPr>
              <a:t> </a:t>
            </a:r>
            <a:r>
              <a:rPr sz="905" spc="29" dirty="0">
                <a:solidFill>
                  <a:srgbClr val="58595B"/>
                </a:solidFill>
                <a:latin typeface="Gill Sans MT"/>
                <a:cs typeface="Gill Sans MT"/>
              </a:rPr>
              <a:t>developed</a:t>
            </a:r>
            <a:r>
              <a:rPr sz="905" spc="-25"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33" dirty="0">
                <a:solidFill>
                  <a:srgbClr val="58595B"/>
                </a:solidFill>
                <a:latin typeface="Gill Sans MT"/>
                <a:cs typeface="Gill Sans MT"/>
              </a:rPr>
              <a:t>1950’s  </a:t>
            </a:r>
            <a:r>
              <a:rPr sz="905" spc="41" dirty="0">
                <a:solidFill>
                  <a:srgbClr val="58595B"/>
                </a:solidFill>
                <a:latin typeface="Gill Sans MT"/>
                <a:cs typeface="Gill Sans MT"/>
              </a:rPr>
              <a:t>at</a:t>
            </a:r>
            <a:r>
              <a:rPr sz="905" spc="-33" dirty="0">
                <a:solidFill>
                  <a:srgbClr val="58595B"/>
                </a:solidFill>
                <a:latin typeface="Gill Sans MT"/>
                <a:cs typeface="Gill Sans MT"/>
              </a:rPr>
              <a:t> </a:t>
            </a:r>
            <a:r>
              <a:rPr sz="905" spc="33" dirty="0">
                <a:solidFill>
                  <a:srgbClr val="58595B"/>
                </a:solidFill>
                <a:latin typeface="Gill Sans MT"/>
                <a:cs typeface="Gill Sans MT"/>
              </a:rPr>
              <a:t>Iowa</a:t>
            </a:r>
            <a:r>
              <a:rPr sz="905" spc="-33" dirty="0">
                <a:solidFill>
                  <a:srgbClr val="58595B"/>
                </a:solidFill>
                <a:latin typeface="Gill Sans MT"/>
                <a:cs typeface="Gill Sans MT"/>
              </a:rPr>
              <a:t> </a:t>
            </a:r>
            <a:r>
              <a:rPr sz="905" spc="41" dirty="0">
                <a:solidFill>
                  <a:srgbClr val="58595B"/>
                </a:solidFill>
                <a:latin typeface="Gill Sans MT"/>
                <a:cs typeface="Gill Sans MT"/>
              </a:rPr>
              <a:t>State</a:t>
            </a:r>
            <a:r>
              <a:rPr sz="905" spc="-29" dirty="0">
                <a:solidFill>
                  <a:srgbClr val="58595B"/>
                </a:solidFill>
                <a:latin typeface="Gill Sans MT"/>
                <a:cs typeface="Gill Sans MT"/>
              </a:rPr>
              <a:t> </a:t>
            </a:r>
            <a:r>
              <a:rPr sz="905" spc="12" dirty="0">
                <a:solidFill>
                  <a:srgbClr val="58595B"/>
                </a:solidFill>
                <a:latin typeface="Gill Sans MT"/>
                <a:cs typeface="Gill Sans MT"/>
              </a:rPr>
              <a:t>University</a:t>
            </a:r>
            <a:r>
              <a:rPr sz="905" spc="-33"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25" dirty="0">
                <a:solidFill>
                  <a:srgbClr val="58595B"/>
                </a:solidFill>
                <a:latin typeface="Gill Sans MT"/>
                <a:cs typeface="Gill Sans MT"/>
              </a:rPr>
              <a:t>popularized</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33" dirty="0">
                <a:solidFill>
                  <a:srgbClr val="58595B"/>
                </a:solidFill>
                <a:latin typeface="Gill Sans MT"/>
                <a:cs typeface="Gill Sans MT"/>
              </a:rPr>
              <a:t>1990’s</a:t>
            </a:r>
            <a:r>
              <a:rPr sz="905" spc="-33" dirty="0">
                <a:solidFill>
                  <a:srgbClr val="58595B"/>
                </a:solidFill>
                <a:latin typeface="Gill Sans MT"/>
                <a:cs typeface="Gill Sans MT"/>
              </a:rPr>
              <a:t> </a:t>
            </a:r>
            <a:r>
              <a:rPr sz="905" spc="37" dirty="0">
                <a:solidFill>
                  <a:srgbClr val="58595B"/>
                </a:solidFill>
                <a:latin typeface="Gill Sans MT"/>
                <a:cs typeface="Gill Sans MT"/>
              </a:rPr>
              <a:t>by</a:t>
            </a:r>
            <a:r>
              <a:rPr sz="905" spc="-33" dirty="0">
                <a:solidFill>
                  <a:srgbClr val="58595B"/>
                </a:solidFill>
                <a:latin typeface="Gill Sans MT"/>
                <a:cs typeface="Gill Sans MT"/>
              </a:rPr>
              <a:t> </a:t>
            </a:r>
            <a:r>
              <a:rPr sz="905" spc="16" dirty="0">
                <a:solidFill>
                  <a:srgbClr val="58595B"/>
                </a:solidFill>
                <a:latin typeface="Gill Sans MT"/>
                <a:cs typeface="Gill Sans MT"/>
              </a:rPr>
              <a:t>Geoffrey</a:t>
            </a:r>
            <a:r>
              <a:rPr sz="905" spc="-29" dirty="0">
                <a:solidFill>
                  <a:srgbClr val="58595B"/>
                </a:solidFill>
                <a:latin typeface="Gill Sans MT"/>
                <a:cs typeface="Gill Sans MT"/>
              </a:rPr>
              <a:t> </a:t>
            </a:r>
            <a:r>
              <a:rPr sz="905" spc="8" dirty="0">
                <a:solidFill>
                  <a:srgbClr val="58595B"/>
                </a:solidFill>
                <a:latin typeface="Gill Sans MT"/>
                <a:cs typeface="Gill Sans MT"/>
              </a:rPr>
              <a:t>Moore.</a:t>
            </a:r>
            <a:endParaRPr sz="905">
              <a:solidFill>
                <a:prstClr val="black"/>
              </a:solidFill>
              <a:latin typeface="Gill Sans MT"/>
              <a:cs typeface="Gill Sans MT"/>
            </a:endParaRPr>
          </a:p>
        </p:txBody>
      </p:sp>
      <p:sp>
        <p:nvSpPr>
          <p:cNvPr id="6" name="object 6"/>
          <p:cNvSpPr txBox="1"/>
          <p:nvPr/>
        </p:nvSpPr>
        <p:spPr>
          <a:xfrm>
            <a:off x="4718304" y="1962919"/>
            <a:ext cx="4115323" cy="684583"/>
          </a:xfrm>
          <a:prstGeom prst="rect">
            <a:avLst/>
          </a:prstGeom>
        </p:spPr>
        <p:txBody>
          <a:bodyPr vert="horz" wrap="square" lIns="0" tIns="10450" rIns="0" bIns="0" rtlCol="0">
            <a:spAutoFit/>
          </a:bodyPr>
          <a:lstStyle/>
          <a:p>
            <a:pPr marL="10451" marR="4180" defTabSz="752460">
              <a:lnSpc>
                <a:spcPct val="121200"/>
              </a:lnSpc>
              <a:spcBef>
                <a:spcPts val="82"/>
              </a:spcBef>
            </a:pPr>
            <a:r>
              <a:rPr sz="905" spc="21" dirty="0">
                <a:solidFill>
                  <a:srgbClr val="58595B"/>
                </a:solidFill>
                <a:latin typeface="Gill Sans MT"/>
                <a:cs typeface="Gill Sans MT"/>
              </a:rPr>
              <a:t>The </a:t>
            </a:r>
            <a:r>
              <a:rPr sz="905" spc="33" dirty="0">
                <a:solidFill>
                  <a:srgbClr val="58595B"/>
                </a:solidFill>
                <a:latin typeface="Gill Sans MT"/>
                <a:cs typeface="Gill Sans MT"/>
              </a:rPr>
              <a:t>model </a:t>
            </a:r>
            <a:r>
              <a:rPr sz="905" spc="41" dirty="0">
                <a:solidFill>
                  <a:srgbClr val="58595B"/>
                </a:solidFill>
                <a:latin typeface="Gill Sans MT"/>
                <a:cs typeface="Gill Sans MT"/>
              </a:rPr>
              <a:t>posits </a:t>
            </a:r>
            <a:r>
              <a:rPr sz="905" spc="25" dirty="0">
                <a:solidFill>
                  <a:srgbClr val="58595B"/>
                </a:solidFill>
                <a:latin typeface="Gill Sans MT"/>
                <a:cs typeface="Gill Sans MT"/>
              </a:rPr>
              <a:t>that </a:t>
            </a:r>
            <a:r>
              <a:rPr sz="905" spc="37" dirty="0">
                <a:solidFill>
                  <a:srgbClr val="58595B"/>
                </a:solidFill>
                <a:latin typeface="Gill Sans MT"/>
                <a:cs typeface="Gill Sans MT"/>
              </a:rPr>
              <a:t>about </a:t>
            </a:r>
            <a:r>
              <a:rPr sz="905" spc="45" dirty="0">
                <a:solidFill>
                  <a:srgbClr val="58595B"/>
                </a:solidFill>
                <a:latin typeface="Gill Sans MT"/>
                <a:cs typeface="Gill Sans MT"/>
              </a:rPr>
              <a:t>16% </a:t>
            </a:r>
            <a:r>
              <a:rPr sz="905" spc="37" dirty="0">
                <a:solidFill>
                  <a:srgbClr val="58595B"/>
                </a:solidFill>
                <a:latin typeface="Gill Sans MT"/>
                <a:cs typeface="Gill Sans MT"/>
              </a:rPr>
              <a:t>of </a:t>
            </a:r>
            <a:r>
              <a:rPr sz="905" spc="16" dirty="0">
                <a:solidFill>
                  <a:srgbClr val="58595B"/>
                </a:solidFill>
                <a:latin typeface="Gill Sans MT"/>
                <a:cs typeface="Gill Sans MT"/>
              </a:rPr>
              <a:t>the </a:t>
            </a:r>
            <a:r>
              <a:rPr sz="905" spc="29" dirty="0">
                <a:solidFill>
                  <a:srgbClr val="58595B"/>
                </a:solidFill>
                <a:latin typeface="Gill Sans MT"/>
                <a:cs typeface="Gill Sans MT"/>
              </a:rPr>
              <a:t>user </a:t>
            </a:r>
            <a:r>
              <a:rPr sz="905" spc="25" dirty="0">
                <a:solidFill>
                  <a:srgbClr val="58595B"/>
                </a:solidFill>
                <a:latin typeface="Gill Sans MT"/>
                <a:cs typeface="Gill Sans MT"/>
              </a:rPr>
              <a:t>population </a:t>
            </a:r>
            <a:r>
              <a:rPr sz="905" spc="8" dirty="0">
                <a:solidFill>
                  <a:srgbClr val="58595B"/>
                </a:solidFill>
                <a:latin typeface="Gill Sans MT"/>
                <a:cs typeface="Gill Sans MT"/>
              </a:rPr>
              <a:t>will </a:t>
            </a:r>
            <a:r>
              <a:rPr sz="905" spc="37" dirty="0">
                <a:solidFill>
                  <a:srgbClr val="58595B"/>
                </a:solidFill>
                <a:latin typeface="Gill Sans MT"/>
                <a:cs typeface="Gill Sans MT"/>
              </a:rPr>
              <a:t>be </a:t>
            </a:r>
            <a:r>
              <a:rPr sz="905" dirty="0">
                <a:solidFill>
                  <a:srgbClr val="58595B"/>
                </a:solidFill>
                <a:latin typeface="Gill Sans MT"/>
                <a:cs typeface="Gill Sans MT"/>
              </a:rPr>
              <a:t>“innovators” </a:t>
            </a:r>
            <a:r>
              <a:rPr sz="905" spc="58" dirty="0">
                <a:solidFill>
                  <a:srgbClr val="58595B"/>
                </a:solidFill>
                <a:latin typeface="Gill Sans MT"/>
                <a:cs typeface="Gill Sans MT"/>
              </a:rPr>
              <a:t>and  </a:t>
            </a:r>
            <a:r>
              <a:rPr sz="905" spc="-8" dirty="0">
                <a:solidFill>
                  <a:srgbClr val="58595B"/>
                </a:solidFill>
                <a:latin typeface="Gill Sans MT"/>
                <a:cs typeface="Gill Sans MT"/>
              </a:rPr>
              <a:t>“early</a:t>
            </a:r>
            <a:r>
              <a:rPr sz="905" spc="-29" dirty="0">
                <a:solidFill>
                  <a:srgbClr val="58595B"/>
                </a:solidFill>
                <a:latin typeface="Gill Sans MT"/>
                <a:cs typeface="Gill Sans MT"/>
              </a:rPr>
              <a:t> </a:t>
            </a:r>
            <a:r>
              <a:rPr sz="905" spc="16" dirty="0">
                <a:solidFill>
                  <a:srgbClr val="58595B"/>
                </a:solidFill>
                <a:latin typeface="Gill Sans MT"/>
                <a:cs typeface="Gill Sans MT"/>
              </a:rPr>
              <a:t>adopters”</a:t>
            </a:r>
            <a:r>
              <a:rPr sz="905" spc="-29" dirty="0">
                <a:solidFill>
                  <a:srgbClr val="58595B"/>
                </a:solidFill>
                <a:latin typeface="Gill Sans MT"/>
                <a:cs typeface="Gill Sans MT"/>
              </a:rPr>
              <a:t> </a:t>
            </a:r>
            <a:r>
              <a:rPr sz="905" spc="21" dirty="0">
                <a:solidFill>
                  <a:srgbClr val="58595B"/>
                </a:solidFill>
                <a:latin typeface="Gill Sans MT"/>
                <a:cs typeface="Gill Sans MT"/>
              </a:rPr>
              <a:t>followed</a:t>
            </a:r>
            <a:r>
              <a:rPr sz="905" spc="-25" dirty="0">
                <a:solidFill>
                  <a:srgbClr val="58595B"/>
                </a:solidFill>
                <a:latin typeface="Gill Sans MT"/>
                <a:cs typeface="Gill Sans MT"/>
              </a:rPr>
              <a:t> </a:t>
            </a:r>
            <a:r>
              <a:rPr sz="905" spc="37" dirty="0">
                <a:solidFill>
                  <a:srgbClr val="58595B"/>
                </a:solidFill>
                <a:latin typeface="Gill Sans MT"/>
                <a:cs typeface="Gill Sans MT"/>
              </a:rPr>
              <a:t>by</a:t>
            </a:r>
            <a:r>
              <a:rPr sz="905" spc="-29" dirty="0">
                <a:solidFill>
                  <a:srgbClr val="58595B"/>
                </a:solidFill>
                <a:latin typeface="Gill Sans MT"/>
                <a:cs typeface="Gill Sans MT"/>
              </a:rPr>
              <a:t> </a:t>
            </a:r>
            <a:r>
              <a:rPr sz="905" spc="45" dirty="0">
                <a:solidFill>
                  <a:srgbClr val="58595B"/>
                </a:solidFill>
                <a:latin typeface="Gill Sans MT"/>
                <a:cs typeface="Gill Sans MT"/>
              </a:rPr>
              <a:t>34%</a:t>
            </a:r>
            <a:r>
              <a:rPr sz="905" spc="-29" dirty="0">
                <a:solidFill>
                  <a:srgbClr val="58595B"/>
                </a:solidFill>
                <a:latin typeface="Gill Sans MT"/>
                <a:cs typeface="Gill Sans MT"/>
              </a:rPr>
              <a:t> </a:t>
            </a:r>
            <a:r>
              <a:rPr sz="905" spc="25" dirty="0">
                <a:solidFill>
                  <a:srgbClr val="58595B"/>
                </a:solidFill>
                <a:latin typeface="Gill Sans MT"/>
                <a:cs typeface="Gill Sans MT"/>
              </a:rPr>
              <a:t>that</a:t>
            </a:r>
            <a:r>
              <a:rPr sz="905" spc="-25" dirty="0">
                <a:solidFill>
                  <a:srgbClr val="58595B"/>
                </a:solidFill>
                <a:latin typeface="Gill Sans MT"/>
                <a:cs typeface="Gill Sans MT"/>
              </a:rPr>
              <a:t> </a:t>
            </a:r>
            <a:r>
              <a:rPr sz="905" spc="8" dirty="0">
                <a:solidFill>
                  <a:srgbClr val="58595B"/>
                </a:solidFill>
                <a:latin typeface="Gill Sans MT"/>
                <a:cs typeface="Gill Sans MT"/>
              </a:rPr>
              <a:t>will</a:t>
            </a:r>
            <a:r>
              <a:rPr sz="905" spc="-29" dirty="0">
                <a:solidFill>
                  <a:srgbClr val="58595B"/>
                </a:solidFill>
                <a:latin typeface="Gill Sans MT"/>
                <a:cs typeface="Gill Sans MT"/>
              </a:rPr>
              <a:t> </a:t>
            </a:r>
            <a:r>
              <a:rPr sz="905" spc="37" dirty="0">
                <a:solidFill>
                  <a:srgbClr val="58595B"/>
                </a:solidFill>
                <a:latin typeface="Gill Sans MT"/>
                <a:cs typeface="Gill Sans MT"/>
              </a:rPr>
              <a:t>be</a:t>
            </a:r>
            <a:r>
              <a:rPr sz="905" spc="-29" dirty="0">
                <a:solidFill>
                  <a:srgbClr val="58595B"/>
                </a:solidFill>
                <a:latin typeface="Gill Sans MT"/>
                <a:cs typeface="Gill Sans MT"/>
              </a:rPr>
              <a:t> </a:t>
            </a:r>
            <a:r>
              <a:rPr sz="905" spc="74" dirty="0">
                <a:solidFill>
                  <a:srgbClr val="58595B"/>
                </a:solidFill>
                <a:latin typeface="Gill Sans MT"/>
                <a:cs typeface="Gill Sans MT"/>
              </a:rPr>
              <a:t>among</a:t>
            </a:r>
            <a:r>
              <a:rPr sz="905" spc="-25"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8" dirty="0">
                <a:solidFill>
                  <a:srgbClr val="58595B"/>
                </a:solidFill>
                <a:latin typeface="Gill Sans MT"/>
                <a:cs typeface="Gill Sans MT"/>
              </a:rPr>
              <a:t>“early</a:t>
            </a:r>
            <a:r>
              <a:rPr sz="905" spc="-29" dirty="0">
                <a:solidFill>
                  <a:srgbClr val="58595B"/>
                </a:solidFill>
                <a:latin typeface="Gill Sans MT"/>
                <a:cs typeface="Gill Sans MT"/>
              </a:rPr>
              <a:t> </a:t>
            </a:r>
            <a:r>
              <a:rPr sz="905" spc="-8" dirty="0">
                <a:solidFill>
                  <a:srgbClr val="58595B"/>
                </a:solidFill>
                <a:latin typeface="Gill Sans MT"/>
                <a:cs typeface="Gill Sans MT"/>
              </a:rPr>
              <a:t>majority.”</a:t>
            </a:r>
            <a:r>
              <a:rPr sz="905" spc="-25" dirty="0">
                <a:solidFill>
                  <a:srgbClr val="58595B"/>
                </a:solidFill>
                <a:latin typeface="Gill Sans MT"/>
                <a:cs typeface="Gill Sans MT"/>
              </a:rPr>
              <a:t> </a:t>
            </a:r>
            <a:r>
              <a:rPr sz="905" spc="-29" dirty="0">
                <a:solidFill>
                  <a:srgbClr val="58595B"/>
                </a:solidFill>
                <a:latin typeface="Gill Sans MT"/>
                <a:cs typeface="Gill Sans MT"/>
              </a:rPr>
              <a:t>With </a:t>
            </a:r>
            <a:r>
              <a:rPr sz="905" spc="16" dirty="0">
                <a:solidFill>
                  <a:srgbClr val="58595B"/>
                </a:solidFill>
                <a:latin typeface="Gill Sans MT"/>
                <a:cs typeface="Gill Sans MT"/>
              </a:rPr>
              <a:t>more  </a:t>
            </a:r>
            <a:r>
              <a:rPr sz="905" spc="41" dirty="0">
                <a:solidFill>
                  <a:srgbClr val="58595B"/>
                </a:solidFill>
                <a:latin typeface="Gill Sans MT"/>
                <a:cs typeface="Gill Sans MT"/>
              </a:rPr>
              <a:t>than </a:t>
            </a:r>
            <a:r>
              <a:rPr sz="905" spc="45" dirty="0">
                <a:solidFill>
                  <a:srgbClr val="58595B"/>
                </a:solidFill>
                <a:latin typeface="Gill Sans MT"/>
                <a:cs typeface="Gill Sans MT"/>
              </a:rPr>
              <a:t>26% </a:t>
            </a:r>
            <a:r>
              <a:rPr sz="905" spc="25" dirty="0">
                <a:solidFill>
                  <a:srgbClr val="58595B"/>
                </a:solidFill>
                <a:latin typeface="Gill Sans MT"/>
                <a:cs typeface="Gill Sans MT"/>
              </a:rPr>
              <a:t>population </a:t>
            </a:r>
            <a:r>
              <a:rPr sz="905" spc="21" dirty="0">
                <a:solidFill>
                  <a:srgbClr val="58595B"/>
                </a:solidFill>
                <a:latin typeface="Gill Sans MT"/>
                <a:cs typeface="Gill Sans MT"/>
              </a:rPr>
              <a:t>adoption,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21" dirty="0">
                <a:solidFill>
                  <a:srgbClr val="58595B"/>
                </a:solidFill>
                <a:latin typeface="Gill Sans MT"/>
                <a:cs typeface="Gill Sans MT"/>
              </a:rPr>
              <a:t>are </a:t>
            </a:r>
            <a:r>
              <a:rPr sz="905" spc="29" dirty="0">
                <a:solidFill>
                  <a:srgbClr val="58595B"/>
                </a:solidFill>
                <a:latin typeface="Gill Sans MT"/>
                <a:cs typeface="Gill Sans MT"/>
              </a:rPr>
              <a:t>securely </a:t>
            </a:r>
            <a:r>
              <a:rPr sz="905" spc="21" dirty="0">
                <a:solidFill>
                  <a:srgbClr val="58595B"/>
                </a:solidFill>
                <a:latin typeface="Gill Sans MT"/>
                <a:cs typeface="Gill Sans MT"/>
              </a:rPr>
              <a:t>in </a:t>
            </a:r>
            <a:r>
              <a:rPr sz="905" spc="16" dirty="0">
                <a:solidFill>
                  <a:srgbClr val="58595B"/>
                </a:solidFill>
                <a:latin typeface="Gill Sans MT"/>
                <a:cs typeface="Gill Sans MT"/>
              </a:rPr>
              <a:t>the </a:t>
            </a:r>
            <a:r>
              <a:rPr sz="905" spc="-8" dirty="0">
                <a:solidFill>
                  <a:srgbClr val="58595B"/>
                </a:solidFill>
                <a:latin typeface="Gill Sans MT"/>
                <a:cs typeface="Gill Sans MT"/>
              </a:rPr>
              <a:t>“early </a:t>
            </a:r>
            <a:r>
              <a:rPr sz="905" spc="4" dirty="0">
                <a:solidFill>
                  <a:srgbClr val="58595B"/>
                </a:solidFill>
                <a:latin typeface="Gill Sans MT"/>
                <a:cs typeface="Gill Sans MT"/>
              </a:rPr>
              <a:t>majority”  </a:t>
            </a:r>
            <a:r>
              <a:rPr sz="905" spc="58" dirty="0">
                <a:solidFill>
                  <a:srgbClr val="58595B"/>
                </a:solidFill>
                <a:latin typeface="Gill Sans MT"/>
                <a:cs typeface="Gill Sans MT"/>
              </a:rPr>
              <a:t>segment</a:t>
            </a:r>
            <a:r>
              <a:rPr sz="905" spc="-37" dirty="0">
                <a:solidFill>
                  <a:srgbClr val="58595B"/>
                </a:solidFill>
                <a:latin typeface="Gill Sans MT"/>
                <a:cs typeface="Gill Sans MT"/>
              </a:rPr>
              <a:t> </a:t>
            </a:r>
            <a:r>
              <a:rPr sz="905" spc="16" dirty="0">
                <a:solidFill>
                  <a:srgbClr val="58595B"/>
                </a:solidFill>
                <a:latin typeface="Gill Sans MT"/>
                <a:cs typeface="Gill Sans MT"/>
              </a:rPr>
              <a:t>today.</a:t>
            </a:r>
            <a:endParaRPr sz="905">
              <a:solidFill>
                <a:prstClr val="black"/>
              </a:solidFill>
              <a:latin typeface="Gill Sans MT"/>
              <a:cs typeface="Gill Sans MT"/>
            </a:endParaRPr>
          </a:p>
        </p:txBody>
      </p:sp>
      <p:sp>
        <p:nvSpPr>
          <p:cNvPr id="7" name="object 7"/>
          <p:cNvSpPr txBox="1"/>
          <p:nvPr/>
        </p:nvSpPr>
        <p:spPr>
          <a:xfrm>
            <a:off x="4718305" y="2736438"/>
            <a:ext cx="3982081" cy="853090"/>
          </a:xfrm>
          <a:prstGeom prst="rect">
            <a:avLst/>
          </a:prstGeom>
        </p:spPr>
        <p:txBody>
          <a:bodyPr vert="horz" wrap="square" lIns="0" tIns="10450" rIns="0" bIns="0" rtlCol="0">
            <a:spAutoFit/>
          </a:bodyPr>
          <a:lstStyle/>
          <a:p>
            <a:pPr marL="10451" marR="4180" defTabSz="752460">
              <a:lnSpc>
                <a:spcPct val="121300"/>
              </a:lnSpc>
              <a:spcBef>
                <a:spcPts val="82"/>
              </a:spcBef>
            </a:pPr>
            <a:r>
              <a:rPr sz="905" dirty="0">
                <a:solidFill>
                  <a:srgbClr val="58595B"/>
                </a:solidFill>
                <a:latin typeface="Gill Sans MT"/>
                <a:cs typeface="Gill Sans MT"/>
              </a:rPr>
              <a:t>An</a:t>
            </a:r>
            <a:r>
              <a:rPr sz="905" spc="-33" dirty="0">
                <a:solidFill>
                  <a:srgbClr val="58595B"/>
                </a:solidFill>
                <a:latin typeface="Gill Sans MT"/>
                <a:cs typeface="Gill Sans MT"/>
              </a:rPr>
              <a:t> </a:t>
            </a:r>
            <a:r>
              <a:rPr sz="905" spc="25" dirty="0">
                <a:solidFill>
                  <a:srgbClr val="58595B"/>
                </a:solidFill>
                <a:latin typeface="Gill Sans MT"/>
                <a:cs typeface="Gill Sans MT"/>
              </a:rPr>
              <a:t>interesting</a:t>
            </a:r>
            <a:r>
              <a:rPr sz="905" spc="-29" dirty="0">
                <a:solidFill>
                  <a:srgbClr val="58595B"/>
                </a:solidFill>
                <a:latin typeface="Gill Sans MT"/>
                <a:cs typeface="Gill Sans MT"/>
              </a:rPr>
              <a:t> </a:t>
            </a:r>
            <a:r>
              <a:rPr sz="905" spc="58" dirty="0">
                <a:solidFill>
                  <a:srgbClr val="58595B"/>
                </a:solidFill>
                <a:latin typeface="Gill Sans MT"/>
                <a:cs typeface="Gill Sans MT"/>
              </a:rPr>
              <a:t>aspect</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49" dirty="0">
                <a:solidFill>
                  <a:srgbClr val="58595B"/>
                </a:solidFill>
                <a:latin typeface="Gill Sans MT"/>
                <a:cs typeface="Gill Sans MT"/>
              </a:rPr>
              <a:t>moving</a:t>
            </a:r>
            <a:r>
              <a:rPr sz="905" spc="-33" dirty="0">
                <a:solidFill>
                  <a:srgbClr val="58595B"/>
                </a:solidFill>
                <a:latin typeface="Gill Sans MT"/>
                <a:cs typeface="Gill Sans MT"/>
              </a:rPr>
              <a:t> </a:t>
            </a:r>
            <a:r>
              <a:rPr sz="905" spc="53" dirty="0">
                <a:solidFill>
                  <a:srgbClr val="58595B"/>
                </a:solidFill>
                <a:latin typeface="Gill Sans MT"/>
                <a:cs typeface="Gill Sans MT"/>
              </a:rPr>
              <a:t>along</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29" dirty="0">
                <a:solidFill>
                  <a:srgbClr val="58595B"/>
                </a:solidFill>
                <a:latin typeface="Gill Sans MT"/>
                <a:cs typeface="Gill Sans MT"/>
              </a:rPr>
              <a:t>adoption</a:t>
            </a:r>
            <a:r>
              <a:rPr sz="905" spc="-29" dirty="0">
                <a:solidFill>
                  <a:srgbClr val="58595B"/>
                </a:solidFill>
                <a:latin typeface="Gill Sans MT"/>
                <a:cs typeface="Gill Sans MT"/>
              </a:rPr>
              <a:t> </a:t>
            </a:r>
            <a:r>
              <a:rPr sz="905" spc="25" dirty="0">
                <a:solidFill>
                  <a:srgbClr val="58595B"/>
                </a:solidFill>
                <a:latin typeface="Gill Sans MT"/>
                <a:cs typeface="Gill Sans MT"/>
              </a:rPr>
              <a:t>curve</a:t>
            </a:r>
            <a:r>
              <a:rPr sz="905" spc="-33"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8" dirty="0">
                <a:solidFill>
                  <a:srgbClr val="58595B"/>
                </a:solidFill>
                <a:latin typeface="Gill Sans MT"/>
                <a:cs typeface="Gill Sans MT"/>
              </a:rPr>
              <a:t>later</a:t>
            </a:r>
            <a:r>
              <a:rPr sz="905" spc="-29" dirty="0">
                <a:solidFill>
                  <a:srgbClr val="58595B"/>
                </a:solidFill>
                <a:latin typeface="Gill Sans MT"/>
                <a:cs typeface="Gill Sans MT"/>
              </a:rPr>
              <a:t> </a:t>
            </a:r>
            <a:r>
              <a:rPr sz="905" spc="33" dirty="0">
                <a:solidFill>
                  <a:srgbClr val="58595B"/>
                </a:solidFill>
                <a:latin typeface="Gill Sans MT"/>
                <a:cs typeface="Gill Sans MT"/>
              </a:rPr>
              <a:t>adopters  </a:t>
            </a:r>
            <a:r>
              <a:rPr sz="905" spc="49" dirty="0">
                <a:solidFill>
                  <a:srgbClr val="58595B"/>
                </a:solidFill>
                <a:latin typeface="Gill Sans MT"/>
                <a:cs typeface="Gill Sans MT"/>
              </a:rPr>
              <a:t>have </a:t>
            </a:r>
            <a:r>
              <a:rPr sz="905" spc="21" dirty="0">
                <a:solidFill>
                  <a:srgbClr val="58595B"/>
                </a:solidFill>
                <a:latin typeface="Gill Sans MT"/>
                <a:cs typeface="Gill Sans MT"/>
              </a:rPr>
              <a:t>different </a:t>
            </a:r>
            <a:r>
              <a:rPr sz="905" spc="29" dirty="0">
                <a:solidFill>
                  <a:srgbClr val="58595B"/>
                </a:solidFill>
                <a:latin typeface="Gill Sans MT"/>
                <a:cs typeface="Gill Sans MT"/>
              </a:rPr>
              <a:t>preferences </a:t>
            </a:r>
            <a:r>
              <a:rPr sz="905" spc="41" dirty="0">
                <a:solidFill>
                  <a:srgbClr val="58595B"/>
                </a:solidFill>
                <a:latin typeface="Gill Sans MT"/>
                <a:cs typeface="Gill Sans MT"/>
              </a:rPr>
              <a:t>than </a:t>
            </a:r>
            <a:r>
              <a:rPr sz="905" spc="21" dirty="0">
                <a:solidFill>
                  <a:srgbClr val="58595B"/>
                </a:solidFill>
                <a:latin typeface="Gill Sans MT"/>
                <a:cs typeface="Gill Sans MT"/>
              </a:rPr>
              <a:t>early </a:t>
            </a:r>
            <a:r>
              <a:rPr sz="905" spc="29" dirty="0">
                <a:solidFill>
                  <a:srgbClr val="58595B"/>
                </a:solidFill>
                <a:latin typeface="Gill Sans MT"/>
                <a:cs typeface="Gill Sans MT"/>
              </a:rPr>
              <a:t>adopters. </a:t>
            </a:r>
            <a:r>
              <a:rPr sz="905" dirty="0">
                <a:solidFill>
                  <a:srgbClr val="58595B"/>
                </a:solidFill>
                <a:latin typeface="Gill Sans MT"/>
                <a:cs typeface="Gill Sans MT"/>
              </a:rPr>
              <a:t>Two </a:t>
            </a:r>
            <a:r>
              <a:rPr sz="905" spc="53" dirty="0">
                <a:solidFill>
                  <a:srgbClr val="58595B"/>
                </a:solidFill>
                <a:latin typeface="Gill Sans MT"/>
                <a:cs typeface="Gill Sans MT"/>
              </a:rPr>
              <a:t>areas </a:t>
            </a:r>
            <a:r>
              <a:rPr sz="905" spc="37" dirty="0">
                <a:solidFill>
                  <a:srgbClr val="58595B"/>
                </a:solidFill>
                <a:latin typeface="Gill Sans MT"/>
                <a:cs typeface="Gill Sans MT"/>
              </a:rPr>
              <a:t>of </a:t>
            </a:r>
            <a:r>
              <a:rPr sz="905" spc="33" dirty="0">
                <a:solidFill>
                  <a:srgbClr val="58595B"/>
                </a:solidFill>
                <a:latin typeface="Gill Sans MT"/>
                <a:cs typeface="Gill Sans MT"/>
              </a:rPr>
              <a:t>difference </a:t>
            </a:r>
            <a:r>
              <a:rPr sz="905" spc="21" dirty="0">
                <a:solidFill>
                  <a:srgbClr val="58595B"/>
                </a:solidFill>
                <a:latin typeface="Gill Sans MT"/>
                <a:cs typeface="Gill Sans MT"/>
              </a:rPr>
              <a:t>are  </a:t>
            </a:r>
            <a:r>
              <a:rPr sz="905" spc="25" dirty="0">
                <a:solidFill>
                  <a:srgbClr val="58595B"/>
                </a:solidFill>
                <a:latin typeface="Gill Sans MT"/>
                <a:cs typeface="Gill Sans MT"/>
              </a:rPr>
              <a:t>typically</a:t>
            </a:r>
            <a:r>
              <a:rPr sz="905" spc="-33" dirty="0">
                <a:solidFill>
                  <a:srgbClr val="58595B"/>
                </a:solidFill>
                <a:latin typeface="Gill Sans MT"/>
                <a:cs typeface="Gill Sans MT"/>
              </a:rPr>
              <a:t> </a:t>
            </a:r>
            <a:r>
              <a:rPr sz="905" spc="49" dirty="0">
                <a:solidFill>
                  <a:srgbClr val="58595B"/>
                </a:solidFill>
                <a:latin typeface="Gill Sans MT"/>
                <a:cs typeface="Gill Sans MT"/>
              </a:rPr>
              <a:t>placing</a:t>
            </a:r>
            <a:r>
              <a:rPr sz="905" spc="-29" dirty="0">
                <a:solidFill>
                  <a:srgbClr val="58595B"/>
                </a:solidFill>
                <a:latin typeface="Gill Sans MT"/>
                <a:cs typeface="Gill Sans MT"/>
              </a:rPr>
              <a:t> </a:t>
            </a:r>
            <a:r>
              <a:rPr sz="905" spc="29" dirty="0">
                <a:solidFill>
                  <a:srgbClr val="58595B"/>
                </a:solidFill>
                <a:latin typeface="Gill Sans MT"/>
                <a:cs typeface="Gill Sans MT"/>
              </a:rPr>
              <a:t>higher</a:t>
            </a:r>
            <a:r>
              <a:rPr sz="905" spc="-29" dirty="0">
                <a:solidFill>
                  <a:srgbClr val="58595B"/>
                </a:solidFill>
                <a:latin typeface="Gill Sans MT"/>
                <a:cs typeface="Gill Sans MT"/>
              </a:rPr>
              <a:t> </a:t>
            </a:r>
            <a:r>
              <a:rPr sz="905" spc="41" dirty="0">
                <a:solidFill>
                  <a:srgbClr val="58595B"/>
                </a:solidFill>
                <a:latin typeface="Gill Sans MT"/>
                <a:cs typeface="Gill Sans MT"/>
              </a:rPr>
              <a:t>value</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12" dirty="0">
                <a:solidFill>
                  <a:srgbClr val="58595B"/>
                </a:solidFill>
                <a:latin typeface="Gill Sans MT"/>
                <a:cs typeface="Gill Sans MT"/>
              </a:rPr>
              <a:t>broader</a:t>
            </a:r>
            <a:r>
              <a:rPr sz="905" spc="-29" dirty="0">
                <a:solidFill>
                  <a:srgbClr val="58595B"/>
                </a:solidFill>
                <a:latin typeface="Gill Sans MT"/>
                <a:cs typeface="Gill Sans MT"/>
              </a:rPr>
              <a:t> </a:t>
            </a:r>
            <a:r>
              <a:rPr sz="905" spc="25" dirty="0">
                <a:solidFill>
                  <a:srgbClr val="58595B"/>
                </a:solidFill>
                <a:latin typeface="Gill Sans MT"/>
                <a:cs typeface="Gill Sans MT"/>
              </a:rPr>
              <a:t>feature</a:t>
            </a:r>
            <a:r>
              <a:rPr sz="905" spc="-29" dirty="0">
                <a:solidFill>
                  <a:srgbClr val="58595B"/>
                </a:solidFill>
                <a:latin typeface="Gill Sans MT"/>
                <a:cs typeface="Gill Sans MT"/>
              </a:rPr>
              <a:t> </a:t>
            </a:r>
            <a:r>
              <a:rPr sz="905" spc="58" dirty="0">
                <a:solidFill>
                  <a:srgbClr val="58595B"/>
                </a:solidFill>
                <a:latin typeface="Gill Sans MT"/>
                <a:cs typeface="Gill Sans MT"/>
              </a:rPr>
              <a:t>sets</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29" dirty="0">
                <a:solidFill>
                  <a:srgbClr val="58595B"/>
                </a:solidFill>
                <a:latin typeface="Gill Sans MT"/>
                <a:cs typeface="Gill Sans MT"/>
              </a:rPr>
              <a:t>integrations</a:t>
            </a:r>
            <a:r>
              <a:rPr sz="905" spc="-29" dirty="0">
                <a:solidFill>
                  <a:srgbClr val="58595B"/>
                </a:solidFill>
                <a:latin typeface="Gill Sans MT"/>
                <a:cs typeface="Gill Sans MT"/>
              </a:rPr>
              <a:t> </a:t>
            </a:r>
            <a:r>
              <a:rPr sz="905" spc="16" dirty="0">
                <a:solidFill>
                  <a:srgbClr val="58595B"/>
                </a:solidFill>
                <a:latin typeface="Gill Sans MT"/>
                <a:cs typeface="Gill Sans MT"/>
              </a:rPr>
              <a:t>with</a:t>
            </a:r>
            <a:r>
              <a:rPr sz="905" spc="-29" dirty="0">
                <a:solidFill>
                  <a:srgbClr val="58595B"/>
                </a:solidFill>
                <a:latin typeface="Gill Sans MT"/>
                <a:cs typeface="Gill Sans MT"/>
              </a:rPr>
              <a:t> </a:t>
            </a:r>
            <a:r>
              <a:rPr sz="905" dirty="0">
                <a:solidFill>
                  <a:srgbClr val="58595B"/>
                </a:solidFill>
                <a:latin typeface="Gill Sans MT"/>
                <a:cs typeface="Gill Sans MT"/>
              </a:rPr>
              <a:t>other  </a:t>
            </a:r>
            <a:r>
              <a:rPr sz="905" spc="41" dirty="0">
                <a:solidFill>
                  <a:srgbClr val="58595B"/>
                </a:solidFill>
                <a:latin typeface="Gill Sans MT"/>
                <a:cs typeface="Gill Sans MT"/>
              </a:rPr>
              <a:t>devices. </a:t>
            </a:r>
            <a:r>
              <a:rPr sz="905" spc="4" dirty="0">
                <a:solidFill>
                  <a:srgbClr val="58595B"/>
                </a:solidFill>
                <a:latin typeface="Gill Sans MT"/>
                <a:cs typeface="Gill Sans MT"/>
              </a:rPr>
              <a:t>You </a:t>
            </a:r>
            <a:r>
              <a:rPr sz="905" spc="37" dirty="0">
                <a:solidFill>
                  <a:srgbClr val="58595B"/>
                </a:solidFill>
                <a:latin typeface="Gill Sans MT"/>
                <a:cs typeface="Gill Sans MT"/>
              </a:rPr>
              <a:t>should </a:t>
            </a:r>
            <a:r>
              <a:rPr sz="905" spc="25" dirty="0">
                <a:solidFill>
                  <a:srgbClr val="58595B"/>
                </a:solidFill>
                <a:latin typeface="Gill Sans MT"/>
                <a:cs typeface="Gill Sans MT"/>
              </a:rPr>
              <a:t>expect </a:t>
            </a:r>
            <a:r>
              <a:rPr sz="905" spc="-8" dirty="0">
                <a:solidFill>
                  <a:srgbClr val="58595B"/>
                </a:solidFill>
                <a:latin typeface="Gill Sans MT"/>
                <a:cs typeface="Gill Sans MT"/>
              </a:rPr>
              <a:t>to </a:t>
            </a:r>
            <a:r>
              <a:rPr sz="905" spc="53" dirty="0">
                <a:solidFill>
                  <a:srgbClr val="58595B"/>
                </a:solidFill>
                <a:latin typeface="Gill Sans MT"/>
                <a:cs typeface="Gill Sans MT"/>
              </a:rPr>
              <a:t>see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45" dirty="0">
                <a:solidFill>
                  <a:srgbClr val="58595B"/>
                </a:solidFill>
                <a:latin typeface="Gill Sans MT"/>
                <a:cs typeface="Gill Sans MT"/>
              </a:rPr>
              <a:t>makers </a:t>
            </a:r>
            <a:r>
              <a:rPr sz="905" spc="58" dirty="0">
                <a:solidFill>
                  <a:srgbClr val="58595B"/>
                </a:solidFill>
                <a:latin typeface="Gill Sans MT"/>
                <a:cs typeface="Gill Sans MT"/>
              </a:rPr>
              <a:t>emphasize </a:t>
            </a:r>
            <a:r>
              <a:rPr sz="905" spc="29" dirty="0">
                <a:solidFill>
                  <a:srgbClr val="58595B"/>
                </a:solidFill>
                <a:latin typeface="Gill Sans MT"/>
                <a:cs typeface="Gill Sans MT"/>
              </a:rPr>
              <a:t>features,  </a:t>
            </a:r>
            <a:r>
              <a:rPr sz="905" spc="33" dirty="0">
                <a:solidFill>
                  <a:srgbClr val="58595B"/>
                </a:solidFill>
                <a:latin typeface="Gill Sans MT"/>
                <a:cs typeface="Gill Sans MT"/>
              </a:rPr>
              <a:t>convenience</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66" dirty="0">
                <a:solidFill>
                  <a:srgbClr val="58595B"/>
                </a:solidFill>
                <a:latin typeface="Gill Sans MT"/>
                <a:cs typeface="Gill Sans MT"/>
              </a:rPr>
              <a:t>access,</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8" dirty="0">
                <a:solidFill>
                  <a:srgbClr val="58595B"/>
                </a:solidFill>
                <a:latin typeface="Gill Sans MT"/>
                <a:cs typeface="Gill Sans MT"/>
              </a:rPr>
              <a:t>third-party</a:t>
            </a:r>
            <a:r>
              <a:rPr sz="905" spc="-29" dirty="0">
                <a:solidFill>
                  <a:srgbClr val="58595B"/>
                </a:solidFill>
                <a:latin typeface="Gill Sans MT"/>
                <a:cs typeface="Gill Sans MT"/>
              </a:rPr>
              <a:t> </a:t>
            </a:r>
            <a:r>
              <a:rPr sz="905" spc="29" dirty="0">
                <a:solidFill>
                  <a:srgbClr val="58595B"/>
                </a:solidFill>
                <a:latin typeface="Gill Sans MT"/>
                <a:cs typeface="Gill Sans MT"/>
              </a:rPr>
              <a:t>integrations</a:t>
            </a:r>
            <a:r>
              <a:rPr sz="905" spc="-33" dirty="0">
                <a:solidFill>
                  <a:srgbClr val="58595B"/>
                </a:solidFill>
                <a:latin typeface="Gill Sans MT"/>
                <a:cs typeface="Gill Sans MT"/>
              </a:rPr>
              <a:t> </a:t>
            </a:r>
            <a:r>
              <a:rPr sz="905" spc="16" dirty="0">
                <a:solidFill>
                  <a:srgbClr val="58595B"/>
                </a:solidFill>
                <a:latin typeface="Gill Sans MT"/>
                <a:cs typeface="Gill Sans MT"/>
              </a:rPr>
              <a:t>more</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53" dirty="0">
                <a:solidFill>
                  <a:srgbClr val="58595B"/>
                </a:solidFill>
                <a:latin typeface="Gill Sans MT"/>
                <a:cs typeface="Gill Sans MT"/>
              </a:rPr>
              <a:t>coming</a:t>
            </a:r>
            <a:r>
              <a:rPr sz="905" spc="-33" dirty="0">
                <a:solidFill>
                  <a:srgbClr val="58595B"/>
                </a:solidFill>
                <a:latin typeface="Gill Sans MT"/>
                <a:cs typeface="Gill Sans MT"/>
              </a:rPr>
              <a:t> </a:t>
            </a:r>
            <a:r>
              <a:rPr sz="905" spc="12" dirty="0">
                <a:solidFill>
                  <a:srgbClr val="58595B"/>
                </a:solidFill>
                <a:latin typeface="Gill Sans MT"/>
                <a:cs typeface="Gill Sans MT"/>
              </a:rPr>
              <a:t>year.</a:t>
            </a:r>
            <a:endParaRPr sz="905">
              <a:solidFill>
                <a:prstClr val="black"/>
              </a:solidFill>
              <a:latin typeface="Gill Sans MT"/>
              <a:cs typeface="Gill Sans MT"/>
            </a:endParaRPr>
          </a:p>
        </p:txBody>
      </p:sp>
      <p:sp>
        <p:nvSpPr>
          <p:cNvPr id="8" name="object 8"/>
          <p:cNvSpPr/>
          <p:nvPr/>
        </p:nvSpPr>
        <p:spPr>
          <a:xfrm>
            <a:off x="0" y="4662134"/>
            <a:ext cx="9144000" cy="1379438"/>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4760007" y="5041632"/>
            <a:ext cx="704349" cy="224681"/>
          </a:xfrm>
          <a:custGeom>
            <a:avLst/>
            <a:gdLst/>
            <a:ahLst/>
            <a:cxnLst/>
            <a:rect l="l" t="t" r="r" b="b"/>
            <a:pathLst>
              <a:path w="855979" h="273050">
                <a:moveTo>
                  <a:pt x="855370" y="0"/>
                </a:moveTo>
                <a:lnTo>
                  <a:pt x="543732" y="124912"/>
                </a:lnTo>
                <a:lnTo>
                  <a:pt x="269474" y="189056"/>
                </a:lnTo>
                <a:lnTo>
                  <a:pt x="74322" y="212689"/>
                </a:lnTo>
                <a:lnTo>
                  <a:pt x="0" y="216065"/>
                </a:lnTo>
                <a:lnTo>
                  <a:pt x="0" y="272567"/>
                </a:lnTo>
                <a:lnTo>
                  <a:pt x="855370" y="272567"/>
                </a:lnTo>
                <a:lnTo>
                  <a:pt x="855370" y="0"/>
                </a:lnTo>
                <a:close/>
              </a:path>
            </a:pathLst>
          </a:custGeom>
          <a:solidFill>
            <a:srgbClr val="027481"/>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4760007" y="5041632"/>
            <a:ext cx="704349" cy="224681"/>
          </a:xfrm>
          <a:custGeom>
            <a:avLst/>
            <a:gdLst/>
            <a:ahLst/>
            <a:cxnLst/>
            <a:rect l="l" t="t" r="r" b="b"/>
            <a:pathLst>
              <a:path w="855979" h="273050">
                <a:moveTo>
                  <a:pt x="855370" y="0"/>
                </a:moveTo>
                <a:lnTo>
                  <a:pt x="543732" y="124912"/>
                </a:lnTo>
                <a:lnTo>
                  <a:pt x="269474" y="189056"/>
                </a:lnTo>
                <a:lnTo>
                  <a:pt x="74322" y="212689"/>
                </a:lnTo>
                <a:lnTo>
                  <a:pt x="0" y="216065"/>
                </a:lnTo>
                <a:lnTo>
                  <a:pt x="0" y="272567"/>
                </a:lnTo>
                <a:lnTo>
                  <a:pt x="855370" y="272567"/>
                </a:lnTo>
                <a:lnTo>
                  <a:pt x="855370" y="0"/>
                </a:lnTo>
              </a:path>
            </a:pathLst>
          </a:custGeom>
          <a:ln w="12217">
            <a:solidFill>
              <a:srgbClr val="FFFFFF"/>
            </a:solidFill>
          </a:ln>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5503375" y="4507606"/>
            <a:ext cx="529829" cy="758690"/>
          </a:xfrm>
          <a:custGeom>
            <a:avLst/>
            <a:gdLst/>
            <a:ahLst/>
            <a:cxnLst/>
            <a:rect l="l" t="t" r="r" b="b"/>
            <a:pathLst>
              <a:path w="643890" h="922020">
                <a:moveTo>
                  <a:pt x="643394" y="0"/>
                </a:moveTo>
                <a:lnTo>
                  <a:pt x="607001" y="44261"/>
                </a:lnTo>
                <a:lnTo>
                  <a:pt x="572039" y="87361"/>
                </a:lnTo>
                <a:lnTo>
                  <a:pt x="448454" y="242061"/>
                </a:lnTo>
                <a:lnTo>
                  <a:pt x="422109" y="274789"/>
                </a:lnTo>
                <a:lnTo>
                  <a:pt x="387928" y="315276"/>
                </a:lnTo>
                <a:lnTo>
                  <a:pt x="352628" y="353868"/>
                </a:lnTo>
                <a:lnTo>
                  <a:pt x="316302" y="390611"/>
                </a:lnTo>
                <a:lnTo>
                  <a:pt x="279043" y="425549"/>
                </a:lnTo>
                <a:lnTo>
                  <a:pt x="240946" y="458729"/>
                </a:lnTo>
                <a:lnTo>
                  <a:pt x="202105" y="490195"/>
                </a:lnTo>
                <a:lnTo>
                  <a:pt x="162612" y="519994"/>
                </a:lnTo>
                <a:lnTo>
                  <a:pt x="122561" y="548170"/>
                </a:lnTo>
                <a:lnTo>
                  <a:pt x="82047" y="574769"/>
                </a:lnTo>
                <a:lnTo>
                  <a:pt x="41161" y="599836"/>
                </a:lnTo>
                <a:lnTo>
                  <a:pt x="0" y="623417"/>
                </a:lnTo>
                <a:lnTo>
                  <a:pt x="0" y="921562"/>
                </a:lnTo>
                <a:lnTo>
                  <a:pt x="643394" y="921562"/>
                </a:lnTo>
                <a:lnTo>
                  <a:pt x="643394"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5503375" y="4507606"/>
            <a:ext cx="529829" cy="758690"/>
          </a:xfrm>
          <a:custGeom>
            <a:avLst/>
            <a:gdLst/>
            <a:ahLst/>
            <a:cxnLst/>
            <a:rect l="l" t="t" r="r" b="b"/>
            <a:pathLst>
              <a:path w="643890" h="922020">
                <a:moveTo>
                  <a:pt x="0" y="623417"/>
                </a:moveTo>
                <a:lnTo>
                  <a:pt x="41161" y="599836"/>
                </a:lnTo>
                <a:lnTo>
                  <a:pt x="82047" y="574769"/>
                </a:lnTo>
                <a:lnTo>
                  <a:pt x="122561" y="548170"/>
                </a:lnTo>
                <a:lnTo>
                  <a:pt x="162612" y="519994"/>
                </a:lnTo>
                <a:lnTo>
                  <a:pt x="202105" y="490195"/>
                </a:lnTo>
                <a:lnTo>
                  <a:pt x="240946" y="458729"/>
                </a:lnTo>
                <a:lnTo>
                  <a:pt x="279043" y="425549"/>
                </a:lnTo>
                <a:lnTo>
                  <a:pt x="316302" y="390611"/>
                </a:lnTo>
                <a:lnTo>
                  <a:pt x="352628" y="353868"/>
                </a:lnTo>
                <a:lnTo>
                  <a:pt x="387928" y="315276"/>
                </a:lnTo>
                <a:lnTo>
                  <a:pt x="422109" y="274789"/>
                </a:lnTo>
                <a:lnTo>
                  <a:pt x="448454" y="242061"/>
                </a:lnTo>
                <a:lnTo>
                  <a:pt x="476716" y="206649"/>
                </a:lnTo>
                <a:lnTo>
                  <a:pt x="506799" y="168859"/>
                </a:lnTo>
                <a:lnTo>
                  <a:pt x="538606" y="128995"/>
                </a:lnTo>
                <a:lnTo>
                  <a:pt x="572039" y="87361"/>
                </a:lnTo>
                <a:lnTo>
                  <a:pt x="607001" y="44261"/>
                </a:lnTo>
                <a:lnTo>
                  <a:pt x="643394" y="0"/>
                </a:lnTo>
                <a:lnTo>
                  <a:pt x="643394" y="921562"/>
                </a:lnTo>
                <a:lnTo>
                  <a:pt x="0" y="921562"/>
                </a:lnTo>
                <a:lnTo>
                  <a:pt x="0" y="623417"/>
                </a:lnTo>
                <a:close/>
              </a:path>
            </a:pathLst>
          </a:custGeom>
          <a:ln w="12217">
            <a:solidFill>
              <a:srgbClr val="FFFFFF"/>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6072941" y="3963519"/>
            <a:ext cx="758168" cy="1302628"/>
          </a:xfrm>
          <a:custGeom>
            <a:avLst/>
            <a:gdLst/>
            <a:ahLst/>
            <a:cxnLst/>
            <a:rect l="l" t="t" r="r" b="b"/>
            <a:pathLst>
              <a:path w="921384" h="1583054">
                <a:moveTo>
                  <a:pt x="840778" y="0"/>
                </a:moveTo>
                <a:lnTo>
                  <a:pt x="802455" y="1827"/>
                </a:lnTo>
                <a:lnTo>
                  <a:pt x="763730" y="7386"/>
                </a:lnTo>
                <a:lnTo>
                  <a:pt x="724664" y="16481"/>
                </a:lnTo>
                <a:lnTo>
                  <a:pt x="685319" y="28919"/>
                </a:lnTo>
                <a:lnTo>
                  <a:pt x="645757" y="44505"/>
                </a:lnTo>
                <a:lnTo>
                  <a:pt x="606039" y="63046"/>
                </a:lnTo>
                <a:lnTo>
                  <a:pt x="566228" y="84346"/>
                </a:lnTo>
                <a:lnTo>
                  <a:pt x="526386" y="108212"/>
                </a:lnTo>
                <a:lnTo>
                  <a:pt x="486575" y="134450"/>
                </a:lnTo>
                <a:lnTo>
                  <a:pt x="446856" y="162866"/>
                </a:lnTo>
                <a:lnTo>
                  <a:pt x="407292" y="193265"/>
                </a:lnTo>
                <a:lnTo>
                  <a:pt x="367944" y="225453"/>
                </a:lnTo>
                <a:lnTo>
                  <a:pt x="328874" y="259237"/>
                </a:lnTo>
                <a:lnTo>
                  <a:pt x="290145" y="294421"/>
                </a:lnTo>
                <a:lnTo>
                  <a:pt x="251819" y="330812"/>
                </a:lnTo>
                <a:lnTo>
                  <a:pt x="213956" y="368216"/>
                </a:lnTo>
                <a:lnTo>
                  <a:pt x="176620" y="406439"/>
                </a:lnTo>
                <a:lnTo>
                  <a:pt x="139872" y="445285"/>
                </a:lnTo>
                <a:lnTo>
                  <a:pt x="103774" y="484562"/>
                </a:lnTo>
                <a:lnTo>
                  <a:pt x="68388" y="524076"/>
                </a:lnTo>
                <a:lnTo>
                  <a:pt x="33776" y="563631"/>
                </a:lnTo>
                <a:lnTo>
                  <a:pt x="0" y="603034"/>
                </a:lnTo>
                <a:lnTo>
                  <a:pt x="0" y="1582775"/>
                </a:lnTo>
                <a:lnTo>
                  <a:pt x="920813" y="1582775"/>
                </a:lnTo>
                <a:lnTo>
                  <a:pt x="920813" y="47"/>
                </a:lnTo>
                <a:lnTo>
                  <a:pt x="867508" y="47"/>
                </a:lnTo>
                <a:lnTo>
                  <a:pt x="840778" y="0"/>
                </a:lnTo>
                <a:close/>
              </a:path>
              <a:path w="921384" h="1583054">
                <a:moveTo>
                  <a:pt x="920813" y="0"/>
                </a:moveTo>
                <a:lnTo>
                  <a:pt x="867508" y="47"/>
                </a:lnTo>
                <a:lnTo>
                  <a:pt x="920813" y="47"/>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6072941" y="3963519"/>
            <a:ext cx="758168" cy="1302628"/>
          </a:xfrm>
          <a:custGeom>
            <a:avLst/>
            <a:gdLst/>
            <a:ahLst/>
            <a:cxnLst/>
            <a:rect l="l" t="t" r="r" b="b"/>
            <a:pathLst>
              <a:path w="921384" h="1583054">
                <a:moveTo>
                  <a:pt x="920813" y="0"/>
                </a:moveTo>
                <a:lnTo>
                  <a:pt x="887087" y="35"/>
                </a:lnTo>
                <a:lnTo>
                  <a:pt x="867508" y="47"/>
                </a:lnTo>
                <a:lnTo>
                  <a:pt x="854573" y="35"/>
                </a:lnTo>
                <a:lnTo>
                  <a:pt x="840778" y="0"/>
                </a:lnTo>
                <a:lnTo>
                  <a:pt x="802455" y="1827"/>
                </a:lnTo>
                <a:lnTo>
                  <a:pt x="763730" y="7386"/>
                </a:lnTo>
                <a:lnTo>
                  <a:pt x="724664" y="16481"/>
                </a:lnTo>
                <a:lnTo>
                  <a:pt x="685319" y="28919"/>
                </a:lnTo>
                <a:lnTo>
                  <a:pt x="645757" y="44505"/>
                </a:lnTo>
                <a:lnTo>
                  <a:pt x="606039" y="63046"/>
                </a:lnTo>
                <a:lnTo>
                  <a:pt x="566228" y="84346"/>
                </a:lnTo>
                <a:lnTo>
                  <a:pt x="526386" y="108212"/>
                </a:lnTo>
                <a:lnTo>
                  <a:pt x="486575" y="134450"/>
                </a:lnTo>
                <a:lnTo>
                  <a:pt x="446856" y="162866"/>
                </a:lnTo>
                <a:lnTo>
                  <a:pt x="407292" y="193265"/>
                </a:lnTo>
                <a:lnTo>
                  <a:pt x="367944" y="225453"/>
                </a:lnTo>
                <a:lnTo>
                  <a:pt x="328874" y="259237"/>
                </a:lnTo>
                <a:lnTo>
                  <a:pt x="290145" y="294421"/>
                </a:lnTo>
                <a:lnTo>
                  <a:pt x="251819" y="330812"/>
                </a:lnTo>
                <a:lnTo>
                  <a:pt x="213956" y="368216"/>
                </a:lnTo>
                <a:lnTo>
                  <a:pt x="176620" y="406439"/>
                </a:lnTo>
                <a:lnTo>
                  <a:pt x="139872" y="445285"/>
                </a:lnTo>
                <a:lnTo>
                  <a:pt x="103774" y="484562"/>
                </a:lnTo>
                <a:lnTo>
                  <a:pt x="68388" y="524076"/>
                </a:lnTo>
                <a:lnTo>
                  <a:pt x="33776" y="563631"/>
                </a:lnTo>
                <a:lnTo>
                  <a:pt x="0" y="603034"/>
                </a:lnTo>
                <a:lnTo>
                  <a:pt x="0" y="1582775"/>
                </a:lnTo>
                <a:lnTo>
                  <a:pt x="920813" y="1582775"/>
                </a:lnTo>
                <a:lnTo>
                  <a:pt x="920813" y="0"/>
                </a:lnTo>
                <a:close/>
              </a:path>
            </a:pathLst>
          </a:custGeom>
          <a:ln w="12217">
            <a:solidFill>
              <a:srgbClr val="FFFFFF"/>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6861778" y="3963516"/>
            <a:ext cx="770709" cy="1302628"/>
          </a:xfrm>
          <a:custGeom>
            <a:avLst/>
            <a:gdLst/>
            <a:ahLst/>
            <a:cxnLst/>
            <a:rect l="l" t="t" r="r" b="b"/>
            <a:pathLst>
              <a:path w="936625" h="1583054">
                <a:moveTo>
                  <a:pt x="0" y="0"/>
                </a:moveTo>
                <a:lnTo>
                  <a:pt x="0" y="1582775"/>
                </a:lnTo>
                <a:lnTo>
                  <a:pt x="936459" y="1582775"/>
                </a:lnTo>
                <a:lnTo>
                  <a:pt x="932268" y="617956"/>
                </a:lnTo>
                <a:lnTo>
                  <a:pt x="898300" y="578126"/>
                </a:lnTo>
                <a:lnTo>
                  <a:pt x="863428" y="538038"/>
                </a:lnTo>
                <a:lnTo>
                  <a:pt x="827722" y="497898"/>
                </a:lnTo>
                <a:lnTo>
                  <a:pt x="791247" y="457914"/>
                </a:lnTo>
                <a:lnTo>
                  <a:pt x="754071" y="418291"/>
                </a:lnTo>
                <a:lnTo>
                  <a:pt x="716262" y="379236"/>
                </a:lnTo>
                <a:lnTo>
                  <a:pt x="677887" y="340955"/>
                </a:lnTo>
                <a:lnTo>
                  <a:pt x="639013" y="303655"/>
                </a:lnTo>
                <a:lnTo>
                  <a:pt x="599706" y="267542"/>
                </a:lnTo>
                <a:lnTo>
                  <a:pt x="560036" y="232822"/>
                </a:lnTo>
                <a:lnTo>
                  <a:pt x="520068" y="199702"/>
                </a:lnTo>
                <a:lnTo>
                  <a:pt x="479870" y="168389"/>
                </a:lnTo>
                <a:lnTo>
                  <a:pt x="439509" y="139087"/>
                </a:lnTo>
                <a:lnTo>
                  <a:pt x="399053" y="112005"/>
                </a:lnTo>
                <a:lnTo>
                  <a:pt x="358568" y="87349"/>
                </a:lnTo>
                <a:lnTo>
                  <a:pt x="318123" y="65324"/>
                </a:lnTo>
                <a:lnTo>
                  <a:pt x="277783" y="46137"/>
                </a:lnTo>
                <a:lnTo>
                  <a:pt x="237618" y="29995"/>
                </a:lnTo>
                <a:lnTo>
                  <a:pt x="197693" y="17103"/>
                </a:lnTo>
                <a:lnTo>
                  <a:pt x="158076" y="7670"/>
                </a:lnTo>
                <a:lnTo>
                  <a:pt x="118834" y="1899"/>
                </a:lnTo>
                <a:lnTo>
                  <a:pt x="80582" y="26"/>
                </a:lnTo>
                <a:lnTo>
                  <a:pt x="0" y="0"/>
                </a:lnTo>
                <a:close/>
              </a:path>
              <a:path w="936625" h="1583054">
                <a:moveTo>
                  <a:pt x="80035" y="0"/>
                </a:moveTo>
                <a:lnTo>
                  <a:pt x="58121" y="26"/>
                </a:lnTo>
                <a:lnTo>
                  <a:pt x="80582" y="26"/>
                </a:lnTo>
                <a:lnTo>
                  <a:pt x="80035" y="0"/>
                </a:lnTo>
                <a:close/>
              </a:path>
            </a:pathLst>
          </a:custGeom>
          <a:solidFill>
            <a:srgbClr val="82EAF6"/>
          </a:solidFill>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6861778" y="3963516"/>
            <a:ext cx="770709" cy="1302628"/>
          </a:xfrm>
          <a:custGeom>
            <a:avLst/>
            <a:gdLst/>
            <a:ahLst/>
            <a:cxnLst/>
            <a:rect l="l" t="t" r="r" b="b"/>
            <a:pathLst>
              <a:path w="936625" h="1583054">
                <a:moveTo>
                  <a:pt x="932268" y="617956"/>
                </a:moveTo>
                <a:lnTo>
                  <a:pt x="898300" y="578126"/>
                </a:lnTo>
                <a:lnTo>
                  <a:pt x="863428" y="538038"/>
                </a:lnTo>
                <a:lnTo>
                  <a:pt x="827722" y="497898"/>
                </a:lnTo>
                <a:lnTo>
                  <a:pt x="791247" y="457914"/>
                </a:lnTo>
                <a:lnTo>
                  <a:pt x="754071" y="418291"/>
                </a:lnTo>
                <a:lnTo>
                  <a:pt x="716262" y="379236"/>
                </a:lnTo>
                <a:lnTo>
                  <a:pt x="677887" y="340955"/>
                </a:lnTo>
                <a:lnTo>
                  <a:pt x="639013" y="303655"/>
                </a:lnTo>
                <a:lnTo>
                  <a:pt x="599706" y="267542"/>
                </a:lnTo>
                <a:lnTo>
                  <a:pt x="560036" y="232822"/>
                </a:lnTo>
                <a:lnTo>
                  <a:pt x="520068" y="199702"/>
                </a:lnTo>
                <a:lnTo>
                  <a:pt x="479870" y="168389"/>
                </a:lnTo>
                <a:lnTo>
                  <a:pt x="439509" y="139087"/>
                </a:lnTo>
                <a:lnTo>
                  <a:pt x="399053" y="112005"/>
                </a:lnTo>
                <a:lnTo>
                  <a:pt x="358568" y="87349"/>
                </a:lnTo>
                <a:lnTo>
                  <a:pt x="318123" y="65324"/>
                </a:lnTo>
                <a:lnTo>
                  <a:pt x="277783" y="46137"/>
                </a:lnTo>
                <a:lnTo>
                  <a:pt x="237618" y="29995"/>
                </a:lnTo>
                <a:lnTo>
                  <a:pt x="197693" y="17103"/>
                </a:lnTo>
                <a:lnTo>
                  <a:pt x="158076" y="7670"/>
                </a:lnTo>
                <a:lnTo>
                  <a:pt x="118834" y="1899"/>
                </a:lnTo>
                <a:lnTo>
                  <a:pt x="80035" y="0"/>
                </a:lnTo>
                <a:lnTo>
                  <a:pt x="58121" y="26"/>
                </a:lnTo>
                <a:lnTo>
                  <a:pt x="31654" y="23"/>
                </a:lnTo>
                <a:lnTo>
                  <a:pt x="9369" y="8"/>
                </a:lnTo>
                <a:lnTo>
                  <a:pt x="0" y="0"/>
                </a:lnTo>
                <a:lnTo>
                  <a:pt x="0" y="1582775"/>
                </a:lnTo>
                <a:lnTo>
                  <a:pt x="936459" y="1582775"/>
                </a:lnTo>
                <a:lnTo>
                  <a:pt x="932268" y="617956"/>
                </a:lnTo>
                <a:close/>
              </a:path>
            </a:pathLst>
          </a:custGeom>
          <a:ln w="12217">
            <a:solidFill>
              <a:srgbClr val="FFFFFF"/>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7661509" y="4509890"/>
            <a:ext cx="1138036" cy="756077"/>
          </a:xfrm>
          <a:custGeom>
            <a:avLst/>
            <a:gdLst/>
            <a:ahLst/>
            <a:cxnLst/>
            <a:rect l="l" t="t" r="r" b="b"/>
            <a:pathLst>
              <a:path w="1383029" h="918845">
                <a:moveTo>
                  <a:pt x="0" y="0"/>
                </a:moveTo>
                <a:lnTo>
                  <a:pt x="0" y="918781"/>
                </a:lnTo>
                <a:lnTo>
                  <a:pt x="1382661" y="918781"/>
                </a:lnTo>
                <a:lnTo>
                  <a:pt x="1381353" y="873188"/>
                </a:lnTo>
                <a:lnTo>
                  <a:pt x="958026" y="849007"/>
                </a:lnTo>
                <a:lnTo>
                  <a:pt x="673026" y="749990"/>
                </a:lnTo>
                <a:lnTo>
                  <a:pt x="396851" y="494275"/>
                </a:lnTo>
                <a:lnTo>
                  <a:pt x="0" y="0"/>
                </a:lnTo>
                <a:close/>
              </a:path>
            </a:pathLst>
          </a:custGeom>
          <a:solidFill>
            <a:srgbClr val="B4F2F9"/>
          </a:solid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7661509" y="4509890"/>
            <a:ext cx="1138036" cy="756077"/>
          </a:xfrm>
          <a:custGeom>
            <a:avLst/>
            <a:gdLst/>
            <a:ahLst/>
            <a:cxnLst/>
            <a:rect l="l" t="t" r="r" b="b"/>
            <a:pathLst>
              <a:path w="1383029" h="918845">
                <a:moveTo>
                  <a:pt x="1382661" y="918781"/>
                </a:moveTo>
                <a:lnTo>
                  <a:pt x="0" y="918781"/>
                </a:lnTo>
                <a:lnTo>
                  <a:pt x="0" y="0"/>
                </a:lnTo>
                <a:lnTo>
                  <a:pt x="396851" y="494275"/>
                </a:lnTo>
                <a:lnTo>
                  <a:pt x="673026" y="749990"/>
                </a:lnTo>
                <a:lnTo>
                  <a:pt x="958026" y="849007"/>
                </a:lnTo>
                <a:lnTo>
                  <a:pt x="1381353" y="873188"/>
                </a:lnTo>
                <a:lnTo>
                  <a:pt x="1382661" y="918781"/>
                </a:lnTo>
                <a:close/>
              </a:path>
            </a:pathLst>
          </a:custGeom>
          <a:ln w="12217">
            <a:solidFill>
              <a:srgbClr val="FFFFFF"/>
            </a:solidFill>
          </a:ln>
        </p:spPr>
        <p:txBody>
          <a:bodyPr wrap="square" lIns="0" tIns="0" rIns="0" bIns="0" rtlCol="0"/>
          <a:lstStyle/>
          <a:p>
            <a:pPr defTabSz="752460"/>
            <a:endParaRPr sz="1481">
              <a:solidFill>
                <a:prstClr val="black"/>
              </a:solidFill>
              <a:latin typeface="Calibri"/>
            </a:endParaRPr>
          </a:p>
        </p:txBody>
      </p:sp>
      <p:sp>
        <p:nvSpPr>
          <p:cNvPr id="19" name="object 19"/>
          <p:cNvSpPr txBox="1"/>
          <p:nvPr/>
        </p:nvSpPr>
        <p:spPr>
          <a:xfrm>
            <a:off x="7887232" y="5285465"/>
            <a:ext cx="389795" cy="131961"/>
          </a:xfrm>
          <a:prstGeom prst="rect">
            <a:avLst/>
          </a:prstGeom>
        </p:spPr>
        <p:txBody>
          <a:bodyPr vert="horz" wrap="square" lIns="0" tIns="11495" rIns="0" bIns="0" rtlCol="0">
            <a:spAutoFit/>
          </a:bodyPr>
          <a:lstStyle/>
          <a:p>
            <a:pPr marL="10451" defTabSz="752460">
              <a:spcBef>
                <a:spcPts val="91"/>
              </a:spcBef>
            </a:pPr>
            <a:r>
              <a:rPr sz="782" spc="16" dirty="0">
                <a:solidFill>
                  <a:srgbClr val="FFFFFF"/>
                </a:solidFill>
                <a:latin typeface="Gill Sans MT"/>
                <a:cs typeface="Gill Sans MT"/>
              </a:rPr>
              <a:t>Laggards</a:t>
            </a:r>
            <a:endParaRPr sz="782">
              <a:solidFill>
                <a:prstClr val="black"/>
              </a:solidFill>
              <a:latin typeface="Gill Sans MT"/>
              <a:cs typeface="Gill Sans MT"/>
            </a:endParaRPr>
          </a:p>
        </p:txBody>
      </p:sp>
      <p:sp>
        <p:nvSpPr>
          <p:cNvPr id="20" name="object 20"/>
          <p:cNvSpPr/>
          <p:nvPr/>
        </p:nvSpPr>
        <p:spPr>
          <a:xfrm>
            <a:off x="5805180" y="3817795"/>
            <a:ext cx="621269" cy="334409"/>
          </a:xfrm>
          <a:custGeom>
            <a:avLst/>
            <a:gdLst/>
            <a:ahLst/>
            <a:cxnLst/>
            <a:rect l="l" t="t" r="r" b="b"/>
            <a:pathLst>
              <a:path w="755015" h="406400">
                <a:moveTo>
                  <a:pt x="754392" y="0"/>
                </a:moveTo>
                <a:lnTo>
                  <a:pt x="0" y="0"/>
                </a:lnTo>
                <a:lnTo>
                  <a:pt x="164007" y="203200"/>
                </a:lnTo>
                <a:lnTo>
                  <a:pt x="0" y="406400"/>
                </a:lnTo>
                <a:lnTo>
                  <a:pt x="754392" y="406400"/>
                </a:lnTo>
                <a:lnTo>
                  <a:pt x="754392"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5805180" y="3817795"/>
            <a:ext cx="621269" cy="334409"/>
          </a:xfrm>
          <a:custGeom>
            <a:avLst/>
            <a:gdLst/>
            <a:ahLst/>
            <a:cxnLst/>
            <a:rect l="l" t="t" r="r" b="b"/>
            <a:pathLst>
              <a:path w="755015" h="406400">
                <a:moveTo>
                  <a:pt x="164007" y="203200"/>
                </a:moveTo>
                <a:lnTo>
                  <a:pt x="0" y="0"/>
                </a:lnTo>
                <a:lnTo>
                  <a:pt x="754392" y="0"/>
                </a:lnTo>
                <a:lnTo>
                  <a:pt x="754392" y="406400"/>
                </a:lnTo>
                <a:lnTo>
                  <a:pt x="0" y="406400"/>
                </a:lnTo>
                <a:lnTo>
                  <a:pt x="164007" y="203200"/>
                </a:lnTo>
                <a:close/>
              </a:path>
            </a:pathLst>
          </a:custGeom>
          <a:ln w="12700">
            <a:solidFill>
              <a:srgbClr val="FFFFFF"/>
            </a:solidFill>
          </a:ln>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6441339" y="3775994"/>
            <a:ext cx="0" cy="627017"/>
          </a:xfrm>
          <a:custGeom>
            <a:avLst/>
            <a:gdLst/>
            <a:ahLst/>
            <a:cxnLst/>
            <a:rect l="l" t="t" r="r" b="b"/>
            <a:pathLst>
              <a:path h="762000">
                <a:moveTo>
                  <a:pt x="0" y="0"/>
                </a:moveTo>
                <a:lnTo>
                  <a:pt x="0" y="762000"/>
                </a:lnTo>
              </a:path>
            </a:pathLst>
          </a:custGeom>
          <a:ln w="25400">
            <a:solidFill>
              <a:srgbClr val="027481"/>
            </a:solidFill>
          </a:ln>
        </p:spPr>
        <p:txBody>
          <a:bodyPr wrap="square" lIns="0" tIns="0" rIns="0" bIns="0" rtlCol="0"/>
          <a:lstStyle/>
          <a:p>
            <a:pPr defTabSz="752460"/>
            <a:endParaRPr sz="1481">
              <a:solidFill>
                <a:prstClr val="black"/>
              </a:solidFill>
              <a:latin typeface="Calibri"/>
            </a:endParaRPr>
          </a:p>
        </p:txBody>
      </p:sp>
      <p:sp>
        <p:nvSpPr>
          <p:cNvPr id="23" name="object 23"/>
          <p:cNvSpPr txBox="1"/>
          <p:nvPr/>
        </p:nvSpPr>
        <p:spPr>
          <a:xfrm>
            <a:off x="5967107" y="3847289"/>
            <a:ext cx="407561" cy="246894"/>
          </a:xfrm>
          <a:prstGeom prst="rect">
            <a:avLst/>
          </a:prstGeom>
        </p:spPr>
        <p:txBody>
          <a:bodyPr vert="horz" wrap="square" lIns="0" tIns="12540" rIns="0" bIns="0" rtlCol="0">
            <a:spAutoFit/>
          </a:bodyPr>
          <a:lstStyle/>
          <a:p>
            <a:pPr marL="10451" defTabSz="752460">
              <a:spcBef>
                <a:spcPts val="99"/>
              </a:spcBef>
            </a:pPr>
            <a:r>
              <a:rPr sz="1522" spc="-4" dirty="0">
                <a:solidFill>
                  <a:srgbClr val="FFFFFF"/>
                </a:solidFill>
                <a:latin typeface="Gill Sans MT"/>
                <a:cs typeface="Gill Sans MT"/>
              </a:rPr>
              <a:t>2019</a:t>
            </a:r>
            <a:endParaRPr sz="1522">
              <a:solidFill>
                <a:prstClr val="black"/>
              </a:solidFill>
              <a:latin typeface="Gill Sans MT"/>
              <a:cs typeface="Gill Sans MT"/>
            </a:endParaRPr>
          </a:p>
        </p:txBody>
      </p:sp>
      <p:sp>
        <p:nvSpPr>
          <p:cNvPr id="26" name="object 26"/>
          <p:cNvSpPr txBox="1"/>
          <p:nvPr/>
        </p:nvSpPr>
        <p:spPr>
          <a:xfrm>
            <a:off x="8569847" y="5833382"/>
            <a:ext cx="281635" cy="206712"/>
          </a:xfrm>
          <a:prstGeom prst="rect">
            <a:avLst/>
          </a:prstGeom>
        </p:spPr>
        <p:txBody>
          <a:bodyPr vert="horz" wrap="square" lIns="0" tIns="4180" rIns="0" bIns="0" rtlCol="0">
            <a:spAutoFit/>
          </a:bodyPr>
          <a:lstStyle/>
          <a:p>
            <a:pPr marL="10451" defTabSz="752460">
              <a:spcBef>
                <a:spcPts val="33"/>
              </a:spcBef>
            </a:pPr>
            <a:r>
              <a:rPr sz="658" spc="-33" dirty="0">
                <a:solidFill>
                  <a:srgbClr val="05D6ED"/>
                </a:solidFill>
                <a:latin typeface="Gill Sans MT"/>
                <a:cs typeface="Gill Sans MT"/>
              </a:rPr>
              <a:t>PAGE</a:t>
            </a:r>
            <a:r>
              <a:rPr sz="658" spc="-41" dirty="0">
                <a:solidFill>
                  <a:srgbClr val="05D6ED"/>
                </a:solidFill>
                <a:latin typeface="Gill Sans MT"/>
                <a:cs typeface="Gill Sans MT"/>
              </a:rPr>
              <a:t> </a:t>
            </a:r>
            <a:fld id="{81D60167-4931-47E6-BA6A-407CBD079E47}" type="slidenum">
              <a:rPr sz="658" spc="-8" dirty="0">
                <a:solidFill>
                  <a:srgbClr val="05D6ED"/>
                </a:solidFill>
                <a:latin typeface="Gill Sans MT"/>
                <a:cs typeface="Gill Sans MT"/>
              </a:rPr>
              <a:pPr marL="10451" defTabSz="752460">
                <a:spcBef>
                  <a:spcPts val="33"/>
                </a:spcBef>
              </a:pPr>
              <a:t>216</a:t>
            </a:fld>
            <a:endParaRPr sz="658">
              <a:solidFill>
                <a:prstClr val="black"/>
              </a:solidFill>
              <a:latin typeface="Gill Sans MT"/>
              <a:cs typeface="Gill Sans MT"/>
            </a:endParaRPr>
          </a:p>
        </p:txBody>
      </p:sp>
      <p:sp>
        <p:nvSpPr>
          <p:cNvPr id="27" name="object 27"/>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FFFFFF"/>
                </a:solidFill>
                <a:latin typeface="Gill Sans MT"/>
                <a:cs typeface="Gill Sans MT"/>
                <a:hlinkClick r:id="rId3"/>
              </a:rPr>
              <a:t>© </a:t>
            </a:r>
            <a:r>
              <a:rPr sz="494" spc="-45" dirty="0">
                <a:solidFill>
                  <a:srgbClr val="FFFFFF"/>
                </a:solidFill>
                <a:latin typeface="Gill Sans MT"/>
                <a:cs typeface="Gill Sans MT"/>
                <a:hlinkClick r:id="rId3"/>
              </a:rPr>
              <a:t>VOICEBOT.AI </a:t>
            </a:r>
            <a:r>
              <a:rPr sz="494" spc="-41" dirty="0">
                <a:solidFill>
                  <a:srgbClr val="FFFFFF"/>
                </a:solidFill>
                <a:latin typeface="Gill Sans MT"/>
                <a:cs typeface="Gill Sans MT"/>
                <a:hlinkClick r:id="rId3"/>
              </a:rPr>
              <a:t>- </a:t>
            </a:r>
            <a:r>
              <a:rPr sz="494" spc="-16" dirty="0">
                <a:solidFill>
                  <a:srgbClr val="FFFFFF"/>
                </a:solidFill>
                <a:latin typeface="Gill Sans MT"/>
                <a:cs typeface="Gill Sans MT"/>
                <a:hlinkClick r:id="rId3"/>
              </a:rPr>
              <a:t>All </a:t>
            </a:r>
            <a:r>
              <a:rPr sz="494" dirty="0">
                <a:solidFill>
                  <a:srgbClr val="FFFFFF"/>
                </a:solidFill>
                <a:latin typeface="Gill Sans MT"/>
                <a:cs typeface="Gill Sans MT"/>
                <a:hlinkClick r:id="rId3"/>
              </a:rPr>
              <a:t>Rights </a:t>
            </a:r>
            <a:r>
              <a:rPr sz="494" spc="-12" dirty="0">
                <a:solidFill>
                  <a:srgbClr val="FFFFFF"/>
                </a:solidFill>
                <a:latin typeface="Gill Sans MT"/>
                <a:cs typeface="Gill Sans MT"/>
                <a:hlinkClick r:id="rId3"/>
              </a:rPr>
              <a:t>Reserved</a:t>
            </a:r>
            <a:r>
              <a:rPr sz="494" spc="-66" dirty="0">
                <a:solidFill>
                  <a:srgbClr val="FFFFFF"/>
                </a:solidFill>
                <a:latin typeface="Gill Sans MT"/>
                <a:cs typeface="Gill Sans MT"/>
                <a:hlinkClick r:id="rId3"/>
              </a:rPr>
              <a:t> </a:t>
            </a:r>
            <a:r>
              <a:rPr sz="494" spc="-4" dirty="0">
                <a:solidFill>
                  <a:srgbClr val="FFFFFF"/>
                </a:solidFill>
                <a:latin typeface="Gill Sans MT"/>
                <a:cs typeface="Gill Sans MT"/>
                <a:hlinkClick r:id="rId3"/>
              </a:rPr>
              <a:t>2019</a:t>
            </a:r>
            <a:endParaRPr sz="494">
              <a:solidFill>
                <a:prstClr val="black"/>
              </a:solidFill>
              <a:latin typeface="Gill Sans MT"/>
              <a:cs typeface="Gill Sans MT"/>
            </a:endParaRPr>
          </a:p>
        </p:txBody>
      </p:sp>
      <p:sp>
        <p:nvSpPr>
          <p:cNvPr id="24" name="object 24"/>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05D6ED"/>
                </a:solidFill>
                <a:latin typeface="Gill Sans MT"/>
                <a:cs typeface="Gill Sans MT"/>
              </a:rPr>
              <a:t>SMART </a:t>
            </a:r>
            <a:r>
              <a:rPr sz="494" spc="-8" dirty="0">
                <a:solidFill>
                  <a:srgbClr val="05D6ED"/>
                </a:solidFill>
                <a:latin typeface="Gill Sans MT"/>
                <a:cs typeface="Gill Sans MT"/>
              </a:rPr>
              <a:t>SPEAKER </a:t>
            </a:r>
            <a:r>
              <a:rPr sz="494" spc="-37" dirty="0">
                <a:solidFill>
                  <a:srgbClr val="05D6ED"/>
                </a:solidFill>
                <a:latin typeface="Gill Sans MT"/>
                <a:cs typeface="Gill Sans MT"/>
              </a:rPr>
              <a:t>CONSUMER </a:t>
            </a:r>
            <a:r>
              <a:rPr sz="494" spc="-49" dirty="0">
                <a:solidFill>
                  <a:srgbClr val="05D6ED"/>
                </a:solidFill>
                <a:latin typeface="Gill Sans MT"/>
                <a:cs typeface="Gill Sans MT"/>
              </a:rPr>
              <a:t>ADOPTION</a:t>
            </a:r>
            <a:r>
              <a:rPr sz="494" spc="-70" dirty="0">
                <a:solidFill>
                  <a:srgbClr val="05D6ED"/>
                </a:solidFill>
                <a:latin typeface="Gill Sans MT"/>
                <a:cs typeface="Gill Sans MT"/>
              </a:rPr>
              <a:t> </a:t>
            </a:r>
            <a:r>
              <a:rPr sz="494" spc="-29" dirty="0">
                <a:solidFill>
                  <a:srgbClr val="05D6ED"/>
                </a:solidFill>
                <a:latin typeface="Gill Sans MT"/>
                <a:cs typeface="Gill Sans MT"/>
              </a:rPr>
              <a:t>REPORT</a:t>
            </a:r>
            <a:endParaRPr sz="494">
              <a:solidFill>
                <a:prstClr val="black"/>
              </a:solidFill>
              <a:latin typeface="Gill Sans MT"/>
              <a:cs typeface="Gill Sans MT"/>
            </a:endParaRPr>
          </a:p>
        </p:txBody>
      </p:sp>
      <p:sp>
        <p:nvSpPr>
          <p:cNvPr id="25" name="object 25"/>
          <p:cNvSpPr txBox="1"/>
          <p:nvPr/>
        </p:nvSpPr>
        <p:spPr>
          <a:xfrm>
            <a:off x="4718325" y="5237614"/>
            <a:ext cx="3087537" cy="549257"/>
          </a:xfrm>
          <a:prstGeom prst="rect">
            <a:avLst/>
          </a:prstGeom>
        </p:spPr>
        <p:txBody>
          <a:bodyPr vert="horz" wrap="square" lIns="0" tIns="59567" rIns="0" bIns="0" rtlCol="0">
            <a:spAutoFit/>
          </a:bodyPr>
          <a:lstStyle/>
          <a:p>
            <a:pPr marL="193340" defTabSz="752460">
              <a:spcBef>
                <a:spcPts val="469"/>
              </a:spcBef>
              <a:tabLst>
                <a:tab pos="784857" algn="l"/>
                <a:tab pos="1506487" algn="l"/>
                <a:tab pos="2295002" algn="l"/>
              </a:tabLst>
            </a:pPr>
            <a:r>
              <a:rPr sz="782" spc="-12" dirty="0">
                <a:solidFill>
                  <a:srgbClr val="FFFFFF"/>
                </a:solidFill>
                <a:latin typeface="Gill Sans MT"/>
                <a:cs typeface="Gill Sans MT"/>
              </a:rPr>
              <a:t>Innovators	</a:t>
            </a:r>
            <a:r>
              <a:rPr sz="782" spc="-8" dirty="0">
                <a:solidFill>
                  <a:srgbClr val="FFFFFF"/>
                </a:solidFill>
                <a:latin typeface="Gill Sans MT"/>
                <a:cs typeface="Gill Sans MT"/>
              </a:rPr>
              <a:t>Early</a:t>
            </a:r>
            <a:r>
              <a:rPr sz="782" spc="-33" dirty="0">
                <a:solidFill>
                  <a:srgbClr val="FFFFFF"/>
                </a:solidFill>
                <a:latin typeface="Gill Sans MT"/>
                <a:cs typeface="Gill Sans MT"/>
              </a:rPr>
              <a:t> </a:t>
            </a:r>
            <a:r>
              <a:rPr sz="782" spc="-4" dirty="0">
                <a:solidFill>
                  <a:srgbClr val="FFFFFF"/>
                </a:solidFill>
                <a:latin typeface="Gill Sans MT"/>
                <a:cs typeface="Gill Sans MT"/>
              </a:rPr>
              <a:t>adopters	</a:t>
            </a:r>
            <a:r>
              <a:rPr sz="782" spc="-8" dirty="0">
                <a:solidFill>
                  <a:srgbClr val="FFFFFF"/>
                </a:solidFill>
                <a:latin typeface="Gill Sans MT"/>
                <a:cs typeface="Gill Sans MT"/>
              </a:rPr>
              <a:t>Early</a:t>
            </a:r>
            <a:r>
              <a:rPr sz="782" spc="-29" dirty="0">
                <a:solidFill>
                  <a:srgbClr val="FFFFFF"/>
                </a:solidFill>
                <a:latin typeface="Gill Sans MT"/>
                <a:cs typeface="Gill Sans MT"/>
              </a:rPr>
              <a:t> </a:t>
            </a:r>
            <a:r>
              <a:rPr sz="782" spc="-16" dirty="0">
                <a:solidFill>
                  <a:srgbClr val="FFFFFF"/>
                </a:solidFill>
                <a:latin typeface="Gill Sans MT"/>
                <a:cs typeface="Gill Sans MT"/>
              </a:rPr>
              <a:t>majority	</a:t>
            </a:r>
            <a:r>
              <a:rPr sz="782" spc="-4" dirty="0">
                <a:solidFill>
                  <a:srgbClr val="FFFFFF"/>
                </a:solidFill>
                <a:latin typeface="Gill Sans MT"/>
                <a:cs typeface="Gill Sans MT"/>
              </a:rPr>
              <a:t>Late</a:t>
            </a:r>
            <a:r>
              <a:rPr sz="782" spc="-41" dirty="0">
                <a:solidFill>
                  <a:srgbClr val="FFFFFF"/>
                </a:solidFill>
                <a:latin typeface="Gill Sans MT"/>
                <a:cs typeface="Gill Sans MT"/>
              </a:rPr>
              <a:t> </a:t>
            </a:r>
            <a:r>
              <a:rPr sz="782" spc="-16" dirty="0">
                <a:solidFill>
                  <a:srgbClr val="FFFFFF"/>
                </a:solidFill>
                <a:latin typeface="Gill Sans MT"/>
                <a:cs typeface="Gill Sans MT"/>
              </a:rPr>
              <a:t>majority</a:t>
            </a:r>
            <a:endParaRPr sz="782">
              <a:solidFill>
                <a:prstClr val="black"/>
              </a:solidFill>
              <a:latin typeface="Gill Sans MT"/>
              <a:cs typeface="Gill Sans MT"/>
            </a:endParaRPr>
          </a:p>
          <a:p>
            <a:pPr marL="1045606" defTabSz="752460">
              <a:spcBef>
                <a:spcPts val="547"/>
              </a:spcBef>
            </a:pPr>
            <a:r>
              <a:rPr sz="1152" dirty="0">
                <a:solidFill>
                  <a:srgbClr val="FFFFFF"/>
                </a:solidFill>
                <a:latin typeface="Gill Sans MT"/>
                <a:cs typeface="Gill Sans MT"/>
              </a:rPr>
              <a:t>U.S. </a:t>
            </a:r>
            <a:r>
              <a:rPr sz="1152" spc="-8" dirty="0">
                <a:solidFill>
                  <a:srgbClr val="FFFFFF"/>
                </a:solidFill>
                <a:latin typeface="Gill Sans MT"/>
                <a:cs typeface="Gill Sans MT"/>
              </a:rPr>
              <a:t>Smart </a:t>
            </a:r>
            <a:r>
              <a:rPr sz="1152" spc="-12" dirty="0">
                <a:solidFill>
                  <a:srgbClr val="FFFFFF"/>
                </a:solidFill>
                <a:latin typeface="Gill Sans MT"/>
                <a:cs typeface="Gill Sans MT"/>
              </a:rPr>
              <a:t>Speaker</a:t>
            </a:r>
            <a:r>
              <a:rPr sz="1152" spc="-226" dirty="0">
                <a:solidFill>
                  <a:srgbClr val="FFFFFF"/>
                </a:solidFill>
                <a:latin typeface="Gill Sans MT"/>
                <a:cs typeface="Gill Sans MT"/>
              </a:rPr>
              <a:t> </a:t>
            </a:r>
            <a:r>
              <a:rPr sz="1152" spc="-41" dirty="0">
                <a:solidFill>
                  <a:srgbClr val="FFFFFF"/>
                </a:solidFill>
                <a:latin typeface="Gill Sans MT"/>
                <a:cs typeface="Gill Sans MT"/>
              </a:rPr>
              <a:t>Adoption </a:t>
            </a:r>
            <a:r>
              <a:rPr sz="1152" spc="-66" dirty="0">
                <a:solidFill>
                  <a:srgbClr val="FFFFFF"/>
                </a:solidFill>
                <a:latin typeface="Gill Sans MT"/>
                <a:cs typeface="Gill Sans MT"/>
              </a:rPr>
              <a:t>Curve</a:t>
            </a:r>
            <a:endParaRPr sz="1152">
              <a:solidFill>
                <a:prstClr val="black"/>
              </a:solidFill>
              <a:latin typeface="Gill Sans MT"/>
              <a:cs typeface="Gill Sans MT"/>
            </a:endParaRPr>
          </a:p>
          <a:p>
            <a:pPr marL="10451" defTabSz="752460">
              <a:spcBef>
                <a:spcPts val="398"/>
              </a:spcBef>
            </a:pPr>
            <a:r>
              <a:rPr sz="494" i="1" spc="12" dirty="0">
                <a:solidFill>
                  <a:srgbClr val="FFFFFF"/>
                </a:solidFill>
                <a:latin typeface="Arial Narrow"/>
                <a:cs typeface="Arial Narrow"/>
              </a:rPr>
              <a:t>Source: </a:t>
            </a:r>
            <a:r>
              <a:rPr sz="494" i="1" spc="25" dirty="0">
                <a:solidFill>
                  <a:srgbClr val="FFFFFF"/>
                </a:solidFill>
                <a:latin typeface="Arial Narrow"/>
                <a:cs typeface="Arial Narrow"/>
              </a:rPr>
              <a:t>Voicebot </a:t>
            </a:r>
            <a:r>
              <a:rPr sz="494" i="1" spc="16" dirty="0">
                <a:solidFill>
                  <a:srgbClr val="FFFFFF"/>
                </a:solidFill>
                <a:latin typeface="Arial Narrow"/>
                <a:cs typeface="Arial Narrow"/>
              </a:rPr>
              <a:t>Smart </a:t>
            </a:r>
            <a:r>
              <a:rPr sz="494" i="1" spc="8" dirty="0">
                <a:solidFill>
                  <a:srgbClr val="FFFFFF"/>
                </a:solidFill>
                <a:latin typeface="Arial Narrow"/>
                <a:cs typeface="Arial Narrow"/>
              </a:rPr>
              <a:t>Speaker </a:t>
            </a:r>
            <a:r>
              <a:rPr sz="494" i="1" spc="16" dirty="0">
                <a:solidFill>
                  <a:srgbClr val="FFFFFF"/>
                </a:solidFill>
                <a:latin typeface="Arial Narrow"/>
                <a:cs typeface="Arial Narrow"/>
              </a:rPr>
              <a:t>Consumer </a:t>
            </a:r>
            <a:r>
              <a:rPr sz="494" i="1" spc="25" dirty="0">
                <a:solidFill>
                  <a:srgbClr val="FFFFFF"/>
                </a:solidFill>
                <a:latin typeface="Arial Narrow"/>
                <a:cs typeface="Arial Narrow"/>
              </a:rPr>
              <a:t>Adoption </a:t>
            </a:r>
            <a:r>
              <a:rPr sz="494" i="1" spc="16" dirty="0">
                <a:solidFill>
                  <a:srgbClr val="FFFFFF"/>
                </a:solidFill>
                <a:latin typeface="Arial Narrow"/>
                <a:cs typeface="Arial Narrow"/>
              </a:rPr>
              <a:t>Report </a:t>
            </a:r>
            <a:r>
              <a:rPr sz="494" i="1" spc="21" dirty="0">
                <a:solidFill>
                  <a:srgbClr val="FFFFFF"/>
                </a:solidFill>
                <a:latin typeface="Arial Narrow"/>
                <a:cs typeface="Arial Narrow"/>
              </a:rPr>
              <a:t>Jan</a:t>
            </a:r>
            <a:r>
              <a:rPr sz="494" i="1" spc="45" dirty="0">
                <a:solidFill>
                  <a:srgbClr val="FFFFFF"/>
                </a:solidFill>
                <a:latin typeface="Arial Narrow"/>
                <a:cs typeface="Arial Narrow"/>
              </a:rPr>
              <a:t> </a:t>
            </a:r>
            <a:r>
              <a:rPr sz="494" i="1" spc="25" dirty="0">
                <a:solidFill>
                  <a:srgbClr val="FFFFFF"/>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156745040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16429"/>
            <a:ext cx="9144000"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p:nvPr/>
        </p:nvSpPr>
        <p:spPr>
          <a:xfrm>
            <a:off x="4628" y="1310353"/>
            <a:ext cx="9139820" cy="4244906"/>
          </a:xfrm>
          <a:custGeom>
            <a:avLst/>
            <a:gdLst/>
            <a:ahLst/>
            <a:cxnLst/>
            <a:rect l="l" t="t" r="r" b="b"/>
            <a:pathLst>
              <a:path w="11107420" h="5158740">
                <a:moveTo>
                  <a:pt x="0" y="5158680"/>
                </a:moveTo>
                <a:lnTo>
                  <a:pt x="382397" y="4415793"/>
                </a:lnTo>
                <a:lnTo>
                  <a:pt x="2137981" y="4725737"/>
                </a:lnTo>
                <a:lnTo>
                  <a:pt x="3476625" y="3519135"/>
                </a:lnTo>
                <a:lnTo>
                  <a:pt x="4518939" y="3890217"/>
                </a:lnTo>
                <a:lnTo>
                  <a:pt x="5731243" y="4051938"/>
                </a:lnTo>
                <a:lnTo>
                  <a:pt x="6858241" y="2379094"/>
                </a:lnTo>
                <a:lnTo>
                  <a:pt x="8305520" y="3121536"/>
                </a:lnTo>
                <a:lnTo>
                  <a:pt x="9510344" y="2971143"/>
                </a:lnTo>
                <a:lnTo>
                  <a:pt x="9829914" y="1279960"/>
                </a:lnTo>
                <a:lnTo>
                  <a:pt x="10412387" y="1134786"/>
                </a:lnTo>
                <a:lnTo>
                  <a:pt x="11106875"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5455543" y="2325060"/>
            <a:ext cx="691286" cy="183403"/>
          </a:xfrm>
          <a:custGeom>
            <a:avLst/>
            <a:gdLst/>
            <a:ahLst/>
            <a:cxnLst/>
            <a:rect l="l" t="t" r="r" b="b"/>
            <a:pathLst>
              <a:path w="840104" h="222885">
                <a:moveTo>
                  <a:pt x="840079" y="111175"/>
                </a:moveTo>
                <a:lnTo>
                  <a:pt x="818665" y="146317"/>
                </a:lnTo>
                <a:lnTo>
                  <a:pt x="759035" y="176836"/>
                </a:lnTo>
                <a:lnTo>
                  <a:pt x="717051" y="189790"/>
                </a:lnTo>
                <a:lnTo>
                  <a:pt x="668108" y="200902"/>
                </a:lnTo>
                <a:lnTo>
                  <a:pt x="613070" y="209943"/>
                </a:lnTo>
                <a:lnTo>
                  <a:pt x="552803" y="216684"/>
                </a:lnTo>
                <a:lnTo>
                  <a:pt x="488171" y="220896"/>
                </a:lnTo>
                <a:lnTo>
                  <a:pt x="420039" y="222351"/>
                </a:lnTo>
                <a:lnTo>
                  <a:pt x="351904" y="220896"/>
                </a:lnTo>
                <a:lnTo>
                  <a:pt x="287271" y="216684"/>
                </a:lnTo>
                <a:lnTo>
                  <a:pt x="227003" y="209943"/>
                </a:lnTo>
                <a:lnTo>
                  <a:pt x="171965" y="200902"/>
                </a:lnTo>
                <a:lnTo>
                  <a:pt x="123023" y="189790"/>
                </a:lnTo>
                <a:lnTo>
                  <a:pt x="81040" y="176836"/>
                </a:lnTo>
                <a:lnTo>
                  <a:pt x="21413" y="146317"/>
                </a:lnTo>
                <a:lnTo>
                  <a:pt x="0" y="111175"/>
                </a:lnTo>
                <a:lnTo>
                  <a:pt x="5497" y="93141"/>
                </a:lnTo>
                <a:lnTo>
                  <a:pt x="46882" y="60082"/>
                </a:lnTo>
                <a:lnTo>
                  <a:pt x="123023" y="32561"/>
                </a:lnTo>
                <a:lnTo>
                  <a:pt x="171965" y="21449"/>
                </a:lnTo>
                <a:lnTo>
                  <a:pt x="227003" y="12408"/>
                </a:lnTo>
                <a:lnTo>
                  <a:pt x="287271" y="5667"/>
                </a:lnTo>
                <a:lnTo>
                  <a:pt x="351904" y="1455"/>
                </a:lnTo>
                <a:lnTo>
                  <a:pt x="420039" y="0"/>
                </a:lnTo>
                <a:lnTo>
                  <a:pt x="488171" y="1455"/>
                </a:lnTo>
                <a:lnTo>
                  <a:pt x="552803" y="5667"/>
                </a:lnTo>
                <a:lnTo>
                  <a:pt x="613070" y="12408"/>
                </a:lnTo>
                <a:lnTo>
                  <a:pt x="668108" y="21449"/>
                </a:lnTo>
                <a:lnTo>
                  <a:pt x="717051" y="32561"/>
                </a:lnTo>
                <a:lnTo>
                  <a:pt x="759035" y="45515"/>
                </a:lnTo>
                <a:lnTo>
                  <a:pt x="818665" y="76034"/>
                </a:lnTo>
                <a:lnTo>
                  <a:pt x="840079" y="111175"/>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6146809" y="2416542"/>
            <a:ext cx="0" cy="1107730"/>
          </a:xfrm>
          <a:custGeom>
            <a:avLst/>
            <a:gdLst/>
            <a:ahLst/>
            <a:cxnLst/>
            <a:rect l="l" t="t" r="r" b="b"/>
            <a:pathLst>
              <a:path h="1346200">
                <a:moveTo>
                  <a:pt x="0" y="0"/>
                </a:moveTo>
                <a:lnTo>
                  <a:pt x="0" y="1345755"/>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5455539" y="2416536"/>
            <a:ext cx="0" cy="1137514"/>
          </a:xfrm>
          <a:custGeom>
            <a:avLst/>
            <a:gdLst/>
            <a:ahLst/>
            <a:cxnLst/>
            <a:rect l="l" t="t" r="r" b="b"/>
            <a:pathLst>
              <a:path h="1382395">
                <a:moveTo>
                  <a:pt x="0" y="1381925"/>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5598670" y="2401821"/>
            <a:ext cx="90917" cy="16720"/>
          </a:xfrm>
          <a:custGeom>
            <a:avLst/>
            <a:gdLst/>
            <a:ahLst/>
            <a:cxnLst/>
            <a:rect l="l" t="t" r="r" b="b"/>
            <a:pathLst>
              <a:path w="110490" h="20319">
                <a:moveTo>
                  <a:pt x="55003" y="0"/>
                </a:moveTo>
                <a:lnTo>
                  <a:pt x="33588" y="787"/>
                </a:lnTo>
                <a:lnTo>
                  <a:pt x="16105" y="2933"/>
                </a:lnTo>
                <a:lnTo>
                  <a:pt x="4320" y="6118"/>
                </a:lnTo>
                <a:lnTo>
                  <a:pt x="0" y="10020"/>
                </a:lnTo>
                <a:lnTo>
                  <a:pt x="4320" y="13921"/>
                </a:lnTo>
                <a:lnTo>
                  <a:pt x="16105" y="17106"/>
                </a:lnTo>
                <a:lnTo>
                  <a:pt x="33588" y="19253"/>
                </a:lnTo>
                <a:lnTo>
                  <a:pt x="55003" y="20040"/>
                </a:lnTo>
                <a:lnTo>
                  <a:pt x="76413" y="19253"/>
                </a:lnTo>
                <a:lnTo>
                  <a:pt x="93897" y="17106"/>
                </a:lnTo>
                <a:lnTo>
                  <a:pt x="105685" y="13921"/>
                </a:lnTo>
                <a:lnTo>
                  <a:pt x="110007" y="10020"/>
                </a:lnTo>
                <a:lnTo>
                  <a:pt x="105685" y="6118"/>
                </a:lnTo>
                <a:lnTo>
                  <a:pt x="93897" y="2933"/>
                </a:lnTo>
                <a:lnTo>
                  <a:pt x="76413" y="787"/>
                </a:lnTo>
                <a:lnTo>
                  <a:pt x="55003"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5753669" y="2363576"/>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5907443" y="2401821"/>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5753669" y="2439974"/>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8266483" y="1336770"/>
            <a:ext cx="822960" cy="135854"/>
          </a:xfrm>
          <a:custGeom>
            <a:avLst/>
            <a:gdLst/>
            <a:ahLst/>
            <a:cxnLst/>
            <a:rect l="l" t="t" r="r" b="b"/>
            <a:pathLst>
              <a:path w="1000125" h="165100">
                <a:moveTo>
                  <a:pt x="6311" y="76768"/>
                </a:moveTo>
                <a:lnTo>
                  <a:pt x="0" y="79588"/>
                </a:lnTo>
                <a:lnTo>
                  <a:pt x="241" y="88592"/>
                </a:lnTo>
                <a:lnTo>
                  <a:pt x="6718" y="91018"/>
                </a:lnTo>
                <a:lnTo>
                  <a:pt x="42887" y="103788"/>
                </a:lnTo>
                <a:lnTo>
                  <a:pt x="104271" y="120808"/>
                </a:lnTo>
                <a:lnTo>
                  <a:pt x="146311" y="129881"/>
                </a:lnTo>
                <a:lnTo>
                  <a:pt x="196926" y="138781"/>
                </a:lnTo>
                <a:lnTo>
                  <a:pt x="256871" y="147096"/>
                </a:lnTo>
                <a:lnTo>
                  <a:pt x="326905" y="154414"/>
                </a:lnTo>
                <a:lnTo>
                  <a:pt x="407784" y="160323"/>
                </a:lnTo>
                <a:lnTo>
                  <a:pt x="500265" y="164411"/>
                </a:lnTo>
                <a:lnTo>
                  <a:pt x="594164" y="164945"/>
                </a:lnTo>
                <a:lnTo>
                  <a:pt x="676826" y="160994"/>
                </a:lnTo>
                <a:lnTo>
                  <a:pt x="748765" y="153462"/>
                </a:lnTo>
                <a:lnTo>
                  <a:pt x="810494" y="143252"/>
                </a:lnTo>
                <a:lnTo>
                  <a:pt x="862528" y="131269"/>
                </a:lnTo>
                <a:lnTo>
                  <a:pt x="905380" y="118417"/>
                </a:lnTo>
                <a:lnTo>
                  <a:pt x="965594" y="93722"/>
                </a:lnTo>
                <a:lnTo>
                  <a:pt x="999401" y="73441"/>
                </a:lnTo>
                <a:lnTo>
                  <a:pt x="999769" y="67269"/>
                </a:lnTo>
                <a:lnTo>
                  <a:pt x="995730" y="64144"/>
                </a:lnTo>
                <a:lnTo>
                  <a:pt x="953674" y="47121"/>
                </a:lnTo>
                <a:lnTo>
                  <a:pt x="886147" y="33250"/>
                </a:lnTo>
                <a:lnTo>
                  <a:pt x="836253" y="26148"/>
                </a:lnTo>
                <a:lnTo>
                  <a:pt x="773703" y="19195"/>
                </a:lnTo>
                <a:lnTo>
                  <a:pt x="697068" y="12589"/>
                </a:lnTo>
                <a:lnTo>
                  <a:pt x="604921" y="6527"/>
                </a:lnTo>
                <a:lnTo>
                  <a:pt x="495833" y="1203"/>
                </a:lnTo>
                <a:lnTo>
                  <a:pt x="417839" y="0"/>
                </a:lnTo>
                <a:lnTo>
                  <a:pt x="346002" y="2623"/>
                </a:lnTo>
                <a:lnTo>
                  <a:pt x="280432" y="8370"/>
                </a:lnTo>
                <a:lnTo>
                  <a:pt x="221242" y="16533"/>
                </a:lnTo>
                <a:lnTo>
                  <a:pt x="168543" y="26408"/>
                </a:lnTo>
                <a:lnTo>
                  <a:pt x="122446" y="37289"/>
                </a:lnTo>
                <a:lnTo>
                  <a:pt x="83063" y="48471"/>
                </a:lnTo>
                <a:lnTo>
                  <a:pt x="24884" y="68916"/>
                </a:lnTo>
                <a:lnTo>
                  <a:pt x="6311" y="76768"/>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8267891" y="1404824"/>
            <a:ext cx="0" cy="912832"/>
          </a:xfrm>
          <a:custGeom>
            <a:avLst/>
            <a:gdLst/>
            <a:ahLst/>
            <a:cxnLst/>
            <a:rect l="l" t="t" r="r" b="b"/>
            <a:pathLst>
              <a:path h="1109345">
                <a:moveTo>
                  <a:pt x="0" y="0"/>
                </a:moveTo>
                <a:lnTo>
                  <a:pt x="0" y="110895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8267891" y="1530201"/>
            <a:ext cx="732564" cy="64792"/>
          </a:xfrm>
          <a:custGeom>
            <a:avLst/>
            <a:gdLst/>
            <a:ahLst/>
            <a:cxnLst/>
            <a:rect l="l" t="t" r="r" b="b"/>
            <a:pathLst>
              <a:path w="890270" h="78740">
                <a:moveTo>
                  <a:pt x="0" y="0"/>
                </a:moveTo>
                <a:lnTo>
                  <a:pt x="143964" y="41160"/>
                </a:lnTo>
                <a:lnTo>
                  <a:pt x="243884" y="63057"/>
                </a:lnTo>
                <a:lnTo>
                  <a:pt x="346500" y="73050"/>
                </a:lnTo>
                <a:lnTo>
                  <a:pt x="498551" y="78498"/>
                </a:lnTo>
                <a:lnTo>
                  <a:pt x="642573" y="71529"/>
                </a:lnTo>
                <a:lnTo>
                  <a:pt x="767915" y="50588"/>
                </a:lnTo>
                <a:lnTo>
                  <a:pt x="856428" y="28569"/>
                </a:lnTo>
                <a:lnTo>
                  <a:pt x="889965" y="18364"/>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2631873" y="3233001"/>
            <a:ext cx="653665" cy="180790"/>
          </a:xfrm>
          <a:custGeom>
            <a:avLst/>
            <a:gdLst/>
            <a:ahLst/>
            <a:cxnLst/>
            <a:rect l="l" t="t" r="r" b="b"/>
            <a:pathLst>
              <a:path w="794385" h="219710">
                <a:moveTo>
                  <a:pt x="794359" y="42539"/>
                </a:moveTo>
                <a:lnTo>
                  <a:pt x="774646" y="77078"/>
                </a:lnTo>
                <a:lnTo>
                  <a:pt x="710430" y="114364"/>
                </a:lnTo>
                <a:lnTo>
                  <a:pt x="664333" y="132948"/>
                </a:lnTo>
                <a:lnTo>
                  <a:pt x="610352" y="150912"/>
                </a:lnTo>
                <a:lnTo>
                  <a:pt x="549566" y="167821"/>
                </a:lnTo>
                <a:lnTo>
                  <a:pt x="483054" y="183238"/>
                </a:lnTo>
                <a:lnTo>
                  <a:pt x="411899" y="196729"/>
                </a:lnTo>
                <a:lnTo>
                  <a:pt x="340268" y="207420"/>
                </a:lnTo>
                <a:lnTo>
                  <a:pt x="272389" y="214763"/>
                </a:lnTo>
                <a:lnTo>
                  <a:pt x="209425" y="218814"/>
                </a:lnTo>
                <a:lnTo>
                  <a:pt x="152539" y="219629"/>
                </a:lnTo>
                <a:lnTo>
                  <a:pt x="102895" y="217263"/>
                </a:lnTo>
                <a:lnTo>
                  <a:pt x="61655" y="211771"/>
                </a:lnTo>
                <a:lnTo>
                  <a:pt x="29984" y="203209"/>
                </a:lnTo>
                <a:lnTo>
                  <a:pt x="9044" y="191632"/>
                </a:lnTo>
                <a:lnTo>
                  <a:pt x="0" y="177095"/>
                </a:lnTo>
                <a:lnTo>
                  <a:pt x="3753" y="160387"/>
                </a:lnTo>
                <a:lnTo>
                  <a:pt x="46795" y="124042"/>
                </a:lnTo>
                <a:lnTo>
                  <a:pt x="83925" y="105274"/>
                </a:lnTo>
                <a:lnTo>
                  <a:pt x="130020" y="86691"/>
                </a:lnTo>
                <a:lnTo>
                  <a:pt x="184001" y="68727"/>
                </a:lnTo>
                <a:lnTo>
                  <a:pt x="244788" y="51818"/>
                </a:lnTo>
                <a:lnTo>
                  <a:pt x="311301" y="36399"/>
                </a:lnTo>
                <a:lnTo>
                  <a:pt x="382460" y="22904"/>
                </a:lnTo>
                <a:lnTo>
                  <a:pt x="454090" y="12211"/>
                </a:lnTo>
                <a:lnTo>
                  <a:pt x="521969" y="4866"/>
                </a:lnTo>
                <a:lnTo>
                  <a:pt x="584933" y="814"/>
                </a:lnTo>
                <a:lnTo>
                  <a:pt x="641819" y="0"/>
                </a:lnTo>
                <a:lnTo>
                  <a:pt x="691464" y="2367"/>
                </a:lnTo>
                <a:lnTo>
                  <a:pt x="732703" y="7860"/>
                </a:lnTo>
                <a:lnTo>
                  <a:pt x="764375" y="16424"/>
                </a:lnTo>
                <a:lnTo>
                  <a:pt x="785314" y="28002"/>
                </a:lnTo>
                <a:lnTo>
                  <a:pt x="794359" y="42539"/>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3228626" y="3268005"/>
            <a:ext cx="108683" cy="1067497"/>
          </a:xfrm>
          <a:custGeom>
            <a:avLst/>
            <a:gdLst/>
            <a:ahLst/>
            <a:cxnLst/>
            <a:rect l="l" t="t" r="r" b="b"/>
            <a:pathLst>
              <a:path w="132079" h="1297304">
                <a:moveTo>
                  <a:pt x="69138" y="0"/>
                </a:moveTo>
                <a:lnTo>
                  <a:pt x="105036" y="403627"/>
                </a:lnTo>
                <a:lnTo>
                  <a:pt x="123531" y="636074"/>
                </a:lnTo>
                <a:lnTo>
                  <a:pt x="130498" y="785457"/>
                </a:lnTo>
                <a:lnTo>
                  <a:pt x="131813" y="939888"/>
                </a:lnTo>
                <a:lnTo>
                  <a:pt x="128770" y="1004463"/>
                </a:lnTo>
                <a:lnTo>
                  <a:pt x="120068" y="1062659"/>
                </a:lnTo>
                <a:lnTo>
                  <a:pt x="106837" y="1114505"/>
                </a:lnTo>
                <a:lnTo>
                  <a:pt x="90209" y="1160030"/>
                </a:lnTo>
                <a:lnTo>
                  <a:pt x="71318" y="1199262"/>
                </a:lnTo>
                <a:lnTo>
                  <a:pt x="51295" y="1232230"/>
                </a:lnTo>
                <a:lnTo>
                  <a:pt x="0" y="1297203"/>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2587508" y="3378724"/>
            <a:ext cx="121223" cy="961426"/>
          </a:xfrm>
          <a:custGeom>
            <a:avLst/>
            <a:gdLst/>
            <a:ahLst/>
            <a:cxnLst/>
            <a:rect l="l" t="t" r="r" b="b"/>
            <a:pathLst>
              <a:path w="147320" h="1168400">
                <a:moveTo>
                  <a:pt x="53911" y="0"/>
                </a:moveTo>
                <a:lnTo>
                  <a:pt x="29793" y="341781"/>
                </a:lnTo>
                <a:lnTo>
                  <a:pt x="16170" y="539596"/>
                </a:lnTo>
                <a:lnTo>
                  <a:pt x="8020" y="668942"/>
                </a:lnTo>
                <a:lnTo>
                  <a:pt x="317" y="805319"/>
                </a:lnTo>
                <a:lnTo>
                  <a:pt x="0" y="877361"/>
                </a:lnTo>
                <a:lnTo>
                  <a:pt x="6799" y="938712"/>
                </a:lnTo>
                <a:lnTo>
                  <a:pt x="19393" y="990477"/>
                </a:lnTo>
                <a:lnTo>
                  <a:pt x="36457" y="1033762"/>
                </a:lnTo>
                <a:lnTo>
                  <a:pt x="56668" y="1069672"/>
                </a:lnTo>
                <a:lnTo>
                  <a:pt x="78702" y="1099312"/>
                </a:lnTo>
                <a:lnTo>
                  <a:pt x="147155" y="1168019"/>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2856172" y="3309847"/>
            <a:ext cx="37099" cy="13063"/>
          </a:xfrm>
          <a:custGeom>
            <a:avLst/>
            <a:gdLst/>
            <a:ahLst/>
            <a:cxnLst/>
            <a:rect l="l" t="t" r="r" b="b"/>
            <a:pathLst>
              <a:path w="45085" h="15875">
                <a:moveTo>
                  <a:pt x="43980" y="0"/>
                </a:moveTo>
                <a:lnTo>
                  <a:pt x="33680" y="825"/>
                </a:lnTo>
                <a:lnTo>
                  <a:pt x="9397" y="7086"/>
                </a:lnTo>
                <a:lnTo>
                  <a:pt x="0" y="11328"/>
                </a:lnTo>
                <a:lnTo>
                  <a:pt x="1092" y="15557"/>
                </a:lnTo>
                <a:lnTo>
                  <a:pt x="11366" y="14731"/>
                </a:lnTo>
                <a:lnTo>
                  <a:pt x="35661" y="8470"/>
                </a:lnTo>
                <a:lnTo>
                  <a:pt x="45059" y="4229"/>
                </a:lnTo>
                <a:lnTo>
                  <a:pt x="4398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2856172" y="3309847"/>
            <a:ext cx="37099" cy="13063"/>
          </a:xfrm>
          <a:custGeom>
            <a:avLst/>
            <a:gdLst/>
            <a:ahLst/>
            <a:cxnLst/>
            <a:rect l="l" t="t" r="r" b="b"/>
            <a:pathLst>
              <a:path w="45085" h="15875">
                <a:moveTo>
                  <a:pt x="44513" y="2120"/>
                </a:moveTo>
                <a:lnTo>
                  <a:pt x="43980" y="0"/>
                </a:lnTo>
                <a:lnTo>
                  <a:pt x="33680" y="825"/>
                </a:lnTo>
                <a:lnTo>
                  <a:pt x="21539" y="3962"/>
                </a:lnTo>
                <a:lnTo>
                  <a:pt x="9397" y="7086"/>
                </a:lnTo>
                <a:lnTo>
                  <a:pt x="0" y="11328"/>
                </a:lnTo>
                <a:lnTo>
                  <a:pt x="546" y="13449"/>
                </a:lnTo>
                <a:lnTo>
                  <a:pt x="1092" y="15557"/>
                </a:lnTo>
                <a:lnTo>
                  <a:pt x="11366" y="14731"/>
                </a:lnTo>
                <a:lnTo>
                  <a:pt x="23507" y="11595"/>
                </a:lnTo>
                <a:lnTo>
                  <a:pt x="35661"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2969926" y="3290498"/>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2969926" y="3290498"/>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3007435" y="3309847"/>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3007435" y="3309847"/>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2900141" y="3330768"/>
            <a:ext cx="37099" cy="13063"/>
          </a:xfrm>
          <a:custGeom>
            <a:avLst/>
            <a:gdLst/>
            <a:ahLst/>
            <a:cxnLst/>
            <a:rect l="l" t="t" r="r" b="b"/>
            <a:pathLst>
              <a:path w="45085" h="15875">
                <a:moveTo>
                  <a:pt x="43967" y="0"/>
                </a:moveTo>
                <a:lnTo>
                  <a:pt x="33680" y="812"/>
                </a:lnTo>
                <a:lnTo>
                  <a:pt x="9397" y="7073"/>
                </a:lnTo>
                <a:lnTo>
                  <a:pt x="0" y="11328"/>
                </a:lnTo>
                <a:lnTo>
                  <a:pt x="1079" y="15544"/>
                </a:lnTo>
                <a:lnTo>
                  <a:pt x="11366" y="14719"/>
                </a:lnTo>
                <a:lnTo>
                  <a:pt x="35648" y="8470"/>
                </a:lnTo>
                <a:lnTo>
                  <a:pt x="45059" y="4216"/>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2900141" y="3330768"/>
            <a:ext cx="37099" cy="13063"/>
          </a:xfrm>
          <a:custGeom>
            <a:avLst/>
            <a:gdLst/>
            <a:ahLst/>
            <a:cxnLst/>
            <a:rect l="l" t="t" r="r" b="b"/>
            <a:pathLst>
              <a:path w="45085" h="15875">
                <a:moveTo>
                  <a:pt x="44513" y="2108"/>
                </a:moveTo>
                <a:lnTo>
                  <a:pt x="43967" y="0"/>
                </a:lnTo>
                <a:lnTo>
                  <a:pt x="33680" y="812"/>
                </a:lnTo>
                <a:lnTo>
                  <a:pt x="21539" y="3949"/>
                </a:lnTo>
                <a:lnTo>
                  <a:pt x="9397" y="7073"/>
                </a:lnTo>
                <a:lnTo>
                  <a:pt x="0" y="11328"/>
                </a:lnTo>
                <a:lnTo>
                  <a:pt x="546" y="13436"/>
                </a:lnTo>
                <a:lnTo>
                  <a:pt x="1079" y="15544"/>
                </a:lnTo>
                <a:lnTo>
                  <a:pt x="11366" y="14719"/>
                </a:lnTo>
                <a:lnTo>
                  <a:pt x="23507" y="11595"/>
                </a:lnTo>
                <a:lnTo>
                  <a:pt x="35648" y="8470"/>
                </a:lnTo>
                <a:lnTo>
                  <a:pt x="45059" y="4216"/>
                </a:lnTo>
                <a:lnTo>
                  <a:pt x="44513" y="2108"/>
                </a:lnTo>
                <a:close/>
              </a:path>
            </a:pathLst>
          </a:custGeom>
          <a:ln w="6349">
            <a:solidFill>
              <a:srgbClr val="FFFFFF"/>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2596080" y="3895609"/>
            <a:ext cx="736223" cy="36053"/>
          </a:xfrm>
          <a:custGeom>
            <a:avLst/>
            <a:gdLst/>
            <a:ahLst/>
            <a:cxnLst/>
            <a:rect l="l" t="t" r="r" b="b"/>
            <a:pathLst>
              <a:path w="894714" h="43814">
                <a:moveTo>
                  <a:pt x="0" y="11391"/>
                </a:moveTo>
                <a:lnTo>
                  <a:pt x="377573" y="36488"/>
                </a:lnTo>
                <a:lnTo>
                  <a:pt x="596620" y="43667"/>
                </a:lnTo>
                <a:lnTo>
                  <a:pt x="741010" y="31860"/>
                </a:lnTo>
                <a:lnTo>
                  <a:pt x="894613"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7669509" y="2782624"/>
            <a:ext cx="132719" cy="977624"/>
          </a:xfrm>
          <a:custGeom>
            <a:avLst/>
            <a:gdLst/>
            <a:ahLst/>
            <a:cxnLst/>
            <a:rect l="l" t="t" r="r" b="b"/>
            <a:pathLst>
              <a:path w="161290" h="1188085">
                <a:moveTo>
                  <a:pt x="0" y="0"/>
                </a:moveTo>
                <a:lnTo>
                  <a:pt x="54552" y="30605"/>
                </a:lnTo>
                <a:lnTo>
                  <a:pt x="93941" y="80746"/>
                </a:lnTo>
                <a:lnTo>
                  <a:pt x="113022" y="114807"/>
                </a:lnTo>
                <a:lnTo>
                  <a:pt x="138456" y="171577"/>
                </a:lnTo>
                <a:lnTo>
                  <a:pt x="152007" y="222446"/>
                </a:lnTo>
                <a:lnTo>
                  <a:pt x="159122" y="277345"/>
                </a:lnTo>
                <a:lnTo>
                  <a:pt x="161061" y="338594"/>
                </a:lnTo>
                <a:lnTo>
                  <a:pt x="160863" y="392734"/>
                </a:lnTo>
                <a:lnTo>
                  <a:pt x="160666" y="446874"/>
                </a:lnTo>
                <a:lnTo>
                  <a:pt x="160466" y="501015"/>
                </a:lnTo>
                <a:lnTo>
                  <a:pt x="160261" y="555155"/>
                </a:lnTo>
                <a:lnTo>
                  <a:pt x="160086" y="603683"/>
                </a:lnTo>
                <a:lnTo>
                  <a:pt x="159910" y="652210"/>
                </a:lnTo>
                <a:lnTo>
                  <a:pt x="159735" y="700738"/>
                </a:lnTo>
                <a:lnTo>
                  <a:pt x="159559" y="749266"/>
                </a:lnTo>
                <a:lnTo>
                  <a:pt x="159383" y="797793"/>
                </a:lnTo>
                <a:lnTo>
                  <a:pt x="159206" y="846320"/>
                </a:lnTo>
                <a:lnTo>
                  <a:pt x="159030" y="894846"/>
                </a:lnTo>
                <a:lnTo>
                  <a:pt x="158852" y="943372"/>
                </a:lnTo>
                <a:lnTo>
                  <a:pt x="158674" y="991897"/>
                </a:lnTo>
                <a:lnTo>
                  <a:pt x="158496" y="1040422"/>
                </a:lnTo>
                <a:lnTo>
                  <a:pt x="158463" y="1051442"/>
                </a:lnTo>
                <a:lnTo>
                  <a:pt x="158424" y="1062461"/>
                </a:lnTo>
                <a:lnTo>
                  <a:pt x="158383" y="1073478"/>
                </a:lnTo>
                <a:lnTo>
                  <a:pt x="158343" y="1084491"/>
                </a:lnTo>
                <a:lnTo>
                  <a:pt x="157682" y="1110990"/>
                </a:lnTo>
                <a:lnTo>
                  <a:pt x="155873" y="1137100"/>
                </a:lnTo>
                <a:lnTo>
                  <a:pt x="152892" y="1162725"/>
                </a:lnTo>
                <a:lnTo>
                  <a:pt x="148717" y="1187767"/>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6786726" y="2783526"/>
            <a:ext cx="132719" cy="1098848"/>
          </a:xfrm>
          <a:custGeom>
            <a:avLst/>
            <a:gdLst/>
            <a:ahLst/>
            <a:cxnLst/>
            <a:rect l="l" t="t" r="r" b="b"/>
            <a:pathLst>
              <a:path w="161290" h="1335404">
                <a:moveTo>
                  <a:pt x="160807" y="0"/>
                </a:moveTo>
                <a:lnTo>
                  <a:pt x="126523" y="20825"/>
                </a:lnTo>
                <a:lnTo>
                  <a:pt x="96651" y="47131"/>
                </a:lnTo>
                <a:lnTo>
                  <a:pt x="71215" y="77268"/>
                </a:lnTo>
                <a:lnTo>
                  <a:pt x="50241" y="109588"/>
                </a:lnTo>
                <a:lnTo>
                  <a:pt x="22592" y="170488"/>
                </a:lnTo>
                <a:lnTo>
                  <a:pt x="9042" y="221351"/>
                </a:lnTo>
                <a:lnTo>
                  <a:pt x="1931" y="276248"/>
                </a:lnTo>
                <a:lnTo>
                  <a:pt x="0" y="337502"/>
                </a:lnTo>
                <a:lnTo>
                  <a:pt x="192" y="391640"/>
                </a:lnTo>
                <a:lnTo>
                  <a:pt x="388" y="445776"/>
                </a:lnTo>
                <a:lnTo>
                  <a:pt x="587" y="499912"/>
                </a:lnTo>
                <a:lnTo>
                  <a:pt x="787" y="554050"/>
                </a:lnTo>
                <a:lnTo>
                  <a:pt x="963" y="602578"/>
                </a:lnTo>
                <a:lnTo>
                  <a:pt x="1139" y="651107"/>
                </a:lnTo>
                <a:lnTo>
                  <a:pt x="1315" y="699636"/>
                </a:lnTo>
                <a:lnTo>
                  <a:pt x="1492" y="748166"/>
                </a:lnTo>
                <a:lnTo>
                  <a:pt x="1670" y="796696"/>
                </a:lnTo>
                <a:lnTo>
                  <a:pt x="1847" y="845226"/>
                </a:lnTo>
                <a:lnTo>
                  <a:pt x="2024" y="893755"/>
                </a:lnTo>
                <a:lnTo>
                  <a:pt x="2200" y="942285"/>
                </a:lnTo>
                <a:lnTo>
                  <a:pt x="2377" y="990814"/>
                </a:lnTo>
                <a:lnTo>
                  <a:pt x="2552" y="1039342"/>
                </a:lnTo>
                <a:lnTo>
                  <a:pt x="2592" y="1050353"/>
                </a:lnTo>
                <a:lnTo>
                  <a:pt x="2635" y="1061365"/>
                </a:lnTo>
                <a:lnTo>
                  <a:pt x="2677" y="1072380"/>
                </a:lnTo>
                <a:lnTo>
                  <a:pt x="2717" y="1083398"/>
                </a:lnTo>
                <a:lnTo>
                  <a:pt x="5115" y="1134971"/>
                </a:lnTo>
                <a:lnTo>
                  <a:pt x="12050" y="1184713"/>
                </a:lnTo>
                <a:lnTo>
                  <a:pt x="23681" y="1231886"/>
                </a:lnTo>
                <a:lnTo>
                  <a:pt x="40168" y="1275754"/>
                </a:lnTo>
                <a:lnTo>
                  <a:pt x="61671" y="1315580"/>
                </a:lnTo>
                <a:lnTo>
                  <a:pt x="70459" y="1328686"/>
                </a:lnTo>
                <a:lnTo>
                  <a:pt x="75234" y="133487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6916869" y="2711849"/>
            <a:ext cx="755033" cy="159889"/>
          </a:xfrm>
          <a:custGeom>
            <a:avLst/>
            <a:gdLst/>
            <a:ahLst/>
            <a:cxnLst/>
            <a:rect l="l" t="t" r="r" b="b"/>
            <a:pathLst>
              <a:path w="917575" h="194310">
                <a:moveTo>
                  <a:pt x="914679" y="85978"/>
                </a:moveTo>
                <a:lnTo>
                  <a:pt x="916584" y="89560"/>
                </a:lnTo>
                <a:lnTo>
                  <a:pt x="917575" y="93217"/>
                </a:lnTo>
                <a:lnTo>
                  <a:pt x="917575" y="96900"/>
                </a:lnTo>
                <a:lnTo>
                  <a:pt x="894185" y="127535"/>
                </a:lnTo>
                <a:lnTo>
                  <a:pt x="829054" y="154139"/>
                </a:lnTo>
                <a:lnTo>
                  <a:pt x="783197" y="165431"/>
                </a:lnTo>
                <a:lnTo>
                  <a:pt x="729739" y="175117"/>
                </a:lnTo>
                <a:lnTo>
                  <a:pt x="669625" y="182998"/>
                </a:lnTo>
                <a:lnTo>
                  <a:pt x="603798" y="188874"/>
                </a:lnTo>
                <a:lnTo>
                  <a:pt x="533204" y="192546"/>
                </a:lnTo>
                <a:lnTo>
                  <a:pt x="458787" y="193814"/>
                </a:lnTo>
                <a:lnTo>
                  <a:pt x="384367" y="192546"/>
                </a:lnTo>
                <a:lnTo>
                  <a:pt x="313771" y="188874"/>
                </a:lnTo>
                <a:lnTo>
                  <a:pt x="247944" y="182998"/>
                </a:lnTo>
                <a:lnTo>
                  <a:pt x="187829" y="175117"/>
                </a:lnTo>
                <a:lnTo>
                  <a:pt x="134372" y="165431"/>
                </a:lnTo>
                <a:lnTo>
                  <a:pt x="88516" y="154139"/>
                </a:lnTo>
                <a:lnTo>
                  <a:pt x="51207" y="141441"/>
                </a:lnTo>
                <a:lnTo>
                  <a:pt x="6004" y="112622"/>
                </a:lnTo>
                <a:lnTo>
                  <a:pt x="0" y="96900"/>
                </a:lnTo>
                <a:lnTo>
                  <a:pt x="6004" y="81182"/>
                </a:lnTo>
                <a:lnTo>
                  <a:pt x="51207" y="52369"/>
                </a:lnTo>
                <a:lnTo>
                  <a:pt x="88516" y="39672"/>
                </a:lnTo>
                <a:lnTo>
                  <a:pt x="134372" y="28381"/>
                </a:lnTo>
                <a:lnTo>
                  <a:pt x="187829" y="18696"/>
                </a:lnTo>
                <a:lnTo>
                  <a:pt x="247944" y="10815"/>
                </a:lnTo>
                <a:lnTo>
                  <a:pt x="313771" y="4939"/>
                </a:lnTo>
                <a:lnTo>
                  <a:pt x="384367" y="1268"/>
                </a:lnTo>
                <a:lnTo>
                  <a:pt x="458787" y="0"/>
                </a:lnTo>
                <a:lnTo>
                  <a:pt x="528180" y="1101"/>
                </a:lnTo>
                <a:lnTo>
                  <a:pt x="594315" y="4297"/>
                </a:lnTo>
                <a:lnTo>
                  <a:pt x="656431" y="9428"/>
                </a:lnTo>
                <a:lnTo>
                  <a:pt x="713766" y="16332"/>
                </a:lnTo>
                <a:lnTo>
                  <a:pt x="765557" y="24849"/>
                </a:lnTo>
                <a:lnTo>
                  <a:pt x="811042" y="34816"/>
                </a:lnTo>
                <a:lnTo>
                  <a:pt x="849459" y="46074"/>
                </a:lnTo>
                <a:lnTo>
                  <a:pt x="902040" y="71816"/>
                </a:lnTo>
                <a:lnTo>
                  <a:pt x="914679" y="8597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7193757" y="2752960"/>
            <a:ext cx="203781" cy="54341"/>
          </a:xfrm>
          <a:custGeom>
            <a:avLst/>
            <a:gdLst/>
            <a:ahLst/>
            <a:cxnLst/>
            <a:rect l="l" t="t" r="r" b="b"/>
            <a:pathLst>
              <a:path w="247650" h="66039">
                <a:moveTo>
                  <a:pt x="247053" y="32931"/>
                </a:moveTo>
                <a:lnTo>
                  <a:pt x="237346" y="45756"/>
                </a:lnTo>
                <a:lnTo>
                  <a:pt x="210875" y="56227"/>
                </a:lnTo>
                <a:lnTo>
                  <a:pt x="171609" y="63286"/>
                </a:lnTo>
                <a:lnTo>
                  <a:pt x="123520" y="65874"/>
                </a:lnTo>
                <a:lnTo>
                  <a:pt x="75443" y="63286"/>
                </a:lnTo>
                <a:lnTo>
                  <a:pt x="36180" y="56227"/>
                </a:lnTo>
                <a:lnTo>
                  <a:pt x="9707" y="45756"/>
                </a:lnTo>
                <a:lnTo>
                  <a:pt x="0" y="32931"/>
                </a:lnTo>
                <a:lnTo>
                  <a:pt x="9707" y="20113"/>
                </a:lnTo>
                <a:lnTo>
                  <a:pt x="36180" y="9645"/>
                </a:lnTo>
                <a:lnTo>
                  <a:pt x="75443" y="2588"/>
                </a:lnTo>
                <a:lnTo>
                  <a:pt x="123520" y="0"/>
                </a:lnTo>
                <a:lnTo>
                  <a:pt x="171609" y="2588"/>
                </a:lnTo>
                <a:lnTo>
                  <a:pt x="210875" y="9645"/>
                </a:lnTo>
                <a:lnTo>
                  <a:pt x="237346" y="20113"/>
                </a:lnTo>
                <a:lnTo>
                  <a:pt x="247053" y="32931"/>
                </a:lnTo>
                <a:close/>
              </a:path>
            </a:pathLst>
          </a:custGeom>
          <a:ln w="12700">
            <a:solidFill>
              <a:srgbClr val="FFFFFF"/>
            </a:solidFill>
          </a:ln>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1676501" y="4322861"/>
            <a:ext cx="773844" cy="756601"/>
          </a:xfrm>
          <a:custGeom>
            <a:avLst/>
            <a:gdLst/>
            <a:ahLst/>
            <a:cxnLst/>
            <a:rect l="l" t="t" r="r" b="b"/>
            <a:pathLst>
              <a:path w="940435" h="919479">
                <a:moveTo>
                  <a:pt x="940308" y="307962"/>
                </a:moveTo>
                <a:lnTo>
                  <a:pt x="920164" y="263978"/>
                </a:lnTo>
                <a:lnTo>
                  <a:pt x="895971" y="222466"/>
                </a:lnTo>
                <a:lnTo>
                  <a:pt x="867985" y="183681"/>
                </a:lnTo>
                <a:lnTo>
                  <a:pt x="836462" y="147884"/>
                </a:lnTo>
                <a:lnTo>
                  <a:pt x="801659" y="115331"/>
                </a:lnTo>
                <a:lnTo>
                  <a:pt x="763831" y="86282"/>
                </a:lnTo>
                <a:lnTo>
                  <a:pt x="723236" y="60993"/>
                </a:lnTo>
                <a:lnTo>
                  <a:pt x="680129" y="39724"/>
                </a:lnTo>
                <a:lnTo>
                  <a:pt x="634766" y="22732"/>
                </a:lnTo>
                <a:lnTo>
                  <a:pt x="587403" y="10275"/>
                </a:lnTo>
                <a:lnTo>
                  <a:pt x="538298" y="2611"/>
                </a:lnTo>
                <a:lnTo>
                  <a:pt x="487705" y="0"/>
                </a:lnTo>
                <a:lnTo>
                  <a:pt x="440735" y="2249"/>
                </a:lnTo>
                <a:lnTo>
                  <a:pt x="395029" y="8858"/>
                </a:lnTo>
                <a:lnTo>
                  <a:pt x="350790" y="19623"/>
                </a:lnTo>
                <a:lnTo>
                  <a:pt x="308224" y="34337"/>
                </a:lnTo>
                <a:lnTo>
                  <a:pt x="267533" y="52795"/>
                </a:lnTo>
                <a:lnTo>
                  <a:pt x="228924" y="74790"/>
                </a:lnTo>
                <a:lnTo>
                  <a:pt x="192599" y="100116"/>
                </a:lnTo>
                <a:lnTo>
                  <a:pt x="158764" y="128568"/>
                </a:lnTo>
                <a:lnTo>
                  <a:pt x="127623" y="159940"/>
                </a:lnTo>
                <a:lnTo>
                  <a:pt x="99381" y="194025"/>
                </a:lnTo>
                <a:lnTo>
                  <a:pt x="74240" y="230619"/>
                </a:lnTo>
                <a:lnTo>
                  <a:pt x="52407" y="269515"/>
                </a:lnTo>
                <a:lnTo>
                  <a:pt x="34085" y="310508"/>
                </a:lnTo>
                <a:lnTo>
                  <a:pt x="19479" y="353391"/>
                </a:lnTo>
                <a:lnTo>
                  <a:pt x="8793" y="397959"/>
                </a:lnTo>
                <a:lnTo>
                  <a:pt x="2232" y="444005"/>
                </a:lnTo>
                <a:lnTo>
                  <a:pt x="0" y="491324"/>
                </a:lnTo>
                <a:lnTo>
                  <a:pt x="2616" y="542526"/>
                </a:lnTo>
                <a:lnTo>
                  <a:pt x="10293" y="592215"/>
                </a:lnTo>
                <a:lnTo>
                  <a:pt x="22769" y="640129"/>
                </a:lnTo>
                <a:lnTo>
                  <a:pt x="39786" y="686006"/>
                </a:lnTo>
                <a:lnTo>
                  <a:pt x="61082" y="729585"/>
                </a:lnTo>
                <a:lnTo>
                  <a:pt x="86399" y="770603"/>
                </a:lnTo>
                <a:lnTo>
                  <a:pt x="115476" y="808799"/>
                </a:lnTo>
                <a:lnTo>
                  <a:pt x="148053" y="843911"/>
                </a:lnTo>
                <a:lnTo>
                  <a:pt x="183870" y="875677"/>
                </a:lnTo>
                <a:lnTo>
                  <a:pt x="249491" y="919073"/>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1829062" y="4450001"/>
            <a:ext cx="497956" cy="471830"/>
          </a:xfrm>
          <a:custGeom>
            <a:avLst/>
            <a:gdLst/>
            <a:ahLst/>
            <a:cxnLst/>
            <a:rect l="l" t="t" r="r" b="b"/>
            <a:pathLst>
              <a:path w="605155" h="573404">
                <a:moveTo>
                  <a:pt x="302298" y="573074"/>
                </a:moveTo>
                <a:lnTo>
                  <a:pt x="253263" y="569324"/>
                </a:lnTo>
                <a:lnTo>
                  <a:pt x="206748" y="558466"/>
                </a:lnTo>
                <a:lnTo>
                  <a:pt x="163374" y="541090"/>
                </a:lnTo>
                <a:lnTo>
                  <a:pt x="123764" y="517787"/>
                </a:lnTo>
                <a:lnTo>
                  <a:pt x="88541" y="489146"/>
                </a:lnTo>
                <a:lnTo>
                  <a:pt x="58326" y="455759"/>
                </a:lnTo>
                <a:lnTo>
                  <a:pt x="33742" y="418214"/>
                </a:lnTo>
                <a:lnTo>
                  <a:pt x="15411" y="377102"/>
                </a:lnTo>
                <a:lnTo>
                  <a:pt x="3956" y="333013"/>
                </a:lnTo>
                <a:lnTo>
                  <a:pt x="0" y="286537"/>
                </a:lnTo>
                <a:lnTo>
                  <a:pt x="3956" y="240061"/>
                </a:lnTo>
                <a:lnTo>
                  <a:pt x="15411" y="195972"/>
                </a:lnTo>
                <a:lnTo>
                  <a:pt x="33742" y="154860"/>
                </a:lnTo>
                <a:lnTo>
                  <a:pt x="58326" y="117315"/>
                </a:lnTo>
                <a:lnTo>
                  <a:pt x="88541" y="83927"/>
                </a:lnTo>
                <a:lnTo>
                  <a:pt x="123764" y="55287"/>
                </a:lnTo>
                <a:lnTo>
                  <a:pt x="163374" y="31984"/>
                </a:lnTo>
                <a:lnTo>
                  <a:pt x="206748" y="14608"/>
                </a:lnTo>
                <a:lnTo>
                  <a:pt x="253263" y="3750"/>
                </a:lnTo>
                <a:lnTo>
                  <a:pt x="302298" y="0"/>
                </a:lnTo>
                <a:lnTo>
                  <a:pt x="351332" y="3750"/>
                </a:lnTo>
                <a:lnTo>
                  <a:pt x="397847" y="14608"/>
                </a:lnTo>
                <a:lnTo>
                  <a:pt x="441221" y="31984"/>
                </a:lnTo>
                <a:lnTo>
                  <a:pt x="480831" y="55287"/>
                </a:lnTo>
                <a:lnTo>
                  <a:pt x="516054" y="83927"/>
                </a:lnTo>
                <a:lnTo>
                  <a:pt x="546270" y="117315"/>
                </a:lnTo>
                <a:lnTo>
                  <a:pt x="570854" y="154860"/>
                </a:lnTo>
                <a:lnTo>
                  <a:pt x="589184" y="195972"/>
                </a:lnTo>
                <a:lnTo>
                  <a:pt x="600639" y="240061"/>
                </a:lnTo>
                <a:lnTo>
                  <a:pt x="604596" y="286537"/>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2068114" y="4383253"/>
            <a:ext cx="19856" cy="19856"/>
          </a:xfrm>
          <a:custGeom>
            <a:avLst/>
            <a:gdLst/>
            <a:ahLst/>
            <a:cxnLst/>
            <a:rect l="l" t="t" r="r" b="b"/>
            <a:pathLst>
              <a:path w="24130" h="24129">
                <a:moveTo>
                  <a:pt x="18287" y="0"/>
                </a:moveTo>
                <a:lnTo>
                  <a:pt x="5270" y="0"/>
                </a:lnTo>
                <a:lnTo>
                  <a:pt x="0" y="5283"/>
                </a:lnTo>
                <a:lnTo>
                  <a:pt x="0" y="18313"/>
                </a:lnTo>
                <a:lnTo>
                  <a:pt x="5270" y="23583"/>
                </a:lnTo>
                <a:lnTo>
                  <a:pt x="18287" y="23583"/>
                </a:lnTo>
                <a:lnTo>
                  <a:pt x="23571" y="18313"/>
                </a:lnTo>
                <a:lnTo>
                  <a:pt x="23571" y="5283"/>
                </a:lnTo>
                <a:lnTo>
                  <a:pt x="1828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3875838" y="3910803"/>
            <a:ext cx="1131766" cy="639557"/>
          </a:xfrm>
          <a:custGeom>
            <a:avLst/>
            <a:gdLst/>
            <a:ahLst/>
            <a:cxnLst/>
            <a:rect l="l" t="t" r="r" b="b"/>
            <a:pathLst>
              <a:path w="1375410" h="777239">
                <a:moveTo>
                  <a:pt x="166827" y="776643"/>
                </a:moveTo>
                <a:lnTo>
                  <a:pt x="122609" y="770657"/>
                </a:lnTo>
                <a:lnTo>
                  <a:pt x="82794" y="753782"/>
                </a:lnTo>
                <a:lnTo>
                  <a:pt x="49004" y="727638"/>
                </a:lnTo>
                <a:lnTo>
                  <a:pt x="22860" y="693848"/>
                </a:lnTo>
                <a:lnTo>
                  <a:pt x="5985" y="654033"/>
                </a:lnTo>
                <a:lnTo>
                  <a:pt x="0" y="609815"/>
                </a:lnTo>
                <a:lnTo>
                  <a:pt x="0" y="166814"/>
                </a:lnTo>
                <a:lnTo>
                  <a:pt x="5985" y="122602"/>
                </a:lnTo>
                <a:lnTo>
                  <a:pt x="22860" y="82790"/>
                </a:lnTo>
                <a:lnTo>
                  <a:pt x="49004" y="49002"/>
                </a:lnTo>
                <a:lnTo>
                  <a:pt x="82794" y="22860"/>
                </a:lnTo>
                <a:lnTo>
                  <a:pt x="122609" y="5985"/>
                </a:lnTo>
                <a:lnTo>
                  <a:pt x="166827" y="0"/>
                </a:lnTo>
                <a:lnTo>
                  <a:pt x="1208354" y="0"/>
                </a:lnTo>
                <a:lnTo>
                  <a:pt x="1252567" y="5985"/>
                </a:lnTo>
                <a:lnTo>
                  <a:pt x="1292381" y="22860"/>
                </a:lnTo>
                <a:lnTo>
                  <a:pt x="1326172" y="49002"/>
                </a:lnTo>
                <a:lnTo>
                  <a:pt x="1352317" y="82790"/>
                </a:lnTo>
                <a:lnTo>
                  <a:pt x="1369194" y="122602"/>
                </a:lnTo>
                <a:lnTo>
                  <a:pt x="1375181" y="166814"/>
                </a:lnTo>
                <a:lnTo>
                  <a:pt x="1375181" y="375462"/>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4377885"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4417023"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4456165"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4495303"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1162879" y="4775020"/>
            <a:ext cx="0" cy="327616"/>
          </a:xfrm>
          <a:custGeom>
            <a:avLst/>
            <a:gdLst/>
            <a:ahLst/>
            <a:cxnLst/>
            <a:rect l="l" t="t" r="r" b="b"/>
            <a:pathLst>
              <a:path h="398145">
                <a:moveTo>
                  <a:pt x="0" y="0"/>
                </a:moveTo>
                <a:lnTo>
                  <a:pt x="0" y="39801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350652" y="4667527"/>
            <a:ext cx="812510" cy="215276"/>
          </a:xfrm>
          <a:custGeom>
            <a:avLst/>
            <a:gdLst/>
            <a:ahLst/>
            <a:cxnLst/>
            <a:rect l="l" t="t" r="r" b="b"/>
            <a:pathLst>
              <a:path w="987425" h="261620">
                <a:moveTo>
                  <a:pt x="987082" y="130632"/>
                </a:moveTo>
                <a:lnTo>
                  <a:pt x="966187" y="168361"/>
                </a:lnTo>
                <a:lnTo>
                  <a:pt x="907572" y="201763"/>
                </a:lnTo>
                <a:lnTo>
                  <a:pt x="866029" y="216337"/>
                </a:lnTo>
                <a:lnTo>
                  <a:pt x="817345" y="229223"/>
                </a:lnTo>
                <a:lnTo>
                  <a:pt x="762285" y="240219"/>
                </a:lnTo>
                <a:lnTo>
                  <a:pt x="701612" y="249123"/>
                </a:lnTo>
                <a:lnTo>
                  <a:pt x="636089" y="255733"/>
                </a:lnTo>
                <a:lnTo>
                  <a:pt x="566480" y="259848"/>
                </a:lnTo>
                <a:lnTo>
                  <a:pt x="493547" y="261264"/>
                </a:lnTo>
                <a:lnTo>
                  <a:pt x="420614" y="259848"/>
                </a:lnTo>
                <a:lnTo>
                  <a:pt x="351003" y="255733"/>
                </a:lnTo>
                <a:lnTo>
                  <a:pt x="285479" y="249123"/>
                </a:lnTo>
                <a:lnTo>
                  <a:pt x="224805" y="240219"/>
                </a:lnTo>
                <a:lnTo>
                  <a:pt x="169743" y="229223"/>
                </a:lnTo>
                <a:lnTo>
                  <a:pt x="121058" y="216337"/>
                </a:lnTo>
                <a:lnTo>
                  <a:pt x="79513" y="201763"/>
                </a:lnTo>
                <a:lnTo>
                  <a:pt x="20896" y="168361"/>
                </a:lnTo>
                <a:lnTo>
                  <a:pt x="0" y="130632"/>
                </a:lnTo>
                <a:lnTo>
                  <a:pt x="5351" y="111324"/>
                </a:lnTo>
                <a:lnTo>
                  <a:pt x="45871" y="75554"/>
                </a:lnTo>
                <a:lnTo>
                  <a:pt x="121058" y="44921"/>
                </a:lnTo>
                <a:lnTo>
                  <a:pt x="169743" y="32036"/>
                </a:lnTo>
                <a:lnTo>
                  <a:pt x="224805" y="21041"/>
                </a:lnTo>
                <a:lnTo>
                  <a:pt x="285479" y="12138"/>
                </a:lnTo>
                <a:lnTo>
                  <a:pt x="351003" y="5529"/>
                </a:lnTo>
                <a:lnTo>
                  <a:pt x="420614" y="1416"/>
                </a:lnTo>
                <a:lnTo>
                  <a:pt x="493547" y="0"/>
                </a:lnTo>
                <a:lnTo>
                  <a:pt x="566480" y="1416"/>
                </a:lnTo>
                <a:lnTo>
                  <a:pt x="636089" y="5529"/>
                </a:lnTo>
                <a:lnTo>
                  <a:pt x="701612" y="12138"/>
                </a:lnTo>
                <a:lnTo>
                  <a:pt x="762285" y="21041"/>
                </a:lnTo>
                <a:lnTo>
                  <a:pt x="817345" y="32036"/>
                </a:lnTo>
                <a:lnTo>
                  <a:pt x="866029" y="44921"/>
                </a:lnTo>
                <a:lnTo>
                  <a:pt x="907572" y="59494"/>
                </a:lnTo>
                <a:lnTo>
                  <a:pt x="966187" y="92898"/>
                </a:lnTo>
                <a:lnTo>
                  <a:pt x="987082" y="130632"/>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488281" y="475628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688751" y="4706823"/>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887633" y="475628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688751" y="4805630"/>
            <a:ext cx="117566" cy="21422"/>
          </a:xfrm>
          <a:custGeom>
            <a:avLst/>
            <a:gdLst/>
            <a:ahLst/>
            <a:cxnLst/>
            <a:rect l="l" t="t" r="r" b="b"/>
            <a:pathLst>
              <a:path w="142875" h="26035">
                <a:moveTo>
                  <a:pt x="71132" y="0"/>
                </a:moveTo>
                <a:lnTo>
                  <a:pt x="43446" y="1018"/>
                </a:lnTo>
                <a:lnTo>
                  <a:pt x="20835" y="3797"/>
                </a:lnTo>
                <a:lnTo>
                  <a:pt x="5590" y="7918"/>
                </a:lnTo>
                <a:lnTo>
                  <a:pt x="0" y="12966"/>
                </a:lnTo>
                <a:lnTo>
                  <a:pt x="5590" y="18007"/>
                </a:lnTo>
                <a:lnTo>
                  <a:pt x="20835" y="22124"/>
                </a:lnTo>
                <a:lnTo>
                  <a:pt x="43446" y="24902"/>
                </a:lnTo>
                <a:lnTo>
                  <a:pt x="71132" y="25920"/>
                </a:lnTo>
                <a:lnTo>
                  <a:pt x="98826" y="24902"/>
                </a:lnTo>
                <a:lnTo>
                  <a:pt x="121440" y="22124"/>
                </a:lnTo>
                <a:lnTo>
                  <a:pt x="136687" y="18007"/>
                </a:lnTo>
                <a:lnTo>
                  <a:pt x="142278" y="12966"/>
                </a:lnTo>
                <a:lnTo>
                  <a:pt x="136687" y="7918"/>
                </a:lnTo>
                <a:lnTo>
                  <a:pt x="121440" y="3797"/>
                </a:lnTo>
                <a:lnTo>
                  <a:pt x="98826" y="1018"/>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350656" y="4775024"/>
            <a:ext cx="0" cy="174520"/>
          </a:xfrm>
          <a:custGeom>
            <a:avLst/>
            <a:gdLst/>
            <a:ahLst/>
            <a:cxnLst/>
            <a:rect l="l" t="t" r="r" b="b"/>
            <a:pathLst>
              <a:path h="212089">
                <a:moveTo>
                  <a:pt x="0" y="211988"/>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5" name="object 45"/>
          <p:cNvSpPr txBox="1">
            <a:spLocks noGrp="1"/>
          </p:cNvSpPr>
          <p:nvPr>
            <p:ph type="title"/>
          </p:nvPr>
        </p:nvSpPr>
        <p:spPr>
          <a:xfrm>
            <a:off x="272501" y="5240663"/>
            <a:ext cx="6979204" cy="922212"/>
          </a:xfrm>
          <a:prstGeom prst="rect">
            <a:avLst/>
          </a:prstGeom>
        </p:spPr>
        <p:txBody>
          <a:bodyPr vert="horz" wrap="square" lIns="0" tIns="10450" rIns="0" bIns="0" rtlCol="0">
            <a:spAutoFit/>
          </a:bodyPr>
          <a:lstStyle/>
          <a:p>
            <a:pPr marL="4643826">
              <a:spcBef>
                <a:spcPts val="82"/>
              </a:spcBef>
            </a:pPr>
            <a:r>
              <a:rPr spc="-12" dirty="0"/>
              <a:t>Smart </a:t>
            </a:r>
            <a:r>
              <a:rPr spc="-25" dirty="0"/>
              <a:t>Speaker</a:t>
            </a:r>
            <a:r>
              <a:rPr spc="-309" dirty="0"/>
              <a:t> </a:t>
            </a:r>
            <a:r>
              <a:rPr spc="-119" dirty="0"/>
              <a:t>Ownership</a:t>
            </a:r>
          </a:p>
        </p:txBody>
      </p:sp>
    </p:spTree>
    <p:extLst>
      <p:ext uri="{BB962C8B-B14F-4D97-AF65-F5344CB8AC3E}">
        <p14:creationId xmlns:p14="http://schemas.microsoft.com/office/powerpoint/2010/main" val="404058310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69157" y="1395844"/>
            <a:ext cx="3171139" cy="684583"/>
          </a:xfrm>
          <a:prstGeom prst="rect">
            <a:avLst/>
          </a:prstGeom>
        </p:spPr>
        <p:txBody>
          <a:bodyPr vert="horz" wrap="square" lIns="0" tIns="10450" rIns="0" bIns="0" rtlCol="0">
            <a:spAutoFit/>
          </a:bodyPr>
          <a:lstStyle/>
          <a:p>
            <a:pPr marL="10451" marR="4180" defTabSz="752460">
              <a:lnSpc>
                <a:spcPct val="121300"/>
              </a:lnSpc>
              <a:spcBef>
                <a:spcPts val="82"/>
              </a:spcBef>
            </a:pPr>
            <a:r>
              <a:rPr sz="905" spc="21" dirty="0">
                <a:solidFill>
                  <a:srgbClr val="58595B"/>
                </a:solidFill>
                <a:latin typeface="Gill Sans MT"/>
                <a:cs typeface="Gill Sans MT"/>
              </a:rPr>
              <a:t>The</a:t>
            </a:r>
            <a:r>
              <a:rPr sz="905" spc="-33" dirty="0">
                <a:solidFill>
                  <a:srgbClr val="58595B"/>
                </a:solidFill>
                <a:latin typeface="Gill Sans MT"/>
                <a:cs typeface="Gill Sans MT"/>
              </a:rPr>
              <a:t> </a:t>
            </a:r>
            <a:r>
              <a:rPr sz="905" spc="16" dirty="0">
                <a:solidFill>
                  <a:srgbClr val="58595B"/>
                </a:solidFill>
                <a:latin typeface="Gill Sans MT"/>
                <a:cs typeface="Gill Sans MT"/>
              </a:rPr>
              <a:t>percent</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25" dirty="0">
                <a:solidFill>
                  <a:srgbClr val="58595B"/>
                </a:solidFill>
                <a:latin typeface="Gill Sans MT"/>
                <a:cs typeface="Gill Sans MT"/>
              </a:rPr>
              <a:t>U.S.</a:t>
            </a:r>
            <a:r>
              <a:rPr sz="905" spc="-33" dirty="0">
                <a:solidFill>
                  <a:srgbClr val="58595B"/>
                </a:solidFill>
                <a:latin typeface="Gill Sans MT"/>
                <a:cs typeface="Gill Sans MT"/>
              </a:rPr>
              <a:t> </a:t>
            </a:r>
            <a:r>
              <a:rPr sz="905" spc="45" dirty="0">
                <a:solidFill>
                  <a:srgbClr val="58595B"/>
                </a:solidFill>
                <a:latin typeface="Gill Sans MT"/>
                <a:cs typeface="Gill Sans MT"/>
              </a:rPr>
              <a:t>adults</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25" dirty="0">
                <a:solidFill>
                  <a:srgbClr val="58595B"/>
                </a:solidFill>
                <a:latin typeface="Gill Sans MT"/>
                <a:cs typeface="Gill Sans MT"/>
              </a:rPr>
              <a:t>own</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45" dirty="0">
                <a:solidFill>
                  <a:srgbClr val="58595B"/>
                </a:solidFill>
                <a:latin typeface="Gill Sans MT"/>
                <a:cs typeface="Gill Sans MT"/>
              </a:rPr>
              <a:t>speakers</a:t>
            </a:r>
            <a:r>
              <a:rPr sz="905" spc="-33" dirty="0">
                <a:solidFill>
                  <a:srgbClr val="58595B"/>
                </a:solidFill>
                <a:latin typeface="Gill Sans MT"/>
                <a:cs typeface="Gill Sans MT"/>
              </a:rPr>
              <a:t> </a:t>
            </a:r>
            <a:r>
              <a:rPr sz="905" spc="16" dirty="0">
                <a:solidFill>
                  <a:srgbClr val="58595B"/>
                </a:solidFill>
                <a:latin typeface="Gill Sans MT"/>
                <a:cs typeface="Gill Sans MT"/>
              </a:rPr>
              <a:t>rose</a:t>
            </a:r>
            <a:r>
              <a:rPr sz="905" spc="-33" dirty="0">
                <a:solidFill>
                  <a:srgbClr val="58595B"/>
                </a:solidFill>
                <a:latin typeface="Gill Sans MT"/>
                <a:cs typeface="Gill Sans MT"/>
              </a:rPr>
              <a:t> </a:t>
            </a:r>
            <a:r>
              <a:rPr sz="905" spc="37" dirty="0">
                <a:solidFill>
                  <a:srgbClr val="58595B"/>
                </a:solidFill>
                <a:latin typeface="Gill Sans MT"/>
                <a:cs typeface="Gill Sans MT"/>
              </a:rPr>
              <a:t>40.3%  </a:t>
            </a:r>
            <a:r>
              <a:rPr sz="905" spc="21" dirty="0">
                <a:solidFill>
                  <a:srgbClr val="58595B"/>
                </a:solidFill>
                <a:latin typeface="Gill Sans MT"/>
                <a:cs typeface="Gill Sans MT"/>
              </a:rPr>
              <a:t>in </a:t>
            </a:r>
            <a:r>
              <a:rPr sz="905" spc="45" dirty="0">
                <a:solidFill>
                  <a:srgbClr val="58595B"/>
                </a:solidFill>
                <a:latin typeface="Gill Sans MT"/>
                <a:cs typeface="Gill Sans MT"/>
              </a:rPr>
              <a:t>2018 climbing </a:t>
            </a:r>
            <a:r>
              <a:rPr sz="905" spc="25" dirty="0">
                <a:solidFill>
                  <a:srgbClr val="58595B"/>
                </a:solidFill>
                <a:latin typeface="Gill Sans MT"/>
                <a:cs typeface="Gill Sans MT"/>
              </a:rPr>
              <a:t>from </a:t>
            </a:r>
            <a:r>
              <a:rPr sz="905" spc="37" dirty="0">
                <a:solidFill>
                  <a:srgbClr val="58595B"/>
                </a:solidFill>
                <a:latin typeface="Gill Sans MT"/>
                <a:cs typeface="Gill Sans MT"/>
              </a:rPr>
              <a:t>47.3 </a:t>
            </a:r>
            <a:r>
              <a:rPr sz="905" spc="21" dirty="0">
                <a:solidFill>
                  <a:srgbClr val="58595B"/>
                </a:solidFill>
                <a:latin typeface="Gill Sans MT"/>
                <a:cs typeface="Gill Sans MT"/>
              </a:rPr>
              <a:t>million </a:t>
            </a:r>
            <a:r>
              <a:rPr sz="905" spc="-8" dirty="0">
                <a:solidFill>
                  <a:srgbClr val="58595B"/>
                </a:solidFill>
                <a:latin typeface="Gill Sans MT"/>
                <a:cs typeface="Gill Sans MT"/>
              </a:rPr>
              <a:t>to </a:t>
            </a:r>
            <a:r>
              <a:rPr sz="905" spc="37" dirty="0">
                <a:solidFill>
                  <a:srgbClr val="58595B"/>
                </a:solidFill>
                <a:latin typeface="Gill Sans MT"/>
                <a:cs typeface="Gill Sans MT"/>
              </a:rPr>
              <a:t>66.4 </a:t>
            </a:r>
            <a:r>
              <a:rPr sz="905" spc="21" dirty="0">
                <a:solidFill>
                  <a:srgbClr val="58595B"/>
                </a:solidFill>
                <a:latin typeface="Gill Sans MT"/>
                <a:cs typeface="Gill Sans MT"/>
              </a:rPr>
              <a:t>million </a:t>
            </a:r>
            <a:r>
              <a:rPr sz="905" spc="29" dirty="0">
                <a:solidFill>
                  <a:srgbClr val="58595B"/>
                </a:solidFill>
                <a:latin typeface="Gill Sans MT"/>
                <a:cs typeface="Gill Sans MT"/>
              </a:rPr>
              <a:t>during </a:t>
            </a:r>
            <a:r>
              <a:rPr sz="905" spc="16" dirty="0">
                <a:solidFill>
                  <a:srgbClr val="58595B"/>
                </a:solidFill>
                <a:latin typeface="Gill Sans MT"/>
                <a:cs typeface="Gill Sans MT"/>
              </a:rPr>
              <a:t>the  </a:t>
            </a:r>
            <a:r>
              <a:rPr sz="905" spc="12" dirty="0">
                <a:solidFill>
                  <a:srgbClr val="58595B"/>
                </a:solidFill>
                <a:latin typeface="Gill Sans MT"/>
                <a:cs typeface="Gill Sans MT"/>
              </a:rPr>
              <a:t>year. </a:t>
            </a:r>
            <a:r>
              <a:rPr sz="905" spc="33" dirty="0">
                <a:solidFill>
                  <a:srgbClr val="58595B"/>
                </a:solidFill>
                <a:latin typeface="Gill Sans MT"/>
                <a:cs typeface="Gill Sans MT"/>
              </a:rPr>
              <a:t>This </a:t>
            </a:r>
            <a:r>
              <a:rPr sz="905" spc="37" dirty="0">
                <a:solidFill>
                  <a:srgbClr val="58595B"/>
                </a:solidFill>
                <a:latin typeface="Gill Sans MT"/>
                <a:cs typeface="Gill Sans MT"/>
              </a:rPr>
              <a:t>increase </a:t>
            </a:r>
            <a:r>
              <a:rPr sz="905" spc="74" dirty="0">
                <a:solidFill>
                  <a:srgbClr val="58595B"/>
                </a:solidFill>
                <a:latin typeface="Gill Sans MT"/>
                <a:cs typeface="Gill Sans MT"/>
              </a:rPr>
              <a:t>means </a:t>
            </a:r>
            <a:r>
              <a:rPr sz="905" spc="16" dirty="0">
                <a:solidFill>
                  <a:srgbClr val="58595B"/>
                </a:solidFill>
                <a:latin typeface="Gill Sans MT"/>
                <a:cs typeface="Gill Sans MT"/>
              </a:rPr>
              <a:t>more </a:t>
            </a:r>
            <a:r>
              <a:rPr sz="905" spc="41" dirty="0">
                <a:solidFill>
                  <a:srgbClr val="58595B"/>
                </a:solidFill>
                <a:latin typeface="Gill Sans MT"/>
                <a:cs typeface="Gill Sans MT"/>
              </a:rPr>
              <a:t>than </a:t>
            </a:r>
            <a:r>
              <a:rPr sz="905" spc="8" dirty="0">
                <a:solidFill>
                  <a:srgbClr val="58595B"/>
                </a:solidFill>
                <a:latin typeface="Gill Sans MT"/>
                <a:cs typeface="Gill Sans MT"/>
              </a:rPr>
              <a:t>one-in-four </a:t>
            </a:r>
            <a:r>
              <a:rPr sz="905" spc="25" dirty="0">
                <a:solidFill>
                  <a:srgbClr val="58595B"/>
                </a:solidFill>
                <a:latin typeface="Gill Sans MT"/>
                <a:cs typeface="Gill Sans MT"/>
              </a:rPr>
              <a:t>U.S. </a:t>
            </a:r>
            <a:r>
              <a:rPr sz="905" spc="45" dirty="0">
                <a:solidFill>
                  <a:srgbClr val="58595B"/>
                </a:solidFill>
                <a:latin typeface="Gill Sans MT"/>
                <a:cs typeface="Gill Sans MT"/>
              </a:rPr>
              <a:t>adults  </a:t>
            </a:r>
            <a:r>
              <a:rPr sz="905" spc="25" dirty="0">
                <a:solidFill>
                  <a:srgbClr val="58595B"/>
                </a:solidFill>
                <a:latin typeface="Gill Sans MT"/>
                <a:cs typeface="Gill Sans MT"/>
              </a:rPr>
              <a:t>now</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29" dirty="0">
                <a:solidFill>
                  <a:srgbClr val="58595B"/>
                </a:solidFill>
                <a:latin typeface="Gill Sans MT"/>
                <a:cs typeface="Gill Sans MT"/>
              </a:rPr>
              <a:t> </a:t>
            </a:r>
            <a:r>
              <a:rPr sz="905" spc="78" dirty="0">
                <a:solidFill>
                  <a:srgbClr val="58595B"/>
                </a:solidFill>
                <a:latin typeface="Gill Sans MT"/>
                <a:cs typeface="Gill Sans MT"/>
              </a:rPr>
              <a:t>access</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29" dirty="0">
                <a:solidFill>
                  <a:srgbClr val="58595B"/>
                </a:solidFill>
                <a:latin typeface="Gill Sans MT"/>
                <a:cs typeface="Gill Sans MT"/>
              </a:rPr>
              <a:t> </a:t>
            </a:r>
            <a:r>
              <a:rPr sz="905" spc="62" dirty="0">
                <a:solidFill>
                  <a:srgbClr val="58595B"/>
                </a:solidFill>
                <a:latin typeface="Gill Sans MT"/>
                <a:cs typeface="Gill Sans MT"/>
              </a:rPr>
              <a:t>based</a:t>
            </a:r>
            <a:r>
              <a:rPr sz="905" spc="-33" dirty="0">
                <a:solidFill>
                  <a:srgbClr val="58595B"/>
                </a:solidFill>
                <a:latin typeface="Gill Sans MT"/>
                <a:cs typeface="Gill Sans MT"/>
              </a:rPr>
              <a:t> </a:t>
            </a:r>
            <a:r>
              <a:rPr sz="905" spc="25" dirty="0">
                <a:solidFill>
                  <a:srgbClr val="58595B"/>
                </a:solidFill>
                <a:latin typeface="Gill Sans MT"/>
                <a:cs typeface="Gill Sans MT"/>
              </a:rPr>
              <a:t>voice</a:t>
            </a:r>
            <a:r>
              <a:rPr sz="905" spc="-29" dirty="0">
                <a:solidFill>
                  <a:srgbClr val="58595B"/>
                </a:solidFill>
                <a:latin typeface="Gill Sans MT"/>
                <a:cs typeface="Gill Sans MT"/>
              </a:rPr>
              <a:t> </a:t>
            </a:r>
            <a:r>
              <a:rPr sz="905" spc="53" dirty="0">
                <a:solidFill>
                  <a:srgbClr val="58595B"/>
                </a:solidFill>
                <a:latin typeface="Gill Sans MT"/>
                <a:cs typeface="Gill Sans MT"/>
              </a:rPr>
              <a:t>assistant.</a:t>
            </a:r>
            <a:endParaRPr sz="905">
              <a:solidFill>
                <a:prstClr val="black"/>
              </a:solidFill>
              <a:latin typeface="Gill Sans MT"/>
              <a:cs typeface="Gill Sans MT"/>
            </a:endParaRPr>
          </a:p>
        </p:txBody>
      </p:sp>
      <p:sp>
        <p:nvSpPr>
          <p:cNvPr id="3" name="object 3"/>
          <p:cNvSpPr txBox="1"/>
          <p:nvPr/>
        </p:nvSpPr>
        <p:spPr>
          <a:xfrm>
            <a:off x="2069157" y="2169364"/>
            <a:ext cx="3199354" cy="853090"/>
          </a:xfrm>
          <a:prstGeom prst="rect">
            <a:avLst/>
          </a:prstGeom>
        </p:spPr>
        <p:txBody>
          <a:bodyPr vert="horz" wrap="square" lIns="0" tIns="10450" rIns="0" bIns="0" rtlCol="0">
            <a:spAutoFit/>
          </a:bodyPr>
          <a:lstStyle/>
          <a:p>
            <a:pPr marL="10451" marR="171393" defTabSz="752460">
              <a:lnSpc>
                <a:spcPct val="121200"/>
              </a:lnSpc>
              <a:spcBef>
                <a:spcPts val="82"/>
              </a:spcBef>
            </a:pPr>
            <a:r>
              <a:rPr sz="905" spc="-58" dirty="0">
                <a:solidFill>
                  <a:srgbClr val="58595B"/>
                </a:solidFill>
                <a:latin typeface="Gill Sans MT"/>
                <a:cs typeface="Gill Sans MT"/>
              </a:rPr>
              <a:t>We</a:t>
            </a:r>
            <a:r>
              <a:rPr sz="905" spc="-37" dirty="0">
                <a:solidFill>
                  <a:srgbClr val="58595B"/>
                </a:solidFill>
                <a:latin typeface="Gill Sans MT"/>
                <a:cs typeface="Gill Sans MT"/>
              </a:rPr>
              <a:t> </a:t>
            </a:r>
            <a:r>
              <a:rPr sz="905" spc="49" dirty="0">
                <a:solidFill>
                  <a:srgbClr val="58595B"/>
                </a:solidFill>
                <a:latin typeface="Gill Sans MT"/>
                <a:cs typeface="Gill Sans MT"/>
              </a:rPr>
              <a:t>have</a:t>
            </a:r>
            <a:r>
              <a:rPr sz="905" spc="-37" dirty="0">
                <a:solidFill>
                  <a:srgbClr val="58595B"/>
                </a:solidFill>
                <a:latin typeface="Gill Sans MT"/>
                <a:cs typeface="Gill Sans MT"/>
              </a:rPr>
              <a:t> </a:t>
            </a:r>
            <a:r>
              <a:rPr sz="905" spc="41" dirty="0">
                <a:solidFill>
                  <a:srgbClr val="58595B"/>
                </a:solidFill>
                <a:latin typeface="Gill Sans MT"/>
                <a:cs typeface="Gill Sans MT"/>
              </a:rPr>
              <a:t>moved</a:t>
            </a:r>
            <a:r>
              <a:rPr sz="905" spc="-37" dirty="0">
                <a:solidFill>
                  <a:srgbClr val="58595B"/>
                </a:solidFill>
                <a:latin typeface="Gill Sans MT"/>
                <a:cs typeface="Gill Sans MT"/>
              </a:rPr>
              <a:t> </a:t>
            </a:r>
            <a:r>
              <a:rPr sz="905" spc="58" dirty="0">
                <a:solidFill>
                  <a:srgbClr val="58595B"/>
                </a:solidFill>
                <a:latin typeface="Gill Sans MT"/>
                <a:cs typeface="Gill Sans MT"/>
              </a:rPr>
              <a:t>past</a:t>
            </a:r>
            <a:r>
              <a:rPr sz="905" spc="-37" dirty="0">
                <a:solidFill>
                  <a:srgbClr val="58595B"/>
                </a:solidFill>
                <a:latin typeface="Gill Sans MT"/>
                <a:cs typeface="Gill Sans MT"/>
              </a:rPr>
              <a:t> </a:t>
            </a:r>
            <a:r>
              <a:rPr sz="905" spc="16" dirty="0">
                <a:solidFill>
                  <a:srgbClr val="58595B"/>
                </a:solidFill>
                <a:latin typeface="Gill Sans MT"/>
                <a:cs typeface="Gill Sans MT"/>
              </a:rPr>
              <a:t>the</a:t>
            </a:r>
            <a:r>
              <a:rPr sz="905" spc="-37" dirty="0">
                <a:solidFill>
                  <a:srgbClr val="58595B"/>
                </a:solidFill>
                <a:latin typeface="Gill Sans MT"/>
                <a:cs typeface="Gill Sans MT"/>
              </a:rPr>
              <a:t> </a:t>
            </a:r>
            <a:r>
              <a:rPr sz="905" spc="12" dirty="0">
                <a:solidFill>
                  <a:srgbClr val="58595B"/>
                </a:solidFill>
                <a:latin typeface="Gill Sans MT"/>
                <a:cs typeface="Gill Sans MT"/>
              </a:rPr>
              <a:t>notion</a:t>
            </a:r>
            <a:r>
              <a:rPr sz="905" spc="-37" dirty="0">
                <a:solidFill>
                  <a:srgbClr val="58595B"/>
                </a:solidFill>
                <a:latin typeface="Gill Sans MT"/>
                <a:cs typeface="Gill Sans MT"/>
              </a:rPr>
              <a:t> </a:t>
            </a:r>
            <a:r>
              <a:rPr sz="905" spc="25" dirty="0">
                <a:solidFill>
                  <a:srgbClr val="58595B"/>
                </a:solidFill>
                <a:latin typeface="Gill Sans MT"/>
                <a:cs typeface="Gill Sans MT"/>
              </a:rPr>
              <a:t>that</a:t>
            </a:r>
            <a:r>
              <a:rPr sz="905" spc="-37"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45" dirty="0">
                <a:solidFill>
                  <a:srgbClr val="58595B"/>
                </a:solidFill>
                <a:latin typeface="Gill Sans MT"/>
                <a:cs typeface="Gill Sans MT"/>
              </a:rPr>
              <a:t>speakers</a:t>
            </a:r>
            <a:r>
              <a:rPr sz="905" spc="-37" dirty="0">
                <a:solidFill>
                  <a:srgbClr val="58595B"/>
                </a:solidFill>
                <a:latin typeface="Gill Sans MT"/>
                <a:cs typeface="Gill Sans MT"/>
              </a:rPr>
              <a:t> </a:t>
            </a:r>
            <a:r>
              <a:rPr sz="905" spc="74" dirty="0">
                <a:solidFill>
                  <a:srgbClr val="58595B"/>
                </a:solidFill>
                <a:latin typeface="Gill Sans MT"/>
                <a:cs typeface="Gill Sans MT"/>
              </a:rPr>
              <a:t>may</a:t>
            </a:r>
            <a:r>
              <a:rPr sz="905" spc="-37" dirty="0">
                <a:solidFill>
                  <a:srgbClr val="58595B"/>
                </a:solidFill>
                <a:latin typeface="Gill Sans MT"/>
                <a:cs typeface="Gill Sans MT"/>
              </a:rPr>
              <a:t> </a:t>
            </a:r>
            <a:r>
              <a:rPr sz="905" spc="37" dirty="0">
                <a:solidFill>
                  <a:srgbClr val="58595B"/>
                </a:solidFill>
                <a:latin typeface="Gill Sans MT"/>
                <a:cs typeface="Gill Sans MT"/>
              </a:rPr>
              <a:t>be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16" dirty="0">
                <a:solidFill>
                  <a:srgbClr val="58595B"/>
                </a:solidFill>
                <a:latin typeface="Gill Sans MT"/>
                <a:cs typeface="Gill Sans MT"/>
              </a:rPr>
              <a:t>novelty</a:t>
            </a:r>
            <a:r>
              <a:rPr sz="905" spc="-33" dirty="0">
                <a:solidFill>
                  <a:srgbClr val="58595B"/>
                </a:solidFill>
                <a:latin typeface="Gill Sans MT"/>
                <a:cs typeface="Gill Sans MT"/>
              </a:rPr>
              <a:t> </a:t>
            </a:r>
            <a:r>
              <a:rPr sz="905" spc="103" dirty="0">
                <a:solidFill>
                  <a:srgbClr val="58595B"/>
                </a:solidFill>
                <a:latin typeface="Gill Sans MT"/>
                <a:cs typeface="Gill Sans MT"/>
              </a:rPr>
              <a:t>as</a:t>
            </a:r>
            <a:r>
              <a:rPr sz="905" spc="-33" dirty="0">
                <a:solidFill>
                  <a:srgbClr val="58595B"/>
                </a:solidFill>
                <a:latin typeface="Gill Sans MT"/>
                <a:cs typeface="Gill Sans MT"/>
              </a:rPr>
              <a:t> </a:t>
            </a:r>
            <a:r>
              <a:rPr sz="905" spc="21" dirty="0">
                <a:solidFill>
                  <a:srgbClr val="58595B"/>
                </a:solidFill>
                <a:latin typeface="Gill Sans MT"/>
                <a:cs typeface="Gill Sans MT"/>
              </a:rPr>
              <a:t>they</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33" dirty="0">
                <a:solidFill>
                  <a:srgbClr val="58595B"/>
                </a:solidFill>
                <a:latin typeface="Gill Sans MT"/>
                <a:cs typeface="Gill Sans MT"/>
              </a:rPr>
              <a:t> </a:t>
            </a:r>
            <a:r>
              <a:rPr sz="905" spc="25" dirty="0">
                <a:solidFill>
                  <a:srgbClr val="58595B"/>
                </a:solidFill>
                <a:latin typeface="Gill Sans MT"/>
                <a:cs typeface="Gill Sans MT"/>
              </a:rPr>
              <a:t>now</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62" dirty="0">
                <a:solidFill>
                  <a:srgbClr val="58595B"/>
                </a:solidFill>
                <a:latin typeface="Gill Sans MT"/>
                <a:cs typeface="Gill Sans MT"/>
              </a:rPr>
              <a:t>such</a:t>
            </a:r>
            <a:r>
              <a:rPr sz="905" spc="-33" dirty="0">
                <a:solidFill>
                  <a:srgbClr val="58595B"/>
                </a:solidFill>
                <a:latin typeface="Gill Sans MT"/>
                <a:cs typeface="Gill Sans MT"/>
              </a:rPr>
              <a:t> </a:t>
            </a:r>
            <a:r>
              <a:rPr sz="905" spc="37" dirty="0">
                <a:solidFill>
                  <a:srgbClr val="58595B"/>
                </a:solidFill>
                <a:latin typeface="Gill Sans MT"/>
                <a:cs typeface="Gill Sans MT"/>
              </a:rPr>
              <a:t>widespread</a:t>
            </a:r>
            <a:r>
              <a:rPr sz="905" spc="-33" dirty="0">
                <a:solidFill>
                  <a:srgbClr val="58595B"/>
                </a:solidFill>
                <a:latin typeface="Gill Sans MT"/>
                <a:cs typeface="Gill Sans MT"/>
              </a:rPr>
              <a:t> </a:t>
            </a:r>
            <a:r>
              <a:rPr sz="905" spc="58" dirty="0">
                <a:solidFill>
                  <a:srgbClr val="58595B"/>
                </a:solidFill>
                <a:latin typeface="Gill Sans MT"/>
                <a:cs typeface="Gill Sans MT"/>
              </a:rPr>
              <a:t>use</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8" dirty="0">
                <a:solidFill>
                  <a:srgbClr val="58595B"/>
                </a:solidFill>
                <a:latin typeface="Gill Sans MT"/>
                <a:cs typeface="Gill Sans MT"/>
              </a:rPr>
              <a:t>one-</a:t>
            </a:r>
            <a:endParaRPr sz="905">
              <a:solidFill>
                <a:prstClr val="black"/>
              </a:solidFill>
              <a:latin typeface="Gill Sans MT"/>
              <a:cs typeface="Gill Sans MT"/>
            </a:endParaRPr>
          </a:p>
          <a:p>
            <a:pPr marL="10451" marR="4180" defTabSz="752460">
              <a:lnSpc>
                <a:spcPct val="121300"/>
              </a:lnSpc>
            </a:pPr>
            <a:r>
              <a:rPr sz="905" spc="4" dirty="0">
                <a:solidFill>
                  <a:srgbClr val="58595B"/>
                </a:solidFill>
                <a:latin typeface="Gill Sans MT"/>
                <a:cs typeface="Gill Sans MT"/>
              </a:rPr>
              <a:t>in-three </a:t>
            </a:r>
            <a:r>
              <a:rPr sz="905" spc="41" dirty="0">
                <a:solidFill>
                  <a:srgbClr val="58595B"/>
                </a:solidFill>
                <a:latin typeface="Gill Sans MT"/>
                <a:cs typeface="Gill Sans MT"/>
              </a:rPr>
              <a:t>smartphone </a:t>
            </a:r>
            <a:r>
              <a:rPr sz="905" spc="25" dirty="0">
                <a:solidFill>
                  <a:srgbClr val="58595B"/>
                </a:solidFill>
                <a:latin typeface="Gill Sans MT"/>
                <a:cs typeface="Gill Sans MT"/>
              </a:rPr>
              <a:t>owners </a:t>
            </a:r>
            <a:r>
              <a:rPr sz="905" spc="49" dirty="0">
                <a:solidFill>
                  <a:srgbClr val="58595B"/>
                </a:solidFill>
                <a:latin typeface="Gill Sans MT"/>
                <a:cs typeface="Gill Sans MT"/>
              </a:rPr>
              <a:t>have </a:t>
            </a:r>
            <a:r>
              <a:rPr sz="905" spc="21" dirty="0">
                <a:solidFill>
                  <a:srgbClr val="58595B"/>
                </a:solidFill>
                <a:latin typeface="Gill Sans MT"/>
                <a:cs typeface="Gill Sans MT"/>
              </a:rPr>
              <a:t>one. </a:t>
            </a:r>
            <a:r>
              <a:rPr sz="905" spc="-4" dirty="0">
                <a:solidFill>
                  <a:srgbClr val="58595B"/>
                </a:solidFill>
                <a:latin typeface="Gill Sans MT"/>
                <a:cs typeface="Gill Sans MT"/>
              </a:rPr>
              <a:t>It took </a:t>
            </a:r>
            <a:r>
              <a:rPr sz="905" spc="21" dirty="0">
                <a:solidFill>
                  <a:srgbClr val="58595B"/>
                </a:solidFill>
                <a:latin typeface="Gill Sans MT"/>
                <a:cs typeface="Gill Sans MT"/>
              </a:rPr>
              <a:t>fewer </a:t>
            </a:r>
            <a:r>
              <a:rPr sz="905" spc="41" dirty="0">
                <a:solidFill>
                  <a:srgbClr val="58595B"/>
                </a:solidFill>
                <a:latin typeface="Gill Sans MT"/>
                <a:cs typeface="Gill Sans MT"/>
              </a:rPr>
              <a:t>than </a:t>
            </a:r>
            <a:r>
              <a:rPr sz="905" spc="12" dirty="0">
                <a:solidFill>
                  <a:srgbClr val="58595B"/>
                </a:solidFill>
                <a:latin typeface="Gill Sans MT"/>
                <a:cs typeface="Gill Sans MT"/>
              </a:rPr>
              <a:t>four  </a:t>
            </a:r>
            <a:r>
              <a:rPr sz="905" spc="41" dirty="0">
                <a:solidFill>
                  <a:srgbClr val="58595B"/>
                </a:solidFill>
                <a:latin typeface="Gill Sans MT"/>
                <a:cs typeface="Gill Sans MT"/>
              </a:rPr>
              <a:t>years </a:t>
            </a:r>
            <a:r>
              <a:rPr sz="905" spc="4" dirty="0">
                <a:solidFill>
                  <a:srgbClr val="58595B"/>
                </a:solidFill>
                <a:latin typeface="Gill Sans MT"/>
                <a:cs typeface="Gill Sans MT"/>
              </a:rPr>
              <a:t>for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8" dirty="0">
                <a:solidFill>
                  <a:srgbClr val="58595B"/>
                </a:solidFill>
                <a:latin typeface="Gill Sans MT"/>
                <a:cs typeface="Gill Sans MT"/>
              </a:rPr>
              <a:t>to </a:t>
            </a:r>
            <a:r>
              <a:rPr sz="905" spc="41" dirty="0">
                <a:solidFill>
                  <a:srgbClr val="58595B"/>
                </a:solidFill>
                <a:latin typeface="Gill Sans MT"/>
                <a:cs typeface="Gill Sans MT"/>
              </a:rPr>
              <a:t>achieve </a:t>
            </a:r>
            <a:r>
              <a:rPr sz="905" spc="45" dirty="0">
                <a:solidFill>
                  <a:srgbClr val="58595B"/>
                </a:solidFill>
                <a:latin typeface="Gill Sans MT"/>
                <a:cs typeface="Gill Sans MT"/>
              </a:rPr>
              <a:t>25% </a:t>
            </a:r>
            <a:r>
              <a:rPr sz="905" spc="29" dirty="0">
                <a:solidFill>
                  <a:srgbClr val="58595B"/>
                </a:solidFill>
                <a:latin typeface="Gill Sans MT"/>
                <a:cs typeface="Gill Sans MT"/>
              </a:rPr>
              <a:t>adoption </a:t>
            </a:r>
            <a:r>
              <a:rPr sz="905" spc="25" dirty="0">
                <a:solidFill>
                  <a:srgbClr val="58595B"/>
                </a:solidFill>
                <a:latin typeface="Gill Sans MT"/>
                <a:cs typeface="Gill Sans MT"/>
              </a:rPr>
              <a:t>from </a:t>
            </a:r>
            <a:r>
              <a:rPr sz="905" spc="16" dirty="0">
                <a:solidFill>
                  <a:srgbClr val="58595B"/>
                </a:solidFill>
                <a:latin typeface="Gill Sans MT"/>
                <a:cs typeface="Gill Sans MT"/>
              </a:rPr>
              <a:t>the  initial</a:t>
            </a:r>
            <a:r>
              <a:rPr sz="905" spc="-29" dirty="0">
                <a:solidFill>
                  <a:srgbClr val="58595B"/>
                </a:solidFill>
                <a:latin typeface="Gill Sans MT"/>
                <a:cs typeface="Gill Sans MT"/>
              </a:rPr>
              <a:t> </a:t>
            </a:r>
            <a:r>
              <a:rPr sz="905" spc="8" dirty="0">
                <a:solidFill>
                  <a:srgbClr val="58595B"/>
                </a:solidFill>
                <a:latin typeface="Gill Sans MT"/>
                <a:cs typeface="Gill Sans MT"/>
              </a:rPr>
              <a:t>introduction</a:t>
            </a:r>
            <a:r>
              <a:rPr sz="905" spc="-25" dirty="0">
                <a:solidFill>
                  <a:srgbClr val="58595B"/>
                </a:solidFill>
                <a:latin typeface="Gill Sans MT"/>
                <a:cs typeface="Gill Sans MT"/>
              </a:rPr>
              <a:t> </a:t>
            </a:r>
            <a:r>
              <a:rPr sz="905" spc="12" dirty="0">
                <a:solidFill>
                  <a:srgbClr val="58595B"/>
                </a:solidFill>
                <a:latin typeface="Gill Sans MT"/>
                <a:cs typeface="Gill Sans MT"/>
              </a:rPr>
              <a:t>restricted</a:t>
            </a:r>
            <a:r>
              <a:rPr sz="905" spc="-25" dirty="0">
                <a:solidFill>
                  <a:srgbClr val="58595B"/>
                </a:solidFill>
                <a:latin typeface="Gill Sans MT"/>
                <a:cs typeface="Gill Sans MT"/>
              </a:rPr>
              <a:t> </a:t>
            </a:r>
            <a:r>
              <a:rPr sz="905" spc="-8" dirty="0">
                <a:solidFill>
                  <a:srgbClr val="58595B"/>
                </a:solidFill>
                <a:latin typeface="Gill Sans MT"/>
                <a:cs typeface="Gill Sans MT"/>
              </a:rPr>
              <a:t>to</a:t>
            </a:r>
            <a:r>
              <a:rPr sz="905" spc="-25" dirty="0">
                <a:solidFill>
                  <a:srgbClr val="58595B"/>
                </a:solidFill>
                <a:latin typeface="Gill Sans MT"/>
                <a:cs typeface="Gill Sans MT"/>
              </a:rPr>
              <a:t> </a:t>
            </a:r>
            <a:r>
              <a:rPr sz="905" spc="41" dirty="0">
                <a:solidFill>
                  <a:srgbClr val="58595B"/>
                </a:solidFill>
                <a:latin typeface="Gill Sans MT"/>
                <a:cs typeface="Gill Sans MT"/>
              </a:rPr>
              <a:t>Amazon</a:t>
            </a:r>
            <a:r>
              <a:rPr sz="905" spc="-25" dirty="0">
                <a:solidFill>
                  <a:srgbClr val="58595B"/>
                </a:solidFill>
                <a:latin typeface="Gill Sans MT"/>
                <a:cs typeface="Gill Sans MT"/>
              </a:rPr>
              <a:t> </a:t>
            </a:r>
            <a:r>
              <a:rPr sz="905" spc="33" dirty="0">
                <a:solidFill>
                  <a:srgbClr val="58595B"/>
                </a:solidFill>
                <a:latin typeface="Gill Sans MT"/>
                <a:cs typeface="Gill Sans MT"/>
              </a:rPr>
              <a:t>Prime</a:t>
            </a:r>
            <a:r>
              <a:rPr sz="905" spc="-25" dirty="0">
                <a:solidFill>
                  <a:srgbClr val="58595B"/>
                </a:solidFill>
                <a:latin typeface="Gill Sans MT"/>
                <a:cs typeface="Gill Sans MT"/>
              </a:rPr>
              <a:t> </a:t>
            </a:r>
            <a:r>
              <a:rPr sz="905" spc="45" dirty="0">
                <a:solidFill>
                  <a:srgbClr val="58595B"/>
                </a:solidFill>
                <a:latin typeface="Gill Sans MT"/>
                <a:cs typeface="Gill Sans MT"/>
              </a:rPr>
              <a:t>members.</a:t>
            </a:r>
            <a:r>
              <a:rPr sz="905" spc="-29" dirty="0">
                <a:solidFill>
                  <a:srgbClr val="58595B"/>
                </a:solidFill>
                <a:latin typeface="Gill Sans MT"/>
                <a:cs typeface="Gill Sans MT"/>
              </a:rPr>
              <a:t> </a:t>
            </a:r>
            <a:r>
              <a:rPr sz="905" spc="4" dirty="0">
                <a:solidFill>
                  <a:srgbClr val="58595B"/>
                </a:solidFill>
                <a:latin typeface="Gill Sans MT"/>
                <a:cs typeface="Gill Sans MT"/>
              </a:rPr>
              <a:t>And,</a:t>
            </a:r>
            <a:r>
              <a:rPr sz="905" spc="-25" dirty="0">
                <a:solidFill>
                  <a:srgbClr val="58595B"/>
                </a:solidFill>
                <a:latin typeface="Gill Sans MT"/>
                <a:cs typeface="Gill Sans MT"/>
              </a:rPr>
              <a:t> </a:t>
            </a:r>
            <a:r>
              <a:rPr sz="905" spc="-8" dirty="0">
                <a:solidFill>
                  <a:srgbClr val="58595B"/>
                </a:solidFill>
                <a:latin typeface="Gill Sans MT"/>
                <a:cs typeface="Gill Sans MT"/>
              </a:rPr>
              <a:t>it</a:t>
            </a:r>
            <a:endParaRPr sz="905">
              <a:solidFill>
                <a:prstClr val="black"/>
              </a:solidFill>
              <a:latin typeface="Gill Sans MT"/>
              <a:cs typeface="Gill Sans MT"/>
            </a:endParaRPr>
          </a:p>
        </p:txBody>
      </p:sp>
      <p:sp>
        <p:nvSpPr>
          <p:cNvPr id="4" name="object 4"/>
          <p:cNvSpPr/>
          <p:nvPr/>
        </p:nvSpPr>
        <p:spPr>
          <a:xfrm>
            <a:off x="3676749" y="5095820"/>
            <a:ext cx="2858734" cy="757646"/>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3676014" y="5093113"/>
            <a:ext cx="2752604" cy="0"/>
          </a:xfrm>
          <a:custGeom>
            <a:avLst/>
            <a:gdLst/>
            <a:ahLst/>
            <a:cxnLst/>
            <a:rect l="l" t="t" r="r" b="b"/>
            <a:pathLst>
              <a:path w="3345179">
                <a:moveTo>
                  <a:pt x="0" y="0"/>
                </a:moveTo>
                <a:lnTo>
                  <a:pt x="3344722" y="0"/>
                </a:lnTo>
              </a:path>
            </a:pathLst>
          </a:custGeom>
          <a:ln w="6121">
            <a:solidFill>
              <a:srgbClr val="05D6ED"/>
            </a:solidFill>
          </a:ln>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3672073" y="5080145"/>
            <a:ext cx="2766191" cy="10450"/>
          </a:xfrm>
          <a:custGeom>
            <a:avLst/>
            <a:gdLst/>
            <a:ahLst/>
            <a:cxnLst/>
            <a:rect l="l" t="t" r="r" b="b"/>
            <a:pathLst>
              <a:path w="3361690" h="12700">
                <a:moveTo>
                  <a:pt x="0" y="12700"/>
                </a:moveTo>
                <a:lnTo>
                  <a:pt x="3361067" y="12700"/>
                </a:lnTo>
                <a:lnTo>
                  <a:pt x="3361067" y="0"/>
                </a:lnTo>
                <a:lnTo>
                  <a:pt x="0" y="0"/>
                </a:lnTo>
                <a:lnTo>
                  <a:pt x="0" y="127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3663953" y="5069695"/>
            <a:ext cx="2777686" cy="10450"/>
          </a:xfrm>
          <a:custGeom>
            <a:avLst/>
            <a:gdLst/>
            <a:ahLst/>
            <a:cxnLst/>
            <a:rect l="l" t="t" r="r" b="b"/>
            <a:pathLst>
              <a:path w="3375659" h="12700">
                <a:moveTo>
                  <a:pt x="0" y="12700"/>
                </a:moveTo>
                <a:lnTo>
                  <a:pt x="3375545" y="12700"/>
                </a:lnTo>
                <a:lnTo>
                  <a:pt x="3375545" y="0"/>
                </a:lnTo>
                <a:lnTo>
                  <a:pt x="0" y="0"/>
                </a:lnTo>
                <a:lnTo>
                  <a:pt x="0" y="127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3655113" y="5064470"/>
            <a:ext cx="2804856" cy="0"/>
          </a:xfrm>
          <a:custGeom>
            <a:avLst/>
            <a:gdLst/>
            <a:ahLst/>
            <a:cxnLst/>
            <a:rect l="l" t="t" r="r" b="b"/>
            <a:pathLst>
              <a:path w="3408679">
                <a:moveTo>
                  <a:pt x="0" y="0"/>
                </a:moveTo>
                <a:lnTo>
                  <a:pt x="3408375" y="0"/>
                </a:lnTo>
              </a:path>
            </a:pathLst>
          </a:custGeom>
          <a:ln w="12700">
            <a:solidFill>
              <a:srgbClr val="05D6ED"/>
            </a:solidFill>
          </a:ln>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3644745" y="5048794"/>
            <a:ext cx="2821577" cy="10450"/>
          </a:xfrm>
          <a:custGeom>
            <a:avLst/>
            <a:gdLst/>
            <a:ahLst/>
            <a:cxnLst/>
            <a:rect l="l" t="t" r="r" b="b"/>
            <a:pathLst>
              <a:path w="3429000" h="12700">
                <a:moveTo>
                  <a:pt x="0" y="12700"/>
                </a:moveTo>
                <a:lnTo>
                  <a:pt x="3428441" y="12700"/>
                </a:lnTo>
                <a:lnTo>
                  <a:pt x="3428441" y="0"/>
                </a:lnTo>
                <a:lnTo>
                  <a:pt x="0" y="0"/>
                </a:lnTo>
                <a:lnTo>
                  <a:pt x="0" y="127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3636804" y="5038344"/>
            <a:ext cx="2831505" cy="10450"/>
          </a:xfrm>
          <a:custGeom>
            <a:avLst/>
            <a:gdLst/>
            <a:ahLst/>
            <a:cxnLst/>
            <a:rect l="l" t="t" r="r" b="b"/>
            <a:pathLst>
              <a:path w="3441065" h="12700">
                <a:moveTo>
                  <a:pt x="0" y="12700"/>
                </a:moveTo>
                <a:lnTo>
                  <a:pt x="3440747" y="12700"/>
                </a:lnTo>
                <a:lnTo>
                  <a:pt x="3440747" y="0"/>
                </a:lnTo>
                <a:lnTo>
                  <a:pt x="0" y="0"/>
                </a:lnTo>
                <a:lnTo>
                  <a:pt x="0" y="127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3611315" y="5027894"/>
            <a:ext cx="2855541" cy="10450"/>
          </a:xfrm>
          <a:custGeom>
            <a:avLst/>
            <a:gdLst/>
            <a:ahLst/>
            <a:cxnLst/>
            <a:rect l="l" t="t" r="r" b="b"/>
            <a:pathLst>
              <a:path w="3470275" h="12700">
                <a:moveTo>
                  <a:pt x="0" y="12700"/>
                </a:moveTo>
                <a:lnTo>
                  <a:pt x="3470236" y="12700"/>
                </a:lnTo>
                <a:lnTo>
                  <a:pt x="3470236" y="0"/>
                </a:lnTo>
                <a:lnTo>
                  <a:pt x="0" y="0"/>
                </a:lnTo>
                <a:lnTo>
                  <a:pt x="0" y="127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3614628" y="5017444"/>
            <a:ext cx="2855018" cy="10450"/>
          </a:xfrm>
          <a:custGeom>
            <a:avLst/>
            <a:gdLst/>
            <a:ahLst/>
            <a:cxnLst/>
            <a:rect l="l" t="t" r="r" b="b"/>
            <a:pathLst>
              <a:path w="3469640" h="12700">
                <a:moveTo>
                  <a:pt x="0" y="12700"/>
                </a:moveTo>
                <a:lnTo>
                  <a:pt x="3469055" y="12700"/>
                </a:lnTo>
                <a:lnTo>
                  <a:pt x="3469055" y="0"/>
                </a:lnTo>
                <a:lnTo>
                  <a:pt x="0" y="0"/>
                </a:lnTo>
                <a:lnTo>
                  <a:pt x="0" y="127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3611608" y="5006993"/>
            <a:ext cx="2862856" cy="10450"/>
          </a:xfrm>
          <a:custGeom>
            <a:avLst/>
            <a:gdLst/>
            <a:ahLst/>
            <a:cxnLst/>
            <a:rect l="l" t="t" r="r" b="b"/>
            <a:pathLst>
              <a:path w="3479165" h="12700">
                <a:moveTo>
                  <a:pt x="0" y="12700"/>
                </a:moveTo>
                <a:lnTo>
                  <a:pt x="3478682" y="12700"/>
                </a:lnTo>
                <a:lnTo>
                  <a:pt x="3478682" y="0"/>
                </a:lnTo>
                <a:lnTo>
                  <a:pt x="0" y="0"/>
                </a:lnTo>
                <a:lnTo>
                  <a:pt x="0" y="127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3578272" y="5001768"/>
            <a:ext cx="2902044" cy="0"/>
          </a:xfrm>
          <a:custGeom>
            <a:avLst/>
            <a:gdLst/>
            <a:ahLst/>
            <a:cxnLst/>
            <a:rect l="l" t="t" r="r" b="b"/>
            <a:pathLst>
              <a:path w="3526790">
                <a:moveTo>
                  <a:pt x="0" y="0"/>
                </a:moveTo>
                <a:lnTo>
                  <a:pt x="3526612" y="0"/>
                </a:lnTo>
              </a:path>
            </a:pathLst>
          </a:custGeom>
          <a:ln w="12700">
            <a:solidFill>
              <a:srgbClr val="05D6ED"/>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3565481" y="4991318"/>
            <a:ext cx="2921377" cy="0"/>
          </a:xfrm>
          <a:custGeom>
            <a:avLst/>
            <a:gdLst/>
            <a:ahLst/>
            <a:cxnLst/>
            <a:rect l="l" t="t" r="r" b="b"/>
            <a:pathLst>
              <a:path w="3550284">
                <a:moveTo>
                  <a:pt x="0" y="0"/>
                </a:moveTo>
                <a:lnTo>
                  <a:pt x="3550031" y="0"/>
                </a:lnTo>
              </a:path>
            </a:pathLst>
          </a:custGeom>
          <a:ln w="12700">
            <a:solidFill>
              <a:srgbClr val="05D6ED"/>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3560224" y="4980867"/>
            <a:ext cx="2939143" cy="0"/>
          </a:xfrm>
          <a:custGeom>
            <a:avLst/>
            <a:gdLst/>
            <a:ahLst/>
            <a:cxnLst/>
            <a:rect l="l" t="t" r="r" b="b"/>
            <a:pathLst>
              <a:path w="3571875">
                <a:moveTo>
                  <a:pt x="0" y="0"/>
                </a:moveTo>
                <a:lnTo>
                  <a:pt x="3571341" y="0"/>
                </a:lnTo>
              </a:path>
            </a:pathLst>
          </a:custGeom>
          <a:ln w="12700">
            <a:solidFill>
              <a:srgbClr val="05D6ED"/>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3552502" y="4970417"/>
            <a:ext cx="2970494" cy="0"/>
          </a:xfrm>
          <a:custGeom>
            <a:avLst/>
            <a:gdLst/>
            <a:ahLst/>
            <a:cxnLst/>
            <a:rect l="l" t="t" r="r" b="b"/>
            <a:pathLst>
              <a:path w="3609975">
                <a:moveTo>
                  <a:pt x="0" y="0"/>
                </a:moveTo>
                <a:lnTo>
                  <a:pt x="3609848" y="0"/>
                </a:lnTo>
              </a:path>
            </a:pathLst>
          </a:custGeom>
          <a:ln w="12700">
            <a:solidFill>
              <a:srgbClr val="05D6ED"/>
            </a:solidFill>
          </a:ln>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3541643" y="4959967"/>
            <a:ext cx="3001322" cy="0"/>
          </a:xfrm>
          <a:custGeom>
            <a:avLst/>
            <a:gdLst/>
            <a:ahLst/>
            <a:cxnLst/>
            <a:rect l="l" t="t" r="r" b="b"/>
            <a:pathLst>
              <a:path w="3647440">
                <a:moveTo>
                  <a:pt x="0" y="0"/>
                </a:moveTo>
                <a:lnTo>
                  <a:pt x="3647020" y="0"/>
                </a:lnTo>
              </a:path>
            </a:pathLst>
          </a:custGeom>
          <a:ln w="12700">
            <a:solidFill>
              <a:srgbClr val="05D6ED"/>
            </a:solidFill>
          </a:ln>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3510052" y="4949517"/>
            <a:ext cx="3034240" cy="0"/>
          </a:xfrm>
          <a:custGeom>
            <a:avLst/>
            <a:gdLst/>
            <a:ahLst/>
            <a:cxnLst/>
            <a:rect l="l" t="t" r="r" b="b"/>
            <a:pathLst>
              <a:path w="3687445">
                <a:moveTo>
                  <a:pt x="0" y="0"/>
                </a:moveTo>
                <a:lnTo>
                  <a:pt x="3687356" y="0"/>
                </a:lnTo>
              </a:path>
            </a:pathLst>
          </a:custGeom>
          <a:ln w="12700">
            <a:solidFill>
              <a:srgbClr val="05D6ED"/>
            </a:solidFill>
          </a:ln>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3477280" y="4933841"/>
            <a:ext cx="3068204" cy="10450"/>
          </a:xfrm>
          <a:custGeom>
            <a:avLst/>
            <a:gdLst/>
            <a:ahLst/>
            <a:cxnLst/>
            <a:rect l="l" t="t" r="r" b="b"/>
            <a:pathLst>
              <a:path w="3728720" h="12700">
                <a:moveTo>
                  <a:pt x="0" y="12700"/>
                </a:moveTo>
                <a:lnTo>
                  <a:pt x="3728669" y="12700"/>
                </a:lnTo>
                <a:lnTo>
                  <a:pt x="3728669" y="0"/>
                </a:lnTo>
                <a:lnTo>
                  <a:pt x="0" y="0"/>
                </a:lnTo>
                <a:lnTo>
                  <a:pt x="0" y="127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3468439" y="4923391"/>
            <a:ext cx="3083879" cy="10450"/>
          </a:xfrm>
          <a:custGeom>
            <a:avLst/>
            <a:gdLst/>
            <a:ahLst/>
            <a:cxnLst/>
            <a:rect l="l" t="t" r="r" b="b"/>
            <a:pathLst>
              <a:path w="3747770" h="12700">
                <a:moveTo>
                  <a:pt x="0" y="12700"/>
                </a:moveTo>
                <a:lnTo>
                  <a:pt x="3747655" y="12700"/>
                </a:lnTo>
                <a:lnTo>
                  <a:pt x="3747655" y="0"/>
                </a:lnTo>
                <a:lnTo>
                  <a:pt x="0" y="0"/>
                </a:lnTo>
                <a:lnTo>
                  <a:pt x="0" y="127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3473743" y="4912941"/>
            <a:ext cx="3085969" cy="10450"/>
          </a:xfrm>
          <a:custGeom>
            <a:avLst/>
            <a:gdLst/>
            <a:ahLst/>
            <a:cxnLst/>
            <a:rect l="l" t="t" r="r" b="b"/>
            <a:pathLst>
              <a:path w="3750309" h="12700">
                <a:moveTo>
                  <a:pt x="0" y="12700"/>
                </a:moveTo>
                <a:lnTo>
                  <a:pt x="3750056" y="12700"/>
                </a:lnTo>
                <a:lnTo>
                  <a:pt x="3750056" y="0"/>
                </a:lnTo>
                <a:lnTo>
                  <a:pt x="0" y="0"/>
                </a:lnTo>
                <a:lnTo>
                  <a:pt x="0" y="127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3475880" y="4902490"/>
            <a:ext cx="3088582" cy="10450"/>
          </a:xfrm>
          <a:custGeom>
            <a:avLst/>
            <a:gdLst/>
            <a:ahLst/>
            <a:cxnLst/>
            <a:rect l="l" t="t" r="r" b="b"/>
            <a:pathLst>
              <a:path w="3753484" h="12700">
                <a:moveTo>
                  <a:pt x="0" y="12700"/>
                </a:moveTo>
                <a:lnTo>
                  <a:pt x="3753319" y="12700"/>
                </a:lnTo>
                <a:lnTo>
                  <a:pt x="3753319" y="0"/>
                </a:lnTo>
                <a:lnTo>
                  <a:pt x="0" y="0"/>
                </a:lnTo>
                <a:lnTo>
                  <a:pt x="0" y="127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3473967" y="4897265"/>
            <a:ext cx="3105825" cy="0"/>
          </a:xfrm>
          <a:custGeom>
            <a:avLst/>
            <a:gdLst/>
            <a:ahLst/>
            <a:cxnLst/>
            <a:rect l="l" t="t" r="r" b="b"/>
            <a:pathLst>
              <a:path w="3774440">
                <a:moveTo>
                  <a:pt x="0" y="0"/>
                </a:moveTo>
                <a:lnTo>
                  <a:pt x="3773868" y="0"/>
                </a:lnTo>
              </a:path>
            </a:pathLst>
          </a:custGeom>
          <a:ln w="12700">
            <a:solidFill>
              <a:srgbClr val="05D6ED"/>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3479328" y="4886815"/>
            <a:ext cx="3111573" cy="0"/>
          </a:xfrm>
          <a:custGeom>
            <a:avLst/>
            <a:gdLst/>
            <a:ahLst/>
            <a:cxnLst/>
            <a:rect l="l" t="t" r="r" b="b"/>
            <a:pathLst>
              <a:path w="3781425">
                <a:moveTo>
                  <a:pt x="0" y="0"/>
                </a:moveTo>
                <a:lnTo>
                  <a:pt x="3781043" y="0"/>
                </a:lnTo>
              </a:path>
            </a:pathLst>
          </a:custGeom>
          <a:ln w="12700">
            <a:solidFill>
              <a:srgbClr val="05D6ED"/>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3475284" y="4876365"/>
            <a:ext cx="3135086" cy="0"/>
          </a:xfrm>
          <a:custGeom>
            <a:avLst/>
            <a:gdLst/>
            <a:ahLst/>
            <a:cxnLst/>
            <a:rect l="l" t="t" r="r" b="b"/>
            <a:pathLst>
              <a:path w="3810000">
                <a:moveTo>
                  <a:pt x="0" y="0"/>
                </a:moveTo>
                <a:lnTo>
                  <a:pt x="3809898" y="0"/>
                </a:lnTo>
              </a:path>
            </a:pathLst>
          </a:custGeom>
          <a:ln w="12700">
            <a:solidFill>
              <a:srgbClr val="05D6ED"/>
            </a:solidFill>
          </a:ln>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3464144" y="4865914"/>
            <a:ext cx="3168527" cy="0"/>
          </a:xfrm>
          <a:custGeom>
            <a:avLst/>
            <a:gdLst/>
            <a:ahLst/>
            <a:cxnLst/>
            <a:rect l="l" t="t" r="r" b="b"/>
            <a:pathLst>
              <a:path w="3850640">
                <a:moveTo>
                  <a:pt x="0" y="0"/>
                </a:moveTo>
                <a:lnTo>
                  <a:pt x="3850233" y="0"/>
                </a:lnTo>
              </a:path>
            </a:pathLst>
          </a:custGeom>
          <a:ln w="12700">
            <a:solidFill>
              <a:srgbClr val="05D6ED"/>
            </a:solidFill>
          </a:ln>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3468931" y="4858667"/>
            <a:ext cx="3162256" cy="0"/>
          </a:xfrm>
          <a:custGeom>
            <a:avLst/>
            <a:gdLst/>
            <a:ahLst/>
            <a:cxnLst/>
            <a:rect l="l" t="t" r="r" b="b"/>
            <a:pathLst>
              <a:path w="3843020">
                <a:moveTo>
                  <a:pt x="0" y="0"/>
                </a:moveTo>
                <a:lnTo>
                  <a:pt x="3842607" y="0"/>
                </a:lnTo>
              </a:path>
            </a:pathLst>
          </a:custGeom>
          <a:ln w="4914">
            <a:solidFill>
              <a:srgbClr val="05D6ED"/>
            </a:solidFill>
          </a:ln>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3337026" y="3646345"/>
            <a:ext cx="3878768" cy="1368881"/>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0" name="object 30"/>
          <p:cNvSpPr txBox="1"/>
          <p:nvPr/>
        </p:nvSpPr>
        <p:spPr>
          <a:xfrm>
            <a:off x="4491681" y="4391369"/>
            <a:ext cx="1332934" cy="433218"/>
          </a:xfrm>
          <a:prstGeom prst="rect">
            <a:avLst/>
          </a:prstGeom>
        </p:spPr>
        <p:txBody>
          <a:bodyPr vert="horz" wrap="square" lIns="0" tIns="9928" rIns="0" bIns="0" rtlCol="0">
            <a:spAutoFit/>
          </a:bodyPr>
          <a:lstStyle/>
          <a:p>
            <a:pPr marL="10451" defTabSz="752460">
              <a:lnSpc>
                <a:spcPts val="1193"/>
              </a:lnSpc>
              <a:spcBef>
                <a:spcPts val="78"/>
              </a:spcBef>
            </a:pPr>
            <a:r>
              <a:rPr sz="1029" spc="-37" dirty="0">
                <a:solidFill>
                  <a:srgbClr val="027481"/>
                </a:solidFill>
                <a:latin typeface="Gill Sans MT"/>
                <a:cs typeface="Gill Sans MT"/>
              </a:rPr>
              <a:t>Total </a:t>
            </a:r>
            <a:r>
              <a:rPr sz="1029" spc="-49" dirty="0">
                <a:solidFill>
                  <a:srgbClr val="027481"/>
                </a:solidFill>
                <a:latin typeface="Gill Sans MT"/>
                <a:cs typeface="Gill Sans MT"/>
              </a:rPr>
              <a:t>US </a:t>
            </a:r>
            <a:r>
              <a:rPr sz="1029" spc="-37" dirty="0">
                <a:solidFill>
                  <a:srgbClr val="027481"/>
                </a:solidFill>
                <a:latin typeface="Gill Sans MT"/>
                <a:cs typeface="Gill Sans MT"/>
              </a:rPr>
              <a:t>Adult</a:t>
            </a:r>
            <a:r>
              <a:rPr sz="1029" spc="-119" dirty="0">
                <a:solidFill>
                  <a:srgbClr val="027481"/>
                </a:solidFill>
                <a:latin typeface="Gill Sans MT"/>
                <a:cs typeface="Gill Sans MT"/>
              </a:rPr>
              <a:t> </a:t>
            </a:r>
            <a:r>
              <a:rPr sz="1029" spc="-8" dirty="0">
                <a:solidFill>
                  <a:srgbClr val="027481"/>
                </a:solidFill>
                <a:latin typeface="Gill Sans MT"/>
                <a:cs typeface="Gill Sans MT"/>
              </a:rPr>
              <a:t>Population</a:t>
            </a:r>
            <a:endParaRPr sz="1029">
              <a:solidFill>
                <a:prstClr val="black"/>
              </a:solidFill>
              <a:latin typeface="Gill Sans MT"/>
              <a:cs typeface="Gill Sans MT"/>
            </a:endParaRPr>
          </a:p>
          <a:p>
            <a:pPr marL="75769" defTabSz="752460">
              <a:lnSpc>
                <a:spcPts val="2131"/>
              </a:lnSpc>
            </a:pPr>
            <a:r>
              <a:rPr sz="1810" spc="-12" dirty="0">
                <a:solidFill>
                  <a:srgbClr val="027481"/>
                </a:solidFill>
                <a:latin typeface="Gill Sans MT"/>
                <a:cs typeface="Gill Sans MT"/>
              </a:rPr>
              <a:t>253</a:t>
            </a:r>
            <a:r>
              <a:rPr sz="1810" spc="-119" dirty="0">
                <a:solidFill>
                  <a:srgbClr val="027481"/>
                </a:solidFill>
                <a:latin typeface="Gill Sans MT"/>
                <a:cs typeface="Gill Sans MT"/>
              </a:rPr>
              <a:t> MILLION</a:t>
            </a:r>
            <a:endParaRPr sz="1810">
              <a:solidFill>
                <a:prstClr val="black"/>
              </a:solidFill>
              <a:latin typeface="Gill Sans MT"/>
              <a:cs typeface="Gill Sans MT"/>
            </a:endParaRPr>
          </a:p>
        </p:txBody>
      </p:sp>
      <p:sp>
        <p:nvSpPr>
          <p:cNvPr id="31" name="object 31"/>
          <p:cNvSpPr/>
          <p:nvPr/>
        </p:nvSpPr>
        <p:spPr>
          <a:xfrm>
            <a:off x="5076041" y="5176031"/>
            <a:ext cx="179906" cy="81366"/>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5292830" y="5176034"/>
            <a:ext cx="353909" cy="81366"/>
          </a:xfrm>
          <a:prstGeom prst="rect">
            <a:avLst/>
          </a:prstGeom>
          <a:blipFill>
            <a:blip r:embed="rId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3" name="object 33"/>
          <p:cNvSpPr txBox="1"/>
          <p:nvPr/>
        </p:nvSpPr>
        <p:spPr>
          <a:xfrm>
            <a:off x="6235108" y="4282022"/>
            <a:ext cx="930598" cy="433745"/>
          </a:xfrm>
          <a:prstGeom prst="rect">
            <a:avLst/>
          </a:prstGeom>
        </p:spPr>
        <p:txBody>
          <a:bodyPr vert="horz" wrap="square" lIns="0" tIns="10450" rIns="0" bIns="0" rtlCol="0">
            <a:spAutoFit/>
          </a:bodyPr>
          <a:lstStyle/>
          <a:p>
            <a:pPr algn="ctr" defTabSz="752460">
              <a:lnSpc>
                <a:spcPts val="2131"/>
              </a:lnSpc>
              <a:spcBef>
                <a:spcPts val="82"/>
              </a:spcBef>
            </a:pPr>
            <a:r>
              <a:rPr sz="1810" b="1" spc="-111" dirty="0">
                <a:solidFill>
                  <a:srgbClr val="05D6ED"/>
                </a:solidFill>
                <a:latin typeface="Century Gothic"/>
                <a:cs typeface="Century Gothic"/>
              </a:rPr>
              <a:t>39.8%</a:t>
            </a:r>
            <a:endParaRPr sz="1810">
              <a:solidFill>
                <a:prstClr val="black"/>
              </a:solidFill>
              <a:latin typeface="Century Gothic"/>
              <a:cs typeface="Century Gothic"/>
            </a:endParaRPr>
          </a:p>
          <a:p>
            <a:pPr algn="ctr" defTabSz="752460">
              <a:lnSpc>
                <a:spcPts val="1243"/>
              </a:lnSpc>
            </a:pPr>
            <a:r>
              <a:rPr sz="1070" spc="-62" dirty="0">
                <a:solidFill>
                  <a:srgbClr val="231F20"/>
                </a:solidFill>
                <a:latin typeface="Gill Sans MT"/>
                <a:cs typeface="Gill Sans MT"/>
              </a:rPr>
              <a:t>One-Year</a:t>
            </a:r>
            <a:r>
              <a:rPr sz="1070" spc="-91" dirty="0">
                <a:solidFill>
                  <a:srgbClr val="231F20"/>
                </a:solidFill>
                <a:latin typeface="Gill Sans MT"/>
                <a:cs typeface="Gill Sans MT"/>
              </a:rPr>
              <a:t> </a:t>
            </a:r>
            <a:r>
              <a:rPr sz="1070" spc="-70" dirty="0">
                <a:solidFill>
                  <a:srgbClr val="231F20"/>
                </a:solidFill>
                <a:latin typeface="Gill Sans MT"/>
                <a:cs typeface="Gill Sans MT"/>
              </a:rPr>
              <a:t>Growth</a:t>
            </a:r>
            <a:endParaRPr sz="1070">
              <a:solidFill>
                <a:prstClr val="black"/>
              </a:solidFill>
              <a:latin typeface="Gill Sans MT"/>
              <a:cs typeface="Gill Sans MT"/>
            </a:endParaRPr>
          </a:p>
        </p:txBody>
      </p:sp>
      <p:sp>
        <p:nvSpPr>
          <p:cNvPr id="34" name="object 34"/>
          <p:cNvSpPr txBox="1"/>
          <p:nvPr/>
        </p:nvSpPr>
        <p:spPr>
          <a:xfrm>
            <a:off x="4652051" y="4894935"/>
            <a:ext cx="1012110" cy="386819"/>
          </a:xfrm>
          <a:prstGeom prst="rect">
            <a:avLst/>
          </a:prstGeom>
        </p:spPr>
        <p:txBody>
          <a:bodyPr vert="horz" wrap="square" lIns="0" tIns="13063" rIns="0" bIns="0" rtlCol="0">
            <a:spAutoFit/>
          </a:bodyPr>
          <a:lstStyle/>
          <a:p>
            <a:pPr marL="10451" defTabSz="752460">
              <a:spcBef>
                <a:spcPts val="103"/>
              </a:spcBef>
            </a:pPr>
            <a:r>
              <a:rPr sz="699" spc="70" dirty="0">
                <a:solidFill>
                  <a:srgbClr val="FFFFFF"/>
                </a:solidFill>
                <a:latin typeface="Gill Sans MT"/>
                <a:cs typeface="Gill Sans MT"/>
              </a:rPr>
              <a:t>Jan</a:t>
            </a:r>
            <a:r>
              <a:rPr sz="699" spc="-45" dirty="0">
                <a:solidFill>
                  <a:srgbClr val="FFFFFF"/>
                </a:solidFill>
                <a:latin typeface="Gill Sans MT"/>
                <a:cs typeface="Gill Sans MT"/>
              </a:rPr>
              <a:t> </a:t>
            </a:r>
            <a:r>
              <a:rPr sz="699" spc="4" dirty="0">
                <a:solidFill>
                  <a:srgbClr val="FFFFFF"/>
                </a:solidFill>
                <a:latin typeface="Gill Sans MT"/>
                <a:cs typeface="Gill Sans MT"/>
              </a:rPr>
              <a:t>2019</a:t>
            </a:r>
            <a:r>
              <a:rPr sz="699" spc="-41" dirty="0">
                <a:solidFill>
                  <a:srgbClr val="FFFFFF"/>
                </a:solidFill>
                <a:latin typeface="Gill Sans MT"/>
                <a:cs typeface="Gill Sans MT"/>
              </a:rPr>
              <a:t> </a:t>
            </a:r>
            <a:r>
              <a:rPr sz="699" spc="70" dirty="0">
                <a:solidFill>
                  <a:srgbClr val="FFFFFF"/>
                </a:solidFill>
                <a:latin typeface="Gill Sans MT"/>
                <a:cs typeface="Gill Sans MT"/>
              </a:rPr>
              <a:t>/</a:t>
            </a:r>
            <a:r>
              <a:rPr sz="699" spc="-41" dirty="0">
                <a:solidFill>
                  <a:srgbClr val="FFFFFF"/>
                </a:solidFill>
                <a:latin typeface="Gill Sans MT"/>
                <a:cs typeface="Gill Sans MT"/>
              </a:rPr>
              <a:t> </a:t>
            </a:r>
            <a:r>
              <a:rPr sz="823" spc="12" dirty="0">
                <a:solidFill>
                  <a:srgbClr val="FFFFFF"/>
                </a:solidFill>
                <a:latin typeface="Gill Sans MT"/>
                <a:cs typeface="Gill Sans MT"/>
              </a:rPr>
              <a:t>66.4</a:t>
            </a:r>
            <a:r>
              <a:rPr sz="823" spc="-49" dirty="0">
                <a:solidFill>
                  <a:srgbClr val="FFFFFF"/>
                </a:solidFill>
                <a:latin typeface="Gill Sans MT"/>
                <a:cs typeface="Gill Sans MT"/>
              </a:rPr>
              <a:t> </a:t>
            </a:r>
            <a:r>
              <a:rPr sz="823" spc="-45" dirty="0">
                <a:solidFill>
                  <a:srgbClr val="FFFFFF"/>
                </a:solidFill>
                <a:latin typeface="Gill Sans MT"/>
                <a:cs typeface="Gill Sans MT"/>
              </a:rPr>
              <a:t>MILLION</a:t>
            </a:r>
            <a:endParaRPr sz="823">
              <a:solidFill>
                <a:prstClr val="black"/>
              </a:solidFill>
              <a:latin typeface="Gill Sans MT"/>
              <a:cs typeface="Gill Sans MT"/>
            </a:endParaRPr>
          </a:p>
          <a:p>
            <a:pPr defTabSz="752460">
              <a:spcBef>
                <a:spcPts val="21"/>
              </a:spcBef>
            </a:pPr>
            <a:endParaRPr sz="782">
              <a:solidFill>
                <a:prstClr val="black"/>
              </a:solidFill>
              <a:latin typeface="Times New Roman"/>
              <a:cs typeface="Times New Roman"/>
            </a:endParaRPr>
          </a:p>
          <a:p>
            <a:pPr marL="10451" defTabSz="752460"/>
            <a:r>
              <a:rPr sz="699" spc="70" dirty="0">
                <a:solidFill>
                  <a:srgbClr val="FFFFFF"/>
                </a:solidFill>
                <a:latin typeface="Gill Sans MT"/>
                <a:cs typeface="Gill Sans MT"/>
              </a:rPr>
              <a:t>Jan</a:t>
            </a:r>
            <a:r>
              <a:rPr sz="699" spc="-45" dirty="0">
                <a:solidFill>
                  <a:srgbClr val="FFFFFF"/>
                </a:solidFill>
                <a:latin typeface="Gill Sans MT"/>
                <a:cs typeface="Gill Sans MT"/>
              </a:rPr>
              <a:t> </a:t>
            </a:r>
            <a:r>
              <a:rPr sz="699" spc="4" dirty="0">
                <a:solidFill>
                  <a:srgbClr val="FFFFFF"/>
                </a:solidFill>
                <a:latin typeface="Gill Sans MT"/>
                <a:cs typeface="Gill Sans MT"/>
              </a:rPr>
              <a:t>2018</a:t>
            </a:r>
            <a:r>
              <a:rPr sz="699" spc="-41" dirty="0">
                <a:solidFill>
                  <a:srgbClr val="FFFFFF"/>
                </a:solidFill>
                <a:latin typeface="Gill Sans MT"/>
                <a:cs typeface="Gill Sans MT"/>
              </a:rPr>
              <a:t> </a:t>
            </a:r>
            <a:r>
              <a:rPr sz="699" spc="70" dirty="0">
                <a:solidFill>
                  <a:srgbClr val="FFFFFF"/>
                </a:solidFill>
                <a:latin typeface="Gill Sans MT"/>
                <a:cs typeface="Gill Sans MT"/>
              </a:rPr>
              <a:t>/</a:t>
            </a:r>
            <a:r>
              <a:rPr sz="699" spc="-41" dirty="0">
                <a:solidFill>
                  <a:srgbClr val="FFFFFF"/>
                </a:solidFill>
                <a:latin typeface="Gill Sans MT"/>
                <a:cs typeface="Gill Sans MT"/>
              </a:rPr>
              <a:t> </a:t>
            </a:r>
            <a:r>
              <a:rPr sz="823" spc="12" dirty="0">
                <a:solidFill>
                  <a:srgbClr val="FFFFFF"/>
                </a:solidFill>
                <a:latin typeface="Gill Sans MT"/>
                <a:cs typeface="Gill Sans MT"/>
              </a:rPr>
              <a:t>47.3</a:t>
            </a:r>
            <a:r>
              <a:rPr sz="823" spc="-49" dirty="0">
                <a:solidFill>
                  <a:srgbClr val="FFFFFF"/>
                </a:solidFill>
                <a:latin typeface="Gill Sans MT"/>
                <a:cs typeface="Gill Sans MT"/>
              </a:rPr>
              <a:t> </a:t>
            </a:r>
            <a:r>
              <a:rPr sz="823" spc="-45" dirty="0">
                <a:solidFill>
                  <a:srgbClr val="FFFFFF"/>
                </a:solidFill>
                <a:latin typeface="Gill Sans MT"/>
                <a:cs typeface="Gill Sans MT"/>
              </a:rPr>
              <a:t>MILLION</a:t>
            </a:r>
            <a:endParaRPr sz="823">
              <a:solidFill>
                <a:prstClr val="black"/>
              </a:solidFill>
              <a:latin typeface="Gill Sans MT"/>
              <a:cs typeface="Gill Sans MT"/>
            </a:endParaRPr>
          </a:p>
        </p:txBody>
      </p:sp>
      <p:sp>
        <p:nvSpPr>
          <p:cNvPr id="35" name="object 35"/>
          <p:cNvSpPr txBox="1"/>
          <p:nvPr/>
        </p:nvSpPr>
        <p:spPr>
          <a:xfrm>
            <a:off x="3731042" y="3304378"/>
            <a:ext cx="3135086" cy="187845"/>
          </a:xfrm>
          <a:prstGeom prst="rect">
            <a:avLst/>
          </a:prstGeom>
        </p:spPr>
        <p:txBody>
          <a:bodyPr vert="horz" wrap="square" lIns="0" tIns="10450" rIns="0" bIns="0" rtlCol="0">
            <a:spAutoFit/>
          </a:bodyPr>
          <a:lstStyle/>
          <a:p>
            <a:pPr marL="10451" defTabSz="752460">
              <a:spcBef>
                <a:spcPts val="82"/>
              </a:spcBef>
            </a:pPr>
            <a:r>
              <a:rPr sz="1152" dirty="0">
                <a:solidFill>
                  <a:prstClr val="black"/>
                </a:solidFill>
                <a:latin typeface="Gill Sans MT"/>
                <a:cs typeface="Gill Sans MT"/>
              </a:rPr>
              <a:t>U.S.</a:t>
            </a:r>
            <a:r>
              <a:rPr sz="1152" spc="-62" dirty="0">
                <a:solidFill>
                  <a:prstClr val="black"/>
                </a:solidFill>
                <a:latin typeface="Gill Sans MT"/>
                <a:cs typeface="Gill Sans MT"/>
              </a:rPr>
              <a:t> </a:t>
            </a:r>
            <a:r>
              <a:rPr sz="1152" spc="-41" dirty="0">
                <a:solidFill>
                  <a:prstClr val="black"/>
                </a:solidFill>
                <a:latin typeface="Gill Sans MT"/>
                <a:cs typeface="Gill Sans MT"/>
              </a:rPr>
              <a:t>Adult</a:t>
            </a:r>
            <a:r>
              <a:rPr sz="1152" spc="-58" dirty="0">
                <a:solidFill>
                  <a:prstClr val="black"/>
                </a:solidFill>
                <a:latin typeface="Gill Sans MT"/>
                <a:cs typeface="Gill Sans MT"/>
              </a:rPr>
              <a:t> </a:t>
            </a:r>
            <a:r>
              <a:rPr sz="1152" spc="-8" dirty="0">
                <a:solidFill>
                  <a:prstClr val="black"/>
                </a:solidFill>
                <a:latin typeface="Gill Sans MT"/>
                <a:cs typeface="Gill Sans MT"/>
              </a:rPr>
              <a:t>Smart</a:t>
            </a:r>
            <a:r>
              <a:rPr sz="1152" spc="-58" dirty="0">
                <a:solidFill>
                  <a:prstClr val="black"/>
                </a:solidFill>
                <a:latin typeface="Gill Sans MT"/>
                <a:cs typeface="Gill Sans MT"/>
              </a:rPr>
              <a:t> </a:t>
            </a:r>
            <a:r>
              <a:rPr sz="1152" spc="-12" dirty="0">
                <a:solidFill>
                  <a:prstClr val="black"/>
                </a:solidFill>
                <a:latin typeface="Gill Sans MT"/>
                <a:cs typeface="Gill Sans MT"/>
              </a:rPr>
              <a:t>Speaker</a:t>
            </a:r>
            <a:r>
              <a:rPr sz="1152" spc="-62" dirty="0">
                <a:solidFill>
                  <a:prstClr val="black"/>
                </a:solidFill>
                <a:latin typeface="Gill Sans MT"/>
                <a:cs typeface="Gill Sans MT"/>
              </a:rPr>
              <a:t> </a:t>
            </a:r>
            <a:r>
              <a:rPr sz="1152" spc="8" dirty="0">
                <a:solidFill>
                  <a:prstClr val="black"/>
                </a:solidFill>
                <a:latin typeface="Gill Sans MT"/>
                <a:cs typeface="Gill Sans MT"/>
              </a:rPr>
              <a:t>Installed</a:t>
            </a:r>
            <a:r>
              <a:rPr sz="1152" spc="-58" dirty="0">
                <a:solidFill>
                  <a:prstClr val="black"/>
                </a:solidFill>
                <a:latin typeface="Gill Sans MT"/>
                <a:cs typeface="Gill Sans MT"/>
              </a:rPr>
              <a:t> </a:t>
            </a:r>
            <a:r>
              <a:rPr sz="1152" spc="21" dirty="0">
                <a:solidFill>
                  <a:prstClr val="black"/>
                </a:solidFill>
                <a:latin typeface="Gill Sans MT"/>
                <a:cs typeface="Gill Sans MT"/>
              </a:rPr>
              <a:t>Base</a:t>
            </a:r>
            <a:r>
              <a:rPr sz="1152" spc="-58" dirty="0">
                <a:solidFill>
                  <a:prstClr val="black"/>
                </a:solidFill>
                <a:latin typeface="Gill Sans MT"/>
                <a:cs typeface="Gill Sans MT"/>
              </a:rPr>
              <a:t> </a:t>
            </a:r>
            <a:r>
              <a:rPr sz="1152" spc="29" dirty="0">
                <a:solidFill>
                  <a:prstClr val="black"/>
                </a:solidFill>
                <a:latin typeface="Gill Sans MT"/>
                <a:cs typeface="Gill Sans MT"/>
              </a:rPr>
              <a:t>January</a:t>
            </a:r>
            <a:r>
              <a:rPr sz="1152" spc="-58" dirty="0">
                <a:solidFill>
                  <a:prstClr val="black"/>
                </a:solidFill>
                <a:latin typeface="Gill Sans MT"/>
                <a:cs typeface="Gill Sans MT"/>
              </a:rPr>
              <a:t> </a:t>
            </a:r>
            <a:r>
              <a:rPr sz="1152" spc="-8" dirty="0">
                <a:solidFill>
                  <a:prstClr val="black"/>
                </a:solidFill>
                <a:latin typeface="Gill Sans MT"/>
                <a:cs typeface="Gill Sans MT"/>
              </a:rPr>
              <a:t>2019</a:t>
            </a:r>
            <a:endParaRPr sz="1152">
              <a:solidFill>
                <a:prstClr val="black"/>
              </a:solidFill>
              <a:latin typeface="Gill Sans MT"/>
              <a:cs typeface="Gill Sans MT"/>
            </a:endParaRPr>
          </a:p>
        </p:txBody>
      </p:sp>
      <p:sp>
        <p:nvSpPr>
          <p:cNvPr id="36" name="object 36"/>
          <p:cNvSpPr txBox="1">
            <a:spLocks noGrp="1"/>
          </p:cNvSpPr>
          <p:nvPr>
            <p:ph type="title"/>
          </p:nvPr>
        </p:nvSpPr>
        <p:spPr>
          <a:xfrm>
            <a:off x="2069156" y="1020209"/>
            <a:ext cx="4334779" cy="289090"/>
          </a:xfrm>
          <a:prstGeom prst="rect">
            <a:avLst/>
          </a:prstGeom>
        </p:spPr>
        <p:txBody>
          <a:bodyPr vert="horz" wrap="square" lIns="0" tIns="10450" rIns="0" bIns="0" rtlCol="0">
            <a:spAutoFit/>
          </a:bodyPr>
          <a:lstStyle/>
          <a:p>
            <a:pPr marL="10451">
              <a:spcBef>
                <a:spcPts val="82"/>
              </a:spcBef>
            </a:pPr>
            <a:r>
              <a:rPr sz="1810" spc="29" dirty="0">
                <a:solidFill>
                  <a:srgbClr val="05D6ED"/>
                </a:solidFill>
              </a:rPr>
              <a:t>U.S. Smart </a:t>
            </a:r>
            <a:r>
              <a:rPr sz="1810" spc="21" dirty="0">
                <a:solidFill>
                  <a:srgbClr val="05D6ED"/>
                </a:solidFill>
              </a:rPr>
              <a:t>Speaker </a:t>
            </a:r>
            <a:r>
              <a:rPr sz="1810" spc="-66" dirty="0">
                <a:solidFill>
                  <a:srgbClr val="05D6ED"/>
                </a:solidFill>
              </a:rPr>
              <a:t>Owners </a:t>
            </a:r>
            <a:r>
              <a:rPr sz="1810" spc="29" dirty="0">
                <a:solidFill>
                  <a:srgbClr val="05D6ED"/>
                </a:solidFill>
              </a:rPr>
              <a:t>Rise </a:t>
            </a:r>
            <a:r>
              <a:rPr sz="1810" spc="-4" dirty="0">
                <a:solidFill>
                  <a:srgbClr val="05D6ED"/>
                </a:solidFill>
              </a:rPr>
              <a:t>40% </a:t>
            </a:r>
            <a:r>
              <a:rPr sz="1810" spc="16" dirty="0">
                <a:solidFill>
                  <a:srgbClr val="05D6ED"/>
                </a:solidFill>
              </a:rPr>
              <a:t>in</a:t>
            </a:r>
            <a:r>
              <a:rPr sz="1810" spc="-62" dirty="0">
                <a:solidFill>
                  <a:srgbClr val="05D6ED"/>
                </a:solidFill>
              </a:rPr>
              <a:t> </a:t>
            </a:r>
            <a:r>
              <a:rPr sz="1810" spc="33" dirty="0">
                <a:solidFill>
                  <a:srgbClr val="05D6ED"/>
                </a:solidFill>
              </a:rPr>
              <a:t>2018</a:t>
            </a:r>
            <a:endParaRPr sz="1810"/>
          </a:p>
        </p:txBody>
      </p:sp>
      <p:sp>
        <p:nvSpPr>
          <p:cNvPr id="37" name="object 37"/>
          <p:cNvSpPr/>
          <p:nvPr/>
        </p:nvSpPr>
        <p:spPr>
          <a:xfrm>
            <a:off x="0" y="816429"/>
            <a:ext cx="1766098" cy="5225143"/>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8" name="object 38"/>
          <p:cNvSpPr txBox="1"/>
          <p:nvPr/>
        </p:nvSpPr>
        <p:spPr>
          <a:xfrm>
            <a:off x="5601353" y="1395844"/>
            <a:ext cx="3130906" cy="516075"/>
          </a:xfrm>
          <a:prstGeom prst="rect">
            <a:avLst/>
          </a:prstGeom>
        </p:spPr>
        <p:txBody>
          <a:bodyPr vert="horz" wrap="square" lIns="0" tIns="10450" rIns="0" bIns="0" rtlCol="0">
            <a:spAutoFit/>
          </a:bodyPr>
          <a:lstStyle/>
          <a:p>
            <a:pPr marL="10451" marR="4180" defTabSz="752460">
              <a:lnSpc>
                <a:spcPct val="121300"/>
              </a:lnSpc>
              <a:spcBef>
                <a:spcPts val="82"/>
              </a:spcBef>
            </a:pPr>
            <a:r>
              <a:rPr sz="905" spc="78" dirty="0">
                <a:solidFill>
                  <a:srgbClr val="58595B"/>
                </a:solidFill>
                <a:latin typeface="Gill Sans MT"/>
                <a:cs typeface="Gill Sans MT"/>
              </a:rPr>
              <a:t>was</a:t>
            </a:r>
            <a:r>
              <a:rPr sz="905" spc="-33" dirty="0">
                <a:solidFill>
                  <a:srgbClr val="58595B"/>
                </a:solidFill>
                <a:latin typeface="Gill Sans MT"/>
                <a:cs typeface="Gill Sans MT"/>
              </a:rPr>
              <a:t> </a:t>
            </a:r>
            <a:r>
              <a:rPr sz="905" spc="16" dirty="0">
                <a:solidFill>
                  <a:srgbClr val="58595B"/>
                </a:solidFill>
                <a:latin typeface="Gill Sans MT"/>
                <a:cs typeface="Gill Sans MT"/>
              </a:rPr>
              <a:t>under</a:t>
            </a:r>
            <a:r>
              <a:rPr sz="905" spc="-33" dirty="0">
                <a:solidFill>
                  <a:srgbClr val="58595B"/>
                </a:solidFill>
                <a:latin typeface="Gill Sans MT"/>
                <a:cs typeface="Gill Sans MT"/>
              </a:rPr>
              <a:t> </a:t>
            </a:r>
            <a:r>
              <a:rPr sz="905" spc="4" dirty="0">
                <a:solidFill>
                  <a:srgbClr val="58595B"/>
                </a:solidFill>
                <a:latin typeface="Gill Sans MT"/>
                <a:cs typeface="Gill Sans MT"/>
              </a:rPr>
              <a:t>two</a:t>
            </a:r>
            <a:r>
              <a:rPr sz="905" spc="-29" dirty="0">
                <a:solidFill>
                  <a:srgbClr val="58595B"/>
                </a:solidFill>
                <a:latin typeface="Gill Sans MT"/>
                <a:cs typeface="Gill Sans MT"/>
              </a:rPr>
              <a:t> </a:t>
            </a:r>
            <a:r>
              <a:rPr sz="905" spc="41" dirty="0">
                <a:solidFill>
                  <a:srgbClr val="58595B"/>
                </a:solidFill>
                <a:latin typeface="Gill Sans MT"/>
                <a:cs typeface="Gill Sans MT"/>
              </a:rPr>
              <a:t>years</a:t>
            </a:r>
            <a:r>
              <a:rPr sz="905" spc="-33" dirty="0">
                <a:solidFill>
                  <a:srgbClr val="58595B"/>
                </a:solidFill>
                <a:latin typeface="Gill Sans MT"/>
                <a:cs typeface="Gill Sans MT"/>
              </a:rPr>
              <a:t> </a:t>
            </a:r>
            <a:r>
              <a:rPr sz="905" spc="25" dirty="0">
                <a:solidFill>
                  <a:srgbClr val="58595B"/>
                </a:solidFill>
                <a:latin typeface="Gill Sans MT"/>
                <a:cs typeface="Gill Sans MT"/>
              </a:rPr>
              <a:t>from</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29" dirty="0">
                <a:solidFill>
                  <a:srgbClr val="58595B"/>
                </a:solidFill>
                <a:latin typeface="Gill Sans MT"/>
                <a:cs typeface="Gill Sans MT"/>
              </a:rPr>
              <a:t>time</a:t>
            </a:r>
            <a:r>
              <a:rPr sz="905" spc="-33" dirty="0">
                <a:solidFill>
                  <a:srgbClr val="58595B"/>
                </a:solidFill>
                <a:latin typeface="Gill Sans MT"/>
                <a:cs typeface="Gill Sans MT"/>
              </a:rPr>
              <a:t> </a:t>
            </a:r>
            <a:r>
              <a:rPr sz="905" spc="37" dirty="0">
                <a:solidFill>
                  <a:srgbClr val="58595B"/>
                </a:solidFill>
                <a:latin typeface="Gill Sans MT"/>
                <a:cs typeface="Gill Sans MT"/>
              </a:rPr>
              <a:t>when</a:t>
            </a:r>
            <a:r>
              <a:rPr sz="905" spc="-29" dirty="0">
                <a:solidFill>
                  <a:srgbClr val="58595B"/>
                </a:solidFill>
                <a:latin typeface="Gill Sans MT"/>
                <a:cs typeface="Gill Sans MT"/>
              </a:rPr>
              <a:t> </a:t>
            </a:r>
            <a:r>
              <a:rPr sz="905" spc="4" dirty="0">
                <a:solidFill>
                  <a:srgbClr val="58595B"/>
                </a:solidFill>
                <a:latin typeface="Gill Sans MT"/>
                <a:cs typeface="Gill Sans MT"/>
              </a:rPr>
              <a:t>there</a:t>
            </a:r>
            <a:r>
              <a:rPr sz="905" spc="-33" dirty="0">
                <a:solidFill>
                  <a:srgbClr val="58595B"/>
                </a:solidFill>
                <a:latin typeface="Gill Sans MT"/>
                <a:cs typeface="Gill Sans MT"/>
              </a:rPr>
              <a:t> </a:t>
            </a:r>
            <a:r>
              <a:rPr sz="905" spc="78" dirty="0">
                <a:solidFill>
                  <a:srgbClr val="58595B"/>
                </a:solidFill>
                <a:latin typeface="Gill Sans MT"/>
                <a:cs typeface="Gill Sans MT"/>
              </a:rPr>
              <a:t>was</a:t>
            </a:r>
            <a:r>
              <a:rPr sz="905" spc="-33" dirty="0">
                <a:solidFill>
                  <a:srgbClr val="58595B"/>
                </a:solidFill>
                <a:latin typeface="Gill Sans MT"/>
                <a:cs typeface="Gill Sans MT"/>
              </a:rPr>
              <a:t> </a:t>
            </a:r>
            <a:r>
              <a:rPr sz="905" spc="16" dirty="0">
                <a:solidFill>
                  <a:srgbClr val="58595B"/>
                </a:solidFill>
                <a:latin typeface="Gill Sans MT"/>
                <a:cs typeface="Gill Sans MT"/>
              </a:rPr>
              <a:t>more</a:t>
            </a:r>
            <a:r>
              <a:rPr sz="905" spc="-29" dirty="0">
                <a:solidFill>
                  <a:srgbClr val="58595B"/>
                </a:solidFill>
                <a:latin typeface="Gill Sans MT"/>
                <a:cs typeface="Gill Sans MT"/>
              </a:rPr>
              <a:t> </a:t>
            </a:r>
            <a:r>
              <a:rPr sz="905" spc="37" dirty="0">
                <a:solidFill>
                  <a:srgbClr val="58595B"/>
                </a:solidFill>
                <a:latin typeface="Gill Sans MT"/>
                <a:cs typeface="Gill Sans MT"/>
              </a:rPr>
              <a:t>than  </a:t>
            </a:r>
            <a:r>
              <a:rPr sz="905" spc="25" dirty="0">
                <a:solidFill>
                  <a:srgbClr val="58595B"/>
                </a:solidFill>
                <a:latin typeface="Gill Sans MT"/>
                <a:cs typeface="Gill Sans MT"/>
              </a:rPr>
              <a:t>one </a:t>
            </a:r>
            <a:r>
              <a:rPr sz="905" spc="37" dirty="0">
                <a:solidFill>
                  <a:srgbClr val="58595B"/>
                </a:solidFill>
                <a:latin typeface="Gill Sans MT"/>
                <a:cs typeface="Gill Sans MT"/>
              </a:rPr>
              <a:t>manufacturer </a:t>
            </a:r>
            <a:r>
              <a:rPr sz="905" spc="33" dirty="0">
                <a:solidFill>
                  <a:srgbClr val="58595B"/>
                </a:solidFill>
                <a:latin typeface="Gill Sans MT"/>
                <a:cs typeface="Gill Sans MT"/>
              </a:rPr>
              <a:t>participating </a:t>
            </a:r>
            <a:r>
              <a:rPr sz="905" spc="21" dirty="0">
                <a:solidFill>
                  <a:srgbClr val="58595B"/>
                </a:solidFill>
                <a:latin typeface="Gill Sans MT"/>
                <a:cs typeface="Gill Sans MT"/>
              </a:rPr>
              <a:t>in </a:t>
            </a:r>
            <a:r>
              <a:rPr sz="905" spc="16" dirty="0">
                <a:solidFill>
                  <a:srgbClr val="58595B"/>
                </a:solidFill>
                <a:latin typeface="Gill Sans MT"/>
                <a:cs typeface="Gill Sans MT"/>
              </a:rPr>
              <a:t>the </a:t>
            </a:r>
            <a:r>
              <a:rPr sz="905" spc="33" dirty="0">
                <a:solidFill>
                  <a:srgbClr val="58595B"/>
                </a:solidFill>
                <a:latin typeface="Gill Sans MT"/>
                <a:cs typeface="Gill Sans MT"/>
              </a:rPr>
              <a:t>category </a:t>
            </a:r>
            <a:r>
              <a:rPr sz="905" spc="-8" dirty="0">
                <a:solidFill>
                  <a:srgbClr val="58595B"/>
                </a:solidFill>
                <a:latin typeface="Gill Sans MT"/>
                <a:cs typeface="Gill Sans MT"/>
              </a:rPr>
              <a:t>to </a:t>
            </a:r>
            <a:r>
              <a:rPr sz="905" spc="33" dirty="0">
                <a:solidFill>
                  <a:srgbClr val="58595B"/>
                </a:solidFill>
                <a:latin typeface="Gill Sans MT"/>
                <a:cs typeface="Gill Sans MT"/>
              </a:rPr>
              <a:t>reach </a:t>
            </a:r>
            <a:r>
              <a:rPr sz="905" spc="25" dirty="0">
                <a:solidFill>
                  <a:srgbClr val="58595B"/>
                </a:solidFill>
                <a:latin typeface="Gill Sans MT"/>
                <a:cs typeface="Gill Sans MT"/>
              </a:rPr>
              <a:t>that  </a:t>
            </a:r>
            <a:r>
              <a:rPr sz="905" spc="29" dirty="0">
                <a:solidFill>
                  <a:srgbClr val="58595B"/>
                </a:solidFill>
                <a:latin typeface="Gill Sans MT"/>
                <a:cs typeface="Gill Sans MT"/>
              </a:rPr>
              <a:t>milestone.</a:t>
            </a:r>
            <a:endParaRPr sz="905">
              <a:solidFill>
                <a:prstClr val="black"/>
              </a:solidFill>
              <a:latin typeface="Gill Sans MT"/>
              <a:cs typeface="Gill Sans MT"/>
            </a:endParaRPr>
          </a:p>
        </p:txBody>
      </p:sp>
      <p:sp>
        <p:nvSpPr>
          <p:cNvPr id="39" name="object 39"/>
          <p:cNvSpPr txBox="1"/>
          <p:nvPr/>
        </p:nvSpPr>
        <p:spPr>
          <a:xfrm>
            <a:off x="5601353" y="2002107"/>
            <a:ext cx="3238543" cy="1021598"/>
          </a:xfrm>
          <a:prstGeom prst="rect">
            <a:avLst/>
          </a:prstGeom>
        </p:spPr>
        <p:txBody>
          <a:bodyPr vert="horz" wrap="square" lIns="0" tIns="10450" rIns="0" bIns="0" rtlCol="0">
            <a:spAutoFit/>
          </a:bodyPr>
          <a:lstStyle/>
          <a:p>
            <a:pPr marL="10451" marR="4180" defTabSz="752460">
              <a:lnSpc>
                <a:spcPct val="121200"/>
              </a:lnSpc>
              <a:spcBef>
                <a:spcPts val="82"/>
              </a:spcBef>
            </a:pPr>
            <a:r>
              <a:rPr sz="905" spc="37" dirty="0">
                <a:solidFill>
                  <a:srgbClr val="58595B"/>
                </a:solidFill>
                <a:latin typeface="Gill Sans MT"/>
                <a:cs typeface="Gill Sans MT"/>
              </a:rPr>
              <a:t>CES</a:t>
            </a:r>
            <a:r>
              <a:rPr sz="905" spc="-37" dirty="0">
                <a:solidFill>
                  <a:srgbClr val="58595B"/>
                </a:solidFill>
                <a:latin typeface="Gill Sans MT"/>
                <a:cs typeface="Gill Sans MT"/>
              </a:rPr>
              <a:t> </a:t>
            </a:r>
            <a:r>
              <a:rPr sz="905" spc="45" dirty="0">
                <a:solidFill>
                  <a:srgbClr val="58595B"/>
                </a:solidFill>
                <a:latin typeface="Gill Sans MT"/>
                <a:cs typeface="Gill Sans MT"/>
              </a:rPr>
              <a:t>2019</a:t>
            </a:r>
            <a:r>
              <a:rPr sz="905" spc="-33" dirty="0">
                <a:solidFill>
                  <a:srgbClr val="58595B"/>
                </a:solidFill>
                <a:latin typeface="Gill Sans MT"/>
                <a:cs typeface="Gill Sans MT"/>
              </a:rPr>
              <a:t> </a:t>
            </a:r>
            <a:r>
              <a:rPr sz="905" spc="33" dirty="0">
                <a:solidFill>
                  <a:srgbClr val="58595B"/>
                </a:solidFill>
                <a:latin typeface="Gill Sans MT"/>
                <a:cs typeface="Gill Sans MT"/>
              </a:rPr>
              <a:t>reaffirmed</a:t>
            </a:r>
            <a:r>
              <a:rPr sz="905" spc="-37"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37" dirty="0">
                <a:solidFill>
                  <a:srgbClr val="58595B"/>
                </a:solidFill>
                <a:latin typeface="Gill Sans MT"/>
                <a:cs typeface="Gill Sans MT"/>
              </a:rPr>
              <a:t>including</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7"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25" dirty="0">
                <a:solidFill>
                  <a:srgbClr val="58595B"/>
                </a:solidFill>
                <a:latin typeface="Gill Sans MT"/>
                <a:cs typeface="Gill Sans MT"/>
              </a:rPr>
              <a:t>voice</a:t>
            </a:r>
            <a:r>
              <a:rPr sz="905" spc="-37" dirty="0">
                <a:solidFill>
                  <a:srgbClr val="58595B"/>
                </a:solidFill>
                <a:latin typeface="Gill Sans MT"/>
                <a:cs typeface="Gill Sans MT"/>
              </a:rPr>
              <a:t> </a:t>
            </a:r>
            <a:r>
              <a:rPr sz="905" spc="62" dirty="0">
                <a:solidFill>
                  <a:srgbClr val="58595B"/>
                </a:solidFill>
                <a:latin typeface="Gill Sans MT"/>
                <a:cs typeface="Gill Sans MT"/>
              </a:rPr>
              <a:t>assistant</a:t>
            </a:r>
            <a:r>
              <a:rPr sz="905" spc="-33" dirty="0">
                <a:solidFill>
                  <a:srgbClr val="58595B"/>
                </a:solidFill>
                <a:latin typeface="Gill Sans MT"/>
                <a:cs typeface="Gill Sans MT"/>
              </a:rPr>
              <a:t> </a:t>
            </a:r>
            <a:r>
              <a:rPr sz="905" spc="53" dirty="0">
                <a:solidFill>
                  <a:srgbClr val="58595B"/>
                </a:solidFill>
                <a:latin typeface="Gill Sans MT"/>
                <a:cs typeface="Gill Sans MT"/>
              </a:rPr>
              <a:t>is</a:t>
            </a:r>
            <a:r>
              <a:rPr sz="905" spc="-33" dirty="0">
                <a:solidFill>
                  <a:srgbClr val="58595B"/>
                </a:solidFill>
                <a:latin typeface="Gill Sans MT"/>
                <a:cs typeface="Gill Sans MT"/>
              </a:rPr>
              <a:t> </a:t>
            </a:r>
            <a:r>
              <a:rPr sz="905" spc="21" dirty="0">
                <a:solidFill>
                  <a:srgbClr val="58595B"/>
                </a:solidFill>
                <a:latin typeface="Gill Sans MT"/>
                <a:cs typeface="Gill Sans MT"/>
              </a:rPr>
              <a:t>no  longer </a:t>
            </a:r>
            <a:r>
              <a:rPr sz="905" spc="94" dirty="0">
                <a:solidFill>
                  <a:srgbClr val="58595B"/>
                </a:solidFill>
                <a:latin typeface="Gill Sans MT"/>
                <a:cs typeface="Gill Sans MT"/>
              </a:rPr>
              <a:t>a </a:t>
            </a:r>
            <a:r>
              <a:rPr sz="905" spc="16" dirty="0">
                <a:solidFill>
                  <a:srgbClr val="58595B"/>
                </a:solidFill>
                <a:latin typeface="Gill Sans MT"/>
                <a:cs typeface="Gill Sans MT"/>
              </a:rPr>
              <a:t>differentiator </a:t>
            </a:r>
            <a:r>
              <a:rPr sz="905" spc="4" dirty="0">
                <a:solidFill>
                  <a:srgbClr val="58595B"/>
                </a:solidFill>
                <a:latin typeface="Gill Sans MT"/>
                <a:cs typeface="Gill Sans MT"/>
              </a:rPr>
              <a:t>for </a:t>
            </a:r>
            <a:r>
              <a:rPr sz="905" spc="45" dirty="0">
                <a:solidFill>
                  <a:srgbClr val="58595B"/>
                </a:solidFill>
                <a:latin typeface="Gill Sans MT"/>
                <a:cs typeface="Gill Sans MT"/>
              </a:rPr>
              <a:t>home </a:t>
            </a:r>
            <a:r>
              <a:rPr sz="905" spc="33" dirty="0">
                <a:solidFill>
                  <a:srgbClr val="58595B"/>
                </a:solidFill>
                <a:latin typeface="Gill Sans MT"/>
                <a:cs typeface="Gill Sans MT"/>
              </a:rPr>
              <a:t>speaker </a:t>
            </a:r>
            <a:r>
              <a:rPr sz="905" spc="41" dirty="0">
                <a:solidFill>
                  <a:srgbClr val="58595B"/>
                </a:solidFill>
                <a:latin typeface="Gill Sans MT"/>
                <a:cs typeface="Gill Sans MT"/>
              </a:rPr>
              <a:t>makers. </a:t>
            </a:r>
            <a:r>
              <a:rPr sz="905" spc="16" dirty="0">
                <a:solidFill>
                  <a:srgbClr val="58595B"/>
                </a:solidFill>
                <a:latin typeface="Gill Sans MT"/>
                <a:cs typeface="Gill Sans MT"/>
              </a:rPr>
              <a:t>Like </a:t>
            </a:r>
            <a:r>
              <a:rPr sz="905" spc="12" dirty="0">
                <a:solidFill>
                  <a:srgbClr val="58595B"/>
                </a:solidFill>
                <a:latin typeface="Gill Sans MT"/>
                <a:cs typeface="Gill Sans MT"/>
              </a:rPr>
              <a:t>Bluetooth  </a:t>
            </a:r>
            <a:r>
              <a:rPr sz="905" spc="16" dirty="0">
                <a:solidFill>
                  <a:srgbClr val="58595B"/>
                </a:solidFill>
                <a:latin typeface="Gill Sans MT"/>
                <a:cs typeface="Gill Sans MT"/>
              </a:rPr>
              <a:t>before </a:t>
            </a:r>
            <a:r>
              <a:rPr sz="905" spc="-16" dirty="0">
                <a:solidFill>
                  <a:srgbClr val="58595B"/>
                </a:solidFill>
                <a:latin typeface="Gill Sans MT"/>
                <a:cs typeface="Gill Sans MT"/>
              </a:rPr>
              <a:t>it, </a:t>
            </a:r>
            <a:r>
              <a:rPr sz="905" spc="58" dirty="0">
                <a:solidFill>
                  <a:srgbClr val="58595B"/>
                </a:solidFill>
                <a:latin typeface="Gill Sans MT"/>
                <a:cs typeface="Gill Sans MT"/>
              </a:rPr>
              <a:t>making </a:t>
            </a:r>
            <a:r>
              <a:rPr sz="905" spc="45" dirty="0">
                <a:solidFill>
                  <a:srgbClr val="58595B"/>
                </a:solidFill>
                <a:latin typeface="Gill Sans MT"/>
                <a:cs typeface="Gill Sans MT"/>
              </a:rPr>
              <a:t>speakers </a:t>
            </a:r>
            <a:r>
              <a:rPr sz="905" spc="49" dirty="0">
                <a:solidFill>
                  <a:srgbClr val="58595B"/>
                </a:solidFill>
                <a:latin typeface="Gill Sans MT"/>
                <a:cs typeface="Gill Sans MT"/>
              </a:rPr>
              <a:t>smart </a:t>
            </a:r>
            <a:r>
              <a:rPr sz="905" spc="82" dirty="0">
                <a:solidFill>
                  <a:srgbClr val="58595B"/>
                </a:solidFill>
                <a:latin typeface="Gill Sans MT"/>
                <a:cs typeface="Gill Sans MT"/>
              </a:rPr>
              <a:t>has </a:t>
            </a:r>
            <a:r>
              <a:rPr sz="905" spc="45" dirty="0">
                <a:solidFill>
                  <a:srgbClr val="58595B"/>
                </a:solidFill>
                <a:latin typeface="Gill Sans MT"/>
                <a:cs typeface="Gill Sans MT"/>
              </a:rPr>
              <a:t>become </a:t>
            </a:r>
            <a:r>
              <a:rPr sz="905" spc="94" dirty="0">
                <a:solidFill>
                  <a:srgbClr val="58595B"/>
                </a:solidFill>
                <a:latin typeface="Gill Sans MT"/>
                <a:cs typeface="Gill Sans MT"/>
              </a:rPr>
              <a:t>a </a:t>
            </a:r>
            <a:r>
              <a:rPr sz="905" spc="41" dirty="0">
                <a:solidFill>
                  <a:srgbClr val="58595B"/>
                </a:solidFill>
                <a:latin typeface="Gill Sans MT"/>
                <a:cs typeface="Gill Sans MT"/>
              </a:rPr>
              <a:t>must-have  </a:t>
            </a:r>
            <a:r>
              <a:rPr sz="905" spc="25" dirty="0">
                <a:solidFill>
                  <a:srgbClr val="58595B"/>
                </a:solidFill>
                <a:latin typeface="Gill Sans MT"/>
                <a:cs typeface="Gill Sans MT"/>
              </a:rPr>
              <a:t>feature. </a:t>
            </a:r>
            <a:r>
              <a:rPr sz="905" spc="-58" dirty="0">
                <a:solidFill>
                  <a:srgbClr val="58595B"/>
                </a:solidFill>
                <a:latin typeface="Gill Sans MT"/>
                <a:cs typeface="Gill Sans MT"/>
              </a:rPr>
              <a:t>We </a:t>
            </a:r>
            <a:r>
              <a:rPr sz="905" spc="25" dirty="0">
                <a:solidFill>
                  <a:srgbClr val="58595B"/>
                </a:solidFill>
                <a:latin typeface="Gill Sans MT"/>
                <a:cs typeface="Gill Sans MT"/>
              </a:rPr>
              <a:t>now </a:t>
            </a:r>
            <a:r>
              <a:rPr sz="905" spc="49" dirty="0">
                <a:solidFill>
                  <a:srgbClr val="58595B"/>
                </a:solidFill>
                <a:latin typeface="Gill Sans MT"/>
                <a:cs typeface="Gill Sans MT"/>
              </a:rPr>
              <a:t>have </a:t>
            </a:r>
            <a:r>
              <a:rPr sz="905" spc="45" dirty="0">
                <a:solidFill>
                  <a:srgbClr val="58595B"/>
                </a:solidFill>
                <a:latin typeface="Gill Sans MT"/>
                <a:cs typeface="Gill Sans MT"/>
              </a:rPr>
              <a:t>dozens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45" dirty="0">
                <a:solidFill>
                  <a:srgbClr val="58595B"/>
                </a:solidFill>
                <a:latin typeface="Gill Sans MT"/>
                <a:cs typeface="Gill Sans MT"/>
              </a:rPr>
              <a:t>models </a:t>
            </a:r>
            <a:r>
              <a:rPr sz="905" spc="25" dirty="0">
                <a:solidFill>
                  <a:srgbClr val="58595B"/>
                </a:solidFill>
                <a:latin typeface="Gill Sans MT"/>
                <a:cs typeface="Gill Sans MT"/>
              </a:rPr>
              <a:t>from  </a:t>
            </a:r>
            <a:r>
              <a:rPr sz="905" spc="37" dirty="0">
                <a:solidFill>
                  <a:srgbClr val="58595B"/>
                </a:solidFill>
                <a:latin typeface="Gill Sans MT"/>
                <a:cs typeface="Gill Sans MT"/>
              </a:rPr>
              <a:t>numerous</a:t>
            </a:r>
            <a:r>
              <a:rPr sz="905" spc="-33" dirty="0">
                <a:solidFill>
                  <a:srgbClr val="58595B"/>
                </a:solidFill>
                <a:latin typeface="Gill Sans MT"/>
                <a:cs typeface="Gill Sans MT"/>
              </a:rPr>
              <a:t> </a:t>
            </a:r>
            <a:r>
              <a:rPr sz="905" spc="41" dirty="0">
                <a:solidFill>
                  <a:srgbClr val="58595B"/>
                </a:solidFill>
                <a:latin typeface="Gill Sans MT"/>
                <a:cs typeface="Gill Sans MT"/>
              </a:rPr>
              <a:t>manufactures,</a:t>
            </a:r>
            <a:r>
              <a:rPr sz="905" spc="-33" dirty="0">
                <a:solidFill>
                  <a:srgbClr val="58595B"/>
                </a:solidFill>
                <a:latin typeface="Gill Sans MT"/>
                <a:cs typeface="Gill Sans MT"/>
              </a:rPr>
              <a:t> </a:t>
            </a:r>
            <a:r>
              <a:rPr sz="905" spc="25" dirty="0">
                <a:solidFill>
                  <a:srgbClr val="58595B"/>
                </a:solidFill>
                <a:latin typeface="Gill Sans MT"/>
                <a:cs typeface="Gill Sans MT"/>
              </a:rPr>
              <a:t>but</a:t>
            </a:r>
            <a:r>
              <a:rPr sz="905" spc="-33" dirty="0">
                <a:solidFill>
                  <a:srgbClr val="58595B"/>
                </a:solidFill>
                <a:latin typeface="Gill Sans MT"/>
                <a:cs typeface="Gill Sans MT"/>
              </a:rPr>
              <a:t> </a:t>
            </a:r>
            <a:r>
              <a:rPr sz="905" spc="37" dirty="0">
                <a:solidFill>
                  <a:srgbClr val="58595B"/>
                </a:solidFill>
                <a:latin typeface="Gill Sans MT"/>
                <a:cs typeface="Gill Sans MT"/>
              </a:rPr>
              <a:t>soon</a:t>
            </a:r>
            <a:r>
              <a:rPr sz="905" spc="-33" dirty="0">
                <a:solidFill>
                  <a:srgbClr val="58595B"/>
                </a:solidFill>
                <a:latin typeface="Gill Sans MT"/>
                <a:cs typeface="Gill Sans MT"/>
              </a:rPr>
              <a:t> </a:t>
            </a:r>
            <a:r>
              <a:rPr sz="905" spc="8" dirty="0">
                <a:solidFill>
                  <a:srgbClr val="58595B"/>
                </a:solidFill>
                <a:latin typeface="Gill Sans MT"/>
                <a:cs typeface="Gill Sans MT"/>
              </a:rPr>
              <a:t>will</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33" dirty="0">
                <a:solidFill>
                  <a:srgbClr val="58595B"/>
                </a:solidFill>
                <a:latin typeface="Gill Sans MT"/>
                <a:cs typeface="Gill Sans MT"/>
              </a:rPr>
              <a:t> </a:t>
            </a:r>
            <a:r>
              <a:rPr sz="905" spc="37" dirty="0">
                <a:solidFill>
                  <a:srgbClr val="58595B"/>
                </a:solidFill>
                <a:latin typeface="Gill Sans MT"/>
                <a:cs typeface="Gill Sans MT"/>
              </a:rPr>
              <a:t>hundreds</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41" dirty="0">
                <a:solidFill>
                  <a:srgbClr val="58595B"/>
                </a:solidFill>
                <a:latin typeface="Gill Sans MT"/>
                <a:cs typeface="Gill Sans MT"/>
              </a:rPr>
              <a:t>choose  </a:t>
            </a:r>
            <a:r>
              <a:rPr sz="905" spc="25" dirty="0">
                <a:solidFill>
                  <a:srgbClr val="58595B"/>
                </a:solidFill>
                <a:latin typeface="Gill Sans MT"/>
                <a:cs typeface="Gill Sans MT"/>
              </a:rPr>
              <a:t>from</a:t>
            </a:r>
            <a:r>
              <a:rPr sz="905" spc="-33" dirty="0">
                <a:solidFill>
                  <a:srgbClr val="58595B"/>
                </a:solidFill>
                <a:latin typeface="Gill Sans MT"/>
                <a:cs typeface="Gill Sans MT"/>
              </a:rPr>
              <a:t> </a:t>
            </a:r>
            <a:r>
              <a:rPr sz="905" spc="33" dirty="0">
                <a:solidFill>
                  <a:srgbClr val="58595B"/>
                </a:solidFill>
                <a:latin typeface="Gill Sans MT"/>
                <a:cs typeface="Gill Sans MT"/>
              </a:rPr>
              <a:t>even</a:t>
            </a:r>
            <a:r>
              <a:rPr sz="905" spc="-33" dirty="0">
                <a:solidFill>
                  <a:srgbClr val="58595B"/>
                </a:solidFill>
                <a:latin typeface="Gill Sans MT"/>
                <a:cs typeface="Gill Sans MT"/>
              </a:rPr>
              <a:t> </a:t>
            </a:r>
            <a:r>
              <a:rPr sz="905" spc="33" dirty="0">
                <a:solidFill>
                  <a:srgbClr val="58595B"/>
                </a:solidFill>
                <a:latin typeface="Gill Sans MT"/>
                <a:cs typeface="Gill Sans MT"/>
              </a:rPr>
              <a:t>if</a:t>
            </a:r>
            <a:r>
              <a:rPr sz="905" spc="-33" dirty="0">
                <a:solidFill>
                  <a:srgbClr val="58595B"/>
                </a:solidFill>
                <a:latin typeface="Gill Sans MT"/>
                <a:cs typeface="Gill Sans MT"/>
              </a:rPr>
              <a:t> </a:t>
            </a:r>
            <a:r>
              <a:rPr sz="905" spc="45" dirty="0">
                <a:solidFill>
                  <a:srgbClr val="58595B"/>
                </a:solidFill>
                <a:latin typeface="Gill Sans MT"/>
                <a:cs typeface="Gill Sans MT"/>
              </a:rPr>
              <a:t>85%</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45" dirty="0">
                <a:solidFill>
                  <a:srgbClr val="58595B"/>
                </a:solidFill>
                <a:latin typeface="Gill Sans MT"/>
                <a:cs typeface="Gill Sans MT"/>
              </a:rPr>
              <a:t>users</a:t>
            </a:r>
            <a:r>
              <a:rPr sz="905" spc="-33" dirty="0">
                <a:solidFill>
                  <a:srgbClr val="58595B"/>
                </a:solidFill>
                <a:latin typeface="Gill Sans MT"/>
                <a:cs typeface="Gill Sans MT"/>
              </a:rPr>
              <a:t> </a:t>
            </a:r>
            <a:r>
              <a:rPr sz="905" spc="25" dirty="0">
                <a:solidFill>
                  <a:srgbClr val="58595B"/>
                </a:solidFill>
                <a:latin typeface="Gill Sans MT"/>
                <a:cs typeface="Gill Sans MT"/>
              </a:rPr>
              <a:t>favor</a:t>
            </a:r>
            <a:r>
              <a:rPr sz="905" spc="-33" dirty="0">
                <a:solidFill>
                  <a:srgbClr val="58595B"/>
                </a:solidFill>
                <a:latin typeface="Gill Sans MT"/>
                <a:cs typeface="Gill Sans MT"/>
              </a:rPr>
              <a:t> </a:t>
            </a:r>
            <a:r>
              <a:rPr sz="905" spc="33" dirty="0">
                <a:solidFill>
                  <a:srgbClr val="58595B"/>
                </a:solidFill>
                <a:latin typeface="Gill Sans MT"/>
                <a:cs typeface="Gill Sans MT"/>
              </a:rPr>
              <a:t>just</a:t>
            </a:r>
            <a:r>
              <a:rPr sz="905" spc="-33" dirty="0">
                <a:solidFill>
                  <a:srgbClr val="58595B"/>
                </a:solidFill>
                <a:latin typeface="Gill Sans MT"/>
                <a:cs typeface="Gill Sans MT"/>
              </a:rPr>
              <a:t> </a:t>
            </a:r>
            <a:r>
              <a:rPr sz="905" spc="4" dirty="0">
                <a:solidFill>
                  <a:srgbClr val="58595B"/>
                </a:solidFill>
                <a:latin typeface="Gill Sans MT"/>
                <a:cs typeface="Gill Sans MT"/>
              </a:rPr>
              <a:t>two</a:t>
            </a:r>
            <a:r>
              <a:rPr sz="905" spc="-33" dirty="0">
                <a:solidFill>
                  <a:srgbClr val="58595B"/>
                </a:solidFill>
                <a:latin typeface="Gill Sans MT"/>
                <a:cs typeface="Gill Sans MT"/>
              </a:rPr>
              <a:t> </a:t>
            </a:r>
            <a:r>
              <a:rPr sz="905" spc="33" dirty="0">
                <a:solidFill>
                  <a:srgbClr val="58595B"/>
                </a:solidFill>
                <a:latin typeface="Gill Sans MT"/>
                <a:cs typeface="Gill Sans MT"/>
              </a:rPr>
              <a:t>device</a:t>
            </a:r>
            <a:r>
              <a:rPr sz="905" spc="-29" dirty="0">
                <a:solidFill>
                  <a:srgbClr val="58595B"/>
                </a:solidFill>
                <a:latin typeface="Gill Sans MT"/>
                <a:cs typeface="Gill Sans MT"/>
              </a:rPr>
              <a:t> </a:t>
            </a:r>
            <a:r>
              <a:rPr sz="905" spc="41" dirty="0">
                <a:solidFill>
                  <a:srgbClr val="58595B"/>
                </a:solidFill>
                <a:latin typeface="Gill Sans MT"/>
                <a:cs typeface="Gill Sans MT"/>
              </a:rPr>
              <a:t>makers.</a:t>
            </a:r>
            <a:endParaRPr sz="905">
              <a:solidFill>
                <a:prstClr val="black"/>
              </a:solidFill>
              <a:latin typeface="Gill Sans MT"/>
              <a:cs typeface="Gill Sans MT"/>
            </a:endParaRPr>
          </a:p>
        </p:txBody>
      </p:sp>
      <p:sp>
        <p:nvSpPr>
          <p:cNvPr id="40" name="object 40"/>
          <p:cNvSpPr txBox="1"/>
          <p:nvPr/>
        </p:nvSpPr>
        <p:spPr>
          <a:xfrm>
            <a:off x="8569847" y="5827341"/>
            <a:ext cx="271185" cy="111798"/>
          </a:xfrm>
          <a:prstGeom prst="rect">
            <a:avLst/>
          </a:prstGeom>
        </p:spPr>
        <p:txBody>
          <a:bodyPr vert="horz" wrap="square" lIns="0" tIns="10450" rIns="0" bIns="0" rtlCol="0">
            <a:spAutoFit/>
          </a:bodyPr>
          <a:lstStyle/>
          <a:p>
            <a:pPr marL="10451" defTabSz="752460">
              <a:spcBef>
                <a:spcPts val="82"/>
              </a:spcBef>
            </a:pPr>
            <a:r>
              <a:rPr sz="658" spc="-33" dirty="0">
                <a:solidFill>
                  <a:srgbClr val="05D6ED"/>
                </a:solidFill>
                <a:latin typeface="Gill Sans MT"/>
                <a:cs typeface="Gill Sans MT"/>
              </a:rPr>
              <a:t>PAGE</a:t>
            </a:r>
            <a:r>
              <a:rPr sz="658" spc="-53" dirty="0">
                <a:solidFill>
                  <a:srgbClr val="05D6ED"/>
                </a:solidFill>
                <a:latin typeface="Gill Sans MT"/>
                <a:cs typeface="Gill Sans MT"/>
              </a:rPr>
              <a:t> </a:t>
            </a:r>
            <a:r>
              <a:rPr sz="658" spc="-8" dirty="0">
                <a:solidFill>
                  <a:srgbClr val="05D6ED"/>
                </a:solidFill>
                <a:latin typeface="Gill Sans MT"/>
                <a:cs typeface="Gill Sans MT"/>
              </a:rPr>
              <a:t>6</a:t>
            </a:r>
            <a:endParaRPr sz="658">
              <a:solidFill>
                <a:prstClr val="black"/>
              </a:solidFill>
              <a:latin typeface="Gill Sans MT"/>
              <a:cs typeface="Gill Sans MT"/>
            </a:endParaRPr>
          </a:p>
        </p:txBody>
      </p:sp>
      <p:sp>
        <p:nvSpPr>
          <p:cNvPr id="41" name="object 41"/>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42" name="object 42"/>
          <p:cNvSpPr txBox="1"/>
          <p:nvPr/>
        </p:nvSpPr>
        <p:spPr>
          <a:xfrm>
            <a:off x="303058" y="5848220"/>
            <a:ext cx="1063839" cy="86599"/>
          </a:xfrm>
          <a:prstGeom prst="rect">
            <a:avLst/>
          </a:prstGeom>
        </p:spPr>
        <p:txBody>
          <a:bodyPr vert="horz" wrap="square" lIns="0" tIns="10450" rIns="0" bIns="0" rtlCol="0">
            <a:spAutoFit/>
          </a:bodyPr>
          <a:lstStyle/>
          <a:p>
            <a:pPr marL="10451" defTabSz="752460">
              <a:spcBef>
                <a:spcPts val="82"/>
              </a:spcBef>
            </a:pPr>
            <a:r>
              <a:rPr sz="494" spc="21" dirty="0">
                <a:solidFill>
                  <a:srgbClr val="FFFFFF"/>
                </a:solidFill>
                <a:latin typeface="Gill Sans MT"/>
                <a:cs typeface="Gill Sans MT"/>
                <a:hlinkClick r:id="rId7"/>
              </a:rPr>
              <a:t>© </a:t>
            </a:r>
            <a:r>
              <a:rPr sz="494" spc="-45" dirty="0">
                <a:solidFill>
                  <a:srgbClr val="FFFFFF"/>
                </a:solidFill>
                <a:latin typeface="Gill Sans MT"/>
                <a:cs typeface="Gill Sans MT"/>
                <a:hlinkClick r:id="rId7"/>
              </a:rPr>
              <a:t>VOICEBOT.AI </a:t>
            </a:r>
            <a:r>
              <a:rPr sz="494" spc="-41" dirty="0">
                <a:solidFill>
                  <a:srgbClr val="FFFFFF"/>
                </a:solidFill>
                <a:latin typeface="Gill Sans MT"/>
                <a:cs typeface="Gill Sans MT"/>
                <a:hlinkClick r:id="rId7"/>
              </a:rPr>
              <a:t>- </a:t>
            </a:r>
            <a:r>
              <a:rPr sz="494" spc="-16" dirty="0">
                <a:solidFill>
                  <a:srgbClr val="FFFFFF"/>
                </a:solidFill>
                <a:latin typeface="Gill Sans MT"/>
                <a:cs typeface="Gill Sans MT"/>
                <a:hlinkClick r:id="rId7"/>
              </a:rPr>
              <a:t>All </a:t>
            </a:r>
            <a:r>
              <a:rPr sz="494" dirty="0">
                <a:solidFill>
                  <a:srgbClr val="FFFFFF"/>
                </a:solidFill>
                <a:latin typeface="Gill Sans MT"/>
                <a:cs typeface="Gill Sans MT"/>
                <a:hlinkClick r:id="rId7"/>
              </a:rPr>
              <a:t>Rights </a:t>
            </a:r>
            <a:r>
              <a:rPr sz="494" spc="-12" dirty="0">
                <a:solidFill>
                  <a:srgbClr val="FFFFFF"/>
                </a:solidFill>
                <a:latin typeface="Gill Sans MT"/>
                <a:cs typeface="Gill Sans MT"/>
                <a:hlinkClick r:id="rId7"/>
              </a:rPr>
              <a:t>Reserved</a:t>
            </a:r>
            <a:r>
              <a:rPr sz="494" spc="-66" dirty="0">
                <a:solidFill>
                  <a:srgbClr val="FFFFFF"/>
                </a:solidFill>
                <a:latin typeface="Gill Sans MT"/>
                <a:cs typeface="Gill Sans MT"/>
                <a:hlinkClick r:id="rId7"/>
              </a:rPr>
              <a:t> </a:t>
            </a:r>
            <a:r>
              <a:rPr sz="494" spc="-4" dirty="0">
                <a:solidFill>
                  <a:srgbClr val="FFFFFF"/>
                </a:solidFill>
                <a:latin typeface="Gill Sans MT"/>
                <a:cs typeface="Gill Sans MT"/>
                <a:hlinkClick r:id="rId7"/>
              </a:rPr>
              <a:t>2019</a:t>
            </a:r>
            <a:endParaRPr sz="494">
              <a:solidFill>
                <a:prstClr val="black"/>
              </a:solidFill>
              <a:latin typeface="Gill Sans MT"/>
              <a:cs typeface="Gill Sans MT"/>
            </a:endParaRPr>
          </a:p>
        </p:txBody>
      </p:sp>
      <p:sp>
        <p:nvSpPr>
          <p:cNvPr id="43" name="object 43"/>
          <p:cNvSpPr txBox="1"/>
          <p:nvPr/>
        </p:nvSpPr>
        <p:spPr>
          <a:xfrm>
            <a:off x="5462343" y="5785518"/>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303745522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3058" y="2555826"/>
            <a:ext cx="4970156" cy="516075"/>
          </a:xfrm>
          <a:prstGeom prst="rect">
            <a:avLst/>
          </a:prstGeom>
        </p:spPr>
        <p:txBody>
          <a:bodyPr vert="horz" wrap="square" lIns="0" tIns="10450" rIns="0" bIns="0" rtlCol="0">
            <a:spAutoFit/>
          </a:bodyPr>
          <a:lstStyle/>
          <a:p>
            <a:pPr marL="10451" marR="4180" defTabSz="752460">
              <a:lnSpc>
                <a:spcPct val="121300"/>
              </a:lnSpc>
              <a:spcBef>
                <a:spcPts val="82"/>
              </a:spcBef>
            </a:pPr>
            <a:r>
              <a:rPr sz="905" spc="41" dirty="0">
                <a:solidFill>
                  <a:srgbClr val="58595B"/>
                </a:solidFill>
                <a:latin typeface="Gill Sans MT"/>
                <a:cs typeface="Gill Sans MT"/>
              </a:rPr>
              <a:t>Amazon</a:t>
            </a:r>
            <a:r>
              <a:rPr sz="905" spc="-33" dirty="0">
                <a:solidFill>
                  <a:srgbClr val="58595B"/>
                </a:solidFill>
                <a:latin typeface="Gill Sans MT"/>
                <a:cs typeface="Gill Sans MT"/>
              </a:rPr>
              <a:t> </a:t>
            </a:r>
            <a:r>
              <a:rPr sz="905" spc="25" dirty="0">
                <a:solidFill>
                  <a:srgbClr val="58595B"/>
                </a:solidFill>
                <a:latin typeface="Gill Sans MT"/>
                <a:cs typeface="Gill Sans MT"/>
              </a:rPr>
              <a:t>continued</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45" dirty="0">
                <a:solidFill>
                  <a:srgbClr val="58595B"/>
                </a:solidFill>
                <a:latin typeface="Gill Sans MT"/>
                <a:cs typeface="Gill Sans MT"/>
              </a:rPr>
              <a:t>leading</a:t>
            </a:r>
            <a:r>
              <a:rPr sz="905" spc="-33" dirty="0">
                <a:solidFill>
                  <a:srgbClr val="58595B"/>
                </a:solidFill>
                <a:latin typeface="Gill Sans MT"/>
                <a:cs typeface="Gill Sans MT"/>
              </a:rPr>
              <a:t> </a:t>
            </a:r>
            <a:r>
              <a:rPr sz="905" spc="33" dirty="0">
                <a:solidFill>
                  <a:srgbClr val="58595B"/>
                </a:solidFill>
                <a:latin typeface="Gill Sans MT"/>
                <a:cs typeface="Gill Sans MT"/>
              </a:rPr>
              <a:t>installed</a:t>
            </a:r>
            <a:r>
              <a:rPr sz="905" spc="-29" dirty="0">
                <a:solidFill>
                  <a:srgbClr val="58595B"/>
                </a:solidFill>
                <a:latin typeface="Gill Sans MT"/>
                <a:cs typeface="Gill Sans MT"/>
              </a:rPr>
              <a:t> </a:t>
            </a:r>
            <a:r>
              <a:rPr sz="905" spc="66" dirty="0">
                <a:solidFill>
                  <a:srgbClr val="58595B"/>
                </a:solidFill>
                <a:latin typeface="Gill Sans MT"/>
                <a:cs typeface="Gill Sans MT"/>
              </a:rPr>
              <a:t>base</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45" dirty="0">
                <a:solidFill>
                  <a:srgbClr val="58595B"/>
                </a:solidFill>
                <a:latin typeface="Gill Sans MT"/>
                <a:cs typeface="Gill Sans MT"/>
              </a:rPr>
              <a:t>speakers</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45" dirty="0">
                <a:solidFill>
                  <a:srgbClr val="58595B"/>
                </a:solidFill>
                <a:latin typeface="Gill Sans MT"/>
                <a:cs typeface="Gill Sans MT"/>
              </a:rPr>
              <a:t>2018</a:t>
            </a:r>
            <a:r>
              <a:rPr sz="905" spc="-29" dirty="0">
                <a:solidFill>
                  <a:srgbClr val="58595B"/>
                </a:solidFill>
                <a:latin typeface="Gill Sans MT"/>
                <a:cs typeface="Gill Sans MT"/>
              </a:rPr>
              <a:t> </a:t>
            </a:r>
            <a:r>
              <a:rPr sz="905" spc="37" dirty="0">
                <a:solidFill>
                  <a:srgbClr val="58595B"/>
                </a:solidFill>
                <a:latin typeface="Gill Sans MT"/>
                <a:cs typeface="Gill Sans MT"/>
              </a:rPr>
              <a:t>despite</a:t>
            </a:r>
            <a:r>
              <a:rPr sz="905" spc="-33" dirty="0">
                <a:solidFill>
                  <a:srgbClr val="58595B"/>
                </a:solidFill>
                <a:latin typeface="Gill Sans MT"/>
                <a:cs typeface="Gill Sans MT"/>
              </a:rPr>
              <a:t> </a:t>
            </a:r>
            <a:r>
              <a:rPr sz="905" spc="29" dirty="0">
                <a:solidFill>
                  <a:srgbClr val="58595B"/>
                </a:solidFill>
                <a:latin typeface="Gill Sans MT"/>
                <a:cs typeface="Gill Sans MT"/>
              </a:rPr>
              <a:t>its</a:t>
            </a:r>
            <a:r>
              <a:rPr sz="905" spc="-29" dirty="0">
                <a:solidFill>
                  <a:srgbClr val="58595B"/>
                </a:solidFill>
                <a:latin typeface="Gill Sans MT"/>
                <a:cs typeface="Gill Sans MT"/>
              </a:rPr>
              <a:t> </a:t>
            </a:r>
            <a:r>
              <a:rPr sz="905" spc="25" dirty="0">
                <a:solidFill>
                  <a:srgbClr val="58595B"/>
                </a:solidFill>
                <a:latin typeface="Gill Sans MT"/>
                <a:cs typeface="Gill Sans MT"/>
              </a:rPr>
              <a:t>market  </a:t>
            </a:r>
            <a:r>
              <a:rPr sz="905" spc="41" dirty="0">
                <a:solidFill>
                  <a:srgbClr val="58595B"/>
                </a:solidFill>
                <a:latin typeface="Gill Sans MT"/>
                <a:cs typeface="Gill Sans MT"/>
              </a:rPr>
              <a:t>share</a:t>
            </a:r>
            <a:r>
              <a:rPr sz="905" spc="-29" dirty="0">
                <a:solidFill>
                  <a:srgbClr val="58595B"/>
                </a:solidFill>
                <a:latin typeface="Gill Sans MT"/>
                <a:cs typeface="Gill Sans MT"/>
              </a:rPr>
              <a:t> </a:t>
            </a:r>
            <a:r>
              <a:rPr sz="905" spc="29" dirty="0">
                <a:solidFill>
                  <a:srgbClr val="58595B"/>
                </a:solidFill>
                <a:latin typeface="Gill Sans MT"/>
                <a:cs typeface="Gill Sans MT"/>
              </a:rPr>
              <a:t>shrinking</a:t>
            </a:r>
            <a:r>
              <a:rPr sz="905" spc="-25" dirty="0">
                <a:solidFill>
                  <a:srgbClr val="58595B"/>
                </a:solidFill>
                <a:latin typeface="Gill Sans MT"/>
                <a:cs typeface="Gill Sans MT"/>
              </a:rPr>
              <a:t> </a:t>
            </a:r>
            <a:r>
              <a:rPr sz="905" spc="25" dirty="0">
                <a:solidFill>
                  <a:srgbClr val="58595B"/>
                </a:solidFill>
                <a:latin typeface="Gill Sans MT"/>
                <a:cs typeface="Gill Sans MT"/>
              </a:rPr>
              <a:t>from</a:t>
            </a:r>
            <a:r>
              <a:rPr sz="905" spc="-25" dirty="0">
                <a:solidFill>
                  <a:srgbClr val="58595B"/>
                </a:solidFill>
                <a:latin typeface="Gill Sans MT"/>
                <a:cs typeface="Gill Sans MT"/>
              </a:rPr>
              <a:t> </a:t>
            </a:r>
            <a:r>
              <a:rPr sz="905" spc="37" dirty="0">
                <a:solidFill>
                  <a:srgbClr val="58595B"/>
                </a:solidFill>
                <a:latin typeface="Gill Sans MT"/>
                <a:cs typeface="Gill Sans MT"/>
              </a:rPr>
              <a:t>about</a:t>
            </a:r>
            <a:r>
              <a:rPr sz="905" spc="-25" dirty="0">
                <a:solidFill>
                  <a:srgbClr val="58595B"/>
                </a:solidFill>
                <a:latin typeface="Gill Sans MT"/>
                <a:cs typeface="Gill Sans MT"/>
              </a:rPr>
              <a:t> </a:t>
            </a:r>
            <a:r>
              <a:rPr sz="905" spc="45" dirty="0">
                <a:solidFill>
                  <a:srgbClr val="58595B"/>
                </a:solidFill>
                <a:latin typeface="Gill Sans MT"/>
                <a:cs typeface="Gill Sans MT"/>
              </a:rPr>
              <a:t>72%</a:t>
            </a:r>
            <a:r>
              <a:rPr sz="905" spc="-25" dirty="0">
                <a:solidFill>
                  <a:srgbClr val="58595B"/>
                </a:solidFill>
                <a:latin typeface="Gill Sans MT"/>
                <a:cs typeface="Gill Sans MT"/>
              </a:rPr>
              <a:t> </a:t>
            </a:r>
            <a:r>
              <a:rPr sz="905" spc="-8" dirty="0">
                <a:solidFill>
                  <a:srgbClr val="58595B"/>
                </a:solidFill>
                <a:latin typeface="Gill Sans MT"/>
                <a:cs typeface="Gill Sans MT"/>
              </a:rPr>
              <a:t>to</a:t>
            </a:r>
            <a:r>
              <a:rPr sz="905" spc="-25" dirty="0">
                <a:solidFill>
                  <a:srgbClr val="58595B"/>
                </a:solidFill>
                <a:latin typeface="Gill Sans MT"/>
                <a:cs typeface="Gill Sans MT"/>
              </a:rPr>
              <a:t> </a:t>
            </a:r>
            <a:r>
              <a:rPr sz="905" spc="37" dirty="0">
                <a:solidFill>
                  <a:srgbClr val="58595B"/>
                </a:solidFill>
                <a:latin typeface="Gill Sans MT"/>
                <a:cs typeface="Gill Sans MT"/>
              </a:rPr>
              <a:t>61%.</a:t>
            </a:r>
            <a:r>
              <a:rPr sz="905" spc="-25" dirty="0">
                <a:solidFill>
                  <a:srgbClr val="58595B"/>
                </a:solidFill>
                <a:latin typeface="Gill Sans MT"/>
                <a:cs typeface="Gill Sans MT"/>
              </a:rPr>
              <a:t> </a:t>
            </a:r>
            <a:r>
              <a:rPr sz="905" spc="16" dirty="0">
                <a:solidFill>
                  <a:srgbClr val="58595B"/>
                </a:solidFill>
                <a:latin typeface="Gill Sans MT"/>
                <a:cs typeface="Gill Sans MT"/>
              </a:rPr>
              <a:t>Google</a:t>
            </a:r>
            <a:r>
              <a:rPr sz="905" spc="-25" dirty="0">
                <a:solidFill>
                  <a:srgbClr val="58595B"/>
                </a:solidFill>
                <a:latin typeface="Gill Sans MT"/>
                <a:cs typeface="Gill Sans MT"/>
              </a:rPr>
              <a:t> </a:t>
            </a:r>
            <a:r>
              <a:rPr sz="905" spc="78" dirty="0">
                <a:solidFill>
                  <a:srgbClr val="58595B"/>
                </a:solidFill>
                <a:latin typeface="Gill Sans MT"/>
                <a:cs typeface="Gill Sans MT"/>
              </a:rPr>
              <a:t>was</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5" dirty="0">
                <a:solidFill>
                  <a:srgbClr val="58595B"/>
                </a:solidFill>
                <a:latin typeface="Gill Sans MT"/>
                <a:cs typeface="Gill Sans MT"/>
              </a:rPr>
              <a:t> </a:t>
            </a:r>
            <a:r>
              <a:rPr sz="905" spc="53" dirty="0">
                <a:solidFill>
                  <a:srgbClr val="58595B"/>
                </a:solidFill>
                <a:latin typeface="Gill Sans MT"/>
                <a:cs typeface="Gill Sans MT"/>
              </a:rPr>
              <a:t>big</a:t>
            </a:r>
            <a:r>
              <a:rPr sz="905" spc="-25" dirty="0">
                <a:solidFill>
                  <a:srgbClr val="58595B"/>
                </a:solidFill>
                <a:latin typeface="Gill Sans MT"/>
                <a:cs typeface="Gill Sans MT"/>
              </a:rPr>
              <a:t> </a:t>
            </a:r>
            <a:r>
              <a:rPr sz="905" spc="21" dirty="0">
                <a:solidFill>
                  <a:srgbClr val="58595B"/>
                </a:solidFill>
                <a:latin typeface="Gill Sans MT"/>
                <a:cs typeface="Gill Sans MT"/>
              </a:rPr>
              <a:t>mover</a:t>
            </a:r>
            <a:r>
              <a:rPr sz="905" spc="-25" dirty="0">
                <a:solidFill>
                  <a:srgbClr val="58595B"/>
                </a:solidFill>
                <a:latin typeface="Gill Sans MT"/>
                <a:cs typeface="Gill Sans MT"/>
              </a:rPr>
              <a:t> </a:t>
            </a:r>
            <a:r>
              <a:rPr sz="905" spc="41" dirty="0">
                <a:solidFill>
                  <a:srgbClr val="58595B"/>
                </a:solidFill>
                <a:latin typeface="Gill Sans MT"/>
                <a:cs typeface="Gill Sans MT"/>
              </a:rPr>
              <a:t>shifting</a:t>
            </a:r>
            <a:r>
              <a:rPr sz="905" spc="-25" dirty="0">
                <a:solidFill>
                  <a:srgbClr val="58595B"/>
                </a:solidFill>
                <a:latin typeface="Gill Sans MT"/>
                <a:cs typeface="Gill Sans MT"/>
              </a:rPr>
              <a:t> </a:t>
            </a:r>
            <a:r>
              <a:rPr sz="905" spc="25" dirty="0">
                <a:solidFill>
                  <a:srgbClr val="58595B"/>
                </a:solidFill>
                <a:latin typeface="Gill Sans MT"/>
                <a:cs typeface="Gill Sans MT"/>
              </a:rPr>
              <a:t>from</a:t>
            </a:r>
            <a:r>
              <a:rPr sz="905" spc="-25" dirty="0">
                <a:solidFill>
                  <a:srgbClr val="58595B"/>
                </a:solidFill>
                <a:latin typeface="Gill Sans MT"/>
                <a:cs typeface="Gill Sans MT"/>
              </a:rPr>
              <a:t> </a:t>
            </a:r>
            <a:r>
              <a:rPr sz="905" spc="37" dirty="0">
                <a:solidFill>
                  <a:srgbClr val="58595B"/>
                </a:solidFill>
                <a:latin typeface="Gill Sans MT"/>
                <a:cs typeface="Gill Sans MT"/>
              </a:rPr>
              <a:t>18.4%</a:t>
            </a:r>
            <a:r>
              <a:rPr sz="905" spc="-25" dirty="0">
                <a:solidFill>
                  <a:srgbClr val="58595B"/>
                </a:solidFill>
                <a:latin typeface="Gill Sans MT"/>
                <a:cs typeface="Gill Sans MT"/>
              </a:rPr>
              <a:t> </a:t>
            </a:r>
            <a:r>
              <a:rPr sz="905" spc="-8" dirty="0">
                <a:solidFill>
                  <a:srgbClr val="58595B"/>
                </a:solidFill>
                <a:latin typeface="Gill Sans MT"/>
                <a:cs typeface="Gill Sans MT"/>
              </a:rPr>
              <a:t>to</a:t>
            </a:r>
            <a:r>
              <a:rPr sz="905" spc="-25" dirty="0">
                <a:solidFill>
                  <a:srgbClr val="58595B"/>
                </a:solidFill>
                <a:latin typeface="Gill Sans MT"/>
                <a:cs typeface="Gill Sans MT"/>
              </a:rPr>
              <a:t> </a:t>
            </a:r>
            <a:r>
              <a:rPr sz="905" spc="21" dirty="0">
                <a:solidFill>
                  <a:srgbClr val="58595B"/>
                </a:solidFill>
                <a:latin typeface="Gill Sans MT"/>
                <a:cs typeface="Gill Sans MT"/>
              </a:rPr>
              <a:t>nearly</a:t>
            </a:r>
            <a:r>
              <a:rPr sz="905" spc="-25" dirty="0">
                <a:solidFill>
                  <a:srgbClr val="58595B"/>
                </a:solidFill>
                <a:latin typeface="Gill Sans MT"/>
                <a:cs typeface="Gill Sans MT"/>
              </a:rPr>
              <a:t> </a:t>
            </a:r>
            <a:r>
              <a:rPr sz="905" spc="25" dirty="0">
                <a:solidFill>
                  <a:srgbClr val="58595B"/>
                </a:solidFill>
                <a:latin typeface="Gill Sans MT"/>
                <a:cs typeface="Gill Sans MT"/>
              </a:rPr>
              <a:t>24%,  </a:t>
            </a:r>
            <a:r>
              <a:rPr sz="905" spc="45" dirty="0">
                <a:solidFill>
                  <a:srgbClr val="58595B"/>
                </a:solidFill>
                <a:latin typeface="Gill Sans MT"/>
                <a:cs typeface="Gill Sans MT"/>
              </a:rPr>
              <a:t>accounting</a:t>
            </a:r>
            <a:r>
              <a:rPr sz="905" spc="-33"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29" dirty="0">
                <a:solidFill>
                  <a:srgbClr val="58595B"/>
                </a:solidFill>
                <a:latin typeface="Gill Sans MT"/>
                <a:cs typeface="Gill Sans MT"/>
              </a:rPr>
              <a:t>precisely</a:t>
            </a:r>
            <a:r>
              <a:rPr sz="905" spc="-33" dirty="0">
                <a:solidFill>
                  <a:srgbClr val="58595B"/>
                </a:solidFill>
                <a:latin typeface="Gill Sans MT"/>
                <a:cs typeface="Gill Sans MT"/>
              </a:rPr>
              <a:t> </a:t>
            </a:r>
            <a:r>
              <a:rPr sz="905" spc="53" dirty="0">
                <a:solidFill>
                  <a:srgbClr val="58595B"/>
                </a:solidFill>
                <a:latin typeface="Gill Sans MT"/>
                <a:cs typeface="Gill Sans MT"/>
              </a:rPr>
              <a:t>half</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29" dirty="0">
                <a:solidFill>
                  <a:srgbClr val="58595B"/>
                </a:solidFill>
                <a:latin typeface="Gill Sans MT"/>
                <a:cs typeface="Gill Sans MT"/>
              </a:rPr>
              <a:t>Amazon’s</a:t>
            </a:r>
            <a:r>
              <a:rPr sz="905" spc="-33" dirty="0">
                <a:solidFill>
                  <a:srgbClr val="58595B"/>
                </a:solidFill>
                <a:latin typeface="Gill Sans MT"/>
                <a:cs typeface="Gill Sans MT"/>
              </a:rPr>
              <a:t> </a:t>
            </a:r>
            <a:r>
              <a:rPr sz="905" spc="25" dirty="0">
                <a:solidFill>
                  <a:srgbClr val="58595B"/>
                </a:solidFill>
                <a:latin typeface="Gill Sans MT"/>
                <a:cs typeface="Gill Sans MT"/>
              </a:rPr>
              <a:t>market</a:t>
            </a:r>
            <a:r>
              <a:rPr sz="905" spc="-33" dirty="0">
                <a:solidFill>
                  <a:srgbClr val="58595B"/>
                </a:solidFill>
                <a:latin typeface="Gill Sans MT"/>
                <a:cs typeface="Gill Sans MT"/>
              </a:rPr>
              <a:t> </a:t>
            </a:r>
            <a:r>
              <a:rPr sz="905" spc="41" dirty="0">
                <a:solidFill>
                  <a:srgbClr val="58595B"/>
                </a:solidFill>
                <a:latin typeface="Gill Sans MT"/>
                <a:cs typeface="Gill Sans MT"/>
              </a:rPr>
              <a:t>share</a:t>
            </a:r>
            <a:r>
              <a:rPr sz="905" spc="-33" dirty="0">
                <a:solidFill>
                  <a:srgbClr val="58595B"/>
                </a:solidFill>
                <a:latin typeface="Gill Sans MT"/>
                <a:cs typeface="Gill Sans MT"/>
              </a:rPr>
              <a:t> </a:t>
            </a:r>
            <a:r>
              <a:rPr sz="905" spc="29" dirty="0">
                <a:solidFill>
                  <a:srgbClr val="58595B"/>
                </a:solidFill>
                <a:latin typeface="Gill Sans MT"/>
                <a:cs typeface="Gill Sans MT"/>
              </a:rPr>
              <a:t>decline.</a:t>
            </a:r>
            <a:endParaRPr sz="905">
              <a:solidFill>
                <a:prstClr val="black"/>
              </a:solidFill>
              <a:latin typeface="Gill Sans MT"/>
              <a:cs typeface="Gill Sans MT"/>
            </a:endParaRPr>
          </a:p>
        </p:txBody>
      </p:sp>
      <p:sp>
        <p:nvSpPr>
          <p:cNvPr id="3" name="object 3"/>
          <p:cNvSpPr txBox="1"/>
          <p:nvPr/>
        </p:nvSpPr>
        <p:spPr>
          <a:xfrm>
            <a:off x="303059" y="3162089"/>
            <a:ext cx="5046965" cy="1190106"/>
          </a:xfrm>
          <a:prstGeom prst="rect">
            <a:avLst/>
          </a:prstGeom>
        </p:spPr>
        <p:txBody>
          <a:bodyPr vert="horz" wrap="square" lIns="0" tIns="10450" rIns="0" bIns="0" rtlCol="0">
            <a:spAutoFit/>
          </a:bodyPr>
          <a:lstStyle/>
          <a:p>
            <a:pPr marL="10451" marR="4180" defTabSz="752460">
              <a:lnSpc>
                <a:spcPct val="121200"/>
              </a:lnSpc>
              <a:spcBef>
                <a:spcPts val="82"/>
              </a:spcBef>
            </a:pPr>
            <a:r>
              <a:rPr sz="905" spc="21" dirty="0">
                <a:solidFill>
                  <a:srgbClr val="58595B"/>
                </a:solidFill>
                <a:latin typeface="Gill Sans MT"/>
                <a:cs typeface="Gill Sans MT"/>
              </a:rPr>
              <a:t>The </a:t>
            </a:r>
            <a:r>
              <a:rPr sz="905" spc="-49" dirty="0">
                <a:solidFill>
                  <a:srgbClr val="58595B"/>
                </a:solidFill>
                <a:latin typeface="Gill Sans MT"/>
                <a:cs typeface="Gill Sans MT"/>
              </a:rPr>
              <a:t>“Other” </a:t>
            </a:r>
            <a:r>
              <a:rPr sz="905" spc="33" dirty="0">
                <a:solidFill>
                  <a:srgbClr val="58595B"/>
                </a:solidFill>
                <a:latin typeface="Gill Sans MT"/>
                <a:cs typeface="Gill Sans MT"/>
              </a:rPr>
              <a:t>category </a:t>
            </a:r>
            <a:r>
              <a:rPr sz="905" spc="78" dirty="0">
                <a:solidFill>
                  <a:srgbClr val="58595B"/>
                </a:solidFill>
                <a:latin typeface="Gill Sans MT"/>
                <a:cs typeface="Gill Sans MT"/>
              </a:rPr>
              <a:t>was </a:t>
            </a:r>
            <a:r>
              <a:rPr sz="905" spc="21" dirty="0">
                <a:solidFill>
                  <a:srgbClr val="58595B"/>
                </a:solidFill>
                <a:latin typeface="Gill Sans MT"/>
                <a:cs typeface="Gill Sans MT"/>
              </a:rPr>
              <a:t>led </a:t>
            </a:r>
            <a:r>
              <a:rPr sz="905" spc="37" dirty="0">
                <a:solidFill>
                  <a:srgbClr val="58595B"/>
                </a:solidFill>
                <a:latin typeface="Gill Sans MT"/>
                <a:cs typeface="Gill Sans MT"/>
              </a:rPr>
              <a:t>by </a:t>
            </a:r>
            <a:r>
              <a:rPr sz="905" spc="16" dirty="0">
                <a:solidFill>
                  <a:srgbClr val="58595B"/>
                </a:solidFill>
                <a:latin typeface="Gill Sans MT"/>
                <a:cs typeface="Gill Sans MT"/>
              </a:rPr>
              <a:t>Apple </a:t>
            </a:r>
            <a:r>
              <a:rPr sz="905" spc="58" dirty="0">
                <a:solidFill>
                  <a:srgbClr val="58595B"/>
                </a:solidFill>
                <a:latin typeface="Gill Sans MT"/>
                <a:cs typeface="Gill Sans MT"/>
              </a:rPr>
              <a:t>and </a:t>
            </a:r>
            <a:r>
              <a:rPr sz="905" spc="37" dirty="0">
                <a:solidFill>
                  <a:srgbClr val="58595B"/>
                </a:solidFill>
                <a:latin typeface="Gill Sans MT"/>
                <a:cs typeface="Gill Sans MT"/>
              </a:rPr>
              <a:t>Sonos, </a:t>
            </a:r>
            <a:r>
              <a:rPr sz="905" spc="58" dirty="0">
                <a:solidFill>
                  <a:srgbClr val="58595B"/>
                </a:solidFill>
                <a:latin typeface="Gill Sans MT"/>
                <a:cs typeface="Gill Sans MT"/>
              </a:rPr>
              <a:t>and </a:t>
            </a:r>
            <a:r>
              <a:rPr sz="905" spc="12" dirty="0">
                <a:solidFill>
                  <a:srgbClr val="58595B"/>
                </a:solidFill>
                <a:latin typeface="Gill Sans MT"/>
                <a:cs typeface="Gill Sans MT"/>
              </a:rPr>
              <a:t>overall </a:t>
            </a:r>
            <a:r>
              <a:rPr sz="905" spc="16" dirty="0">
                <a:solidFill>
                  <a:srgbClr val="58595B"/>
                </a:solidFill>
                <a:latin typeface="Gill Sans MT"/>
                <a:cs typeface="Gill Sans MT"/>
              </a:rPr>
              <a:t>the </a:t>
            </a:r>
            <a:r>
              <a:rPr sz="905" spc="25" dirty="0">
                <a:solidFill>
                  <a:srgbClr val="58595B"/>
                </a:solidFill>
                <a:latin typeface="Gill Sans MT"/>
                <a:cs typeface="Gill Sans MT"/>
              </a:rPr>
              <a:t>non-Amazon, </a:t>
            </a:r>
            <a:r>
              <a:rPr sz="905" spc="12" dirty="0">
                <a:solidFill>
                  <a:srgbClr val="58595B"/>
                </a:solidFill>
                <a:latin typeface="Gill Sans MT"/>
                <a:cs typeface="Gill Sans MT"/>
              </a:rPr>
              <a:t>non-Google </a:t>
            </a:r>
            <a:r>
              <a:rPr sz="905" spc="33" dirty="0">
                <a:solidFill>
                  <a:srgbClr val="58595B"/>
                </a:solidFill>
                <a:latin typeface="Gill Sans MT"/>
                <a:cs typeface="Gill Sans MT"/>
              </a:rPr>
              <a:t>device  </a:t>
            </a:r>
            <a:r>
              <a:rPr sz="905" spc="25" dirty="0">
                <a:solidFill>
                  <a:srgbClr val="58595B"/>
                </a:solidFill>
                <a:latin typeface="Gill Sans MT"/>
                <a:cs typeface="Gill Sans MT"/>
              </a:rPr>
              <a:t>market</a:t>
            </a:r>
            <a:r>
              <a:rPr sz="905" spc="-29" dirty="0">
                <a:solidFill>
                  <a:srgbClr val="58595B"/>
                </a:solidFill>
                <a:latin typeface="Gill Sans MT"/>
                <a:cs typeface="Gill Sans MT"/>
              </a:rPr>
              <a:t> </a:t>
            </a:r>
            <a:r>
              <a:rPr sz="905" spc="41" dirty="0">
                <a:solidFill>
                  <a:srgbClr val="58595B"/>
                </a:solidFill>
                <a:latin typeface="Gill Sans MT"/>
                <a:cs typeface="Gill Sans MT"/>
              </a:rPr>
              <a:t>share</a:t>
            </a:r>
            <a:r>
              <a:rPr sz="905" spc="-29" dirty="0">
                <a:solidFill>
                  <a:srgbClr val="58595B"/>
                </a:solidFill>
                <a:latin typeface="Gill Sans MT"/>
                <a:cs typeface="Gill Sans MT"/>
              </a:rPr>
              <a:t> </a:t>
            </a:r>
            <a:r>
              <a:rPr sz="905" spc="16" dirty="0">
                <a:solidFill>
                  <a:srgbClr val="58595B"/>
                </a:solidFill>
                <a:latin typeface="Gill Sans MT"/>
                <a:cs typeface="Gill Sans MT"/>
              </a:rPr>
              <a:t>rose</a:t>
            </a:r>
            <a:r>
              <a:rPr sz="905" spc="-29" dirty="0">
                <a:solidFill>
                  <a:srgbClr val="58595B"/>
                </a:solidFill>
                <a:latin typeface="Gill Sans MT"/>
                <a:cs typeface="Gill Sans MT"/>
              </a:rPr>
              <a:t> </a:t>
            </a:r>
            <a:r>
              <a:rPr sz="905" spc="37" dirty="0">
                <a:solidFill>
                  <a:srgbClr val="58595B"/>
                </a:solidFill>
                <a:latin typeface="Gill Sans MT"/>
                <a:cs typeface="Gill Sans MT"/>
              </a:rPr>
              <a:t>by</a:t>
            </a:r>
            <a:r>
              <a:rPr sz="905" spc="-29" dirty="0">
                <a:solidFill>
                  <a:srgbClr val="58595B"/>
                </a:solidFill>
                <a:latin typeface="Gill Sans MT"/>
                <a:cs typeface="Gill Sans MT"/>
              </a:rPr>
              <a:t> </a:t>
            </a:r>
            <a:r>
              <a:rPr sz="905" spc="45" dirty="0">
                <a:solidFill>
                  <a:srgbClr val="58595B"/>
                </a:solidFill>
                <a:latin typeface="Gill Sans MT"/>
                <a:cs typeface="Gill Sans MT"/>
              </a:rPr>
              <a:t>50%</a:t>
            </a:r>
            <a:r>
              <a:rPr sz="905" spc="-29" dirty="0">
                <a:solidFill>
                  <a:srgbClr val="58595B"/>
                </a:solidFill>
                <a:latin typeface="Gill Sans MT"/>
                <a:cs typeface="Gill Sans MT"/>
              </a:rPr>
              <a:t> </a:t>
            </a:r>
            <a:r>
              <a:rPr sz="905" dirty="0">
                <a:solidFill>
                  <a:srgbClr val="58595B"/>
                </a:solidFill>
                <a:latin typeface="Gill Sans MT"/>
                <a:cs typeface="Gill Sans MT"/>
              </a:rPr>
              <a:t>over</a:t>
            </a:r>
            <a:r>
              <a:rPr sz="905" spc="-29" dirty="0">
                <a:solidFill>
                  <a:srgbClr val="58595B"/>
                </a:solidFill>
                <a:latin typeface="Gill Sans MT"/>
                <a:cs typeface="Gill Sans MT"/>
              </a:rPr>
              <a:t> </a:t>
            </a:r>
            <a:r>
              <a:rPr sz="905" spc="37" dirty="0">
                <a:solidFill>
                  <a:srgbClr val="58595B"/>
                </a:solidFill>
                <a:latin typeface="Gill Sans MT"/>
                <a:cs typeface="Gill Sans MT"/>
              </a:rPr>
              <a:t>2017.</a:t>
            </a:r>
            <a:r>
              <a:rPr sz="905" spc="-29" dirty="0">
                <a:solidFill>
                  <a:srgbClr val="58595B"/>
                </a:solidFill>
                <a:latin typeface="Gill Sans MT"/>
                <a:cs typeface="Gill Sans MT"/>
              </a:rPr>
              <a:t> </a:t>
            </a:r>
            <a:r>
              <a:rPr sz="905" spc="8" dirty="0">
                <a:solidFill>
                  <a:srgbClr val="58595B"/>
                </a:solidFill>
                <a:latin typeface="Gill Sans MT"/>
                <a:cs typeface="Gill Sans MT"/>
              </a:rPr>
              <a:t>More</a:t>
            </a:r>
            <a:r>
              <a:rPr sz="905" spc="-29" dirty="0">
                <a:solidFill>
                  <a:srgbClr val="58595B"/>
                </a:solidFill>
                <a:latin typeface="Gill Sans MT"/>
                <a:cs typeface="Gill Sans MT"/>
              </a:rPr>
              <a:t> </a:t>
            </a:r>
            <a:r>
              <a:rPr sz="905" spc="41" dirty="0">
                <a:solidFill>
                  <a:srgbClr val="58595B"/>
                </a:solidFill>
                <a:latin typeface="Gill Sans MT"/>
                <a:cs typeface="Gill Sans MT"/>
              </a:rPr>
              <a:t>than</a:t>
            </a:r>
            <a:r>
              <a:rPr sz="905" spc="-29" dirty="0">
                <a:solidFill>
                  <a:srgbClr val="58595B"/>
                </a:solidFill>
                <a:latin typeface="Gill Sans MT"/>
                <a:cs typeface="Gill Sans MT"/>
              </a:rPr>
              <a:t> </a:t>
            </a:r>
            <a:r>
              <a:rPr sz="905" spc="53" dirty="0">
                <a:solidFill>
                  <a:srgbClr val="58595B"/>
                </a:solidFill>
                <a:latin typeface="Gill Sans MT"/>
                <a:cs typeface="Gill Sans MT"/>
              </a:rPr>
              <a:t>half</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33" dirty="0">
                <a:solidFill>
                  <a:srgbClr val="58595B"/>
                </a:solidFill>
                <a:latin typeface="Gill Sans MT"/>
                <a:cs typeface="Gill Sans MT"/>
              </a:rPr>
              <a:t>this</a:t>
            </a:r>
            <a:r>
              <a:rPr sz="905" spc="-29" dirty="0">
                <a:solidFill>
                  <a:srgbClr val="58595B"/>
                </a:solidFill>
                <a:latin typeface="Gill Sans MT"/>
                <a:cs typeface="Gill Sans MT"/>
              </a:rPr>
              <a:t> </a:t>
            </a:r>
            <a:r>
              <a:rPr sz="905" spc="16" dirty="0">
                <a:solidFill>
                  <a:srgbClr val="58595B"/>
                </a:solidFill>
                <a:latin typeface="Gill Sans MT"/>
                <a:cs typeface="Gill Sans MT"/>
              </a:rPr>
              <a:t>growth</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16" dirty="0">
                <a:solidFill>
                  <a:srgbClr val="58595B"/>
                </a:solidFill>
                <a:latin typeface="Gill Sans MT"/>
                <a:cs typeface="Gill Sans MT"/>
              </a:rPr>
              <a:t>attributed</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16" dirty="0">
                <a:solidFill>
                  <a:srgbClr val="58595B"/>
                </a:solidFill>
                <a:latin typeface="Gill Sans MT"/>
                <a:cs typeface="Gill Sans MT"/>
              </a:rPr>
              <a:t>Apple</a:t>
            </a:r>
            <a:r>
              <a:rPr sz="905" spc="-29" dirty="0">
                <a:solidFill>
                  <a:srgbClr val="58595B"/>
                </a:solidFill>
                <a:latin typeface="Gill Sans MT"/>
                <a:cs typeface="Gill Sans MT"/>
              </a:rPr>
              <a:t> </a:t>
            </a:r>
            <a:r>
              <a:rPr sz="905" spc="33" dirty="0">
                <a:solidFill>
                  <a:srgbClr val="58595B"/>
                </a:solidFill>
                <a:latin typeface="Gill Sans MT"/>
                <a:cs typeface="Gill Sans MT"/>
              </a:rPr>
              <a:t>HomePod  </a:t>
            </a:r>
            <a:r>
              <a:rPr sz="905" spc="37" dirty="0">
                <a:solidFill>
                  <a:srgbClr val="58595B"/>
                </a:solidFill>
                <a:latin typeface="Gill Sans MT"/>
                <a:cs typeface="Gill Sans MT"/>
              </a:rPr>
              <a:t>which</a:t>
            </a:r>
            <a:r>
              <a:rPr sz="905" spc="-33" dirty="0">
                <a:solidFill>
                  <a:srgbClr val="58595B"/>
                </a:solidFill>
                <a:latin typeface="Gill Sans MT"/>
                <a:cs typeface="Gill Sans MT"/>
              </a:rPr>
              <a:t> </a:t>
            </a:r>
            <a:r>
              <a:rPr sz="905" spc="58" dirty="0">
                <a:solidFill>
                  <a:srgbClr val="58595B"/>
                </a:solidFill>
                <a:latin typeface="Gill Sans MT"/>
                <a:cs typeface="Gill Sans MT"/>
              </a:rPr>
              <a:t>had</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29" dirty="0">
                <a:solidFill>
                  <a:srgbClr val="58595B"/>
                </a:solidFill>
                <a:latin typeface="Gill Sans MT"/>
                <a:cs typeface="Gill Sans MT"/>
              </a:rPr>
              <a:t>strong</a:t>
            </a:r>
            <a:r>
              <a:rPr sz="905" spc="-29" dirty="0">
                <a:solidFill>
                  <a:srgbClr val="58595B"/>
                </a:solidFill>
                <a:latin typeface="Gill Sans MT"/>
                <a:cs typeface="Gill Sans MT"/>
              </a:rPr>
              <a:t> </a:t>
            </a:r>
            <a:r>
              <a:rPr sz="905" spc="29" dirty="0">
                <a:solidFill>
                  <a:srgbClr val="58595B"/>
                </a:solidFill>
                <a:latin typeface="Gill Sans MT"/>
                <a:cs typeface="Gill Sans MT"/>
              </a:rPr>
              <a:t>debut</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16" dirty="0">
                <a:solidFill>
                  <a:srgbClr val="58595B"/>
                </a:solidFill>
                <a:latin typeface="Gill Sans MT"/>
                <a:cs typeface="Gill Sans MT"/>
              </a:rPr>
              <a:t>first</a:t>
            </a:r>
            <a:r>
              <a:rPr sz="905" spc="-33" dirty="0">
                <a:solidFill>
                  <a:srgbClr val="58595B"/>
                </a:solidFill>
                <a:latin typeface="Gill Sans MT"/>
                <a:cs typeface="Gill Sans MT"/>
              </a:rPr>
              <a:t> </a:t>
            </a:r>
            <a:r>
              <a:rPr sz="905" spc="53" dirty="0">
                <a:solidFill>
                  <a:srgbClr val="58595B"/>
                </a:solidFill>
                <a:latin typeface="Gill Sans MT"/>
                <a:cs typeface="Gill Sans MT"/>
              </a:rPr>
              <a:t>half</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29" dirty="0">
                <a:solidFill>
                  <a:srgbClr val="58595B"/>
                </a:solidFill>
                <a:latin typeface="Gill Sans MT"/>
                <a:cs typeface="Gill Sans MT"/>
              </a:rPr>
              <a:t>2018,</a:t>
            </a:r>
            <a:r>
              <a:rPr sz="905" spc="-29" dirty="0">
                <a:solidFill>
                  <a:srgbClr val="58595B"/>
                </a:solidFill>
                <a:latin typeface="Gill Sans MT"/>
                <a:cs typeface="Gill Sans MT"/>
              </a:rPr>
              <a:t> </a:t>
            </a:r>
            <a:r>
              <a:rPr sz="905" spc="25" dirty="0">
                <a:solidFill>
                  <a:srgbClr val="58595B"/>
                </a:solidFill>
                <a:latin typeface="Gill Sans MT"/>
                <a:cs typeface="Gill Sans MT"/>
              </a:rPr>
              <a:t>but</a:t>
            </a:r>
            <a:r>
              <a:rPr sz="905" spc="-29" dirty="0">
                <a:solidFill>
                  <a:srgbClr val="58595B"/>
                </a:solidFill>
                <a:latin typeface="Gill Sans MT"/>
                <a:cs typeface="Gill Sans MT"/>
              </a:rPr>
              <a:t> </a:t>
            </a:r>
            <a:r>
              <a:rPr sz="905" spc="25" dirty="0">
                <a:solidFill>
                  <a:srgbClr val="58595B"/>
                </a:solidFill>
                <a:latin typeface="Gill Sans MT"/>
                <a:cs typeface="Gill Sans MT"/>
              </a:rPr>
              <a:t>then</a:t>
            </a:r>
            <a:r>
              <a:rPr sz="905" spc="-29" dirty="0">
                <a:solidFill>
                  <a:srgbClr val="58595B"/>
                </a:solidFill>
                <a:latin typeface="Gill Sans MT"/>
                <a:cs typeface="Gill Sans MT"/>
              </a:rPr>
              <a:t> </a:t>
            </a:r>
            <a:r>
              <a:rPr sz="905" spc="21" dirty="0">
                <a:solidFill>
                  <a:srgbClr val="58595B"/>
                </a:solidFill>
                <a:latin typeface="Gill Sans MT"/>
                <a:cs typeface="Gill Sans MT"/>
              </a:rPr>
              <a:t>tapered</a:t>
            </a:r>
            <a:r>
              <a:rPr sz="905" spc="-29" dirty="0">
                <a:solidFill>
                  <a:srgbClr val="58595B"/>
                </a:solidFill>
                <a:latin typeface="Gill Sans MT"/>
                <a:cs typeface="Gill Sans MT"/>
              </a:rPr>
              <a:t> </a:t>
            </a:r>
            <a:r>
              <a:rPr sz="905" spc="45" dirty="0">
                <a:solidFill>
                  <a:srgbClr val="58595B"/>
                </a:solidFill>
                <a:latin typeface="Gill Sans MT"/>
                <a:cs typeface="Gill Sans MT"/>
              </a:rPr>
              <a:t>off</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66" dirty="0">
                <a:solidFill>
                  <a:srgbClr val="58595B"/>
                </a:solidFill>
                <a:latin typeface="Gill Sans MT"/>
                <a:cs typeface="Gill Sans MT"/>
              </a:rPr>
              <a:t>sales</a:t>
            </a:r>
            <a:r>
              <a:rPr sz="905" spc="-29" dirty="0">
                <a:solidFill>
                  <a:srgbClr val="58595B"/>
                </a:solidFill>
                <a:latin typeface="Gill Sans MT"/>
                <a:cs typeface="Gill Sans MT"/>
              </a:rPr>
              <a:t> </a:t>
            </a:r>
            <a:r>
              <a:rPr sz="905" spc="103" dirty="0">
                <a:solidFill>
                  <a:srgbClr val="58595B"/>
                </a:solidFill>
                <a:latin typeface="Gill Sans MT"/>
                <a:cs typeface="Gill Sans MT"/>
              </a:rPr>
              <a:t>as</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25" dirty="0">
                <a:solidFill>
                  <a:srgbClr val="58595B"/>
                </a:solidFill>
                <a:latin typeface="Gill Sans MT"/>
                <a:cs typeface="Gill Sans MT"/>
              </a:rPr>
              <a:t>year</a:t>
            </a:r>
            <a:r>
              <a:rPr sz="905" spc="-29" dirty="0">
                <a:solidFill>
                  <a:srgbClr val="58595B"/>
                </a:solidFill>
                <a:latin typeface="Gill Sans MT"/>
                <a:cs typeface="Gill Sans MT"/>
              </a:rPr>
              <a:t> </a:t>
            </a:r>
            <a:r>
              <a:rPr sz="905" spc="25" dirty="0">
                <a:solidFill>
                  <a:srgbClr val="58595B"/>
                </a:solidFill>
                <a:latin typeface="Gill Sans MT"/>
                <a:cs typeface="Gill Sans MT"/>
              </a:rPr>
              <a:t>went</a:t>
            </a:r>
            <a:r>
              <a:rPr sz="905" spc="-29" dirty="0">
                <a:solidFill>
                  <a:srgbClr val="58595B"/>
                </a:solidFill>
                <a:latin typeface="Gill Sans MT"/>
                <a:cs typeface="Gill Sans MT"/>
              </a:rPr>
              <a:t> </a:t>
            </a:r>
            <a:r>
              <a:rPr sz="905" spc="16" dirty="0">
                <a:solidFill>
                  <a:srgbClr val="58595B"/>
                </a:solidFill>
                <a:latin typeface="Gill Sans MT"/>
                <a:cs typeface="Gill Sans MT"/>
              </a:rPr>
              <a:t>on.  </a:t>
            </a:r>
            <a:r>
              <a:rPr sz="905" spc="4" dirty="0">
                <a:solidFill>
                  <a:srgbClr val="58595B"/>
                </a:solidFill>
                <a:latin typeface="Gill Sans MT"/>
                <a:cs typeface="Gill Sans MT"/>
              </a:rPr>
              <a:t>There </a:t>
            </a:r>
            <a:r>
              <a:rPr sz="905" spc="8" dirty="0">
                <a:solidFill>
                  <a:srgbClr val="58595B"/>
                </a:solidFill>
                <a:latin typeface="Gill Sans MT"/>
                <a:cs typeface="Gill Sans MT"/>
              </a:rPr>
              <a:t>were </a:t>
            </a:r>
            <a:r>
              <a:rPr sz="905" spc="29" dirty="0">
                <a:solidFill>
                  <a:srgbClr val="58595B"/>
                </a:solidFill>
                <a:latin typeface="Gill Sans MT"/>
                <a:cs typeface="Gill Sans MT"/>
              </a:rPr>
              <a:t>several </a:t>
            </a:r>
            <a:r>
              <a:rPr sz="905" spc="33" dirty="0">
                <a:solidFill>
                  <a:srgbClr val="58595B"/>
                </a:solidFill>
                <a:latin typeface="Gill Sans MT"/>
                <a:cs typeface="Gill Sans MT"/>
              </a:rPr>
              <a:t>new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16" dirty="0">
                <a:solidFill>
                  <a:srgbClr val="58595B"/>
                </a:solidFill>
                <a:latin typeface="Gill Sans MT"/>
                <a:cs typeface="Gill Sans MT"/>
              </a:rPr>
              <a:t>introduced </a:t>
            </a:r>
            <a:r>
              <a:rPr sz="905" spc="21" dirty="0">
                <a:solidFill>
                  <a:srgbClr val="58595B"/>
                </a:solidFill>
                <a:latin typeface="Gill Sans MT"/>
                <a:cs typeface="Gill Sans MT"/>
              </a:rPr>
              <a:t>in </a:t>
            </a:r>
            <a:r>
              <a:rPr sz="905" spc="45" dirty="0">
                <a:solidFill>
                  <a:srgbClr val="58595B"/>
                </a:solidFill>
                <a:latin typeface="Gill Sans MT"/>
                <a:cs typeface="Gill Sans MT"/>
              </a:rPr>
              <a:t>2018 </a:t>
            </a:r>
            <a:r>
              <a:rPr sz="905" spc="58" dirty="0">
                <a:solidFill>
                  <a:srgbClr val="58595B"/>
                </a:solidFill>
                <a:latin typeface="Gill Sans MT"/>
                <a:cs typeface="Gill Sans MT"/>
              </a:rPr>
              <a:t>and </a:t>
            </a:r>
            <a:r>
              <a:rPr sz="905" spc="66" dirty="0">
                <a:solidFill>
                  <a:srgbClr val="58595B"/>
                </a:solidFill>
                <a:latin typeface="Gill Sans MT"/>
                <a:cs typeface="Gill Sans MT"/>
              </a:rPr>
              <a:t>many </a:t>
            </a:r>
            <a:r>
              <a:rPr sz="905" spc="49" dirty="0">
                <a:solidFill>
                  <a:srgbClr val="58595B"/>
                </a:solidFill>
                <a:latin typeface="Gill Sans MT"/>
                <a:cs typeface="Gill Sans MT"/>
              </a:rPr>
              <a:t>focused </a:t>
            </a:r>
            <a:r>
              <a:rPr sz="905" spc="21" dirty="0">
                <a:solidFill>
                  <a:srgbClr val="58595B"/>
                </a:solidFill>
                <a:latin typeface="Gill Sans MT"/>
                <a:cs typeface="Gill Sans MT"/>
              </a:rPr>
              <a:t>on </a:t>
            </a:r>
            <a:r>
              <a:rPr sz="905" spc="45" dirty="0">
                <a:solidFill>
                  <a:srgbClr val="58595B"/>
                </a:solidFill>
                <a:latin typeface="Gill Sans MT"/>
                <a:cs typeface="Gill Sans MT"/>
              </a:rPr>
              <a:t>sound </a:t>
            </a:r>
            <a:r>
              <a:rPr sz="905" spc="25" dirty="0">
                <a:solidFill>
                  <a:srgbClr val="58595B"/>
                </a:solidFill>
                <a:latin typeface="Gill Sans MT"/>
                <a:cs typeface="Gill Sans MT"/>
              </a:rPr>
              <a:t>quality. </a:t>
            </a:r>
            <a:r>
              <a:rPr sz="905" spc="-4" dirty="0">
                <a:solidFill>
                  <a:srgbClr val="58595B"/>
                </a:solidFill>
                <a:latin typeface="Gill Sans MT"/>
                <a:cs typeface="Gill Sans MT"/>
              </a:rPr>
              <a:t>It  </a:t>
            </a:r>
            <a:r>
              <a:rPr sz="905" spc="53" dirty="0">
                <a:solidFill>
                  <a:srgbClr val="58595B"/>
                </a:solidFill>
                <a:latin typeface="Gill Sans MT"/>
                <a:cs typeface="Gill Sans MT"/>
              </a:rPr>
              <a:t>appears</a:t>
            </a:r>
            <a:r>
              <a:rPr sz="905" spc="-29" dirty="0">
                <a:solidFill>
                  <a:srgbClr val="58595B"/>
                </a:solidFill>
                <a:latin typeface="Gill Sans MT"/>
                <a:cs typeface="Gill Sans MT"/>
              </a:rPr>
              <a:t> </a:t>
            </a:r>
            <a:r>
              <a:rPr sz="905" spc="45" dirty="0">
                <a:solidFill>
                  <a:srgbClr val="58595B"/>
                </a:solidFill>
                <a:latin typeface="Gill Sans MT"/>
                <a:cs typeface="Gill Sans MT"/>
              </a:rPr>
              <a:t>consumers</a:t>
            </a:r>
            <a:r>
              <a:rPr sz="905" spc="-29"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29" dirty="0">
                <a:solidFill>
                  <a:srgbClr val="58595B"/>
                </a:solidFill>
                <a:latin typeface="Gill Sans MT"/>
                <a:cs typeface="Gill Sans MT"/>
              </a:rPr>
              <a:t>open</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25" dirty="0">
                <a:solidFill>
                  <a:srgbClr val="58595B"/>
                </a:solidFill>
                <a:latin typeface="Gill Sans MT"/>
                <a:cs typeface="Gill Sans MT"/>
              </a:rPr>
              <a:t> </a:t>
            </a:r>
            <a:r>
              <a:rPr sz="905" spc="58" dirty="0">
                <a:solidFill>
                  <a:srgbClr val="58595B"/>
                </a:solidFill>
                <a:latin typeface="Gill Sans MT"/>
                <a:cs typeface="Gill Sans MT"/>
              </a:rPr>
              <a:t>adding</a:t>
            </a:r>
            <a:r>
              <a:rPr sz="905" spc="-29" dirty="0">
                <a:solidFill>
                  <a:srgbClr val="58595B"/>
                </a:solidFill>
                <a:latin typeface="Gill Sans MT"/>
                <a:cs typeface="Gill Sans MT"/>
              </a:rPr>
              <a:t> </a:t>
            </a:r>
            <a:r>
              <a:rPr sz="905" spc="37" dirty="0">
                <a:solidFill>
                  <a:srgbClr val="58595B"/>
                </a:solidFill>
                <a:latin typeface="Gill Sans MT"/>
                <a:cs typeface="Gill Sans MT"/>
              </a:rPr>
              <a:t>these</a:t>
            </a:r>
            <a:r>
              <a:rPr sz="905" spc="-29" dirty="0">
                <a:solidFill>
                  <a:srgbClr val="58595B"/>
                </a:solidFill>
                <a:latin typeface="Gill Sans MT"/>
                <a:cs typeface="Gill Sans MT"/>
              </a:rPr>
              <a:t> </a:t>
            </a:r>
            <a:r>
              <a:rPr sz="905" spc="29" dirty="0">
                <a:solidFill>
                  <a:srgbClr val="58595B"/>
                </a:solidFill>
                <a:latin typeface="Gill Sans MT"/>
                <a:cs typeface="Gill Sans MT"/>
              </a:rPr>
              <a:t>higher</a:t>
            </a:r>
            <a:r>
              <a:rPr sz="905" spc="-29" dirty="0">
                <a:solidFill>
                  <a:srgbClr val="58595B"/>
                </a:solidFill>
                <a:latin typeface="Gill Sans MT"/>
                <a:cs typeface="Gill Sans MT"/>
              </a:rPr>
              <a:t> </a:t>
            </a:r>
            <a:r>
              <a:rPr sz="905" spc="37" dirty="0">
                <a:solidFill>
                  <a:srgbClr val="58595B"/>
                </a:solidFill>
                <a:latin typeface="Gill Sans MT"/>
                <a:cs typeface="Gill Sans MT"/>
              </a:rPr>
              <a:t>end</a:t>
            </a:r>
            <a:r>
              <a:rPr sz="905" spc="-25"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45" dirty="0">
                <a:solidFill>
                  <a:srgbClr val="58595B"/>
                </a:solidFill>
                <a:latin typeface="Gill Sans MT"/>
                <a:cs typeface="Gill Sans MT"/>
              </a:rPr>
              <a:t>speakers</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dirty="0">
                <a:solidFill>
                  <a:srgbClr val="58595B"/>
                </a:solidFill>
                <a:latin typeface="Gill Sans MT"/>
                <a:cs typeface="Gill Sans MT"/>
              </a:rPr>
              <a:t>their</a:t>
            </a:r>
            <a:r>
              <a:rPr sz="905" spc="-25" dirty="0">
                <a:solidFill>
                  <a:srgbClr val="58595B"/>
                </a:solidFill>
                <a:latin typeface="Gill Sans MT"/>
                <a:cs typeface="Gill Sans MT"/>
              </a:rPr>
              <a:t> </a:t>
            </a:r>
            <a:r>
              <a:rPr sz="905" spc="33" dirty="0">
                <a:solidFill>
                  <a:srgbClr val="58595B"/>
                </a:solidFill>
                <a:latin typeface="Gill Sans MT"/>
                <a:cs typeface="Gill Sans MT"/>
              </a:rPr>
              <a:t>device</a:t>
            </a:r>
            <a:r>
              <a:rPr sz="905" spc="-29" dirty="0">
                <a:solidFill>
                  <a:srgbClr val="58595B"/>
                </a:solidFill>
                <a:latin typeface="Gill Sans MT"/>
                <a:cs typeface="Gill Sans MT"/>
              </a:rPr>
              <a:t> </a:t>
            </a:r>
            <a:r>
              <a:rPr sz="905" spc="16" dirty="0">
                <a:solidFill>
                  <a:srgbClr val="58595B"/>
                </a:solidFill>
                <a:latin typeface="Gill Sans MT"/>
                <a:cs typeface="Gill Sans MT"/>
              </a:rPr>
              <a:t>collection</a:t>
            </a:r>
            <a:r>
              <a:rPr sz="905" spc="-29" dirty="0">
                <a:solidFill>
                  <a:srgbClr val="58595B"/>
                </a:solidFill>
                <a:latin typeface="Gill Sans MT"/>
                <a:cs typeface="Gill Sans MT"/>
              </a:rPr>
              <a:t> </a:t>
            </a:r>
            <a:r>
              <a:rPr sz="905" spc="103" dirty="0">
                <a:solidFill>
                  <a:srgbClr val="58595B"/>
                </a:solidFill>
                <a:latin typeface="Gill Sans MT"/>
                <a:cs typeface="Gill Sans MT"/>
              </a:rPr>
              <a:t>as  </a:t>
            </a:r>
            <a:r>
              <a:rPr sz="905" dirty="0">
                <a:solidFill>
                  <a:srgbClr val="58595B"/>
                </a:solidFill>
                <a:latin typeface="Gill Sans MT"/>
                <a:cs typeface="Gill Sans MT"/>
              </a:rPr>
              <a:t>over </a:t>
            </a:r>
            <a:r>
              <a:rPr sz="905" spc="12" dirty="0">
                <a:solidFill>
                  <a:srgbClr val="58595B"/>
                </a:solidFill>
                <a:latin typeface="Gill Sans MT"/>
                <a:cs typeface="Gill Sans MT"/>
              </a:rPr>
              <a:t>three-quarters </a:t>
            </a:r>
            <a:r>
              <a:rPr sz="905" spc="37" dirty="0">
                <a:solidFill>
                  <a:srgbClr val="58595B"/>
                </a:solidFill>
                <a:latin typeface="Gill Sans MT"/>
                <a:cs typeface="Gill Sans MT"/>
              </a:rPr>
              <a:t>of </a:t>
            </a:r>
            <a:r>
              <a:rPr sz="905" spc="-49" dirty="0">
                <a:solidFill>
                  <a:srgbClr val="58595B"/>
                </a:solidFill>
                <a:latin typeface="Gill Sans MT"/>
                <a:cs typeface="Gill Sans MT"/>
              </a:rPr>
              <a:t>“Other” </a:t>
            </a:r>
            <a:r>
              <a:rPr sz="905" spc="33" dirty="0">
                <a:solidFill>
                  <a:srgbClr val="58595B"/>
                </a:solidFill>
                <a:latin typeface="Gill Sans MT"/>
                <a:cs typeface="Gill Sans MT"/>
              </a:rPr>
              <a:t>category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53" dirty="0">
                <a:solidFill>
                  <a:srgbClr val="58595B"/>
                </a:solidFill>
                <a:latin typeface="Gill Sans MT"/>
                <a:cs typeface="Gill Sans MT"/>
              </a:rPr>
              <a:t>also </a:t>
            </a:r>
            <a:r>
              <a:rPr sz="905" spc="-4" dirty="0">
                <a:solidFill>
                  <a:srgbClr val="58595B"/>
                </a:solidFill>
                <a:latin typeface="Gill Sans MT"/>
                <a:cs typeface="Gill Sans MT"/>
              </a:rPr>
              <a:t>report </a:t>
            </a:r>
            <a:r>
              <a:rPr sz="905" spc="53" dirty="0">
                <a:solidFill>
                  <a:srgbClr val="58595B"/>
                </a:solidFill>
                <a:latin typeface="Gill Sans MT"/>
                <a:cs typeface="Gill Sans MT"/>
              </a:rPr>
              <a:t>having </a:t>
            </a:r>
            <a:r>
              <a:rPr sz="905" spc="8" dirty="0">
                <a:solidFill>
                  <a:srgbClr val="58595B"/>
                </a:solidFill>
                <a:latin typeface="Gill Sans MT"/>
                <a:cs typeface="Gill Sans MT"/>
              </a:rPr>
              <a:t>either </a:t>
            </a:r>
            <a:r>
              <a:rPr sz="905" spc="70" dirty="0">
                <a:solidFill>
                  <a:srgbClr val="58595B"/>
                </a:solidFill>
                <a:latin typeface="Gill Sans MT"/>
                <a:cs typeface="Gill Sans MT"/>
              </a:rPr>
              <a:t>an </a:t>
            </a:r>
            <a:r>
              <a:rPr sz="905" spc="41" dirty="0">
                <a:solidFill>
                  <a:srgbClr val="58595B"/>
                </a:solidFill>
                <a:latin typeface="Gill Sans MT"/>
                <a:cs typeface="Gill Sans MT"/>
              </a:rPr>
              <a:t>Amazon  </a:t>
            </a:r>
            <a:r>
              <a:rPr sz="905" spc="37" dirty="0">
                <a:solidFill>
                  <a:srgbClr val="58595B"/>
                </a:solidFill>
                <a:latin typeface="Gill Sans MT"/>
                <a:cs typeface="Gill Sans MT"/>
              </a:rPr>
              <a:t>Echo </a:t>
            </a:r>
            <a:r>
              <a:rPr sz="905" spc="-29" dirty="0">
                <a:solidFill>
                  <a:srgbClr val="58595B"/>
                </a:solidFill>
                <a:latin typeface="Gill Sans MT"/>
                <a:cs typeface="Gill Sans MT"/>
              </a:rPr>
              <a:t>or </a:t>
            </a:r>
            <a:r>
              <a:rPr sz="905" spc="16" dirty="0">
                <a:solidFill>
                  <a:srgbClr val="58595B"/>
                </a:solidFill>
                <a:latin typeface="Gill Sans MT"/>
                <a:cs typeface="Gill Sans MT"/>
              </a:rPr>
              <a:t>Google </a:t>
            </a:r>
            <a:r>
              <a:rPr sz="905" spc="29" dirty="0">
                <a:solidFill>
                  <a:srgbClr val="58595B"/>
                </a:solidFill>
                <a:latin typeface="Gill Sans MT"/>
                <a:cs typeface="Gill Sans MT"/>
              </a:rPr>
              <a:t>Home</a:t>
            </a:r>
            <a:r>
              <a:rPr sz="905" spc="-160" dirty="0">
                <a:solidFill>
                  <a:srgbClr val="58595B"/>
                </a:solidFill>
                <a:latin typeface="Gill Sans MT"/>
                <a:cs typeface="Gill Sans MT"/>
              </a:rPr>
              <a:t> </a:t>
            </a:r>
            <a:r>
              <a:rPr sz="905" spc="33" dirty="0">
                <a:solidFill>
                  <a:srgbClr val="58595B"/>
                </a:solidFill>
                <a:latin typeface="Gill Sans MT"/>
                <a:cs typeface="Gill Sans MT"/>
              </a:rPr>
              <a:t>device.</a:t>
            </a:r>
            <a:endParaRPr sz="905">
              <a:solidFill>
                <a:prstClr val="black"/>
              </a:solidFill>
              <a:latin typeface="Gill Sans MT"/>
              <a:cs typeface="Gill Sans MT"/>
            </a:endParaRPr>
          </a:p>
        </p:txBody>
      </p:sp>
      <p:sp>
        <p:nvSpPr>
          <p:cNvPr id="4" name="object 4"/>
          <p:cNvSpPr txBox="1"/>
          <p:nvPr/>
        </p:nvSpPr>
        <p:spPr>
          <a:xfrm>
            <a:off x="303058" y="4437380"/>
            <a:ext cx="5040173" cy="1186515"/>
          </a:xfrm>
          <a:prstGeom prst="rect">
            <a:avLst/>
          </a:prstGeom>
        </p:spPr>
        <p:txBody>
          <a:bodyPr vert="horz" wrap="square" lIns="0" tIns="10450" rIns="0" bIns="0" rtlCol="0">
            <a:spAutoFit/>
          </a:bodyPr>
          <a:lstStyle/>
          <a:p>
            <a:pPr marL="10451" marR="4180" defTabSz="752460">
              <a:lnSpc>
                <a:spcPct val="121200"/>
              </a:lnSpc>
              <a:spcBef>
                <a:spcPts val="82"/>
              </a:spcBef>
            </a:pPr>
            <a:r>
              <a:rPr sz="905" spc="53" dirty="0">
                <a:solidFill>
                  <a:srgbClr val="58595B"/>
                </a:solidFill>
                <a:latin typeface="Gill Sans MT"/>
                <a:cs typeface="Gill Sans MT"/>
              </a:rPr>
              <a:t>Sonos </a:t>
            </a:r>
            <a:r>
              <a:rPr sz="905" spc="25" dirty="0">
                <a:solidFill>
                  <a:srgbClr val="58595B"/>
                </a:solidFill>
                <a:latin typeface="Gill Sans MT"/>
                <a:cs typeface="Gill Sans MT"/>
              </a:rPr>
              <a:t>went </a:t>
            </a:r>
            <a:r>
              <a:rPr sz="905" spc="33" dirty="0">
                <a:solidFill>
                  <a:srgbClr val="58595B"/>
                </a:solidFill>
                <a:latin typeface="Gill Sans MT"/>
                <a:cs typeface="Gill Sans MT"/>
              </a:rPr>
              <a:t>public </a:t>
            </a:r>
            <a:r>
              <a:rPr sz="905" spc="21" dirty="0">
                <a:solidFill>
                  <a:srgbClr val="58595B"/>
                </a:solidFill>
                <a:latin typeface="Gill Sans MT"/>
                <a:cs typeface="Gill Sans MT"/>
              </a:rPr>
              <a:t>in </a:t>
            </a:r>
            <a:r>
              <a:rPr sz="905" spc="45" dirty="0">
                <a:solidFill>
                  <a:srgbClr val="58595B"/>
                </a:solidFill>
                <a:latin typeface="Gill Sans MT"/>
                <a:cs typeface="Gill Sans MT"/>
              </a:rPr>
              <a:t>2018 </a:t>
            </a:r>
            <a:r>
              <a:rPr sz="905" spc="58" dirty="0">
                <a:solidFill>
                  <a:srgbClr val="58595B"/>
                </a:solidFill>
                <a:latin typeface="Gill Sans MT"/>
                <a:cs typeface="Gill Sans MT"/>
              </a:rPr>
              <a:t>and </a:t>
            </a:r>
            <a:r>
              <a:rPr sz="905" spc="78" dirty="0">
                <a:solidFill>
                  <a:srgbClr val="58595B"/>
                </a:solidFill>
                <a:latin typeface="Gill Sans MT"/>
                <a:cs typeface="Gill Sans MT"/>
              </a:rPr>
              <a:t>was </a:t>
            </a:r>
            <a:r>
              <a:rPr sz="905" spc="25" dirty="0">
                <a:solidFill>
                  <a:srgbClr val="58595B"/>
                </a:solidFill>
                <a:latin typeface="Gill Sans MT"/>
                <a:cs typeface="Gill Sans MT"/>
              </a:rPr>
              <a:t>clear </a:t>
            </a:r>
            <a:r>
              <a:rPr sz="905" spc="21" dirty="0">
                <a:solidFill>
                  <a:srgbClr val="58595B"/>
                </a:solidFill>
                <a:latin typeface="Gill Sans MT"/>
                <a:cs typeface="Gill Sans MT"/>
              </a:rPr>
              <a:t>in </a:t>
            </a:r>
            <a:r>
              <a:rPr sz="905" spc="29" dirty="0">
                <a:solidFill>
                  <a:srgbClr val="58595B"/>
                </a:solidFill>
                <a:latin typeface="Gill Sans MT"/>
                <a:cs typeface="Gill Sans MT"/>
              </a:rPr>
              <a:t>its </a:t>
            </a:r>
            <a:r>
              <a:rPr sz="905" spc="16" dirty="0">
                <a:solidFill>
                  <a:srgbClr val="58595B"/>
                </a:solidFill>
                <a:latin typeface="Gill Sans MT"/>
                <a:cs typeface="Gill Sans MT"/>
              </a:rPr>
              <a:t>investor </a:t>
            </a:r>
            <a:r>
              <a:rPr sz="905" spc="49" dirty="0">
                <a:solidFill>
                  <a:srgbClr val="58595B"/>
                </a:solidFill>
                <a:latin typeface="Gill Sans MT"/>
                <a:cs typeface="Gill Sans MT"/>
              </a:rPr>
              <a:t>documents </a:t>
            </a:r>
            <a:r>
              <a:rPr sz="905" spc="25" dirty="0">
                <a:solidFill>
                  <a:srgbClr val="58595B"/>
                </a:solidFill>
                <a:latin typeface="Gill Sans MT"/>
                <a:cs typeface="Gill Sans MT"/>
              </a:rPr>
              <a:t>that voice </a:t>
            </a:r>
            <a:r>
              <a:rPr sz="905" spc="62" dirty="0">
                <a:solidFill>
                  <a:srgbClr val="58595B"/>
                </a:solidFill>
                <a:latin typeface="Gill Sans MT"/>
                <a:cs typeface="Gill Sans MT"/>
              </a:rPr>
              <a:t>assistant </a:t>
            </a:r>
            <a:r>
              <a:rPr sz="905" spc="21" dirty="0">
                <a:solidFill>
                  <a:srgbClr val="58595B"/>
                </a:solidFill>
                <a:latin typeface="Gill Sans MT"/>
                <a:cs typeface="Gill Sans MT"/>
              </a:rPr>
              <a:t>integration  </a:t>
            </a:r>
            <a:r>
              <a:rPr sz="905" spc="78" dirty="0">
                <a:solidFill>
                  <a:srgbClr val="58595B"/>
                </a:solidFill>
                <a:latin typeface="Gill Sans MT"/>
                <a:cs typeface="Gill Sans MT"/>
              </a:rPr>
              <a:t>was </a:t>
            </a:r>
            <a:r>
              <a:rPr sz="905" spc="16" dirty="0">
                <a:solidFill>
                  <a:srgbClr val="58595B"/>
                </a:solidFill>
                <a:latin typeface="Gill Sans MT"/>
                <a:cs typeface="Gill Sans MT"/>
              </a:rPr>
              <a:t>critical </a:t>
            </a:r>
            <a:r>
              <a:rPr sz="905" spc="-8" dirty="0">
                <a:solidFill>
                  <a:srgbClr val="58595B"/>
                </a:solidFill>
                <a:latin typeface="Gill Sans MT"/>
                <a:cs typeface="Gill Sans MT"/>
              </a:rPr>
              <a:t>to </a:t>
            </a:r>
            <a:r>
              <a:rPr sz="905" spc="16" dirty="0">
                <a:solidFill>
                  <a:srgbClr val="58595B"/>
                </a:solidFill>
                <a:latin typeface="Gill Sans MT"/>
                <a:cs typeface="Gill Sans MT"/>
              </a:rPr>
              <a:t>the </a:t>
            </a:r>
            <a:r>
              <a:rPr sz="905" spc="41" dirty="0">
                <a:solidFill>
                  <a:srgbClr val="58595B"/>
                </a:solidFill>
                <a:latin typeface="Gill Sans MT"/>
                <a:cs typeface="Gill Sans MT"/>
              </a:rPr>
              <a:t>company’s </a:t>
            </a:r>
            <a:r>
              <a:rPr sz="905" spc="16" dirty="0">
                <a:solidFill>
                  <a:srgbClr val="58595B"/>
                </a:solidFill>
                <a:latin typeface="Gill Sans MT"/>
                <a:cs typeface="Gill Sans MT"/>
              </a:rPr>
              <a:t>future </a:t>
            </a:r>
            <a:r>
              <a:rPr sz="905" spc="37" dirty="0">
                <a:solidFill>
                  <a:srgbClr val="58595B"/>
                </a:solidFill>
                <a:latin typeface="Gill Sans MT"/>
                <a:cs typeface="Gill Sans MT"/>
              </a:rPr>
              <a:t>competitiveness. </a:t>
            </a:r>
            <a:r>
              <a:rPr sz="905" spc="-4" dirty="0">
                <a:solidFill>
                  <a:srgbClr val="58595B"/>
                </a:solidFill>
                <a:latin typeface="Gill Sans MT"/>
                <a:cs typeface="Gill Sans MT"/>
              </a:rPr>
              <a:t>However, </a:t>
            </a:r>
            <a:r>
              <a:rPr sz="905" spc="16" dirty="0">
                <a:solidFill>
                  <a:srgbClr val="58595B"/>
                </a:solidFill>
                <a:latin typeface="Gill Sans MT"/>
                <a:cs typeface="Gill Sans MT"/>
              </a:rPr>
              <a:t>the </a:t>
            </a:r>
            <a:r>
              <a:rPr sz="905" spc="21" dirty="0">
                <a:solidFill>
                  <a:srgbClr val="58595B"/>
                </a:solidFill>
                <a:latin typeface="Gill Sans MT"/>
                <a:cs typeface="Gill Sans MT"/>
              </a:rPr>
              <a:t>inability </a:t>
            </a:r>
            <a:r>
              <a:rPr sz="905" spc="-8" dirty="0">
                <a:solidFill>
                  <a:srgbClr val="58595B"/>
                </a:solidFill>
                <a:latin typeface="Gill Sans MT"/>
                <a:cs typeface="Gill Sans MT"/>
              </a:rPr>
              <a:t>to </a:t>
            </a:r>
            <a:r>
              <a:rPr sz="905" spc="45" dirty="0">
                <a:solidFill>
                  <a:srgbClr val="58595B"/>
                </a:solidFill>
                <a:latin typeface="Gill Sans MT"/>
                <a:cs typeface="Gill Sans MT"/>
              </a:rPr>
              <a:t>launch </a:t>
            </a:r>
            <a:r>
              <a:rPr sz="905" spc="94" dirty="0">
                <a:solidFill>
                  <a:srgbClr val="58595B"/>
                </a:solidFill>
                <a:latin typeface="Gill Sans MT"/>
                <a:cs typeface="Gill Sans MT"/>
              </a:rPr>
              <a:t>a </a:t>
            </a:r>
            <a:r>
              <a:rPr sz="905" spc="16" dirty="0">
                <a:solidFill>
                  <a:srgbClr val="58595B"/>
                </a:solidFill>
                <a:latin typeface="Gill Sans MT"/>
                <a:cs typeface="Gill Sans MT"/>
              </a:rPr>
              <a:t>Google  </a:t>
            </a:r>
            <a:r>
              <a:rPr sz="905" spc="45" dirty="0">
                <a:solidFill>
                  <a:srgbClr val="58595B"/>
                </a:solidFill>
                <a:latin typeface="Gill Sans MT"/>
                <a:cs typeface="Gill Sans MT"/>
              </a:rPr>
              <a:t>Assistant</a:t>
            </a:r>
            <a:r>
              <a:rPr sz="905" spc="-29" dirty="0">
                <a:solidFill>
                  <a:srgbClr val="58595B"/>
                </a:solidFill>
                <a:latin typeface="Gill Sans MT"/>
                <a:cs typeface="Gill Sans MT"/>
              </a:rPr>
              <a:t> </a:t>
            </a:r>
            <a:r>
              <a:rPr sz="905" spc="41" dirty="0">
                <a:solidFill>
                  <a:srgbClr val="58595B"/>
                </a:solidFill>
                <a:latin typeface="Gill Sans MT"/>
                <a:cs typeface="Gill Sans MT"/>
              </a:rPr>
              <a:t>enabled</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29" dirty="0">
                <a:solidFill>
                  <a:srgbClr val="58595B"/>
                </a:solidFill>
                <a:latin typeface="Gill Sans MT"/>
                <a:cs typeface="Gill Sans MT"/>
              </a:rPr>
              <a:t> </a:t>
            </a:r>
            <a:r>
              <a:rPr sz="905" spc="74" dirty="0">
                <a:solidFill>
                  <a:srgbClr val="58595B"/>
                </a:solidFill>
                <a:latin typeface="Gill Sans MT"/>
                <a:cs typeface="Gill Sans MT"/>
              </a:rPr>
              <a:t>may</a:t>
            </a:r>
            <a:r>
              <a:rPr sz="905" spc="-29" dirty="0">
                <a:solidFill>
                  <a:srgbClr val="58595B"/>
                </a:solidFill>
                <a:latin typeface="Gill Sans MT"/>
                <a:cs typeface="Gill Sans MT"/>
              </a:rPr>
              <a:t> </a:t>
            </a:r>
            <a:r>
              <a:rPr sz="905" spc="49" dirty="0">
                <a:solidFill>
                  <a:srgbClr val="58595B"/>
                </a:solidFill>
                <a:latin typeface="Gill Sans MT"/>
                <a:cs typeface="Gill Sans MT"/>
              </a:rPr>
              <a:t>have</a:t>
            </a:r>
            <a:r>
              <a:rPr sz="905" spc="-25" dirty="0">
                <a:solidFill>
                  <a:srgbClr val="58595B"/>
                </a:solidFill>
                <a:latin typeface="Gill Sans MT"/>
                <a:cs typeface="Gill Sans MT"/>
              </a:rPr>
              <a:t> </a:t>
            </a:r>
            <a:r>
              <a:rPr sz="905" spc="8" dirty="0">
                <a:solidFill>
                  <a:srgbClr val="58595B"/>
                </a:solidFill>
                <a:latin typeface="Gill Sans MT"/>
                <a:cs typeface="Gill Sans MT"/>
              </a:rPr>
              <a:t>hurt</a:t>
            </a:r>
            <a:r>
              <a:rPr sz="905" spc="-29" dirty="0">
                <a:solidFill>
                  <a:srgbClr val="58595B"/>
                </a:solidFill>
                <a:latin typeface="Gill Sans MT"/>
                <a:cs typeface="Gill Sans MT"/>
              </a:rPr>
              <a:t> </a:t>
            </a:r>
            <a:r>
              <a:rPr sz="905" spc="29" dirty="0">
                <a:solidFill>
                  <a:srgbClr val="58595B"/>
                </a:solidFill>
                <a:latin typeface="Gill Sans MT"/>
                <a:cs typeface="Gill Sans MT"/>
              </a:rPr>
              <a:t>its</a:t>
            </a:r>
            <a:r>
              <a:rPr sz="905" spc="-29" dirty="0">
                <a:solidFill>
                  <a:srgbClr val="58595B"/>
                </a:solidFill>
                <a:latin typeface="Gill Sans MT"/>
                <a:cs typeface="Gill Sans MT"/>
              </a:rPr>
              <a:t> </a:t>
            </a:r>
            <a:r>
              <a:rPr sz="905" spc="53" dirty="0">
                <a:solidFill>
                  <a:srgbClr val="58595B"/>
                </a:solidFill>
                <a:latin typeface="Gill Sans MT"/>
                <a:cs typeface="Gill Sans MT"/>
              </a:rPr>
              <a:t>appeal</a:t>
            </a:r>
            <a:r>
              <a:rPr sz="905" spc="-29" dirty="0">
                <a:solidFill>
                  <a:srgbClr val="58595B"/>
                </a:solidFill>
                <a:latin typeface="Gill Sans MT"/>
                <a:cs typeface="Gill Sans MT"/>
              </a:rPr>
              <a:t> </a:t>
            </a:r>
            <a:r>
              <a:rPr sz="905" spc="16" dirty="0">
                <a:solidFill>
                  <a:srgbClr val="58595B"/>
                </a:solidFill>
                <a:latin typeface="Gill Sans MT"/>
                <a:cs typeface="Gill Sans MT"/>
              </a:rPr>
              <a:t>with</a:t>
            </a:r>
            <a:r>
              <a:rPr sz="905" spc="-29" dirty="0">
                <a:solidFill>
                  <a:srgbClr val="58595B"/>
                </a:solidFill>
                <a:latin typeface="Gill Sans MT"/>
                <a:cs typeface="Gill Sans MT"/>
              </a:rPr>
              <a:t> </a:t>
            </a:r>
            <a:r>
              <a:rPr sz="905" spc="45" dirty="0">
                <a:solidFill>
                  <a:srgbClr val="58595B"/>
                </a:solidFill>
                <a:latin typeface="Gill Sans MT"/>
                <a:cs typeface="Gill Sans MT"/>
              </a:rPr>
              <a:t>consumers</a:t>
            </a:r>
            <a:r>
              <a:rPr sz="905" spc="-25" dirty="0">
                <a:solidFill>
                  <a:srgbClr val="58595B"/>
                </a:solidFill>
                <a:latin typeface="Gill Sans MT"/>
                <a:cs typeface="Gill Sans MT"/>
              </a:rPr>
              <a:t> </a:t>
            </a:r>
            <a:r>
              <a:rPr sz="905" spc="103" dirty="0">
                <a:solidFill>
                  <a:srgbClr val="58595B"/>
                </a:solidFill>
                <a:latin typeface="Gill Sans MT"/>
                <a:cs typeface="Gill Sans MT"/>
              </a:rPr>
              <a:t>as</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45" dirty="0">
                <a:solidFill>
                  <a:srgbClr val="58595B"/>
                </a:solidFill>
                <a:latin typeface="Gill Sans MT"/>
                <a:cs typeface="Gill Sans MT"/>
              </a:rPr>
              <a:t>company’s</a:t>
            </a:r>
            <a:r>
              <a:rPr sz="905" spc="-29" dirty="0">
                <a:solidFill>
                  <a:srgbClr val="58595B"/>
                </a:solidFill>
                <a:latin typeface="Gill Sans MT"/>
                <a:cs typeface="Gill Sans MT"/>
              </a:rPr>
              <a:t> </a:t>
            </a:r>
            <a:r>
              <a:rPr sz="905" spc="12" dirty="0">
                <a:solidFill>
                  <a:srgbClr val="58595B"/>
                </a:solidFill>
                <a:latin typeface="Gill Sans MT"/>
                <a:cs typeface="Gill Sans MT"/>
              </a:rPr>
              <a:t>overall</a:t>
            </a:r>
            <a:r>
              <a:rPr sz="905" spc="-29" dirty="0">
                <a:solidFill>
                  <a:srgbClr val="58595B"/>
                </a:solidFill>
                <a:latin typeface="Gill Sans MT"/>
                <a:cs typeface="Gill Sans MT"/>
              </a:rPr>
              <a:t>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a:t>
            </a:r>
            <a:r>
              <a:rPr sz="905" spc="-33" dirty="0">
                <a:solidFill>
                  <a:srgbClr val="58595B"/>
                </a:solidFill>
                <a:latin typeface="Gill Sans MT"/>
                <a:cs typeface="Gill Sans MT"/>
              </a:rPr>
              <a:t> </a:t>
            </a:r>
            <a:r>
              <a:rPr sz="905" spc="25" dirty="0">
                <a:solidFill>
                  <a:srgbClr val="58595B"/>
                </a:solidFill>
                <a:latin typeface="Gill Sans MT"/>
                <a:cs typeface="Gill Sans MT"/>
              </a:rPr>
              <a:t>market</a:t>
            </a:r>
            <a:r>
              <a:rPr sz="905" spc="-29" dirty="0">
                <a:solidFill>
                  <a:srgbClr val="58595B"/>
                </a:solidFill>
                <a:latin typeface="Gill Sans MT"/>
                <a:cs typeface="Gill Sans MT"/>
              </a:rPr>
              <a:t> </a:t>
            </a:r>
            <a:r>
              <a:rPr sz="905" spc="41" dirty="0">
                <a:solidFill>
                  <a:srgbClr val="58595B"/>
                </a:solidFill>
                <a:latin typeface="Gill Sans MT"/>
                <a:cs typeface="Gill Sans MT"/>
              </a:rPr>
              <a:t>share</a:t>
            </a:r>
            <a:r>
              <a:rPr sz="905" spc="-29" dirty="0">
                <a:solidFill>
                  <a:srgbClr val="58595B"/>
                </a:solidFill>
                <a:latin typeface="Gill Sans MT"/>
                <a:cs typeface="Gill Sans MT"/>
              </a:rPr>
              <a:t> </a:t>
            </a:r>
            <a:r>
              <a:rPr sz="905" spc="25" dirty="0">
                <a:solidFill>
                  <a:srgbClr val="58595B"/>
                </a:solidFill>
                <a:latin typeface="Gill Sans MT"/>
                <a:cs typeface="Gill Sans MT"/>
              </a:rPr>
              <a:t>fell</a:t>
            </a:r>
            <a:r>
              <a:rPr sz="905" spc="-29" dirty="0">
                <a:solidFill>
                  <a:srgbClr val="58595B"/>
                </a:solidFill>
                <a:latin typeface="Gill Sans MT"/>
                <a:cs typeface="Gill Sans MT"/>
              </a:rPr>
              <a:t> </a:t>
            </a:r>
            <a:r>
              <a:rPr sz="905" spc="29" dirty="0">
                <a:solidFill>
                  <a:srgbClr val="58595B"/>
                </a:solidFill>
                <a:latin typeface="Gill Sans MT"/>
                <a:cs typeface="Gill Sans MT"/>
              </a:rPr>
              <a:t>during</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12" dirty="0">
                <a:solidFill>
                  <a:srgbClr val="58595B"/>
                </a:solidFill>
                <a:latin typeface="Gill Sans MT"/>
                <a:cs typeface="Gill Sans MT"/>
              </a:rPr>
              <a:t>year.</a:t>
            </a:r>
            <a:r>
              <a:rPr sz="905" spc="-29" dirty="0">
                <a:solidFill>
                  <a:srgbClr val="58595B"/>
                </a:solidFill>
                <a:latin typeface="Gill Sans MT"/>
                <a:cs typeface="Gill Sans MT"/>
              </a:rPr>
              <a:t> </a:t>
            </a:r>
            <a:r>
              <a:rPr sz="905" spc="-58" dirty="0">
                <a:solidFill>
                  <a:srgbClr val="58595B"/>
                </a:solidFill>
                <a:latin typeface="Gill Sans MT"/>
                <a:cs typeface="Gill Sans MT"/>
              </a:rPr>
              <a:t>We</a:t>
            </a:r>
            <a:r>
              <a:rPr sz="905" spc="-29" dirty="0">
                <a:solidFill>
                  <a:srgbClr val="58595B"/>
                </a:solidFill>
                <a:latin typeface="Gill Sans MT"/>
                <a:cs typeface="Gill Sans MT"/>
              </a:rPr>
              <a:t> </a:t>
            </a:r>
            <a:r>
              <a:rPr sz="905" spc="66" dirty="0">
                <a:solidFill>
                  <a:srgbClr val="58595B"/>
                </a:solidFill>
                <a:latin typeface="Gill Sans MT"/>
                <a:cs typeface="Gill Sans MT"/>
              </a:rPr>
              <a:t>can</a:t>
            </a:r>
            <a:r>
              <a:rPr sz="905" spc="-29" dirty="0">
                <a:solidFill>
                  <a:srgbClr val="58595B"/>
                </a:solidFill>
                <a:latin typeface="Gill Sans MT"/>
                <a:cs typeface="Gill Sans MT"/>
              </a:rPr>
              <a:t> </a:t>
            </a:r>
            <a:r>
              <a:rPr sz="905" spc="45" dirty="0">
                <a:solidFill>
                  <a:srgbClr val="58595B"/>
                </a:solidFill>
                <a:latin typeface="Gill Sans MT"/>
                <a:cs typeface="Gill Sans MT"/>
              </a:rPr>
              <a:t>surmise</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49" dirty="0">
                <a:solidFill>
                  <a:srgbClr val="58595B"/>
                </a:solidFill>
                <a:latin typeface="Gill Sans MT"/>
                <a:cs typeface="Gill Sans MT"/>
              </a:rPr>
              <a:t>most</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53" dirty="0">
                <a:solidFill>
                  <a:srgbClr val="58595B"/>
                </a:solidFill>
                <a:latin typeface="Gill Sans MT"/>
                <a:cs typeface="Gill Sans MT"/>
              </a:rPr>
              <a:t>Sonos</a:t>
            </a:r>
            <a:r>
              <a:rPr sz="905" spc="-29" dirty="0">
                <a:solidFill>
                  <a:srgbClr val="58595B"/>
                </a:solidFill>
                <a:latin typeface="Gill Sans MT"/>
                <a:cs typeface="Gill Sans MT"/>
              </a:rPr>
              <a:t> </a:t>
            </a:r>
            <a:r>
              <a:rPr sz="905" spc="78" dirty="0">
                <a:solidFill>
                  <a:srgbClr val="58595B"/>
                </a:solidFill>
                <a:latin typeface="Gill Sans MT"/>
                <a:cs typeface="Gill Sans MT"/>
              </a:rPr>
              <a:t>fans</a:t>
            </a:r>
            <a:r>
              <a:rPr sz="905" spc="-29"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37" dirty="0">
                <a:solidFill>
                  <a:srgbClr val="58595B"/>
                </a:solidFill>
                <a:latin typeface="Gill Sans MT"/>
                <a:cs typeface="Gill Sans MT"/>
              </a:rPr>
              <a:t>wanted  </a:t>
            </a:r>
            <a:r>
              <a:rPr sz="905" spc="70" dirty="0">
                <a:solidFill>
                  <a:srgbClr val="58595B"/>
                </a:solidFill>
                <a:latin typeface="Gill Sans MT"/>
                <a:cs typeface="Gill Sans MT"/>
              </a:rPr>
              <a:t>an</a:t>
            </a:r>
            <a:r>
              <a:rPr sz="905" spc="-29" dirty="0">
                <a:solidFill>
                  <a:srgbClr val="58595B"/>
                </a:solidFill>
                <a:latin typeface="Gill Sans MT"/>
                <a:cs typeface="Gill Sans MT"/>
              </a:rPr>
              <a:t> </a:t>
            </a:r>
            <a:r>
              <a:rPr sz="905" spc="33" dirty="0">
                <a:solidFill>
                  <a:srgbClr val="58595B"/>
                </a:solidFill>
                <a:latin typeface="Gill Sans MT"/>
                <a:cs typeface="Gill Sans MT"/>
              </a:rPr>
              <a:t>Alexa-based</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29" dirty="0">
                <a:solidFill>
                  <a:srgbClr val="58595B"/>
                </a:solidFill>
                <a:latin typeface="Gill Sans MT"/>
                <a:cs typeface="Gill Sans MT"/>
              </a:rPr>
              <a:t> </a:t>
            </a:r>
            <a:r>
              <a:rPr sz="905" spc="33" dirty="0">
                <a:solidFill>
                  <a:srgbClr val="58595B"/>
                </a:solidFill>
                <a:latin typeface="Gill Sans MT"/>
                <a:cs typeface="Gill Sans MT"/>
              </a:rPr>
              <a:t>already</a:t>
            </a:r>
            <a:r>
              <a:rPr sz="905" spc="-29" dirty="0">
                <a:solidFill>
                  <a:srgbClr val="58595B"/>
                </a:solidFill>
                <a:latin typeface="Gill Sans MT"/>
                <a:cs typeface="Gill Sans MT"/>
              </a:rPr>
              <a:t> </a:t>
            </a:r>
            <a:r>
              <a:rPr sz="905" spc="37" dirty="0">
                <a:solidFill>
                  <a:srgbClr val="58595B"/>
                </a:solidFill>
                <a:latin typeface="Gill Sans MT"/>
                <a:cs typeface="Gill Sans MT"/>
              </a:rPr>
              <a:t>bought</a:t>
            </a:r>
            <a:r>
              <a:rPr sz="905" spc="-29" dirty="0">
                <a:solidFill>
                  <a:srgbClr val="58595B"/>
                </a:solidFill>
                <a:latin typeface="Gill Sans MT"/>
                <a:cs typeface="Gill Sans MT"/>
              </a:rPr>
              <a:t> </a:t>
            </a:r>
            <a:r>
              <a:rPr sz="905" dirty="0">
                <a:solidFill>
                  <a:srgbClr val="58595B"/>
                </a:solidFill>
                <a:latin typeface="Gill Sans MT"/>
                <a:cs typeface="Gill Sans MT"/>
              </a:rPr>
              <a:t>their</a:t>
            </a:r>
            <a:r>
              <a:rPr sz="905" spc="-29" dirty="0">
                <a:solidFill>
                  <a:srgbClr val="58595B"/>
                </a:solidFill>
                <a:latin typeface="Gill Sans MT"/>
                <a:cs typeface="Gill Sans MT"/>
              </a:rPr>
              <a:t> </a:t>
            </a:r>
            <a:r>
              <a:rPr sz="905" spc="33" dirty="0">
                <a:solidFill>
                  <a:srgbClr val="58595B"/>
                </a:solidFill>
                <a:latin typeface="Gill Sans MT"/>
                <a:cs typeface="Gill Sans MT"/>
              </a:rPr>
              <a:t>device</a:t>
            </a:r>
            <a:r>
              <a:rPr sz="905" spc="-25"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37" dirty="0">
                <a:solidFill>
                  <a:srgbClr val="58595B"/>
                </a:solidFill>
                <a:latin typeface="Gill Sans MT"/>
                <a:cs typeface="Gill Sans MT"/>
              </a:rPr>
              <a:t>2017.</a:t>
            </a:r>
            <a:r>
              <a:rPr sz="905" spc="-29" dirty="0">
                <a:solidFill>
                  <a:srgbClr val="58595B"/>
                </a:solidFill>
                <a:latin typeface="Gill Sans MT"/>
                <a:cs typeface="Gill Sans MT"/>
              </a:rPr>
              <a:t> </a:t>
            </a:r>
            <a:r>
              <a:rPr sz="905" spc="33" dirty="0">
                <a:solidFill>
                  <a:srgbClr val="58595B"/>
                </a:solidFill>
                <a:latin typeface="Gill Sans MT"/>
                <a:cs typeface="Gill Sans MT"/>
              </a:rPr>
              <a:t>As</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12" dirty="0">
                <a:solidFill>
                  <a:srgbClr val="58595B"/>
                </a:solidFill>
                <a:latin typeface="Gill Sans MT"/>
                <a:cs typeface="Gill Sans MT"/>
              </a:rPr>
              <a:t>overall</a:t>
            </a:r>
            <a:r>
              <a:rPr sz="905" spc="-29" dirty="0">
                <a:solidFill>
                  <a:srgbClr val="58595B"/>
                </a:solidFill>
                <a:latin typeface="Gill Sans MT"/>
                <a:cs typeface="Gill Sans MT"/>
              </a:rPr>
              <a:t> </a:t>
            </a:r>
            <a:r>
              <a:rPr sz="905" spc="25" dirty="0">
                <a:solidFill>
                  <a:srgbClr val="58595B"/>
                </a:solidFill>
                <a:latin typeface="Gill Sans MT"/>
                <a:cs typeface="Gill Sans MT"/>
              </a:rPr>
              <a:t>market</a:t>
            </a:r>
            <a:r>
              <a:rPr sz="905" spc="-25" dirty="0">
                <a:solidFill>
                  <a:srgbClr val="58595B"/>
                </a:solidFill>
                <a:latin typeface="Gill Sans MT"/>
                <a:cs typeface="Gill Sans MT"/>
              </a:rPr>
              <a:t> </a:t>
            </a:r>
            <a:r>
              <a:rPr sz="905" spc="41" dirty="0">
                <a:solidFill>
                  <a:srgbClr val="58595B"/>
                </a:solidFill>
                <a:latin typeface="Gill Sans MT"/>
                <a:cs typeface="Gill Sans MT"/>
              </a:rPr>
              <a:t>expanded</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29" dirty="0">
                <a:solidFill>
                  <a:srgbClr val="58595B"/>
                </a:solidFill>
                <a:latin typeface="Gill Sans MT"/>
                <a:cs typeface="Gill Sans MT"/>
              </a:rPr>
              <a:t>2018,  </a:t>
            </a:r>
            <a:r>
              <a:rPr sz="905" spc="41" dirty="0">
                <a:solidFill>
                  <a:srgbClr val="58595B"/>
                </a:solidFill>
                <a:latin typeface="Gill Sans MT"/>
                <a:cs typeface="Gill Sans MT"/>
              </a:rPr>
              <a:t>few</a:t>
            </a:r>
            <a:r>
              <a:rPr sz="905" spc="-33" dirty="0">
                <a:solidFill>
                  <a:srgbClr val="58595B"/>
                </a:solidFill>
                <a:latin typeface="Gill Sans MT"/>
                <a:cs typeface="Gill Sans MT"/>
              </a:rPr>
              <a:t> </a:t>
            </a:r>
            <a:r>
              <a:rPr sz="905" spc="33" dirty="0">
                <a:solidFill>
                  <a:srgbClr val="58595B"/>
                </a:solidFill>
                <a:latin typeface="Gill Sans MT"/>
                <a:cs typeface="Gill Sans MT"/>
              </a:rPr>
              <a:t>additional</a:t>
            </a:r>
            <a:r>
              <a:rPr sz="905" spc="-29" dirty="0">
                <a:solidFill>
                  <a:srgbClr val="58595B"/>
                </a:solidFill>
                <a:latin typeface="Gill Sans MT"/>
                <a:cs typeface="Gill Sans MT"/>
              </a:rPr>
              <a:t> </a:t>
            </a:r>
            <a:r>
              <a:rPr sz="905" spc="53" dirty="0">
                <a:solidFill>
                  <a:srgbClr val="58595B"/>
                </a:solidFill>
                <a:latin typeface="Gill Sans MT"/>
                <a:cs typeface="Gill Sans MT"/>
              </a:rPr>
              <a:t>Sonos</a:t>
            </a:r>
            <a:r>
              <a:rPr sz="905" spc="-29" dirty="0">
                <a:solidFill>
                  <a:srgbClr val="58595B"/>
                </a:solidFill>
                <a:latin typeface="Gill Sans MT"/>
                <a:cs typeface="Gill Sans MT"/>
              </a:rPr>
              <a:t> </a:t>
            </a:r>
            <a:r>
              <a:rPr sz="905" spc="-21" dirty="0">
                <a:solidFill>
                  <a:srgbClr val="58595B"/>
                </a:solidFill>
                <a:latin typeface="Gill Sans MT"/>
                <a:cs typeface="Gill Sans MT"/>
              </a:rPr>
              <a:t>One</a:t>
            </a:r>
            <a:r>
              <a:rPr sz="905" spc="-29" dirty="0">
                <a:solidFill>
                  <a:srgbClr val="58595B"/>
                </a:solidFill>
                <a:latin typeface="Gill Sans MT"/>
                <a:cs typeface="Gill Sans MT"/>
              </a:rPr>
              <a:t> </a:t>
            </a:r>
            <a:r>
              <a:rPr sz="905" spc="45" dirty="0">
                <a:solidFill>
                  <a:srgbClr val="58595B"/>
                </a:solidFill>
                <a:latin typeface="Gill Sans MT"/>
                <a:cs typeface="Gill Sans MT"/>
              </a:rPr>
              <a:t>devices</a:t>
            </a:r>
            <a:r>
              <a:rPr sz="905" spc="-33" dirty="0">
                <a:solidFill>
                  <a:srgbClr val="58595B"/>
                </a:solidFill>
                <a:latin typeface="Gill Sans MT"/>
                <a:cs typeface="Gill Sans MT"/>
              </a:rPr>
              <a:t> </a:t>
            </a:r>
            <a:r>
              <a:rPr sz="905" spc="8" dirty="0">
                <a:solidFill>
                  <a:srgbClr val="58595B"/>
                </a:solidFill>
                <a:latin typeface="Gill Sans MT"/>
                <a:cs typeface="Gill Sans MT"/>
              </a:rPr>
              <a:t>were</a:t>
            </a:r>
            <a:r>
              <a:rPr sz="905" spc="-29" dirty="0">
                <a:solidFill>
                  <a:srgbClr val="58595B"/>
                </a:solidFill>
                <a:latin typeface="Gill Sans MT"/>
                <a:cs typeface="Gill Sans MT"/>
              </a:rPr>
              <a:t> </a:t>
            </a:r>
            <a:r>
              <a:rPr sz="905" spc="41" dirty="0">
                <a:solidFill>
                  <a:srgbClr val="58595B"/>
                </a:solidFill>
                <a:latin typeface="Gill Sans MT"/>
                <a:cs typeface="Gill Sans MT"/>
              </a:rPr>
              <a:t>purchased</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41" dirty="0">
                <a:solidFill>
                  <a:srgbClr val="58595B"/>
                </a:solidFill>
                <a:latin typeface="Gill Sans MT"/>
                <a:cs typeface="Gill Sans MT"/>
              </a:rPr>
              <a:t>company’s</a:t>
            </a:r>
            <a:r>
              <a:rPr sz="905" spc="-33" dirty="0">
                <a:solidFill>
                  <a:srgbClr val="58595B"/>
                </a:solidFill>
                <a:latin typeface="Gill Sans MT"/>
                <a:cs typeface="Gill Sans MT"/>
              </a:rPr>
              <a:t> </a:t>
            </a:r>
            <a:r>
              <a:rPr sz="905" spc="16" dirty="0">
                <a:solidFill>
                  <a:srgbClr val="58595B"/>
                </a:solidFill>
                <a:latin typeface="Gill Sans MT"/>
                <a:cs typeface="Gill Sans MT"/>
              </a:rPr>
              <a:t>relative</a:t>
            </a:r>
            <a:r>
              <a:rPr sz="905" spc="-29" dirty="0">
                <a:solidFill>
                  <a:srgbClr val="58595B"/>
                </a:solidFill>
                <a:latin typeface="Gill Sans MT"/>
                <a:cs typeface="Gill Sans MT"/>
              </a:rPr>
              <a:t> </a:t>
            </a:r>
            <a:r>
              <a:rPr sz="905" spc="25" dirty="0">
                <a:solidFill>
                  <a:srgbClr val="58595B"/>
                </a:solidFill>
                <a:latin typeface="Gill Sans MT"/>
                <a:cs typeface="Gill Sans MT"/>
              </a:rPr>
              <a:t>market</a:t>
            </a:r>
            <a:r>
              <a:rPr sz="905" spc="-29" dirty="0">
                <a:solidFill>
                  <a:srgbClr val="58595B"/>
                </a:solidFill>
                <a:latin typeface="Gill Sans MT"/>
                <a:cs typeface="Gill Sans MT"/>
              </a:rPr>
              <a:t> </a:t>
            </a:r>
            <a:r>
              <a:rPr sz="905" spc="41" dirty="0">
                <a:solidFill>
                  <a:srgbClr val="58595B"/>
                </a:solidFill>
                <a:latin typeface="Gill Sans MT"/>
                <a:cs typeface="Gill Sans MT"/>
              </a:rPr>
              <a:t>share</a:t>
            </a:r>
            <a:r>
              <a:rPr sz="905" spc="-29" dirty="0">
                <a:solidFill>
                  <a:srgbClr val="58595B"/>
                </a:solidFill>
                <a:latin typeface="Gill Sans MT"/>
                <a:cs typeface="Gill Sans MT"/>
              </a:rPr>
              <a:t> </a:t>
            </a:r>
            <a:r>
              <a:rPr sz="905" spc="21" dirty="0">
                <a:solidFill>
                  <a:srgbClr val="58595B"/>
                </a:solidFill>
                <a:latin typeface="Gill Sans MT"/>
                <a:cs typeface="Gill Sans MT"/>
              </a:rPr>
              <a:t>fell.</a:t>
            </a:r>
            <a:endParaRPr sz="905">
              <a:solidFill>
                <a:prstClr val="black"/>
              </a:solidFill>
              <a:latin typeface="Gill Sans MT"/>
              <a:cs typeface="Gill Sans MT"/>
            </a:endParaRPr>
          </a:p>
          <a:p>
            <a:pPr marL="10451" defTabSz="752460">
              <a:spcBef>
                <a:spcPts val="230"/>
              </a:spcBef>
            </a:pPr>
            <a:r>
              <a:rPr sz="905" spc="33" dirty="0">
                <a:solidFill>
                  <a:srgbClr val="58595B"/>
                </a:solidFill>
                <a:latin typeface="Gill Sans MT"/>
                <a:cs typeface="Gill Sans MT"/>
              </a:rPr>
              <a:t>Adding</a:t>
            </a:r>
            <a:r>
              <a:rPr sz="905" spc="-33" dirty="0">
                <a:solidFill>
                  <a:srgbClr val="58595B"/>
                </a:solidFill>
                <a:latin typeface="Gill Sans MT"/>
                <a:cs typeface="Gill Sans MT"/>
              </a:rPr>
              <a:t> </a:t>
            </a:r>
            <a:r>
              <a:rPr sz="905" spc="16" dirty="0">
                <a:solidFill>
                  <a:srgbClr val="58595B"/>
                </a:solidFill>
                <a:latin typeface="Gill Sans MT"/>
                <a:cs typeface="Gill Sans MT"/>
              </a:rPr>
              <a:t>Google</a:t>
            </a:r>
            <a:r>
              <a:rPr sz="905" spc="-33" dirty="0">
                <a:solidFill>
                  <a:srgbClr val="58595B"/>
                </a:solidFill>
                <a:latin typeface="Gill Sans MT"/>
                <a:cs typeface="Gill Sans MT"/>
              </a:rPr>
              <a:t> </a:t>
            </a:r>
            <a:r>
              <a:rPr sz="905" spc="45" dirty="0">
                <a:solidFill>
                  <a:srgbClr val="58595B"/>
                </a:solidFill>
                <a:latin typeface="Gill Sans MT"/>
                <a:cs typeface="Gill Sans MT"/>
              </a:rPr>
              <a:t>Assistant</a:t>
            </a:r>
            <a:r>
              <a:rPr sz="905" spc="-33" dirty="0">
                <a:solidFill>
                  <a:srgbClr val="58595B"/>
                </a:solidFill>
                <a:latin typeface="Gill Sans MT"/>
                <a:cs typeface="Gill Sans MT"/>
              </a:rPr>
              <a:t> </a:t>
            </a:r>
            <a:r>
              <a:rPr sz="905" spc="25" dirty="0">
                <a:solidFill>
                  <a:srgbClr val="58595B"/>
                </a:solidFill>
                <a:latin typeface="Gill Sans MT"/>
                <a:cs typeface="Gill Sans MT"/>
              </a:rPr>
              <a:t>support</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45" dirty="0">
                <a:solidFill>
                  <a:srgbClr val="58595B"/>
                </a:solidFill>
                <a:latin typeface="Gill Sans MT"/>
                <a:cs typeface="Gill Sans MT"/>
              </a:rPr>
              <a:t>2019</a:t>
            </a:r>
            <a:r>
              <a:rPr sz="905" spc="-33" dirty="0">
                <a:solidFill>
                  <a:srgbClr val="58595B"/>
                </a:solidFill>
                <a:latin typeface="Gill Sans MT"/>
                <a:cs typeface="Gill Sans MT"/>
              </a:rPr>
              <a:t> </a:t>
            </a:r>
            <a:r>
              <a:rPr sz="905" spc="74" dirty="0">
                <a:solidFill>
                  <a:srgbClr val="58595B"/>
                </a:solidFill>
                <a:latin typeface="Gill Sans MT"/>
                <a:cs typeface="Gill Sans MT"/>
              </a:rPr>
              <a:t>may</a:t>
            </a:r>
            <a:r>
              <a:rPr sz="905" spc="-29" dirty="0">
                <a:solidFill>
                  <a:srgbClr val="58595B"/>
                </a:solidFill>
                <a:latin typeface="Gill Sans MT"/>
                <a:cs typeface="Gill Sans MT"/>
              </a:rPr>
              <a:t> </a:t>
            </a:r>
            <a:r>
              <a:rPr sz="905" spc="33" dirty="0">
                <a:solidFill>
                  <a:srgbClr val="58595B"/>
                </a:solidFill>
                <a:latin typeface="Gill Sans MT"/>
                <a:cs typeface="Gill Sans MT"/>
              </a:rPr>
              <a:t>help</a:t>
            </a:r>
            <a:r>
              <a:rPr sz="905" spc="-33" dirty="0">
                <a:solidFill>
                  <a:srgbClr val="58595B"/>
                </a:solidFill>
                <a:latin typeface="Gill Sans MT"/>
                <a:cs typeface="Gill Sans MT"/>
              </a:rPr>
              <a:t> </a:t>
            </a:r>
            <a:r>
              <a:rPr sz="905" spc="16" dirty="0">
                <a:solidFill>
                  <a:srgbClr val="58595B"/>
                </a:solidFill>
                <a:latin typeface="Gill Sans MT"/>
                <a:cs typeface="Gill Sans MT"/>
              </a:rPr>
              <a:t>reverse</a:t>
            </a:r>
            <a:r>
              <a:rPr sz="905" spc="-33" dirty="0">
                <a:solidFill>
                  <a:srgbClr val="58595B"/>
                </a:solidFill>
                <a:latin typeface="Gill Sans MT"/>
                <a:cs typeface="Gill Sans MT"/>
              </a:rPr>
              <a:t> </a:t>
            </a:r>
            <a:r>
              <a:rPr sz="905" spc="33" dirty="0">
                <a:solidFill>
                  <a:srgbClr val="58595B"/>
                </a:solidFill>
                <a:latin typeface="Gill Sans MT"/>
                <a:cs typeface="Gill Sans MT"/>
              </a:rPr>
              <a:t>this</a:t>
            </a:r>
            <a:r>
              <a:rPr sz="905" spc="-33" dirty="0">
                <a:solidFill>
                  <a:srgbClr val="58595B"/>
                </a:solidFill>
                <a:latin typeface="Gill Sans MT"/>
                <a:cs typeface="Gill Sans MT"/>
              </a:rPr>
              <a:t> </a:t>
            </a:r>
            <a:r>
              <a:rPr sz="905" spc="25" dirty="0">
                <a:solidFill>
                  <a:srgbClr val="58595B"/>
                </a:solidFill>
                <a:latin typeface="Gill Sans MT"/>
                <a:cs typeface="Gill Sans MT"/>
              </a:rPr>
              <a:t>market</a:t>
            </a:r>
            <a:r>
              <a:rPr sz="905" spc="-33" dirty="0">
                <a:solidFill>
                  <a:srgbClr val="58595B"/>
                </a:solidFill>
                <a:latin typeface="Gill Sans MT"/>
                <a:cs typeface="Gill Sans MT"/>
              </a:rPr>
              <a:t> </a:t>
            </a:r>
            <a:r>
              <a:rPr sz="905" spc="41" dirty="0">
                <a:solidFill>
                  <a:srgbClr val="58595B"/>
                </a:solidFill>
                <a:latin typeface="Gill Sans MT"/>
                <a:cs typeface="Gill Sans MT"/>
              </a:rPr>
              <a:t>share</a:t>
            </a:r>
            <a:r>
              <a:rPr sz="905" spc="-33" dirty="0">
                <a:solidFill>
                  <a:srgbClr val="58595B"/>
                </a:solidFill>
                <a:latin typeface="Gill Sans MT"/>
                <a:cs typeface="Gill Sans MT"/>
              </a:rPr>
              <a:t> </a:t>
            </a:r>
            <a:r>
              <a:rPr sz="905" spc="29" dirty="0">
                <a:solidFill>
                  <a:srgbClr val="58595B"/>
                </a:solidFill>
                <a:latin typeface="Gill Sans MT"/>
                <a:cs typeface="Gill Sans MT"/>
              </a:rPr>
              <a:t>slide.</a:t>
            </a:r>
            <a:endParaRPr sz="905">
              <a:solidFill>
                <a:prstClr val="black"/>
              </a:solidFill>
              <a:latin typeface="Gill Sans MT"/>
              <a:cs typeface="Gill Sans MT"/>
            </a:endParaRPr>
          </a:p>
        </p:txBody>
      </p:sp>
      <p:sp>
        <p:nvSpPr>
          <p:cNvPr id="5" name="object 5"/>
          <p:cNvSpPr/>
          <p:nvPr/>
        </p:nvSpPr>
        <p:spPr>
          <a:xfrm>
            <a:off x="0" y="816429"/>
            <a:ext cx="9144000" cy="15675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 name="object 6"/>
          <p:cNvSpPr txBox="1"/>
          <p:nvPr/>
        </p:nvSpPr>
        <p:spPr>
          <a:xfrm>
            <a:off x="5966859" y="2869910"/>
            <a:ext cx="2465222" cy="365136"/>
          </a:xfrm>
          <a:prstGeom prst="rect">
            <a:avLst/>
          </a:prstGeom>
        </p:spPr>
        <p:txBody>
          <a:bodyPr vert="horz" wrap="square" lIns="0" tIns="10450" rIns="0" bIns="0" rtlCol="0">
            <a:spAutoFit/>
          </a:bodyPr>
          <a:lstStyle/>
          <a:p>
            <a:pPr marL="623915" marR="4180" indent="-613986" defTabSz="752460">
              <a:spcBef>
                <a:spcPts val="82"/>
              </a:spcBef>
            </a:pPr>
            <a:r>
              <a:rPr sz="1152" dirty="0">
                <a:solidFill>
                  <a:prstClr val="black"/>
                </a:solidFill>
                <a:latin typeface="Gill Sans MT"/>
                <a:cs typeface="Gill Sans MT"/>
              </a:rPr>
              <a:t>U.S.</a:t>
            </a:r>
            <a:r>
              <a:rPr sz="1152" spc="-62" dirty="0">
                <a:solidFill>
                  <a:prstClr val="black"/>
                </a:solidFill>
                <a:latin typeface="Gill Sans MT"/>
                <a:cs typeface="Gill Sans MT"/>
              </a:rPr>
              <a:t> </a:t>
            </a:r>
            <a:r>
              <a:rPr sz="1152" spc="-8" dirty="0">
                <a:solidFill>
                  <a:prstClr val="black"/>
                </a:solidFill>
                <a:latin typeface="Gill Sans MT"/>
                <a:cs typeface="Gill Sans MT"/>
              </a:rPr>
              <a:t>Smart</a:t>
            </a:r>
            <a:r>
              <a:rPr sz="1152" spc="-62" dirty="0">
                <a:solidFill>
                  <a:prstClr val="black"/>
                </a:solidFill>
                <a:latin typeface="Gill Sans MT"/>
                <a:cs typeface="Gill Sans MT"/>
              </a:rPr>
              <a:t> </a:t>
            </a:r>
            <a:r>
              <a:rPr sz="1152" spc="-12" dirty="0">
                <a:solidFill>
                  <a:prstClr val="black"/>
                </a:solidFill>
                <a:latin typeface="Gill Sans MT"/>
                <a:cs typeface="Gill Sans MT"/>
              </a:rPr>
              <a:t>Speaker</a:t>
            </a:r>
            <a:r>
              <a:rPr sz="1152" spc="-62" dirty="0">
                <a:solidFill>
                  <a:prstClr val="black"/>
                </a:solidFill>
                <a:latin typeface="Gill Sans MT"/>
                <a:cs typeface="Gill Sans MT"/>
              </a:rPr>
              <a:t> </a:t>
            </a:r>
            <a:r>
              <a:rPr sz="1152" spc="-33" dirty="0">
                <a:solidFill>
                  <a:prstClr val="black"/>
                </a:solidFill>
                <a:latin typeface="Gill Sans MT"/>
                <a:cs typeface="Gill Sans MT"/>
              </a:rPr>
              <a:t>Market</a:t>
            </a:r>
            <a:r>
              <a:rPr sz="1152" spc="-62" dirty="0">
                <a:solidFill>
                  <a:prstClr val="black"/>
                </a:solidFill>
                <a:latin typeface="Gill Sans MT"/>
                <a:cs typeface="Gill Sans MT"/>
              </a:rPr>
              <a:t> </a:t>
            </a:r>
            <a:r>
              <a:rPr sz="1152" spc="-8" dirty="0">
                <a:solidFill>
                  <a:prstClr val="black"/>
                </a:solidFill>
                <a:latin typeface="Gill Sans MT"/>
                <a:cs typeface="Gill Sans MT"/>
              </a:rPr>
              <a:t>Share</a:t>
            </a:r>
            <a:r>
              <a:rPr sz="1152" spc="-62" dirty="0">
                <a:solidFill>
                  <a:prstClr val="black"/>
                </a:solidFill>
                <a:latin typeface="Gill Sans MT"/>
                <a:cs typeface="Gill Sans MT"/>
              </a:rPr>
              <a:t> </a:t>
            </a:r>
            <a:r>
              <a:rPr sz="1152" spc="-21" dirty="0">
                <a:solidFill>
                  <a:prstClr val="black"/>
                </a:solidFill>
                <a:latin typeface="Gill Sans MT"/>
                <a:cs typeface="Gill Sans MT"/>
              </a:rPr>
              <a:t>by</a:t>
            </a:r>
            <a:r>
              <a:rPr sz="1152" spc="-62" dirty="0">
                <a:solidFill>
                  <a:prstClr val="black"/>
                </a:solidFill>
                <a:latin typeface="Gill Sans MT"/>
                <a:cs typeface="Gill Sans MT"/>
              </a:rPr>
              <a:t> </a:t>
            </a:r>
            <a:r>
              <a:rPr sz="1152" spc="-29" dirty="0">
                <a:solidFill>
                  <a:prstClr val="black"/>
                </a:solidFill>
                <a:latin typeface="Gill Sans MT"/>
                <a:cs typeface="Gill Sans MT"/>
              </a:rPr>
              <a:t>Brand  </a:t>
            </a:r>
            <a:r>
              <a:rPr sz="1152" spc="29" dirty="0">
                <a:solidFill>
                  <a:prstClr val="black"/>
                </a:solidFill>
                <a:latin typeface="Gill Sans MT"/>
                <a:cs typeface="Gill Sans MT"/>
              </a:rPr>
              <a:t>January </a:t>
            </a:r>
            <a:r>
              <a:rPr sz="1152" spc="-8" dirty="0">
                <a:solidFill>
                  <a:prstClr val="black"/>
                </a:solidFill>
                <a:latin typeface="Gill Sans MT"/>
                <a:cs typeface="Gill Sans MT"/>
              </a:rPr>
              <a:t>2018 </a:t>
            </a:r>
            <a:r>
              <a:rPr sz="1152" spc="-94" dirty="0">
                <a:solidFill>
                  <a:prstClr val="black"/>
                </a:solidFill>
                <a:latin typeface="Gill Sans MT"/>
                <a:cs typeface="Gill Sans MT"/>
              </a:rPr>
              <a:t>&amp;</a:t>
            </a:r>
            <a:r>
              <a:rPr sz="1152" spc="-206" dirty="0">
                <a:solidFill>
                  <a:prstClr val="black"/>
                </a:solidFill>
                <a:latin typeface="Gill Sans MT"/>
                <a:cs typeface="Gill Sans MT"/>
              </a:rPr>
              <a:t> </a:t>
            </a:r>
            <a:r>
              <a:rPr sz="1152" spc="-8" dirty="0">
                <a:solidFill>
                  <a:prstClr val="black"/>
                </a:solidFill>
                <a:latin typeface="Gill Sans MT"/>
                <a:cs typeface="Gill Sans MT"/>
              </a:rPr>
              <a:t>2019</a:t>
            </a:r>
            <a:endParaRPr sz="1152">
              <a:solidFill>
                <a:prstClr val="black"/>
              </a:solidFill>
              <a:latin typeface="Gill Sans MT"/>
              <a:cs typeface="Gill Sans MT"/>
            </a:endParaRPr>
          </a:p>
        </p:txBody>
      </p:sp>
      <p:sp>
        <p:nvSpPr>
          <p:cNvPr id="7" name="object 7"/>
          <p:cNvSpPr/>
          <p:nvPr/>
        </p:nvSpPr>
        <p:spPr>
          <a:xfrm>
            <a:off x="7567281" y="3654058"/>
            <a:ext cx="766006" cy="584693"/>
          </a:xfrm>
          <a:custGeom>
            <a:avLst/>
            <a:gdLst/>
            <a:ahLst/>
            <a:cxnLst/>
            <a:rect l="l" t="t" r="r" b="b"/>
            <a:pathLst>
              <a:path w="930909" h="710564">
                <a:moveTo>
                  <a:pt x="0" y="0"/>
                </a:moveTo>
                <a:lnTo>
                  <a:pt x="930706" y="0"/>
                </a:lnTo>
                <a:lnTo>
                  <a:pt x="930706" y="710336"/>
                </a:lnTo>
                <a:lnTo>
                  <a:pt x="0" y="710336"/>
                </a:lnTo>
                <a:lnTo>
                  <a:pt x="0"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5592710" y="3654058"/>
            <a:ext cx="1957861" cy="584693"/>
          </a:xfrm>
          <a:custGeom>
            <a:avLst/>
            <a:gdLst/>
            <a:ahLst/>
            <a:cxnLst/>
            <a:rect l="l" t="t" r="r" b="b"/>
            <a:pathLst>
              <a:path w="2379345" h="710564">
                <a:moveTo>
                  <a:pt x="0" y="0"/>
                </a:moveTo>
                <a:lnTo>
                  <a:pt x="2379345" y="0"/>
                </a:lnTo>
                <a:lnTo>
                  <a:pt x="2379345" y="710336"/>
                </a:lnTo>
                <a:lnTo>
                  <a:pt x="0" y="710336"/>
                </a:lnTo>
                <a:lnTo>
                  <a:pt x="0" y="0"/>
                </a:lnTo>
                <a:close/>
              </a:path>
            </a:pathLst>
          </a:custGeom>
          <a:solidFill>
            <a:srgbClr val="027481"/>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7596720" y="3806714"/>
            <a:ext cx="295698" cy="278893"/>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5715492" y="3822405"/>
            <a:ext cx="240879" cy="285815"/>
          </a:xfrm>
          <a:custGeom>
            <a:avLst/>
            <a:gdLst/>
            <a:ahLst/>
            <a:cxnLst/>
            <a:rect l="l" t="t" r="r" b="b"/>
            <a:pathLst>
              <a:path w="292734" h="347345">
                <a:moveTo>
                  <a:pt x="107162" y="283235"/>
                </a:moveTo>
                <a:lnTo>
                  <a:pt x="64352" y="263714"/>
                </a:lnTo>
                <a:lnTo>
                  <a:pt x="30411" y="232256"/>
                </a:lnTo>
                <a:lnTo>
                  <a:pt x="8055" y="191536"/>
                </a:lnTo>
                <a:lnTo>
                  <a:pt x="0" y="144233"/>
                </a:lnTo>
                <a:lnTo>
                  <a:pt x="7460" y="98641"/>
                </a:lnTo>
                <a:lnTo>
                  <a:pt x="28235" y="59047"/>
                </a:lnTo>
                <a:lnTo>
                  <a:pt x="59914" y="27826"/>
                </a:lnTo>
                <a:lnTo>
                  <a:pt x="100086" y="7352"/>
                </a:lnTo>
                <a:lnTo>
                  <a:pt x="146342" y="0"/>
                </a:lnTo>
                <a:lnTo>
                  <a:pt x="192596" y="7352"/>
                </a:lnTo>
                <a:lnTo>
                  <a:pt x="232765" y="27826"/>
                </a:lnTo>
                <a:lnTo>
                  <a:pt x="264440" y="59047"/>
                </a:lnTo>
                <a:lnTo>
                  <a:pt x="285212" y="98641"/>
                </a:lnTo>
                <a:lnTo>
                  <a:pt x="292671" y="144233"/>
                </a:lnTo>
                <a:lnTo>
                  <a:pt x="291066" y="165667"/>
                </a:lnTo>
                <a:lnTo>
                  <a:pt x="286405" y="186116"/>
                </a:lnTo>
                <a:lnTo>
                  <a:pt x="278917" y="205354"/>
                </a:lnTo>
                <a:lnTo>
                  <a:pt x="268833" y="223151"/>
                </a:lnTo>
                <a:lnTo>
                  <a:pt x="253629" y="259565"/>
                </a:lnTo>
                <a:lnTo>
                  <a:pt x="232873" y="284622"/>
                </a:lnTo>
                <a:lnTo>
                  <a:pt x="192429" y="309951"/>
                </a:lnTo>
                <a:lnTo>
                  <a:pt x="118173" y="347179"/>
                </a:lnTo>
                <a:lnTo>
                  <a:pt x="118173" y="299453"/>
                </a:lnTo>
                <a:lnTo>
                  <a:pt x="118338" y="288048"/>
                </a:lnTo>
                <a:lnTo>
                  <a:pt x="107162" y="283235"/>
                </a:lnTo>
              </a:path>
            </a:pathLst>
          </a:custGeom>
          <a:ln w="10147">
            <a:solidFill>
              <a:srgbClr val="FFFFFF"/>
            </a:solidFill>
          </a:ln>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5671417" y="3780715"/>
            <a:ext cx="329184" cy="329184"/>
          </a:xfrm>
          <a:custGeom>
            <a:avLst/>
            <a:gdLst/>
            <a:ahLst/>
            <a:cxnLst/>
            <a:rect l="l" t="t" r="r" b="b"/>
            <a:pathLst>
              <a:path w="400050" h="400050">
                <a:moveTo>
                  <a:pt x="399796" y="199885"/>
                </a:moveTo>
                <a:lnTo>
                  <a:pt x="394516" y="245720"/>
                </a:lnTo>
                <a:lnTo>
                  <a:pt x="379478" y="287795"/>
                </a:lnTo>
                <a:lnTo>
                  <a:pt x="355881" y="324911"/>
                </a:lnTo>
                <a:lnTo>
                  <a:pt x="324926" y="355868"/>
                </a:lnTo>
                <a:lnTo>
                  <a:pt x="287812" y="379465"/>
                </a:lnTo>
                <a:lnTo>
                  <a:pt x="245740" y="394503"/>
                </a:lnTo>
                <a:lnTo>
                  <a:pt x="199910" y="399783"/>
                </a:lnTo>
                <a:lnTo>
                  <a:pt x="154075" y="394503"/>
                </a:lnTo>
                <a:lnTo>
                  <a:pt x="111997" y="379465"/>
                </a:lnTo>
                <a:lnTo>
                  <a:pt x="74879" y="355868"/>
                </a:lnTo>
                <a:lnTo>
                  <a:pt x="43920" y="324911"/>
                </a:lnTo>
                <a:lnTo>
                  <a:pt x="20320" y="287795"/>
                </a:lnTo>
                <a:lnTo>
                  <a:pt x="5280" y="245720"/>
                </a:lnTo>
                <a:lnTo>
                  <a:pt x="0" y="199885"/>
                </a:lnTo>
                <a:lnTo>
                  <a:pt x="5280" y="154051"/>
                </a:lnTo>
                <a:lnTo>
                  <a:pt x="20320" y="111977"/>
                </a:lnTo>
                <a:lnTo>
                  <a:pt x="43920" y="74864"/>
                </a:lnTo>
                <a:lnTo>
                  <a:pt x="74879" y="43910"/>
                </a:lnTo>
                <a:lnTo>
                  <a:pt x="111997" y="20315"/>
                </a:lnTo>
                <a:lnTo>
                  <a:pt x="154075" y="5278"/>
                </a:lnTo>
                <a:lnTo>
                  <a:pt x="199910" y="0"/>
                </a:lnTo>
                <a:lnTo>
                  <a:pt x="245740" y="5278"/>
                </a:lnTo>
                <a:lnTo>
                  <a:pt x="287812" y="20315"/>
                </a:lnTo>
                <a:lnTo>
                  <a:pt x="324926" y="43910"/>
                </a:lnTo>
                <a:lnTo>
                  <a:pt x="355881" y="74864"/>
                </a:lnTo>
                <a:lnTo>
                  <a:pt x="379478" y="111977"/>
                </a:lnTo>
                <a:lnTo>
                  <a:pt x="394516" y="154051"/>
                </a:lnTo>
                <a:lnTo>
                  <a:pt x="399796" y="199885"/>
                </a:lnTo>
                <a:close/>
              </a:path>
            </a:pathLst>
          </a:custGeom>
          <a:ln w="10147">
            <a:solidFill>
              <a:srgbClr val="FFFFFF"/>
            </a:solidFill>
          </a:ln>
        </p:spPr>
        <p:txBody>
          <a:bodyPr wrap="square" lIns="0" tIns="0" rIns="0" bIns="0" rtlCol="0"/>
          <a:lstStyle/>
          <a:p>
            <a:pPr defTabSz="752460"/>
            <a:endParaRPr sz="1481">
              <a:solidFill>
                <a:prstClr val="black"/>
              </a:solidFill>
              <a:latin typeface="Calibri"/>
            </a:endParaRPr>
          </a:p>
        </p:txBody>
      </p:sp>
      <p:sp>
        <p:nvSpPr>
          <p:cNvPr id="12" name="object 12"/>
          <p:cNvSpPr txBox="1"/>
          <p:nvPr/>
        </p:nvSpPr>
        <p:spPr>
          <a:xfrm>
            <a:off x="5592710" y="3809550"/>
            <a:ext cx="1957861" cy="241913"/>
          </a:xfrm>
          <a:prstGeom prst="rect">
            <a:avLst/>
          </a:prstGeom>
        </p:spPr>
        <p:txBody>
          <a:bodyPr vert="horz" wrap="square" lIns="0" tIns="10973" rIns="0" bIns="0" rtlCol="0">
            <a:spAutoFit/>
          </a:bodyPr>
          <a:lstStyle/>
          <a:p>
            <a:pPr marL="465584" defTabSz="752460">
              <a:lnSpc>
                <a:spcPts val="897"/>
              </a:lnSpc>
              <a:spcBef>
                <a:spcPts val="86"/>
              </a:spcBef>
            </a:pPr>
            <a:r>
              <a:rPr sz="782" dirty="0">
                <a:solidFill>
                  <a:srgbClr val="FFFFFF"/>
                </a:solidFill>
                <a:latin typeface="Gill Sans MT"/>
                <a:cs typeface="Gill Sans MT"/>
              </a:rPr>
              <a:t>61.1%</a:t>
            </a:r>
            <a:endParaRPr sz="782">
              <a:solidFill>
                <a:prstClr val="black"/>
              </a:solidFill>
              <a:latin typeface="Gill Sans MT"/>
              <a:cs typeface="Gill Sans MT"/>
            </a:endParaRPr>
          </a:p>
          <a:p>
            <a:pPr marL="465584" defTabSz="752460">
              <a:lnSpc>
                <a:spcPts val="897"/>
              </a:lnSpc>
            </a:pPr>
            <a:r>
              <a:rPr sz="782" spc="-16" dirty="0">
                <a:solidFill>
                  <a:srgbClr val="FFFFFF"/>
                </a:solidFill>
                <a:latin typeface="Gill Sans MT"/>
                <a:cs typeface="Gill Sans MT"/>
              </a:rPr>
              <a:t>Amazon</a:t>
            </a:r>
            <a:endParaRPr sz="782">
              <a:solidFill>
                <a:prstClr val="black"/>
              </a:solidFill>
              <a:latin typeface="Gill Sans MT"/>
              <a:cs typeface="Gill Sans MT"/>
            </a:endParaRPr>
          </a:p>
        </p:txBody>
      </p:sp>
      <p:sp>
        <p:nvSpPr>
          <p:cNvPr id="13" name="object 13"/>
          <p:cNvSpPr txBox="1"/>
          <p:nvPr/>
        </p:nvSpPr>
        <p:spPr>
          <a:xfrm>
            <a:off x="7567281" y="3827386"/>
            <a:ext cx="766006" cy="241913"/>
          </a:xfrm>
          <a:prstGeom prst="rect">
            <a:avLst/>
          </a:prstGeom>
        </p:spPr>
        <p:txBody>
          <a:bodyPr vert="horz" wrap="square" lIns="0" tIns="10973" rIns="0" bIns="0" rtlCol="0">
            <a:spAutoFit/>
          </a:bodyPr>
          <a:lstStyle/>
          <a:p>
            <a:pPr marL="382500" defTabSz="752460">
              <a:lnSpc>
                <a:spcPts val="897"/>
              </a:lnSpc>
              <a:spcBef>
                <a:spcPts val="86"/>
              </a:spcBef>
            </a:pPr>
            <a:r>
              <a:rPr sz="782" dirty="0">
                <a:solidFill>
                  <a:srgbClr val="FFFFFF"/>
                </a:solidFill>
                <a:latin typeface="Gill Sans MT"/>
                <a:cs typeface="Gill Sans MT"/>
              </a:rPr>
              <a:t>23.9%</a:t>
            </a:r>
            <a:endParaRPr sz="782">
              <a:solidFill>
                <a:prstClr val="black"/>
              </a:solidFill>
              <a:latin typeface="Gill Sans MT"/>
              <a:cs typeface="Gill Sans MT"/>
            </a:endParaRPr>
          </a:p>
          <a:p>
            <a:pPr marL="382500" defTabSz="752460">
              <a:lnSpc>
                <a:spcPts val="897"/>
              </a:lnSpc>
            </a:pPr>
            <a:r>
              <a:rPr sz="782" spc="-21" dirty="0">
                <a:solidFill>
                  <a:srgbClr val="FFFFFF"/>
                </a:solidFill>
                <a:latin typeface="Gill Sans MT"/>
                <a:cs typeface="Gill Sans MT"/>
              </a:rPr>
              <a:t>Google</a:t>
            </a:r>
            <a:endParaRPr sz="782">
              <a:solidFill>
                <a:prstClr val="black"/>
              </a:solidFill>
              <a:latin typeface="Gill Sans MT"/>
              <a:cs typeface="Gill Sans MT"/>
            </a:endParaRPr>
          </a:p>
        </p:txBody>
      </p:sp>
      <p:sp>
        <p:nvSpPr>
          <p:cNvPr id="14" name="object 14"/>
          <p:cNvSpPr txBox="1"/>
          <p:nvPr/>
        </p:nvSpPr>
        <p:spPr>
          <a:xfrm>
            <a:off x="8349840" y="3654057"/>
            <a:ext cx="480713" cy="405997"/>
          </a:xfrm>
          <a:prstGeom prst="rect">
            <a:avLst/>
          </a:prstGeom>
          <a:solidFill>
            <a:srgbClr val="05D6ED"/>
          </a:solidFill>
        </p:spPr>
        <p:txBody>
          <a:bodyPr vert="horz" wrap="square" lIns="0" tIns="4180" rIns="0" bIns="0" rtlCol="0">
            <a:spAutoFit/>
          </a:bodyPr>
          <a:lstStyle/>
          <a:p>
            <a:pPr defTabSz="752460">
              <a:spcBef>
                <a:spcPts val="33"/>
              </a:spcBef>
            </a:pPr>
            <a:endParaRPr sz="1111">
              <a:solidFill>
                <a:prstClr val="black"/>
              </a:solidFill>
              <a:latin typeface="Times New Roman"/>
              <a:cs typeface="Times New Roman"/>
            </a:endParaRPr>
          </a:p>
          <a:p>
            <a:pPr marL="109734" defTabSz="752460">
              <a:lnSpc>
                <a:spcPts val="897"/>
              </a:lnSpc>
            </a:pPr>
            <a:r>
              <a:rPr sz="782" dirty="0">
                <a:solidFill>
                  <a:srgbClr val="FFFFFF"/>
                </a:solidFill>
                <a:latin typeface="Gill Sans MT"/>
                <a:cs typeface="Gill Sans MT"/>
              </a:rPr>
              <a:t>15.0%</a:t>
            </a:r>
            <a:endParaRPr sz="782">
              <a:solidFill>
                <a:prstClr val="black"/>
              </a:solidFill>
              <a:latin typeface="Gill Sans MT"/>
              <a:cs typeface="Gill Sans MT"/>
            </a:endParaRPr>
          </a:p>
          <a:p>
            <a:pPr marL="109734" defTabSz="752460">
              <a:lnSpc>
                <a:spcPts val="897"/>
              </a:lnSpc>
            </a:pPr>
            <a:r>
              <a:rPr sz="782" spc="-58" dirty="0">
                <a:solidFill>
                  <a:srgbClr val="FFFFFF"/>
                </a:solidFill>
                <a:latin typeface="Gill Sans MT"/>
                <a:cs typeface="Gill Sans MT"/>
              </a:rPr>
              <a:t>Other</a:t>
            </a:r>
            <a:endParaRPr sz="782">
              <a:solidFill>
                <a:prstClr val="black"/>
              </a:solidFill>
              <a:latin typeface="Gill Sans MT"/>
              <a:cs typeface="Gill Sans MT"/>
            </a:endParaRPr>
          </a:p>
        </p:txBody>
      </p:sp>
      <p:sp>
        <p:nvSpPr>
          <p:cNvPr id="15" name="object 15"/>
          <p:cNvSpPr/>
          <p:nvPr/>
        </p:nvSpPr>
        <p:spPr>
          <a:xfrm>
            <a:off x="7913353" y="4633501"/>
            <a:ext cx="589919" cy="584693"/>
          </a:xfrm>
          <a:custGeom>
            <a:avLst/>
            <a:gdLst/>
            <a:ahLst/>
            <a:cxnLst/>
            <a:rect l="l" t="t" r="r" b="b"/>
            <a:pathLst>
              <a:path w="716915" h="710564">
                <a:moveTo>
                  <a:pt x="0" y="710323"/>
                </a:moveTo>
                <a:lnTo>
                  <a:pt x="716533" y="710323"/>
                </a:lnTo>
                <a:lnTo>
                  <a:pt x="716533" y="0"/>
                </a:lnTo>
                <a:lnTo>
                  <a:pt x="0" y="0"/>
                </a:lnTo>
                <a:lnTo>
                  <a:pt x="0" y="710323"/>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5592710" y="4633501"/>
            <a:ext cx="2304288" cy="584693"/>
          </a:xfrm>
          <a:custGeom>
            <a:avLst/>
            <a:gdLst/>
            <a:ahLst/>
            <a:cxnLst/>
            <a:rect l="l" t="t" r="r" b="b"/>
            <a:pathLst>
              <a:path w="2800350" h="710564">
                <a:moveTo>
                  <a:pt x="0" y="710323"/>
                </a:moveTo>
                <a:lnTo>
                  <a:pt x="2799905" y="710323"/>
                </a:lnTo>
                <a:lnTo>
                  <a:pt x="2799905" y="0"/>
                </a:lnTo>
                <a:lnTo>
                  <a:pt x="0" y="0"/>
                </a:lnTo>
                <a:lnTo>
                  <a:pt x="0" y="710323"/>
                </a:lnTo>
                <a:close/>
              </a:path>
            </a:pathLst>
          </a:custGeom>
          <a:solidFill>
            <a:srgbClr val="027481"/>
          </a:solidFill>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5721832" y="4790007"/>
            <a:ext cx="275888" cy="327094"/>
          </a:xfrm>
          <a:custGeom>
            <a:avLst/>
            <a:gdLst/>
            <a:ahLst/>
            <a:cxnLst/>
            <a:rect l="l" t="t" r="r" b="b"/>
            <a:pathLst>
              <a:path w="335279" h="397510">
                <a:moveTo>
                  <a:pt x="122542" y="323926"/>
                </a:moveTo>
                <a:lnTo>
                  <a:pt x="82663" y="307252"/>
                </a:lnTo>
                <a:lnTo>
                  <a:pt x="48881" y="281453"/>
                </a:lnTo>
                <a:lnTo>
                  <a:pt x="22784" y="248093"/>
                </a:lnTo>
                <a:lnTo>
                  <a:pt x="5960" y="208736"/>
                </a:lnTo>
                <a:lnTo>
                  <a:pt x="0" y="164947"/>
                </a:lnTo>
                <a:lnTo>
                  <a:pt x="5978" y="121098"/>
                </a:lnTo>
                <a:lnTo>
                  <a:pt x="22849" y="81695"/>
                </a:lnTo>
                <a:lnTo>
                  <a:pt x="49017" y="48312"/>
                </a:lnTo>
                <a:lnTo>
                  <a:pt x="82886" y="22520"/>
                </a:lnTo>
                <a:lnTo>
                  <a:pt x="122862" y="5892"/>
                </a:lnTo>
                <a:lnTo>
                  <a:pt x="167347" y="0"/>
                </a:lnTo>
                <a:lnTo>
                  <a:pt x="211838" y="5892"/>
                </a:lnTo>
                <a:lnTo>
                  <a:pt x="251817" y="22520"/>
                </a:lnTo>
                <a:lnTo>
                  <a:pt x="285689" y="48312"/>
                </a:lnTo>
                <a:lnTo>
                  <a:pt x="311858" y="81695"/>
                </a:lnTo>
                <a:lnTo>
                  <a:pt x="328730" y="121098"/>
                </a:lnTo>
                <a:lnTo>
                  <a:pt x="334708" y="164947"/>
                </a:lnTo>
                <a:lnTo>
                  <a:pt x="332871" y="189459"/>
                </a:lnTo>
                <a:lnTo>
                  <a:pt x="327537" y="212850"/>
                </a:lnTo>
                <a:lnTo>
                  <a:pt x="318972" y="234858"/>
                </a:lnTo>
                <a:lnTo>
                  <a:pt x="307441" y="255219"/>
                </a:lnTo>
                <a:lnTo>
                  <a:pt x="290056" y="296849"/>
                </a:lnTo>
                <a:lnTo>
                  <a:pt x="266317" y="325505"/>
                </a:lnTo>
                <a:lnTo>
                  <a:pt x="220059" y="354474"/>
                </a:lnTo>
                <a:lnTo>
                  <a:pt x="135128" y="397052"/>
                </a:lnTo>
                <a:lnTo>
                  <a:pt x="135128" y="342480"/>
                </a:lnTo>
                <a:lnTo>
                  <a:pt x="135318" y="329425"/>
                </a:lnTo>
                <a:lnTo>
                  <a:pt x="122542" y="323926"/>
                </a:lnTo>
              </a:path>
            </a:pathLst>
          </a:custGeom>
          <a:ln w="11607">
            <a:solidFill>
              <a:srgbClr val="FFFFFF"/>
            </a:solidFill>
          </a:ln>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5671421" y="4742319"/>
            <a:ext cx="376732" cy="376732"/>
          </a:xfrm>
          <a:custGeom>
            <a:avLst/>
            <a:gdLst/>
            <a:ahLst/>
            <a:cxnLst/>
            <a:rect l="l" t="t" r="r" b="b"/>
            <a:pathLst>
              <a:path w="457834" h="457835">
                <a:moveTo>
                  <a:pt x="457225" y="228612"/>
                </a:moveTo>
                <a:lnTo>
                  <a:pt x="452580" y="274687"/>
                </a:lnTo>
                <a:lnTo>
                  <a:pt x="439260" y="317600"/>
                </a:lnTo>
                <a:lnTo>
                  <a:pt x="418183" y="356434"/>
                </a:lnTo>
                <a:lnTo>
                  <a:pt x="390267" y="390267"/>
                </a:lnTo>
                <a:lnTo>
                  <a:pt x="356434" y="418183"/>
                </a:lnTo>
                <a:lnTo>
                  <a:pt x="317600" y="439260"/>
                </a:lnTo>
                <a:lnTo>
                  <a:pt x="274687" y="452580"/>
                </a:lnTo>
                <a:lnTo>
                  <a:pt x="228612" y="457225"/>
                </a:lnTo>
                <a:lnTo>
                  <a:pt x="182541" y="452580"/>
                </a:lnTo>
                <a:lnTo>
                  <a:pt x="139629" y="439260"/>
                </a:lnTo>
                <a:lnTo>
                  <a:pt x="100796" y="418183"/>
                </a:lnTo>
                <a:lnTo>
                  <a:pt x="66962" y="390267"/>
                </a:lnTo>
                <a:lnTo>
                  <a:pt x="39045" y="356434"/>
                </a:lnTo>
                <a:lnTo>
                  <a:pt x="17966" y="317600"/>
                </a:lnTo>
                <a:lnTo>
                  <a:pt x="4644" y="274687"/>
                </a:lnTo>
                <a:lnTo>
                  <a:pt x="0" y="228612"/>
                </a:lnTo>
                <a:lnTo>
                  <a:pt x="4644" y="182541"/>
                </a:lnTo>
                <a:lnTo>
                  <a:pt x="17966" y="139629"/>
                </a:lnTo>
                <a:lnTo>
                  <a:pt x="39045" y="100796"/>
                </a:lnTo>
                <a:lnTo>
                  <a:pt x="66962" y="66962"/>
                </a:lnTo>
                <a:lnTo>
                  <a:pt x="100796" y="39045"/>
                </a:lnTo>
                <a:lnTo>
                  <a:pt x="139629" y="17966"/>
                </a:lnTo>
                <a:lnTo>
                  <a:pt x="182541" y="4644"/>
                </a:lnTo>
                <a:lnTo>
                  <a:pt x="228612" y="0"/>
                </a:lnTo>
                <a:lnTo>
                  <a:pt x="274687" y="4644"/>
                </a:lnTo>
                <a:lnTo>
                  <a:pt x="317600" y="17966"/>
                </a:lnTo>
                <a:lnTo>
                  <a:pt x="356434" y="39045"/>
                </a:lnTo>
                <a:lnTo>
                  <a:pt x="390267" y="66962"/>
                </a:lnTo>
                <a:lnTo>
                  <a:pt x="418183" y="100796"/>
                </a:lnTo>
                <a:lnTo>
                  <a:pt x="439260" y="139629"/>
                </a:lnTo>
                <a:lnTo>
                  <a:pt x="452580" y="182541"/>
                </a:lnTo>
                <a:lnTo>
                  <a:pt x="457225" y="228612"/>
                </a:lnTo>
                <a:close/>
              </a:path>
            </a:pathLst>
          </a:custGeom>
          <a:ln w="11607">
            <a:solidFill>
              <a:srgbClr val="FFFFFF"/>
            </a:solidFill>
          </a:ln>
        </p:spPr>
        <p:txBody>
          <a:bodyPr wrap="square" lIns="0" tIns="0" rIns="0" bIns="0" rtlCol="0"/>
          <a:lstStyle/>
          <a:p>
            <a:pPr defTabSz="752460"/>
            <a:endParaRPr sz="1481">
              <a:solidFill>
                <a:prstClr val="black"/>
              </a:solidFill>
              <a:latin typeface="Calibri"/>
            </a:endParaRPr>
          </a:p>
        </p:txBody>
      </p:sp>
      <p:sp>
        <p:nvSpPr>
          <p:cNvPr id="19" name="object 19"/>
          <p:cNvSpPr txBox="1"/>
          <p:nvPr/>
        </p:nvSpPr>
        <p:spPr>
          <a:xfrm>
            <a:off x="5592710" y="4803144"/>
            <a:ext cx="2304288" cy="241913"/>
          </a:xfrm>
          <a:prstGeom prst="rect">
            <a:avLst/>
          </a:prstGeom>
        </p:spPr>
        <p:txBody>
          <a:bodyPr vert="horz" wrap="square" lIns="0" tIns="10973" rIns="0" bIns="0" rtlCol="0">
            <a:spAutoFit/>
          </a:bodyPr>
          <a:lstStyle/>
          <a:p>
            <a:pPr marL="529857" defTabSz="752460">
              <a:lnSpc>
                <a:spcPts val="897"/>
              </a:lnSpc>
              <a:spcBef>
                <a:spcPts val="86"/>
              </a:spcBef>
            </a:pPr>
            <a:r>
              <a:rPr sz="782" dirty="0">
                <a:solidFill>
                  <a:srgbClr val="FFFFFF"/>
                </a:solidFill>
                <a:latin typeface="Gill Sans MT"/>
                <a:cs typeface="Gill Sans MT"/>
              </a:rPr>
              <a:t>71.9%</a:t>
            </a:r>
            <a:endParaRPr sz="782">
              <a:solidFill>
                <a:prstClr val="black"/>
              </a:solidFill>
              <a:latin typeface="Gill Sans MT"/>
              <a:cs typeface="Gill Sans MT"/>
            </a:endParaRPr>
          </a:p>
          <a:p>
            <a:pPr marL="529857" defTabSz="752460">
              <a:lnSpc>
                <a:spcPts val="897"/>
              </a:lnSpc>
            </a:pPr>
            <a:r>
              <a:rPr sz="782" spc="-16" dirty="0">
                <a:solidFill>
                  <a:srgbClr val="FFFFFF"/>
                </a:solidFill>
                <a:latin typeface="Gill Sans MT"/>
                <a:cs typeface="Gill Sans MT"/>
              </a:rPr>
              <a:t>Amazon</a:t>
            </a:r>
            <a:endParaRPr sz="782">
              <a:solidFill>
                <a:prstClr val="black"/>
              </a:solidFill>
              <a:latin typeface="Gill Sans MT"/>
              <a:cs typeface="Gill Sans MT"/>
            </a:endParaRPr>
          </a:p>
        </p:txBody>
      </p:sp>
      <p:sp>
        <p:nvSpPr>
          <p:cNvPr id="20" name="object 20"/>
          <p:cNvSpPr/>
          <p:nvPr/>
        </p:nvSpPr>
        <p:spPr>
          <a:xfrm>
            <a:off x="7938383" y="4825535"/>
            <a:ext cx="222415" cy="209806"/>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1" name="object 21"/>
          <p:cNvSpPr txBox="1"/>
          <p:nvPr/>
        </p:nvSpPr>
        <p:spPr>
          <a:xfrm>
            <a:off x="7913353" y="4803152"/>
            <a:ext cx="589919" cy="241913"/>
          </a:xfrm>
          <a:prstGeom prst="rect">
            <a:avLst/>
          </a:prstGeom>
        </p:spPr>
        <p:txBody>
          <a:bodyPr vert="horz" wrap="square" lIns="0" tIns="10973" rIns="0" bIns="0" rtlCol="0">
            <a:spAutoFit/>
          </a:bodyPr>
          <a:lstStyle/>
          <a:p>
            <a:pPr marL="275379" defTabSz="752460">
              <a:lnSpc>
                <a:spcPts val="897"/>
              </a:lnSpc>
              <a:spcBef>
                <a:spcPts val="86"/>
              </a:spcBef>
            </a:pPr>
            <a:r>
              <a:rPr sz="782" dirty="0">
                <a:solidFill>
                  <a:srgbClr val="FFFFFF"/>
                </a:solidFill>
                <a:latin typeface="Gill Sans MT"/>
                <a:cs typeface="Gill Sans MT"/>
              </a:rPr>
              <a:t>18.4%</a:t>
            </a:r>
            <a:endParaRPr sz="782">
              <a:solidFill>
                <a:prstClr val="black"/>
              </a:solidFill>
              <a:latin typeface="Gill Sans MT"/>
              <a:cs typeface="Gill Sans MT"/>
            </a:endParaRPr>
          </a:p>
          <a:p>
            <a:pPr marL="275379" defTabSz="752460">
              <a:lnSpc>
                <a:spcPts val="897"/>
              </a:lnSpc>
            </a:pPr>
            <a:r>
              <a:rPr sz="782" spc="-21" dirty="0">
                <a:solidFill>
                  <a:srgbClr val="FFFFFF"/>
                </a:solidFill>
                <a:latin typeface="Gill Sans MT"/>
                <a:cs typeface="Gill Sans MT"/>
              </a:rPr>
              <a:t>Google</a:t>
            </a:r>
            <a:endParaRPr sz="782">
              <a:solidFill>
                <a:prstClr val="black"/>
              </a:solidFill>
              <a:latin typeface="Gill Sans MT"/>
              <a:cs typeface="Gill Sans MT"/>
            </a:endParaRPr>
          </a:p>
        </p:txBody>
      </p:sp>
      <p:sp>
        <p:nvSpPr>
          <p:cNvPr id="22" name="object 22"/>
          <p:cNvSpPr txBox="1"/>
          <p:nvPr/>
        </p:nvSpPr>
        <p:spPr>
          <a:xfrm>
            <a:off x="8519669" y="4633500"/>
            <a:ext cx="310896" cy="412346"/>
          </a:xfrm>
          <a:prstGeom prst="rect">
            <a:avLst/>
          </a:prstGeom>
          <a:solidFill>
            <a:srgbClr val="05D6ED"/>
          </a:solidFill>
        </p:spPr>
        <p:txBody>
          <a:bodyPr vert="horz" wrap="square" lIns="0" tIns="4180" rIns="0" bIns="0" rtlCol="0">
            <a:spAutoFit/>
          </a:bodyPr>
          <a:lstStyle/>
          <a:p>
            <a:pPr defTabSz="752460">
              <a:spcBef>
                <a:spcPts val="33"/>
              </a:spcBef>
            </a:pPr>
            <a:endParaRPr sz="1152">
              <a:solidFill>
                <a:prstClr val="black"/>
              </a:solidFill>
              <a:latin typeface="Times New Roman"/>
              <a:cs typeface="Times New Roman"/>
            </a:endParaRPr>
          </a:p>
          <a:p>
            <a:pPr marL="44939" defTabSz="752460">
              <a:lnSpc>
                <a:spcPts val="897"/>
              </a:lnSpc>
            </a:pPr>
            <a:r>
              <a:rPr sz="782" dirty="0">
                <a:solidFill>
                  <a:srgbClr val="FFFFFF"/>
                </a:solidFill>
                <a:latin typeface="Gill Sans MT"/>
                <a:cs typeface="Gill Sans MT"/>
              </a:rPr>
              <a:t>9.7%</a:t>
            </a:r>
            <a:endParaRPr sz="782">
              <a:solidFill>
                <a:prstClr val="black"/>
              </a:solidFill>
              <a:latin typeface="Gill Sans MT"/>
              <a:cs typeface="Gill Sans MT"/>
            </a:endParaRPr>
          </a:p>
          <a:p>
            <a:pPr marL="44939" defTabSz="752460">
              <a:lnSpc>
                <a:spcPts val="897"/>
              </a:lnSpc>
            </a:pPr>
            <a:r>
              <a:rPr sz="782" spc="-58" dirty="0">
                <a:solidFill>
                  <a:srgbClr val="FFFFFF"/>
                </a:solidFill>
                <a:latin typeface="Gill Sans MT"/>
                <a:cs typeface="Gill Sans MT"/>
              </a:rPr>
              <a:t>Other</a:t>
            </a:r>
            <a:endParaRPr sz="782">
              <a:solidFill>
                <a:prstClr val="black"/>
              </a:solidFill>
              <a:latin typeface="Gill Sans MT"/>
              <a:cs typeface="Gill Sans MT"/>
            </a:endParaRPr>
          </a:p>
        </p:txBody>
      </p:sp>
      <p:sp>
        <p:nvSpPr>
          <p:cNvPr id="23" name="object 23"/>
          <p:cNvSpPr/>
          <p:nvPr/>
        </p:nvSpPr>
        <p:spPr>
          <a:xfrm>
            <a:off x="7317865" y="3506192"/>
            <a:ext cx="1512679" cy="0"/>
          </a:xfrm>
          <a:custGeom>
            <a:avLst/>
            <a:gdLst/>
            <a:ahLst/>
            <a:cxnLst/>
            <a:rect l="l" t="t" r="r" b="b"/>
            <a:pathLst>
              <a:path w="1838325">
                <a:moveTo>
                  <a:pt x="0" y="0"/>
                </a:moveTo>
                <a:lnTo>
                  <a:pt x="1838264" y="0"/>
                </a:lnTo>
              </a:path>
            </a:pathLst>
          </a:custGeom>
          <a:ln w="19672">
            <a:solidFill>
              <a:srgbClr val="B4F2F9"/>
            </a:solidFill>
          </a:ln>
        </p:spPr>
        <p:txBody>
          <a:bodyPr wrap="square" lIns="0" tIns="0" rIns="0" bIns="0" rtlCol="0"/>
          <a:lstStyle/>
          <a:p>
            <a:pPr defTabSz="752460"/>
            <a:endParaRPr sz="1481">
              <a:solidFill>
                <a:prstClr val="black"/>
              </a:solidFill>
              <a:latin typeface="Calibri"/>
            </a:endParaRPr>
          </a:p>
        </p:txBody>
      </p:sp>
      <p:sp>
        <p:nvSpPr>
          <p:cNvPr id="24" name="object 24"/>
          <p:cNvSpPr txBox="1"/>
          <p:nvPr/>
        </p:nvSpPr>
        <p:spPr>
          <a:xfrm>
            <a:off x="5561362" y="3412499"/>
            <a:ext cx="1743630" cy="155162"/>
          </a:xfrm>
          <a:prstGeom prst="rect">
            <a:avLst/>
          </a:prstGeom>
        </p:spPr>
        <p:txBody>
          <a:bodyPr vert="horz" wrap="square" lIns="0" tIns="15675" rIns="0" bIns="0" rtlCol="0">
            <a:spAutoFit/>
          </a:bodyPr>
          <a:lstStyle/>
          <a:p>
            <a:pPr marL="31352" defTabSz="752460">
              <a:spcBef>
                <a:spcPts val="123"/>
              </a:spcBef>
              <a:tabLst>
                <a:tab pos="1443782" algn="l"/>
              </a:tabLst>
            </a:pPr>
            <a:r>
              <a:rPr sz="1358" u="heavy" baseline="25252" dirty="0">
                <a:solidFill>
                  <a:srgbClr val="58595B"/>
                </a:solidFill>
                <a:uFill>
                  <a:solidFill>
                    <a:srgbClr val="B4F2F9"/>
                  </a:solidFill>
                </a:uFill>
                <a:latin typeface="Times New Roman"/>
                <a:cs typeface="Times New Roman"/>
              </a:rPr>
              <a:t> 	</a:t>
            </a:r>
            <a:r>
              <a:rPr sz="1358" baseline="25252" dirty="0">
                <a:solidFill>
                  <a:srgbClr val="58595B"/>
                </a:solidFill>
                <a:latin typeface="Times New Roman"/>
                <a:cs typeface="Times New Roman"/>
              </a:rPr>
              <a:t> </a:t>
            </a:r>
            <a:r>
              <a:rPr sz="1358" spc="-160" baseline="25252" dirty="0">
                <a:solidFill>
                  <a:srgbClr val="58595B"/>
                </a:solidFill>
                <a:latin typeface="Times New Roman"/>
                <a:cs typeface="Times New Roman"/>
              </a:rPr>
              <a:t> </a:t>
            </a:r>
            <a:r>
              <a:rPr sz="864" spc="8" dirty="0">
                <a:solidFill>
                  <a:srgbClr val="231F20"/>
                </a:solidFill>
                <a:latin typeface="Gill Sans MT"/>
                <a:cs typeface="Gill Sans MT"/>
              </a:rPr>
              <a:t>2019</a:t>
            </a:r>
            <a:endParaRPr sz="864">
              <a:solidFill>
                <a:prstClr val="black"/>
              </a:solidFill>
              <a:latin typeface="Gill Sans MT"/>
              <a:cs typeface="Gill Sans MT"/>
            </a:endParaRPr>
          </a:p>
        </p:txBody>
      </p:sp>
      <p:sp>
        <p:nvSpPr>
          <p:cNvPr id="25" name="object 25"/>
          <p:cNvSpPr/>
          <p:nvPr/>
        </p:nvSpPr>
        <p:spPr>
          <a:xfrm>
            <a:off x="7317865" y="4477659"/>
            <a:ext cx="1512679" cy="0"/>
          </a:xfrm>
          <a:custGeom>
            <a:avLst/>
            <a:gdLst/>
            <a:ahLst/>
            <a:cxnLst/>
            <a:rect l="l" t="t" r="r" b="b"/>
            <a:pathLst>
              <a:path w="1838325">
                <a:moveTo>
                  <a:pt x="0" y="0"/>
                </a:moveTo>
                <a:lnTo>
                  <a:pt x="1838264" y="0"/>
                </a:lnTo>
              </a:path>
            </a:pathLst>
          </a:custGeom>
          <a:ln w="19672">
            <a:solidFill>
              <a:srgbClr val="B4F2F9"/>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5592713" y="4477659"/>
            <a:ext cx="1412878" cy="0"/>
          </a:xfrm>
          <a:custGeom>
            <a:avLst/>
            <a:gdLst/>
            <a:ahLst/>
            <a:cxnLst/>
            <a:rect l="l" t="t" r="r" b="b"/>
            <a:pathLst>
              <a:path w="1717040">
                <a:moveTo>
                  <a:pt x="0" y="0"/>
                </a:moveTo>
                <a:lnTo>
                  <a:pt x="1716681" y="0"/>
                </a:lnTo>
              </a:path>
            </a:pathLst>
          </a:custGeom>
          <a:ln w="19672">
            <a:solidFill>
              <a:srgbClr val="B4F2F9"/>
            </a:solidFill>
          </a:ln>
        </p:spPr>
        <p:txBody>
          <a:bodyPr wrap="square" lIns="0" tIns="0" rIns="0" bIns="0" rtlCol="0"/>
          <a:lstStyle/>
          <a:p>
            <a:pPr defTabSz="752460"/>
            <a:endParaRPr sz="1481">
              <a:solidFill>
                <a:prstClr val="black"/>
              </a:solidFill>
              <a:latin typeface="Calibri"/>
            </a:endParaRPr>
          </a:p>
        </p:txBody>
      </p:sp>
      <p:sp>
        <p:nvSpPr>
          <p:cNvPr id="27" name="object 27"/>
          <p:cNvSpPr txBox="1"/>
          <p:nvPr/>
        </p:nvSpPr>
        <p:spPr>
          <a:xfrm>
            <a:off x="7039249" y="4385597"/>
            <a:ext cx="245059" cy="147231"/>
          </a:xfrm>
          <a:prstGeom prst="rect">
            <a:avLst/>
          </a:prstGeom>
        </p:spPr>
        <p:txBody>
          <a:bodyPr vert="horz" wrap="square" lIns="0" tIns="14108" rIns="0" bIns="0" rtlCol="0">
            <a:spAutoFit/>
          </a:bodyPr>
          <a:lstStyle/>
          <a:p>
            <a:pPr marL="10451" defTabSz="752460">
              <a:spcBef>
                <a:spcPts val="111"/>
              </a:spcBef>
            </a:pPr>
            <a:r>
              <a:rPr sz="864" spc="8" dirty="0">
                <a:solidFill>
                  <a:srgbClr val="231F20"/>
                </a:solidFill>
                <a:latin typeface="Gill Sans MT"/>
                <a:cs typeface="Gill Sans MT"/>
              </a:rPr>
              <a:t>2018</a:t>
            </a:r>
            <a:endParaRPr sz="864">
              <a:solidFill>
                <a:prstClr val="black"/>
              </a:solidFill>
              <a:latin typeface="Gill Sans MT"/>
              <a:cs typeface="Gill Sans MT"/>
            </a:endParaRPr>
          </a:p>
        </p:txBody>
      </p:sp>
      <p:sp>
        <p:nvSpPr>
          <p:cNvPr id="31" name="object 31"/>
          <p:cNvSpPr txBox="1">
            <a:spLocks noGrp="1"/>
          </p:cNvSpPr>
          <p:nvPr>
            <p:ph type="sldNum" sz="quarter" idx="7"/>
          </p:nvPr>
        </p:nvSpPr>
        <p:spPr>
          <a:xfrm>
            <a:off x="7016081" y="7051167"/>
            <a:ext cx="269151" cy="206712"/>
          </a:xfrm>
          <a:prstGeom prst="rect">
            <a:avLst/>
          </a:prstGeom>
        </p:spPr>
        <p:txBody>
          <a:bodyPr vert="horz" wrap="square" lIns="0" tIns="4180" rIns="0" bIns="0" rtlCol="0">
            <a:spAutoFit/>
          </a:bodyPr>
          <a:lstStyle/>
          <a:p>
            <a:pPr marL="10451" defTabSz="752460">
              <a:spcBef>
                <a:spcPts val="33"/>
              </a:spcBef>
            </a:pPr>
            <a:r>
              <a:rPr spc="-33" dirty="0">
                <a:solidFill>
                  <a:srgbClr val="FFFFFF"/>
                </a:solidFill>
              </a:rPr>
              <a:t>PAGE</a:t>
            </a:r>
            <a:r>
              <a:rPr spc="-37" dirty="0">
                <a:solidFill>
                  <a:srgbClr val="FFFFFF"/>
                </a:solidFill>
              </a:rPr>
              <a:t> </a:t>
            </a:r>
            <a:fld id="{81D60167-4931-47E6-BA6A-407CBD079E47}" type="slidenum">
              <a:rPr spc="-8" dirty="0">
                <a:solidFill>
                  <a:srgbClr val="FFFFFF"/>
                </a:solidFill>
              </a:rPr>
              <a:pPr marL="10451" defTabSz="752460">
                <a:spcBef>
                  <a:spcPts val="33"/>
                </a:spcBef>
              </a:pPr>
              <a:t>219</a:t>
            </a:fld>
            <a:endParaRPr spc="-8" dirty="0">
              <a:solidFill>
                <a:srgbClr val="FFFFFF"/>
              </a:solidFill>
            </a:endParaRPr>
          </a:p>
        </p:txBody>
      </p:sp>
      <p:sp>
        <p:nvSpPr>
          <p:cNvPr id="32" name="object 32"/>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FFFFFF"/>
                </a:solidFill>
                <a:latin typeface="Gill Sans MT"/>
                <a:cs typeface="Gill Sans MT"/>
                <a:hlinkClick r:id="rId5"/>
              </a:rPr>
              <a:t>© </a:t>
            </a:r>
            <a:r>
              <a:rPr sz="494" spc="-45" dirty="0">
                <a:solidFill>
                  <a:srgbClr val="FFFFFF"/>
                </a:solidFill>
                <a:latin typeface="Gill Sans MT"/>
                <a:cs typeface="Gill Sans MT"/>
                <a:hlinkClick r:id="rId5"/>
              </a:rPr>
              <a:t>VOICEBOT.AI </a:t>
            </a:r>
            <a:r>
              <a:rPr sz="494" spc="-41" dirty="0">
                <a:solidFill>
                  <a:srgbClr val="FFFFFF"/>
                </a:solidFill>
                <a:latin typeface="Gill Sans MT"/>
                <a:cs typeface="Gill Sans MT"/>
                <a:hlinkClick r:id="rId5"/>
              </a:rPr>
              <a:t>- </a:t>
            </a:r>
            <a:r>
              <a:rPr sz="494" spc="-16" dirty="0">
                <a:solidFill>
                  <a:srgbClr val="FFFFFF"/>
                </a:solidFill>
                <a:latin typeface="Gill Sans MT"/>
                <a:cs typeface="Gill Sans MT"/>
                <a:hlinkClick r:id="rId5"/>
              </a:rPr>
              <a:t>All </a:t>
            </a:r>
            <a:r>
              <a:rPr sz="494" dirty="0">
                <a:solidFill>
                  <a:srgbClr val="FFFFFF"/>
                </a:solidFill>
                <a:latin typeface="Gill Sans MT"/>
                <a:cs typeface="Gill Sans MT"/>
                <a:hlinkClick r:id="rId5"/>
              </a:rPr>
              <a:t>Rights </a:t>
            </a:r>
            <a:r>
              <a:rPr sz="494" spc="-12" dirty="0">
                <a:solidFill>
                  <a:srgbClr val="FFFFFF"/>
                </a:solidFill>
                <a:latin typeface="Gill Sans MT"/>
                <a:cs typeface="Gill Sans MT"/>
                <a:hlinkClick r:id="rId5"/>
              </a:rPr>
              <a:t>Reserved</a:t>
            </a:r>
            <a:r>
              <a:rPr sz="494" spc="-66" dirty="0">
                <a:solidFill>
                  <a:srgbClr val="FFFFFF"/>
                </a:solidFill>
                <a:latin typeface="Gill Sans MT"/>
                <a:cs typeface="Gill Sans MT"/>
                <a:hlinkClick r:id="rId5"/>
              </a:rPr>
              <a:t> </a:t>
            </a:r>
            <a:r>
              <a:rPr sz="494" spc="-4" dirty="0">
                <a:solidFill>
                  <a:srgbClr val="FFFFFF"/>
                </a:solidFill>
                <a:latin typeface="Gill Sans MT"/>
                <a:cs typeface="Gill Sans MT"/>
                <a:hlinkClick r:id="rId5"/>
              </a:rPr>
              <a:t>2019</a:t>
            </a:r>
            <a:endParaRPr sz="494">
              <a:solidFill>
                <a:prstClr val="black"/>
              </a:solidFill>
              <a:latin typeface="Gill Sans MT"/>
              <a:cs typeface="Gill Sans MT"/>
            </a:endParaRPr>
          </a:p>
        </p:txBody>
      </p:sp>
      <p:sp>
        <p:nvSpPr>
          <p:cNvPr id="28" name="object 28"/>
          <p:cNvSpPr txBox="1">
            <a:spLocks noGrp="1"/>
          </p:cNvSpPr>
          <p:nvPr>
            <p:ph type="title"/>
          </p:nvPr>
        </p:nvSpPr>
        <p:spPr>
          <a:xfrm>
            <a:off x="303058" y="1939834"/>
            <a:ext cx="5343754" cy="289090"/>
          </a:xfrm>
          <a:prstGeom prst="rect">
            <a:avLst/>
          </a:prstGeom>
        </p:spPr>
        <p:txBody>
          <a:bodyPr vert="horz" wrap="square" lIns="0" tIns="10450" rIns="0" bIns="0" rtlCol="0">
            <a:spAutoFit/>
          </a:bodyPr>
          <a:lstStyle/>
          <a:p>
            <a:pPr marL="10451">
              <a:spcBef>
                <a:spcPts val="82"/>
              </a:spcBef>
            </a:pPr>
            <a:r>
              <a:rPr sz="1810" dirty="0"/>
              <a:t>Amazon </a:t>
            </a:r>
            <a:r>
              <a:rPr sz="1810" spc="4" dirty="0"/>
              <a:t>Echo </a:t>
            </a:r>
            <a:r>
              <a:rPr sz="1810" spc="62" dirty="0"/>
              <a:t>Leads </a:t>
            </a:r>
            <a:r>
              <a:rPr sz="1810" spc="-16" dirty="0"/>
              <a:t>But </a:t>
            </a:r>
            <a:r>
              <a:rPr sz="1810" spc="-21" dirty="0"/>
              <a:t>Google </a:t>
            </a:r>
            <a:r>
              <a:rPr sz="1810" spc="-58" dirty="0"/>
              <a:t>Home Narrows </a:t>
            </a:r>
            <a:r>
              <a:rPr sz="1810" spc="-12" dirty="0"/>
              <a:t>the</a:t>
            </a:r>
            <a:r>
              <a:rPr sz="1810" spc="103" dirty="0"/>
              <a:t> </a:t>
            </a:r>
            <a:r>
              <a:rPr sz="1810" spc="-21" dirty="0"/>
              <a:t>Gap</a:t>
            </a:r>
            <a:endParaRPr sz="1810"/>
          </a:p>
        </p:txBody>
      </p:sp>
      <p:sp>
        <p:nvSpPr>
          <p:cNvPr id="29" name="object 29"/>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30" name="object 30"/>
          <p:cNvSpPr txBox="1"/>
          <p:nvPr/>
        </p:nvSpPr>
        <p:spPr>
          <a:xfrm>
            <a:off x="7031391" y="5257758"/>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17993614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Unsupervised Learning</a:t>
            </a:r>
          </a:p>
        </p:txBody>
      </p:sp>
      <p:sp>
        <p:nvSpPr>
          <p:cNvPr id="5123" name="Content Placeholder 2"/>
          <p:cNvSpPr>
            <a:spLocks noGrp="1"/>
          </p:cNvSpPr>
          <p:nvPr>
            <p:ph idx="1"/>
          </p:nvPr>
        </p:nvSpPr>
        <p:spPr/>
        <p:txBody>
          <a:bodyPr/>
          <a:lstStyle/>
          <a:p>
            <a:pPr eaLnBrk="1" hangingPunct="1"/>
            <a:r>
              <a:rPr lang="en-US" altLang="en-US" sz="2400" smtClean="0"/>
              <a:t>We can include additional structure in the network so that the net is forced to make a decision as to which one unit will respond.</a:t>
            </a:r>
          </a:p>
          <a:p>
            <a:pPr eaLnBrk="1" hangingPunct="1"/>
            <a:endParaRPr lang="en-US" altLang="en-US" sz="2400" smtClean="0"/>
          </a:p>
          <a:p>
            <a:pPr eaLnBrk="1" hangingPunct="1"/>
            <a:r>
              <a:rPr lang="en-US" altLang="en-US" sz="2400" smtClean="0"/>
              <a:t>The mechanism by which it is achieved is called </a:t>
            </a:r>
            <a:r>
              <a:rPr lang="en-US" altLang="en-US" sz="2400" i="1" smtClean="0"/>
              <a:t>competition.</a:t>
            </a:r>
          </a:p>
          <a:p>
            <a:pPr eaLnBrk="1" hangingPunct="1"/>
            <a:endParaRPr lang="en-US" altLang="en-US" sz="2400" i="1" smtClean="0"/>
          </a:p>
          <a:p>
            <a:pPr eaLnBrk="1" hangingPunct="1"/>
            <a:r>
              <a:rPr lang="en-US" altLang="en-US" sz="2400" smtClean="0"/>
              <a:t>It can be used in unsupervised learning.</a:t>
            </a:r>
          </a:p>
          <a:p>
            <a:pPr eaLnBrk="1" hangingPunct="1"/>
            <a:endParaRPr lang="en-US" altLang="en-US" sz="2400" smtClean="0"/>
          </a:p>
          <a:p>
            <a:pPr eaLnBrk="1" hangingPunct="1"/>
            <a:r>
              <a:rPr lang="en-US" altLang="en-US" sz="2400" smtClean="0"/>
              <a:t>A common use for unsupervised learning is clustering based neural networks.</a:t>
            </a:r>
          </a:p>
        </p:txBody>
      </p:sp>
    </p:spTree>
    <p:extLst>
      <p:ext uri="{BB962C8B-B14F-4D97-AF65-F5344CB8AC3E}">
        <p14:creationId xmlns:p14="http://schemas.microsoft.com/office/powerpoint/2010/main" val="4069541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18388"/>
            <a:ext cx="9144000" cy="1563624"/>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txBox="1"/>
          <p:nvPr/>
        </p:nvSpPr>
        <p:spPr>
          <a:xfrm>
            <a:off x="303059" y="2521863"/>
            <a:ext cx="4058368" cy="853090"/>
          </a:xfrm>
          <a:prstGeom prst="rect">
            <a:avLst/>
          </a:prstGeom>
        </p:spPr>
        <p:txBody>
          <a:bodyPr vert="horz" wrap="square" lIns="0" tIns="10450" rIns="0" bIns="0" rtlCol="0">
            <a:spAutoFit/>
          </a:bodyPr>
          <a:lstStyle/>
          <a:p>
            <a:pPr marL="10451" marR="4180" defTabSz="752460">
              <a:lnSpc>
                <a:spcPct val="121200"/>
              </a:lnSpc>
              <a:spcBef>
                <a:spcPts val="82"/>
              </a:spcBef>
            </a:pPr>
            <a:r>
              <a:rPr sz="905" spc="41" dirty="0">
                <a:solidFill>
                  <a:srgbClr val="58595B"/>
                </a:solidFill>
                <a:latin typeface="Gill Sans MT"/>
                <a:cs typeface="Gill Sans MT"/>
              </a:rPr>
              <a:t>Amazon Echo </a:t>
            </a:r>
            <a:r>
              <a:rPr sz="905" spc="-33" dirty="0">
                <a:solidFill>
                  <a:srgbClr val="58595B"/>
                </a:solidFill>
                <a:latin typeface="Gill Sans MT"/>
                <a:cs typeface="Gill Sans MT"/>
              </a:rPr>
              <a:t>Dot </a:t>
            </a:r>
            <a:r>
              <a:rPr sz="905" spc="53" dirty="0">
                <a:solidFill>
                  <a:srgbClr val="58595B"/>
                </a:solidFill>
                <a:latin typeface="Gill Sans MT"/>
                <a:cs typeface="Gill Sans MT"/>
              </a:rPr>
              <a:t>is </a:t>
            </a:r>
            <a:r>
              <a:rPr sz="905" spc="16" dirty="0">
                <a:solidFill>
                  <a:srgbClr val="58595B"/>
                </a:solidFill>
                <a:latin typeface="Gill Sans MT"/>
                <a:cs typeface="Gill Sans MT"/>
              </a:rPr>
              <a:t>the </a:t>
            </a:r>
            <a:r>
              <a:rPr sz="905" spc="49" dirty="0">
                <a:solidFill>
                  <a:srgbClr val="58595B"/>
                </a:solidFill>
                <a:latin typeface="Gill Sans MT"/>
                <a:cs typeface="Gill Sans MT"/>
              </a:rPr>
              <a:t>most </a:t>
            </a:r>
            <a:r>
              <a:rPr sz="905" spc="25" dirty="0">
                <a:solidFill>
                  <a:srgbClr val="58595B"/>
                </a:solidFill>
                <a:latin typeface="Gill Sans MT"/>
                <a:cs typeface="Gill Sans MT"/>
              </a:rPr>
              <a:t>widely </a:t>
            </a:r>
            <a:r>
              <a:rPr sz="905" spc="37" dirty="0">
                <a:solidFill>
                  <a:srgbClr val="58595B"/>
                </a:solidFill>
                <a:latin typeface="Gill Sans MT"/>
                <a:cs typeface="Gill Sans MT"/>
              </a:rPr>
              <a:t>adopted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37" dirty="0">
                <a:solidFill>
                  <a:srgbClr val="58595B"/>
                </a:solidFill>
                <a:latin typeface="Gill Sans MT"/>
                <a:cs typeface="Gill Sans MT"/>
              </a:rPr>
              <a:t>by </a:t>
            </a:r>
            <a:r>
              <a:rPr sz="905" spc="94" dirty="0">
                <a:solidFill>
                  <a:srgbClr val="58595B"/>
                </a:solidFill>
                <a:latin typeface="Gill Sans MT"/>
                <a:cs typeface="Gill Sans MT"/>
              </a:rPr>
              <a:t>a </a:t>
            </a:r>
            <a:r>
              <a:rPr sz="905" spc="45" dirty="0">
                <a:solidFill>
                  <a:srgbClr val="58595B"/>
                </a:solidFill>
                <a:latin typeface="Gill Sans MT"/>
                <a:cs typeface="Gill Sans MT"/>
              </a:rPr>
              <a:t>significant  </a:t>
            </a:r>
            <a:r>
              <a:rPr sz="905" spc="41" dirty="0">
                <a:solidFill>
                  <a:srgbClr val="58595B"/>
                </a:solidFill>
                <a:latin typeface="Gill Sans MT"/>
                <a:cs typeface="Gill Sans MT"/>
              </a:rPr>
              <a:t>margin.</a:t>
            </a:r>
            <a:r>
              <a:rPr sz="905" spc="-45" dirty="0">
                <a:solidFill>
                  <a:srgbClr val="58595B"/>
                </a:solidFill>
                <a:latin typeface="Gill Sans MT"/>
                <a:cs typeface="Gill Sans MT"/>
              </a:rPr>
              <a:t> </a:t>
            </a:r>
            <a:r>
              <a:rPr sz="905" spc="21" dirty="0">
                <a:solidFill>
                  <a:srgbClr val="58595B"/>
                </a:solidFill>
                <a:latin typeface="Gill Sans MT"/>
                <a:cs typeface="Gill Sans MT"/>
              </a:rPr>
              <a:t>The</a:t>
            </a:r>
            <a:r>
              <a:rPr sz="905" spc="-29" dirty="0">
                <a:solidFill>
                  <a:srgbClr val="58595B"/>
                </a:solidFill>
                <a:latin typeface="Gill Sans MT"/>
                <a:cs typeface="Gill Sans MT"/>
              </a:rPr>
              <a:t> </a:t>
            </a:r>
            <a:r>
              <a:rPr sz="905" spc="62" dirty="0">
                <a:solidFill>
                  <a:srgbClr val="58595B"/>
                </a:solidFill>
                <a:latin typeface="Gill Sans MT"/>
                <a:cs typeface="Gill Sans MT"/>
              </a:rPr>
              <a:t>sub</a:t>
            </a:r>
            <a:r>
              <a:rPr sz="905" spc="-29" dirty="0">
                <a:solidFill>
                  <a:srgbClr val="58595B"/>
                </a:solidFill>
                <a:latin typeface="Gill Sans MT"/>
                <a:cs typeface="Gill Sans MT"/>
              </a:rPr>
              <a:t> </a:t>
            </a:r>
            <a:r>
              <a:rPr sz="905" spc="33" dirty="0">
                <a:solidFill>
                  <a:srgbClr val="58595B"/>
                </a:solidFill>
                <a:latin typeface="Gill Sans MT"/>
                <a:cs typeface="Gill Sans MT"/>
              </a:rPr>
              <a:t>$50</a:t>
            </a:r>
            <a:r>
              <a:rPr sz="905" spc="-25" dirty="0">
                <a:solidFill>
                  <a:srgbClr val="58595B"/>
                </a:solidFill>
                <a:latin typeface="Gill Sans MT"/>
                <a:cs typeface="Gill Sans MT"/>
              </a:rPr>
              <a:t> </a:t>
            </a:r>
            <a:r>
              <a:rPr sz="905" spc="21" dirty="0">
                <a:solidFill>
                  <a:srgbClr val="58595B"/>
                </a:solidFill>
                <a:latin typeface="Gill Sans MT"/>
                <a:cs typeface="Gill Sans MT"/>
              </a:rPr>
              <a:t>list</a:t>
            </a:r>
            <a:r>
              <a:rPr sz="905" spc="-29" dirty="0">
                <a:solidFill>
                  <a:srgbClr val="58595B"/>
                </a:solidFill>
                <a:latin typeface="Gill Sans MT"/>
                <a:cs typeface="Gill Sans MT"/>
              </a:rPr>
              <a:t> </a:t>
            </a:r>
            <a:r>
              <a:rPr sz="905" spc="16" dirty="0">
                <a:solidFill>
                  <a:srgbClr val="58595B"/>
                </a:solidFill>
                <a:latin typeface="Gill Sans MT"/>
                <a:cs typeface="Gill Sans MT"/>
              </a:rPr>
              <a:t>price</a:t>
            </a:r>
            <a:r>
              <a:rPr sz="905" spc="-29" dirty="0">
                <a:solidFill>
                  <a:srgbClr val="58595B"/>
                </a:solidFill>
                <a:latin typeface="Gill Sans MT"/>
                <a:cs typeface="Gill Sans MT"/>
              </a:rPr>
              <a:t> </a:t>
            </a:r>
            <a:r>
              <a:rPr sz="905" spc="33" dirty="0">
                <a:solidFill>
                  <a:srgbClr val="58595B"/>
                </a:solidFill>
                <a:latin typeface="Gill Sans MT"/>
                <a:cs typeface="Gill Sans MT"/>
              </a:rPr>
              <a:t>device</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5" dirty="0">
                <a:solidFill>
                  <a:srgbClr val="58595B"/>
                </a:solidFill>
                <a:latin typeface="Gill Sans MT"/>
                <a:cs typeface="Gill Sans MT"/>
              </a:rPr>
              <a:t> </a:t>
            </a:r>
            <a:r>
              <a:rPr sz="905" spc="21" dirty="0">
                <a:solidFill>
                  <a:srgbClr val="58595B"/>
                </a:solidFill>
                <a:latin typeface="Gill Sans MT"/>
                <a:cs typeface="Gill Sans MT"/>
              </a:rPr>
              <a:t>frequently</a:t>
            </a:r>
            <a:r>
              <a:rPr sz="905" spc="-29" dirty="0">
                <a:solidFill>
                  <a:srgbClr val="58595B"/>
                </a:solidFill>
                <a:latin typeface="Gill Sans MT"/>
                <a:cs typeface="Gill Sans MT"/>
              </a:rPr>
              <a:t> </a:t>
            </a:r>
            <a:r>
              <a:rPr sz="905" spc="45" dirty="0">
                <a:solidFill>
                  <a:srgbClr val="58595B"/>
                </a:solidFill>
                <a:latin typeface="Gill Sans MT"/>
                <a:cs typeface="Gill Sans MT"/>
              </a:rPr>
              <a:t>available</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25" dirty="0">
                <a:solidFill>
                  <a:srgbClr val="58595B"/>
                </a:solidFill>
                <a:latin typeface="Gill Sans MT"/>
                <a:cs typeface="Gill Sans MT"/>
              </a:rPr>
              <a:t> </a:t>
            </a:r>
            <a:r>
              <a:rPr sz="905" spc="58" dirty="0">
                <a:solidFill>
                  <a:srgbClr val="58595B"/>
                </a:solidFill>
                <a:latin typeface="Gill Sans MT"/>
                <a:cs typeface="Gill Sans MT"/>
              </a:rPr>
              <a:t>less</a:t>
            </a:r>
            <a:r>
              <a:rPr sz="905" spc="-29" dirty="0">
                <a:solidFill>
                  <a:srgbClr val="58595B"/>
                </a:solidFill>
                <a:latin typeface="Gill Sans MT"/>
                <a:cs typeface="Gill Sans MT"/>
              </a:rPr>
              <a:t> </a:t>
            </a:r>
            <a:r>
              <a:rPr sz="905" spc="41" dirty="0">
                <a:solidFill>
                  <a:srgbClr val="58595B"/>
                </a:solidFill>
                <a:latin typeface="Gill Sans MT"/>
                <a:cs typeface="Gill Sans MT"/>
              </a:rPr>
              <a:t>than</a:t>
            </a:r>
            <a:r>
              <a:rPr sz="905" spc="-29" dirty="0">
                <a:solidFill>
                  <a:srgbClr val="58595B"/>
                </a:solidFill>
                <a:latin typeface="Gill Sans MT"/>
                <a:cs typeface="Gill Sans MT"/>
              </a:rPr>
              <a:t> </a:t>
            </a:r>
            <a:r>
              <a:rPr sz="905" spc="33" dirty="0">
                <a:solidFill>
                  <a:srgbClr val="58595B"/>
                </a:solidFill>
                <a:latin typeface="Gill Sans MT"/>
                <a:cs typeface="Gill Sans MT"/>
              </a:rPr>
              <a:t>$30</a:t>
            </a:r>
            <a:r>
              <a:rPr sz="905" spc="-29" dirty="0">
                <a:solidFill>
                  <a:srgbClr val="58595B"/>
                </a:solidFill>
                <a:latin typeface="Gill Sans MT"/>
                <a:cs typeface="Gill Sans MT"/>
              </a:rPr>
              <a:t> </a:t>
            </a:r>
            <a:r>
              <a:rPr sz="905" spc="58" dirty="0">
                <a:solidFill>
                  <a:srgbClr val="58595B"/>
                </a:solidFill>
                <a:latin typeface="Gill Sans MT"/>
                <a:cs typeface="Gill Sans MT"/>
              </a:rPr>
              <a:t>and  </a:t>
            </a:r>
            <a:r>
              <a:rPr sz="905" spc="25" dirty="0">
                <a:solidFill>
                  <a:srgbClr val="58595B"/>
                </a:solidFill>
                <a:latin typeface="Gill Sans MT"/>
                <a:cs typeface="Gill Sans MT"/>
              </a:rPr>
              <a:t>refurbished</a:t>
            </a:r>
            <a:r>
              <a:rPr sz="905" spc="-29" dirty="0">
                <a:solidFill>
                  <a:srgbClr val="58595B"/>
                </a:solidFill>
                <a:latin typeface="Gill Sans MT"/>
                <a:cs typeface="Gill Sans MT"/>
              </a:rPr>
              <a:t> </a:t>
            </a:r>
            <a:r>
              <a:rPr sz="905" spc="45" dirty="0">
                <a:solidFill>
                  <a:srgbClr val="58595B"/>
                </a:solidFill>
                <a:latin typeface="Gill Sans MT"/>
                <a:cs typeface="Gill Sans MT"/>
              </a:rPr>
              <a:t>models</a:t>
            </a:r>
            <a:r>
              <a:rPr sz="905" spc="-25" dirty="0">
                <a:solidFill>
                  <a:srgbClr val="58595B"/>
                </a:solidFill>
                <a:latin typeface="Gill Sans MT"/>
                <a:cs typeface="Gill Sans MT"/>
              </a:rPr>
              <a:t> </a:t>
            </a:r>
            <a:r>
              <a:rPr sz="905" spc="66" dirty="0">
                <a:solidFill>
                  <a:srgbClr val="58595B"/>
                </a:solidFill>
                <a:latin typeface="Gill Sans MT"/>
                <a:cs typeface="Gill Sans MT"/>
              </a:rPr>
              <a:t>can</a:t>
            </a:r>
            <a:r>
              <a:rPr sz="905" spc="-29" dirty="0">
                <a:solidFill>
                  <a:srgbClr val="58595B"/>
                </a:solidFill>
                <a:latin typeface="Gill Sans MT"/>
                <a:cs typeface="Gill Sans MT"/>
              </a:rPr>
              <a:t> </a:t>
            </a:r>
            <a:r>
              <a:rPr sz="905" spc="37" dirty="0">
                <a:solidFill>
                  <a:srgbClr val="58595B"/>
                </a:solidFill>
                <a:latin typeface="Gill Sans MT"/>
                <a:cs typeface="Gill Sans MT"/>
              </a:rPr>
              <a:t>be</a:t>
            </a:r>
            <a:r>
              <a:rPr sz="905" spc="-25" dirty="0">
                <a:solidFill>
                  <a:srgbClr val="58595B"/>
                </a:solidFill>
                <a:latin typeface="Gill Sans MT"/>
                <a:cs typeface="Gill Sans MT"/>
              </a:rPr>
              <a:t> </a:t>
            </a:r>
            <a:r>
              <a:rPr sz="905" spc="33" dirty="0">
                <a:solidFill>
                  <a:srgbClr val="58595B"/>
                </a:solidFill>
                <a:latin typeface="Gill Sans MT"/>
                <a:cs typeface="Gill Sans MT"/>
              </a:rPr>
              <a:t>acquired</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25" dirty="0">
                <a:solidFill>
                  <a:srgbClr val="58595B"/>
                </a:solidFill>
                <a:latin typeface="Gill Sans MT"/>
                <a:cs typeface="Gill Sans MT"/>
              </a:rPr>
              <a:t> </a:t>
            </a:r>
            <a:r>
              <a:rPr sz="905" spc="16" dirty="0">
                <a:solidFill>
                  <a:srgbClr val="58595B"/>
                </a:solidFill>
                <a:latin typeface="Gill Sans MT"/>
                <a:cs typeface="Gill Sans MT"/>
              </a:rPr>
              <a:t>under</a:t>
            </a:r>
            <a:r>
              <a:rPr sz="905" spc="-25" dirty="0">
                <a:solidFill>
                  <a:srgbClr val="58595B"/>
                </a:solidFill>
                <a:latin typeface="Gill Sans MT"/>
                <a:cs typeface="Gill Sans MT"/>
              </a:rPr>
              <a:t> </a:t>
            </a:r>
            <a:r>
              <a:rPr sz="905" spc="25" dirty="0">
                <a:solidFill>
                  <a:srgbClr val="58595B"/>
                </a:solidFill>
                <a:latin typeface="Gill Sans MT"/>
                <a:cs typeface="Gill Sans MT"/>
              </a:rPr>
              <a:t>$20.</a:t>
            </a:r>
            <a:r>
              <a:rPr sz="905" spc="-45" dirty="0">
                <a:solidFill>
                  <a:srgbClr val="58595B"/>
                </a:solidFill>
                <a:latin typeface="Gill Sans MT"/>
                <a:cs typeface="Gill Sans MT"/>
              </a:rPr>
              <a:t> </a:t>
            </a:r>
            <a:r>
              <a:rPr sz="905" spc="33" dirty="0">
                <a:solidFill>
                  <a:srgbClr val="58595B"/>
                </a:solidFill>
                <a:latin typeface="Gill Sans MT"/>
                <a:cs typeface="Gill Sans MT"/>
              </a:rPr>
              <a:t>This</a:t>
            </a:r>
            <a:r>
              <a:rPr sz="905" spc="-25" dirty="0">
                <a:solidFill>
                  <a:srgbClr val="58595B"/>
                </a:solidFill>
                <a:latin typeface="Gill Sans MT"/>
                <a:cs typeface="Gill Sans MT"/>
              </a:rPr>
              <a:t> </a:t>
            </a:r>
            <a:r>
              <a:rPr sz="905" spc="33" dirty="0">
                <a:solidFill>
                  <a:srgbClr val="58595B"/>
                </a:solidFill>
                <a:latin typeface="Gill Sans MT"/>
                <a:cs typeface="Gill Sans MT"/>
              </a:rPr>
              <a:t>device</a:t>
            </a:r>
            <a:r>
              <a:rPr sz="905" spc="-29" dirty="0">
                <a:solidFill>
                  <a:srgbClr val="58595B"/>
                </a:solidFill>
                <a:latin typeface="Gill Sans MT"/>
                <a:cs typeface="Gill Sans MT"/>
              </a:rPr>
              <a:t> </a:t>
            </a:r>
            <a:r>
              <a:rPr sz="905" spc="82" dirty="0">
                <a:solidFill>
                  <a:srgbClr val="58595B"/>
                </a:solidFill>
                <a:latin typeface="Gill Sans MT"/>
                <a:cs typeface="Gill Sans MT"/>
              </a:rPr>
              <a:t>has</a:t>
            </a:r>
            <a:r>
              <a:rPr sz="905" spc="-25" dirty="0">
                <a:solidFill>
                  <a:srgbClr val="58595B"/>
                </a:solidFill>
                <a:latin typeface="Gill Sans MT"/>
                <a:cs typeface="Gill Sans MT"/>
              </a:rPr>
              <a:t> </a:t>
            </a:r>
            <a:r>
              <a:rPr sz="905" spc="12" dirty="0">
                <a:solidFill>
                  <a:srgbClr val="58595B"/>
                </a:solidFill>
                <a:latin typeface="Gill Sans MT"/>
                <a:cs typeface="Gill Sans MT"/>
              </a:rPr>
              <a:t>proven</a:t>
            </a:r>
            <a:r>
              <a:rPr sz="905" spc="-29" dirty="0">
                <a:solidFill>
                  <a:srgbClr val="58595B"/>
                </a:solidFill>
                <a:latin typeface="Gill Sans MT"/>
                <a:cs typeface="Gill Sans MT"/>
              </a:rPr>
              <a:t> </a:t>
            </a:r>
            <a:r>
              <a:rPr sz="905" spc="16" dirty="0">
                <a:solidFill>
                  <a:srgbClr val="58595B"/>
                </a:solidFill>
                <a:latin typeface="Gill Sans MT"/>
                <a:cs typeface="Gill Sans MT"/>
              </a:rPr>
              <a:t>more  </a:t>
            </a:r>
            <a:r>
              <a:rPr sz="905" spc="25" dirty="0">
                <a:solidFill>
                  <a:srgbClr val="58595B"/>
                </a:solidFill>
                <a:latin typeface="Gill Sans MT"/>
                <a:cs typeface="Gill Sans MT"/>
              </a:rPr>
              <a:t>popular</a:t>
            </a:r>
            <a:r>
              <a:rPr sz="905" spc="-33" dirty="0">
                <a:solidFill>
                  <a:srgbClr val="58595B"/>
                </a:solidFill>
                <a:latin typeface="Gill Sans MT"/>
                <a:cs typeface="Gill Sans MT"/>
              </a:rPr>
              <a:t> </a:t>
            </a:r>
            <a:r>
              <a:rPr sz="905" spc="41" dirty="0">
                <a:solidFill>
                  <a:srgbClr val="58595B"/>
                </a:solidFill>
                <a:latin typeface="Gill Sans MT"/>
                <a:cs typeface="Gill Sans MT"/>
              </a:rPr>
              <a:t>than</a:t>
            </a:r>
            <a:r>
              <a:rPr sz="905" spc="-29" dirty="0">
                <a:solidFill>
                  <a:srgbClr val="58595B"/>
                </a:solidFill>
                <a:latin typeface="Gill Sans MT"/>
                <a:cs typeface="Gill Sans MT"/>
              </a:rPr>
              <a:t> </a:t>
            </a:r>
            <a:r>
              <a:rPr sz="905" spc="29" dirty="0">
                <a:solidFill>
                  <a:srgbClr val="58595B"/>
                </a:solidFill>
                <a:latin typeface="Gill Sans MT"/>
                <a:cs typeface="Gill Sans MT"/>
              </a:rPr>
              <a:t>Amazon’s</a:t>
            </a:r>
            <a:r>
              <a:rPr sz="905" spc="-33" dirty="0">
                <a:solidFill>
                  <a:srgbClr val="58595B"/>
                </a:solidFill>
                <a:latin typeface="Gill Sans MT"/>
                <a:cs typeface="Gill Sans MT"/>
              </a:rPr>
              <a:t> </a:t>
            </a:r>
            <a:r>
              <a:rPr sz="905" spc="29" dirty="0">
                <a:solidFill>
                  <a:srgbClr val="58595B"/>
                </a:solidFill>
                <a:latin typeface="Gill Sans MT"/>
                <a:cs typeface="Gill Sans MT"/>
              </a:rPr>
              <a:t>higher</a:t>
            </a:r>
            <a:r>
              <a:rPr sz="905" spc="-29" dirty="0">
                <a:solidFill>
                  <a:srgbClr val="58595B"/>
                </a:solidFill>
                <a:latin typeface="Gill Sans MT"/>
                <a:cs typeface="Gill Sans MT"/>
              </a:rPr>
              <a:t> </a:t>
            </a:r>
            <a:r>
              <a:rPr sz="905" spc="21" dirty="0">
                <a:solidFill>
                  <a:srgbClr val="58595B"/>
                </a:solidFill>
                <a:latin typeface="Gill Sans MT"/>
                <a:cs typeface="Gill Sans MT"/>
              </a:rPr>
              <a:t>priced</a:t>
            </a:r>
            <a:r>
              <a:rPr sz="905" spc="-29" dirty="0">
                <a:solidFill>
                  <a:srgbClr val="58595B"/>
                </a:solidFill>
                <a:latin typeface="Gill Sans MT"/>
                <a:cs typeface="Gill Sans MT"/>
              </a:rPr>
              <a:t> </a:t>
            </a:r>
            <a:r>
              <a:rPr sz="905" spc="41" dirty="0">
                <a:solidFill>
                  <a:srgbClr val="58595B"/>
                </a:solidFill>
                <a:latin typeface="Gill Sans MT"/>
                <a:cs typeface="Gill Sans MT"/>
              </a:rPr>
              <a:t>offerings</a:t>
            </a:r>
            <a:r>
              <a:rPr sz="905" spc="-33" dirty="0">
                <a:solidFill>
                  <a:srgbClr val="58595B"/>
                </a:solidFill>
                <a:latin typeface="Gill Sans MT"/>
                <a:cs typeface="Gill Sans MT"/>
              </a:rPr>
              <a:t> </a:t>
            </a:r>
            <a:r>
              <a:rPr sz="905" spc="62" dirty="0">
                <a:solidFill>
                  <a:srgbClr val="58595B"/>
                </a:solidFill>
                <a:latin typeface="Gill Sans MT"/>
                <a:cs typeface="Gill Sans MT"/>
              </a:rPr>
              <a:t>such</a:t>
            </a:r>
            <a:r>
              <a:rPr sz="905" spc="-29" dirty="0">
                <a:solidFill>
                  <a:srgbClr val="58595B"/>
                </a:solidFill>
                <a:latin typeface="Gill Sans MT"/>
                <a:cs typeface="Gill Sans MT"/>
              </a:rPr>
              <a:t> </a:t>
            </a:r>
            <a:r>
              <a:rPr sz="905" spc="103" dirty="0">
                <a:solidFill>
                  <a:srgbClr val="58595B"/>
                </a:solidFill>
                <a:latin typeface="Gill Sans MT"/>
                <a:cs typeface="Gill Sans MT"/>
              </a:rPr>
              <a:t>as</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25" dirty="0">
                <a:solidFill>
                  <a:srgbClr val="58595B"/>
                </a:solidFill>
                <a:latin typeface="Gill Sans MT"/>
                <a:cs typeface="Gill Sans MT"/>
              </a:rPr>
              <a:t>Echo,</a:t>
            </a:r>
            <a:r>
              <a:rPr sz="905" spc="-29" dirty="0">
                <a:solidFill>
                  <a:srgbClr val="58595B"/>
                </a:solidFill>
                <a:latin typeface="Gill Sans MT"/>
                <a:cs typeface="Gill Sans MT"/>
              </a:rPr>
              <a:t> </a:t>
            </a:r>
            <a:r>
              <a:rPr sz="905" spc="41" dirty="0">
                <a:solidFill>
                  <a:srgbClr val="58595B"/>
                </a:solidFill>
                <a:latin typeface="Gill Sans MT"/>
                <a:cs typeface="Gill Sans MT"/>
              </a:rPr>
              <a:t>Echo</a:t>
            </a:r>
            <a:r>
              <a:rPr sz="905" spc="-33" dirty="0">
                <a:solidFill>
                  <a:srgbClr val="58595B"/>
                </a:solidFill>
                <a:latin typeface="Gill Sans MT"/>
                <a:cs typeface="Gill Sans MT"/>
              </a:rPr>
              <a:t> </a:t>
            </a:r>
            <a:r>
              <a:rPr sz="905" spc="45" dirty="0">
                <a:solidFill>
                  <a:srgbClr val="58595B"/>
                </a:solidFill>
                <a:latin typeface="Gill Sans MT"/>
                <a:cs typeface="Gill Sans MT"/>
              </a:rPr>
              <a:t>Plus,</a:t>
            </a:r>
            <a:r>
              <a:rPr sz="905" spc="-29" dirty="0">
                <a:solidFill>
                  <a:srgbClr val="58595B"/>
                </a:solidFill>
                <a:latin typeface="Gill Sans MT"/>
                <a:cs typeface="Gill Sans MT"/>
              </a:rPr>
              <a:t> </a:t>
            </a:r>
            <a:r>
              <a:rPr sz="905" spc="37" dirty="0">
                <a:solidFill>
                  <a:srgbClr val="58595B"/>
                </a:solidFill>
                <a:latin typeface="Gill Sans MT"/>
                <a:cs typeface="Gill Sans MT"/>
              </a:rPr>
              <a:t>Echo  </a:t>
            </a:r>
            <a:r>
              <a:rPr sz="905" spc="25" dirty="0">
                <a:solidFill>
                  <a:srgbClr val="58595B"/>
                </a:solidFill>
                <a:latin typeface="Gill Sans MT"/>
                <a:cs typeface="Gill Sans MT"/>
              </a:rPr>
              <a:t>Spot, </a:t>
            </a:r>
            <a:r>
              <a:rPr sz="905" spc="58" dirty="0">
                <a:solidFill>
                  <a:srgbClr val="58595B"/>
                </a:solidFill>
                <a:latin typeface="Gill Sans MT"/>
                <a:cs typeface="Gill Sans MT"/>
              </a:rPr>
              <a:t>and </a:t>
            </a:r>
            <a:r>
              <a:rPr sz="905" spc="41" dirty="0">
                <a:solidFill>
                  <a:srgbClr val="58595B"/>
                </a:solidFill>
                <a:latin typeface="Gill Sans MT"/>
                <a:cs typeface="Gill Sans MT"/>
              </a:rPr>
              <a:t>Echo</a:t>
            </a:r>
            <a:r>
              <a:rPr sz="905" spc="-185" dirty="0">
                <a:solidFill>
                  <a:srgbClr val="58595B"/>
                </a:solidFill>
                <a:latin typeface="Gill Sans MT"/>
                <a:cs typeface="Gill Sans MT"/>
              </a:rPr>
              <a:t> </a:t>
            </a:r>
            <a:r>
              <a:rPr sz="905" spc="29" dirty="0">
                <a:solidFill>
                  <a:srgbClr val="58595B"/>
                </a:solidFill>
                <a:latin typeface="Gill Sans MT"/>
                <a:cs typeface="Gill Sans MT"/>
              </a:rPr>
              <a:t>Show.</a:t>
            </a:r>
            <a:endParaRPr sz="905">
              <a:solidFill>
                <a:prstClr val="black"/>
              </a:solidFill>
              <a:latin typeface="Gill Sans MT"/>
              <a:cs typeface="Gill Sans MT"/>
            </a:endParaRPr>
          </a:p>
        </p:txBody>
      </p:sp>
      <p:sp>
        <p:nvSpPr>
          <p:cNvPr id="4" name="object 4"/>
          <p:cNvSpPr txBox="1"/>
          <p:nvPr/>
        </p:nvSpPr>
        <p:spPr>
          <a:xfrm>
            <a:off x="303058" y="3462639"/>
            <a:ext cx="4099647" cy="1021598"/>
          </a:xfrm>
          <a:prstGeom prst="rect">
            <a:avLst/>
          </a:prstGeom>
        </p:spPr>
        <p:txBody>
          <a:bodyPr vert="horz" wrap="square" lIns="0" tIns="10450" rIns="0" bIns="0" rtlCol="0">
            <a:spAutoFit/>
          </a:bodyPr>
          <a:lstStyle/>
          <a:p>
            <a:pPr marL="10451" marR="4180" defTabSz="752460">
              <a:lnSpc>
                <a:spcPct val="121200"/>
              </a:lnSpc>
              <a:spcBef>
                <a:spcPts val="82"/>
              </a:spcBef>
            </a:pPr>
            <a:r>
              <a:rPr sz="905" spc="25" dirty="0">
                <a:solidFill>
                  <a:srgbClr val="58595B"/>
                </a:solidFill>
                <a:latin typeface="Gill Sans MT"/>
                <a:cs typeface="Gill Sans MT"/>
              </a:rPr>
              <a:t>In </a:t>
            </a:r>
            <a:r>
              <a:rPr sz="905" spc="16" dirty="0">
                <a:solidFill>
                  <a:srgbClr val="58595B"/>
                </a:solidFill>
                <a:latin typeface="Gill Sans MT"/>
                <a:cs typeface="Gill Sans MT"/>
              </a:rPr>
              <a:t>the Google </a:t>
            </a:r>
            <a:r>
              <a:rPr sz="905" spc="4" dirty="0">
                <a:solidFill>
                  <a:srgbClr val="58595B"/>
                </a:solidFill>
                <a:latin typeface="Gill Sans MT"/>
                <a:cs typeface="Gill Sans MT"/>
              </a:rPr>
              <a:t>portfolio, </a:t>
            </a:r>
            <a:r>
              <a:rPr sz="905" spc="16" dirty="0">
                <a:solidFill>
                  <a:srgbClr val="58595B"/>
                </a:solidFill>
                <a:latin typeface="Gill Sans MT"/>
                <a:cs typeface="Gill Sans MT"/>
              </a:rPr>
              <a:t>the </a:t>
            </a:r>
            <a:r>
              <a:rPr sz="905" spc="29" dirty="0">
                <a:solidFill>
                  <a:srgbClr val="58595B"/>
                </a:solidFill>
                <a:latin typeface="Gill Sans MT"/>
                <a:cs typeface="Gill Sans MT"/>
              </a:rPr>
              <a:t>Home </a:t>
            </a:r>
            <a:r>
              <a:rPr sz="905" spc="58" dirty="0">
                <a:solidFill>
                  <a:srgbClr val="58595B"/>
                </a:solidFill>
                <a:latin typeface="Gill Sans MT"/>
                <a:cs typeface="Gill Sans MT"/>
              </a:rPr>
              <a:t>and </a:t>
            </a:r>
            <a:r>
              <a:rPr sz="905" spc="29" dirty="0">
                <a:solidFill>
                  <a:srgbClr val="58595B"/>
                </a:solidFill>
                <a:latin typeface="Gill Sans MT"/>
                <a:cs typeface="Gill Sans MT"/>
              </a:rPr>
              <a:t>Home Mini </a:t>
            </a:r>
            <a:r>
              <a:rPr sz="905" spc="45" dirty="0">
                <a:solidFill>
                  <a:srgbClr val="58595B"/>
                </a:solidFill>
                <a:latin typeface="Gill Sans MT"/>
                <a:cs typeface="Gill Sans MT"/>
              </a:rPr>
              <a:t>appear </a:t>
            </a:r>
            <a:r>
              <a:rPr sz="905" spc="-8" dirty="0">
                <a:solidFill>
                  <a:srgbClr val="58595B"/>
                </a:solidFill>
                <a:latin typeface="Gill Sans MT"/>
                <a:cs typeface="Gill Sans MT"/>
              </a:rPr>
              <a:t>to </a:t>
            </a:r>
            <a:r>
              <a:rPr sz="905" spc="37" dirty="0">
                <a:solidFill>
                  <a:srgbClr val="58595B"/>
                </a:solidFill>
                <a:latin typeface="Gill Sans MT"/>
                <a:cs typeface="Gill Sans MT"/>
              </a:rPr>
              <a:t>be equally </a:t>
            </a:r>
            <a:r>
              <a:rPr sz="905" spc="21" dirty="0">
                <a:solidFill>
                  <a:srgbClr val="58595B"/>
                </a:solidFill>
                <a:latin typeface="Gill Sans MT"/>
                <a:cs typeface="Gill Sans MT"/>
              </a:rPr>
              <a:t>popular  </a:t>
            </a:r>
            <a:r>
              <a:rPr sz="905" spc="16" dirty="0">
                <a:solidFill>
                  <a:srgbClr val="58595B"/>
                </a:solidFill>
                <a:latin typeface="Gill Sans MT"/>
                <a:cs typeface="Gill Sans MT"/>
              </a:rPr>
              <a:t>with </a:t>
            </a:r>
            <a:r>
              <a:rPr sz="905" spc="37" dirty="0">
                <a:solidFill>
                  <a:srgbClr val="58595B"/>
                </a:solidFill>
                <a:latin typeface="Gill Sans MT"/>
                <a:cs typeface="Gill Sans MT"/>
              </a:rPr>
              <a:t>11.2% </a:t>
            </a:r>
            <a:r>
              <a:rPr sz="905" spc="41" dirty="0">
                <a:solidFill>
                  <a:srgbClr val="58595B"/>
                </a:solidFill>
                <a:latin typeface="Gill Sans MT"/>
                <a:cs typeface="Gill Sans MT"/>
              </a:rPr>
              <a:t>share </a:t>
            </a:r>
            <a:r>
              <a:rPr sz="905" spc="49" dirty="0">
                <a:solidFill>
                  <a:srgbClr val="58595B"/>
                </a:solidFill>
                <a:latin typeface="Gill Sans MT"/>
                <a:cs typeface="Gill Sans MT"/>
              </a:rPr>
              <a:t>each. </a:t>
            </a:r>
            <a:r>
              <a:rPr sz="905" spc="4" dirty="0">
                <a:solidFill>
                  <a:srgbClr val="58595B"/>
                </a:solidFill>
                <a:latin typeface="Gill Sans MT"/>
                <a:cs typeface="Gill Sans MT"/>
              </a:rPr>
              <a:t>There </a:t>
            </a:r>
            <a:r>
              <a:rPr sz="905" spc="21" dirty="0">
                <a:solidFill>
                  <a:srgbClr val="58595B"/>
                </a:solidFill>
                <a:latin typeface="Gill Sans MT"/>
                <a:cs typeface="Gill Sans MT"/>
              </a:rPr>
              <a:t>are </a:t>
            </a:r>
            <a:r>
              <a:rPr sz="905" spc="8" dirty="0">
                <a:solidFill>
                  <a:srgbClr val="58595B"/>
                </a:solidFill>
                <a:latin typeface="Gill Sans MT"/>
                <a:cs typeface="Gill Sans MT"/>
              </a:rPr>
              <a:t>likely </a:t>
            </a:r>
            <a:r>
              <a:rPr sz="905" spc="-8" dirty="0">
                <a:solidFill>
                  <a:srgbClr val="58595B"/>
                </a:solidFill>
                <a:latin typeface="Gill Sans MT"/>
                <a:cs typeface="Gill Sans MT"/>
              </a:rPr>
              <a:t>to </a:t>
            </a:r>
            <a:r>
              <a:rPr sz="905" spc="37" dirty="0">
                <a:solidFill>
                  <a:srgbClr val="58595B"/>
                </a:solidFill>
                <a:latin typeface="Gill Sans MT"/>
                <a:cs typeface="Gill Sans MT"/>
              </a:rPr>
              <a:t>be </a:t>
            </a:r>
            <a:r>
              <a:rPr sz="905" spc="16" dirty="0">
                <a:solidFill>
                  <a:srgbClr val="58595B"/>
                </a:solidFill>
                <a:latin typeface="Gill Sans MT"/>
                <a:cs typeface="Gill Sans MT"/>
              </a:rPr>
              <a:t>more </a:t>
            </a:r>
            <a:r>
              <a:rPr sz="905" spc="29" dirty="0">
                <a:solidFill>
                  <a:srgbClr val="58595B"/>
                </a:solidFill>
                <a:latin typeface="Gill Sans MT"/>
                <a:cs typeface="Gill Sans MT"/>
              </a:rPr>
              <a:t>Home </a:t>
            </a:r>
            <a:r>
              <a:rPr sz="905" spc="41" dirty="0">
                <a:solidFill>
                  <a:srgbClr val="58595B"/>
                </a:solidFill>
                <a:latin typeface="Gill Sans MT"/>
                <a:cs typeface="Gill Sans MT"/>
              </a:rPr>
              <a:t>Minis </a:t>
            </a:r>
            <a:r>
              <a:rPr sz="905" spc="21" dirty="0">
                <a:solidFill>
                  <a:srgbClr val="58595B"/>
                </a:solidFill>
                <a:latin typeface="Gill Sans MT"/>
                <a:cs typeface="Gill Sans MT"/>
              </a:rPr>
              <a:t>in </a:t>
            </a:r>
            <a:r>
              <a:rPr sz="905" spc="58" dirty="0">
                <a:solidFill>
                  <a:srgbClr val="58595B"/>
                </a:solidFill>
                <a:latin typeface="Gill Sans MT"/>
                <a:cs typeface="Gill Sans MT"/>
              </a:rPr>
              <a:t>use </a:t>
            </a:r>
            <a:r>
              <a:rPr sz="905" spc="29" dirty="0">
                <a:solidFill>
                  <a:srgbClr val="58595B"/>
                </a:solidFill>
                <a:latin typeface="Gill Sans MT"/>
                <a:cs typeface="Gill Sans MT"/>
              </a:rPr>
              <a:t>today </a:t>
            </a:r>
            <a:r>
              <a:rPr sz="905" spc="16" dirty="0">
                <a:solidFill>
                  <a:srgbClr val="58595B"/>
                </a:solidFill>
                <a:latin typeface="Gill Sans MT"/>
                <a:cs typeface="Gill Sans MT"/>
              </a:rPr>
              <a:t>in  </a:t>
            </a:r>
            <a:r>
              <a:rPr sz="905" spc="33" dirty="0">
                <a:solidFill>
                  <a:srgbClr val="58595B"/>
                </a:solidFill>
                <a:latin typeface="Gill Sans MT"/>
                <a:cs typeface="Gill Sans MT"/>
              </a:rPr>
              <a:t>terms</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12" dirty="0">
                <a:solidFill>
                  <a:srgbClr val="58595B"/>
                </a:solidFill>
                <a:latin typeface="Gill Sans MT"/>
                <a:cs typeface="Gill Sans MT"/>
              </a:rPr>
              <a:t>total</a:t>
            </a:r>
            <a:r>
              <a:rPr sz="905" spc="-29" dirty="0">
                <a:solidFill>
                  <a:srgbClr val="58595B"/>
                </a:solidFill>
                <a:latin typeface="Gill Sans MT"/>
                <a:cs typeface="Gill Sans MT"/>
              </a:rPr>
              <a:t> </a:t>
            </a:r>
            <a:r>
              <a:rPr sz="905" spc="45" dirty="0">
                <a:solidFill>
                  <a:srgbClr val="58595B"/>
                </a:solidFill>
                <a:latin typeface="Gill Sans MT"/>
                <a:cs typeface="Gill Sans MT"/>
              </a:rPr>
              <a:t>devices</a:t>
            </a:r>
            <a:r>
              <a:rPr sz="905" spc="-33" dirty="0">
                <a:solidFill>
                  <a:srgbClr val="58595B"/>
                </a:solidFill>
                <a:latin typeface="Gill Sans MT"/>
                <a:cs typeface="Gill Sans MT"/>
              </a:rPr>
              <a:t> </a:t>
            </a:r>
            <a:r>
              <a:rPr sz="905" spc="103" dirty="0">
                <a:solidFill>
                  <a:srgbClr val="58595B"/>
                </a:solidFill>
                <a:latin typeface="Gill Sans MT"/>
                <a:cs typeface="Gill Sans MT"/>
              </a:rPr>
              <a:t>as</a:t>
            </a:r>
            <a:r>
              <a:rPr sz="905" spc="-33" dirty="0">
                <a:solidFill>
                  <a:srgbClr val="58595B"/>
                </a:solidFill>
                <a:latin typeface="Gill Sans MT"/>
                <a:cs typeface="Gill Sans MT"/>
              </a:rPr>
              <a:t> </a:t>
            </a:r>
            <a:r>
              <a:rPr sz="905" spc="33" dirty="0">
                <a:solidFill>
                  <a:srgbClr val="58595B"/>
                </a:solidFill>
                <a:latin typeface="Gill Sans MT"/>
                <a:cs typeface="Gill Sans MT"/>
              </a:rPr>
              <a:t>this</a:t>
            </a:r>
            <a:r>
              <a:rPr sz="905" spc="-33" dirty="0">
                <a:solidFill>
                  <a:srgbClr val="58595B"/>
                </a:solidFill>
                <a:latin typeface="Gill Sans MT"/>
                <a:cs typeface="Gill Sans MT"/>
              </a:rPr>
              <a:t> </a:t>
            </a:r>
            <a:r>
              <a:rPr sz="905" spc="62" dirty="0">
                <a:solidFill>
                  <a:srgbClr val="58595B"/>
                </a:solidFill>
                <a:latin typeface="Gill Sans MT"/>
                <a:cs typeface="Gill Sans MT"/>
              </a:rPr>
              <a:t>analysis</a:t>
            </a:r>
            <a:r>
              <a:rPr sz="905" spc="-29" dirty="0">
                <a:solidFill>
                  <a:srgbClr val="58595B"/>
                </a:solidFill>
                <a:latin typeface="Gill Sans MT"/>
                <a:cs typeface="Gill Sans MT"/>
              </a:rPr>
              <a:t> </a:t>
            </a:r>
            <a:r>
              <a:rPr sz="905" spc="29" dirty="0">
                <a:solidFill>
                  <a:srgbClr val="58595B"/>
                </a:solidFill>
                <a:latin typeface="Gill Sans MT"/>
                <a:cs typeface="Gill Sans MT"/>
              </a:rPr>
              <a:t>reflects</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33" dirty="0">
                <a:solidFill>
                  <a:srgbClr val="58595B"/>
                </a:solidFill>
                <a:latin typeface="Gill Sans MT"/>
                <a:cs typeface="Gill Sans MT"/>
              </a:rPr>
              <a:t>number</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45" dirty="0">
                <a:solidFill>
                  <a:srgbClr val="58595B"/>
                </a:solidFill>
                <a:latin typeface="Gill Sans MT"/>
                <a:cs typeface="Gill Sans MT"/>
              </a:rPr>
              <a:t>users</a:t>
            </a:r>
            <a:r>
              <a:rPr sz="905" spc="-33" dirty="0">
                <a:solidFill>
                  <a:srgbClr val="58595B"/>
                </a:solidFill>
                <a:latin typeface="Gill Sans MT"/>
                <a:cs typeface="Gill Sans MT"/>
              </a:rPr>
              <a:t> </a:t>
            </a:r>
            <a:r>
              <a:rPr sz="905" spc="16" dirty="0">
                <a:solidFill>
                  <a:srgbClr val="58595B"/>
                </a:solidFill>
                <a:latin typeface="Gill Sans MT"/>
                <a:cs typeface="Gill Sans MT"/>
              </a:rPr>
              <a:t>with</a:t>
            </a:r>
            <a:r>
              <a:rPr sz="905" spc="-29" dirty="0">
                <a:solidFill>
                  <a:srgbClr val="58595B"/>
                </a:solidFill>
                <a:latin typeface="Gill Sans MT"/>
                <a:cs typeface="Gill Sans MT"/>
              </a:rPr>
              <a:t> </a:t>
            </a:r>
            <a:r>
              <a:rPr sz="905" spc="78" dirty="0">
                <a:solidFill>
                  <a:srgbClr val="58595B"/>
                </a:solidFill>
                <a:latin typeface="Gill Sans MT"/>
                <a:cs typeface="Gill Sans MT"/>
              </a:rPr>
              <a:t>access</a:t>
            </a:r>
            <a:r>
              <a:rPr sz="905" spc="-33" dirty="0">
                <a:solidFill>
                  <a:srgbClr val="58595B"/>
                </a:solidFill>
                <a:latin typeface="Gill Sans MT"/>
                <a:cs typeface="Gill Sans MT"/>
              </a:rPr>
              <a:t> </a:t>
            </a:r>
            <a:r>
              <a:rPr sz="905" spc="-8" dirty="0">
                <a:solidFill>
                  <a:srgbClr val="58595B"/>
                </a:solidFill>
                <a:latin typeface="Gill Sans MT"/>
                <a:cs typeface="Gill Sans MT"/>
              </a:rPr>
              <a:t>to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33" dirty="0">
                <a:solidFill>
                  <a:srgbClr val="58595B"/>
                </a:solidFill>
                <a:latin typeface="Gill Sans MT"/>
                <a:cs typeface="Gill Sans MT"/>
              </a:rPr>
              <a:t>device.</a:t>
            </a:r>
            <a:r>
              <a:rPr sz="905" spc="-29" dirty="0">
                <a:solidFill>
                  <a:srgbClr val="58595B"/>
                </a:solidFill>
                <a:latin typeface="Gill Sans MT"/>
                <a:cs typeface="Gill Sans MT"/>
              </a:rPr>
              <a:t> </a:t>
            </a:r>
            <a:r>
              <a:rPr sz="905" spc="41" dirty="0">
                <a:solidFill>
                  <a:srgbClr val="58595B"/>
                </a:solidFill>
                <a:latin typeface="Gill Sans MT"/>
                <a:cs typeface="Gill Sans MT"/>
              </a:rPr>
              <a:t>If</a:t>
            </a:r>
            <a:r>
              <a:rPr sz="905" spc="-33" dirty="0">
                <a:solidFill>
                  <a:srgbClr val="58595B"/>
                </a:solidFill>
                <a:latin typeface="Gill Sans MT"/>
                <a:cs typeface="Gill Sans MT"/>
              </a:rPr>
              <a:t> </a:t>
            </a:r>
            <a:r>
              <a:rPr sz="905" spc="21" dirty="0">
                <a:solidFill>
                  <a:srgbClr val="58595B"/>
                </a:solidFill>
                <a:latin typeface="Gill Sans MT"/>
                <a:cs typeface="Gill Sans MT"/>
              </a:rPr>
              <a:t>you</a:t>
            </a:r>
            <a:r>
              <a:rPr sz="905" spc="-29" dirty="0">
                <a:solidFill>
                  <a:srgbClr val="58595B"/>
                </a:solidFill>
                <a:latin typeface="Gill Sans MT"/>
                <a:cs typeface="Gill Sans MT"/>
              </a:rPr>
              <a:t> </a:t>
            </a:r>
            <a:r>
              <a:rPr sz="905" spc="49" dirty="0">
                <a:solidFill>
                  <a:srgbClr val="58595B"/>
                </a:solidFill>
                <a:latin typeface="Gill Sans MT"/>
                <a:cs typeface="Gill Sans MT"/>
              </a:rPr>
              <a:t>have</a:t>
            </a:r>
            <a:r>
              <a:rPr sz="905" spc="-33" dirty="0">
                <a:solidFill>
                  <a:srgbClr val="58595B"/>
                </a:solidFill>
                <a:latin typeface="Gill Sans MT"/>
                <a:cs typeface="Gill Sans MT"/>
              </a:rPr>
              <a:t> </a:t>
            </a:r>
            <a:r>
              <a:rPr sz="905" spc="25" dirty="0">
                <a:solidFill>
                  <a:srgbClr val="58595B"/>
                </a:solidFill>
                <a:latin typeface="Gill Sans MT"/>
                <a:cs typeface="Gill Sans MT"/>
              </a:rPr>
              <a:t>one</a:t>
            </a:r>
            <a:r>
              <a:rPr sz="905" spc="-29" dirty="0">
                <a:solidFill>
                  <a:srgbClr val="58595B"/>
                </a:solidFill>
                <a:latin typeface="Gill Sans MT"/>
                <a:cs typeface="Gill Sans MT"/>
              </a:rPr>
              <a:t> </a:t>
            </a:r>
            <a:r>
              <a:rPr sz="905" spc="29" dirty="0">
                <a:solidFill>
                  <a:srgbClr val="58595B"/>
                </a:solidFill>
                <a:latin typeface="Gill Sans MT"/>
                <a:cs typeface="Gill Sans MT"/>
              </a:rPr>
              <a:t>Home</a:t>
            </a:r>
            <a:r>
              <a:rPr sz="905" spc="-33"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4" dirty="0">
                <a:solidFill>
                  <a:srgbClr val="58595B"/>
                </a:solidFill>
                <a:latin typeface="Gill Sans MT"/>
                <a:cs typeface="Gill Sans MT"/>
              </a:rPr>
              <a:t>three</a:t>
            </a:r>
            <a:r>
              <a:rPr sz="905" spc="-33" dirty="0">
                <a:solidFill>
                  <a:srgbClr val="58595B"/>
                </a:solidFill>
                <a:latin typeface="Gill Sans MT"/>
                <a:cs typeface="Gill Sans MT"/>
              </a:rPr>
              <a:t> </a:t>
            </a:r>
            <a:r>
              <a:rPr sz="905" spc="29" dirty="0">
                <a:solidFill>
                  <a:srgbClr val="58595B"/>
                </a:solidFill>
                <a:latin typeface="Gill Sans MT"/>
                <a:cs typeface="Gill Sans MT"/>
              </a:rPr>
              <a:t>Minis,</a:t>
            </a:r>
            <a:r>
              <a:rPr sz="905" spc="-29" dirty="0">
                <a:solidFill>
                  <a:srgbClr val="58595B"/>
                </a:solidFill>
                <a:latin typeface="Gill Sans MT"/>
                <a:cs typeface="Gill Sans MT"/>
              </a:rPr>
              <a:t> </a:t>
            </a:r>
            <a:r>
              <a:rPr sz="905" spc="21" dirty="0">
                <a:solidFill>
                  <a:srgbClr val="58595B"/>
                </a:solidFill>
                <a:latin typeface="Gill Sans MT"/>
                <a:cs typeface="Gill Sans MT"/>
              </a:rPr>
              <a:t>you</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29" dirty="0">
                <a:solidFill>
                  <a:srgbClr val="58595B"/>
                </a:solidFill>
                <a:latin typeface="Gill Sans MT"/>
                <a:cs typeface="Gill Sans MT"/>
              </a:rPr>
              <a:t>counted</a:t>
            </a:r>
            <a:r>
              <a:rPr sz="905" spc="-29" dirty="0">
                <a:solidFill>
                  <a:srgbClr val="58595B"/>
                </a:solidFill>
                <a:latin typeface="Gill Sans MT"/>
                <a:cs typeface="Gill Sans MT"/>
              </a:rPr>
              <a:t> </a:t>
            </a:r>
            <a:r>
              <a:rPr sz="905" spc="103" dirty="0">
                <a:solidFill>
                  <a:srgbClr val="58595B"/>
                </a:solidFill>
                <a:latin typeface="Gill Sans MT"/>
                <a:cs typeface="Gill Sans MT"/>
              </a:rPr>
              <a:t>as</a:t>
            </a:r>
            <a:r>
              <a:rPr sz="905" spc="-33" dirty="0">
                <a:solidFill>
                  <a:srgbClr val="58595B"/>
                </a:solidFill>
                <a:latin typeface="Gill Sans MT"/>
                <a:cs typeface="Gill Sans MT"/>
              </a:rPr>
              <a:t> </a:t>
            </a:r>
            <a:r>
              <a:rPr sz="905" spc="25" dirty="0">
                <a:solidFill>
                  <a:srgbClr val="58595B"/>
                </a:solidFill>
                <a:latin typeface="Gill Sans MT"/>
                <a:cs typeface="Gill Sans MT"/>
              </a:rPr>
              <a:t>one</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58" dirty="0">
                <a:solidFill>
                  <a:srgbClr val="58595B"/>
                </a:solidFill>
                <a:latin typeface="Gill Sans MT"/>
                <a:cs typeface="Gill Sans MT"/>
              </a:rPr>
              <a:t>each  </a:t>
            </a:r>
            <a:r>
              <a:rPr sz="905" spc="25" dirty="0">
                <a:solidFill>
                  <a:srgbClr val="58595B"/>
                </a:solidFill>
                <a:latin typeface="Gill Sans MT"/>
                <a:cs typeface="Gill Sans MT"/>
              </a:rPr>
              <a:t>category. </a:t>
            </a:r>
            <a:r>
              <a:rPr sz="905" spc="4" dirty="0">
                <a:solidFill>
                  <a:srgbClr val="58595B"/>
                </a:solidFill>
                <a:latin typeface="Gill Sans MT"/>
                <a:cs typeface="Gill Sans MT"/>
              </a:rPr>
              <a:t>And, </a:t>
            </a:r>
            <a:r>
              <a:rPr sz="905" spc="33" dirty="0">
                <a:solidFill>
                  <a:srgbClr val="58595B"/>
                </a:solidFill>
                <a:latin typeface="Gill Sans MT"/>
                <a:cs typeface="Gill Sans MT"/>
              </a:rPr>
              <a:t>this </a:t>
            </a:r>
            <a:r>
              <a:rPr sz="905" spc="74" dirty="0">
                <a:solidFill>
                  <a:srgbClr val="58595B"/>
                </a:solidFill>
                <a:latin typeface="Gill Sans MT"/>
                <a:cs typeface="Gill Sans MT"/>
              </a:rPr>
              <a:t>may </a:t>
            </a:r>
            <a:r>
              <a:rPr sz="905" spc="37" dirty="0">
                <a:solidFill>
                  <a:srgbClr val="58595B"/>
                </a:solidFill>
                <a:latin typeface="Gill Sans MT"/>
                <a:cs typeface="Gill Sans MT"/>
              </a:rPr>
              <a:t>be </a:t>
            </a:r>
            <a:r>
              <a:rPr sz="905" spc="49" dirty="0">
                <a:solidFill>
                  <a:srgbClr val="58595B"/>
                </a:solidFill>
                <a:latin typeface="Gill Sans MT"/>
                <a:cs typeface="Gill Sans MT"/>
              </a:rPr>
              <a:t>common </a:t>
            </a:r>
            <a:r>
              <a:rPr sz="905" spc="103" dirty="0">
                <a:solidFill>
                  <a:srgbClr val="58595B"/>
                </a:solidFill>
                <a:latin typeface="Gill Sans MT"/>
                <a:cs typeface="Gill Sans MT"/>
              </a:rPr>
              <a:t>as </a:t>
            </a:r>
            <a:r>
              <a:rPr sz="905" spc="45" dirty="0">
                <a:solidFill>
                  <a:srgbClr val="58595B"/>
                </a:solidFill>
                <a:latin typeface="Gill Sans MT"/>
                <a:cs typeface="Gill Sans MT"/>
              </a:rPr>
              <a:t>87% </a:t>
            </a:r>
            <a:r>
              <a:rPr sz="905" spc="37" dirty="0">
                <a:solidFill>
                  <a:srgbClr val="58595B"/>
                </a:solidFill>
                <a:latin typeface="Gill Sans MT"/>
                <a:cs typeface="Gill Sans MT"/>
              </a:rPr>
              <a:t>of </a:t>
            </a:r>
            <a:r>
              <a:rPr sz="905" spc="16" dirty="0">
                <a:solidFill>
                  <a:srgbClr val="58595B"/>
                </a:solidFill>
                <a:latin typeface="Gill Sans MT"/>
                <a:cs typeface="Gill Sans MT"/>
              </a:rPr>
              <a:t>Google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4" dirty="0">
                <a:solidFill>
                  <a:srgbClr val="58595B"/>
                </a:solidFill>
                <a:latin typeface="Gill Sans MT"/>
                <a:cs typeface="Gill Sans MT"/>
              </a:rPr>
              <a:t>report </a:t>
            </a:r>
            <a:r>
              <a:rPr sz="905" spc="53" dirty="0">
                <a:solidFill>
                  <a:srgbClr val="58595B"/>
                </a:solidFill>
                <a:latin typeface="Gill Sans MT"/>
                <a:cs typeface="Gill Sans MT"/>
              </a:rPr>
              <a:t>having </a:t>
            </a:r>
            <a:r>
              <a:rPr sz="905" spc="16" dirty="0">
                <a:solidFill>
                  <a:srgbClr val="58595B"/>
                </a:solidFill>
                <a:latin typeface="Gill Sans MT"/>
                <a:cs typeface="Gill Sans MT"/>
              </a:rPr>
              <a:t>both</a:t>
            </a:r>
            <a:r>
              <a:rPr sz="905" spc="-152" dirty="0">
                <a:solidFill>
                  <a:srgbClr val="58595B"/>
                </a:solidFill>
                <a:latin typeface="Gill Sans MT"/>
                <a:cs typeface="Gill Sans MT"/>
              </a:rPr>
              <a:t> </a:t>
            </a:r>
            <a:r>
              <a:rPr sz="905" spc="41" dirty="0">
                <a:solidFill>
                  <a:srgbClr val="58595B"/>
                </a:solidFill>
                <a:latin typeface="Gill Sans MT"/>
                <a:cs typeface="Gill Sans MT"/>
              </a:rPr>
              <a:t>devices.</a:t>
            </a:r>
            <a:endParaRPr sz="905">
              <a:solidFill>
                <a:prstClr val="black"/>
              </a:solidFill>
              <a:latin typeface="Gill Sans MT"/>
              <a:cs typeface="Gill Sans MT"/>
            </a:endParaRPr>
          </a:p>
        </p:txBody>
      </p:sp>
      <p:sp>
        <p:nvSpPr>
          <p:cNvPr id="5" name="object 5"/>
          <p:cNvSpPr txBox="1"/>
          <p:nvPr/>
        </p:nvSpPr>
        <p:spPr>
          <a:xfrm>
            <a:off x="303058" y="4570672"/>
            <a:ext cx="4100170" cy="1190106"/>
          </a:xfrm>
          <a:prstGeom prst="rect">
            <a:avLst/>
          </a:prstGeom>
        </p:spPr>
        <p:txBody>
          <a:bodyPr vert="horz" wrap="square" lIns="0" tIns="10450" rIns="0" bIns="0" rtlCol="0">
            <a:spAutoFit/>
          </a:bodyPr>
          <a:lstStyle/>
          <a:p>
            <a:pPr marL="10451" marR="4180" defTabSz="752460">
              <a:lnSpc>
                <a:spcPct val="121200"/>
              </a:lnSpc>
              <a:spcBef>
                <a:spcPts val="82"/>
              </a:spcBef>
            </a:pPr>
            <a:r>
              <a:rPr sz="905" spc="16" dirty="0">
                <a:solidFill>
                  <a:srgbClr val="58595B"/>
                </a:solidFill>
                <a:latin typeface="Gill Sans MT"/>
                <a:cs typeface="Gill Sans MT"/>
              </a:rPr>
              <a:t>Apple </a:t>
            </a:r>
            <a:r>
              <a:rPr sz="905" spc="37" dirty="0">
                <a:solidFill>
                  <a:srgbClr val="58595B"/>
                </a:solidFill>
                <a:latin typeface="Gill Sans MT"/>
                <a:cs typeface="Gill Sans MT"/>
              </a:rPr>
              <a:t>HomePod </a:t>
            </a:r>
            <a:r>
              <a:rPr sz="905" spc="58" dirty="0">
                <a:solidFill>
                  <a:srgbClr val="58595B"/>
                </a:solidFill>
                <a:latin typeface="Gill Sans MT"/>
                <a:cs typeface="Gill Sans MT"/>
              </a:rPr>
              <a:t>and </a:t>
            </a:r>
            <a:r>
              <a:rPr sz="905" spc="53" dirty="0">
                <a:solidFill>
                  <a:srgbClr val="58595B"/>
                </a:solidFill>
                <a:latin typeface="Gill Sans MT"/>
                <a:cs typeface="Gill Sans MT"/>
              </a:rPr>
              <a:t>Sonos </a:t>
            </a:r>
            <a:r>
              <a:rPr sz="905" spc="-21" dirty="0">
                <a:solidFill>
                  <a:srgbClr val="58595B"/>
                </a:solidFill>
                <a:latin typeface="Gill Sans MT"/>
                <a:cs typeface="Gill Sans MT"/>
              </a:rPr>
              <a:t>One </a:t>
            </a:r>
            <a:r>
              <a:rPr sz="905" spc="41" dirty="0">
                <a:solidFill>
                  <a:srgbClr val="58595B"/>
                </a:solidFill>
                <a:latin typeface="Gill Sans MT"/>
                <a:cs typeface="Gill Sans MT"/>
              </a:rPr>
              <a:t>lead </a:t>
            </a:r>
            <a:r>
              <a:rPr sz="905" spc="16" dirty="0">
                <a:solidFill>
                  <a:srgbClr val="58595B"/>
                </a:solidFill>
                <a:latin typeface="Gill Sans MT"/>
                <a:cs typeface="Gill Sans MT"/>
              </a:rPr>
              <a:t>with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market </a:t>
            </a:r>
            <a:r>
              <a:rPr sz="905" spc="41" dirty="0">
                <a:solidFill>
                  <a:srgbClr val="58595B"/>
                </a:solidFill>
                <a:latin typeface="Gill Sans MT"/>
                <a:cs typeface="Gill Sans MT"/>
              </a:rPr>
              <a:t>share </a:t>
            </a:r>
            <a:r>
              <a:rPr sz="905" spc="21" dirty="0">
                <a:solidFill>
                  <a:srgbClr val="58595B"/>
                </a:solidFill>
                <a:latin typeface="Gill Sans MT"/>
                <a:cs typeface="Gill Sans MT"/>
              </a:rPr>
              <a:t>in </a:t>
            </a:r>
            <a:r>
              <a:rPr sz="905" spc="16" dirty="0">
                <a:solidFill>
                  <a:srgbClr val="58595B"/>
                </a:solidFill>
                <a:latin typeface="Gill Sans MT"/>
                <a:cs typeface="Gill Sans MT"/>
              </a:rPr>
              <a:t>the  </a:t>
            </a:r>
            <a:r>
              <a:rPr sz="905" spc="-49" dirty="0">
                <a:solidFill>
                  <a:srgbClr val="58595B"/>
                </a:solidFill>
                <a:latin typeface="Gill Sans MT"/>
                <a:cs typeface="Gill Sans MT"/>
              </a:rPr>
              <a:t>“Other”</a:t>
            </a:r>
            <a:r>
              <a:rPr sz="905" spc="-33" dirty="0">
                <a:solidFill>
                  <a:srgbClr val="58595B"/>
                </a:solidFill>
                <a:latin typeface="Gill Sans MT"/>
                <a:cs typeface="Gill Sans MT"/>
              </a:rPr>
              <a:t> </a:t>
            </a:r>
            <a:r>
              <a:rPr sz="905" spc="25" dirty="0">
                <a:solidFill>
                  <a:srgbClr val="58595B"/>
                </a:solidFill>
                <a:latin typeface="Gill Sans MT"/>
                <a:cs typeface="Gill Sans MT"/>
              </a:rPr>
              <a:t>category.</a:t>
            </a:r>
            <a:r>
              <a:rPr sz="905" spc="-29" dirty="0">
                <a:solidFill>
                  <a:srgbClr val="58595B"/>
                </a:solidFill>
                <a:latin typeface="Gill Sans MT"/>
                <a:cs typeface="Gill Sans MT"/>
              </a:rPr>
              <a:t> </a:t>
            </a:r>
            <a:r>
              <a:rPr sz="905" spc="-4" dirty="0">
                <a:solidFill>
                  <a:srgbClr val="58595B"/>
                </a:solidFill>
                <a:latin typeface="Gill Sans MT"/>
                <a:cs typeface="Gill Sans MT"/>
              </a:rPr>
              <a:t>It</a:t>
            </a:r>
            <a:r>
              <a:rPr sz="905" spc="-33" dirty="0">
                <a:solidFill>
                  <a:srgbClr val="58595B"/>
                </a:solidFill>
                <a:latin typeface="Gill Sans MT"/>
                <a:cs typeface="Gill Sans MT"/>
              </a:rPr>
              <a:t> </a:t>
            </a:r>
            <a:r>
              <a:rPr sz="905" spc="53" dirty="0">
                <a:solidFill>
                  <a:srgbClr val="58595B"/>
                </a:solidFill>
                <a:latin typeface="Gill Sans MT"/>
                <a:cs typeface="Gill Sans MT"/>
              </a:rPr>
              <a:t>appears</a:t>
            </a:r>
            <a:r>
              <a:rPr sz="905" spc="-29"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53" dirty="0">
                <a:solidFill>
                  <a:srgbClr val="58595B"/>
                </a:solidFill>
                <a:latin typeface="Gill Sans MT"/>
                <a:cs typeface="Gill Sans MT"/>
              </a:rPr>
              <a:t>displays</a:t>
            </a:r>
            <a:r>
              <a:rPr sz="905" spc="-33" dirty="0">
                <a:solidFill>
                  <a:srgbClr val="58595B"/>
                </a:solidFill>
                <a:latin typeface="Gill Sans MT"/>
                <a:cs typeface="Gill Sans MT"/>
              </a:rPr>
              <a:t> </a:t>
            </a:r>
            <a:r>
              <a:rPr sz="905" spc="16" dirty="0">
                <a:solidFill>
                  <a:srgbClr val="58595B"/>
                </a:solidFill>
                <a:latin typeface="Gill Sans MT"/>
                <a:cs typeface="Gill Sans MT"/>
              </a:rPr>
              <a:t>with</a:t>
            </a:r>
            <a:r>
              <a:rPr sz="905" spc="-29" dirty="0">
                <a:solidFill>
                  <a:srgbClr val="58595B"/>
                </a:solidFill>
                <a:latin typeface="Gill Sans MT"/>
                <a:cs typeface="Gill Sans MT"/>
              </a:rPr>
              <a:t> </a:t>
            </a:r>
            <a:r>
              <a:rPr sz="905" spc="16" dirty="0">
                <a:solidFill>
                  <a:srgbClr val="58595B"/>
                </a:solidFill>
                <a:latin typeface="Gill Sans MT"/>
                <a:cs typeface="Gill Sans MT"/>
              </a:rPr>
              <a:t>Google</a:t>
            </a:r>
            <a:r>
              <a:rPr sz="905" spc="-29" dirty="0">
                <a:solidFill>
                  <a:srgbClr val="58595B"/>
                </a:solidFill>
                <a:latin typeface="Gill Sans MT"/>
                <a:cs typeface="Gill Sans MT"/>
              </a:rPr>
              <a:t> </a:t>
            </a:r>
            <a:r>
              <a:rPr sz="905" spc="45" dirty="0">
                <a:solidFill>
                  <a:srgbClr val="58595B"/>
                </a:solidFill>
                <a:latin typeface="Gill Sans MT"/>
                <a:cs typeface="Gill Sans MT"/>
              </a:rPr>
              <a:t>Assistant</a:t>
            </a:r>
            <a:r>
              <a:rPr sz="905" spc="-33" dirty="0">
                <a:solidFill>
                  <a:srgbClr val="58595B"/>
                </a:solidFill>
                <a:latin typeface="Gill Sans MT"/>
                <a:cs typeface="Gill Sans MT"/>
              </a:rPr>
              <a:t> </a:t>
            </a:r>
            <a:r>
              <a:rPr sz="905" spc="53" dirty="0">
                <a:solidFill>
                  <a:srgbClr val="58595B"/>
                </a:solidFill>
                <a:latin typeface="Gill Sans MT"/>
                <a:cs typeface="Gill Sans MT"/>
              </a:rPr>
              <a:t>along</a:t>
            </a:r>
            <a:r>
              <a:rPr sz="905" spc="-29" dirty="0">
                <a:solidFill>
                  <a:srgbClr val="58595B"/>
                </a:solidFill>
                <a:latin typeface="Gill Sans MT"/>
                <a:cs typeface="Gill Sans MT"/>
              </a:rPr>
              <a:t> </a:t>
            </a:r>
            <a:r>
              <a:rPr sz="905" spc="16" dirty="0">
                <a:solidFill>
                  <a:srgbClr val="58595B"/>
                </a:solidFill>
                <a:latin typeface="Gill Sans MT"/>
                <a:cs typeface="Gill Sans MT"/>
              </a:rPr>
              <a:t>with  the</a:t>
            </a:r>
            <a:r>
              <a:rPr sz="905" spc="-29" dirty="0">
                <a:solidFill>
                  <a:srgbClr val="58595B"/>
                </a:solidFill>
                <a:latin typeface="Gill Sans MT"/>
                <a:cs typeface="Gill Sans MT"/>
              </a:rPr>
              <a:t> </a:t>
            </a:r>
            <a:r>
              <a:rPr sz="905" spc="8" dirty="0">
                <a:solidFill>
                  <a:srgbClr val="58595B"/>
                </a:solidFill>
                <a:latin typeface="Gill Sans MT"/>
                <a:cs typeface="Gill Sans MT"/>
              </a:rPr>
              <a:t>introduction</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5" dirty="0">
                <a:solidFill>
                  <a:srgbClr val="58595B"/>
                </a:solidFill>
                <a:latin typeface="Gill Sans MT"/>
                <a:cs typeface="Gill Sans MT"/>
              </a:rPr>
              <a:t> </a:t>
            </a:r>
            <a:r>
              <a:rPr sz="905" spc="16" dirty="0">
                <a:solidFill>
                  <a:srgbClr val="58595B"/>
                </a:solidFill>
                <a:latin typeface="Gill Sans MT"/>
                <a:cs typeface="Gill Sans MT"/>
              </a:rPr>
              <a:t>Apple</a:t>
            </a:r>
            <a:r>
              <a:rPr sz="905" spc="-29" dirty="0">
                <a:solidFill>
                  <a:srgbClr val="58595B"/>
                </a:solidFill>
                <a:latin typeface="Gill Sans MT"/>
                <a:cs typeface="Gill Sans MT"/>
              </a:rPr>
              <a:t> </a:t>
            </a:r>
            <a:r>
              <a:rPr sz="905" spc="37" dirty="0">
                <a:solidFill>
                  <a:srgbClr val="58595B"/>
                </a:solidFill>
                <a:latin typeface="Gill Sans MT"/>
                <a:cs typeface="Gill Sans MT"/>
              </a:rPr>
              <a:t>HomePod</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25" dirty="0">
                <a:solidFill>
                  <a:srgbClr val="58595B"/>
                </a:solidFill>
                <a:latin typeface="Gill Sans MT"/>
                <a:cs typeface="Gill Sans MT"/>
              </a:rPr>
              <a:t> </a:t>
            </a:r>
            <a:r>
              <a:rPr sz="905" spc="29" dirty="0">
                <a:solidFill>
                  <a:srgbClr val="58595B"/>
                </a:solidFill>
                <a:latin typeface="Gill Sans MT"/>
                <a:cs typeface="Gill Sans MT"/>
              </a:rPr>
              <a:t>February</a:t>
            </a:r>
            <a:r>
              <a:rPr sz="905" spc="-29" dirty="0">
                <a:solidFill>
                  <a:srgbClr val="58595B"/>
                </a:solidFill>
                <a:latin typeface="Gill Sans MT"/>
                <a:cs typeface="Gill Sans MT"/>
              </a:rPr>
              <a:t> </a:t>
            </a:r>
            <a:r>
              <a:rPr sz="905" spc="45" dirty="0">
                <a:solidFill>
                  <a:srgbClr val="58595B"/>
                </a:solidFill>
                <a:latin typeface="Gill Sans MT"/>
                <a:cs typeface="Gill Sans MT"/>
              </a:rPr>
              <a:t>2018</a:t>
            </a:r>
            <a:r>
              <a:rPr sz="905" spc="-29" dirty="0">
                <a:solidFill>
                  <a:srgbClr val="58595B"/>
                </a:solidFill>
                <a:latin typeface="Gill Sans MT"/>
                <a:cs typeface="Gill Sans MT"/>
              </a:rPr>
              <a:t> </a:t>
            </a:r>
            <a:r>
              <a:rPr sz="905" spc="8" dirty="0">
                <a:solidFill>
                  <a:srgbClr val="58595B"/>
                </a:solidFill>
                <a:latin typeface="Gill Sans MT"/>
                <a:cs typeface="Gill Sans MT"/>
              </a:rPr>
              <a:t>were</a:t>
            </a:r>
            <a:r>
              <a:rPr sz="905" spc="-25"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16" dirty="0">
                <a:solidFill>
                  <a:srgbClr val="58595B"/>
                </a:solidFill>
                <a:latin typeface="Gill Sans MT"/>
                <a:cs typeface="Gill Sans MT"/>
              </a:rPr>
              <a:t>key</a:t>
            </a:r>
            <a:r>
              <a:rPr sz="905" spc="-29" dirty="0">
                <a:solidFill>
                  <a:srgbClr val="58595B"/>
                </a:solidFill>
                <a:latin typeface="Gill Sans MT"/>
                <a:cs typeface="Gill Sans MT"/>
              </a:rPr>
              <a:t> </a:t>
            </a:r>
            <a:r>
              <a:rPr sz="905" spc="12" dirty="0">
                <a:solidFill>
                  <a:srgbClr val="58595B"/>
                </a:solidFill>
                <a:latin typeface="Gill Sans MT"/>
                <a:cs typeface="Gill Sans MT"/>
              </a:rPr>
              <a:t>drivers</a:t>
            </a:r>
            <a:r>
              <a:rPr sz="905" spc="-25" dirty="0">
                <a:solidFill>
                  <a:srgbClr val="58595B"/>
                </a:solidFill>
                <a:latin typeface="Gill Sans MT"/>
                <a:cs typeface="Gill Sans MT"/>
              </a:rPr>
              <a:t> </a:t>
            </a:r>
            <a:r>
              <a:rPr sz="905" spc="41" dirty="0">
                <a:solidFill>
                  <a:srgbClr val="58595B"/>
                </a:solidFill>
                <a:latin typeface="Gill Sans MT"/>
                <a:cs typeface="Gill Sans MT"/>
              </a:rPr>
              <a:t>leading  </a:t>
            </a:r>
            <a:r>
              <a:rPr sz="905" spc="-8" dirty="0">
                <a:solidFill>
                  <a:srgbClr val="58595B"/>
                </a:solidFill>
                <a:latin typeface="Gill Sans MT"/>
                <a:cs typeface="Gill Sans MT"/>
              </a:rPr>
              <a:t>to </a:t>
            </a:r>
            <a:r>
              <a:rPr sz="905" spc="94" dirty="0">
                <a:solidFill>
                  <a:srgbClr val="58595B"/>
                </a:solidFill>
                <a:latin typeface="Gill Sans MT"/>
                <a:cs typeface="Gill Sans MT"/>
              </a:rPr>
              <a:t>a </a:t>
            </a:r>
            <a:r>
              <a:rPr sz="905" spc="45" dirty="0">
                <a:solidFill>
                  <a:srgbClr val="58595B"/>
                </a:solidFill>
                <a:latin typeface="Gill Sans MT"/>
                <a:cs typeface="Gill Sans MT"/>
              </a:rPr>
              <a:t>50% </a:t>
            </a:r>
            <a:r>
              <a:rPr sz="905" spc="16" dirty="0">
                <a:solidFill>
                  <a:srgbClr val="58595B"/>
                </a:solidFill>
                <a:latin typeface="Gill Sans MT"/>
                <a:cs typeface="Gill Sans MT"/>
              </a:rPr>
              <a:t>growth </a:t>
            </a:r>
            <a:r>
              <a:rPr sz="905" spc="21" dirty="0">
                <a:solidFill>
                  <a:srgbClr val="58595B"/>
                </a:solidFill>
                <a:latin typeface="Gill Sans MT"/>
                <a:cs typeface="Gill Sans MT"/>
              </a:rPr>
              <a:t>in </a:t>
            </a:r>
            <a:r>
              <a:rPr sz="905" spc="33" dirty="0">
                <a:solidFill>
                  <a:srgbClr val="58595B"/>
                </a:solidFill>
                <a:latin typeface="Gill Sans MT"/>
                <a:cs typeface="Gill Sans MT"/>
              </a:rPr>
              <a:t>this category </a:t>
            </a:r>
            <a:r>
              <a:rPr sz="905" spc="29" dirty="0">
                <a:solidFill>
                  <a:srgbClr val="58595B"/>
                </a:solidFill>
                <a:latin typeface="Gill Sans MT"/>
                <a:cs typeface="Gill Sans MT"/>
              </a:rPr>
              <a:t>during </a:t>
            </a:r>
            <a:r>
              <a:rPr sz="905" spc="16" dirty="0">
                <a:solidFill>
                  <a:srgbClr val="58595B"/>
                </a:solidFill>
                <a:latin typeface="Gill Sans MT"/>
                <a:cs typeface="Gill Sans MT"/>
              </a:rPr>
              <a:t>the </a:t>
            </a:r>
            <a:r>
              <a:rPr sz="905" spc="12" dirty="0">
                <a:solidFill>
                  <a:srgbClr val="58595B"/>
                </a:solidFill>
                <a:latin typeface="Gill Sans MT"/>
                <a:cs typeface="Gill Sans MT"/>
              </a:rPr>
              <a:t>year. </a:t>
            </a:r>
            <a:r>
              <a:rPr sz="905" spc="21" dirty="0">
                <a:solidFill>
                  <a:srgbClr val="58595B"/>
                </a:solidFill>
                <a:latin typeface="Gill Sans MT"/>
                <a:cs typeface="Gill Sans MT"/>
              </a:rPr>
              <a:t>Keep in </a:t>
            </a:r>
            <a:r>
              <a:rPr sz="905" spc="45" dirty="0">
                <a:solidFill>
                  <a:srgbClr val="58595B"/>
                </a:solidFill>
                <a:latin typeface="Gill Sans MT"/>
                <a:cs typeface="Gill Sans MT"/>
              </a:rPr>
              <a:t>mind </a:t>
            </a:r>
            <a:r>
              <a:rPr sz="905" spc="25" dirty="0">
                <a:solidFill>
                  <a:srgbClr val="58595B"/>
                </a:solidFill>
                <a:latin typeface="Gill Sans MT"/>
                <a:cs typeface="Gill Sans MT"/>
              </a:rPr>
              <a:t>that </a:t>
            </a:r>
            <a:r>
              <a:rPr sz="905" spc="58" dirty="0">
                <a:solidFill>
                  <a:srgbClr val="58595B"/>
                </a:solidFill>
                <a:latin typeface="Gill Sans MT"/>
                <a:cs typeface="Gill Sans MT"/>
              </a:rPr>
              <a:t>aside </a:t>
            </a:r>
            <a:r>
              <a:rPr sz="905" spc="25" dirty="0">
                <a:solidFill>
                  <a:srgbClr val="58595B"/>
                </a:solidFill>
                <a:latin typeface="Gill Sans MT"/>
                <a:cs typeface="Gill Sans MT"/>
              </a:rPr>
              <a:t>from  HomePod, </a:t>
            </a:r>
            <a:r>
              <a:rPr sz="905" spc="16" dirty="0">
                <a:solidFill>
                  <a:srgbClr val="58595B"/>
                </a:solidFill>
                <a:latin typeface="Gill Sans MT"/>
                <a:cs typeface="Gill Sans MT"/>
              </a:rPr>
              <a:t>the </a:t>
            </a:r>
            <a:r>
              <a:rPr sz="905" spc="-49" dirty="0">
                <a:solidFill>
                  <a:srgbClr val="58595B"/>
                </a:solidFill>
                <a:latin typeface="Gill Sans MT"/>
                <a:cs typeface="Gill Sans MT"/>
              </a:rPr>
              <a:t>“Other” </a:t>
            </a:r>
            <a:r>
              <a:rPr sz="905" spc="33" dirty="0">
                <a:solidFill>
                  <a:srgbClr val="58595B"/>
                </a:solidFill>
                <a:latin typeface="Gill Sans MT"/>
                <a:cs typeface="Gill Sans MT"/>
              </a:rPr>
              <a:t>category </a:t>
            </a:r>
            <a:r>
              <a:rPr sz="905" spc="45" dirty="0">
                <a:solidFill>
                  <a:srgbClr val="58595B"/>
                </a:solidFill>
                <a:latin typeface="Gill Sans MT"/>
                <a:cs typeface="Gill Sans MT"/>
              </a:rPr>
              <a:t>devices </a:t>
            </a:r>
            <a:r>
              <a:rPr sz="905" spc="33" dirty="0">
                <a:solidFill>
                  <a:srgbClr val="58595B"/>
                </a:solidFill>
                <a:latin typeface="Gill Sans MT"/>
                <a:cs typeface="Gill Sans MT"/>
              </a:rPr>
              <a:t>all </a:t>
            </a:r>
            <a:r>
              <a:rPr sz="905" spc="49" dirty="0">
                <a:solidFill>
                  <a:srgbClr val="58595B"/>
                </a:solidFill>
                <a:latin typeface="Gill Sans MT"/>
                <a:cs typeface="Gill Sans MT"/>
              </a:rPr>
              <a:t>have </a:t>
            </a:r>
            <a:r>
              <a:rPr sz="905" spc="16" dirty="0">
                <a:solidFill>
                  <a:srgbClr val="58595B"/>
                </a:solidFill>
                <a:latin typeface="Gill Sans MT"/>
                <a:cs typeface="Gill Sans MT"/>
              </a:rPr>
              <a:t>Alexa </a:t>
            </a:r>
            <a:r>
              <a:rPr sz="905" spc="-29" dirty="0">
                <a:solidFill>
                  <a:srgbClr val="58595B"/>
                </a:solidFill>
                <a:latin typeface="Gill Sans MT"/>
                <a:cs typeface="Gill Sans MT"/>
              </a:rPr>
              <a:t>or </a:t>
            </a:r>
            <a:r>
              <a:rPr sz="905" spc="16" dirty="0">
                <a:solidFill>
                  <a:srgbClr val="58595B"/>
                </a:solidFill>
                <a:latin typeface="Gill Sans MT"/>
                <a:cs typeface="Gill Sans MT"/>
              </a:rPr>
              <a:t>Google </a:t>
            </a:r>
            <a:r>
              <a:rPr sz="905" spc="45" dirty="0">
                <a:solidFill>
                  <a:srgbClr val="58595B"/>
                </a:solidFill>
                <a:latin typeface="Gill Sans MT"/>
                <a:cs typeface="Gill Sans MT"/>
              </a:rPr>
              <a:t>Assistant </a:t>
            </a:r>
            <a:r>
              <a:rPr sz="905" spc="21" dirty="0">
                <a:solidFill>
                  <a:srgbClr val="58595B"/>
                </a:solidFill>
                <a:latin typeface="Gill Sans MT"/>
                <a:cs typeface="Gill Sans MT"/>
              </a:rPr>
              <a:t>on  </a:t>
            </a:r>
            <a:r>
              <a:rPr sz="905" spc="12" dirty="0">
                <a:solidFill>
                  <a:srgbClr val="58595B"/>
                </a:solidFill>
                <a:latin typeface="Gill Sans MT"/>
                <a:cs typeface="Gill Sans MT"/>
              </a:rPr>
              <a:t>board,</a:t>
            </a:r>
            <a:r>
              <a:rPr sz="905" spc="-29" dirty="0">
                <a:solidFill>
                  <a:srgbClr val="58595B"/>
                </a:solidFill>
                <a:latin typeface="Gill Sans MT"/>
                <a:cs typeface="Gill Sans MT"/>
              </a:rPr>
              <a:t> </a:t>
            </a:r>
            <a:r>
              <a:rPr sz="905" spc="53" dirty="0">
                <a:solidFill>
                  <a:srgbClr val="58595B"/>
                </a:solidFill>
                <a:latin typeface="Gill Sans MT"/>
                <a:cs typeface="Gill Sans MT"/>
              </a:rPr>
              <a:t>so</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49" dirty="0">
                <a:solidFill>
                  <a:srgbClr val="58595B"/>
                </a:solidFill>
                <a:latin typeface="Gill Sans MT"/>
                <a:cs typeface="Gill Sans MT"/>
              </a:rPr>
              <a:t>dominance</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41" dirty="0">
                <a:solidFill>
                  <a:srgbClr val="58595B"/>
                </a:solidFill>
                <a:latin typeface="Gill Sans MT"/>
                <a:cs typeface="Gill Sans MT"/>
              </a:rPr>
              <a:t>Amazon</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16" dirty="0">
                <a:solidFill>
                  <a:srgbClr val="58595B"/>
                </a:solidFill>
                <a:latin typeface="Gill Sans MT"/>
                <a:cs typeface="Gill Sans MT"/>
              </a:rPr>
              <a:t>Google</a:t>
            </a:r>
            <a:r>
              <a:rPr sz="905" spc="-29" dirty="0">
                <a:solidFill>
                  <a:srgbClr val="58595B"/>
                </a:solidFill>
                <a:latin typeface="Gill Sans MT"/>
                <a:cs typeface="Gill Sans MT"/>
              </a:rPr>
              <a:t> </a:t>
            </a:r>
            <a:r>
              <a:rPr sz="905" spc="25" dirty="0">
                <a:solidFill>
                  <a:srgbClr val="58595B"/>
                </a:solidFill>
                <a:latin typeface="Gill Sans MT"/>
                <a:cs typeface="Gill Sans MT"/>
              </a:rPr>
              <a:t>voice</a:t>
            </a:r>
            <a:r>
              <a:rPr sz="905" spc="-29" dirty="0">
                <a:solidFill>
                  <a:srgbClr val="58595B"/>
                </a:solidFill>
                <a:latin typeface="Gill Sans MT"/>
                <a:cs typeface="Gill Sans MT"/>
              </a:rPr>
              <a:t> </a:t>
            </a:r>
            <a:r>
              <a:rPr sz="905" spc="66" dirty="0">
                <a:solidFill>
                  <a:srgbClr val="58595B"/>
                </a:solidFill>
                <a:latin typeface="Gill Sans MT"/>
                <a:cs typeface="Gill Sans MT"/>
              </a:rPr>
              <a:t>assistants</a:t>
            </a:r>
            <a:r>
              <a:rPr sz="905" spc="-29" dirty="0">
                <a:solidFill>
                  <a:srgbClr val="58595B"/>
                </a:solidFill>
                <a:latin typeface="Gill Sans MT"/>
                <a:cs typeface="Gill Sans MT"/>
              </a:rPr>
              <a:t> </a:t>
            </a:r>
            <a:r>
              <a:rPr sz="905" spc="33" dirty="0">
                <a:solidFill>
                  <a:srgbClr val="58595B"/>
                </a:solidFill>
                <a:latin typeface="Gill Sans MT"/>
                <a:cs typeface="Gill Sans MT"/>
              </a:rPr>
              <a:t>extends</a:t>
            </a:r>
            <a:r>
              <a:rPr sz="905" spc="-29" dirty="0">
                <a:solidFill>
                  <a:srgbClr val="58595B"/>
                </a:solidFill>
                <a:latin typeface="Gill Sans MT"/>
                <a:cs typeface="Gill Sans MT"/>
              </a:rPr>
              <a:t> </a:t>
            </a:r>
            <a:r>
              <a:rPr sz="905" spc="29" dirty="0">
                <a:solidFill>
                  <a:srgbClr val="58595B"/>
                </a:solidFill>
                <a:latin typeface="Gill Sans MT"/>
                <a:cs typeface="Gill Sans MT"/>
              </a:rPr>
              <a:t>beyond  </a:t>
            </a:r>
            <a:r>
              <a:rPr sz="905" dirty="0">
                <a:solidFill>
                  <a:srgbClr val="58595B"/>
                </a:solidFill>
                <a:latin typeface="Gill Sans MT"/>
                <a:cs typeface="Gill Sans MT"/>
              </a:rPr>
              <a:t>their </a:t>
            </a:r>
            <a:r>
              <a:rPr sz="905" spc="25" dirty="0">
                <a:solidFill>
                  <a:srgbClr val="58595B"/>
                </a:solidFill>
                <a:latin typeface="Gill Sans MT"/>
                <a:cs typeface="Gill Sans MT"/>
              </a:rPr>
              <a:t>own</a:t>
            </a:r>
            <a:r>
              <a:rPr sz="905" spc="-70" dirty="0">
                <a:solidFill>
                  <a:srgbClr val="58595B"/>
                </a:solidFill>
                <a:latin typeface="Gill Sans MT"/>
                <a:cs typeface="Gill Sans MT"/>
              </a:rPr>
              <a:t> </a:t>
            </a:r>
            <a:r>
              <a:rPr sz="905" spc="25" dirty="0">
                <a:solidFill>
                  <a:srgbClr val="58595B"/>
                </a:solidFill>
                <a:latin typeface="Gill Sans MT"/>
                <a:cs typeface="Gill Sans MT"/>
              </a:rPr>
              <a:t>products.</a:t>
            </a:r>
            <a:endParaRPr sz="905">
              <a:solidFill>
                <a:prstClr val="black"/>
              </a:solidFill>
              <a:latin typeface="Gill Sans MT"/>
              <a:cs typeface="Gill Sans MT"/>
            </a:endParaRPr>
          </a:p>
        </p:txBody>
      </p:sp>
      <p:sp>
        <p:nvSpPr>
          <p:cNvPr id="6" name="object 6"/>
          <p:cNvSpPr txBox="1">
            <a:spLocks noGrp="1"/>
          </p:cNvSpPr>
          <p:nvPr>
            <p:ph type="title"/>
          </p:nvPr>
        </p:nvSpPr>
        <p:spPr>
          <a:xfrm>
            <a:off x="303059" y="1918934"/>
            <a:ext cx="4511911" cy="289090"/>
          </a:xfrm>
          <a:prstGeom prst="rect">
            <a:avLst/>
          </a:prstGeom>
        </p:spPr>
        <p:txBody>
          <a:bodyPr vert="horz" wrap="square" lIns="0" tIns="10450" rIns="0" bIns="0" rtlCol="0">
            <a:spAutoFit/>
          </a:bodyPr>
          <a:lstStyle/>
          <a:p>
            <a:pPr marL="10451">
              <a:spcBef>
                <a:spcPts val="82"/>
              </a:spcBef>
            </a:pPr>
            <a:r>
              <a:rPr sz="1810" spc="-58" dirty="0"/>
              <a:t>Low </a:t>
            </a:r>
            <a:r>
              <a:rPr sz="1810" spc="21" dirty="0"/>
              <a:t>Price </a:t>
            </a:r>
            <a:r>
              <a:rPr sz="1810" spc="41" dirty="0"/>
              <a:t>Speakers </a:t>
            </a:r>
            <a:r>
              <a:rPr sz="1810" spc="-8" dirty="0"/>
              <a:t>Account </a:t>
            </a:r>
            <a:r>
              <a:rPr sz="1810" spc="-21" dirty="0"/>
              <a:t>for </a:t>
            </a:r>
            <a:r>
              <a:rPr sz="1810" spc="-4" dirty="0"/>
              <a:t>43% </a:t>
            </a:r>
            <a:r>
              <a:rPr sz="1810" spc="37" dirty="0"/>
              <a:t>of</a:t>
            </a:r>
            <a:r>
              <a:rPr sz="1810" spc="25" dirty="0"/>
              <a:t> </a:t>
            </a:r>
            <a:r>
              <a:rPr sz="1810" spc="-8" dirty="0"/>
              <a:t>Market</a:t>
            </a:r>
            <a:endParaRPr sz="1810"/>
          </a:p>
        </p:txBody>
      </p:sp>
      <p:sp>
        <p:nvSpPr>
          <p:cNvPr id="7" name="object 7"/>
          <p:cNvSpPr/>
          <p:nvPr/>
        </p:nvSpPr>
        <p:spPr>
          <a:xfrm>
            <a:off x="5267906" y="4381763"/>
            <a:ext cx="1864853" cy="947318"/>
          </a:xfrm>
          <a:custGeom>
            <a:avLst/>
            <a:gdLst/>
            <a:ahLst/>
            <a:cxnLst/>
            <a:rect l="l" t="t" r="r" b="b"/>
            <a:pathLst>
              <a:path w="2266315" h="1151254">
                <a:moveTo>
                  <a:pt x="2265845" y="1150632"/>
                </a:moveTo>
                <a:lnTo>
                  <a:pt x="0" y="1150632"/>
                </a:lnTo>
                <a:lnTo>
                  <a:pt x="0" y="0"/>
                </a:lnTo>
                <a:lnTo>
                  <a:pt x="2265845" y="0"/>
                </a:lnTo>
                <a:lnTo>
                  <a:pt x="2265845" y="1150632"/>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5267906" y="3075341"/>
            <a:ext cx="1864853" cy="1283295"/>
          </a:xfrm>
          <a:custGeom>
            <a:avLst/>
            <a:gdLst/>
            <a:ahLst/>
            <a:cxnLst/>
            <a:rect l="l" t="t" r="r" b="b"/>
            <a:pathLst>
              <a:path w="2266315" h="1559560">
                <a:moveTo>
                  <a:pt x="2265845" y="1559318"/>
                </a:moveTo>
                <a:lnTo>
                  <a:pt x="0" y="1559318"/>
                </a:lnTo>
                <a:lnTo>
                  <a:pt x="0" y="0"/>
                </a:lnTo>
                <a:lnTo>
                  <a:pt x="2265845" y="0"/>
                </a:lnTo>
                <a:lnTo>
                  <a:pt x="2265845" y="1559318"/>
                </a:lnTo>
                <a:close/>
              </a:path>
            </a:pathLst>
          </a:custGeom>
          <a:solidFill>
            <a:srgbClr val="82EAF6"/>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7155696" y="3075342"/>
            <a:ext cx="725250" cy="1168864"/>
          </a:xfrm>
          <a:custGeom>
            <a:avLst/>
            <a:gdLst/>
            <a:ahLst/>
            <a:cxnLst/>
            <a:rect l="l" t="t" r="r" b="b"/>
            <a:pathLst>
              <a:path w="881379" h="1420495">
                <a:moveTo>
                  <a:pt x="880846" y="1420444"/>
                </a:moveTo>
                <a:lnTo>
                  <a:pt x="0" y="1420444"/>
                </a:lnTo>
                <a:lnTo>
                  <a:pt x="0" y="0"/>
                </a:lnTo>
                <a:lnTo>
                  <a:pt x="880846" y="0"/>
                </a:lnTo>
                <a:lnTo>
                  <a:pt x="880846" y="1420444"/>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7155696" y="4265859"/>
            <a:ext cx="725250" cy="1168864"/>
          </a:xfrm>
          <a:custGeom>
            <a:avLst/>
            <a:gdLst/>
            <a:ahLst/>
            <a:cxnLst/>
            <a:rect l="l" t="t" r="r" b="b"/>
            <a:pathLst>
              <a:path w="881379" h="1420495">
                <a:moveTo>
                  <a:pt x="880846" y="1420444"/>
                </a:moveTo>
                <a:lnTo>
                  <a:pt x="0" y="1420444"/>
                </a:lnTo>
                <a:lnTo>
                  <a:pt x="0" y="0"/>
                </a:lnTo>
                <a:lnTo>
                  <a:pt x="880846" y="0"/>
                </a:lnTo>
                <a:lnTo>
                  <a:pt x="880846" y="1420444"/>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7903834" y="3075341"/>
            <a:ext cx="454587" cy="1676748"/>
          </a:xfrm>
          <a:custGeom>
            <a:avLst/>
            <a:gdLst/>
            <a:ahLst/>
            <a:cxnLst/>
            <a:rect l="l" t="t" r="r" b="b"/>
            <a:pathLst>
              <a:path w="552450" h="2037714">
                <a:moveTo>
                  <a:pt x="552297" y="2037422"/>
                </a:moveTo>
                <a:lnTo>
                  <a:pt x="0" y="2037422"/>
                </a:lnTo>
                <a:lnTo>
                  <a:pt x="0" y="0"/>
                </a:lnTo>
                <a:lnTo>
                  <a:pt x="552297" y="0"/>
                </a:lnTo>
                <a:lnTo>
                  <a:pt x="552297" y="2037422"/>
                </a:lnTo>
                <a:close/>
              </a:path>
            </a:pathLst>
          </a:custGeom>
          <a:solidFill>
            <a:srgbClr val="79E790"/>
          </a:solidFill>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7903834" y="4775185"/>
            <a:ext cx="454587" cy="463470"/>
          </a:xfrm>
          <a:custGeom>
            <a:avLst/>
            <a:gdLst/>
            <a:ahLst/>
            <a:cxnLst/>
            <a:rect l="l" t="t" r="r" b="b"/>
            <a:pathLst>
              <a:path w="552450" h="563245">
                <a:moveTo>
                  <a:pt x="552297" y="563041"/>
                </a:moveTo>
                <a:lnTo>
                  <a:pt x="0" y="563041"/>
                </a:lnTo>
                <a:lnTo>
                  <a:pt x="0" y="0"/>
                </a:lnTo>
                <a:lnTo>
                  <a:pt x="552297" y="0"/>
                </a:lnTo>
                <a:lnTo>
                  <a:pt x="552297" y="563041"/>
                </a:lnTo>
                <a:close/>
              </a:path>
            </a:pathLst>
          </a:custGeom>
          <a:solidFill>
            <a:srgbClr val="11C63F"/>
          </a:solidFill>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7903834" y="5260558"/>
            <a:ext cx="454587" cy="380390"/>
          </a:xfrm>
          <a:custGeom>
            <a:avLst/>
            <a:gdLst/>
            <a:ahLst/>
            <a:cxnLst/>
            <a:rect l="l" t="t" r="r" b="b"/>
            <a:pathLst>
              <a:path w="552450" h="462279">
                <a:moveTo>
                  <a:pt x="552297" y="461721"/>
                </a:moveTo>
                <a:lnTo>
                  <a:pt x="0" y="461721"/>
                </a:lnTo>
                <a:lnTo>
                  <a:pt x="0" y="0"/>
                </a:lnTo>
                <a:lnTo>
                  <a:pt x="552297" y="0"/>
                </a:lnTo>
                <a:lnTo>
                  <a:pt x="552297" y="461721"/>
                </a:lnTo>
                <a:close/>
              </a:path>
            </a:pathLst>
          </a:custGeom>
          <a:solidFill>
            <a:srgbClr val="0B872B"/>
          </a:solidFill>
        </p:spPr>
        <p:txBody>
          <a:bodyPr wrap="square" lIns="0" tIns="0" rIns="0" bIns="0" rtlCol="0"/>
          <a:lstStyle/>
          <a:p>
            <a:pPr defTabSz="752460"/>
            <a:endParaRPr sz="1481">
              <a:solidFill>
                <a:prstClr val="black"/>
              </a:solidFill>
              <a:latin typeface="Calibri"/>
            </a:endParaRPr>
          </a:p>
        </p:txBody>
      </p:sp>
      <p:graphicFrame>
        <p:nvGraphicFramePr>
          <p:cNvPr id="14" name="object 14"/>
          <p:cNvGraphicFramePr>
            <a:graphicFrameLocks noGrp="1"/>
          </p:cNvGraphicFramePr>
          <p:nvPr/>
        </p:nvGraphicFramePr>
        <p:xfrm>
          <a:off x="5251990" y="3075341"/>
          <a:ext cx="3090671" cy="2689522"/>
        </p:xfrm>
        <a:graphic>
          <a:graphicData uri="http://schemas.openxmlformats.org/drawingml/2006/table">
            <a:tbl>
              <a:tblPr firstRow="1" bandRow="1">
                <a:tableStyleId>{2D5ABB26-0587-4C30-8999-92F81FD0307C}</a:tableStyleId>
              </a:tblPr>
              <a:tblGrid>
                <a:gridCol w="1876349">
                  <a:extLst>
                    <a:ext uri="{9D8B030D-6E8A-4147-A177-3AD203B41FA5}">
                      <a16:colId xmlns:a16="http://schemas.microsoft.com/office/drawing/2014/main" val="20000"/>
                    </a:ext>
                  </a:extLst>
                </a:gridCol>
                <a:gridCol w="748240">
                  <a:extLst>
                    <a:ext uri="{9D8B030D-6E8A-4147-A177-3AD203B41FA5}">
                      <a16:colId xmlns:a16="http://schemas.microsoft.com/office/drawing/2014/main" val="20001"/>
                    </a:ext>
                  </a:extLst>
                </a:gridCol>
                <a:gridCol w="466082">
                  <a:extLst>
                    <a:ext uri="{9D8B030D-6E8A-4147-A177-3AD203B41FA5}">
                      <a16:colId xmlns:a16="http://schemas.microsoft.com/office/drawing/2014/main" val="20002"/>
                    </a:ext>
                  </a:extLst>
                </a:gridCol>
              </a:tblGrid>
              <a:tr h="1179669">
                <a:tc rowSpan="2">
                  <a:txBody>
                    <a:bodyPr/>
                    <a:lstStyle/>
                    <a:p>
                      <a:pPr marL="74295">
                        <a:lnSpc>
                          <a:spcPts val="1535"/>
                        </a:lnSpc>
                        <a:spcBef>
                          <a:spcPts val="360"/>
                        </a:spcBef>
                      </a:pPr>
                      <a:r>
                        <a:rPr sz="1100" spc="10" dirty="0">
                          <a:solidFill>
                            <a:srgbClr val="FFFFFF"/>
                          </a:solidFill>
                          <a:latin typeface="Gill Sans MT"/>
                          <a:cs typeface="Gill Sans MT"/>
                        </a:rPr>
                        <a:t>31.4%</a:t>
                      </a:r>
                      <a:endParaRPr sz="1100">
                        <a:latin typeface="Gill Sans MT"/>
                        <a:cs typeface="Gill Sans MT"/>
                      </a:endParaRPr>
                    </a:p>
                    <a:p>
                      <a:pPr marL="74295">
                        <a:lnSpc>
                          <a:spcPts val="1235"/>
                        </a:lnSpc>
                      </a:pPr>
                      <a:r>
                        <a:rPr sz="900" spc="-15" dirty="0">
                          <a:solidFill>
                            <a:srgbClr val="FFFFFF"/>
                          </a:solidFill>
                          <a:latin typeface="Gill Sans MT"/>
                          <a:cs typeface="Gill Sans MT"/>
                        </a:rPr>
                        <a:t>Amazon </a:t>
                      </a:r>
                      <a:r>
                        <a:rPr sz="900" spc="-10" dirty="0">
                          <a:solidFill>
                            <a:srgbClr val="FFFFFF"/>
                          </a:solidFill>
                          <a:latin typeface="Gill Sans MT"/>
                          <a:cs typeface="Gill Sans MT"/>
                        </a:rPr>
                        <a:t>Echo</a:t>
                      </a:r>
                      <a:r>
                        <a:rPr sz="900" spc="-90" dirty="0">
                          <a:solidFill>
                            <a:srgbClr val="FFFFFF"/>
                          </a:solidFill>
                          <a:latin typeface="Gill Sans MT"/>
                          <a:cs typeface="Gill Sans MT"/>
                        </a:rPr>
                        <a:t> </a:t>
                      </a:r>
                      <a:r>
                        <a:rPr sz="900" spc="-85" dirty="0">
                          <a:solidFill>
                            <a:srgbClr val="FFFFFF"/>
                          </a:solidFill>
                          <a:latin typeface="Gill Sans MT"/>
                          <a:cs typeface="Gill Sans MT"/>
                        </a:rPr>
                        <a:t>Dot</a:t>
                      </a:r>
                      <a:endParaRPr sz="900">
                        <a:latin typeface="Gill Sans MT"/>
                        <a:cs typeface="Gill Sans MT"/>
                      </a:endParaRPr>
                    </a:p>
                  </a:txBody>
                  <a:tcPr marL="0" marR="0" marT="37621" marB="0">
                    <a:lnR w="28575">
                      <a:solidFill>
                        <a:srgbClr val="FFFFFF"/>
                      </a:solidFill>
                      <a:prstDash val="solid"/>
                    </a:lnR>
                    <a:lnB w="28575">
                      <a:solidFill>
                        <a:srgbClr val="FFFFFF"/>
                      </a:solidFill>
                      <a:prstDash val="solid"/>
                    </a:lnB>
                  </a:tcPr>
                </a:tc>
                <a:tc>
                  <a:txBody>
                    <a:bodyPr/>
                    <a:lstStyle/>
                    <a:p>
                      <a:pPr marL="88900">
                        <a:lnSpc>
                          <a:spcPts val="1535"/>
                        </a:lnSpc>
                        <a:spcBef>
                          <a:spcPts val="360"/>
                        </a:spcBef>
                      </a:pPr>
                      <a:r>
                        <a:rPr sz="1100" spc="10" dirty="0">
                          <a:solidFill>
                            <a:srgbClr val="FFFFFF"/>
                          </a:solidFill>
                          <a:latin typeface="Gill Sans MT"/>
                          <a:cs typeface="Gill Sans MT"/>
                        </a:rPr>
                        <a:t>11.2%</a:t>
                      </a:r>
                      <a:endParaRPr sz="1100">
                        <a:latin typeface="Gill Sans MT"/>
                        <a:cs typeface="Gill Sans MT"/>
                      </a:endParaRPr>
                    </a:p>
                    <a:p>
                      <a:pPr marL="88900">
                        <a:lnSpc>
                          <a:spcPts val="1235"/>
                        </a:lnSpc>
                      </a:pPr>
                      <a:r>
                        <a:rPr sz="900" spc="-25" dirty="0">
                          <a:solidFill>
                            <a:srgbClr val="FFFFFF"/>
                          </a:solidFill>
                          <a:latin typeface="Gill Sans MT"/>
                          <a:cs typeface="Gill Sans MT"/>
                        </a:rPr>
                        <a:t>Google</a:t>
                      </a:r>
                      <a:r>
                        <a:rPr sz="900" spc="-70" dirty="0">
                          <a:solidFill>
                            <a:srgbClr val="FFFFFF"/>
                          </a:solidFill>
                          <a:latin typeface="Gill Sans MT"/>
                          <a:cs typeface="Gill Sans MT"/>
                        </a:rPr>
                        <a:t> </a:t>
                      </a:r>
                      <a:r>
                        <a:rPr sz="900" spc="-45" dirty="0">
                          <a:solidFill>
                            <a:srgbClr val="FFFFFF"/>
                          </a:solidFill>
                          <a:latin typeface="Gill Sans MT"/>
                          <a:cs typeface="Gill Sans MT"/>
                        </a:rPr>
                        <a:t>Home</a:t>
                      </a:r>
                      <a:endParaRPr sz="900">
                        <a:latin typeface="Gill Sans MT"/>
                        <a:cs typeface="Gill Sans MT"/>
                      </a:endParaRPr>
                    </a:p>
                  </a:txBody>
                  <a:tcPr marL="0" marR="0" marT="37621" marB="0">
                    <a:lnL w="28575">
                      <a:solidFill>
                        <a:srgbClr val="FFFFFF"/>
                      </a:solidFill>
                      <a:prstDash val="solid"/>
                    </a:lnL>
                    <a:lnR w="28575">
                      <a:solidFill>
                        <a:srgbClr val="FFFFFF"/>
                      </a:solidFill>
                      <a:prstDash val="solid"/>
                    </a:lnR>
                    <a:lnB w="28575">
                      <a:solidFill>
                        <a:srgbClr val="FFFFFF"/>
                      </a:solidFill>
                      <a:prstDash val="solid"/>
                    </a:lnB>
                  </a:tcPr>
                </a:tc>
                <a:tc rowSpan="3">
                  <a:txBody>
                    <a:bodyPr/>
                    <a:lstStyle/>
                    <a:p>
                      <a:pPr marL="76835">
                        <a:lnSpc>
                          <a:spcPts val="1535"/>
                        </a:lnSpc>
                        <a:spcBef>
                          <a:spcPts val="210"/>
                        </a:spcBef>
                      </a:pPr>
                      <a:r>
                        <a:rPr sz="1100" spc="10" dirty="0">
                          <a:solidFill>
                            <a:srgbClr val="FFFFFF"/>
                          </a:solidFill>
                          <a:latin typeface="Gill Sans MT"/>
                          <a:cs typeface="Gill Sans MT"/>
                        </a:rPr>
                        <a:t>10.0%</a:t>
                      </a:r>
                      <a:endParaRPr sz="1100">
                        <a:latin typeface="Gill Sans MT"/>
                        <a:cs typeface="Gill Sans MT"/>
                      </a:endParaRPr>
                    </a:p>
                    <a:p>
                      <a:pPr marL="76835">
                        <a:lnSpc>
                          <a:spcPts val="1235"/>
                        </a:lnSpc>
                      </a:pPr>
                      <a:r>
                        <a:rPr sz="900" spc="-75" dirty="0">
                          <a:solidFill>
                            <a:srgbClr val="FFFFFF"/>
                          </a:solidFill>
                          <a:latin typeface="Gill Sans MT"/>
                          <a:cs typeface="Gill Sans MT"/>
                        </a:rPr>
                        <a:t>Other</a:t>
                      </a:r>
                      <a:endParaRPr sz="900">
                        <a:latin typeface="Gill Sans MT"/>
                        <a:cs typeface="Gill Sans MT"/>
                      </a:endParaRPr>
                    </a:p>
                  </a:txBody>
                  <a:tcPr marL="0" marR="0" marT="21946" marB="0">
                    <a:lnL w="28575">
                      <a:solidFill>
                        <a:srgbClr val="FFFFFF"/>
                      </a:solidFill>
                      <a:prstDash val="solid"/>
                    </a:lnL>
                    <a:lnB w="28575">
                      <a:solidFill>
                        <a:srgbClr val="FFFFFF"/>
                      </a:solidFill>
                      <a:prstDash val="solid"/>
                    </a:lnB>
                  </a:tcPr>
                </a:tc>
                <a:extLst>
                  <a:ext uri="{0D108BD9-81ED-4DB2-BD59-A6C34878D82A}">
                    <a16:rowId xmlns:a16="http://schemas.microsoft.com/office/drawing/2014/main" val="10000"/>
                  </a:ext>
                </a:extLst>
              </a:tr>
              <a:tr h="115089">
                <a:tc vMerge="1">
                  <a:txBody>
                    <a:bodyPr/>
                    <a:lstStyle/>
                    <a:p>
                      <a:endParaRPr/>
                    </a:p>
                  </a:txBody>
                  <a:tcPr marL="0" marR="0" marB="0">
                    <a:lnR w="28575">
                      <a:solidFill>
                        <a:srgbClr val="FFFFFF"/>
                      </a:solidFill>
                      <a:prstDash val="solid"/>
                    </a:lnR>
                    <a:lnB w="28575">
                      <a:solidFill>
                        <a:srgbClr val="FFFFFF"/>
                      </a:solidFill>
                      <a:prstDash val="solid"/>
                    </a:lnB>
                  </a:tcPr>
                </a:tc>
                <a:tc rowSpan="5">
                  <a:txBody>
                    <a:bodyPr/>
                    <a:lstStyle/>
                    <a:p>
                      <a:pPr marL="88900">
                        <a:lnSpc>
                          <a:spcPts val="1535"/>
                        </a:lnSpc>
                        <a:spcBef>
                          <a:spcPts val="464"/>
                        </a:spcBef>
                      </a:pPr>
                      <a:r>
                        <a:rPr sz="1100" spc="10" dirty="0">
                          <a:solidFill>
                            <a:srgbClr val="FFFFFF"/>
                          </a:solidFill>
                          <a:latin typeface="Gill Sans MT"/>
                          <a:cs typeface="Gill Sans MT"/>
                        </a:rPr>
                        <a:t>11.2%</a:t>
                      </a:r>
                      <a:endParaRPr sz="1100">
                        <a:latin typeface="Gill Sans MT"/>
                        <a:cs typeface="Gill Sans MT"/>
                      </a:endParaRPr>
                    </a:p>
                    <a:p>
                      <a:pPr marL="88900">
                        <a:lnSpc>
                          <a:spcPts val="1235"/>
                        </a:lnSpc>
                      </a:pPr>
                      <a:r>
                        <a:rPr sz="900" spc="-45" dirty="0">
                          <a:solidFill>
                            <a:srgbClr val="FFFFFF"/>
                          </a:solidFill>
                          <a:latin typeface="Gill Sans MT"/>
                          <a:cs typeface="Gill Sans MT"/>
                        </a:rPr>
                        <a:t>Home</a:t>
                      </a:r>
                      <a:r>
                        <a:rPr sz="900" spc="-60" dirty="0">
                          <a:solidFill>
                            <a:srgbClr val="FFFFFF"/>
                          </a:solidFill>
                          <a:latin typeface="Gill Sans MT"/>
                          <a:cs typeface="Gill Sans MT"/>
                        </a:rPr>
                        <a:t> </a:t>
                      </a:r>
                      <a:r>
                        <a:rPr sz="900" spc="-5" dirty="0">
                          <a:solidFill>
                            <a:srgbClr val="FFFFFF"/>
                          </a:solidFill>
                          <a:latin typeface="Gill Sans MT"/>
                          <a:cs typeface="Gill Sans MT"/>
                        </a:rPr>
                        <a:t>Mini</a:t>
                      </a:r>
                      <a:endParaRPr sz="900">
                        <a:latin typeface="Gill Sans MT"/>
                        <a:cs typeface="Gill Sans MT"/>
                      </a:endParaRPr>
                    </a:p>
                  </a:txBody>
                  <a:tcPr marL="0" marR="0" marT="48593"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26670" marB="0">
                    <a:lnL w="28575">
                      <a:solidFill>
                        <a:srgbClr val="FFFFFF"/>
                      </a:solidFill>
                      <a:prstDash val="solid"/>
                    </a:lnL>
                    <a:lnB w="28575">
                      <a:solidFill>
                        <a:srgbClr val="FFFFFF"/>
                      </a:solidFill>
                      <a:prstDash val="solid"/>
                    </a:lnB>
                  </a:tcPr>
                </a:tc>
                <a:extLst>
                  <a:ext uri="{0D108BD9-81ED-4DB2-BD59-A6C34878D82A}">
                    <a16:rowId xmlns:a16="http://schemas.microsoft.com/office/drawing/2014/main" val="10001"/>
                  </a:ext>
                </a:extLst>
              </a:tr>
              <a:tr h="393416">
                <a:tc rowSpan="3">
                  <a:txBody>
                    <a:bodyPr/>
                    <a:lstStyle/>
                    <a:p>
                      <a:pPr marL="74295">
                        <a:lnSpc>
                          <a:spcPts val="1535"/>
                        </a:lnSpc>
                        <a:spcBef>
                          <a:spcPts val="525"/>
                        </a:spcBef>
                      </a:pPr>
                      <a:r>
                        <a:rPr sz="1100" spc="10" dirty="0">
                          <a:solidFill>
                            <a:srgbClr val="FFFFFF"/>
                          </a:solidFill>
                          <a:latin typeface="Gill Sans MT"/>
                          <a:cs typeface="Gill Sans MT"/>
                        </a:rPr>
                        <a:t>23.2%</a:t>
                      </a:r>
                      <a:endParaRPr sz="1100">
                        <a:latin typeface="Gill Sans MT"/>
                        <a:cs typeface="Gill Sans MT"/>
                      </a:endParaRPr>
                    </a:p>
                    <a:p>
                      <a:pPr marL="74295">
                        <a:lnSpc>
                          <a:spcPts val="1235"/>
                        </a:lnSpc>
                      </a:pPr>
                      <a:r>
                        <a:rPr sz="900" spc="-5" dirty="0">
                          <a:solidFill>
                            <a:srgbClr val="FFFFFF"/>
                          </a:solidFill>
                          <a:latin typeface="Gill Sans MT"/>
                          <a:cs typeface="Gill Sans MT"/>
                        </a:rPr>
                        <a:t>Echo </a:t>
                      </a:r>
                      <a:r>
                        <a:rPr sz="900" spc="-70" dirty="0">
                          <a:solidFill>
                            <a:srgbClr val="FFFFFF"/>
                          </a:solidFill>
                          <a:latin typeface="Gill Sans MT"/>
                          <a:cs typeface="Gill Sans MT"/>
                        </a:rPr>
                        <a:t>or</a:t>
                      </a:r>
                      <a:r>
                        <a:rPr sz="900" spc="-100" dirty="0">
                          <a:solidFill>
                            <a:srgbClr val="FFFFFF"/>
                          </a:solidFill>
                          <a:latin typeface="Gill Sans MT"/>
                          <a:cs typeface="Gill Sans MT"/>
                        </a:rPr>
                        <a:t> </a:t>
                      </a:r>
                      <a:r>
                        <a:rPr sz="900" spc="30" dirty="0">
                          <a:solidFill>
                            <a:srgbClr val="FFFFFF"/>
                          </a:solidFill>
                          <a:latin typeface="Gill Sans MT"/>
                          <a:cs typeface="Gill Sans MT"/>
                        </a:rPr>
                        <a:t>Plus</a:t>
                      </a:r>
                      <a:endParaRPr sz="900">
                        <a:latin typeface="Gill Sans MT"/>
                        <a:cs typeface="Gill Sans MT"/>
                      </a:endParaRPr>
                    </a:p>
                  </a:txBody>
                  <a:tcPr marL="0" marR="0" marT="54864" marB="0">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5905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26670" marB="0">
                    <a:lnL w="28575">
                      <a:solidFill>
                        <a:srgbClr val="FFFFFF"/>
                      </a:solidFill>
                      <a:prstDash val="solid"/>
                    </a:lnL>
                    <a:lnB w="28575">
                      <a:solidFill>
                        <a:srgbClr val="FFFFFF"/>
                      </a:solidFill>
                      <a:prstDash val="solid"/>
                    </a:lnB>
                  </a:tcPr>
                </a:tc>
                <a:extLst>
                  <a:ext uri="{0D108BD9-81ED-4DB2-BD59-A6C34878D82A}">
                    <a16:rowId xmlns:a16="http://schemas.microsoft.com/office/drawing/2014/main" val="10002"/>
                  </a:ext>
                </a:extLst>
              </a:tr>
              <a:tr h="508406">
                <a:tc vMerge="1">
                  <a:txBody>
                    <a:bodyPr/>
                    <a:lstStyle/>
                    <a:p>
                      <a:endParaRPr/>
                    </a:p>
                  </a:txBody>
                  <a:tcPr marL="0" marR="0" marT="66675" marB="0">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5905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marL="76835">
                        <a:lnSpc>
                          <a:spcPts val="1545"/>
                        </a:lnSpc>
                        <a:spcBef>
                          <a:spcPts val="265"/>
                        </a:spcBef>
                      </a:pPr>
                      <a:r>
                        <a:rPr sz="1100" spc="10" dirty="0">
                          <a:solidFill>
                            <a:srgbClr val="FFFFFF"/>
                          </a:solidFill>
                          <a:latin typeface="Gill Sans MT"/>
                          <a:cs typeface="Gill Sans MT"/>
                        </a:rPr>
                        <a:t>2.7%</a:t>
                      </a:r>
                      <a:endParaRPr sz="1100">
                        <a:latin typeface="Gill Sans MT"/>
                        <a:cs typeface="Gill Sans MT"/>
                      </a:endParaRPr>
                    </a:p>
                    <a:p>
                      <a:pPr marL="76835" marR="41275">
                        <a:lnSpc>
                          <a:spcPts val="980"/>
                        </a:lnSpc>
                        <a:spcBef>
                          <a:spcPts val="100"/>
                        </a:spcBef>
                      </a:pPr>
                      <a:r>
                        <a:rPr sz="700" spc="-30" dirty="0">
                          <a:solidFill>
                            <a:srgbClr val="FFFFFF"/>
                          </a:solidFill>
                          <a:latin typeface="Gill Sans MT"/>
                          <a:cs typeface="Gill Sans MT"/>
                        </a:rPr>
                        <a:t>Apple  </a:t>
                      </a:r>
                      <a:r>
                        <a:rPr sz="700" spc="-5" dirty="0">
                          <a:solidFill>
                            <a:srgbClr val="FFFFFF"/>
                          </a:solidFill>
                          <a:latin typeface="Gill Sans MT"/>
                          <a:cs typeface="Gill Sans MT"/>
                        </a:rPr>
                        <a:t>HomeP</a:t>
                      </a:r>
                      <a:r>
                        <a:rPr sz="700" dirty="0">
                          <a:solidFill>
                            <a:srgbClr val="FFFFFF"/>
                          </a:solidFill>
                          <a:latin typeface="Gill Sans MT"/>
                          <a:cs typeface="Gill Sans MT"/>
                        </a:rPr>
                        <a:t>od</a:t>
                      </a:r>
                      <a:endParaRPr sz="700">
                        <a:latin typeface="Gill Sans MT"/>
                        <a:cs typeface="Gill Sans MT"/>
                      </a:endParaRPr>
                    </a:p>
                  </a:txBody>
                  <a:tcPr marL="0" marR="0" marT="27693" marB="0">
                    <a:lnL w="28575">
                      <a:solidFill>
                        <a:srgbClr val="FFFFFF"/>
                      </a:solidFill>
                      <a:prstDash val="solid"/>
                    </a:lnL>
                    <a:lnT w="28575">
                      <a:solidFill>
                        <a:srgbClr val="FFFFFF"/>
                      </a:solidFill>
                      <a:prstDash val="solid"/>
                    </a:lnT>
                    <a:lnB w="28575">
                      <a:solidFill>
                        <a:srgbClr val="FFFFFF"/>
                      </a:solidFill>
                      <a:prstDash val="solid"/>
                    </a:lnB>
                  </a:tcPr>
                </a:tc>
                <a:extLst>
                  <a:ext uri="{0D108BD9-81ED-4DB2-BD59-A6C34878D82A}">
                    <a16:rowId xmlns:a16="http://schemas.microsoft.com/office/drawing/2014/main" val="10003"/>
                  </a:ext>
                </a:extLst>
              </a:tr>
              <a:tr h="90708">
                <a:tc vMerge="1">
                  <a:txBody>
                    <a:bodyPr/>
                    <a:lstStyle/>
                    <a:p>
                      <a:endParaRPr/>
                    </a:p>
                  </a:txBody>
                  <a:tcPr marL="0" marR="0" marT="66675" marB="0">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5905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rowSpan="4">
                  <a:txBody>
                    <a:bodyPr/>
                    <a:lstStyle/>
                    <a:p>
                      <a:pPr marL="60960">
                        <a:lnSpc>
                          <a:spcPct val="100000"/>
                        </a:lnSpc>
                        <a:spcBef>
                          <a:spcPts val="220"/>
                        </a:spcBef>
                      </a:pPr>
                      <a:r>
                        <a:rPr sz="1100" spc="10" dirty="0">
                          <a:solidFill>
                            <a:srgbClr val="FFFFFF"/>
                          </a:solidFill>
                          <a:latin typeface="Gill Sans MT"/>
                          <a:cs typeface="Gill Sans MT"/>
                        </a:rPr>
                        <a:t>2.2%</a:t>
                      </a:r>
                      <a:endParaRPr sz="1100">
                        <a:latin typeface="Gill Sans MT"/>
                        <a:cs typeface="Gill Sans MT"/>
                      </a:endParaRPr>
                    </a:p>
                    <a:p>
                      <a:pPr marL="60960">
                        <a:lnSpc>
                          <a:spcPct val="100000"/>
                        </a:lnSpc>
                        <a:spcBef>
                          <a:spcPts val="15"/>
                        </a:spcBef>
                      </a:pPr>
                      <a:r>
                        <a:rPr sz="700" spc="-5" dirty="0">
                          <a:solidFill>
                            <a:srgbClr val="FFFFFF"/>
                          </a:solidFill>
                          <a:latin typeface="Gill Sans MT"/>
                          <a:cs typeface="Gill Sans MT"/>
                        </a:rPr>
                        <a:t>Sonos</a:t>
                      </a:r>
                      <a:r>
                        <a:rPr sz="700" spc="-75" dirty="0">
                          <a:solidFill>
                            <a:srgbClr val="FFFFFF"/>
                          </a:solidFill>
                          <a:latin typeface="Gill Sans MT"/>
                          <a:cs typeface="Gill Sans MT"/>
                        </a:rPr>
                        <a:t> One</a:t>
                      </a:r>
                      <a:endParaRPr sz="700">
                        <a:latin typeface="Gill Sans MT"/>
                        <a:cs typeface="Gill Sans MT"/>
                      </a:endParaRPr>
                    </a:p>
                  </a:txBody>
                  <a:tcPr marL="0" marR="0" marT="22991" marB="0">
                    <a:lnL w="28575">
                      <a:solidFill>
                        <a:srgbClr val="FFFFFF"/>
                      </a:solidFill>
                      <a:prstDash val="solid"/>
                    </a:lnL>
                    <a:lnT w="28575">
                      <a:solidFill>
                        <a:srgbClr val="FFFFFF"/>
                      </a:solidFill>
                      <a:prstDash val="solid"/>
                    </a:lnT>
                  </a:tcPr>
                </a:tc>
                <a:extLst>
                  <a:ext uri="{0D108BD9-81ED-4DB2-BD59-A6C34878D82A}">
                    <a16:rowId xmlns:a16="http://schemas.microsoft.com/office/drawing/2014/main" val="10004"/>
                  </a:ext>
                </a:extLst>
              </a:tr>
              <a:tr h="106107">
                <a:tc rowSpan="2">
                  <a:txBody>
                    <a:bodyPr/>
                    <a:lstStyle/>
                    <a:p>
                      <a:pPr marL="74295">
                        <a:lnSpc>
                          <a:spcPct val="100000"/>
                        </a:lnSpc>
                        <a:spcBef>
                          <a:spcPts val="254"/>
                        </a:spcBef>
                      </a:pPr>
                      <a:r>
                        <a:rPr sz="700" spc="-5" dirty="0">
                          <a:solidFill>
                            <a:srgbClr val="FFFFFF"/>
                          </a:solidFill>
                          <a:latin typeface="Gill Sans MT"/>
                          <a:cs typeface="Gill Sans MT"/>
                        </a:rPr>
                        <a:t>3.5% </a:t>
                      </a:r>
                      <a:r>
                        <a:rPr sz="700" spc="25" dirty="0">
                          <a:solidFill>
                            <a:srgbClr val="FFFFFF"/>
                          </a:solidFill>
                          <a:latin typeface="Gill Sans MT"/>
                          <a:cs typeface="Gill Sans MT"/>
                        </a:rPr>
                        <a:t>// </a:t>
                      </a:r>
                      <a:r>
                        <a:rPr sz="700" spc="-15" dirty="0">
                          <a:solidFill>
                            <a:srgbClr val="FFFFFF"/>
                          </a:solidFill>
                          <a:latin typeface="Gill Sans MT"/>
                          <a:cs typeface="Gill Sans MT"/>
                        </a:rPr>
                        <a:t>Echo</a:t>
                      </a:r>
                      <a:r>
                        <a:rPr sz="700" spc="-145" dirty="0">
                          <a:solidFill>
                            <a:srgbClr val="FFFFFF"/>
                          </a:solidFill>
                          <a:latin typeface="Gill Sans MT"/>
                          <a:cs typeface="Gill Sans MT"/>
                        </a:rPr>
                        <a:t> </a:t>
                      </a:r>
                      <a:r>
                        <a:rPr sz="700" spc="-15" dirty="0">
                          <a:solidFill>
                            <a:srgbClr val="FFFFFF"/>
                          </a:solidFill>
                          <a:latin typeface="Gill Sans MT"/>
                          <a:cs typeface="Gill Sans MT"/>
                        </a:rPr>
                        <a:t>Spot</a:t>
                      </a:r>
                      <a:endParaRPr sz="700">
                        <a:latin typeface="Gill Sans MT"/>
                        <a:cs typeface="Gill Sans MT"/>
                      </a:endParaRPr>
                    </a:p>
                  </a:txBody>
                  <a:tcPr marL="0" marR="0" marT="26647" marB="0">
                    <a:lnR w="28575">
                      <a:solidFill>
                        <a:srgbClr val="FFFFFF"/>
                      </a:solidFill>
                      <a:prstDash val="solid"/>
                    </a:lnR>
                    <a:lnT w="28575">
                      <a:solidFill>
                        <a:srgbClr val="FFFFFF"/>
                      </a:solidFill>
                      <a:prstDash val="solid"/>
                    </a:lnT>
                    <a:lnB w="28575">
                      <a:solidFill>
                        <a:srgbClr val="FFFFFF"/>
                      </a:solidFill>
                      <a:prstDash val="solid"/>
                    </a:lnB>
                    <a:solidFill>
                      <a:srgbClr val="04ABBD"/>
                    </a:solidFill>
                  </a:tcPr>
                </a:tc>
                <a:tc vMerge="1">
                  <a:txBody>
                    <a:bodyPr/>
                    <a:lstStyle/>
                    <a:p>
                      <a:endParaRPr/>
                    </a:p>
                  </a:txBody>
                  <a:tcPr marL="0" marR="0" marT="59054"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vMerge="1">
                  <a:txBody>
                    <a:bodyPr/>
                    <a:lstStyle/>
                    <a:p>
                      <a:endParaRPr/>
                    </a:p>
                  </a:txBody>
                  <a:tcPr marL="0" marR="0" marT="27940" marB="0">
                    <a:lnL w="28575">
                      <a:solidFill>
                        <a:srgbClr val="FFFFFF"/>
                      </a:solidFill>
                      <a:prstDash val="solid"/>
                    </a:lnL>
                    <a:lnT w="28575">
                      <a:solidFill>
                        <a:srgbClr val="FFFFFF"/>
                      </a:solidFill>
                      <a:prstDash val="solid"/>
                    </a:lnT>
                  </a:tcPr>
                </a:tc>
                <a:extLst>
                  <a:ext uri="{0D108BD9-81ED-4DB2-BD59-A6C34878D82A}">
                    <a16:rowId xmlns:a16="http://schemas.microsoft.com/office/drawing/2014/main" val="10005"/>
                  </a:ext>
                </a:extLst>
              </a:tr>
              <a:tr h="60052">
                <a:tc vMerge="1">
                  <a:txBody>
                    <a:bodyPr/>
                    <a:lstStyle/>
                    <a:p>
                      <a:endParaRPr/>
                    </a:p>
                  </a:txBody>
                  <a:tcPr marL="0" marR="0" marT="32384" marB="0">
                    <a:lnR w="28575">
                      <a:solidFill>
                        <a:srgbClr val="FFFFFF"/>
                      </a:solidFill>
                      <a:prstDash val="solid"/>
                    </a:lnR>
                    <a:lnT w="28575">
                      <a:solidFill>
                        <a:srgbClr val="FFFFFF"/>
                      </a:solidFill>
                      <a:prstDash val="solid"/>
                    </a:lnT>
                    <a:lnB w="28575">
                      <a:solidFill>
                        <a:srgbClr val="FFFFFF"/>
                      </a:solidFill>
                      <a:prstDash val="solid"/>
                    </a:lnB>
                    <a:solidFill>
                      <a:srgbClr val="04ABBD"/>
                    </a:solidFill>
                  </a:tcPr>
                </a:tc>
                <a:tc rowSpan="2">
                  <a:txBody>
                    <a:bodyPr/>
                    <a:lstStyle/>
                    <a:p>
                      <a:pPr marL="88900">
                        <a:lnSpc>
                          <a:spcPct val="100000"/>
                        </a:lnSpc>
                        <a:spcBef>
                          <a:spcPts val="200"/>
                        </a:spcBef>
                      </a:pPr>
                      <a:r>
                        <a:rPr sz="700" spc="-5" dirty="0">
                          <a:solidFill>
                            <a:srgbClr val="FFFFFF"/>
                          </a:solidFill>
                          <a:latin typeface="Gill Sans MT"/>
                          <a:cs typeface="Gill Sans MT"/>
                        </a:rPr>
                        <a:t>1.2% </a:t>
                      </a:r>
                      <a:r>
                        <a:rPr sz="700" spc="25" dirty="0">
                          <a:solidFill>
                            <a:srgbClr val="FFFFFF"/>
                          </a:solidFill>
                          <a:latin typeface="Gill Sans MT"/>
                          <a:cs typeface="Gill Sans MT"/>
                        </a:rPr>
                        <a:t>// </a:t>
                      </a:r>
                      <a:r>
                        <a:rPr sz="700" spc="-40" dirty="0">
                          <a:solidFill>
                            <a:srgbClr val="FFFFFF"/>
                          </a:solidFill>
                          <a:latin typeface="Gill Sans MT"/>
                          <a:cs typeface="Gill Sans MT"/>
                        </a:rPr>
                        <a:t>Home</a:t>
                      </a:r>
                      <a:r>
                        <a:rPr sz="700" spc="-175" dirty="0">
                          <a:solidFill>
                            <a:srgbClr val="FFFFFF"/>
                          </a:solidFill>
                          <a:latin typeface="Gill Sans MT"/>
                          <a:cs typeface="Gill Sans MT"/>
                        </a:rPr>
                        <a:t> </a:t>
                      </a:r>
                      <a:r>
                        <a:rPr sz="700" spc="-40" dirty="0">
                          <a:solidFill>
                            <a:srgbClr val="FFFFFF"/>
                          </a:solidFill>
                          <a:latin typeface="Gill Sans MT"/>
                          <a:cs typeface="Gill Sans MT"/>
                        </a:rPr>
                        <a:t>Hub</a:t>
                      </a:r>
                      <a:endParaRPr sz="700">
                        <a:latin typeface="Gill Sans MT"/>
                        <a:cs typeface="Gill Sans MT"/>
                      </a:endParaRPr>
                    </a:p>
                  </a:txBody>
                  <a:tcPr marL="0" marR="0" marT="20901" marB="0">
                    <a:lnL w="28575">
                      <a:solidFill>
                        <a:srgbClr val="FFFFFF"/>
                      </a:solidFill>
                      <a:prstDash val="solid"/>
                    </a:lnL>
                    <a:lnR w="28575">
                      <a:solidFill>
                        <a:srgbClr val="FFFFFF"/>
                      </a:solidFill>
                      <a:prstDash val="solid"/>
                    </a:lnR>
                    <a:lnT w="28575">
                      <a:solidFill>
                        <a:srgbClr val="FFFFFF"/>
                      </a:solidFill>
                      <a:prstDash val="solid"/>
                    </a:lnT>
                    <a:lnB w="53975">
                      <a:solidFill>
                        <a:srgbClr val="122258"/>
                      </a:solidFill>
                      <a:prstDash val="solid"/>
                    </a:lnB>
                    <a:solidFill>
                      <a:srgbClr val="235CAC"/>
                    </a:solidFill>
                  </a:tcPr>
                </a:tc>
                <a:tc vMerge="1">
                  <a:txBody>
                    <a:bodyPr/>
                    <a:lstStyle/>
                    <a:p>
                      <a:endParaRPr/>
                    </a:p>
                  </a:txBody>
                  <a:tcPr marL="0" marR="0" marT="27940" marB="0">
                    <a:lnL w="28575">
                      <a:solidFill>
                        <a:srgbClr val="FFFFFF"/>
                      </a:solidFill>
                      <a:prstDash val="solid"/>
                    </a:lnL>
                    <a:lnT w="28575">
                      <a:solidFill>
                        <a:srgbClr val="FFFFFF"/>
                      </a:solidFill>
                      <a:prstDash val="solid"/>
                    </a:lnT>
                  </a:tcPr>
                </a:tc>
                <a:extLst>
                  <a:ext uri="{0D108BD9-81ED-4DB2-BD59-A6C34878D82A}">
                    <a16:rowId xmlns:a16="http://schemas.microsoft.com/office/drawing/2014/main" val="10006"/>
                  </a:ext>
                </a:extLst>
              </a:tr>
              <a:tr h="118182">
                <a:tc>
                  <a:txBody>
                    <a:bodyPr/>
                    <a:lstStyle/>
                    <a:p>
                      <a:pPr marL="74295">
                        <a:lnSpc>
                          <a:spcPts val="850"/>
                        </a:lnSpc>
                        <a:spcBef>
                          <a:spcPts val="175"/>
                        </a:spcBef>
                      </a:pPr>
                      <a:r>
                        <a:rPr sz="700" spc="-5" dirty="0">
                          <a:solidFill>
                            <a:srgbClr val="FFFFFF"/>
                          </a:solidFill>
                          <a:latin typeface="Gill Sans MT"/>
                          <a:cs typeface="Gill Sans MT"/>
                        </a:rPr>
                        <a:t>3.0% </a:t>
                      </a:r>
                      <a:r>
                        <a:rPr sz="700" spc="25" dirty="0">
                          <a:solidFill>
                            <a:srgbClr val="FFFFFF"/>
                          </a:solidFill>
                          <a:latin typeface="Gill Sans MT"/>
                          <a:cs typeface="Gill Sans MT"/>
                        </a:rPr>
                        <a:t>// </a:t>
                      </a:r>
                      <a:r>
                        <a:rPr sz="700" spc="-20" dirty="0">
                          <a:solidFill>
                            <a:srgbClr val="FFFFFF"/>
                          </a:solidFill>
                          <a:latin typeface="Gill Sans MT"/>
                          <a:cs typeface="Gill Sans MT"/>
                        </a:rPr>
                        <a:t>Amazon </a:t>
                      </a:r>
                      <a:r>
                        <a:rPr sz="700" spc="-15" dirty="0">
                          <a:solidFill>
                            <a:srgbClr val="FFFFFF"/>
                          </a:solidFill>
                          <a:latin typeface="Gill Sans MT"/>
                          <a:cs typeface="Gill Sans MT"/>
                        </a:rPr>
                        <a:t>Echo</a:t>
                      </a:r>
                      <a:r>
                        <a:rPr sz="700" spc="-165" dirty="0">
                          <a:solidFill>
                            <a:srgbClr val="FFFFFF"/>
                          </a:solidFill>
                          <a:latin typeface="Gill Sans MT"/>
                          <a:cs typeface="Gill Sans MT"/>
                        </a:rPr>
                        <a:t> </a:t>
                      </a:r>
                      <a:r>
                        <a:rPr sz="700" spc="-20" dirty="0">
                          <a:solidFill>
                            <a:srgbClr val="FFFFFF"/>
                          </a:solidFill>
                          <a:latin typeface="Gill Sans MT"/>
                          <a:cs typeface="Gill Sans MT"/>
                        </a:rPr>
                        <a:t>Show</a:t>
                      </a:r>
                      <a:endParaRPr sz="700">
                        <a:latin typeface="Gill Sans MT"/>
                        <a:cs typeface="Gill Sans MT"/>
                      </a:endParaRPr>
                    </a:p>
                  </a:txBody>
                  <a:tcPr marL="0" marR="0" marT="18288" marB="0">
                    <a:lnR w="28575">
                      <a:solidFill>
                        <a:srgbClr val="FFFFFF"/>
                      </a:solidFill>
                      <a:prstDash val="solid"/>
                    </a:lnR>
                    <a:lnT w="28575">
                      <a:solidFill>
                        <a:srgbClr val="FFFFFF"/>
                      </a:solidFill>
                      <a:prstDash val="solid"/>
                    </a:lnT>
                    <a:solidFill>
                      <a:srgbClr val="027481"/>
                    </a:solidFill>
                  </a:tcPr>
                </a:tc>
                <a:tc vMerge="1">
                  <a:txBody>
                    <a:bodyPr/>
                    <a:lstStyle/>
                    <a:p>
                      <a:endParaRPr/>
                    </a:p>
                  </a:txBody>
                  <a:tcPr marL="0" marR="0" marT="25400" marB="0">
                    <a:lnL w="28575">
                      <a:solidFill>
                        <a:srgbClr val="FFFFFF"/>
                      </a:solidFill>
                      <a:prstDash val="solid"/>
                    </a:lnL>
                    <a:lnR w="28575">
                      <a:solidFill>
                        <a:srgbClr val="FFFFFF"/>
                      </a:solidFill>
                      <a:prstDash val="solid"/>
                    </a:lnR>
                    <a:lnT w="28575">
                      <a:solidFill>
                        <a:srgbClr val="FFFFFF"/>
                      </a:solidFill>
                      <a:prstDash val="solid"/>
                    </a:lnT>
                    <a:lnB w="53975">
                      <a:solidFill>
                        <a:srgbClr val="122258"/>
                      </a:solidFill>
                      <a:prstDash val="solid"/>
                    </a:lnB>
                    <a:solidFill>
                      <a:srgbClr val="235CAC"/>
                    </a:solidFill>
                  </a:tcPr>
                </a:tc>
                <a:tc vMerge="1">
                  <a:txBody>
                    <a:bodyPr/>
                    <a:lstStyle/>
                    <a:p>
                      <a:endParaRPr/>
                    </a:p>
                  </a:txBody>
                  <a:tcPr marL="0" marR="0" marT="27940" marB="0">
                    <a:lnL w="28575">
                      <a:solidFill>
                        <a:srgbClr val="FFFFFF"/>
                      </a:solidFill>
                      <a:prstDash val="solid"/>
                    </a:lnL>
                    <a:lnT w="28575">
                      <a:solidFill>
                        <a:srgbClr val="FFFFFF"/>
                      </a:solidFill>
                      <a:prstDash val="solid"/>
                    </a:lnT>
                  </a:tcPr>
                </a:tc>
                <a:extLst>
                  <a:ext uri="{0D108BD9-81ED-4DB2-BD59-A6C34878D82A}">
                    <a16:rowId xmlns:a16="http://schemas.microsoft.com/office/drawing/2014/main" val="10007"/>
                  </a:ext>
                </a:extLst>
              </a:tr>
            </a:tbl>
          </a:graphicData>
        </a:graphic>
      </p:graphicFrame>
      <p:sp>
        <p:nvSpPr>
          <p:cNvPr id="15" name="object 15"/>
          <p:cNvSpPr/>
          <p:nvPr/>
        </p:nvSpPr>
        <p:spPr>
          <a:xfrm>
            <a:off x="5334713" y="3147103"/>
            <a:ext cx="55449" cy="104481"/>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5409147" y="3149159"/>
            <a:ext cx="33441" cy="100323"/>
          </a:xfrm>
          <a:custGeom>
            <a:avLst/>
            <a:gdLst/>
            <a:ahLst/>
            <a:cxnLst/>
            <a:rect l="l" t="t" r="r" b="b"/>
            <a:pathLst>
              <a:path w="40640" h="121919">
                <a:moveTo>
                  <a:pt x="40157" y="0"/>
                </a:moveTo>
                <a:lnTo>
                  <a:pt x="37833" y="0"/>
                </a:lnTo>
                <a:lnTo>
                  <a:pt x="0" y="16510"/>
                </a:lnTo>
                <a:lnTo>
                  <a:pt x="0" y="30454"/>
                </a:lnTo>
                <a:lnTo>
                  <a:pt x="25387" y="19088"/>
                </a:lnTo>
                <a:lnTo>
                  <a:pt x="25387" y="121399"/>
                </a:lnTo>
                <a:lnTo>
                  <a:pt x="40157" y="121399"/>
                </a:lnTo>
                <a:lnTo>
                  <a:pt x="40157" y="0"/>
                </a:lnTo>
                <a:close/>
              </a:path>
            </a:pathLst>
          </a:custGeom>
          <a:ln w="3175">
            <a:solidFill>
              <a:srgbClr val="FFFFFF"/>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5475919" y="3147044"/>
            <a:ext cx="180603" cy="104607"/>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5334439" y="4458804"/>
            <a:ext cx="124753" cy="104481"/>
          </a:xfrm>
          <a:prstGeom prst="rect">
            <a:avLst/>
          </a:prstGeom>
          <a:blipFill>
            <a:blip r:embed="rId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5475919" y="4458745"/>
            <a:ext cx="180603" cy="104607"/>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7228491" y="3149157"/>
            <a:ext cx="33441" cy="100323"/>
          </a:xfrm>
          <a:custGeom>
            <a:avLst/>
            <a:gdLst/>
            <a:ahLst/>
            <a:cxnLst/>
            <a:rect l="l" t="t" r="r" b="b"/>
            <a:pathLst>
              <a:path w="40640" h="121919">
                <a:moveTo>
                  <a:pt x="40157" y="0"/>
                </a:moveTo>
                <a:lnTo>
                  <a:pt x="37833" y="0"/>
                </a:lnTo>
                <a:lnTo>
                  <a:pt x="0" y="16510"/>
                </a:lnTo>
                <a:lnTo>
                  <a:pt x="0" y="30454"/>
                </a:lnTo>
                <a:lnTo>
                  <a:pt x="25387" y="19088"/>
                </a:lnTo>
                <a:lnTo>
                  <a:pt x="25387" y="121399"/>
                </a:lnTo>
                <a:lnTo>
                  <a:pt x="40157" y="121399"/>
                </a:lnTo>
                <a:lnTo>
                  <a:pt x="40157" y="0"/>
                </a:lnTo>
                <a:close/>
              </a:path>
            </a:pathLst>
          </a:custGeom>
          <a:ln w="3175">
            <a:solidFill>
              <a:srgbClr val="FFFFFF"/>
            </a:solidFill>
          </a:ln>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7297521" y="3149157"/>
            <a:ext cx="33441" cy="100323"/>
          </a:xfrm>
          <a:custGeom>
            <a:avLst/>
            <a:gdLst/>
            <a:ahLst/>
            <a:cxnLst/>
            <a:rect l="l" t="t" r="r" b="b"/>
            <a:pathLst>
              <a:path w="40640" h="121919">
                <a:moveTo>
                  <a:pt x="40157" y="0"/>
                </a:moveTo>
                <a:lnTo>
                  <a:pt x="37833" y="0"/>
                </a:lnTo>
                <a:lnTo>
                  <a:pt x="0" y="16510"/>
                </a:lnTo>
                <a:lnTo>
                  <a:pt x="0" y="30454"/>
                </a:lnTo>
                <a:lnTo>
                  <a:pt x="25387" y="19088"/>
                </a:lnTo>
                <a:lnTo>
                  <a:pt x="25387" y="121399"/>
                </a:lnTo>
                <a:lnTo>
                  <a:pt x="40157" y="121399"/>
                </a:lnTo>
                <a:lnTo>
                  <a:pt x="40157" y="0"/>
                </a:lnTo>
                <a:close/>
              </a:path>
            </a:pathLst>
          </a:custGeom>
          <a:ln w="3175">
            <a:solidFill>
              <a:srgbClr val="FFFFFF"/>
            </a:solidFill>
          </a:ln>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7364292" y="3147040"/>
            <a:ext cx="180605" cy="104607"/>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7228492" y="4339468"/>
            <a:ext cx="33441" cy="100323"/>
          </a:xfrm>
          <a:custGeom>
            <a:avLst/>
            <a:gdLst/>
            <a:ahLst/>
            <a:cxnLst/>
            <a:rect l="l" t="t" r="r" b="b"/>
            <a:pathLst>
              <a:path w="40640" h="121920">
                <a:moveTo>
                  <a:pt x="40157" y="0"/>
                </a:moveTo>
                <a:lnTo>
                  <a:pt x="37833" y="0"/>
                </a:lnTo>
                <a:lnTo>
                  <a:pt x="0" y="16510"/>
                </a:lnTo>
                <a:lnTo>
                  <a:pt x="0" y="30454"/>
                </a:lnTo>
                <a:lnTo>
                  <a:pt x="25387" y="19088"/>
                </a:lnTo>
                <a:lnTo>
                  <a:pt x="25387" y="121399"/>
                </a:lnTo>
                <a:lnTo>
                  <a:pt x="40157" y="121399"/>
                </a:lnTo>
                <a:lnTo>
                  <a:pt x="40157" y="0"/>
                </a:lnTo>
                <a:close/>
              </a:path>
            </a:pathLst>
          </a:custGeom>
          <a:ln w="3175">
            <a:solidFill>
              <a:srgbClr val="FFFFFF"/>
            </a:solidFill>
          </a:ln>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7297523" y="4339468"/>
            <a:ext cx="33441" cy="100323"/>
          </a:xfrm>
          <a:custGeom>
            <a:avLst/>
            <a:gdLst/>
            <a:ahLst/>
            <a:cxnLst/>
            <a:rect l="l" t="t" r="r" b="b"/>
            <a:pathLst>
              <a:path w="40640" h="121920">
                <a:moveTo>
                  <a:pt x="40157" y="0"/>
                </a:moveTo>
                <a:lnTo>
                  <a:pt x="37833" y="0"/>
                </a:lnTo>
                <a:lnTo>
                  <a:pt x="0" y="16510"/>
                </a:lnTo>
                <a:lnTo>
                  <a:pt x="0" y="30454"/>
                </a:lnTo>
                <a:lnTo>
                  <a:pt x="25387" y="19088"/>
                </a:lnTo>
                <a:lnTo>
                  <a:pt x="25387" y="121399"/>
                </a:lnTo>
                <a:lnTo>
                  <a:pt x="40157" y="121399"/>
                </a:lnTo>
                <a:lnTo>
                  <a:pt x="40157" y="0"/>
                </a:lnTo>
                <a:close/>
              </a:path>
            </a:pathLst>
          </a:custGeom>
          <a:ln w="3175">
            <a:solidFill>
              <a:srgbClr val="FFFFFF"/>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7364294" y="4337353"/>
            <a:ext cx="180605" cy="104607"/>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6" name="object 26"/>
          <p:cNvSpPr txBox="1"/>
          <p:nvPr/>
        </p:nvSpPr>
        <p:spPr>
          <a:xfrm>
            <a:off x="7207114" y="5628153"/>
            <a:ext cx="627017" cy="111798"/>
          </a:xfrm>
          <a:prstGeom prst="rect">
            <a:avLst/>
          </a:prstGeom>
        </p:spPr>
        <p:txBody>
          <a:bodyPr vert="horz" wrap="square" lIns="0" tIns="10450" rIns="0" bIns="0" rtlCol="0">
            <a:spAutoFit/>
          </a:bodyPr>
          <a:lstStyle/>
          <a:p>
            <a:pPr marL="10451" defTabSz="752460">
              <a:spcBef>
                <a:spcPts val="82"/>
              </a:spcBef>
            </a:pPr>
            <a:r>
              <a:rPr sz="658" spc="-4" dirty="0">
                <a:solidFill>
                  <a:srgbClr val="122258"/>
                </a:solidFill>
                <a:latin typeface="Gill Sans MT"/>
                <a:cs typeface="Gill Sans MT"/>
              </a:rPr>
              <a:t>0.2% </a:t>
            </a:r>
            <a:r>
              <a:rPr sz="658" spc="21" dirty="0">
                <a:solidFill>
                  <a:srgbClr val="122258"/>
                </a:solidFill>
                <a:latin typeface="Gill Sans MT"/>
                <a:cs typeface="Gill Sans MT"/>
              </a:rPr>
              <a:t>//</a:t>
            </a:r>
            <a:r>
              <a:rPr sz="658" spc="-111" dirty="0">
                <a:solidFill>
                  <a:srgbClr val="122258"/>
                </a:solidFill>
                <a:latin typeface="Gill Sans MT"/>
                <a:cs typeface="Gill Sans MT"/>
              </a:rPr>
              <a:t> </a:t>
            </a:r>
            <a:r>
              <a:rPr sz="658" spc="-33" dirty="0">
                <a:solidFill>
                  <a:srgbClr val="122258"/>
                </a:solidFill>
                <a:latin typeface="Gill Sans MT"/>
                <a:cs typeface="Gill Sans MT"/>
              </a:rPr>
              <a:t>Home </a:t>
            </a:r>
            <a:r>
              <a:rPr sz="658" spc="-12" dirty="0">
                <a:solidFill>
                  <a:srgbClr val="122258"/>
                </a:solidFill>
                <a:latin typeface="Gill Sans MT"/>
                <a:cs typeface="Gill Sans MT"/>
              </a:rPr>
              <a:t>Max</a:t>
            </a:r>
            <a:endParaRPr sz="658">
              <a:solidFill>
                <a:prstClr val="black"/>
              </a:solidFill>
              <a:latin typeface="Gill Sans MT"/>
              <a:cs typeface="Gill Sans MT"/>
            </a:endParaRPr>
          </a:p>
        </p:txBody>
      </p:sp>
      <p:sp>
        <p:nvSpPr>
          <p:cNvPr id="27" name="object 27"/>
          <p:cNvSpPr/>
          <p:nvPr/>
        </p:nvSpPr>
        <p:spPr>
          <a:xfrm>
            <a:off x="7966375" y="3133509"/>
            <a:ext cx="33441" cy="100323"/>
          </a:xfrm>
          <a:custGeom>
            <a:avLst/>
            <a:gdLst/>
            <a:ahLst/>
            <a:cxnLst/>
            <a:rect l="l" t="t" r="r" b="b"/>
            <a:pathLst>
              <a:path w="40640" h="121919">
                <a:moveTo>
                  <a:pt x="40157" y="0"/>
                </a:moveTo>
                <a:lnTo>
                  <a:pt x="37833" y="0"/>
                </a:lnTo>
                <a:lnTo>
                  <a:pt x="0" y="16510"/>
                </a:lnTo>
                <a:lnTo>
                  <a:pt x="0" y="30454"/>
                </a:lnTo>
                <a:lnTo>
                  <a:pt x="25387" y="19088"/>
                </a:lnTo>
                <a:lnTo>
                  <a:pt x="25387" y="121399"/>
                </a:lnTo>
                <a:lnTo>
                  <a:pt x="40157" y="121399"/>
                </a:lnTo>
                <a:lnTo>
                  <a:pt x="40157" y="0"/>
                </a:lnTo>
                <a:close/>
              </a:path>
            </a:pathLst>
          </a:custGeom>
          <a:ln w="3175">
            <a:solidFill>
              <a:srgbClr val="FFFFFF"/>
            </a:solidFill>
          </a:ln>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8031167" y="3131458"/>
            <a:ext cx="89036" cy="104471"/>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8136999" y="3131393"/>
            <a:ext cx="145782" cy="104607"/>
          </a:xfrm>
          <a:prstGeom prst="rect">
            <a:avLst/>
          </a:prstGeom>
          <a:blipFill>
            <a:blip r:embed="rId10"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7960697" y="4825426"/>
            <a:ext cx="253053" cy="104607"/>
          </a:xfrm>
          <a:prstGeom prst="rect">
            <a:avLst/>
          </a:prstGeom>
          <a:blipFill>
            <a:blip r:embed="rId11"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7947599" y="5306405"/>
            <a:ext cx="253053" cy="104607"/>
          </a:xfrm>
          <a:prstGeom prst="rect">
            <a:avLst/>
          </a:prstGeom>
          <a:blipFill>
            <a:blip r:embed="rId1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2" name="object 32"/>
          <p:cNvSpPr txBox="1"/>
          <p:nvPr/>
        </p:nvSpPr>
        <p:spPr>
          <a:xfrm>
            <a:off x="5097974" y="2741894"/>
            <a:ext cx="3398955" cy="187845"/>
          </a:xfrm>
          <a:prstGeom prst="rect">
            <a:avLst/>
          </a:prstGeom>
        </p:spPr>
        <p:txBody>
          <a:bodyPr vert="horz" wrap="square" lIns="0" tIns="10450" rIns="0" bIns="0" rtlCol="0">
            <a:spAutoFit/>
          </a:bodyPr>
          <a:lstStyle/>
          <a:p>
            <a:pPr marL="10451" defTabSz="752460">
              <a:spcBef>
                <a:spcPts val="82"/>
              </a:spcBef>
            </a:pPr>
            <a:r>
              <a:rPr sz="1152" dirty="0">
                <a:solidFill>
                  <a:prstClr val="black"/>
                </a:solidFill>
                <a:latin typeface="Gill Sans MT"/>
                <a:cs typeface="Gill Sans MT"/>
              </a:rPr>
              <a:t>U.S.</a:t>
            </a:r>
            <a:r>
              <a:rPr sz="1152" spc="-62" dirty="0">
                <a:solidFill>
                  <a:prstClr val="black"/>
                </a:solidFill>
                <a:latin typeface="Gill Sans MT"/>
                <a:cs typeface="Gill Sans MT"/>
              </a:rPr>
              <a:t> </a:t>
            </a:r>
            <a:r>
              <a:rPr sz="1152" spc="-8" dirty="0">
                <a:solidFill>
                  <a:prstClr val="black"/>
                </a:solidFill>
                <a:latin typeface="Gill Sans MT"/>
                <a:cs typeface="Gill Sans MT"/>
              </a:rPr>
              <a:t>Smart</a:t>
            </a:r>
            <a:r>
              <a:rPr sz="1152" spc="-58" dirty="0">
                <a:solidFill>
                  <a:prstClr val="black"/>
                </a:solidFill>
                <a:latin typeface="Gill Sans MT"/>
                <a:cs typeface="Gill Sans MT"/>
              </a:rPr>
              <a:t> </a:t>
            </a:r>
            <a:r>
              <a:rPr sz="1152" spc="-12" dirty="0">
                <a:solidFill>
                  <a:prstClr val="black"/>
                </a:solidFill>
                <a:latin typeface="Gill Sans MT"/>
                <a:cs typeface="Gill Sans MT"/>
              </a:rPr>
              <a:t>Speaker</a:t>
            </a:r>
            <a:r>
              <a:rPr sz="1152" spc="-62" dirty="0">
                <a:solidFill>
                  <a:prstClr val="black"/>
                </a:solidFill>
                <a:latin typeface="Gill Sans MT"/>
                <a:cs typeface="Gill Sans MT"/>
              </a:rPr>
              <a:t> </a:t>
            </a:r>
            <a:r>
              <a:rPr sz="1152" spc="-33" dirty="0">
                <a:solidFill>
                  <a:prstClr val="black"/>
                </a:solidFill>
                <a:latin typeface="Gill Sans MT"/>
                <a:cs typeface="Gill Sans MT"/>
              </a:rPr>
              <a:t>Market</a:t>
            </a:r>
            <a:r>
              <a:rPr sz="1152" spc="-58" dirty="0">
                <a:solidFill>
                  <a:prstClr val="black"/>
                </a:solidFill>
                <a:latin typeface="Gill Sans MT"/>
                <a:cs typeface="Gill Sans MT"/>
              </a:rPr>
              <a:t> </a:t>
            </a:r>
            <a:r>
              <a:rPr sz="1152" spc="-8" dirty="0">
                <a:solidFill>
                  <a:prstClr val="black"/>
                </a:solidFill>
                <a:latin typeface="Gill Sans MT"/>
                <a:cs typeface="Gill Sans MT"/>
              </a:rPr>
              <a:t>Share</a:t>
            </a:r>
            <a:r>
              <a:rPr sz="1152" spc="-58" dirty="0">
                <a:solidFill>
                  <a:prstClr val="black"/>
                </a:solidFill>
                <a:latin typeface="Gill Sans MT"/>
                <a:cs typeface="Gill Sans MT"/>
              </a:rPr>
              <a:t> </a:t>
            </a:r>
            <a:r>
              <a:rPr sz="1152" spc="-21" dirty="0">
                <a:solidFill>
                  <a:prstClr val="black"/>
                </a:solidFill>
                <a:latin typeface="Gill Sans MT"/>
                <a:cs typeface="Gill Sans MT"/>
              </a:rPr>
              <a:t>by</a:t>
            </a:r>
            <a:r>
              <a:rPr sz="1152" spc="-62" dirty="0">
                <a:solidFill>
                  <a:prstClr val="black"/>
                </a:solidFill>
                <a:latin typeface="Gill Sans MT"/>
                <a:cs typeface="Gill Sans MT"/>
              </a:rPr>
              <a:t> </a:t>
            </a:r>
            <a:r>
              <a:rPr sz="1152" spc="-37" dirty="0">
                <a:solidFill>
                  <a:prstClr val="black"/>
                </a:solidFill>
                <a:latin typeface="Gill Sans MT"/>
                <a:cs typeface="Gill Sans MT"/>
              </a:rPr>
              <a:t>Device</a:t>
            </a:r>
            <a:r>
              <a:rPr sz="1152" spc="-58" dirty="0">
                <a:solidFill>
                  <a:prstClr val="black"/>
                </a:solidFill>
                <a:latin typeface="Gill Sans MT"/>
                <a:cs typeface="Gill Sans MT"/>
              </a:rPr>
              <a:t> </a:t>
            </a:r>
            <a:r>
              <a:rPr sz="1152" spc="-91" dirty="0">
                <a:solidFill>
                  <a:prstClr val="black"/>
                </a:solidFill>
                <a:latin typeface="Gill Sans MT"/>
                <a:cs typeface="Gill Sans MT"/>
              </a:rPr>
              <a:t>-</a:t>
            </a:r>
            <a:r>
              <a:rPr sz="1152" spc="-58" dirty="0">
                <a:solidFill>
                  <a:prstClr val="black"/>
                </a:solidFill>
                <a:latin typeface="Gill Sans MT"/>
                <a:cs typeface="Gill Sans MT"/>
              </a:rPr>
              <a:t> </a:t>
            </a:r>
            <a:r>
              <a:rPr sz="1152" spc="29" dirty="0">
                <a:solidFill>
                  <a:prstClr val="black"/>
                </a:solidFill>
                <a:latin typeface="Gill Sans MT"/>
                <a:cs typeface="Gill Sans MT"/>
              </a:rPr>
              <a:t>January</a:t>
            </a:r>
            <a:r>
              <a:rPr sz="1152" spc="-62" dirty="0">
                <a:solidFill>
                  <a:prstClr val="black"/>
                </a:solidFill>
                <a:latin typeface="Gill Sans MT"/>
                <a:cs typeface="Gill Sans MT"/>
              </a:rPr>
              <a:t> </a:t>
            </a:r>
            <a:r>
              <a:rPr sz="1152" spc="-8" dirty="0">
                <a:solidFill>
                  <a:prstClr val="black"/>
                </a:solidFill>
                <a:latin typeface="Gill Sans MT"/>
                <a:cs typeface="Gill Sans MT"/>
              </a:rPr>
              <a:t>2019</a:t>
            </a:r>
            <a:endParaRPr sz="1152">
              <a:solidFill>
                <a:prstClr val="black"/>
              </a:solidFill>
              <a:latin typeface="Gill Sans MT"/>
              <a:cs typeface="Gill Sans MT"/>
            </a:endParaRPr>
          </a:p>
        </p:txBody>
      </p:sp>
      <p:sp>
        <p:nvSpPr>
          <p:cNvPr id="33" name="object 33"/>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34" name="object 34"/>
          <p:cNvSpPr/>
          <p:nvPr/>
        </p:nvSpPr>
        <p:spPr>
          <a:xfrm>
            <a:off x="6252673" y="4027279"/>
            <a:ext cx="809410" cy="257338"/>
          </a:xfrm>
          <a:prstGeom prst="rect">
            <a:avLst/>
          </a:prstGeom>
          <a:blipFill>
            <a:blip r:embed="rId1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5" name="object 35"/>
          <p:cNvSpPr txBox="1"/>
          <p:nvPr/>
        </p:nvSpPr>
        <p:spPr>
          <a:xfrm>
            <a:off x="5286203" y="5654911"/>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
        <p:nvSpPr>
          <p:cNvPr id="36" name="object 36"/>
          <p:cNvSpPr txBox="1">
            <a:spLocks noGrp="1"/>
          </p:cNvSpPr>
          <p:nvPr>
            <p:ph type="sldNum" sz="quarter" idx="7"/>
          </p:nvPr>
        </p:nvSpPr>
        <p:spPr>
          <a:xfrm>
            <a:off x="7016081" y="7051167"/>
            <a:ext cx="269151" cy="206712"/>
          </a:xfrm>
          <a:prstGeom prst="rect">
            <a:avLst/>
          </a:prstGeom>
        </p:spPr>
        <p:txBody>
          <a:bodyPr vert="horz" wrap="square" lIns="0" tIns="4180" rIns="0" bIns="0" rtlCol="0">
            <a:spAutoFit/>
          </a:bodyPr>
          <a:lstStyle/>
          <a:p>
            <a:pPr marL="10451" defTabSz="752460">
              <a:spcBef>
                <a:spcPts val="33"/>
              </a:spcBef>
            </a:pPr>
            <a:r>
              <a:rPr spc="-33" dirty="0">
                <a:solidFill>
                  <a:srgbClr val="FFFFFF"/>
                </a:solidFill>
              </a:rPr>
              <a:t>PAGE</a:t>
            </a:r>
            <a:r>
              <a:rPr spc="-37" dirty="0">
                <a:solidFill>
                  <a:srgbClr val="FFFFFF"/>
                </a:solidFill>
              </a:rPr>
              <a:t> </a:t>
            </a:r>
            <a:fld id="{81D60167-4931-47E6-BA6A-407CBD079E47}" type="slidenum">
              <a:rPr spc="-8" dirty="0">
                <a:solidFill>
                  <a:srgbClr val="FFFFFF"/>
                </a:solidFill>
              </a:rPr>
              <a:pPr marL="10451" defTabSz="752460">
                <a:spcBef>
                  <a:spcPts val="33"/>
                </a:spcBef>
              </a:pPr>
              <a:t>220</a:t>
            </a:fld>
            <a:endParaRPr spc="-8" dirty="0">
              <a:solidFill>
                <a:srgbClr val="FFFFFF"/>
              </a:solidFill>
            </a:endParaRPr>
          </a:p>
        </p:txBody>
      </p:sp>
      <p:sp>
        <p:nvSpPr>
          <p:cNvPr id="37" name="object 37"/>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FFFFFF"/>
                </a:solidFill>
                <a:latin typeface="Gill Sans MT"/>
                <a:cs typeface="Gill Sans MT"/>
                <a:hlinkClick r:id="rId14"/>
              </a:rPr>
              <a:t>© </a:t>
            </a:r>
            <a:r>
              <a:rPr sz="494" spc="-45" dirty="0">
                <a:solidFill>
                  <a:srgbClr val="FFFFFF"/>
                </a:solidFill>
                <a:latin typeface="Gill Sans MT"/>
                <a:cs typeface="Gill Sans MT"/>
                <a:hlinkClick r:id="rId14"/>
              </a:rPr>
              <a:t>VOICEBOT.AI </a:t>
            </a:r>
            <a:r>
              <a:rPr sz="494" spc="-41" dirty="0">
                <a:solidFill>
                  <a:srgbClr val="FFFFFF"/>
                </a:solidFill>
                <a:latin typeface="Gill Sans MT"/>
                <a:cs typeface="Gill Sans MT"/>
                <a:hlinkClick r:id="rId14"/>
              </a:rPr>
              <a:t>- </a:t>
            </a:r>
            <a:r>
              <a:rPr sz="494" spc="-16" dirty="0">
                <a:solidFill>
                  <a:srgbClr val="FFFFFF"/>
                </a:solidFill>
                <a:latin typeface="Gill Sans MT"/>
                <a:cs typeface="Gill Sans MT"/>
                <a:hlinkClick r:id="rId14"/>
              </a:rPr>
              <a:t>All </a:t>
            </a:r>
            <a:r>
              <a:rPr sz="494" dirty="0">
                <a:solidFill>
                  <a:srgbClr val="FFFFFF"/>
                </a:solidFill>
                <a:latin typeface="Gill Sans MT"/>
                <a:cs typeface="Gill Sans MT"/>
                <a:hlinkClick r:id="rId14"/>
              </a:rPr>
              <a:t>Rights </a:t>
            </a:r>
            <a:r>
              <a:rPr sz="494" spc="-12" dirty="0">
                <a:solidFill>
                  <a:srgbClr val="FFFFFF"/>
                </a:solidFill>
                <a:latin typeface="Gill Sans MT"/>
                <a:cs typeface="Gill Sans MT"/>
                <a:hlinkClick r:id="rId14"/>
              </a:rPr>
              <a:t>Reserved</a:t>
            </a:r>
            <a:r>
              <a:rPr sz="494" spc="-66" dirty="0">
                <a:solidFill>
                  <a:srgbClr val="FFFFFF"/>
                </a:solidFill>
                <a:latin typeface="Gill Sans MT"/>
                <a:cs typeface="Gill Sans MT"/>
                <a:hlinkClick r:id="rId14"/>
              </a:rPr>
              <a:t> </a:t>
            </a:r>
            <a:r>
              <a:rPr sz="494" spc="-4" dirty="0">
                <a:solidFill>
                  <a:srgbClr val="FFFFFF"/>
                </a:solidFill>
                <a:latin typeface="Gill Sans MT"/>
                <a:cs typeface="Gill Sans MT"/>
                <a:hlinkClick r:id="rId14"/>
              </a:rPr>
              <a:t>2019</a:t>
            </a:r>
            <a:endParaRPr sz="494">
              <a:solidFill>
                <a:prstClr val="black"/>
              </a:solidFill>
              <a:latin typeface="Gill Sans MT"/>
              <a:cs typeface="Gill Sans MT"/>
            </a:endParaRPr>
          </a:p>
        </p:txBody>
      </p:sp>
    </p:spTree>
    <p:extLst>
      <p:ext uri="{BB962C8B-B14F-4D97-AF65-F5344CB8AC3E}">
        <p14:creationId xmlns:p14="http://schemas.microsoft.com/office/powerpoint/2010/main" val="263859021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9157" y="1062010"/>
            <a:ext cx="5265376" cy="289090"/>
          </a:xfrm>
          <a:prstGeom prst="rect">
            <a:avLst/>
          </a:prstGeom>
        </p:spPr>
        <p:txBody>
          <a:bodyPr vert="horz" wrap="square" lIns="0" tIns="10450" rIns="0" bIns="0" rtlCol="0">
            <a:spAutoFit/>
          </a:bodyPr>
          <a:lstStyle/>
          <a:p>
            <a:pPr marL="10451">
              <a:spcBef>
                <a:spcPts val="82"/>
              </a:spcBef>
            </a:pPr>
            <a:r>
              <a:rPr sz="1810" spc="29" dirty="0">
                <a:solidFill>
                  <a:srgbClr val="05D6ED"/>
                </a:solidFill>
              </a:rPr>
              <a:t>Smart </a:t>
            </a:r>
            <a:r>
              <a:rPr sz="1810" spc="16" dirty="0">
                <a:solidFill>
                  <a:srgbClr val="05D6ED"/>
                </a:solidFill>
              </a:rPr>
              <a:t>Display </a:t>
            </a:r>
            <a:r>
              <a:rPr sz="1810" spc="-33" dirty="0">
                <a:solidFill>
                  <a:srgbClr val="05D6ED"/>
                </a:solidFill>
              </a:rPr>
              <a:t>Ownership </a:t>
            </a:r>
            <a:r>
              <a:rPr sz="1810" spc="58" dirty="0">
                <a:solidFill>
                  <a:srgbClr val="05D6ED"/>
                </a:solidFill>
              </a:rPr>
              <a:t>Rises </a:t>
            </a:r>
            <a:r>
              <a:rPr sz="1810" spc="-37" dirty="0">
                <a:solidFill>
                  <a:srgbClr val="05D6ED"/>
                </a:solidFill>
              </a:rPr>
              <a:t>Quickly, </a:t>
            </a:r>
            <a:r>
              <a:rPr sz="1810" dirty="0">
                <a:solidFill>
                  <a:srgbClr val="05D6ED"/>
                </a:solidFill>
              </a:rPr>
              <a:t>Amazon</a:t>
            </a:r>
            <a:r>
              <a:rPr sz="1810" spc="-21" dirty="0">
                <a:solidFill>
                  <a:srgbClr val="05D6ED"/>
                </a:solidFill>
              </a:rPr>
              <a:t> </a:t>
            </a:r>
            <a:r>
              <a:rPr sz="1810" spc="70" dirty="0">
                <a:solidFill>
                  <a:srgbClr val="05D6ED"/>
                </a:solidFill>
              </a:rPr>
              <a:t>Leads</a:t>
            </a:r>
            <a:endParaRPr sz="1810"/>
          </a:p>
        </p:txBody>
      </p:sp>
      <p:sp>
        <p:nvSpPr>
          <p:cNvPr id="3" name="object 3"/>
          <p:cNvSpPr txBox="1"/>
          <p:nvPr/>
        </p:nvSpPr>
        <p:spPr>
          <a:xfrm>
            <a:off x="5642465" y="1474797"/>
            <a:ext cx="3158076" cy="187845"/>
          </a:xfrm>
          <a:prstGeom prst="rect">
            <a:avLst/>
          </a:prstGeom>
        </p:spPr>
        <p:txBody>
          <a:bodyPr vert="horz" wrap="square" lIns="0" tIns="10450" rIns="0" bIns="0" rtlCol="0">
            <a:spAutoFit/>
          </a:bodyPr>
          <a:lstStyle/>
          <a:p>
            <a:pPr marL="10451" defTabSz="752460">
              <a:spcBef>
                <a:spcPts val="82"/>
              </a:spcBef>
            </a:pPr>
            <a:r>
              <a:rPr sz="1152" dirty="0">
                <a:solidFill>
                  <a:prstClr val="black"/>
                </a:solidFill>
                <a:latin typeface="Gill Sans MT"/>
                <a:cs typeface="Gill Sans MT"/>
              </a:rPr>
              <a:t>U.S.</a:t>
            </a:r>
            <a:r>
              <a:rPr sz="1152" spc="-62" dirty="0">
                <a:solidFill>
                  <a:prstClr val="black"/>
                </a:solidFill>
                <a:latin typeface="Gill Sans MT"/>
                <a:cs typeface="Gill Sans MT"/>
              </a:rPr>
              <a:t> </a:t>
            </a:r>
            <a:r>
              <a:rPr sz="1152" spc="-8" dirty="0">
                <a:solidFill>
                  <a:prstClr val="black"/>
                </a:solidFill>
                <a:latin typeface="Gill Sans MT"/>
                <a:cs typeface="Gill Sans MT"/>
              </a:rPr>
              <a:t>Smart</a:t>
            </a:r>
            <a:r>
              <a:rPr sz="1152" spc="-58" dirty="0">
                <a:solidFill>
                  <a:prstClr val="black"/>
                </a:solidFill>
                <a:latin typeface="Gill Sans MT"/>
                <a:cs typeface="Gill Sans MT"/>
              </a:rPr>
              <a:t> </a:t>
            </a:r>
            <a:r>
              <a:rPr sz="1152" spc="-16" dirty="0">
                <a:solidFill>
                  <a:prstClr val="black"/>
                </a:solidFill>
                <a:latin typeface="Gill Sans MT"/>
                <a:cs typeface="Gill Sans MT"/>
              </a:rPr>
              <a:t>Display</a:t>
            </a:r>
            <a:r>
              <a:rPr sz="1152" spc="-58" dirty="0">
                <a:solidFill>
                  <a:prstClr val="black"/>
                </a:solidFill>
                <a:latin typeface="Gill Sans MT"/>
                <a:cs typeface="Gill Sans MT"/>
              </a:rPr>
              <a:t> </a:t>
            </a:r>
            <a:r>
              <a:rPr sz="1152" spc="-41" dirty="0">
                <a:solidFill>
                  <a:prstClr val="black"/>
                </a:solidFill>
                <a:latin typeface="Gill Sans MT"/>
                <a:cs typeface="Gill Sans MT"/>
              </a:rPr>
              <a:t>Adoption</a:t>
            </a:r>
            <a:r>
              <a:rPr sz="1152" spc="-58" dirty="0">
                <a:solidFill>
                  <a:prstClr val="black"/>
                </a:solidFill>
                <a:latin typeface="Gill Sans MT"/>
                <a:cs typeface="Gill Sans MT"/>
              </a:rPr>
              <a:t> </a:t>
            </a:r>
            <a:r>
              <a:rPr sz="1152" spc="-21" dirty="0">
                <a:solidFill>
                  <a:prstClr val="black"/>
                </a:solidFill>
                <a:latin typeface="Gill Sans MT"/>
                <a:cs typeface="Gill Sans MT"/>
              </a:rPr>
              <a:t>by</a:t>
            </a:r>
            <a:r>
              <a:rPr sz="1152" spc="-58" dirty="0">
                <a:solidFill>
                  <a:prstClr val="black"/>
                </a:solidFill>
                <a:latin typeface="Gill Sans MT"/>
                <a:cs typeface="Gill Sans MT"/>
              </a:rPr>
              <a:t> </a:t>
            </a:r>
            <a:r>
              <a:rPr sz="1152" spc="-8" dirty="0">
                <a:solidFill>
                  <a:prstClr val="black"/>
                </a:solidFill>
                <a:latin typeface="Gill Sans MT"/>
                <a:cs typeface="Gill Sans MT"/>
              </a:rPr>
              <a:t>Smart</a:t>
            </a:r>
            <a:r>
              <a:rPr sz="1152" spc="-58" dirty="0">
                <a:solidFill>
                  <a:prstClr val="black"/>
                </a:solidFill>
                <a:latin typeface="Gill Sans MT"/>
                <a:cs typeface="Gill Sans MT"/>
              </a:rPr>
              <a:t> </a:t>
            </a:r>
            <a:r>
              <a:rPr sz="1152" spc="-12" dirty="0">
                <a:solidFill>
                  <a:prstClr val="black"/>
                </a:solidFill>
                <a:latin typeface="Gill Sans MT"/>
                <a:cs typeface="Gill Sans MT"/>
              </a:rPr>
              <a:t>Speaker</a:t>
            </a:r>
            <a:r>
              <a:rPr sz="1152" spc="-58" dirty="0">
                <a:solidFill>
                  <a:prstClr val="black"/>
                </a:solidFill>
                <a:latin typeface="Gill Sans MT"/>
                <a:cs typeface="Gill Sans MT"/>
              </a:rPr>
              <a:t> </a:t>
            </a:r>
            <a:r>
              <a:rPr sz="1152" spc="-66" dirty="0">
                <a:solidFill>
                  <a:prstClr val="black"/>
                </a:solidFill>
                <a:latin typeface="Gill Sans MT"/>
                <a:cs typeface="Gill Sans MT"/>
              </a:rPr>
              <a:t>Owners</a:t>
            </a:r>
            <a:endParaRPr sz="1152">
              <a:solidFill>
                <a:prstClr val="black"/>
              </a:solidFill>
              <a:latin typeface="Gill Sans MT"/>
              <a:cs typeface="Gill Sans MT"/>
            </a:endParaRPr>
          </a:p>
        </p:txBody>
      </p:sp>
      <p:sp>
        <p:nvSpPr>
          <p:cNvPr id="4" name="object 4"/>
          <p:cNvSpPr/>
          <p:nvPr/>
        </p:nvSpPr>
        <p:spPr>
          <a:xfrm>
            <a:off x="8163235" y="3152684"/>
            <a:ext cx="0" cy="318211"/>
          </a:xfrm>
          <a:custGeom>
            <a:avLst/>
            <a:gdLst/>
            <a:ahLst/>
            <a:cxnLst/>
            <a:rect l="l" t="t" r="r" b="b"/>
            <a:pathLst>
              <a:path h="386714">
                <a:moveTo>
                  <a:pt x="0" y="0"/>
                </a:moveTo>
                <a:lnTo>
                  <a:pt x="0" y="386600"/>
                </a:lnTo>
              </a:path>
            </a:pathLst>
          </a:custGeom>
          <a:ln w="79260">
            <a:solidFill>
              <a:srgbClr val="04ABBD"/>
            </a:solidFill>
          </a:ln>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8058414" y="2718798"/>
            <a:ext cx="137421" cy="318211"/>
          </a:xfrm>
          <a:custGeom>
            <a:avLst/>
            <a:gdLst/>
            <a:ahLst/>
            <a:cxnLst/>
            <a:rect l="l" t="t" r="r" b="b"/>
            <a:pathLst>
              <a:path w="167004" h="386714">
                <a:moveTo>
                  <a:pt x="0" y="0"/>
                </a:moveTo>
                <a:lnTo>
                  <a:pt x="167004" y="0"/>
                </a:lnTo>
                <a:lnTo>
                  <a:pt x="167004" y="386588"/>
                </a:lnTo>
                <a:lnTo>
                  <a:pt x="0" y="386588"/>
                </a:lnTo>
                <a:lnTo>
                  <a:pt x="0"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5862611" y="2718788"/>
            <a:ext cx="2181497" cy="318211"/>
          </a:xfrm>
          <a:custGeom>
            <a:avLst/>
            <a:gdLst/>
            <a:ahLst/>
            <a:cxnLst/>
            <a:rect l="l" t="t" r="r" b="b"/>
            <a:pathLst>
              <a:path w="2651125" h="386714">
                <a:moveTo>
                  <a:pt x="0" y="386600"/>
                </a:moveTo>
                <a:lnTo>
                  <a:pt x="2651086" y="386600"/>
                </a:lnTo>
                <a:lnTo>
                  <a:pt x="2651086" y="0"/>
                </a:lnTo>
                <a:lnTo>
                  <a:pt x="0" y="0"/>
                </a:lnTo>
                <a:lnTo>
                  <a:pt x="0" y="3866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8031201" y="2284903"/>
            <a:ext cx="165115" cy="318211"/>
          </a:xfrm>
          <a:custGeom>
            <a:avLst/>
            <a:gdLst/>
            <a:ahLst/>
            <a:cxnLst/>
            <a:rect l="l" t="t" r="r" b="b"/>
            <a:pathLst>
              <a:path w="200659" h="386714">
                <a:moveTo>
                  <a:pt x="0" y="0"/>
                </a:moveTo>
                <a:lnTo>
                  <a:pt x="200088" y="0"/>
                </a:lnTo>
                <a:lnTo>
                  <a:pt x="200088" y="386588"/>
                </a:lnTo>
                <a:lnTo>
                  <a:pt x="0" y="386588"/>
                </a:lnTo>
                <a:lnTo>
                  <a:pt x="0"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5862611" y="2284903"/>
            <a:ext cx="2154326" cy="318211"/>
          </a:xfrm>
          <a:custGeom>
            <a:avLst/>
            <a:gdLst/>
            <a:ahLst/>
            <a:cxnLst/>
            <a:rect l="l" t="t" r="r" b="b"/>
            <a:pathLst>
              <a:path w="2618104" h="386714">
                <a:moveTo>
                  <a:pt x="0" y="386600"/>
                </a:moveTo>
                <a:lnTo>
                  <a:pt x="2618016" y="386600"/>
                </a:lnTo>
                <a:lnTo>
                  <a:pt x="2618016" y="0"/>
                </a:lnTo>
                <a:lnTo>
                  <a:pt x="0" y="0"/>
                </a:lnTo>
                <a:lnTo>
                  <a:pt x="0" y="38660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7888357" y="1851007"/>
            <a:ext cx="307761" cy="318211"/>
          </a:xfrm>
          <a:custGeom>
            <a:avLst/>
            <a:gdLst/>
            <a:ahLst/>
            <a:cxnLst/>
            <a:rect l="l" t="t" r="r" b="b"/>
            <a:pathLst>
              <a:path w="374015" h="386714">
                <a:moveTo>
                  <a:pt x="0" y="386588"/>
                </a:moveTo>
                <a:lnTo>
                  <a:pt x="373672" y="386588"/>
                </a:lnTo>
                <a:lnTo>
                  <a:pt x="373672" y="0"/>
                </a:lnTo>
                <a:lnTo>
                  <a:pt x="0" y="0"/>
                </a:lnTo>
                <a:lnTo>
                  <a:pt x="0" y="386588"/>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5862610" y="1851007"/>
            <a:ext cx="2011680" cy="318211"/>
          </a:xfrm>
          <a:custGeom>
            <a:avLst/>
            <a:gdLst/>
            <a:ahLst/>
            <a:cxnLst/>
            <a:rect l="l" t="t" r="r" b="b"/>
            <a:pathLst>
              <a:path w="2444750" h="386714">
                <a:moveTo>
                  <a:pt x="0" y="386588"/>
                </a:moveTo>
                <a:lnTo>
                  <a:pt x="2444445" y="386588"/>
                </a:lnTo>
                <a:lnTo>
                  <a:pt x="2444445" y="0"/>
                </a:lnTo>
                <a:lnTo>
                  <a:pt x="0" y="0"/>
                </a:lnTo>
                <a:lnTo>
                  <a:pt x="0" y="386588"/>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11" name="object 11"/>
          <p:cNvSpPr txBox="1"/>
          <p:nvPr/>
        </p:nvSpPr>
        <p:spPr>
          <a:xfrm>
            <a:off x="5862610" y="3152684"/>
            <a:ext cx="2254127" cy="166209"/>
          </a:xfrm>
          <a:prstGeom prst="rect">
            <a:avLst/>
          </a:prstGeom>
          <a:solidFill>
            <a:srgbClr val="05D6ED"/>
          </a:solidFill>
        </p:spPr>
        <p:txBody>
          <a:bodyPr vert="horz" wrap="square" lIns="0" tIns="39189" rIns="0" bIns="0" rtlCol="0">
            <a:spAutoFit/>
          </a:bodyPr>
          <a:lstStyle/>
          <a:p>
            <a:pPr marL="41803" defTabSz="752460">
              <a:spcBef>
                <a:spcPts val="309"/>
              </a:spcBef>
            </a:pPr>
            <a:r>
              <a:rPr sz="823" spc="16" dirty="0">
                <a:solidFill>
                  <a:srgbClr val="FFFFFF"/>
                </a:solidFill>
                <a:latin typeface="Gill Sans MT"/>
                <a:cs typeface="Gill Sans MT"/>
              </a:rPr>
              <a:t>January</a:t>
            </a:r>
            <a:r>
              <a:rPr sz="823" spc="-45" dirty="0">
                <a:solidFill>
                  <a:srgbClr val="FFFFFF"/>
                </a:solidFill>
                <a:latin typeface="Gill Sans MT"/>
                <a:cs typeface="Gill Sans MT"/>
              </a:rPr>
              <a:t> </a:t>
            </a:r>
            <a:r>
              <a:rPr sz="823" spc="-8" dirty="0">
                <a:solidFill>
                  <a:srgbClr val="FFFFFF"/>
                </a:solidFill>
                <a:latin typeface="Gill Sans MT"/>
                <a:cs typeface="Gill Sans MT"/>
              </a:rPr>
              <a:t>2018</a:t>
            </a:r>
            <a:endParaRPr sz="823">
              <a:solidFill>
                <a:prstClr val="black"/>
              </a:solidFill>
              <a:latin typeface="Gill Sans MT"/>
              <a:cs typeface="Gill Sans MT"/>
            </a:endParaRPr>
          </a:p>
        </p:txBody>
      </p:sp>
      <p:sp>
        <p:nvSpPr>
          <p:cNvPr id="12" name="object 12"/>
          <p:cNvSpPr txBox="1"/>
          <p:nvPr/>
        </p:nvSpPr>
        <p:spPr>
          <a:xfrm>
            <a:off x="5862611" y="2718798"/>
            <a:ext cx="2181497" cy="164099"/>
          </a:xfrm>
          <a:prstGeom prst="rect">
            <a:avLst/>
          </a:prstGeom>
          <a:solidFill>
            <a:srgbClr val="05D6ED"/>
          </a:solidFill>
        </p:spPr>
        <p:txBody>
          <a:bodyPr vert="horz" wrap="square" lIns="0" tIns="37099" rIns="0" bIns="0" rtlCol="0">
            <a:spAutoFit/>
          </a:bodyPr>
          <a:lstStyle/>
          <a:p>
            <a:pPr marL="41803" defTabSz="752460">
              <a:spcBef>
                <a:spcPts val="292"/>
              </a:spcBef>
            </a:pPr>
            <a:r>
              <a:rPr sz="823" spc="-4" dirty="0">
                <a:solidFill>
                  <a:srgbClr val="FFFFFF"/>
                </a:solidFill>
                <a:latin typeface="Gill Sans MT"/>
                <a:cs typeface="Gill Sans MT"/>
              </a:rPr>
              <a:t>May</a:t>
            </a:r>
            <a:r>
              <a:rPr sz="823" spc="-45" dirty="0">
                <a:solidFill>
                  <a:srgbClr val="FFFFFF"/>
                </a:solidFill>
                <a:latin typeface="Gill Sans MT"/>
                <a:cs typeface="Gill Sans MT"/>
              </a:rPr>
              <a:t> </a:t>
            </a:r>
            <a:r>
              <a:rPr sz="823" spc="-8" dirty="0">
                <a:solidFill>
                  <a:srgbClr val="FFFFFF"/>
                </a:solidFill>
                <a:latin typeface="Gill Sans MT"/>
                <a:cs typeface="Gill Sans MT"/>
              </a:rPr>
              <a:t>2018</a:t>
            </a:r>
            <a:endParaRPr sz="823">
              <a:solidFill>
                <a:prstClr val="black"/>
              </a:solidFill>
              <a:latin typeface="Gill Sans MT"/>
              <a:cs typeface="Gill Sans MT"/>
            </a:endParaRPr>
          </a:p>
        </p:txBody>
      </p:sp>
      <p:sp>
        <p:nvSpPr>
          <p:cNvPr id="13" name="object 13"/>
          <p:cNvSpPr txBox="1"/>
          <p:nvPr/>
        </p:nvSpPr>
        <p:spPr>
          <a:xfrm>
            <a:off x="5862611" y="2284903"/>
            <a:ext cx="2154326" cy="147215"/>
          </a:xfrm>
          <a:prstGeom prst="rect">
            <a:avLst/>
          </a:prstGeom>
          <a:solidFill>
            <a:srgbClr val="05D6ED"/>
          </a:solidFill>
        </p:spPr>
        <p:txBody>
          <a:bodyPr vert="horz" wrap="square" lIns="0" tIns="20378" rIns="0" bIns="0" rtlCol="0">
            <a:spAutoFit/>
          </a:bodyPr>
          <a:lstStyle/>
          <a:p>
            <a:pPr marL="41803" defTabSz="752460">
              <a:spcBef>
                <a:spcPts val="160"/>
              </a:spcBef>
            </a:pPr>
            <a:r>
              <a:rPr sz="823" spc="-16" dirty="0">
                <a:solidFill>
                  <a:srgbClr val="FFFFFF"/>
                </a:solidFill>
                <a:latin typeface="Gill Sans MT"/>
                <a:cs typeface="Gill Sans MT"/>
              </a:rPr>
              <a:t>September</a:t>
            </a:r>
            <a:r>
              <a:rPr sz="823" spc="-45" dirty="0">
                <a:solidFill>
                  <a:srgbClr val="FFFFFF"/>
                </a:solidFill>
                <a:latin typeface="Gill Sans MT"/>
                <a:cs typeface="Gill Sans MT"/>
              </a:rPr>
              <a:t> </a:t>
            </a:r>
            <a:r>
              <a:rPr sz="823" spc="-8" dirty="0">
                <a:solidFill>
                  <a:srgbClr val="FFFFFF"/>
                </a:solidFill>
                <a:latin typeface="Gill Sans MT"/>
                <a:cs typeface="Gill Sans MT"/>
              </a:rPr>
              <a:t>2018</a:t>
            </a:r>
            <a:endParaRPr sz="823">
              <a:solidFill>
                <a:prstClr val="black"/>
              </a:solidFill>
              <a:latin typeface="Gill Sans MT"/>
              <a:cs typeface="Gill Sans MT"/>
            </a:endParaRPr>
          </a:p>
        </p:txBody>
      </p:sp>
      <p:sp>
        <p:nvSpPr>
          <p:cNvPr id="14" name="object 14"/>
          <p:cNvSpPr txBox="1"/>
          <p:nvPr/>
        </p:nvSpPr>
        <p:spPr>
          <a:xfrm>
            <a:off x="5862610" y="1851007"/>
            <a:ext cx="2011680" cy="148798"/>
          </a:xfrm>
          <a:prstGeom prst="rect">
            <a:avLst/>
          </a:prstGeom>
          <a:solidFill>
            <a:srgbClr val="05D6ED"/>
          </a:solidFill>
        </p:spPr>
        <p:txBody>
          <a:bodyPr vert="horz" wrap="square" lIns="0" tIns="21946" rIns="0" bIns="0" rtlCol="0">
            <a:spAutoFit/>
          </a:bodyPr>
          <a:lstStyle/>
          <a:p>
            <a:pPr marL="41803" defTabSz="752460">
              <a:spcBef>
                <a:spcPts val="173"/>
              </a:spcBef>
            </a:pPr>
            <a:r>
              <a:rPr sz="823" spc="16" dirty="0">
                <a:solidFill>
                  <a:srgbClr val="FFFFFF"/>
                </a:solidFill>
                <a:latin typeface="Gill Sans MT"/>
                <a:cs typeface="Gill Sans MT"/>
              </a:rPr>
              <a:t>January</a:t>
            </a:r>
            <a:r>
              <a:rPr sz="823" spc="-45" dirty="0">
                <a:solidFill>
                  <a:srgbClr val="FFFFFF"/>
                </a:solidFill>
                <a:latin typeface="Gill Sans MT"/>
                <a:cs typeface="Gill Sans MT"/>
              </a:rPr>
              <a:t> </a:t>
            </a:r>
            <a:r>
              <a:rPr sz="823" spc="-8" dirty="0">
                <a:solidFill>
                  <a:srgbClr val="FFFFFF"/>
                </a:solidFill>
                <a:latin typeface="Gill Sans MT"/>
                <a:cs typeface="Gill Sans MT"/>
              </a:rPr>
              <a:t>2019</a:t>
            </a:r>
            <a:endParaRPr sz="823">
              <a:solidFill>
                <a:prstClr val="black"/>
              </a:solidFill>
              <a:latin typeface="Gill Sans MT"/>
              <a:cs typeface="Gill Sans MT"/>
            </a:endParaRPr>
          </a:p>
        </p:txBody>
      </p:sp>
      <p:sp>
        <p:nvSpPr>
          <p:cNvPr id="15" name="object 15"/>
          <p:cNvSpPr txBox="1"/>
          <p:nvPr/>
        </p:nvSpPr>
        <p:spPr>
          <a:xfrm>
            <a:off x="8218302" y="3216264"/>
            <a:ext cx="277455" cy="175213"/>
          </a:xfrm>
          <a:prstGeom prst="rect">
            <a:avLst/>
          </a:prstGeom>
        </p:spPr>
        <p:txBody>
          <a:bodyPr vert="horz" wrap="square" lIns="0" tIns="10450" rIns="0" bIns="0" rtlCol="0">
            <a:spAutoFit/>
          </a:bodyPr>
          <a:lstStyle/>
          <a:p>
            <a:pPr marL="10451" defTabSz="752460">
              <a:spcBef>
                <a:spcPts val="82"/>
              </a:spcBef>
            </a:pPr>
            <a:r>
              <a:rPr sz="1070" spc="-4" dirty="0">
                <a:solidFill>
                  <a:srgbClr val="04ABBD"/>
                </a:solidFill>
                <a:latin typeface="Gill Sans MT"/>
                <a:cs typeface="Gill Sans MT"/>
              </a:rPr>
              <a:t>2.8%</a:t>
            </a:r>
            <a:endParaRPr sz="1070">
              <a:solidFill>
                <a:prstClr val="black"/>
              </a:solidFill>
              <a:latin typeface="Gill Sans MT"/>
              <a:cs typeface="Gill Sans MT"/>
            </a:endParaRPr>
          </a:p>
        </p:txBody>
      </p:sp>
      <p:sp>
        <p:nvSpPr>
          <p:cNvPr id="16" name="object 16"/>
          <p:cNvSpPr txBox="1"/>
          <p:nvPr/>
        </p:nvSpPr>
        <p:spPr>
          <a:xfrm>
            <a:off x="8218302" y="2773788"/>
            <a:ext cx="277455" cy="175213"/>
          </a:xfrm>
          <a:prstGeom prst="rect">
            <a:avLst/>
          </a:prstGeom>
        </p:spPr>
        <p:txBody>
          <a:bodyPr vert="horz" wrap="square" lIns="0" tIns="10450" rIns="0" bIns="0" rtlCol="0">
            <a:spAutoFit/>
          </a:bodyPr>
          <a:lstStyle/>
          <a:p>
            <a:pPr marL="10451" defTabSz="752460">
              <a:spcBef>
                <a:spcPts val="82"/>
              </a:spcBef>
            </a:pPr>
            <a:r>
              <a:rPr sz="1070" spc="-4" dirty="0">
                <a:solidFill>
                  <a:srgbClr val="04ABBD"/>
                </a:solidFill>
                <a:latin typeface="Gill Sans MT"/>
                <a:cs typeface="Gill Sans MT"/>
              </a:rPr>
              <a:t>5.9%</a:t>
            </a:r>
            <a:endParaRPr sz="1070">
              <a:solidFill>
                <a:prstClr val="black"/>
              </a:solidFill>
              <a:latin typeface="Gill Sans MT"/>
              <a:cs typeface="Gill Sans MT"/>
            </a:endParaRPr>
          </a:p>
        </p:txBody>
      </p:sp>
      <p:sp>
        <p:nvSpPr>
          <p:cNvPr id="17" name="object 17"/>
          <p:cNvSpPr txBox="1"/>
          <p:nvPr/>
        </p:nvSpPr>
        <p:spPr>
          <a:xfrm>
            <a:off x="8218302" y="2349653"/>
            <a:ext cx="277455" cy="175213"/>
          </a:xfrm>
          <a:prstGeom prst="rect">
            <a:avLst/>
          </a:prstGeom>
        </p:spPr>
        <p:txBody>
          <a:bodyPr vert="horz" wrap="square" lIns="0" tIns="10450" rIns="0" bIns="0" rtlCol="0">
            <a:spAutoFit/>
          </a:bodyPr>
          <a:lstStyle/>
          <a:p>
            <a:pPr marL="10451" defTabSz="752460">
              <a:spcBef>
                <a:spcPts val="82"/>
              </a:spcBef>
            </a:pPr>
            <a:r>
              <a:rPr sz="1070" spc="-4" dirty="0">
                <a:solidFill>
                  <a:srgbClr val="04ABBD"/>
                </a:solidFill>
                <a:latin typeface="Gill Sans MT"/>
                <a:cs typeface="Gill Sans MT"/>
              </a:rPr>
              <a:t>7.1%</a:t>
            </a:r>
            <a:endParaRPr sz="1070">
              <a:solidFill>
                <a:prstClr val="black"/>
              </a:solidFill>
              <a:latin typeface="Gill Sans MT"/>
              <a:cs typeface="Gill Sans MT"/>
            </a:endParaRPr>
          </a:p>
        </p:txBody>
      </p:sp>
      <p:sp>
        <p:nvSpPr>
          <p:cNvPr id="18" name="object 18"/>
          <p:cNvSpPr txBox="1"/>
          <p:nvPr/>
        </p:nvSpPr>
        <p:spPr>
          <a:xfrm>
            <a:off x="8218302" y="1922258"/>
            <a:ext cx="344337" cy="175213"/>
          </a:xfrm>
          <a:prstGeom prst="rect">
            <a:avLst/>
          </a:prstGeom>
        </p:spPr>
        <p:txBody>
          <a:bodyPr vert="horz" wrap="square" lIns="0" tIns="10450" rIns="0" bIns="0" rtlCol="0">
            <a:spAutoFit/>
          </a:bodyPr>
          <a:lstStyle/>
          <a:p>
            <a:pPr marL="10451" defTabSz="752460">
              <a:spcBef>
                <a:spcPts val="82"/>
              </a:spcBef>
            </a:pPr>
            <a:r>
              <a:rPr sz="1070" spc="-4" dirty="0">
                <a:solidFill>
                  <a:srgbClr val="04ABBD"/>
                </a:solidFill>
                <a:latin typeface="Gill Sans MT"/>
                <a:cs typeface="Gill Sans MT"/>
              </a:rPr>
              <a:t>13.2%</a:t>
            </a:r>
            <a:endParaRPr sz="1070">
              <a:solidFill>
                <a:prstClr val="black"/>
              </a:solidFill>
              <a:latin typeface="Gill Sans MT"/>
              <a:cs typeface="Gill Sans MT"/>
            </a:endParaRPr>
          </a:p>
        </p:txBody>
      </p:sp>
      <p:sp>
        <p:nvSpPr>
          <p:cNvPr id="19" name="object 19"/>
          <p:cNvSpPr/>
          <p:nvPr/>
        </p:nvSpPr>
        <p:spPr>
          <a:xfrm>
            <a:off x="2865544" y="4120877"/>
            <a:ext cx="813554" cy="1207531"/>
          </a:xfrm>
          <a:custGeom>
            <a:avLst/>
            <a:gdLst/>
            <a:ahLst/>
            <a:cxnLst/>
            <a:rect l="l" t="t" r="r" b="b"/>
            <a:pathLst>
              <a:path w="988695" h="1467485">
                <a:moveTo>
                  <a:pt x="988126" y="0"/>
                </a:moveTo>
                <a:lnTo>
                  <a:pt x="936407" y="1182"/>
                </a:lnTo>
                <a:lnTo>
                  <a:pt x="885922" y="4755"/>
                </a:lnTo>
                <a:lnTo>
                  <a:pt x="836526" y="10756"/>
                </a:lnTo>
                <a:lnTo>
                  <a:pt x="788075" y="19222"/>
                </a:lnTo>
                <a:lnTo>
                  <a:pt x="740425" y="30191"/>
                </a:lnTo>
                <a:lnTo>
                  <a:pt x="693433" y="43699"/>
                </a:lnTo>
                <a:lnTo>
                  <a:pt x="646952" y="59784"/>
                </a:lnTo>
                <a:lnTo>
                  <a:pt x="600840" y="78483"/>
                </a:lnTo>
                <a:lnTo>
                  <a:pt x="554953" y="99835"/>
                </a:lnTo>
                <a:lnTo>
                  <a:pt x="509146" y="123875"/>
                </a:lnTo>
                <a:lnTo>
                  <a:pt x="467832" y="148079"/>
                </a:lnTo>
                <a:lnTo>
                  <a:pt x="428120" y="173961"/>
                </a:lnTo>
                <a:lnTo>
                  <a:pt x="390030" y="201450"/>
                </a:lnTo>
                <a:lnTo>
                  <a:pt x="353583" y="230476"/>
                </a:lnTo>
                <a:lnTo>
                  <a:pt x="318799" y="260969"/>
                </a:lnTo>
                <a:lnTo>
                  <a:pt x="285697" y="292857"/>
                </a:lnTo>
                <a:lnTo>
                  <a:pt x="254299" y="326072"/>
                </a:lnTo>
                <a:lnTo>
                  <a:pt x="224623" y="360542"/>
                </a:lnTo>
                <a:lnTo>
                  <a:pt x="196691" y="396197"/>
                </a:lnTo>
                <a:lnTo>
                  <a:pt x="170523" y="432967"/>
                </a:lnTo>
                <a:lnTo>
                  <a:pt x="146138" y="470782"/>
                </a:lnTo>
                <a:lnTo>
                  <a:pt x="123557" y="509570"/>
                </a:lnTo>
                <a:lnTo>
                  <a:pt x="102801" y="549263"/>
                </a:lnTo>
                <a:lnTo>
                  <a:pt x="83888" y="589788"/>
                </a:lnTo>
                <a:lnTo>
                  <a:pt x="66840" y="631077"/>
                </a:lnTo>
                <a:lnTo>
                  <a:pt x="51677" y="673058"/>
                </a:lnTo>
                <a:lnTo>
                  <a:pt x="38419" y="715662"/>
                </a:lnTo>
                <a:lnTo>
                  <a:pt x="27085" y="758818"/>
                </a:lnTo>
                <a:lnTo>
                  <a:pt x="17697" y="802455"/>
                </a:lnTo>
                <a:lnTo>
                  <a:pt x="10274" y="846503"/>
                </a:lnTo>
                <a:lnTo>
                  <a:pt x="4837" y="890893"/>
                </a:lnTo>
                <a:lnTo>
                  <a:pt x="1405" y="935552"/>
                </a:lnTo>
                <a:lnTo>
                  <a:pt x="0" y="980413"/>
                </a:lnTo>
                <a:lnTo>
                  <a:pt x="640" y="1025402"/>
                </a:lnTo>
                <a:lnTo>
                  <a:pt x="3347" y="1070452"/>
                </a:lnTo>
                <a:lnTo>
                  <a:pt x="8140" y="1115490"/>
                </a:lnTo>
                <a:lnTo>
                  <a:pt x="15039" y="1160448"/>
                </a:lnTo>
                <a:lnTo>
                  <a:pt x="24066" y="1205253"/>
                </a:lnTo>
                <a:lnTo>
                  <a:pt x="35239" y="1249837"/>
                </a:lnTo>
                <a:lnTo>
                  <a:pt x="48580" y="1294128"/>
                </a:lnTo>
                <a:lnTo>
                  <a:pt x="64108" y="1338057"/>
                </a:lnTo>
                <a:lnTo>
                  <a:pt x="81844" y="1381553"/>
                </a:lnTo>
                <a:lnTo>
                  <a:pt x="101807" y="1424545"/>
                </a:lnTo>
                <a:lnTo>
                  <a:pt x="124018" y="1466964"/>
                </a:lnTo>
                <a:lnTo>
                  <a:pt x="988126" y="987983"/>
                </a:lnTo>
                <a:lnTo>
                  <a:pt x="988126"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2967594" y="4120877"/>
            <a:ext cx="1524174" cy="1626064"/>
          </a:xfrm>
          <a:custGeom>
            <a:avLst/>
            <a:gdLst/>
            <a:ahLst/>
            <a:cxnLst/>
            <a:rect l="l" t="t" r="r" b="b"/>
            <a:pathLst>
              <a:path w="1852295" h="1976120">
                <a:moveTo>
                  <a:pt x="864108" y="0"/>
                </a:moveTo>
                <a:lnTo>
                  <a:pt x="864108" y="987983"/>
                </a:lnTo>
                <a:lnTo>
                  <a:pt x="0" y="1466964"/>
                </a:lnTo>
                <a:lnTo>
                  <a:pt x="25348" y="1510345"/>
                </a:lnTo>
                <a:lnTo>
                  <a:pt x="52307" y="1551964"/>
                </a:lnTo>
                <a:lnTo>
                  <a:pt x="80833" y="1591798"/>
                </a:lnTo>
                <a:lnTo>
                  <a:pt x="110884" y="1629820"/>
                </a:lnTo>
                <a:lnTo>
                  <a:pt x="142417" y="1666005"/>
                </a:lnTo>
                <a:lnTo>
                  <a:pt x="175390" y="1700330"/>
                </a:lnTo>
                <a:lnTo>
                  <a:pt x="209761" y="1732768"/>
                </a:lnTo>
                <a:lnTo>
                  <a:pt x="245487" y="1763294"/>
                </a:lnTo>
                <a:lnTo>
                  <a:pt x="282525" y="1791884"/>
                </a:lnTo>
                <a:lnTo>
                  <a:pt x="320833" y="1818513"/>
                </a:lnTo>
                <a:lnTo>
                  <a:pt x="360368" y="1843155"/>
                </a:lnTo>
                <a:lnTo>
                  <a:pt x="401089" y="1865786"/>
                </a:lnTo>
                <a:lnTo>
                  <a:pt x="442951" y="1886380"/>
                </a:lnTo>
                <a:lnTo>
                  <a:pt x="485914" y="1904913"/>
                </a:lnTo>
                <a:lnTo>
                  <a:pt x="529934" y="1921359"/>
                </a:lnTo>
                <a:lnTo>
                  <a:pt x="574968" y="1935693"/>
                </a:lnTo>
                <a:lnTo>
                  <a:pt x="620975" y="1947891"/>
                </a:lnTo>
                <a:lnTo>
                  <a:pt x="667912" y="1957927"/>
                </a:lnTo>
                <a:lnTo>
                  <a:pt x="715736" y="1965776"/>
                </a:lnTo>
                <a:lnTo>
                  <a:pt x="764405" y="1971414"/>
                </a:lnTo>
                <a:lnTo>
                  <a:pt x="813876" y="1974815"/>
                </a:lnTo>
                <a:lnTo>
                  <a:pt x="864108" y="1975954"/>
                </a:lnTo>
                <a:lnTo>
                  <a:pt x="911976" y="1974815"/>
                </a:lnTo>
                <a:lnTo>
                  <a:pt x="959256" y="1971432"/>
                </a:lnTo>
                <a:lnTo>
                  <a:pt x="1005896" y="1965856"/>
                </a:lnTo>
                <a:lnTo>
                  <a:pt x="1051845" y="1958140"/>
                </a:lnTo>
                <a:lnTo>
                  <a:pt x="1097051" y="1948335"/>
                </a:lnTo>
                <a:lnTo>
                  <a:pt x="1141462" y="1936493"/>
                </a:lnTo>
                <a:lnTo>
                  <a:pt x="1185026" y="1922665"/>
                </a:lnTo>
                <a:lnTo>
                  <a:pt x="1227691" y="1906904"/>
                </a:lnTo>
                <a:lnTo>
                  <a:pt x="1269407" y="1889262"/>
                </a:lnTo>
                <a:lnTo>
                  <a:pt x="1310120" y="1869789"/>
                </a:lnTo>
                <a:lnTo>
                  <a:pt x="1349779" y="1848538"/>
                </a:lnTo>
                <a:lnTo>
                  <a:pt x="1388333" y="1825560"/>
                </a:lnTo>
                <a:lnTo>
                  <a:pt x="1425730" y="1800908"/>
                </a:lnTo>
                <a:lnTo>
                  <a:pt x="1461918" y="1774632"/>
                </a:lnTo>
                <a:lnTo>
                  <a:pt x="1496845" y="1746785"/>
                </a:lnTo>
                <a:lnTo>
                  <a:pt x="1530459" y="1717419"/>
                </a:lnTo>
                <a:lnTo>
                  <a:pt x="1562709" y="1686585"/>
                </a:lnTo>
                <a:lnTo>
                  <a:pt x="1593543" y="1654335"/>
                </a:lnTo>
                <a:lnTo>
                  <a:pt x="1622909" y="1620720"/>
                </a:lnTo>
                <a:lnTo>
                  <a:pt x="1650756" y="1585793"/>
                </a:lnTo>
                <a:lnTo>
                  <a:pt x="1677032" y="1549606"/>
                </a:lnTo>
                <a:lnTo>
                  <a:pt x="1701684" y="1512209"/>
                </a:lnTo>
                <a:lnTo>
                  <a:pt x="1724662" y="1473655"/>
                </a:lnTo>
                <a:lnTo>
                  <a:pt x="1745913" y="1433996"/>
                </a:lnTo>
                <a:lnTo>
                  <a:pt x="1765386" y="1393282"/>
                </a:lnTo>
                <a:lnTo>
                  <a:pt x="1783029" y="1351567"/>
                </a:lnTo>
                <a:lnTo>
                  <a:pt x="1798789" y="1308902"/>
                </a:lnTo>
                <a:lnTo>
                  <a:pt x="1812617" y="1265338"/>
                </a:lnTo>
                <a:lnTo>
                  <a:pt x="1824459" y="1220927"/>
                </a:lnTo>
                <a:lnTo>
                  <a:pt x="1834264" y="1175721"/>
                </a:lnTo>
                <a:lnTo>
                  <a:pt x="1841980" y="1129772"/>
                </a:lnTo>
                <a:lnTo>
                  <a:pt x="1847556" y="1083132"/>
                </a:lnTo>
                <a:lnTo>
                  <a:pt x="1850939" y="1035852"/>
                </a:lnTo>
                <a:lnTo>
                  <a:pt x="1852079" y="987983"/>
                </a:lnTo>
                <a:lnTo>
                  <a:pt x="1850939" y="940115"/>
                </a:lnTo>
                <a:lnTo>
                  <a:pt x="1847556" y="892835"/>
                </a:lnTo>
                <a:lnTo>
                  <a:pt x="1841980" y="846194"/>
                </a:lnTo>
                <a:lnTo>
                  <a:pt x="1834264" y="800245"/>
                </a:lnTo>
                <a:lnTo>
                  <a:pt x="1824459" y="755039"/>
                </a:lnTo>
                <a:lnTo>
                  <a:pt x="1812617" y="710628"/>
                </a:lnTo>
                <a:lnTo>
                  <a:pt x="1798789" y="667064"/>
                </a:lnTo>
                <a:lnTo>
                  <a:pt x="1783029" y="624398"/>
                </a:lnTo>
                <a:lnTo>
                  <a:pt x="1765386" y="582682"/>
                </a:lnTo>
                <a:lnTo>
                  <a:pt x="1745913" y="541968"/>
                </a:lnTo>
                <a:lnTo>
                  <a:pt x="1724662" y="502308"/>
                </a:lnTo>
                <a:lnTo>
                  <a:pt x="1701684" y="463754"/>
                </a:lnTo>
                <a:lnTo>
                  <a:pt x="1677032" y="426357"/>
                </a:lnTo>
                <a:lnTo>
                  <a:pt x="1650756" y="390168"/>
                </a:lnTo>
                <a:lnTo>
                  <a:pt x="1622909" y="355241"/>
                </a:lnTo>
                <a:lnTo>
                  <a:pt x="1593543" y="321626"/>
                </a:lnTo>
                <a:lnTo>
                  <a:pt x="1562709" y="289375"/>
                </a:lnTo>
                <a:lnTo>
                  <a:pt x="1530459" y="258541"/>
                </a:lnTo>
                <a:lnTo>
                  <a:pt x="1496845" y="229174"/>
                </a:lnTo>
                <a:lnTo>
                  <a:pt x="1461918" y="201327"/>
                </a:lnTo>
                <a:lnTo>
                  <a:pt x="1425730" y="175051"/>
                </a:lnTo>
                <a:lnTo>
                  <a:pt x="1388333" y="150398"/>
                </a:lnTo>
                <a:lnTo>
                  <a:pt x="1349779" y="127419"/>
                </a:lnTo>
                <a:lnTo>
                  <a:pt x="1310120" y="106168"/>
                </a:lnTo>
                <a:lnTo>
                  <a:pt x="1269407" y="86695"/>
                </a:lnTo>
                <a:lnTo>
                  <a:pt x="1227691" y="69051"/>
                </a:lnTo>
                <a:lnTo>
                  <a:pt x="1185026" y="53290"/>
                </a:lnTo>
                <a:lnTo>
                  <a:pt x="1141462" y="39462"/>
                </a:lnTo>
                <a:lnTo>
                  <a:pt x="1097051" y="27620"/>
                </a:lnTo>
                <a:lnTo>
                  <a:pt x="1051845" y="17815"/>
                </a:lnTo>
                <a:lnTo>
                  <a:pt x="1005896" y="10098"/>
                </a:lnTo>
                <a:lnTo>
                  <a:pt x="959256" y="4522"/>
                </a:lnTo>
                <a:lnTo>
                  <a:pt x="911976" y="1139"/>
                </a:lnTo>
                <a:lnTo>
                  <a:pt x="864108"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21" name="object 21"/>
          <p:cNvSpPr txBox="1"/>
          <p:nvPr/>
        </p:nvSpPr>
        <p:spPr>
          <a:xfrm>
            <a:off x="4516070" y="4202842"/>
            <a:ext cx="427417" cy="485041"/>
          </a:xfrm>
          <a:prstGeom prst="rect">
            <a:avLst/>
          </a:prstGeom>
        </p:spPr>
        <p:txBody>
          <a:bodyPr vert="horz" wrap="square" lIns="0" tIns="10450" rIns="0" bIns="0" rtlCol="0">
            <a:spAutoFit/>
          </a:bodyPr>
          <a:lstStyle/>
          <a:p>
            <a:pPr marL="10451" defTabSz="752460">
              <a:lnSpc>
                <a:spcPts val="1345"/>
              </a:lnSpc>
              <a:spcBef>
                <a:spcPts val="82"/>
              </a:spcBef>
            </a:pPr>
            <a:r>
              <a:rPr sz="1152" spc="-8" dirty="0">
                <a:solidFill>
                  <a:srgbClr val="04ABBD"/>
                </a:solidFill>
                <a:latin typeface="Gill Sans MT"/>
                <a:cs typeface="Gill Sans MT"/>
              </a:rPr>
              <a:t>67.0%</a:t>
            </a:r>
            <a:endParaRPr sz="1152">
              <a:solidFill>
                <a:prstClr val="black"/>
              </a:solidFill>
              <a:latin typeface="Gill Sans MT"/>
              <a:cs typeface="Gill Sans MT"/>
            </a:endParaRPr>
          </a:p>
          <a:p>
            <a:pPr marL="12018" marR="4180" defTabSz="752460">
              <a:lnSpc>
                <a:spcPts val="1185"/>
              </a:lnSpc>
            </a:pPr>
            <a:r>
              <a:rPr sz="987" spc="-16" dirty="0">
                <a:solidFill>
                  <a:srgbClr val="04ABBD"/>
                </a:solidFill>
                <a:latin typeface="Gill Sans MT"/>
                <a:cs typeface="Gill Sans MT"/>
              </a:rPr>
              <a:t>Amaz</a:t>
            </a:r>
            <a:r>
              <a:rPr sz="987" spc="-29" dirty="0">
                <a:solidFill>
                  <a:srgbClr val="04ABBD"/>
                </a:solidFill>
                <a:latin typeface="Gill Sans MT"/>
                <a:cs typeface="Gill Sans MT"/>
              </a:rPr>
              <a:t>on  </a:t>
            </a:r>
            <a:r>
              <a:rPr sz="987" spc="-25" dirty="0">
                <a:solidFill>
                  <a:srgbClr val="04ABBD"/>
                </a:solidFill>
                <a:latin typeface="Gill Sans MT"/>
                <a:cs typeface="Gill Sans MT"/>
              </a:rPr>
              <a:t>Alexa</a:t>
            </a:r>
            <a:endParaRPr sz="987">
              <a:solidFill>
                <a:prstClr val="black"/>
              </a:solidFill>
              <a:latin typeface="Gill Sans MT"/>
              <a:cs typeface="Gill Sans MT"/>
            </a:endParaRPr>
          </a:p>
        </p:txBody>
      </p:sp>
      <p:sp>
        <p:nvSpPr>
          <p:cNvPr id="22" name="object 22"/>
          <p:cNvSpPr/>
          <p:nvPr/>
        </p:nvSpPr>
        <p:spPr>
          <a:xfrm>
            <a:off x="3237757" y="4612635"/>
            <a:ext cx="865806" cy="560658"/>
          </a:xfrm>
          <a:custGeom>
            <a:avLst/>
            <a:gdLst/>
            <a:ahLst/>
            <a:cxnLst/>
            <a:rect l="l" t="t" r="r" b="b"/>
            <a:pathLst>
              <a:path w="1052195" h="681354">
                <a:moveTo>
                  <a:pt x="1051737" y="680808"/>
                </a:moveTo>
                <a:lnTo>
                  <a:pt x="0" y="680808"/>
                </a:lnTo>
                <a:lnTo>
                  <a:pt x="0" y="0"/>
                </a:lnTo>
                <a:lnTo>
                  <a:pt x="1051737" y="0"/>
                </a:lnTo>
                <a:lnTo>
                  <a:pt x="1051737" y="680808"/>
                </a:lnTo>
                <a:close/>
              </a:path>
            </a:pathLst>
          </a:custGeom>
          <a:ln w="12700">
            <a:solidFill>
              <a:srgbClr val="FFFFFF"/>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3175294" y="4541907"/>
            <a:ext cx="990687" cy="831320"/>
          </a:xfrm>
          <a:custGeom>
            <a:avLst/>
            <a:gdLst/>
            <a:ahLst/>
            <a:cxnLst/>
            <a:rect l="l" t="t" r="r" b="b"/>
            <a:pathLst>
              <a:path w="1203960" h="1010285">
                <a:moveTo>
                  <a:pt x="1203566" y="1010107"/>
                </a:moveTo>
                <a:lnTo>
                  <a:pt x="0" y="1010107"/>
                </a:lnTo>
                <a:lnTo>
                  <a:pt x="0" y="0"/>
                </a:lnTo>
                <a:lnTo>
                  <a:pt x="1203566" y="0"/>
                </a:lnTo>
                <a:lnTo>
                  <a:pt x="1203566" y="1010107"/>
                </a:lnTo>
                <a:close/>
              </a:path>
            </a:pathLst>
          </a:custGeom>
          <a:ln w="12700">
            <a:solidFill>
              <a:srgbClr val="FFFFFF"/>
            </a:solidFill>
          </a:ln>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3615329" y="4739081"/>
            <a:ext cx="110773" cy="230951"/>
          </a:xfrm>
          <a:custGeom>
            <a:avLst/>
            <a:gdLst/>
            <a:ahLst/>
            <a:cxnLst/>
            <a:rect l="l" t="t" r="r" b="b"/>
            <a:pathLst>
              <a:path w="134620" h="280670">
                <a:moveTo>
                  <a:pt x="67017" y="280250"/>
                </a:moveTo>
                <a:lnTo>
                  <a:pt x="93077" y="274974"/>
                </a:lnTo>
                <a:lnTo>
                  <a:pt x="114387" y="260596"/>
                </a:lnTo>
                <a:lnTo>
                  <a:pt x="128770" y="239290"/>
                </a:lnTo>
                <a:lnTo>
                  <a:pt x="134048" y="213232"/>
                </a:lnTo>
                <a:lnTo>
                  <a:pt x="134048" y="67017"/>
                </a:lnTo>
                <a:lnTo>
                  <a:pt x="128770" y="40960"/>
                </a:lnTo>
                <a:lnTo>
                  <a:pt x="114387" y="19654"/>
                </a:lnTo>
                <a:lnTo>
                  <a:pt x="93077" y="5276"/>
                </a:lnTo>
                <a:lnTo>
                  <a:pt x="67017" y="0"/>
                </a:lnTo>
                <a:lnTo>
                  <a:pt x="40960" y="5276"/>
                </a:lnTo>
                <a:lnTo>
                  <a:pt x="19654" y="19654"/>
                </a:lnTo>
                <a:lnTo>
                  <a:pt x="5276" y="40960"/>
                </a:lnTo>
                <a:lnTo>
                  <a:pt x="0" y="67017"/>
                </a:lnTo>
                <a:lnTo>
                  <a:pt x="0" y="213232"/>
                </a:lnTo>
                <a:lnTo>
                  <a:pt x="5276" y="239290"/>
                </a:lnTo>
                <a:lnTo>
                  <a:pt x="19654" y="260596"/>
                </a:lnTo>
                <a:lnTo>
                  <a:pt x="40960" y="274974"/>
                </a:lnTo>
                <a:lnTo>
                  <a:pt x="67017" y="280250"/>
                </a:lnTo>
                <a:close/>
              </a:path>
            </a:pathLst>
          </a:custGeom>
          <a:ln w="12700">
            <a:solidFill>
              <a:srgbClr val="FFFFFF"/>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3583108" y="4900647"/>
            <a:ext cx="174739" cy="162265"/>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6" name="object 26"/>
          <p:cNvSpPr txBox="1"/>
          <p:nvPr/>
        </p:nvSpPr>
        <p:spPr>
          <a:xfrm>
            <a:off x="2069157" y="1416400"/>
            <a:ext cx="3169049" cy="3274587"/>
          </a:xfrm>
          <a:prstGeom prst="rect">
            <a:avLst/>
          </a:prstGeom>
        </p:spPr>
        <p:txBody>
          <a:bodyPr vert="horz" wrap="square" lIns="0" tIns="10450" rIns="0" bIns="0" rtlCol="0">
            <a:spAutoFit/>
          </a:bodyPr>
          <a:lstStyle/>
          <a:p>
            <a:pPr marL="10451" marR="63228" algn="just" defTabSz="752460">
              <a:lnSpc>
                <a:spcPct val="121200"/>
              </a:lnSpc>
              <a:spcBef>
                <a:spcPts val="82"/>
              </a:spcBef>
            </a:pPr>
            <a:r>
              <a:rPr sz="905" spc="21" dirty="0">
                <a:solidFill>
                  <a:srgbClr val="58595B"/>
                </a:solidFill>
                <a:latin typeface="Gill Sans MT"/>
                <a:cs typeface="Gill Sans MT"/>
              </a:rPr>
              <a:t>The </a:t>
            </a:r>
            <a:r>
              <a:rPr sz="905" spc="41" dirty="0">
                <a:solidFill>
                  <a:srgbClr val="58595B"/>
                </a:solidFill>
                <a:latin typeface="Gill Sans MT"/>
                <a:cs typeface="Gill Sans MT"/>
              </a:rPr>
              <a:t>Amazon Echo </a:t>
            </a:r>
            <a:r>
              <a:rPr sz="905" spc="45" dirty="0">
                <a:solidFill>
                  <a:srgbClr val="58595B"/>
                </a:solidFill>
                <a:latin typeface="Gill Sans MT"/>
                <a:cs typeface="Gill Sans MT"/>
              </a:rPr>
              <a:t>Show </a:t>
            </a:r>
            <a:r>
              <a:rPr sz="905" spc="33" dirty="0">
                <a:solidFill>
                  <a:srgbClr val="58595B"/>
                </a:solidFill>
                <a:latin typeface="Gill Sans MT"/>
                <a:cs typeface="Gill Sans MT"/>
              </a:rPr>
              <a:t>debuted </a:t>
            </a:r>
            <a:r>
              <a:rPr sz="905" spc="103" dirty="0">
                <a:solidFill>
                  <a:srgbClr val="58595B"/>
                </a:solidFill>
                <a:latin typeface="Gill Sans MT"/>
                <a:cs typeface="Gill Sans MT"/>
              </a:rPr>
              <a:t>as </a:t>
            </a:r>
            <a:r>
              <a:rPr sz="905" spc="16" dirty="0">
                <a:solidFill>
                  <a:srgbClr val="58595B"/>
                </a:solidFill>
                <a:latin typeface="Gill Sans MT"/>
                <a:cs typeface="Gill Sans MT"/>
              </a:rPr>
              <a:t>the first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16" dirty="0">
                <a:solidFill>
                  <a:srgbClr val="58595B"/>
                </a:solidFill>
                <a:latin typeface="Gill Sans MT"/>
                <a:cs typeface="Gill Sans MT"/>
              </a:rPr>
              <a:t>with</a:t>
            </a:r>
            <a:r>
              <a:rPr sz="905" spc="-37"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45" dirty="0">
                <a:solidFill>
                  <a:srgbClr val="58595B"/>
                </a:solidFill>
                <a:latin typeface="Gill Sans MT"/>
                <a:cs typeface="Gill Sans MT"/>
              </a:rPr>
              <a:t>display</a:t>
            </a:r>
            <a:r>
              <a:rPr sz="905" spc="-33" dirty="0">
                <a:solidFill>
                  <a:srgbClr val="58595B"/>
                </a:solidFill>
                <a:latin typeface="Gill Sans MT"/>
                <a:cs typeface="Gill Sans MT"/>
              </a:rPr>
              <a:t> </a:t>
            </a:r>
            <a:r>
              <a:rPr sz="905" spc="37" dirty="0">
                <a:solidFill>
                  <a:srgbClr val="58595B"/>
                </a:solidFill>
                <a:latin typeface="Gill Sans MT"/>
                <a:cs typeface="Gill Sans MT"/>
              </a:rPr>
              <a:t>screen</a:t>
            </a:r>
            <a:r>
              <a:rPr sz="905" spc="-33" dirty="0">
                <a:solidFill>
                  <a:srgbClr val="58595B"/>
                </a:solidFill>
                <a:latin typeface="Gill Sans MT"/>
                <a:cs typeface="Gill Sans MT"/>
              </a:rPr>
              <a:t> </a:t>
            </a:r>
            <a:r>
              <a:rPr sz="905" spc="25" dirty="0">
                <a:solidFill>
                  <a:srgbClr val="58595B"/>
                </a:solidFill>
                <a:latin typeface="Gill Sans MT"/>
                <a:cs typeface="Gill Sans MT"/>
              </a:rPr>
              <a:t>now</a:t>
            </a:r>
            <a:r>
              <a:rPr sz="905" spc="-33" dirty="0">
                <a:solidFill>
                  <a:srgbClr val="58595B"/>
                </a:solidFill>
                <a:latin typeface="Gill Sans MT"/>
                <a:cs typeface="Gill Sans MT"/>
              </a:rPr>
              <a:t> </a:t>
            </a:r>
            <a:r>
              <a:rPr sz="905" spc="25" dirty="0">
                <a:solidFill>
                  <a:srgbClr val="58595B"/>
                </a:solidFill>
                <a:latin typeface="Gill Sans MT"/>
                <a:cs typeface="Gill Sans MT"/>
              </a:rPr>
              <a:t>known</a:t>
            </a:r>
            <a:r>
              <a:rPr sz="905" spc="-33" dirty="0">
                <a:solidFill>
                  <a:srgbClr val="58595B"/>
                </a:solidFill>
                <a:latin typeface="Gill Sans MT"/>
                <a:cs typeface="Gill Sans MT"/>
              </a:rPr>
              <a:t> </a:t>
            </a:r>
            <a:r>
              <a:rPr sz="905" spc="103" dirty="0">
                <a:solidFill>
                  <a:srgbClr val="58595B"/>
                </a:solidFill>
                <a:latin typeface="Gill Sans MT"/>
                <a:cs typeface="Gill Sans MT"/>
              </a:rPr>
              <a:t>as</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45" dirty="0">
                <a:solidFill>
                  <a:srgbClr val="58595B"/>
                </a:solidFill>
                <a:latin typeface="Gill Sans MT"/>
                <a:cs typeface="Gill Sans MT"/>
              </a:rPr>
              <a:t>display</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94" dirty="0">
                <a:solidFill>
                  <a:srgbClr val="58595B"/>
                </a:solidFill>
                <a:latin typeface="Gill Sans MT"/>
                <a:cs typeface="Gill Sans MT"/>
              </a:rPr>
              <a:t>June  </a:t>
            </a:r>
            <a:r>
              <a:rPr sz="905" spc="37" dirty="0">
                <a:solidFill>
                  <a:srgbClr val="58595B"/>
                </a:solidFill>
                <a:latin typeface="Gill Sans MT"/>
                <a:cs typeface="Gill Sans MT"/>
              </a:rPr>
              <a:t>2017. </a:t>
            </a:r>
            <a:r>
              <a:rPr sz="905" spc="16" dirty="0">
                <a:solidFill>
                  <a:srgbClr val="58595B"/>
                </a:solidFill>
                <a:latin typeface="Gill Sans MT"/>
                <a:cs typeface="Gill Sans MT"/>
              </a:rPr>
              <a:t>Later </a:t>
            </a:r>
            <a:r>
              <a:rPr sz="905" spc="21" dirty="0">
                <a:solidFill>
                  <a:srgbClr val="58595B"/>
                </a:solidFill>
                <a:latin typeface="Gill Sans MT"/>
                <a:cs typeface="Gill Sans MT"/>
              </a:rPr>
              <a:t>in </a:t>
            </a:r>
            <a:r>
              <a:rPr sz="905" spc="29" dirty="0">
                <a:solidFill>
                  <a:srgbClr val="58595B"/>
                </a:solidFill>
                <a:latin typeface="Gill Sans MT"/>
                <a:cs typeface="Gill Sans MT"/>
              </a:rPr>
              <a:t>2017, </a:t>
            </a:r>
            <a:r>
              <a:rPr sz="905" spc="41" dirty="0">
                <a:solidFill>
                  <a:srgbClr val="58595B"/>
                </a:solidFill>
                <a:latin typeface="Gill Sans MT"/>
                <a:cs typeface="Gill Sans MT"/>
              </a:rPr>
              <a:t>Amazon </a:t>
            </a:r>
            <a:r>
              <a:rPr sz="905" spc="53" dirty="0">
                <a:solidFill>
                  <a:srgbClr val="58595B"/>
                </a:solidFill>
                <a:latin typeface="Gill Sans MT"/>
                <a:cs typeface="Gill Sans MT"/>
              </a:rPr>
              <a:t>also </a:t>
            </a:r>
            <a:r>
              <a:rPr sz="905" spc="41" dirty="0">
                <a:solidFill>
                  <a:srgbClr val="58595B"/>
                </a:solidFill>
                <a:latin typeface="Gill Sans MT"/>
                <a:cs typeface="Gill Sans MT"/>
              </a:rPr>
              <a:t>launched </a:t>
            </a:r>
            <a:r>
              <a:rPr sz="905" spc="16" dirty="0">
                <a:solidFill>
                  <a:srgbClr val="58595B"/>
                </a:solidFill>
                <a:latin typeface="Gill Sans MT"/>
                <a:cs typeface="Gill Sans MT"/>
              </a:rPr>
              <a:t>the </a:t>
            </a:r>
            <a:r>
              <a:rPr sz="905" spc="37" dirty="0">
                <a:solidFill>
                  <a:srgbClr val="58595B"/>
                </a:solidFill>
                <a:latin typeface="Gill Sans MT"/>
                <a:cs typeface="Gill Sans MT"/>
              </a:rPr>
              <a:t>smaller Echo  </a:t>
            </a:r>
            <a:r>
              <a:rPr sz="905" spc="33" dirty="0">
                <a:solidFill>
                  <a:srgbClr val="58595B"/>
                </a:solidFill>
                <a:latin typeface="Gill Sans MT"/>
                <a:cs typeface="Gill Sans MT"/>
              </a:rPr>
              <a:t>Spot.</a:t>
            </a:r>
            <a:r>
              <a:rPr sz="905" spc="-29" dirty="0">
                <a:solidFill>
                  <a:srgbClr val="58595B"/>
                </a:solidFill>
                <a:latin typeface="Gill Sans MT"/>
                <a:cs typeface="Gill Sans MT"/>
              </a:rPr>
              <a:t> With </a:t>
            </a:r>
            <a:r>
              <a:rPr sz="905" spc="41" dirty="0">
                <a:solidFill>
                  <a:srgbClr val="58595B"/>
                </a:solidFill>
                <a:latin typeface="Gill Sans MT"/>
                <a:cs typeface="Gill Sans MT"/>
              </a:rPr>
              <a:t>Amazon</a:t>
            </a:r>
            <a:r>
              <a:rPr sz="905" spc="-25" dirty="0">
                <a:solidFill>
                  <a:srgbClr val="58595B"/>
                </a:solidFill>
                <a:latin typeface="Gill Sans MT"/>
                <a:cs typeface="Gill Sans MT"/>
              </a:rPr>
              <a:t> </a:t>
            </a:r>
            <a:r>
              <a:rPr sz="905" spc="103" dirty="0">
                <a:solidFill>
                  <a:srgbClr val="58595B"/>
                </a:solidFill>
                <a:latin typeface="Gill Sans MT"/>
                <a:cs typeface="Gill Sans MT"/>
              </a:rPr>
              <a:t>as</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5" dirty="0">
                <a:solidFill>
                  <a:srgbClr val="58595B"/>
                </a:solidFill>
                <a:latin typeface="Gill Sans MT"/>
                <a:cs typeface="Gill Sans MT"/>
              </a:rPr>
              <a:t> </a:t>
            </a:r>
            <a:r>
              <a:rPr sz="905" spc="45" dirty="0">
                <a:solidFill>
                  <a:srgbClr val="58595B"/>
                </a:solidFill>
                <a:latin typeface="Gill Sans MT"/>
                <a:cs typeface="Gill Sans MT"/>
              </a:rPr>
              <a:t>single</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45" dirty="0">
                <a:solidFill>
                  <a:srgbClr val="58595B"/>
                </a:solidFill>
                <a:latin typeface="Gill Sans MT"/>
                <a:cs typeface="Gill Sans MT"/>
              </a:rPr>
              <a:t>display</a:t>
            </a:r>
            <a:r>
              <a:rPr sz="905" spc="-25" dirty="0">
                <a:solidFill>
                  <a:srgbClr val="58595B"/>
                </a:solidFill>
                <a:latin typeface="Gill Sans MT"/>
                <a:cs typeface="Gill Sans MT"/>
              </a:rPr>
              <a:t> </a:t>
            </a:r>
            <a:r>
              <a:rPr sz="905" spc="25" dirty="0">
                <a:solidFill>
                  <a:srgbClr val="58595B"/>
                </a:solidFill>
                <a:latin typeface="Gill Sans MT"/>
                <a:cs typeface="Gill Sans MT"/>
              </a:rPr>
              <a:t>manufacturer,  </a:t>
            </a:r>
            <a:r>
              <a:rPr sz="905" spc="16" dirty="0">
                <a:solidFill>
                  <a:srgbClr val="58595B"/>
                </a:solidFill>
                <a:latin typeface="Gill Sans MT"/>
                <a:cs typeface="Gill Sans MT"/>
              </a:rPr>
              <a:t>only</a:t>
            </a:r>
            <a:r>
              <a:rPr sz="905" spc="-33" dirty="0">
                <a:solidFill>
                  <a:srgbClr val="58595B"/>
                </a:solidFill>
                <a:latin typeface="Gill Sans MT"/>
                <a:cs typeface="Gill Sans MT"/>
              </a:rPr>
              <a:t> </a:t>
            </a:r>
            <a:r>
              <a:rPr sz="905" spc="37" dirty="0">
                <a:solidFill>
                  <a:srgbClr val="58595B"/>
                </a:solidFill>
                <a:latin typeface="Gill Sans MT"/>
                <a:cs typeface="Gill Sans MT"/>
              </a:rPr>
              <a:t>2.8%</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33" dirty="0">
                <a:solidFill>
                  <a:srgbClr val="58595B"/>
                </a:solidFill>
                <a:latin typeface="Gill Sans MT"/>
                <a:cs typeface="Gill Sans MT"/>
              </a:rPr>
              <a:t>all</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33" dirty="0">
                <a:solidFill>
                  <a:srgbClr val="58595B"/>
                </a:solidFill>
                <a:latin typeface="Gill Sans MT"/>
                <a:cs typeface="Gill Sans MT"/>
              </a:rPr>
              <a:t>speaker</a:t>
            </a:r>
            <a:r>
              <a:rPr sz="905" spc="-29" dirty="0">
                <a:solidFill>
                  <a:srgbClr val="58595B"/>
                </a:solidFill>
                <a:latin typeface="Gill Sans MT"/>
                <a:cs typeface="Gill Sans MT"/>
              </a:rPr>
              <a:t> </a:t>
            </a:r>
            <a:r>
              <a:rPr sz="905" spc="25" dirty="0">
                <a:solidFill>
                  <a:srgbClr val="58595B"/>
                </a:solidFill>
                <a:latin typeface="Gill Sans MT"/>
                <a:cs typeface="Gill Sans MT"/>
              </a:rPr>
              <a:t>owners</a:t>
            </a:r>
            <a:r>
              <a:rPr sz="905" spc="-33" dirty="0">
                <a:solidFill>
                  <a:srgbClr val="58595B"/>
                </a:solidFill>
                <a:latin typeface="Gill Sans MT"/>
                <a:cs typeface="Gill Sans MT"/>
              </a:rPr>
              <a:t> </a:t>
            </a:r>
            <a:r>
              <a:rPr sz="905" spc="58" dirty="0">
                <a:solidFill>
                  <a:srgbClr val="58595B"/>
                </a:solidFill>
                <a:latin typeface="Gill Sans MT"/>
                <a:cs typeface="Gill Sans MT"/>
              </a:rPr>
              <a:t>had</a:t>
            </a:r>
            <a:r>
              <a:rPr sz="905" spc="-33" dirty="0">
                <a:solidFill>
                  <a:srgbClr val="58595B"/>
                </a:solidFill>
                <a:latin typeface="Gill Sans MT"/>
                <a:cs typeface="Gill Sans MT"/>
              </a:rPr>
              <a:t> </a:t>
            </a:r>
            <a:r>
              <a:rPr sz="905" spc="37" dirty="0">
                <a:solidFill>
                  <a:srgbClr val="58595B"/>
                </a:solidFill>
                <a:latin typeface="Gill Sans MT"/>
                <a:cs typeface="Gill Sans MT"/>
              </a:rPr>
              <a:t>adopted</a:t>
            </a:r>
            <a:r>
              <a:rPr sz="905" spc="-29" dirty="0">
                <a:solidFill>
                  <a:srgbClr val="58595B"/>
                </a:solidFill>
                <a:latin typeface="Gill Sans MT"/>
                <a:cs typeface="Gill Sans MT"/>
              </a:rPr>
              <a:t> </a:t>
            </a:r>
            <a:r>
              <a:rPr sz="905" spc="25" dirty="0">
                <a:solidFill>
                  <a:srgbClr val="58595B"/>
                </a:solidFill>
                <a:latin typeface="Gill Sans MT"/>
                <a:cs typeface="Gill Sans MT"/>
              </a:rPr>
              <a:t>one</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16" dirty="0">
                <a:solidFill>
                  <a:srgbClr val="58595B"/>
                </a:solidFill>
                <a:latin typeface="Gill Sans MT"/>
                <a:cs typeface="Gill Sans MT"/>
              </a:rPr>
              <a:t>the  </a:t>
            </a:r>
            <a:r>
              <a:rPr sz="905" spc="45" dirty="0">
                <a:solidFill>
                  <a:srgbClr val="58595B"/>
                </a:solidFill>
                <a:latin typeface="Gill Sans MT"/>
                <a:cs typeface="Gill Sans MT"/>
              </a:rPr>
              <a:t>devices </a:t>
            </a:r>
            <a:r>
              <a:rPr sz="905" spc="21" dirty="0">
                <a:solidFill>
                  <a:srgbClr val="58595B"/>
                </a:solidFill>
                <a:latin typeface="Gill Sans MT"/>
                <a:cs typeface="Gill Sans MT"/>
              </a:rPr>
              <a:t>in</a:t>
            </a:r>
            <a:r>
              <a:rPr sz="905" spc="-115" dirty="0">
                <a:solidFill>
                  <a:srgbClr val="58595B"/>
                </a:solidFill>
                <a:latin typeface="Gill Sans MT"/>
                <a:cs typeface="Gill Sans MT"/>
              </a:rPr>
              <a:t> </a:t>
            </a:r>
            <a:r>
              <a:rPr sz="905" spc="37" dirty="0">
                <a:solidFill>
                  <a:srgbClr val="58595B"/>
                </a:solidFill>
                <a:latin typeface="Gill Sans MT"/>
                <a:cs typeface="Gill Sans MT"/>
              </a:rPr>
              <a:t>2017.</a:t>
            </a:r>
            <a:endParaRPr sz="905">
              <a:solidFill>
                <a:prstClr val="black"/>
              </a:solidFill>
              <a:latin typeface="Gill Sans MT"/>
              <a:cs typeface="Gill Sans MT"/>
            </a:endParaRPr>
          </a:p>
          <a:p>
            <a:pPr marL="10451" marR="4180" defTabSz="752460">
              <a:lnSpc>
                <a:spcPct val="121200"/>
              </a:lnSpc>
              <a:spcBef>
                <a:spcPts val="823"/>
              </a:spcBef>
            </a:pPr>
            <a:r>
              <a:rPr sz="905" spc="33" dirty="0">
                <a:solidFill>
                  <a:srgbClr val="58595B"/>
                </a:solidFill>
                <a:latin typeface="Gill Sans MT"/>
                <a:cs typeface="Gill Sans MT"/>
              </a:rPr>
              <a:t>This </a:t>
            </a:r>
            <a:r>
              <a:rPr sz="905" spc="29" dirty="0">
                <a:solidFill>
                  <a:srgbClr val="58595B"/>
                </a:solidFill>
                <a:latin typeface="Gill Sans MT"/>
                <a:cs typeface="Gill Sans MT"/>
              </a:rPr>
              <a:t>figure </a:t>
            </a:r>
            <a:r>
              <a:rPr sz="905" spc="16" dirty="0">
                <a:solidFill>
                  <a:srgbClr val="58595B"/>
                </a:solidFill>
                <a:latin typeface="Gill Sans MT"/>
                <a:cs typeface="Gill Sans MT"/>
              </a:rPr>
              <a:t>rose </a:t>
            </a:r>
            <a:r>
              <a:rPr sz="905" spc="21" dirty="0">
                <a:solidFill>
                  <a:srgbClr val="58595B"/>
                </a:solidFill>
                <a:latin typeface="Gill Sans MT"/>
                <a:cs typeface="Gill Sans MT"/>
              </a:rPr>
              <a:t>rapidly in early </a:t>
            </a:r>
            <a:r>
              <a:rPr sz="905" spc="45" dirty="0">
                <a:solidFill>
                  <a:srgbClr val="58595B"/>
                </a:solidFill>
                <a:latin typeface="Gill Sans MT"/>
                <a:cs typeface="Gill Sans MT"/>
              </a:rPr>
              <a:t>2018 </a:t>
            </a:r>
            <a:r>
              <a:rPr sz="905" spc="103" dirty="0">
                <a:solidFill>
                  <a:srgbClr val="58595B"/>
                </a:solidFill>
                <a:latin typeface="Gill Sans MT"/>
                <a:cs typeface="Gill Sans MT"/>
              </a:rPr>
              <a:t>as </a:t>
            </a:r>
            <a:r>
              <a:rPr sz="905" spc="41" dirty="0">
                <a:solidFill>
                  <a:srgbClr val="58595B"/>
                </a:solidFill>
                <a:latin typeface="Gill Sans MT"/>
                <a:cs typeface="Gill Sans MT"/>
              </a:rPr>
              <a:t>Amazon </a:t>
            </a:r>
            <a:r>
              <a:rPr sz="905" spc="66" dirty="0">
                <a:solidFill>
                  <a:srgbClr val="58595B"/>
                </a:solidFill>
                <a:latin typeface="Gill Sans MT"/>
                <a:cs typeface="Gill Sans MT"/>
              </a:rPr>
              <a:t>engaged </a:t>
            </a:r>
            <a:r>
              <a:rPr sz="905" spc="16" dirty="0">
                <a:solidFill>
                  <a:srgbClr val="58595B"/>
                </a:solidFill>
                <a:latin typeface="Gill Sans MT"/>
                <a:cs typeface="Gill Sans MT"/>
              </a:rPr>
              <a:t>in  </a:t>
            </a:r>
            <a:r>
              <a:rPr sz="905" spc="58" dirty="0">
                <a:solidFill>
                  <a:srgbClr val="58595B"/>
                </a:solidFill>
                <a:latin typeface="Gill Sans MT"/>
                <a:cs typeface="Gill Sans MT"/>
              </a:rPr>
              <a:t>aggressive</a:t>
            </a:r>
            <a:r>
              <a:rPr sz="905" spc="-33" dirty="0">
                <a:solidFill>
                  <a:srgbClr val="58595B"/>
                </a:solidFill>
                <a:latin typeface="Gill Sans MT"/>
                <a:cs typeface="Gill Sans MT"/>
              </a:rPr>
              <a:t> </a:t>
            </a:r>
            <a:r>
              <a:rPr sz="905" spc="41" dirty="0">
                <a:solidFill>
                  <a:srgbClr val="58595B"/>
                </a:solidFill>
                <a:latin typeface="Gill Sans MT"/>
                <a:cs typeface="Gill Sans MT"/>
              </a:rPr>
              <a:t>discounting</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45" dirty="0">
                <a:solidFill>
                  <a:srgbClr val="58595B"/>
                </a:solidFill>
                <a:latin typeface="Gill Sans MT"/>
                <a:cs typeface="Gill Sans MT"/>
              </a:rPr>
              <a:t>devices</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25" dirty="0">
                <a:solidFill>
                  <a:srgbClr val="58595B"/>
                </a:solidFill>
                <a:latin typeface="Gill Sans MT"/>
                <a:cs typeface="Gill Sans MT"/>
              </a:rPr>
              <a:t>then</a:t>
            </a:r>
            <a:r>
              <a:rPr sz="905" spc="-29" dirty="0">
                <a:solidFill>
                  <a:srgbClr val="58595B"/>
                </a:solidFill>
                <a:latin typeface="Gill Sans MT"/>
                <a:cs typeface="Gill Sans MT"/>
              </a:rPr>
              <a:t> </a:t>
            </a:r>
            <a:r>
              <a:rPr sz="905" spc="8" dirty="0">
                <a:solidFill>
                  <a:srgbClr val="58595B"/>
                </a:solidFill>
                <a:latin typeface="Gill Sans MT"/>
                <a:cs typeface="Gill Sans MT"/>
              </a:rPr>
              <a:t>later</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25" dirty="0">
                <a:solidFill>
                  <a:srgbClr val="58595B"/>
                </a:solidFill>
                <a:latin typeface="Gill Sans MT"/>
                <a:cs typeface="Gill Sans MT"/>
              </a:rPr>
              <a:t>year  after </a:t>
            </a:r>
            <a:r>
              <a:rPr sz="905" spc="41" dirty="0">
                <a:solidFill>
                  <a:srgbClr val="58595B"/>
                </a:solidFill>
                <a:latin typeface="Gill Sans MT"/>
                <a:cs typeface="Gill Sans MT"/>
              </a:rPr>
              <a:t>manufacturers </a:t>
            </a:r>
            <a:r>
              <a:rPr sz="905" spc="33" dirty="0">
                <a:solidFill>
                  <a:srgbClr val="58595B"/>
                </a:solidFill>
                <a:latin typeface="Gill Sans MT"/>
                <a:cs typeface="Gill Sans MT"/>
              </a:rPr>
              <a:t>starting </a:t>
            </a:r>
            <a:r>
              <a:rPr sz="905" spc="21" dirty="0">
                <a:solidFill>
                  <a:srgbClr val="58595B"/>
                </a:solidFill>
                <a:latin typeface="Gill Sans MT"/>
                <a:cs typeface="Gill Sans MT"/>
              </a:rPr>
              <a:t>introducing </a:t>
            </a:r>
            <a:r>
              <a:rPr sz="905" spc="49" dirty="0">
                <a:solidFill>
                  <a:srgbClr val="58595B"/>
                </a:solidFill>
                <a:latin typeface="Gill Sans MT"/>
                <a:cs typeface="Gill Sans MT"/>
              </a:rPr>
              <a:t>smart </a:t>
            </a:r>
            <a:r>
              <a:rPr sz="905" spc="53" dirty="0">
                <a:solidFill>
                  <a:srgbClr val="58595B"/>
                </a:solidFill>
                <a:latin typeface="Gill Sans MT"/>
                <a:cs typeface="Gill Sans MT"/>
              </a:rPr>
              <a:t>displays </a:t>
            </a:r>
            <a:r>
              <a:rPr sz="905" spc="16" dirty="0">
                <a:solidFill>
                  <a:srgbClr val="58595B"/>
                </a:solidFill>
                <a:latin typeface="Gill Sans MT"/>
                <a:cs typeface="Gill Sans MT"/>
              </a:rPr>
              <a:t>driven  </a:t>
            </a:r>
            <a:r>
              <a:rPr sz="905" spc="37" dirty="0">
                <a:solidFill>
                  <a:srgbClr val="58595B"/>
                </a:solidFill>
                <a:latin typeface="Gill Sans MT"/>
                <a:cs typeface="Gill Sans MT"/>
              </a:rPr>
              <a:t>by </a:t>
            </a:r>
            <a:r>
              <a:rPr sz="905" spc="16" dirty="0">
                <a:solidFill>
                  <a:srgbClr val="58595B"/>
                </a:solidFill>
                <a:latin typeface="Gill Sans MT"/>
                <a:cs typeface="Gill Sans MT"/>
              </a:rPr>
              <a:t>Google </a:t>
            </a:r>
            <a:r>
              <a:rPr sz="905" spc="41" dirty="0">
                <a:solidFill>
                  <a:srgbClr val="58595B"/>
                </a:solidFill>
                <a:latin typeface="Gill Sans MT"/>
                <a:cs typeface="Gill Sans MT"/>
              </a:rPr>
              <a:t>Assistant. </a:t>
            </a:r>
            <a:r>
              <a:rPr sz="905" spc="37" dirty="0">
                <a:solidFill>
                  <a:srgbClr val="58595B"/>
                </a:solidFill>
                <a:latin typeface="Gill Sans MT"/>
                <a:cs typeface="Gill Sans MT"/>
              </a:rPr>
              <a:t>By </a:t>
            </a:r>
            <a:r>
              <a:rPr sz="905" spc="21" dirty="0">
                <a:solidFill>
                  <a:srgbClr val="58595B"/>
                </a:solidFill>
                <a:latin typeface="Gill Sans MT"/>
                <a:cs typeface="Gill Sans MT"/>
              </a:rPr>
              <a:t>year-end </a:t>
            </a:r>
            <a:r>
              <a:rPr sz="905" spc="29" dirty="0">
                <a:solidFill>
                  <a:srgbClr val="58595B"/>
                </a:solidFill>
                <a:latin typeface="Gill Sans MT"/>
                <a:cs typeface="Gill Sans MT"/>
              </a:rPr>
              <a:t>2018, </a:t>
            </a:r>
            <a:r>
              <a:rPr sz="905" spc="49" dirty="0">
                <a:solidFill>
                  <a:srgbClr val="58595B"/>
                </a:solidFill>
                <a:latin typeface="Gill Sans MT"/>
                <a:cs typeface="Gill Sans MT"/>
              </a:rPr>
              <a:t>smart </a:t>
            </a:r>
            <a:r>
              <a:rPr sz="905" spc="53" dirty="0">
                <a:solidFill>
                  <a:srgbClr val="58595B"/>
                </a:solidFill>
                <a:latin typeface="Gill Sans MT"/>
                <a:cs typeface="Gill Sans MT"/>
              </a:rPr>
              <a:t>displays </a:t>
            </a:r>
            <a:r>
              <a:rPr sz="905" spc="8" dirty="0">
                <a:solidFill>
                  <a:srgbClr val="58595B"/>
                </a:solidFill>
                <a:latin typeface="Gill Sans MT"/>
                <a:cs typeface="Gill Sans MT"/>
              </a:rPr>
              <a:t>were  </a:t>
            </a:r>
            <a:r>
              <a:rPr sz="905" spc="25" dirty="0">
                <a:solidFill>
                  <a:srgbClr val="58595B"/>
                </a:solidFill>
                <a:latin typeface="Gill Sans MT"/>
                <a:cs typeface="Gill Sans MT"/>
              </a:rPr>
              <a:t>owned</a:t>
            </a:r>
            <a:r>
              <a:rPr sz="905" spc="-33" dirty="0">
                <a:solidFill>
                  <a:srgbClr val="58595B"/>
                </a:solidFill>
                <a:latin typeface="Gill Sans MT"/>
                <a:cs typeface="Gill Sans MT"/>
              </a:rPr>
              <a:t> </a:t>
            </a:r>
            <a:r>
              <a:rPr sz="905" spc="37" dirty="0">
                <a:solidFill>
                  <a:srgbClr val="58595B"/>
                </a:solidFill>
                <a:latin typeface="Gill Sans MT"/>
                <a:cs typeface="Gill Sans MT"/>
              </a:rPr>
              <a:t>by</a:t>
            </a:r>
            <a:r>
              <a:rPr sz="905" spc="-29" dirty="0">
                <a:solidFill>
                  <a:srgbClr val="58595B"/>
                </a:solidFill>
                <a:latin typeface="Gill Sans MT"/>
                <a:cs typeface="Gill Sans MT"/>
              </a:rPr>
              <a:t> </a:t>
            </a:r>
            <a:r>
              <a:rPr sz="905" spc="37" dirty="0">
                <a:solidFill>
                  <a:srgbClr val="58595B"/>
                </a:solidFill>
                <a:latin typeface="Gill Sans MT"/>
                <a:cs typeface="Gill Sans MT"/>
              </a:rPr>
              <a:t>13.2%</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29" dirty="0">
                <a:solidFill>
                  <a:srgbClr val="58595B"/>
                </a:solidFill>
                <a:latin typeface="Gill Sans MT"/>
                <a:cs typeface="Gill Sans MT"/>
              </a:rPr>
              <a:t> </a:t>
            </a:r>
            <a:r>
              <a:rPr sz="905" spc="16" dirty="0">
                <a:solidFill>
                  <a:srgbClr val="58595B"/>
                </a:solidFill>
                <a:latin typeface="Gill Sans MT"/>
                <a:cs typeface="Gill Sans MT"/>
              </a:rPr>
              <a:t>owners,</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45" dirty="0">
                <a:solidFill>
                  <a:srgbClr val="58595B"/>
                </a:solidFill>
                <a:latin typeface="Gill Sans MT"/>
                <a:cs typeface="Gill Sans MT"/>
              </a:rPr>
              <a:t>558%</a:t>
            </a:r>
            <a:r>
              <a:rPr sz="905" spc="-29" dirty="0">
                <a:solidFill>
                  <a:srgbClr val="58595B"/>
                </a:solidFill>
                <a:latin typeface="Gill Sans MT"/>
                <a:cs typeface="Gill Sans MT"/>
              </a:rPr>
              <a:t> </a:t>
            </a:r>
            <a:r>
              <a:rPr sz="905" spc="16" dirty="0">
                <a:solidFill>
                  <a:srgbClr val="58595B"/>
                </a:solidFill>
                <a:latin typeface="Gill Sans MT"/>
                <a:cs typeface="Gill Sans MT"/>
              </a:rPr>
              <a:t>growth</a:t>
            </a:r>
            <a:r>
              <a:rPr sz="905" spc="-29" dirty="0">
                <a:solidFill>
                  <a:srgbClr val="58595B"/>
                </a:solidFill>
                <a:latin typeface="Gill Sans MT"/>
                <a:cs typeface="Gill Sans MT"/>
              </a:rPr>
              <a:t> </a:t>
            </a:r>
            <a:r>
              <a:rPr sz="905" spc="8" dirty="0">
                <a:solidFill>
                  <a:srgbClr val="58595B"/>
                </a:solidFill>
                <a:latin typeface="Gill Sans MT"/>
                <a:cs typeface="Gill Sans MT"/>
              </a:rPr>
              <a:t>rate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12" dirty="0">
                <a:solidFill>
                  <a:srgbClr val="58595B"/>
                </a:solidFill>
                <a:latin typeface="Gill Sans MT"/>
                <a:cs typeface="Gill Sans MT"/>
              </a:rPr>
              <a:t>total</a:t>
            </a:r>
            <a:r>
              <a:rPr sz="905" spc="-33" dirty="0">
                <a:solidFill>
                  <a:srgbClr val="58595B"/>
                </a:solidFill>
                <a:latin typeface="Gill Sans MT"/>
                <a:cs typeface="Gill Sans MT"/>
              </a:rPr>
              <a:t> </a:t>
            </a:r>
            <a:r>
              <a:rPr sz="905" spc="33" dirty="0">
                <a:solidFill>
                  <a:srgbClr val="58595B"/>
                </a:solidFill>
                <a:latin typeface="Gill Sans MT"/>
                <a:cs typeface="Gill Sans MT"/>
              </a:rPr>
              <a:t>installed</a:t>
            </a:r>
            <a:r>
              <a:rPr sz="905" spc="-33" dirty="0">
                <a:solidFill>
                  <a:srgbClr val="58595B"/>
                </a:solidFill>
                <a:latin typeface="Gill Sans MT"/>
                <a:cs typeface="Gill Sans MT"/>
              </a:rPr>
              <a:t> </a:t>
            </a:r>
            <a:r>
              <a:rPr sz="905" spc="66" dirty="0">
                <a:solidFill>
                  <a:srgbClr val="58595B"/>
                </a:solidFill>
                <a:latin typeface="Gill Sans MT"/>
                <a:cs typeface="Gill Sans MT"/>
              </a:rPr>
              <a:t>base</a:t>
            </a:r>
            <a:r>
              <a:rPr sz="905" spc="-33" dirty="0">
                <a:solidFill>
                  <a:srgbClr val="58595B"/>
                </a:solidFill>
                <a:latin typeface="Gill Sans MT"/>
                <a:cs typeface="Gill Sans MT"/>
              </a:rPr>
              <a:t> </a:t>
            </a:r>
            <a:r>
              <a:rPr sz="905" spc="25" dirty="0">
                <a:solidFill>
                  <a:srgbClr val="58595B"/>
                </a:solidFill>
                <a:latin typeface="Gill Sans MT"/>
                <a:cs typeface="Gill Sans MT"/>
              </a:rPr>
              <a:t>from</a:t>
            </a:r>
            <a:r>
              <a:rPr sz="905" spc="-29" dirty="0">
                <a:solidFill>
                  <a:srgbClr val="58595B"/>
                </a:solidFill>
                <a:latin typeface="Gill Sans MT"/>
                <a:cs typeface="Gill Sans MT"/>
              </a:rPr>
              <a:t> </a:t>
            </a:r>
            <a:r>
              <a:rPr sz="905" spc="37" dirty="0">
                <a:solidFill>
                  <a:srgbClr val="58595B"/>
                </a:solidFill>
                <a:latin typeface="Gill Sans MT"/>
                <a:cs typeface="Gill Sans MT"/>
              </a:rPr>
              <a:t>about</a:t>
            </a:r>
            <a:r>
              <a:rPr sz="905" spc="-33" dirty="0">
                <a:solidFill>
                  <a:srgbClr val="58595B"/>
                </a:solidFill>
                <a:latin typeface="Gill Sans MT"/>
                <a:cs typeface="Gill Sans MT"/>
              </a:rPr>
              <a:t> </a:t>
            </a:r>
            <a:r>
              <a:rPr sz="905" spc="33" dirty="0">
                <a:solidFill>
                  <a:srgbClr val="58595B"/>
                </a:solidFill>
                <a:latin typeface="Gill Sans MT"/>
                <a:cs typeface="Gill Sans MT"/>
              </a:rPr>
              <a:t>1.3</a:t>
            </a:r>
            <a:r>
              <a:rPr sz="905" spc="-33" dirty="0">
                <a:solidFill>
                  <a:srgbClr val="58595B"/>
                </a:solidFill>
                <a:latin typeface="Gill Sans MT"/>
                <a:cs typeface="Gill Sans MT"/>
              </a:rPr>
              <a:t> </a:t>
            </a:r>
            <a:r>
              <a:rPr sz="905" spc="21" dirty="0">
                <a:solidFill>
                  <a:srgbClr val="58595B"/>
                </a:solidFill>
                <a:latin typeface="Gill Sans MT"/>
                <a:cs typeface="Gill Sans MT"/>
              </a:rPr>
              <a:t>million</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33" dirty="0">
                <a:solidFill>
                  <a:srgbClr val="58595B"/>
                </a:solidFill>
                <a:latin typeface="Gill Sans MT"/>
                <a:cs typeface="Gill Sans MT"/>
              </a:rPr>
              <a:t>8.7</a:t>
            </a:r>
            <a:r>
              <a:rPr sz="905" spc="-33" dirty="0">
                <a:solidFill>
                  <a:srgbClr val="58595B"/>
                </a:solidFill>
                <a:latin typeface="Gill Sans MT"/>
                <a:cs typeface="Gill Sans MT"/>
              </a:rPr>
              <a:t> </a:t>
            </a:r>
            <a:r>
              <a:rPr sz="905" spc="16" dirty="0">
                <a:solidFill>
                  <a:srgbClr val="58595B"/>
                </a:solidFill>
                <a:latin typeface="Gill Sans MT"/>
                <a:cs typeface="Gill Sans MT"/>
              </a:rPr>
              <a:t>million.</a:t>
            </a:r>
            <a:endParaRPr sz="905">
              <a:solidFill>
                <a:prstClr val="black"/>
              </a:solidFill>
              <a:latin typeface="Gill Sans MT"/>
              <a:cs typeface="Gill Sans MT"/>
            </a:endParaRPr>
          </a:p>
          <a:p>
            <a:pPr marL="413330" marR="468197" indent="91967" defTabSz="752460">
              <a:lnSpc>
                <a:spcPts val="3481"/>
              </a:lnSpc>
              <a:spcBef>
                <a:spcPts val="99"/>
              </a:spcBef>
            </a:pPr>
            <a:r>
              <a:rPr sz="1152" dirty="0">
                <a:solidFill>
                  <a:prstClr val="black"/>
                </a:solidFill>
                <a:latin typeface="Gill Sans MT"/>
                <a:cs typeface="Gill Sans MT"/>
              </a:rPr>
              <a:t>U.S.</a:t>
            </a:r>
            <a:r>
              <a:rPr sz="1152" spc="-243" dirty="0">
                <a:solidFill>
                  <a:prstClr val="black"/>
                </a:solidFill>
                <a:latin typeface="Gill Sans MT"/>
                <a:cs typeface="Gill Sans MT"/>
              </a:rPr>
              <a:t> </a:t>
            </a:r>
            <a:r>
              <a:rPr sz="1152" spc="-8" dirty="0">
                <a:solidFill>
                  <a:prstClr val="black"/>
                </a:solidFill>
                <a:latin typeface="Gill Sans MT"/>
                <a:cs typeface="Gill Sans MT"/>
              </a:rPr>
              <a:t>Smart </a:t>
            </a:r>
            <a:r>
              <a:rPr sz="1152" spc="-16" dirty="0">
                <a:solidFill>
                  <a:prstClr val="black"/>
                </a:solidFill>
                <a:latin typeface="Gill Sans MT"/>
                <a:cs typeface="Gill Sans MT"/>
              </a:rPr>
              <a:t>Display </a:t>
            </a:r>
            <a:r>
              <a:rPr sz="1152" spc="-33" dirty="0">
                <a:solidFill>
                  <a:prstClr val="black"/>
                </a:solidFill>
                <a:latin typeface="Gill Sans MT"/>
                <a:cs typeface="Gill Sans MT"/>
              </a:rPr>
              <a:t>Market </a:t>
            </a:r>
            <a:r>
              <a:rPr sz="1152" spc="-8" dirty="0">
                <a:solidFill>
                  <a:prstClr val="black"/>
                </a:solidFill>
                <a:latin typeface="Gill Sans MT"/>
                <a:cs typeface="Gill Sans MT"/>
              </a:rPr>
              <a:t>Share 2018 </a:t>
            </a:r>
            <a:r>
              <a:rPr sz="1152" spc="-8" dirty="0">
                <a:solidFill>
                  <a:srgbClr val="05D6ED"/>
                </a:solidFill>
                <a:latin typeface="Gill Sans MT"/>
                <a:cs typeface="Gill Sans MT"/>
              </a:rPr>
              <a:t> 33.0%</a:t>
            </a:r>
            <a:endParaRPr sz="1152">
              <a:solidFill>
                <a:prstClr val="black"/>
              </a:solidFill>
              <a:latin typeface="Gill Sans MT"/>
              <a:cs typeface="Gill Sans MT"/>
            </a:endParaRPr>
          </a:p>
          <a:p>
            <a:pPr marR="2398988" algn="r" defTabSz="752460">
              <a:lnSpc>
                <a:spcPts val="646"/>
              </a:lnSpc>
            </a:pPr>
            <a:r>
              <a:rPr sz="987" spc="-33" dirty="0">
                <a:solidFill>
                  <a:srgbClr val="05D6ED"/>
                </a:solidFill>
                <a:latin typeface="Gill Sans MT"/>
                <a:cs typeface="Gill Sans MT"/>
              </a:rPr>
              <a:t>Google</a:t>
            </a:r>
            <a:endParaRPr sz="987">
              <a:solidFill>
                <a:prstClr val="black"/>
              </a:solidFill>
              <a:latin typeface="Gill Sans MT"/>
              <a:cs typeface="Gill Sans MT"/>
            </a:endParaRPr>
          </a:p>
          <a:p>
            <a:pPr marR="2398988" algn="r" defTabSz="752460"/>
            <a:r>
              <a:rPr sz="987" spc="4" dirty="0">
                <a:solidFill>
                  <a:srgbClr val="05D6ED"/>
                </a:solidFill>
                <a:latin typeface="Gill Sans MT"/>
                <a:cs typeface="Gill Sans MT"/>
              </a:rPr>
              <a:t>Assistant</a:t>
            </a:r>
            <a:endParaRPr sz="987">
              <a:solidFill>
                <a:prstClr val="black"/>
              </a:solidFill>
              <a:latin typeface="Gill Sans MT"/>
              <a:cs typeface="Gill Sans MT"/>
            </a:endParaRPr>
          </a:p>
        </p:txBody>
      </p:sp>
      <p:sp>
        <p:nvSpPr>
          <p:cNvPr id="27" name="object 27"/>
          <p:cNvSpPr/>
          <p:nvPr/>
        </p:nvSpPr>
        <p:spPr>
          <a:xfrm>
            <a:off x="0" y="816429"/>
            <a:ext cx="1766098" cy="5225143"/>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8" name="object 28"/>
          <p:cNvSpPr txBox="1"/>
          <p:nvPr/>
        </p:nvSpPr>
        <p:spPr>
          <a:xfrm>
            <a:off x="5601353" y="3950939"/>
            <a:ext cx="3157031" cy="1695629"/>
          </a:xfrm>
          <a:prstGeom prst="rect">
            <a:avLst/>
          </a:prstGeom>
        </p:spPr>
        <p:txBody>
          <a:bodyPr vert="horz" wrap="square" lIns="0" tIns="10450" rIns="0" bIns="0" rtlCol="0">
            <a:spAutoFit/>
          </a:bodyPr>
          <a:lstStyle/>
          <a:p>
            <a:pPr marL="10451" marR="4180" defTabSz="752460">
              <a:lnSpc>
                <a:spcPct val="121200"/>
              </a:lnSpc>
              <a:spcBef>
                <a:spcPts val="82"/>
              </a:spcBef>
            </a:pPr>
            <a:r>
              <a:rPr sz="905" spc="4" dirty="0">
                <a:solidFill>
                  <a:srgbClr val="58595B"/>
                </a:solidFill>
                <a:latin typeface="Gill Sans MT"/>
                <a:cs typeface="Gill Sans MT"/>
              </a:rPr>
              <a:t>Today, </a:t>
            </a:r>
            <a:r>
              <a:rPr sz="905" spc="49" dirty="0">
                <a:solidFill>
                  <a:srgbClr val="58595B"/>
                </a:solidFill>
                <a:latin typeface="Gill Sans MT"/>
                <a:cs typeface="Gill Sans MT"/>
              </a:rPr>
              <a:t>smart </a:t>
            </a:r>
            <a:r>
              <a:rPr sz="905" spc="53" dirty="0">
                <a:solidFill>
                  <a:srgbClr val="58595B"/>
                </a:solidFill>
                <a:latin typeface="Gill Sans MT"/>
                <a:cs typeface="Gill Sans MT"/>
              </a:rPr>
              <a:t>displays </a:t>
            </a:r>
            <a:r>
              <a:rPr sz="905" spc="21" dirty="0">
                <a:solidFill>
                  <a:srgbClr val="58595B"/>
                </a:solidFill>
                <a:latin typeface="Gill Sans MT"/>
                <a:cs typeface="Gill Sans MT"/>
              </a:rPr>
              <a:t>in </a:t>
            </a:r>
            <a:r>
              <a:rPr sz="905" spc="16" dirty="0">
                <a:solidFill>
                  <a:srgbClr val="58595B"/>
                </a:solidFill>
                <a:latin typeface="Gill Sans MT"/>
                <a:cs typeface="Gill Sans MT"/>
              </a:rPr>
              <a:t>the </a:t>
            </a:r>
            <a:r>
              <a:rPr sz="905" spc="25" dirty="0">
                <a:solidFill>
                  <a:srgbClr val="58595B"/>
                </a:solidFill>
                <a:latin typeface="Gill Sans MT"/>
                <a:cs typeface="Gill Sans MT"/>
              </a:rPr>
              <a:t>U.S. </a:t>
            </a:r>
            <a:r>
              <a:rPr sz="905" spc="21" dirty="0">
                <a:solidFill>
                  <a:srgbClr val="58595B"/>
                </a:solidFill>
                <a:latin typeface="Gill Sans MT"/>
                <a:cs typeface="Gill Sans MT"/>
              </a:rPr>
              <a:t>are </a:t>
            </a:r>
            <a:r>
              <a:rPr sz="905" spc="8" dirty="0">
                <a:solidFill>
                  <a:srgbClr val="58595B"/>
                </a:solidFill>
                <a:latin typeface="Gill Sans MT"/>
                <a:cs typeface="Gill Sans MT"/>
              </a:rPr>
              <a:t>either </a:t>
            </a:r>
            <a:r>
              <a:rPr sz="905" spc="16" dirty="0">
                <a:solidFill>
                  <a:srgbClr val="58595B"/>
                </a:solidFill>
                <a:latin typeface="Gill Sans MT"/>
                <a:cs typeface="Gill Sans MT"/>
              </a:rPr>
              <a:t>Alexa </a:t>
            </a:r>
            <a:r>
              <a:rPr sz="905" spc="-29" dirty="0">
                <a:solidFill>
                  <a:srgbClr val="58595B"/>
                </a:solidFill>
                <a:latin typeface="Gill Sans MT"/>
                <a:cs typeface="Gill Sans MT"/>
              </a:rPr>
              <a:t>or </a:t>
            </a:r>
            <a:r>
              <a:rPr sz="905" spc="16" dirty="0">
                <a:solidFill>
                  <a:srgbClr val="58595B"/>
                </a:solidFill>
                <a:latin typeface="Gill Sans MT"/>
                <a:cs typeface="Gill Sans MT"/>
              </a:rPr>
              <a:t>Google  </a:t>
            </a:r>
            <a:r>
              <a:rPr sz="905" spc="45" dirty="0">
                <a:solidFill>
                  <a:srgbClr val="58595B"/>
                </a:solidFill>
                <a:latin typeface="Gill Sans MT"/>
                <a:cs typeface="Gill Sans MT"/>
              </a:rPr>
              <a:t>Assistant </a:t>
            </a:r>
            <a:r>
              <a:rPr sz="905" spc="41" dirty="0">
                <a:solidFill>
                  <a:srgbClr val="58595B"/>
                </a:solidFill>
                <a:latin typeface="Gill Sans MT"/>
                <a:cs typeface="Gill Sans MT"/>
              </a:rPr>
              <a:t>enabled regardless </a:t>
            </a:r>
            <a:r>
              <a:rPr sz="905" spc="37" dirty="0">
                <a:solidFill>
                  <a:srgbClr val="58595B"/>
                </a:solidFill>
                <a:latin typeface="Gill Sans MT"/>
                <a:cs typeface="Gill Sans MT"/>
              </a:rPr>
              <a:t>of </a:t>
            </a:r>
            <a:r>
              <a:rPr sz="905" spc="16" dirty="0">
                <a:solidFill>
                  <a:srgbClr val="58595B"/>
                </a:solidFill>
                <a:latin typeface="Gill Sans MT"/>
                <a:cs typeface="Gill Sans MT"/>
              </a:rPr>
              <a:t>the </a:t>
            </a:r>
            <a:r>
              <a:rPr sz="905" spc="29" dirty="0">
                <a:solidFill>
                  <a:srgbClr val="58595B"/>
                </a:solidFill>
                <a:latin typeface="Gill Sans MT"/>
                <a:cs typeface="Gill Sans MT"/>
              </a:rPr>
              <a:t>manufacturer. </a:t>
            </a:r>
            <a:r>
              <a:rPr sz="905" spc="25" dirty="0">
                <a:solidFill>
                  <a:srgbClr val="58595B"/>
                </a:solidFill>
                <a:latin typeface="Gill Sans MT"/>
                <a:cs typeface="Gill Sans MT"/>
              </a:rPr>
              <a:t>Although  </a:t>
            </a:r>
            <a:r>
              <a:rPr sz="905" spc="41" dirty="0">
                <a:solidFill>
                  <a:srgbClr val="58595B"/>
                </a:solidFill>
                <a:latin typeface="Gill Sans MT"/>
                <a:cs typeface="Gill Sans MT"/>
              </a:rPr>
              <a:t>Amazon </a:t>
            </a:r>
            <a:r>
              <a:rPr sz="905" spc="21" dirty="0">
                <a:solidFill>
                  <a:srgbClr val="58595B"/>
                </a:solidFill>
                <a:latin typeface="Gill Sans MT"/>
                <a:cs typeface="Gill Sans MT"/>
              </a:rPr>
              <a:t>doesn’t </a:t>
            </a:r>
            <a:r>
              <a:rPr sz="905" spc="49" dirty="0">
                <a:solidFill>
                  <a:srgbClr val="58595B"/>
                </a:solidFill>
                <a:latin typeface="Gill Sans MT"/>
                <a:cs typeface="Gill Sans MT"/>
              </a:rPr>
              <a:t>have </a:t>
            </a:r>
            <a:r>
              <a:rPr sz="905" spc="66" dirty="0">
                <a:solidFill>
                  <a:srgbClr val="58595B"/>
                </a:solidFill>
                <a:latin typeface="Gill Sans MT"/>
                <a:cs typeface="Gill Sans MT"/>
              </a:rPr>
              <a:t>many </a:t>
            </a:r>
            <a:r>
              <a:rPr sz="905" spc="8" dirty="0">
                <a:solidFill>
                  <a:srgbClr val="58595B"/>
                </a:solidFill>
                <a:latin typeface="Gill Sans MT"/>
                <a:cs typeface="Gill Sans MT"/>
              </a:rPr>
              <a:t>third-party </a:t>
            </a:r>
            <a:r>
              <a:rPr sz="905" spc="49" dirty="0">
                <a:solidFill>
                  <a:srgbClr val="58595B"/>
                </a:solidFill>
                <a:latin typeface="Gill Sans MT"/>
                <a:cs typeface="Gill Sans MT"/>
              </a:rPr>
              <a:t>smart </a:t>
            </a:r>
            <a:r>
              <a:rPr sz="905" spc="45" dirty="0">
                <a:solidFill>
                  <a:srgbClr val="58595B"/>
                </a:solidFill>
                <a:latin typeface="Gill Sans MT"/>
                <a:cs typeface="Gill Sans MT"/>
              </a:rPr>
              <a:t>display </a:t>
            </a:r>
            <a:r>
              <a:rPr sz="905" dirty="0">
                <a:solidFill>
                  <a:srgbClr val="58595B"/>
                </a:solidFill>
                <a:latin typeface="Gill Sans MT"/>
                <a:cs typeface="Gill Sans MT"/>
              </a:rPr>
              <a:t>OEM  </a:t>
            </a:r>
            <a:r>
              <a:rPr sz="905" spc="16" dirty="0">
                <a:solidFill>
                  <a:srgbClr val="58595B"/>
                </a:solidFill>
                <a:latin typeface="Gill Sans MT"/>
                <a:cs typeface="Gill Sans MT"/>
              </a:rPr>
              <a:t>partners, </a:t>
            </a:r>
            <a:r>
              <a:rPr sz="905" spc="-8" dirty="0">
                <a:solidFill>
                  <a:srgbClr val="58595B"/>
                </a:solidFill>
                <a:latin typeface="Gill Sans MT"/>
                <a:cs typeface="Gill Sans MT"/>
              </a:rPr>
              <a:t>it </a:t>
            </a:r>
            <a:r>
              <a:rPr sz="905" spc="82" dirty="0">
                <a:solidFill>
                  <a:srgbClr val="58595B"/>
                </a:solidFill>
                <a:latin typeface="Gill Sans MT"/>
                <a:cs typeface="Gill Sans MT"/>
              </a:rPr>
              <a:t>has </a:t>
            </a:r>
            <a:r>
              <a:rPr sz="905" spc="41" dirty="0">
                <a:solidFill>
                  <a:srgbClr val="58595B"/>
                </a:solidFill>
                <a:latin typeface="Gill Sans MT"/>
                <a:cs typeface="Gill Sans MT"/>
              </a:rPr>
              <a:t>maintained </a:t>
            </a:r>
            <a:r>
              <a:rPr sz="905" spc="45" dirty="0">
                <a:solidFill>
                  <a:srgbClr val="58595B"/>
                </a:solidFill>
                <a:latin typeface="Gill Sans MT"/>
                <a:cs typeface="Gill Sans MT"/>
              </a:rPr>
              <a:t>67% </a:t>
            </a:r>
            <a:r>
              <a:rPr sz="905" spc="25" dirty="0">
                <a:solidFill>
                  <a:srgbClr val="58595B"/>
                </a:solidFill>
                <a:latin typeface="Gill Sans MT"/>
                <a:cs typeface="Gill Sans MT"/>
              </a:rPr>
              <a:t>market </a:t>
            </a:r>
            <a:r>
              <a:rPr sz="905" spc="41" dirty="0">
                <a:solidFill>
                  <a:srgbClr val="58595B"/>
                </a:solidFill>
                <a:latin typeface="Gill Sans MT"/>
                <a:cs typeface="Gill Sans MT"/>
              </a:rPr>
              <a:t>share </a:t>
            </a:r>
            <a:r>
              <a:rPr sz="905" spc="21" dirty="0">
                <a:solidFill>
                  <a:srgbClr val="58595B"/>
                </a:solidFill>
                <a:latin typeface="Gill Sans MT"/>
                <a:cs typeface="Gill Sans MT"/>
              </a:rPr>
              <a:t>in </a:t>
            </a:r>
            <a:r>
              <a:rPr sz="905" spc="16" dirty="0">
                <a:solidFill>
                  <a:srgbClr val="58595B"/>
                </a:solidFill>
                <a:latin typeface="Gill Sans MT"/>
                <a:cs typeface="Gill Sans MT"/>
              </a:rPr>
              <a:t>the </a:t>
            </a:r>
            <a:r>
              <a:rPr sz="905" spc="25" dirty="0">
                <a:solidFill>
                  <a:srgbClr val="58595B"/>
                </a:solidFill>
                <a:latin typeface="Gill Sans MT"/>
                <a:cs typeface="Gill Sans MT"/>
              </a:rPr>
              <a:t>category.  That</a:t>
            </a:r>
            <a:r>
              <a:rPr sz="905" spc="-33" dirty="0">
                <a:solidFill>
                  <a:srgbClr val="58595B"/>
                </a:solidFill>
                <a:latin typeface="Gill Sans MT"/>
                <a:cs typeface="Gill Sans MT"/>
              </a:rPr>
              <a:t> </a:t>
            </a:r>
            <a:r>
              <a:rPr sz="905" spc="74" dirty="0">
                <a:solidFill>
                  <a:srgbClr val="58595B"/>
                </a:solidFill>
                <a:latin typeface="Gill Sans MT"/>
                <a:cs typeface="Gill Sans MT"/>
              </a:rPr>
              <a:t>means</a:t>
            </a:r>
            <a:r>
              <a:rPr sz="905" spc="-29" dirty="0">
                <a:solidFill>
                  <a:srgbClr val="58595B"/>
                </a:solidFill>
                <a:latin typeface="Gill Sans MT"/>
                <a:cs typeface="Gill Sans MT"/>
              </a:rPr>
              <a:t> </a:t>
            </a:r>
            <a:r>
              <a:rPr sz="905" spc="16" dirty="0">
                <a:solidFill>
                  <a:srgbClr val="58595B"/>
                </a:solidFill>
                <a:latin typeface="Gill Sans MT"/>
                <a:cs typeface="Gill Sans MT"/>
              </a:rPr>
              <a:t>Google</a:t>
            </a:r>
            <a:r>
              <a:rPr sz="905" spc="-29" dirty="0">
                <a:solidFill>
                  <a:srgbClr val="58595B"/>
                </a:solidFill>
                <a:latin typeface="Gill Sans MT"/>
                <a:cs typeface="Gill Sans MT"/>
              </a:rPr>
              <a:t> </a:t>
            </a:r>
            <a:r>
              <a:rPr sz="905" spc="45" dirty="0">
                <a:solidFill>
                  <a:srgbClr val="58595B"/>
                </a:solidFill>
                <a:latin typeface="Gill Sans MT"/>
                <a:cs typeface="Gill Sans MT"/>
              </a:rPr>
              <a:t>Assistant</a:t>
            </a:r>
            <a:r>
              <a:rPr sz="905" spc="-33" dirty="0">
                <a:solidFill>
                  <a:srgbClr val="58595B"/>
                </a:solidFill>
                <a:latin typeface="Gill Sans MT"/>
                <a:cs typeface="Gill Sans MT"/>
              </a:rPr>
              <a:t> </a:t>
            </a:r>
            <a:r>
              <a:rPr sz="905" spc="41" dirty="0">
                <a:solidFill>
                  <a:srgbClr val="58595B"/>
                </a:solidFill>
                <a:latin typeface="Gill Sans MT"/>
                <a:cs typeface="Gill Sans MT"/>
              </a:rPr>
              <a:t>enabled</a:t>
            </a:r>
            <a:r>
              <a:rPr sz="905" spc="-29" dirty="0">
                <a:solidFill>
                  <a:srgbClr val="58595B"/>
                </a:solidFill>
                <a:latin typeface="Gill Sans MT"/>
                <a:cs typeface="Gill Sans MT"/>
              </a:rPr>
              <a:t> </a:t>
            </a:r>
            <a:r>
              <a:rPr sz="905" spc="45" dirty="0">
                <a:solidFill>
                  <a:srgbClr val="58595B"/>
                </a:solidFill>
                <a:latin typeface="Gill Sans MT"/>
                <a:cs typeface="Gill Sans MT"/>
              </a:rPr>
              <a:t>devices</a:t>
            </a:r>
            <a:r>
              <a:rPr sz="905" spc="-29" dirty="0">
                <a:solidFill>
                  <a:srgbClr val="58595B"/>
                </a:solidFill>
                <a:latin typeface="Gill Sans MT"/>
                <a:cs typeface="Gill Sans MT"/>
              </a:rPr>
              <a:t> </a:t>
            </a:r>
            <a:r>
              <a:rPr sz="905" spc="16" dirty="0">
                <a:solidFill>
                  <a:srgbClr val="58595B"/>
                </a:solidFill>
                <a:latin typeface="Gill Sans MT"/>
                <a:cs typeface="Gill Sans MT"/>
              </a:rPr>
              <a:t>rose</a:t>
            </a:r>
            <a:r>
              <a:rPr sz="905" spc="-33" dirty="0">
                <a:solidFill>
                  <a:srgbClr val="58595B"/>
                </a:solidFill>
                <a:latin typeface="Gill Sans MT"/>
                <a:cs typeface="Gill Sans MT"/>
              </a:rPr>
              <a:t> </a:t>
            </a:r>
            <a:r>
              <a:rPr sz="905" spc="25" dirty="0">
                <a:solidFill>
                  <a:srgbClr val="58595B"/>
                </a:solidFill>
                <a:latin typeface="Gill Sans MT"/>
                <a:cs typeface="Gill Sans MT"/>
              </a:rPr>
              <a:t>from</a:t>
            </a:r>
            <a:r>
              <a:rPr sz="905" spc="-29" dirty="0">
                <a:solidFill>
                  <a:srgbClr val="58595B"/>
                </a:solidFill>
                <a:latin typeface="Gill Sans MT"/>
                <a:cs typeface="Gill Sans MT"/>
              </a:rPr>
              <a:t> </a:t>
            </a:r>
            <a:r>
              <a:rPr sz="905" spc="4" dirty="0">
                <a:solidFill>
                  <a:srgbClr val="58595B"/>
                </a:solidFill>
                <a:latin typeface="Gill Sans MT"/>
                <a:cs typeface="Gill Sans MT"/>
              </a:rPr>
              <a:t>zero  </a:t>
            </a:r>
            <a:r>
              <a:rPr sz="905" spc="-8" dirty="0">
                <a:solidFill>
                  <a:srgbClr val="58595B"/>
                </a:solidFill>
                <a:latin typeface="Gill Sans MT"/>
                <a:cs typeface="Gill Sans MT"/>
              </a:rPr>
              <a:t>to </a:t>
            </a:r>
            <a:r>
              <a:rPr sz="905" spc="4" dirty="0">
                <a:solidFill>
                  <a:srgbClr val="58595B"/>
                </a:solidFill>
                <a:latin typeface="Gill Sans MT"/>
                <a:cs typeface="Gill Sans MT"/>
              </a:rPr>
              <a:t>one-third </a:t>
            </a:r>
            <a:r>
              <a:rPr sz="905" spc="25" dirty="0">
                <a:solidFill>
                  <a:srgbClr val="58595B"/>
                </a:solidFill>
                <a:latin typeface="Gill Sans MT"/>
                <a:cs typeface="Gill Sans MT"/>
              </a:rPr>
              <a:t>market </a:t>
            </a:r>
            <a:r>
              <a:rPr sz="905" spc="41" dirty="0">
                <a:solidFill>
                  <a:srgbClr val="58595B"/>
                </a:solidFill>
                <a:latin typeface="Gill Sans MT"/>
                <a:cs typeface="Gill Sans MT"/>
              </a:rPr>
              <a:t>share </a:t>
            </a:r>
            <a:r>
              <a:rPr sz="905" spc="21" dirty="0">
                <a:solidFill>
                  <a:srgbClr val="58595B"/>
                </a:solidFill>
                <a:latin typeface="Gill Sans MT"/>
                <a:cs typeface="Gill Sans MT"/>
              </a:rPr>
              <a:t>in </a:t>
            </a:r>
            <a:r>
              <a:rPr sz="905" spc="58" dirty="0">
                <a:solidFill>
                  <a:srgbClr val="58595B"/>
                </a:solidFill>
                <a:latin typeface="Gill Sans MT"/>
                <a:cs typeface="Gill Sans MT"/>
              </a:rPr>
              <a:t>less </a:t>
            </a:r>
            <a:r>
              <a:rPr sz="905" spc="41" dirty="0">
                <a:solidFill>
                  <a:srgbClr val="58595B"/>
                </a:solidFill>
                <a:latin typeface="Gill Sans MT"/>
                <a:cs typeface="Gill Sans MT"/>
              </a:rPr>
              <a:t>than </a:t>
            </a:r>
            <a:r>
              <a:rPr sz="905" spc="29" dirty="0">
                <a:solidFill>
                  <a:srgbClr val="58595B"/>
                </a:solidFill>
                <a:latin typeface="Gill Sans MT"/>
                <a:cs typeface="Gill Sans MT"/>
              </a:rPr>
              <a:t>six </a:t>
            </a:r>
            <a:r>
              <a:rPr sz="905" spc="41" dirty="0">
                <a:solidFill>
                  <a:srgbClr val="58595B"/>
                </a:solidFill>
                <a:latin typeface="Gill Sans MT"/>
                <a:cs typeface="Gill Sans MT"/>
              </a:rPr>
              <a:t>months. </a:t>
            </a:r>
            <a:r>
              <a:rPr sz="905" spc="33" dirty="0">
                <a:solidFill>
                  <a:srgbClr val="58595B"/>
                </a:solidFill>
                <a:latin typeface="Gill Sans MT"/>
                <a:cs typeface="Gill Sans MT"/>
              </a:rPr>
              <a:t>This </a:t>
            </a:r>
            <a:r>
              <a:rPr sz="905" spc="74" dirty="0">
                <a:solidFill>
                  <a:srgbClr val="58595B"/>
                </a:solidFill>
                <a:latin typeface="Gill Sans MT"/>
                <a:cs typeface="Gill Sans MT"/>
              </a:rPr>
              <a:t>may  </a:t>
            </a:r>
            <a:r>
              <a:rPr sz="905" spc="49" dirty="0">
                <a:solidFill>
                  <a:srgbClr val="58595B"/>
                </a:solidFill>
                <a:latin typeface="Gill Sans MT"/>
                <a:cs typeface="Gill Sans MT"/>
              </a:rPr>
              <a:t>have</a:t>
            </a:r>
            <a:r>
              <a:rPr sz="905" spc="-33" dirty="0">
                <a:solidFill>
                  <a:srgbClr val="58595B"/>
                </a:solidFill>
                <a:latin typeface="Gill Sans MT"/>
                <a:cs typeface="Gill Sans MT"/>
              </a:rPr>
              <a:t> </a:t>
            </a:r>
            <a:r>
              <a:rPr sz="905" spc="21" dirty="0">
                <a:solidFill>
                  <a:srgbClr val="58595B"/>
                </a:solidFill>
                <a:latin typeface="Gill Sans MT"/>
                <a:cs typeface="Gill Sans MT"/>
              </a:rPr>
              <a:t>risen</a:t>
            </a:r>
            <a:r>
              <a:rPr sz="905" spc="-29" dirty="0">
                <a:solidFill>
                  <a:srgbClr val="58595B"/>
                </a:solidFill>
                <a:latin typeface="Gill Sans MT"/>
                <a:cs typeface="Gill Sans MT"/>
              </a:rPr>
              <a:t> </a:t>
            </a:r>
            <a:r>
              <a:rPr sz="905" spc="37" dirty="0">
                <a:solidFill>
                  <a:srgbClr val="58595B"/>
                </a:solidFill>
                <a:latin typeface="Gill Sans MT"/>
                <a:cs typeface="Gill Sans MT"/>
              </a:rPr>
              <a:t>faster</a:t>
            </a:r>
            <a:r>
              <a:rPr sz="905" spc="-29" dirty="0">
                <a:solidFill>
                  <a:srgbClr val="58595B"/>
                </a:solidFill>
                <a:latin typeface="Gill Sans MT"/>
                <a:cs typeface="Gill Sans MT"/>
              </a:rPr>
              <a:t> </a:t>
            </a:r>
            <a:r>
              <a:rPr sz="905" spc="33" dirty="0">
                <a:solidFill>
                  <a:srgbClr val="58595B"/>
                </a:solidFill>
                <a:latin typeface="Gill Sans MT"/>
                <a:cs typeface="Gill Sans MT"/>
              </a:rPr>
              <a:t>if</a:t>
            </a:r>
            <a:r>
              <a:rPr sz="905" spc="-29" dirty="0">
                <a:solidFill>
                  <a:srgbClr val="58595B"/>
                </a:solidFill>
                <a:latin typeface="Gill Sans MT"/>
                <a:cs typeface="Gill Sans MT"/>
              </a:rPr>
              <a:t> </a:t>
            </a:r>
            <a:r>
              <a:rPr sz="905" spc="12" dirty="0">
                <a:solidFill>
                  <a:srgbClr val="58595B"/>
                </a:solidFill>
                <a:latin typeface="Gill Sans MT"/>
                <a:cs typeface="Gill Sans MT"/>
              </a:rPr>
              <a:t>Google’s</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29" dirty="0">
                <a:solidFill>
                  <a:srgbClr val="58595B"/>
                </a:solidFill>
                <a:latin typeface="Gill Sans MT"/>
                <a:cs typeface="Gill Sans MT"/>
              </a:rPr>
              <a:t>display,</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29" dirty="0">
                <a:solidFill>
                  <a:srgbClr val="58595B"/>
                </a:solidFill>
                <a:latin typeface="Gill Sans MT"/>
                <a:cs typeface="Gill Sans MT"/>
              </a:rPr>
              <a:t>Home</a:t>
            </a:r>
            <a:r>
              <a:rPr sz="905" spc="-29" dirty="0">
                <a:solidFill>
                  <a:srgbClr val="58595B"/>
                </a:solidFill>
                <a:latin typeface="Gill Sans MT"/>
                <a:cs typeface="Gill Sans MT"/>
              </a:rPr>
              <a:t> </a:t>
            </a:r>
            <a:r>
              <a:rPr sz="905" spc="8" dirty="0">
                <a:solidFill>
                  <a:srgbClr val="58595B"/>
                </a:solidFill>
                <a:latin typeface="Gill Sans MT"/>
                <a:cs typeface="Gill Sans MT"/>
              </a:rPr>
              <a:t>Hub,</a:t>
            </a:r>
            <a:r>
              <a:rPr sz="905" spc="-29" dirty="0">
                <a:solidFill>
                  <a:srgbClr val="58595B"/>
                </a:solidFill>
                <a:latin typeface="Gill Sans MT"/>
                <a:cs typeface="Gill Sans MT"/>
              </a:rPr>
              <a:t> </a:t>
            </a:r>
            <a:r>
              <a:rPr sz="905" spc="58" dirty="0">
                <a:solidFill>
                  <a:srgbClr val="58595B"/>
                </a:solidFill>
                <a:latin typeface="Gill Sans MT"/>
                <a:cs typeface="Gill Sans MT"/>
              </a:rPr>
              <a:t>had  </a:t>
            </a:r>
            <a:r>
              <a:rPr sz="905" spc="41" dirty="0">
                <a:solidFill>
                  <a:srgbClr val="58595B"/>
                </a:solidFill>
                <a:latin typeface="Gill Sans MT"/>
                <a:cs typeface="Gill Sans MT"/>
              </a:rPr>
              <a:t>launched</a:t>
            </a:r>
            <a:r>
              <a:rPr sz="905" spc="-29" dirty="0">
                <a:solidFill>
                  <a:srgbClr val="58595B"/>
                </a:solidFill>
                <a:latin typeface="Gill Sans MT"/>
                <a:cs typeface="Gill Sans MT"/>
              </a:rPr>
              <a:t> </a:t>
            </a:r>
            <a:r>
              <a:rPr sz="905" spc="8" dirty="0">
                <a:solidFill>
                  <a:srgbClr val="58595B"/>
                </a:solidFill>
                <a:latin typeface="Gill Sans MT"/>
                <a:cs typeface="Gill Sans MT"/>
              </a:rPr>
              <a:t>earlier</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12" dirty="0">
                <a:solidFill>
                  <a:srgbClr val="58595B"/>
                </a:solidFill>
                <a:latin typeface="Gill Sans MT"/>
                <a:cs typeface="Gill Sans MT"/>
              </a:rPr>
              <a:t>year.</a:t>
            </a:r>
            <a:r>
              <a:rPr sz="905" spc="-29" dirty="0">
                <a:solidFill>
                  <a:srgbClr val="58595B"/>
                </a:solidFill>
                <a:latin typeface="Gill Sans MT"/>
                <a:cs typeface="Gill Sans MT"/>
              </a:rPr>
              <a:t> </a:t>
            </a:r>
            <a:r>
              <a:rPr sz="905" spc="16" dirty="0">
                <a:solidFill>
                  <a:srgbClr val="58595B"/>
                </a:solidFill>
                <a:latin typeface="Gill Sans MT"/>
                <a:cs typeface="Gill Sans MT"/>
              </a:rPr>
              <a:t>Despite</a:t>
            </a:r>
            <a:r>
              <a:rPr sz="905" spc="-29" dirty="0">
                <a:solidFill>
                  <a:srgbClr val="58595B"/>
                </a:solidFill>
                <a:latin typeface="Gill Sans MT"/>
                <a:cs typeface="Gill Sans MT"/>
              </a:rPr>
              <a:t> </a:t>
            </a:r>
            <a:r>
              <a:rPr sz="905" spc="8" dirty="0">
                <a:solidFill>
                  <a:srgbClr val="58595B"/>
                </a:solidFill>
                <a:latin typeface="Gill Sans MT"/>
                <a:cs typeface="Gill Sans MT"/>
              </a:rPr>
              <a:t>not</a:t>
            </a:r>
            <a:r>
              <a:rPr sz="905" spc="-29" dirty="0">
                <a:solidFill>
                  <a:srgbClr val="58595B"/>
                </a:solidFill>
                <a:latin typeface="Gill Sans MT"/>
                <a:cs typeface="Gill Sans MT"/>
              </a:rPr>
              <a:t> </a:t>
            </a:r>
            <a:r>
              <a:rPr sz="905" spc="45" dirty="0">
                <a:solidFill>
                  <a:srgbClr val="58595B"/>
                </a:solidFill>
                <a:latin typeface="Gill Sans MT"/>
                <a:cs typeface="Gill Sans MT"/>
              </a:rPr>
              <a:t>appearing</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29" dirty="0">
                <a:solidFill>
                  <a:srgbClr val="58595B"/>
                </a:solidFill>
                <a:latin typeface="Gill Sans MT"/>
                <a:cs typeface="Gill Sans MT"/>
              </a:rPr>
              <a:t> </a:t>
            </a:r>
            <a:r>
              <a:rPr sz="905" spc="58" dirty="0">
                <a:solidFill>
                  <a:srgbClr val="58595B"/>
                </a:solidFill>
                <a:latin typeface="Gill Sans MT"/>
                <a:cs typeface="Gill Sans MT"/>
              </a:rPr>
              <a:t>sale</a:t>
            </a:r>
            <a:r>
              <a:rPr sz="905" spc="-29" dirty="0">
                <a:solidFill>
                  <a:srgbClr val="58595B"/>
                </a:solidFill>
                <a:latin typeface="Gill Sans MT"/>
                <a:cs typeface="Gill Sans MT"/>
              </a:rPr>
              <a:t> </a:t>
            </a:r>
            <a:r>
              <a:rPr sz="905" spc="12" dirty="0">
                <a:solidFill>
                  <a:srgbClr val="58595B"/>
                </a:solidFill>
                <a:latin typeface="Gill Sans MT"/>
                <a:cs typeface="Gill Sans MT"/>
              </a:rPr>
              <a:t>until  </a:t>
            </a:r>
            <a:r>
              <a:rPr sz="905" spc="-12" dirty="0">
                <a:solidFill>
                  <a:srgbClr val="58595B"/>
                </a:solidFill>
                <a:latin typeface="Gill Sans MT"/>
                <a:cs typeface="Gill Sans MT"/>
              </a:rPr>
              <a:t>October </a:t>
            </a:r>
            <a:r>
              <a:rPr sz="905" spc="29" dirty="0">
                <a:solidFill>
                  <a:srgbClr val="58595B"/>
                </a:solidFill>
                <a:latin typeface="Gill Sans MT"/>
                <a:cs typeface="Gill Sans MT"/>
              </a:rPr>
              <a:t>2018, Home </a:t>
            </a:r>
            <a:r>
              <a:rPr sz="905" spc="25" dirty="0">
                <a:solidFill>
                  <a:srgbClr val="58595B"/>
                </a:solidFill>
                <a:latin typeface="Gill Sans MT"/>
                <a:cs typeface="Gill Sans MT"/>
              </a:rPr>
              <a:t>Hub </a:t>
            </a:r>
            <a:r>
              <a:rPr sz="905" spc="29" dirty="0">
                <a:solidFill>
                  <a:srgbClr val="58595B"/>
                </a:solidFill>
                <a:latin typeface="Gill Sans MT"/>
                <a:cs typeface="Gill Sans MT"/>
              </a:rPr>
              <a:t>captured </a:t>
            </a:r>
            <a:r>
              <a:rPr sz="905" spc="37" dirty="0">
                <a:solidFill>
                  <a:srgbClr val="58595B"/>
                </a:solidFill>
                <a:latin typeface="Gill Sans MT"/>
                <a:cs typeface="Gill Sans MT"/>
              </a:rPr>
              <a:t>38.5% of </a:t>
            </a:r>
            <a:r>
              <a:rPr sz="905" spc="16" dirty="0">
                <a:solidFill>
                  <a:srgbClr val="58595B"/>
                </a:solidFill>
                <a:latin typeface="Gill Sans MT"/>
                <a:cs typeface="Gill Sans MT"/>
              </a:rPr>
              <a:t>Google </a:t>
            </a:r>
            <a:r>
              <a:rPr sz="905" spc="45" dirty="0">
                <a:solidFill>
                  <a:srgbClr val="58595B"/>
                </a:solidFill>
                <a:latin typeface="Gill Sans MT"/>
                <a:cs typeface="Gill Sans MT"/>
              </a:rPr>
              <a:t>Assistant  </a:t>
            </a:r>
            <a:r>
              <a:rPr sz="905" spc="49" dirty="0">
                <a:solidFill>
                  <a:srgbClr val="58595B"/>
                </a:solidFill>
                <a:latin typeface="Gill Sans MT"/>
                <a:cs typeface="Gill Sans MT"/>
              </a:rPr>
              <a:t>smart </a:t>
            </a:r>
            <a:r>
              <a:rPr sz="905" spc="45" dirty="0">
                <a:solidFill>
                  <a:srgbClr val="58595B"/>
                </a:solidFill>
                <a:latin typeface="Gill Sans MT"/>
                <a:cs typeface="Gill Sans MT"/>
              </a:rPr>
              <a:t>display</a:t>
            </a:r>
            <a:r>
              <a:rPr sz="905" spc="-119" dirty="0">
                <a:solidFill>
                  <a:srgbClr val="58595B"/>
                </a:solidFill>
                <a:latin typeface="Gill Sans MT"/>
                <a:cs typeface="Gill Sans MT"/>
              </a:rPr>
              <a:t> </a:t>
            </a:r>
            <a:r>
              <a:rPr sz="905" spc="58" dirty="0">
                <a:solidFill>
                  <a:srgbClr val="58595B"/>
                </a:solidFill>
                <a:latin typeface="Gill Sans MT"/>
                <a:cs typeface="Gill Sans MT"/>
              </a:rPr>
              <a:t>sales.</a:t>
            </a:r>
            <a:endParaRPr sz="905">
              <a:solidFill>
                <a:prstClr val="black"/>
              </a:solidFill>
              <a:latin typeface="Gill Sans MT"/>
              <a:cs typeface="Gill Sans MT"/>
            </a:endParaRPr>
          </a:p>
        </p:txBody>
      </p:sp>
      <p:sp>
        <p:nvSpPr>
          <p:cNvPr id="29" name="object 29"/>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30" name="object 30"/>
          <p:cNvSpPr/>
          <p:nvPr/>
        </p:nvSpPr>
        <p:spPr>
          <a:xfrm>
            <a:off x="2262483" y="5464356"/>
            <a:ext cx="842820" cy="260507"/>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1" name="object 31"/>
          <p:cNvSpPr txBox="1"/>
          <p:nvPr/>
        </p:nvSpPr>
        <p:spPr>
          <a:xfrm>
            <a:off x="5852160" y="3494314"/>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
        <p:nvSpPr>
          <p:cNvPr id="33" name="object 33"/>
          <p:cNvSpPr txBox="1">
            <a:spLocks noGrp="1"/>
          </p:cNvSpPr>
          <p:nvPr>
            <p:ph type="sldNum" sz="quarter" idx="7"/>
          </p:nvPr>
        </p:nvSpPr>
        <p:spPr>
          <a:xfrm>
            <a:off x="7016081" y="7051167"/>
            <a:ext cx="269151" cy="206712"/>
          </a:xfrm>
          <a:prstGeom prst="rect">
            <a:avLst/>
          </a:prstGeom>
        </p:spPr>
        <p:txBody>
          <a:bodyPr vert="horz" wrap="square" lIns="0" tIns="4180" rIns="0" bIns="0" rtlCol="0">
            <a:spAutoFit/>
          </a:bodyPr>
          <a:lstStyle/>
          <a:p>
            <a:pPr marL="10451" defTabSz="752460">
              <a:spcBef>
                <a:spcPts val="33"/>
              </a:spcBef>
            </a:pPr>
            <a:r>
              <a:rPr spc="-33" dirty="0">
                <a:solidFill>
                  <a:srgbClr val="FFFFFF"/>
                </a:solidFill>
              </a:rPr>
              <a:t>PAGE</a:t>
            </a:r>
            <a:r>
              <a:rPr spc="-37" dirty="0">
                <a:solidFill>
                  <a:srgbClr val="FFFFFF"/>
                </a:solidFill>
              </a:rPr>
              <a:t> </a:t>
            </a:r>
            <a:fld id="{81D60167-4931-47E6-BA6A-407CBD079E47}" type="slidenum">
              <a:rPr spc="-8" dirty="0">
                <a:solidFill>
                  <a:srgbClr val="FFFFFF"/>
                </a:solidFill>
              </a:rPr>
              <a:pPr marL="10451" defTabSz="752460">
                <a:spcBef>
                  <a:spcPts val="33"/>
                </a:spcBef>
              </a:pPr>
              <a:t>221</a:t>
            </a:fld>
            <a:endParaRPr spc="-8" dirty="0">
              <a:solidFill>
                <a:srgbClr val="FFFFFF"/>
              </a:solidFill>
            </a:endParaRPr>
          </a:p>
        </p:txBody>
      </p:sp>
      <p:sp>
        <p:nvSpPr>
          <p:cNvPr id="34" name="object 34"/>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FFFFFF"/>
                </a:solidFill>
                <a:latin typeface="Gill Sans MT"/>
                <a:cs typeface="Gill Sans MT"/>
                <a:hlinkClick r:id="rId5"/>
              </a:rPr>
              <a:t>© </a:t>
            </a:r>
            <a:r>
              <a:rPr sz="494" spc="-45" dirty="0">
                <a:solidFill>
                  <a:srgbClr val="FFFFFF"/>
                </a:solidFill>
                <a:latin typeface="Gill Sans MT"/>
                <a:cs typeface="Gill Sans MT"/>
                <a:hlinkClick r:id="rId5"/>
              </a:rPr>
              <a:t>VOICEBOT.AI </a:t>
            </a:r>
            <a:r>
              <a:rPr sz="494" spc="-41" dirty="0">
                <a:solidFill>
                  <a:srgbClr val="FFFFFF"/>
                </a:solidFill>
                <a:latin typeface="Gill Sans MT"/>
                <a:cs typeface="Gill Sans MT"/>
                <a:hlinkClick r:id="rId5"/>
              </a:rPr>
              <a:t>- </a:t>
            </a:r>
            <a:r>
              <a:rPr sz="494" spc="-16" dirty="0">
                <a:solidFill>
                  <a:srgbClr val="FFFFFF"/>
                </a:solidFill>
                <a:latin typeface="Gill Sans MT"/>
                <a:cs typeface="Gill Sans MT"/>
                <a:hlinkClick r:id="rId5"/>
              </a:rPr>
              <a:t>All </a:t>
            </a:r>
            <a:r>
              <a:rPr sz="494" dirty="0">
                <a:solidFill>
                  <a:srgbClr val="FFFFFF"/>
                </a:solidFill>
                <a:latin typeface="Gill Sans MT"/>
                <a:cs typeface="Gill Sans MT"/>
                <a:hlinkClick r:id="rId5"/>
              </a:rPr>
              <a:t>Rights </a:t>
            </a:r>
            <a:r>
              <a:rPr sz="494" spc="-12" dirty="0">
                <a:solidFill>
                  <a:srgbClr val="FFFFFF"/>
                </a:solidFill>
                <a:latin typeface="Gill Sans MT"/>
                <a:cs typeface="Gill Sans MT"/>
                <a:hlinkClick r:id="rId5"/>
              </a:rPr>
              <a:t>Reserved</a:t>
            </a:r>
            <a:r>
              <a:rPr sz="494" spc="-66" dirty="0">
                <a:solidFill>
                  <a:srgbClr val="FFFFFF"/>
                </a:solidFill>
                <a:latin typeface="Gill Sans MT"/>
                <a:cs typeface="Gill Sans MT"/>
                <a:hlinkClick r:id="rId5"/>
              </a:rPr>
              <a:t> </a:t>
            </a:r>
            <a:r>
              <a:rPr sz="494" spc="-4" dirty="0">
                <a:solidFill>
                  <a:srgbClr val="FFFFFF"/>
                </a:solidFill>
                <a:latin typeface="Gill Sans MT"/>
                <a:cs typeface="Gill Sans MT"/>
                <a:hlinkClick r:id="rId5"/>
              </a:rPr>
              <a:t>2019</a:t>
            </a:r>
            <a:endParaRPr sz="494">
              <a:solidFill>
                <a:prstClr val="black"/>
              </a:solidFill>
              <a:latin typeface="Gill Sans MT"/>
              <a:cs typeface="Gill Sans MT"/>
            </a:endParaRPr>
          </a:p>
        </p:txBody>
      </p:sp>
      <p:sp>
        <p:nvSpPr>
          <p:cNvPr id="32" name="object 32"/>
          <p:cNvSpPr txBox="1"/>
          <p:nvPr/>
        </p:nvSpPr>
        <p:spPr>
          <a:xfrm>
            <a:off x="2252016" y="5743738"/>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8"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268351049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18304" y="1787730"/>
            <a:ext cx="4105917" cy="853090"/>
          </a:xfrm>
          <a:prstGeom prst="rect">
            <a:avLst/>
          </a:prstGeom>
        </p:spPr>
        <p:txBody>
          <a:bodyPr vert="horz" wrap="square" lIns="0" tIns="10450" rIns="0" bIns="0" rtlCol="0">
            <a:spAutoFit/>
          </a:bodyPr>
          <a:lstStyle/>
          <a:p>
            <a:pPr marL="10451" marR="4180" defTabSz="752460">
              <a:lnSpc>
                <a:spcPct val="121200"/>
              </a:lnSpc>
              <a:spcBef>
                <a:spcPts val="82"/>
              </a:spcBef>
            </a:pPr>
            <a:r>
              <a:rPr sz="905" spc="53" dirty="0">
                <a:solidFill>
                  <a:srgbClr val="58595B"/>
                </a:solidFill>
                <a:latin typeface="Gill Sans MT"/>
                <a:cs typeface="Gill Sans MT"/>
              </a:rPr>
              <a:t>Maybe </a:t>
            </a:r>
            <a:r>
              <a:rPr sz="905" spc="16" dirty="0">
                <a:solidFill>
                  <a:srgbClr val="58595B"/>
                </a:solidFill>
                <a:latin typeface="Gill Sans MT"/>
                <a:cs typeface="Gill Sans MT"/>
              </a:rPr>
              <a:t>the </a:t>
            </a:r>
            <a:r>
              <a:rPr sz="905" spc="53" dirty="0">
                <a:solidFill>
                  <a:srgbClr val="58595B"/>
                </a:solidFill>
                <a:latin typeface="Gill Sans MT"/>
                <a:cs typeface="Gill Sans MT"/>
              </a:rPr>
              <a:t>biggest </a:t>
            </a:r>
            <a:r>
              <a:rPr sz="905" spc="62" dirty="0">
                <a:solidFill>
                  <a:srgbClr val="58595B"/>
                </a:solidFill>
                <a:latin typeface="Gill Sans MT"/>
                <a:cs typeface="Gill Sans MT"/>
              </a:rPr>
              <a:t>change </a:t>
            </a:r>
            <a:r>
              <a:rPr sz="905" spc="21" dirty="0">
                <a:solidFill>
                  <a:srgbClr val="58595B"/>
                </a:solidFill>
                <a:latin typeface="Gill Sans MT"/>
                <a:cs typeface="Gill Sans MT"/>
              </a:rPr>
              <a:t>in </a:t>
            </a:r>
            <a:r>
              <a:rPr sz="905" spc="16" dirty="0">
                <a:solidFill>
                  <a:srgbClr val="58595B"/>
                </a:solidFill>
                <a:latin typeface="Gill Sans MT"/>
                <a:cs typeface="Gill Sans MT"/>
              </a:rPr>
              <a:t>the </a:t>
            </a:r>
            <a:r>
              <a:rPr sz="905" spc="29" dirty="0">
                <a:solidFill>
                  <a:srgbClr val="58595B"/>
                </a:solidFill>
                <a:latin typeface="Gill Sans MT"/>
                <a:cs typeface="Gill Sans MT"/>
              </a:rPr>
              <a:t>composition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53" dirty="0">
                <a:solidFill>
                  <a:srgbClr val="58595B"/>
                </a:solidFill>
                <a:latin typeface="Gill Sans MT"/>
                <a:cs typeface="Gill Sans MT"/>
              </a:rPr>
              <a:t>is </a:t>
            </a:r>
            <a:r>
              <a:rPr sz="905" spc="16" dirty="0">
                <a:solidFill>
                  <a:srgbClr val="58595B"/>
                </a:solidFill>
                <a:latin typeface="Gill Sans MT"/>
                <a:cs typeface="Gill Sans MT"/>
              </a:rPr>
              <a:t>the  </a:t>
            </a:r>
            <a:r>
              <a:rPr sz="905" spc="21" dirty="0">
                <a:solidFill>
                  <a:srgbClr val="58595B"/>
                </a:solidFill>
                <a:latin typeface="Gill Sans MT"/>
                <a:cs typeface="Gill Sans MT"/>
              </a:rPr>
              <a:t>influx </a:t>
            </a:r>
            <a:r>
              <a:rPr sz="905" spc="37" dirty="0">
                <a:solidFill>
                  <a:srgbClr val="58595B"/>
                </a:solidFill>
                <a:latin typeface="Gill Sans MT"/>
                <a:cs typeface="Gill Sans MT"/>
              </a:rPr>
              <a:t>of </a:t>
            </a:r>
            <a:r>
              <a:rPr sz="905" spc="16" dirty="0">
                <a:solidFill>
                  <a:srgbClr val="58595B"/>
                </a:solidFill>
                <a:latin typeface="Gill Sans MT"/>
                <a:cs typeface="Gill Sans MT"/>
              </a:rPr>
              <a:t>more </a:t>
            </a:r>
            <a:r>
              <a:rPr sz="905" spc="66" dirty="0">
                <a:solidFill>
                  <a:srgbClr val="58595B"/>
                </a:solidFill>
                <a:latin typeface="Gill Sans MT"/>
                <a:cs typeface="Gill Sans MT"/>
              </a:rPr>
              <a:t>casual </a:t>
            </a:r>
            <a:r>
              <a:rPr sz="905" spc="45" dirty="0">
                <a:solidFill>
                  <a:srgbClr val="58595B"/>
                </a:solidFill>
                <a:latin typeface="Gill Sans MT"/>
                <a:cs typeface="Gill Sans MT"/>
              </a:rPr>
              <a:t>users </a:t>
            </a:r>
            <a:r>
              <a:rPr sz="905" spc="37" dirty="0">
                <a:solidFill>
                  <a:srgbClr val="58595B"/>
                </a:solidFill>
                <a:latin typeface="Gill Sans MT"/>
                <a:cs typeface="Gill Sans MT"/>
              </a:rPr>
              <a:t>of </a:t>
            </a:r>
            <a:r>
              <a:rPr sz="905" spc="16" dirty="0">
                <a:solidFill>
                  <a:srgbClr val="58595B"/>
                </a:solidFill>
                <a:latin typeface="Gill Sans MT"/>
                <a:cs typeface="Gill Sans MT"/>
              </a:rPr>
              <a:t>the </a:t>
            </a:r>
            <a:r>
              <a:rPr sz="905" spc="41" dirty="0">
                <a:solidFill>
                  <a:srgbClr val="58595B"/>
                </a:solidFill>
                <a:latin typeface="Gill Sans MT"/>
                <a:cs typeface="Gill Sans MT"/>
              </a:rPr>
              <a:t>devices. </a:t>
            </a:r>
            <a:r>
              <a:rPr sz="905" spc="8" dirty="0">
                <a:solidFill>
                  <a:srgbClr val="58595B"/>
                </a:solidFill>
                <a:latin typeface="Gill Sans MT"/>
                <a:cs typeface="Gill Sans MT"/>
              </a:rPr>
              <a:t>Nearly </a:t>
            </a:r>
            <a:r>
              <a:rPr sz="905" spc="45" dirty="0">
                <a:solidFill>
                  <a:srgbClr val="58595B"/>
                </a:solidFill>
                <a:latin typeface="Gill Sans MT"/>
                <a:cs typeface="Gill Sans MT"/>
              </a:rPr>
              <a:t>64% </a:t>
            </a:r>
            <a:r>
              <a:rPr sz="905" spc="37" dirty="0">
                <a:solidFill>
                  <a:srgbClr val="58595B"/>
                </a:solidFill>
                <a:latin typeface="Gill Sans MT"/>
                <a:cs typeface="Gill Sans MT"/>
              </a:rPr>
              <a:t>of </a:t>
            </a:r>
            <a:r>
              <a:rPr sz="905" spc="33" dirty="0">
                <a:solidFill>
                  <a:srgbClr val="58595B"/>
                </a:solidFill>
                <a:latin typeface="Gill Sans MT"/>
                <a:cs typeface="Gill Sans MT"/>
              </a:rPr>
              <a:t>device </a:t>
            </a:r>
            <a:r>
              <a:rPr sz="905" spc="25" dirty="0">
                <a:solidFill>
                  <a:srgbClr val="58595B"/>
                </a:solidFill>
                <a:latin typeface="Gill Sans MT"/>
                <a:cs typeface="Gill Sans MT"/>
              </a:rPr>
              <a:t>owners </a:t>
            </a:r>
            <a:r>
              <a:rPr sz="905" spc="16" dirty="0">
                <a:solidFill>
                  <a:srgbClr val="58595B"/>
                </a:solidFill>
                <a:latin typeface="Gill Sans MT"/>
                <a:cs typeface="Gill Sans MT"/>
              </a:rPr>
              <a:t>in  </a:t>
            </a:r>
            <a:r>
              <a:rPr sz="905" spc="74" dirty="0">
                <a:solidFill>
                  <a:srgbClr val="58595B"/>
                </a:solidFill>
                <a:latin typeface="Gill Sans MT"/>
                <a:cs typeface="Gill Sans MT"/>
              </a:rPr>
              <a:t>January</a:t>
            </a:r>
            <a:r>
              <a:rPr sz="905" spc="-33" dirty="0">
                <a:solidFill>
                  <a:srgbClr val="58595B"/>
                </a:solidFill>
                <a:latin typeface="Gill Sans MT"/>
                <a:cs typeface="Gill Sans MT"/>
              </a:rPr>
              <a:t> </a:t>
            </a:r>
            <a:r>
              <a:rPr sz="905" spc="45" dirty="0">
                <a:solidFill>
                  <a:srgbClr val="58595B"/>
                </a:solidFill>
                <a:latin typeface="Gill Sans MT"/>
                <a:cs typeface="Gill Sans MT"/>
              </a:rPr>
              <a:t>2018</a:t>
            </a:r>
            <a:r>
              <a:rPr sz="905" spc="-29" dirty="0">
                <a:solidFill>
                  <a:srgbClr val="58595B"/>
                </a:solidFill>
                <a:latin typeface="Gill Sans MT"/>
                <a:cs typeface="Gill Sans MT"/>
              </a:rPr>
              <a:t> </a:t>
            </a:r>
            <a:r>
              <a:rPr sz="905" spc="4" dirty="0">
                <a:solidFill>
                  <a:srgbClr val="58595B"/>
                </a:solidFill>
                <a:latin typeface="Gill Sans MT"/>
                <a:cs typeface="Gill Sans MT"/>
              </a:rPr>
              <a:t>reported</a:t>
            </a:r>
            <a:r>
              <a:rPr sz="905" spc="-29" dirty="0">
                <a:solidFill>
                  <a:srgbClr val="58595B"/>
                </a:solidFill>
                <a:latin typeface="Gill Sans MT"/>
                <a:cs typeface="Gill Sans MT"/>
              </a:rPr>
              <a:t> </a:t>
            </a:r>
            <a:r>
              <a:rPr sz="905" spc="45" dirty="0">
                <a:solidFill>
                  <a:srgbClr val="58595B"/>
                </a:solidFill>
                <a:latin typeface="Gill Sans MT"/>
                <a:cs typeface="Gill Sans MT"/>
              </a:rPr>
              <a:t>being</a:t>
            </a:r>
            <a:r>
              <a:rPr sz="905" spc="-29" dirty="0">
                <a:solidFill>
                  <a:srgbClr val="58595B"/>
                </a:solidFill>
                <a:latin typeface="Gill Sans MT"/>
                <a:cs typeface="Gill Sans MT"/>
              </a:rPr>
              <a:t> </a:t>
            </a:r>
            <a:r>
              <a:rPr sz="905" spc="33" dirty="0">
                <a:solidFill>
                  <a:srgbClr val="58595B"/>
                </a:solidFill>
                <a:latin typeface="Gill Sans MT"/>
                <a:cs typeface="Gill Sans MT"/>
              </a:rPr>
              <a:t>daily</a:t>
            </a:r>
            <a:r>
              <a:rPr sz="905" spc="-29" dirty="0">
                <a:solidFill>
                  <a:srgbClr val="58595B"/>
                </a:solidFill>
                <a:latin typeface="Gill Sans MT"/>
                <a:cs typeface="Gill Sans MT"/>
              </a:rPr>
              <a:t> </a:t>
            </a:r>
            <a:r>
              <a:rPr sz="905" spc="37" dirty="0">
                <a:solidFill>
                  <a:srgbClr val="58595B"/>
                </a:solidFill>
                <a:latin typeface="Gill Sans MT"/>
                <a:cs typeface="Gill Sans MT"/>
              </a:rPr>
              <a:t>users.</a:t>
            </a:r>
            <a:r>
              <a:rPr sz="905" spc="-33" dirty="0">
                <a:solidFill>
                  <a:srgbClr val="58595B"/>
                </a:solidFill>
                <a:latin typeface="Gill Sans MT"/>
                <a:cs typeface="Gill Sans MT"/>
              </a:rPr>
              <a:t> </a:t>
            </a:r>
            <a:r>
              <a:rPr sz="905" spc="25" dirty="0">
                <a:solidFill>
                  <a:srgbClr val="58595B"/>
                </a:solidFill>
                <a:latin typeface="Gill Sans MT"/>
                <a:cs typeface="Gill Sans MT"/>
              </a:rPr>
              <a:t>In</a:t>
            </a:r>
            <a:r>
              <a:rPr sz="905" spc="-29" dirty="0">
                <a:solidFill>
                  <a:srgbClr val="58595B"/>
                </a:solidFill>
                <a:latin typeface="Gill Sans MT"/>
                <a:cs typeface="Gill Sans MT"/>
              </a:rPr>
              <a:t> </a:t>
            </a:r>
            <a:r>
              <a:rPr sz="905" spc="74" dirty="0">
                <a:solidFill>
                  <a:srgbClr val="58595B"/>
                </a:solidFill>
                <a:latin typeface="Gill Sans MT"/>
                <a:cs typeface="Gill Sans MT"/>
              </a:rPr>
              <a:t>January</a:t>
            </a:r>
            <a:r>
              <a:rPr sz="905" spc="-29" dirty="0">
                <a:solidFill>
                  <a:srgbClr val="58595B"/>
                </a:solidFill>
                <a:latin typeface="Gill Sans MT"/>
                <a:cs typeface="Gill Sans MT"/>
              </a:rPr>
              <a:t> </a:t>
            </a:r>
            <a:r>
              <a:rPr sz="905" spc="29" dirty="0">
                <a:solidFill>
                  <a:srgbClr val="58595B"/>
                </a:solidFill>
                <a:latin typeface="Gill Sans MT"/>
                <a:cs typeface="Gill Sans MT"/>
              </a:rPr>
              <a:t>2019,</a:t>
            </a:r>
            <a:r>
              <a:rPr sz="905" spc="-29"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33" dirty="0">
                <a:solidFill>
                  <a:srgbClr val="58595B"/>
                </a:solidFill>
                <a:latin typeface="Gill Sans MT"/>
                <a:cs typeface="Gill Sans MT"/>
              </a:rPr>
              <a:t>number</a:t>
            </a:r>
            <a:r>
              <a:rPr sz="905" spc="-33" dirty="0">
                <a:solidFill>
                  <a:srgbClr val="58595B"/>
                </a:solidFill>
                <a:latin typeface="Gill Sans MT"/>
                <a:cs typeface="Gill Sans MT"/>
              </a:rPr>
              <a:t> </a:t>
            </a:r>
            <a:r>
              <a:rPr sz="905" spc="25" dirty="0">
                <a:solidFill>
                  <a:srgbClr val="58595B"/>
                </a:solidFill>
                <a:latin typeface="Gill Sans MT"/>
                <a:cs typeface="Gill Sans MT"/>
              </a:rPr>
              <a:t>fell</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16" dirty="0">
                <a:solidFill>
                  <a:srgbClr val="58595B"/>
                </a:solidFill>
                <a:latin typeface="Gill Sans MT"/>
                <a:cs typeface="Gill Sans MT"/>
              </a:rPr>
              <a:t>only  </a:t>
            </a:r>
            <a:r>
              <a:rPr sz="905" spc="37" dirty="0">
                <a:solidFill>
                  <a:srgbClr val="58595B"/>
                </a:solidFill>
                <a:latin typeface="Gill Sans MT"/>
                <a:cs typeface="Gill Sans MT"/>
              </a:rPr>
              <a:t>about 47%. </a:t>
            </a:r>
            <a:r>
              <a:rPr sz="905" spc="25" dirty="0">
                <a:solidFill>
                  <a:srgbClr val="58595B"/>
                </a:solidFill>
                <a:latin typeface="Gill Sans MT"/>
                <a:cs typeface="Gill Sans MT"/>
              </a:rPr>
              <a:t>Monthly </a:t>
            </a:r>
            <a:r>
              <a:rPr sz="905" spc="45" dirty="0">
                <a:solidFill>
                  <a:srgbClr val="58595B"/>
                </a:solidFill>
                <a:latin typeface="Gill Sans MT"/>
                <a:cs typeface="Gill Sans MT"/>
              </a:rPr>
              <a:t>users </a:t>
            </a:r>
            <a:r>
              <a:rPr sz="905" spc="8" dirty="0">
                <a:solidFill>
                  <a:srgbClr val="58595B"/>
                </a:solidFill>
                <a:latin typeface="Gill Sans MT"/>
                <a:cs typeface="Gill Sans MT"/>
              </a:rPr>
              <a:t>were </a:t>
            </a:r>
            <a:r>
              <a:rPr sz="905" spc="21" dirty="0">
                <a:solidFill>
                  <a:srgbClr val="58595B"/>
                </a:solidFill>
                <a:latin typeface="Gill Sans MT"/>
                <a:cs typeface="Gill Sans MT"/>
              </a:rPr>
              <a:t>fairly </a:t>
            </a:r>
            <a:r>
              <a:rPr sz="905" spc="33" dirty="0">
                <a:solidFill>
                  <a:srgbClr val="58595B"/>
                </a:solidFill>
                <a:latin typeface="Gill Sans MT"/>
                <a:cs typeface="Gill Sans MT"/>
              </a:rPr>
              <a:t>similar </a:t>
            </a:r>
            <a:r>
              <a:rPr sz="905" spc="16" dirty="0">
                <a:solidFill>
                  <a:srgbClr val="58595B"/>
                </a:solidFill>
                <a:latin typeface="Gill Sans MT"/>
                <a:cs typeface="Gill Sans MT"/>
              </a:rPr>
              <a:t>with the </a:t>
            </a:r>
            <a:r>
              <a:rPr sz="905" spc="37" dirty="0">
                <a:solidFill>
                  <a:srgbClr val="58595B"/>
                </a:solidFill>
                <a:latin typeface="Gill Sans MT"/>
                <a:cs typeface="Gill Sans MT"/>
              </a:rPr>
              <a:t>offsetting </a:t>
            </a:r>
            <a:r>
              <a:rPr sz="905" spc="33" dirty="0">
                <a:solidFill>
                  <a:srgbClr val="58595B"/>
                </a:solidFill>
                <a:latin typeface="Gill Sans MT"/>
                <a:cs typeface="Gill Sans MT"/>
              </a:rPr>
              <a:t>difference </a:t>
            </a:r>
            <a:r>
              <a:rPr sz="905" spc="45" dirty="0">
                <a:solidFill>
                  <a:srgbClr val="58595B"/>
                </a:solidFill>
                <a:latin typeface="Gill Sans MT"/>
                <a:cs typeface="Gill Sans MT"/>
              </a:rPr>
              <a:t>being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25" dirty="0">
                <a:solidFill>
                  <a:srgbClr val="58595B"/>
                </a:solidFill>
                <a:latin typeface="Gill Sans MT"/>
                <a:cs typeface="Gill Sans MT"/>
              </a:rPr>
              <a:t>infrequent</a:t>
            </a:r>
            <a:r>
              <a:rPr sz="905" spc="-33" dirty="0">
                <a:solidFill>
                  <a:srgbClr val="58595B"/>
                </a:solidFill>
                <a:latin typeface="Gill Sans MT"/>
                <a:cs typeface="Gill Sans MT"/>
              </a:rPr>
              <a:t> </a:t>
            </a:r>
            <a:r>
              <a:rPr sz="905" spc="45" dirty="0">
                <a:solidFill>
                  <a:srgbClr val="58595B"/>
                </a:solidFill>
                <a:latin typeface="Gill Sans MT"/>
                <a:cs typeface="Gill Sans MT"/>
              </a:rPr>
              <a:t>users</a:t>
            </a:r>
            <a:r>
              <a:rPr sz="905" spc="-33" dirty="0">
                <a:solidFill>
                  <a:srgbClr val="58595B"/>
                </a:solidFill>
                <a:latin typeface="Gill Sans MT"/>
                <a:cs typeface="Gill Sans MT"/>
              </a:rPr>
              <a:t> </a:t>
            </a:r>
            <a:r>
              <a:rPr sz="905" spc="37" dirty="0">
                <a:solidFill>
                  <a:srgbClr val="58595B"/>
                </a:solidFill>
                <a:latin typeface="Gill Sans MT"/>
                <a:cs typeface="Gill Sans MT"/>
              </a:rPr>
              <a:t>which</a:t>
            </a:r>
            <a:r>
              <a:rPr sz="905" spc="-33" dirty="0">
                <a:solidFill>
                  <a:srgbClr val="58595B"/>
                </a:solidFill>
                <a:latin typeface="Gill Sans MT"/>
                <a:cs typeface="Gill Sans MT"/>
              </a:rPr>
              <a:t> </a:t>
            </a:r>
            <a:r>
              <a:rPr sz="905" spc="16" dirty="0">
                <a:solidFill>
                  <a:srgbClr val="58595B"/>
                </a:solidFill>
                <a:latin typeface="Gill Sans MT"/>
                <a:cs typeface="Gill Sans MT"/>
              </a:rPr>
              <a:t>rose</a:t>
            </a:r>
            <a:r>
              <a:rPr sz="905" spc="-33" dirty="0">
                <a:solidFill>
                  <a:srgbClr val="58595B"/>
                </a:solidFill>
                <a:latin typeface="Gill Sans MT"/>
                <a:cs typeface="Gill Sans MT"/>
              </a:rPr>
              <a:t> </a:t>
            </a:r>
            <a:r>
              <a:rPr sz="905" spc="25" dirty="0">
                <a:solidFill>
                  <a:srgbClr val="58595B"/>
                </a:solidFill>
                <a:latin typeface="Gill Sans MT"/>
                <a:cs typeface="Gill Sans MT"/>
              </a:rPr>
              <a:t>from</a:t>
            </a:r>
            <a:r>
              <a:rPr sz="905" spc="-33" dirty="0">
                <a:solidFill>
                  <a:srgbClr val="58595B"/>
                </a:solidFill>
                <a:latin typeface="Gill Sans MT"/>
                <a:cs typeface="Gill Sans MT"/>
              </a:rPr>
              <a:t> </a:t>
            </a:r>
            <a:r>
              <a:rPr sz="905" spc="45" dirty="0">
                <a:solidFill>
                  <a:srgbClr val="58595B"/>
                </a:solidFill>
                <a:latin typeface="Gill Sans MT"/>
                <a:cs typeface="Gill Sans MT"/>
              </a:rPr>
              <a:t>13%</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dirty="0">
                <a:solidFill>
                  <a:srgbClr val="58595B"/>
                </a:solidFill>
                <a:latin typeface="Gill Sans MT"/>
                <a:cs typeface="Gill Sans MT"/>
              </a:rPr>
              <a:t>over</a:t>
            </a:r>
            <a:r>
              <a:rPr sz="905" spc="-33" dirty="0">
                <a:solidFill>
                  <a:srgbClr val="58595B"/>
                </a:solidFill>
                <a:latin typeface="Gill Sans MT"/>
                <a:cs typeface="Gill Sans MT"/>
              </a:rPr>
              <a:t> </a:t>
            </a:r>
            <a:r>
              <a:rPr sz="905" spc="37" dirty="0">
                <a:solidFill>
                  <a:srgbClr val="58595B"/>
                </a:solidFill>
                <a:latin typeface="Gill Sans MT"/>
                <a:cs typeface="Gill Sans MT"/>
              </a:rPr>
              <a:t>26%.</a:t>
            </a:r>
            <a:endParaRPr sz="905">
              <a:solidFill>
                <a:prstClr val="black"/>
              </a:solidFill>
              <a:latin typeface="Gill Sans MT"/>
              <a:cs typeface="Gill Sans MT"/>
            </a:endParaRPr>
          </a:p>
        </p:txBody>
      </p:sp>
      <p:sp>
        <p:nvSpPr>
          <p:cNvPr id="3" name="object 3"/>
          <p:cNvSpPr txBox="1">
            <a:spLocks noGrp="1"/>
          </p:cNvSpPr>
          <p:nvPr>
            <p:ph type="body" idx="1"/>
          </p:nvPr>
        </p:nvSpPr>
        <p:spPr>
          <a:xfrm>
            <a:off x="306127" y="2881473"/>
            <a:ext cx="6911951" cy="1864136"/>
          </a:xfrm>
          <a:prstGeom prst="rect">
            <a:avLst/>
          </a:prstGeom>
        </p:spPr>
        <p:txBody>
          <a:bodyPr vert="horz" wrap="square" lIns="0" tIns="10450" rIns="0" bIns="0" rtlCol="0">
            <a:spAutoFit/>
          </a:bodyPr>
          <a:lstStyle/>
          <a:p>
            <a:pPr marL="4356951" marR="4180">
              <a:lnSpc>
                <a:spcPct val="121300"/>
              </a:lnSpc>
              <a:spcBef>
                <a:spcPts val="82"/>
              </a:spcBef>
            </a:pPr>
            <a:r>
              <a:rPr spc="33" dirty="0"/>
              <a:t>This </a:t>
            </a:r>
            <a:r>
              <a:rPr spc="74" dirty="0"/>
              <a:t>seems </a:t>
            </a:r>
            <a:r>
              <a:rPr spc="8" dirty="0"/>
              <a:t>like </a:t>
            </a:r>
            <a:r>
              <a:rPr spc="94" dirty="0"/>
              <a:t>a </a:t>
            </a:r>
            <a:r>
              <a:rPr spc="25" dirty="0"/>
              <a:t>natural </a:t>
            </a:r>
            <a:r>
              <a:rPr spc="29" dirty="0"/>
              <a:t>progression. Early </a:t>
            </a:r>
            <a:r>
              <a:rPr spc="33" dirty="0"/>
              <a:t>adopters </a:t>
            </a:r>
            <a:r>
              <a:rPr spc="37" dirty="0"/>
              <a:t>of </a:t>
            </a:r>
            <a:r>
              <a:rPr spc="29" dirty="0"/>
              <a:t>technology </a:t>
            </a:r>
            <a:r>
              <a:rPr spc="21" dirty="0"/>
              <a:t>are </a:t>
            </a:r>
            <a:r>
              <a:rPr spc="16" dirty="0"/>
              <a:t>more  </a:t>
            </a:r>
            <a:r>
              <a:rPr spc="8" dirty="0"/>
              <a:t>likely</a:t>
            </a:r>
            <a:r>
              <a:rPr spc="-29" dirty="0"/>
              <a:t> </a:t>
            </a:r>
            <a:r>
              <a:rPr spc="-8" dirty="0"/>
              <a:t>to</a:t>
            </a:r>
            <a:r>
              <a:rPr spc="-25" dirty="0"/>
              <a:t> </a:t>
            </a:r>
            <a:r>
              <a:rPr spc="12" dirty="0"/>
              <a:t>incorporate</a:t>
            </a:r>
            <a:r>
              <a:rPr spc="-25" dirty="0"/>
              <a:t> </a:t>
            </a:r>
            <a:r>
              <a:rPr spc="37" dirty="0"/>
              <a:t>them</a:t>
            </a:r>
            <a:r>
              <a:rPr spc="-25" dirty="0"/>
              <a:t> </a:t>
            </a:r>
            <a:r>
              <a:rPr spc="29" dirty="0"/>
              <a:t>quickly</a:t>
            </a:r>
            <a:r>
              <a:rPr spc="-29" dirty="0"/>
              <a:t> </a:t>
            </a:r>
            <a:r>
              <a:rPr spc="4" dirty="0"/>
              <a:t>into</a:t>
            </a:r>
            <a:r>
              <a:rPr spc="-25" dirty="0"/>
              <a:t> </a:t>
            </a:r>
            <a:r>
              <a:rPr dirty="0"/>
              <a:t>their</a:t>
            </a:r>
            <a:r>
              <a:rPr spc="-25" dirty="0"/>
              <a:t> </a:t>
            </a:r>
            <a:r>
              <a:rPr spc="33" dirty="0"/>
              <a:t>daily</a:t>
            </a:r>
            <a:r>
              <a:rPr spc="-25" dirty="0"/>
              <a:t> </a:t>
            </a:r>
            <a:r>
              <a:rPr spc="45" dirty="0"/>
              <a:t>habits</a:t>
            </a:r>
            <a:r>
              <a:rPr spc="-29" dirty="0"/>
              <a:t> </a:t>
            </a:r>
            <a:r>
              <a:rPr spc="41" dirty="0"/>
              <a:t>than</a:t>
            </a:r>
            <a:r>
              <a:rPr spc="-25" dirty="0"/>
              <a:t> </a:t>
            </a:r>
            <a:r>
              <a:rPr spc="45" dirty="0"/>
              <a:t>consumers</a:t>
            </a:r>
            <a:r>
              <a:rPr spc="-25" dirty="0"/>
              <a:t> </a:t>
            </a:r>
            <a:r>
              <a:rPr spc="25" dirty="0"/>
              <a:t>that</a:t>
            </a:r>
            <a:r>
              <a:rPr spc="-25" dirty="0"/>
              <a:t> </a:t>
            </a:r>
            <a:r>
              <a:rPr spc="21" dirty="0"/>
              <a:t>tend  </a:t>
            </a:r>
            <a:r>
              <a:rPr spc="-8" dirty="0"/>
              <a:t>to</a:t>
            </a:r>
            <a:r>
              <a:rPr spc="-33" dirty="0"/>
              <a:t> </a:t>
            </a:r>
            <a:r>
              <a:rPr spc="37" dirty="0"/>
              <a:t>adopt</a:t>
            </a:r>
            <a:r>
              <a:rPr spc="-33" dirty="0"/>
              <a:t> </a:t>
            </a:r>
            <a:r>
              <a:rPr dirty="0"/>
              <a:t>later.</a:t>
            </a:r>
            <a:r>
              <a:rPr spc="-29" dirty="0"/>
              <a:t> </a:t>
            </a:r>
            <a:r>
              <a:rPr spc="-4" dirty="0"/>
              <a:t>However,</a:t>
            </a:r>
            <a:r>
              <a:rPr spc="-33" dirty="0"/>
              <a:t> </a:t>
            </a:r>
            <a:r>
              <a:rPr spc="33" dirty="0"/>
              <a:t>this</a:t>
            </a:r>
            <a:r>
              <a:rPr spc="-29" dirty="0"/>
              <a:t> </a:t>
            </a:r>
            <a:r>
              <a:rPr spc="8" dirty="0"/>
              <a:t>will</a:t>
            </a:r>
            <a:r>
              <a:rPr spc="-33" dirty="0"/>
              <a:t> </a:t>
            </a:r>
            <a:r>
              <a:rPr spc="37" dirty="0"/>
              <a:t>be</a:t>
            </a:r>
            <a:r>
              <a:rPr spc="-29" dirty="0"/>
              <a:t> </a:t>
            </a:r>
            <a:r>
              <a:rPr spc="94" dirty="0"/>
              <a:t>a</a:t>
            </a:r>
            <a:r>
              <a:rPr spc="-33" dirty="0"/>
              <a:t> </a:t>
            </a:r>
            <a:r>
              <a:rPr spc="21" dirty="0"/>
              <a:t>metric</a:t>
            </a:r>
            <a:r>
              <a:rPr spc="-29" dirty="0"/>
              <a:t> </a:t>
            </a:r>
            <a:r>
              <a:rPr spc="-8" dirty="0"/>
              <a:t>to</a:t>
            </a:r>
            <a:r>
              <a:rPr spc="-33" dirty="0"/>
              <a:t> </a:t>
            </a:r>
            <a:r>
              <a:rPr spc="8" dirty="0"/>
              <a:t>monitor</a:t>
            </a:r>
            <a:r>
              <a:rPr spc="-29" dirty="0"/>
              <a:t> </a:t>
            </a:r>
            <a:r>
              <a:rPr spc="58" dirty="0"/>
              <a:t>going</a:t>
            </a:r>
            <a:r>
              <a:rPr spc="-33" dirty="0"/>
              <a:t> </a:t>
            </a:r>
            <a:r>
              <a:rPr spc="16" dirty="0"/>
              <a:t>forward.</a:t>
            </a:r>
            <a:r>
              <a:rPr spc="-49" dirty="0"/>
              <a:t> </a:t>
            </a:r>
            <a:r>
              <a:rPr spc="4" dirty="0"/>
              <a:t>Three</a:t>
            </a:r>
            <a:r>
              <a:rPr spc="-29" dirty="0"/>
              <a:t> </a:t>
            </a:r>
            <a:r>
              <a:rPr spc="8" dirty="0"/>
              <a:t>out  </a:t>
            </a:r>
            <a:r>
              <a:rPr spc="37" dirty="0"/>
              <a:t>of</a:t>
            </a:r>
            <a:r>
              <a:rPr spc="-33" dirty="0"/>
              <a:t> </a:t>
            </a:r>
            <a:r>
              <a:rPr spc="12" dirty="0"/>
              <a:t>four</a:t>
            </a:r>
            <a:r>
              <a:rPr spc="-33" dirty="0"/>
              <a:t> </a:t>
            </a:r>
            <a:r>
              <a:rPr spc="49" dirty="0"/>
              <a:t>smart</a:t>
            </a:r>
            <a:r>
              <a:rPr spc="-29" dirty="0"/>
              <a:t> </a:t>
            </a:r>
            <a:r>
              <a:rPr spc="33" dirty="0"/>
              <a:t>speaker</a:t>
            </a:r>
            <a:r>
              <a:rPr spc="-33" dirty="0"/>
              <a:t> </a:t>
            </a:r>
            <a:r>
              <a:rPr spc="25" dirty="0"/>
              <a:t>owners</a:t>
            </a:r>
            <a:r>
              <a:rPr spc="-29" dirty="0"/>
              <a:t> </a:t>
            </a:r>
            <a:r>
              <a:rPr spc="16" dirty="0"/>
              <a:t>still</a:t>
            </a:r>
            <a:r>
              <a:rPr spc="-33" dirty="0"/>
              <a:t> </a:t>
            </a:r>
            <a:r>
              <a:rPr spc="-4" dirty="0"/>
              <a:t>report</a:t>
            </a:r>
            <a:r>
              <a:rPr spc="-29" dirty="0"/>
              <a:t> </a:t>
            </a:r>
            <a:r>
              <a:rPr spc="45" dirty="0"/>
              <a:t>being</a:t>
            </a:r>
            <a:r>
              <a:rPr spc="-33" dirty="0"/>
              <a:t> </a:t>
            </a:r>
            <a:r>
              <a:rPr spc="29" dirty="0"/>
              <a:t>monthly</a:t>
            </a:r>
            <a:r>
              <a:rPr spc="-29" dirty="0"/>
              <a:t> </a:t>
            </a:r>
            <a:r>
              <a:rPr spc="37" dirty="0"/>
              <a:t>active</a:t>
            </a:r>
            <a:r>
              <a:rPr spc="-33" dirty="0"/>
              <a:t> </a:t>
            </a:r>
            <a:r>
              <a:rPr spc="37" dirty="0"/>
              <a:t>users.</a:t>
            </a:r>
            <a:r>
              <a:rPr spc="-29" dirty="0"/>
              <a:t> </a:t>
            </a:r>
            <a:r>
              <a:rPr spc="33" dirty="0"/>
              <a:t>As</a:t>
            </a:r>
            <a:r>
              <a:rPr spc="-33" dirty="0"/>
              <a:t> </a:t>
            </a:r>
            <a:r>
              <a:rPr spc="37" dirty="0"/>
              <a:t>long</a:t>
            </a:r>
          </a:p>
          <a:p>
            <a:pPr marL="4356951" marR="186547">
              <a:lnSpc>
                <a:spcPct val="121200"/>
              </a:lnSpc>
            </a:pPr>
            <a:r>
              <a:rPr spc="103" dirty="0"/>
              <a:t>as</a:t>
            </a:r>
            <a:r>
              <a:rPr spc="-29" dirty="0"/>
              <a:t> </a:t>
            </a:r>
            <a:r>
              <a:rPr spc="29" dirty="0"/>
              <a:t>we</a:t>
            </a:r>
            <a:r>
              <a:rPr spc="-29" dirty="0"/>
              <a:t> </a:t>
            </a:r>
            <a:r>
              <a:rPr spc="53" dirty="0"/>
              <a:t>see</a:t>
            </a:r>
            <a:r>
              <a:rPr spc="-25" dirty="0"/>
              <a:t> </a:t>
            </a:r>
            <a:r>
              <a:rPr spc="25" dirty="0"/>
              <a:t>that</a:t>
            </a:r>
            <a:r>
              <a:rPr spc="-29" dirty="0"/>
              <a:t> </a:t>
            </a:r>
            <a:r>
              <a:rPr spc="21" dirty="0"/>
              <a:t>type</a:t>
            </a:r>
            <a:r>
              <a:rPr spc="-29" dirty="0"/>
              <a:t> </a:t>
            </a:r>
            <a:r>
              <a:rPr spc="37" dirty="0"/>
              <a:t>of</a:t>
            </a:r>
            <a:r>
              <a:rPr spc="-25" dirty="0"/>
              <a:t> </a:t>
            </a:r>
            <a:r>
              <a:rPr spc="33" dirty="0"/>
              <a:t>consistent</a:t>
            </a:r>
            <a:r>
              <a:rPr spc="-29" dirty="0"/>
              <a:t> </a:t>
            </a:r>
            <a:r>
              <a:rPr spc="74" dirty="0"/>
              <a:t>usage</a:t>
            </a:r>
            <a:r>
              <a:rPr spc="-25" dirty="0"/>
              <a:t> </a:t>
            </a:r>
            <a:r>
              <a:rPr spc="53" dirty="0"/>
              <a:t>along</a:t>
            </a:r>
            <a:r>
              <a:rPr spc="-29" dirty="0"/>
              <a:t> </a:t>
            </a:r>
            <a:r>
              <a:rPr spc="16" dirty="0"/>
              <a:t>with</a:t>
            </a:r>
            <a:r>
              <a:rPr spc="-29" dirty="0"/>
              <a:t> </a:t>
            </a:r>
            <a:r>
              <a:rPr spc="25" dirty="0"/>
              <a:t>continued</a:t>
            </a:r>
            <a:r>
              <a:rPr spc="-25" dirty="0"/>
              <a:t> </a:t>
            </a:r>
            <a:r>
              <a:rPr spc="8" dirty="0"/>
              <a:t>growth,</a:t>
            </a:r>
            <a:r>
              <a:rPr spc="-29" dirty="0"/>
              <a:t> </a:t>
            </a:r>
            <a:r>
              <a:rPr spc="49" dirty="0"/>
              <a:t>smart  </a:t>
            </a:r>
            <a:r>
              <a:rPr spc="45" dirty="0"/>
              <a:t>speakers</a:t>
            </a:r>
            <a:r>
              <a:rPr spc="-33" dirty="0"/>
              <a:t> </a:t>
            </a:r>
            <a:r>
              <a:rPr spc="8" dirty="0"/>
              <a:t>will</a:t>
            </a:r>
            <a:r>
              <a:rPr spc="-33" dirty="0"/>
              <a:t> </a:t>
            </a:r>
            <a:r>
              <a:rPr spc="25" dirty="0"/>
              <a:t>continue</a:t>
            </a:r>
            <a:r>
              <a:rPr spc="-33" dirty="0"/>
              <a:t> </a:t>
            </a:r>
            <a:r>
              <a:rPr spc="-8" dirty="0"/>
              <a:t>to</a:t>
            </a:r>
            <a:r>
              <a:rPr spc="-33" dirty="0"/>
              <a:t> </a:t>
            </a:r>
            <a:r>
              <a:rPr spc="21" dirty="0"/>
              <a:t>grow</a:t>
            </a:r>
            <a:r>
              <a:rPr spc="-29" dirty="0"/>
              <a:t> </a:t>
            </a:r>
            <a:r>
              <a:rPr spc="21" dirty="0"/>
              <a:t>in</a:t>
            </a:r>
            <a:r>
              <a:rPr spc="-33" dirty="0"/>
              <a:t> </a:t>
            </a:r>
            <a:r>
              <a:rPr spc="33" dirty="0"/>
              <a:t>importance</a:t>
            </a:r>
            <a:r>
              <a:rPr spc="-33" dirty="0"/>
              <a:t> </a:t>
            </a:r>
            <a:r>
              <a:rPr spc="103" dirty="0"/>
              <a:t>as</a:t>
            </a:r>
            <a:r>
              <a:rPr spc="-33" dirty="0"/>
              <a:t> </a:t>
            </a:r>
            <a:r>
              <a:rPr spc="94" dirty="0"/>
              <a:t>a</a:t>
            </a:r>
            <a:r>
              <a:rPr spc="-33" dirty="0"/>
              <a:t> </a:t>
            </a:r>
            <a:r>
              <a:rPr spc="25" dirty="0"/>
              <a:t>voice</a:t>
            </a:r>
            <a:r>
              <a:rPr spc="-29" dirty="0"/>
              <a:t> </a:t>
            </a:r>
            <a:r>
              <a:rPr spc="62" dirty="0"/>
              <a:t>assistant</a:t>
            </a:r>
            <a:r>
              <a:rPr spc="-33" dirty="0"/>
              <a:t> </a:t>
            </a:r>
            <a:r>
              <a:rPr spc="41" dirty="0"/>
              <a:t>channel</a:t>
            </a:r>
            <a:r>
              <a:rPr spc="-33" dirty="0"/>
              <a:t> </a:t>
            </a:r>
            <a:r>
              <a:rPr spc="4" dirty="0"/>
              <a:t>for  </a:t>
            </a:r>
            <a:r>
              <a:rPr spc="41" dirty="0"/>
              <a:t>consumer</a:t>
            </a:r>
            <a:r>
              <a:rPr spc="-37" dirty="0"/>
              <a:t> </a:t>
            </a:r>
            <a:r>
              <a:rPr spc="53" dirty="0"/>
              <a:t>engagement.</a:t>
            </a:r>
          </a:p>
        </p:txBody>
      </p:sp>
      <p:sp>
        <p:nvSpPr>
          <p:cNvPr id="4" name="object 4"/>
          <p:cNvSpPr txBox="1"/>
          <p:nvPr/>
        </p:nvSpPr>
        <p:spPr>
          <a:xfrm>
            <a:off x="936072" y="3089928"/>
            <a:ext cx="318211" cy="161926"/>
          </a:xfrm>
          <a:prstGeom prst="rect">
            <a:avLst/>
          </a:prstGeom>
        </p:spPr>
        <p:txBody>
          <a:bodyPr vert="horz" wrap="square" lIns="0" tIns="9928" rIns="0" bIns="0" rtlCol="0">
            <a:spAutoFit/>
          </a:bodyPr>
          <a:lstStyle/>
          <a:p>
            <a:pPr marL="10451" defTabSz="752460">
              <a:spcBef>
                <a:spcPts val="78"/>
              </a:spcBef>
            </a:pPr>
            <a:r>
              <a:rPr sz="987" spc="-8" dirty="0">
                <a:solidFill>
                  <a:srgbClr val="05D6ED"/>
                </a:solidFill>
                <a:latin typeface="Gill Sans MT"/>
                <a:cs typeface="Gill Sans MT"/>
              </a:rPr>
              <a:t>12.9%</a:t>
            </a:r>
            <a:endParaRPr sz="987">
              <a:solidFill>
                <a:prstClr val="black"/>
              </a:solidFill>
              <a:latin typeface="Gill Sans MT"/>
              <a:cs typeface="Gill Sans MT"/>
            </a:endParaRPr>
          </a:p>
        </p:txBody>
      </p:sp>
      <p:sp>
        <p:nvSpPr>
          <p:cNvPr id="5" name="object 5"/>
          <p:cNvSpPr/>
          <p:nvPr/>
        </p:nvSpPr>
        <p:spPr>
          <a:xfrm>
            <a:off x="956288" y="3136067"/>
            <a:ext cx="29783" cy="89350"/>
          </a:xfrm>
          <a:custGeom>
            <a:avLst/>
            <a:gdLst/>
            <a:ahLst/>
            <a:cxnLst/>
            <a:rect l="l" t="t" r="r" b="b"/>
            <a:pathLst>
              <a:path w="36194" h="108585">
                <a:moveTo>
                  <a:pt x="35877" y="0"/>
                </a:moveTo>
                <a:lnTo>
                  <a:pt x="33794" y="0"/>
                </a:lnTo>
                <a:lnTo>
                  <a:pt x="0" y="14757"/>
                </a:lnTo>
                <a:lnTo>
                  <a:pt x="0" y="27216"/>
                </a:lnTo>
                <a:lnTo>
                  <a:pt x="22682" y="17056"/>
                </a:lnTo>
                <a:lnTo>
                  <a:pt x="22682" y="108470"/>
                </a:lnTo>
                <a:lnTo>
                  <a:pt x="35877" y="108470"/>
                </a:lnTo>
                <a:lnTo>
                  <a:pt x="35877" y="0"/>
                </a:lnTo>
                <a:close/>
              </a:path>
            </a:pathLst>
          </a:custGeom>
          <a:ln w="3175">
            <a:solidFill>
              <a:srgbClr val="05D6ED"/>
            </a:solidFill>
          </a:ln>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1012818" y="3134091"/>
            <a:ext cx="226250" cy="93624"/>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911178" y="3309779"/>
            <a:ext cx="363147" cy="442570"/>
          </a:xfrm>
          <a:custGeom>
            <a:avLst/>
            <a:gdLst/>
            <a:ahLst/>
            <a:cxnLst/>
            <a:rect l="l" t="t" r="r" b="b"/>
            <a:pathLst>
              <a:path w="441325" h="537845">
                <a:moveTo>
                  <a:pt x="439102" y="0"/>
                </a:moveTo>
                <a:lnTo>
                  <a:pt x="0" y="0"/>
                </a:lnTo>
                <a:lnTo>
                  <a:pt x="0" y="497103"/>
                </a:lnTo>
                <a:lnTo>
                  <a:pt x="43348" y="521035"/>
                </a:lnTo>
                <a:lnTo>
                  <a:pt x="91381" y="529808"/>
                </a:lnTo>
                <a:lnTo>
                  <a:pt x="151518" y="535562"/>
                </a:lnTo>
                <a:lnTo>
                  <a:pt x="219659" y="537629"/>
                </a:lnTo>
                <a:lnTo>
                  <a:pt x="287985" y="535562"/>
                </a:lnTo>
                <a:lnTo>
                  <a:pt x="348567" y="529808"/>
                </a:lnTo>
                <a:lnTo>
                  <a:pt x="397130" y="521035"/>
                </a:lnTo>
                <a:lnTo>
                  <a:pt x="429402" y="509910"/>
                </a:lnTo>
                <a:lnTo>
                  <a:pt x="441109" y="497103"/>
                </a:lnTo>
                <a:lnTo>
                  <a:pt x="439102"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910355" y="3283141"/>
            <a:ext cx="363147" cy="55387"/>
          </a:xfrm>
          <a:custGeom>
            <a:avLst/>
            <a:gdLst/>
            <a:ahLst/>
            <a:cxnLst/>
            <a:rect l="l" t="t" r="r" b="b"/>
            <a:pathLst>
              <a:path w="441325" h="67310">
                <a:moveTo>
                  <a:pt x="441109" y="33616"/>
                </a:moveTo>
                <a:lnTo>
                  <a:pt x="398556" y="53471"/>
                </a:lnTo>
                <a:lnTo>
                  <a:pt x="350813" y="60748"/>
                </a:lnTo>
                <a:lnTo>
                  <a:pt x="290271" y="65520"/>
                </a:lnTo>
                <a:lnTo>
                  <a:pt x="220560" y="67233"/>
                </a:lnTo>
                <a:lnTo>
                  <a:pt x="150844" y="65520"/>
                </a:lnTo>
                <a:lnTo>
                  <a:pt x="90297" y="60748"/>
                </a:lnTo>
                <a:lnTo>
                  <a:pt x="42553" y="53471"/>
                </a:lnTo>
                <a:lnTo>
                  <a:pt x="11243" y="44242"/>
                </a:lnTo>
                <a:lnTo>
                  <a:pt x="0" y="33616"/>
                </a:lnTo>
                <a:lnTo>
                  <a:pt x="11243" y="22990"/>
                </a:lnTo>
                <a:lnTo>
                  <a:pt x="42553" y="13762"/>
                </a:lnTo>
                <a:lnTo>
                  <a:pt x="90297" y="6485"/>
                </a:lnTo>
                <a:lnTo>
                  <a:pt x="150844" y="1713"/>
                </a:lnTo>
                <a:lnTo>
                  <a:pt x="220560" y="0"/>
                </a:lnTo>
                <a:lnTo>
                  <a:pt x="290271" y="1713"/>
                </a:lnTo>
                <a:lnTo>
                  <a:pt x="350813" y="6485"/>
                </a:lnTo>
                <a:lnTo>
                  <a:pt x="398556" y="13762"/>
                </a:lnTo>
                <a:lnTo>
                  <a:pt x="429865" y="22990"/>
                </a:lnTo>
                <a:lnTo>
                  <a:pt x="441109" y="33616"/>
                </a:lnTo>
                <a:close/>
              </a:path>
            </a:pathLst>
          </a:custGeom>
          <a:ln w="10299">
            <a:solidFill>
              <a:srgbClr val="231F20"/>
            </a:solidFill>
          </a:ln>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910355" y="3283141"/>
            <a:ext cx="363147" cy="55387"/>
          </a:xfrm>
          <a:custGeom>
            <a:avLst/>
            <a:gdLst/>
            <a:ahLst/>
            <a:cxnLst/>
            <a:rect l="l" t="t" r="r" b="b"/>
            <a:pathLst>
              <a:path w="441325" h="67310">
                <a:moveTo>
                  <a:pt x="220560" y="0"/>
                </a:moveTo>
                <a:lnTo>
                  <a:pt x="150844" y="1713"/>
                </a:lnTo>
                <a:lnTo>
                  <a:pt x="90297" y="6485"/>
                </a:lnTo>
                <a:lnTo>
                  <a:pt x="42553" y="13762"/>
                </a:lnTo>
                <a:lnTo>
                  <a:pt x="0" y="33616"/>
                </a:lnTo>
                <a:lnTo>
                  <a:pt x="11243" y="44242"/>
                </a:lnTo>
                <a:lnTo>
                  <a:pt x="42553" y="53471"/>
                </a:lnTo>
                <a:lnTo>
                  <a:pt x="90297" y="60748"/>
                </a:lnTo>
                <a:lnTo>
                  <a:pt x="150844" y="65520"/>
                </a:lnTo>
                <a:lnTo>
                  <a:pt x="220560" y="67233"/>
                </a:lnTo>
                <a:lnTo>
                  <a:pt x="290271" y="65520"/>
                </a:lnTo>
                <a:lnTo>
                  <a:pt x="350813" y="60748"/>
                </a:lnTo>
                <a:lnTo>
                  <a:pt x="398556" y="53471"/>
                </a:lnTo>
                <a:lnTo>
                  <a:pt x="429865" y="44242"/>
                </a:lnTo>
                <a:lnTo>
                  <a:pt x="441109" y="33616"/>
                </a:lnTo>
                <a:lnTo>
                  <a:pt x="429865" y="22990"/>
                </a:lnTo>
                <a:lnTo>
                  <a:pt x="398556" y="13762"/>
                </a:lnTo>
                <a:lnTo>
                  <a:pt x="350813" y="6485"/>
                </a:lnTo>
                <a:lnTo>
                  <a:pt x="290271" y="1713"/>
                </a:lnTo>
                <a:lnTo>
                  <a:pt x="220560"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910355" y="3283141"/>
            <a:ext cx="363147" cy="55387"/>
          </a:xfrm>
          <a:custGeom>
            <a:avLst/>
            <a:gdLst/>
            <a:ahLst/>
            <a:cxnLst/>
            <a:rect l="l" t="t" r="r" b="b"/>
            <a:pathLst>
              <a:path w="441325" h="67310">
                <a:moveTo>
                  <a:pt x="441109" y="33616"/>
                </a:moveTo>
                <a:lnTo>
                  <a:pt x="398556" y="53471"/>
                </a:lnTo>
                <a:lnTo>
                  <a:pt x="350813" y="60748"/>
                </a:lnTo>
                <a:lnTo>
                  <a:pt x="290271" y="65520"/>
                </a:lnTo>
                <a:lnTo>
                  <a:pt x="220560" y="67233"/>
                </a:lnTo>
                <a:lnTo>
                  <a:pt x="150844" y="65520"/>
                </a:lnTo>
                <a:lnTo>
                  <a:pt x="90297" y="60748"/>
                </a:lnTo>
                <a:lnTo>
                  <a:pt x="42553" y="53471"/>
                </a:lnTo>
                <a:lnTo>
                  <a:pt x="11243" y="44242"/>
                </a:lnTo>
                <a:lnTo>
                  <a:pt x="0" y="33616"/>
                </a:lnTo>
                <a:lnTo>
                  <a:pt x="11243" y="22990"/>
                </a:lnTo>
                <a:lnTo>
                  <a:pt x="42553" y="13762"/>
                </a:lnTo>
                <a:lnTo>
                  <a:pt x="90297" y="6485"/>
                </a:lnTo>
                <a:lnTo>
                  <a:pt x="150844" y="1713"/>
                </a:lnTo>
                <a:lnTo>
                  <a:pt x="220560" y="0"/>
                </a:lnTo>
                <a:lnTo>
                  <a:pt x="290271" y="1713"/>
                </a:lnTo>
                <a:lnTo>
                  <a:pt x="350813" y="6485"/>
                </a:lnTo>
                <a:lnTo>
                  <a:pt x="398556" y="13762"/>
                </a:lnTo>
                <a:lnTo>
                  <a:pt x="429865" y="22990"/>
                </a:lnTo>
                <a:lnTo>
                  <a:pt x="441109" y="33616"/>
                </a:lnTo>
                <a:close/>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910355" y="3344692"/>
            <a:ext cx="363147" cy="27693"/>
          </a:xfrm>
          <a:custGeom>
            <a:avLst/>
            <a:gdLst/>
            <a:ahLst/>
            <a:cxnLst/>
            <a:rect l="l" t="t" r="r" b="b"/>
            <a:pathLst>
              <a:path w="441325" h="33655">
                <a:moveTo>
                  <a:pt x="441109" y="0"/>
                </a:moveTo>
                <a:lnTo>
                  <a:pt x="398556" y="19854"/>
                </a:lnTo>
                <a:lnTo>
                  <a:pt x="350813" y="27131"/>
                </a:lnTo>
                <a:lnTo>
                  <a:pt x="290271" y="31903"/>
                </a:lnTo>
                <a:lnTo>
                  <a:pt x="220560" y="33616"/>
                </a:lnTo>
                <a:lnTo>
                  <a:pt x="150844" y="31903"/>
                </a:lnTo>
                <a:lnTo>
                  <a:pt x="90297" y="27131"/>
                </a:lnTo>
                <a:lnTo>
                  <a:pt x="42553" y="19854"/>
                </a:lnTo>
                <a:lnTo>
                  <a:pt x="11243" y="10626"/>
                </a:lnTo>
                <a:lnTo>
                  <a:pt x="0" y="0"/>
                </a:lnTo>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911178" y="3666237"/>
            <a:ext cx="363147" cy="33441"/>
          </a:xfrm>
          <a:custGeom>
            <a:avLst/>
            <a:gdLst/>
            <a:ahLst/>
            <a:cxnLst/>
            <a:rect l="l" t="t" r="r" b="b"/>
            <a:pathLst>
              <a:path w="441325" h="40639">
                <a:moveTo>
                  <a:pt x="441109" y="2679"/>
                </a:moveTo>
                <a:lnTo>
                  <a:pt x="399782" y="25688"/>
                </a:lnTo>
                <a:lnTo>
                  <a:pt x="352896" y="33672"/>
                </a:lnTo>
                <a:lnTo>
                  <a:pt x="292768" y="38763"/>
                </a:lnTo>
                <a:lnTo>
                  <a:pt x="222580" y="40551"/>
                </a:lnTo>
                <a:lnTo>
                  <a:pt x="151970" y="38483"/>
                </a:lnTo>
                <a:lnTo>
                  <a:pt x="90838" y="32725"/>
                </a:lnTo>
                <a:lnTo>
                  <a:pt x="42752" y="23946"/>
                </a:lnTo>
                <a:lnTo>
                  <a:pt x="11283" y="12815"/>
                </a:lnTo>
                <a:lnTo>
                  <a:pt x="0" y="0"/>
                </a:lnTo>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964391" y="3303191"/>
            <a:ext cx="62179" cy="10450"/>
          </a:xfrm>
          <a:custGeom>
            <a:avLst/>
            <a:gdLst/>
            <a:ahLst/>
            <a:cxnLst/>
            <a:rect l="l" t="t" r="r" b="b"/>
            <a:pathLst>
              <a:path w="75565" h="12700">
                <a:moveTo>
                  <a:pt x="37617" y="0"/>
                </a:moveTo>
                <a:lnTo>
                  <a:pt x="22968" y="492"/>
                </a:lnTo>
                <a:lnTo>
                  <a:pt x="11012" y="1836"/>
                </a:lnTo>
                <a:lnTo>
                  <a:pt x="2954" y="3830"/>
                </a:lnTo>
                <a:lnTo>
                  <a:pt x="0" y="6273"/>
                </a:lnTo>
                <a:lnTo>
                  <a:pt x="2954" y="8716"/>
                </a:lnTo>
                <a:lnTo>
                  <a:pt x="11012" y="10710"/>
                </a:lnTo>
                <a:lnTo>
                  <a:pt x="22968" y="12054"/>
                </a:lnTo>
                <a:lnTo>
                  <a:pt x="37617" y="12547"/>
                </a:lnTo>
                <a:lnTo>
                  <a:pt x="52260" y="12054"/>
                </a:lnTo>
                <a:lnTo>
                  <a:pt x="64217" y="10710"/>
                </a:lnTo>
                <a:lnTo>
                  <a:pt x="72278" y="8716"/>
                </a:lnTo>
                <a:lnTo>
                  <a:pt x="75234" y="6273"/>
                </a:lnTo>
                <a:lnTo>
                  <a:pt x="72278" y="3830"/>
                </a:lnTo>
                <a:lnTo>
                  <a:pt x="64217" y="1836"/>
                </a:lnTo>
                <a:lnTo>
                  <a:pt x="52260" y="492"/>
                </a:lnTo>
                <a:lnTo>
                  <a:pt x="3761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1155998" y="3303191"/>
            <a:ext cx="62179" cy="10450"/>
          </a:xfrm>
          <a:custGeom>
            <a:avLst/>
            <a:gdLst/>
            <a:ahLst/>
            <a:cxnLst/>
            <a:rect l="l" t="t" r="r" b="b"/>
            <a:pathLst>
              <a:path w="75565" h="12700">
                <a:moveTo>
                  <a:pt x="37630" y="0"/>
                </a:moveTo>
                <a:lnTo>
                  <a:pt x="22979" y="492"/>
                </a:lnTo>
                <a:lnTo>
                  <a:pt x="11018" y="1836"/>
                </a:lnTo>
                <a:lnTo>
                  <a:pt x="2956" y="3830"/>
                </a:lnTo>
                <a:lnTo>
                  <a:pt x="0" y="6273"/>
                </a:lnTo>
                <a:lnTo>
                  <a:pt x="2956" y="8716"/>
                </a:lnTo>
                <a:lnTo>
                  <a:pt x="11018" y="10710"/>
                </a:lnTo>
                <a:lnTo>
                  <a:pt x="22979" y="12054"/>
                </a:lnTo>
                <a:lnTo>
                  <a:pt x="37630" y="12547"/>
                </a:lnTo>
                <a:lnTo>
                  <a:pt x="52273" y="12054"/>
                </a:lnTo>
                <a:lnTo>
                  <a:pt x="64230" y="10710"/>
                </a:lnTo>
                <a:lnTo>
                  <a:pt x="72291" y="8716"/>
                </a:lnTo>
                <a:lnTo>
                  <a:pt x="75247" y="6273"/>
                </a:lnTo>
                <a:lnTo>
                  <a:pt x="72291" y="3830"/>
                </a:lnTo>
                <a:lnTo>
                  <a:pt x="64230" y="1836"/>
                </a:lnTo>
                <a:lnTo>
                  <a:pt x="52273" y="492"/>
                </a:lnTo>
                <a:lnTo>
                  <a:pt x="3763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1281509" y="2851937"/>
            <a:ext cx="363147" cy="900292"/>
          </a:xfrm>
          <a:custGeom>
            <a:avLst/>
            <a:gdLst/>
            <a:ahLst/>
            <a:cxnLst/>
            <a:rect l="l" t="t" r="r" b="b"/>
            <a:pathLst>
              <a:path w="441325" h="1094104">
                <a:moveTo>
                  <a:pt x="439750" y="0"/>
                </a:moveTo>
                <a:lnTo>
                  <a:pt x="647" y="0"/>
                </a:lnTo>
                <a:lnTo>
                  <a:pt x="0" y="1053503"/>
                </a:lnTo>
                <a:lnTo>
                  <a:pt x="43347" y="1077435"/>
                </a:lnTo>
                <a:lnTo>
                  <a:pt x="91378" y="1086208"/>
                </a:lnTo>
                <a:lnTo>
                  <a:pt x="151512" y="1091962"/>
                </a:lnTo>
                <a:lnTo>
                  <a:pt x="219646" y="1094028"/>
                </a:lnTo>
                <a:lnTo>
                  <a:pt x="287977" y="1091962"/>
                </a:lnTo>
                <a:lnTo>
                  <a:pt x="348560" y="1086208"/>
                </a:lnTo>
                <a:lnTo>
                  <a:pt x="397121" y="1077435"/>
                </a:lnTo>
                <a:lnTo>
                  <a:pt x="429390" y="1066310"/>
                </a:lnTo>
                <a:lnTo>
                  <a:pt x="441096" y="1053503"/>
                </a:lnTo>
                <a:lnTo>
                  <a:pt x="439750"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1281220" y="2824907"/>
            <a:ext cx="363147" cy="55387"/>
          </a:xfrm>
          <a:custGeom>
            <a:avLst/>
            <a:gdLst/>
            <a:ahLst/>
            <a:cxnLst/>
            <a:rect l="l" t="t" r="r" b="b"/>
            <a:pathLst>
              <a:path w="441325" h="67310">
                <a:moveTo>
                  <a:pt x="220548" y="0"/>
                </a:moveTo>
                <a:lnTo>
                  <a:pt x="150837" y="1713"/>
                </a:lnTo>
                <a:lnTo>
                  <a:pt x="90295" y="6485"/>
                </a:lnTo>
                <a:lnTo>
                  <a:pt x="42552" y="13762"/>
                </a:lnTo>
                <a:lnTo>
                  <a:pt x="0" y="33616"/>
                </a:lnTo>
                <a:lnTo>
                  <a:pt x="11243" y="44242"/>
                </a:lnTo>
                <a:lnTo>
                  <a:pt x="42552" y="53471"/>
                </a:lnTo>
                <a:lnTo>
                  <a:pt x="90295" y="60748"/>
                </a:lnTo>
                <a:lnTo>
                  <a:pt x="150837" y="65520"/>
                </a:lnTo>
                <a:lnTo>
                  <a:pt x="220548" y="67233"/>
                </a:lnTo>
                <a:lnTo>
                  <a:pt x="290264" y="65520"/>
                </a:lnTo>
                <a:lnTo>
                  <a:pt x="350811" y="60748"/>
                </a:lnTo>
                <a:lnTo>
                  <a:pt x="398555" y="53471"/>
                </a:lnTo>
                <a:lnTo>
                  <a:pt x="429865" y="44242"/>
                </a:lnTo>
                <a:lnTo>
                  <a:pt x="441109" y="33616"/>
                </a:lnTo>
                <a:lnTo>
                  <a:pt x="429865" y="22990"/>
                </a:lnTo>
                <a:lnTo>
                  <a:pt x="398555" y="13762"/>
                </a:lnTo>
                <a:lnTo>
                  <a:pt x="350811" y="6485"/>
                </a:lnTo>
                <a:lnTo>
                  <a:pt x="290264" y="1713"/>
                </a:lnTo>
                <a:lnTo>
                  <a:pt x="220548"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1281220" y="2824907"/>
            <a:ext cx="363147" cy="55387"/>
          </a:xfrm>
          <a:custGeom>
            <a:avLst/>
            <a:gdLst/>
            <a:ahLst/>
            <a:cxnLst/>
            <a:rect l="l" t="t" r="r" b="b"/>
            <a:pathLst>
              <a:path w="441325" h="67310">
                <a:moveTo>
                  <a:pt x="441109" y="33616"/>
                </a:moveTo>
                <a:lnTo>
                  <a:pt x="398555" y="53471"/>
                </a:lnTo>
                <a:lnTo>
                  <a:pt x="350811" y="60748"/>
                </a:lnTo>
                <a:lnTo>
                  <a:pt x="290264" y="65520"/>
                </a:lnTo>
                <a:lnTo>
                  <a:pt x="220548" y="67233"/>
                </a:lnTo>
                <a:lnTo>
                  <a:pt x="150837" y="65520"/>
                </a:lnTo>
                <a:lnTo>
                  <a:pt x="90295" y="60748"/>
                </a:lnTo>
                <a:lnTo>
                  <a:pt x="42552" y="53471"/>
                </a:lnTo>
                <a:lnTo>
                  <a:pt x="11243" y="44242"/>
                </a:lnTo>
                <a:lnTo>
                  <a:pt x="0" y="33616"/>
                </a:lnTo>
                <a:lnTo>
                  <a:pt x="11243" y="22990"/>
                </a:lnTo>
                <a:lnTo>
                  <a:pt x="42552" y="13762"/>
                </a:lnTo>
                <a:lnTo>
                  <a:pt x="90295" y="6485"/>
                </a:lnTo>
                <a:lnTo>
                  <a:pt x="150837" y="1713"/>
                </a:lnTo>
                <a:lnTo>
                  <a:pt x="220548" y="0"/>
                </a:lnTo>
                <a:lnTo>
                  <a:pt x="290264" y="1713"/>
                </a:lnTo>
                <a:lnTo>
                  <a:pt x="350811" y="6485"/>
                </a:lnTo>
                <a:lnTo>
                  <a:pt x="398555" y="13762"/>
                </a:lnTo>
                <a:lnTo>
                  <a:pt x="429865" y="22990"/>
                </a:lnTo>
                <a:lnTo>
                  <a:pt x="441109" y="33616"/>
                </a:lnTo>
                <a:close/>
              </a:path>
            </a:pathLst>
          </a:custGeom>
          <a:ln w="9232">
            <a:solidFill>
              <a:srgbClr val="FFFFFF"/>
            </a:solidFill>
          </a:ln>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1281220" y="2886463"/>
            <a:ext cx="363147" cy="27693"/>
          </a:xfrm>
          <a:custGeom>
            <a:avLst/>
            <a:gdLst/>
            <a:ahLst/>
            <a:cxnLst/>
            <a:rect l="l" t="t" r="r" b="b"/>
            <a:pathLst>
              <a:path w="441325" h="33655">
                <a:moveTo>
                  <a:pt x="441109" y="0"/>
                </a:moveTo>
                <a:lnTo>
                  <a:pt x="398555" y="19854"/>
                </a:lnTo>
                <a:lnTo>
                  <a:pt x="350811" y="27131"/>
                </a:lnTo>
                <a:lnTo>
                  <a:pt x="290264" y="31903"/>
                </a:lnTo>
                <a:lnTo>
                  <a:pt x="220548" y="33616"/>
                </a:lnTo>
                <a:lnTo>
                  <a:pt x="150837" y="31903"/>
                </a:lnTo>
                <a:lnTo>
                  <a:pt x="90295" y="27131"/>
                </a:lnTo>
                <a:lnTo>
                  <a:pt x="42552" y="19854"/>
                </a:lnTo>
                <a:lnTo>
                  <a:pt x="11243" y="10626"/>
                </a:lnTo>
                <a:lnTo>
                  <a:pt x="0" y="0"/>
                </a:lnTo>
              </a:path>
            </a:pathLst>
          </a:custGeom>
          <a:ln w="9232">
            <a:solidFill>
              <a:srgbClr val="FFFFFF"/>
            </a:solidFill>
          </a:ln>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1281503" y="3666237"/>
            <a:ext cx="363147" cy="33441"/>
          </a:xfrm>
          <a:custGeom>
            <a:avLst/>
            <a:gdLst/>
            <a:ahLst/>
            <a:cxnLst/>
            <a:rect l="l" t="t" r="r" b="b"/>
            <a:pathLst>
              <a:path w="441325" h="40639">
                <a:moveTo>
                  <a:pt x="441109" y="2679"/>
                </a:moveTo>
                <a:lnTo>
                  <a:pt x="399782" y="25688"/>
                </a:lnTo>
                <a:lnTo>
                  <a:pt x="352896" y="33672"/>
                </a:lnTo>
                <a:lnTo>
                  <a:pt x="292768" y="38763"/>
                </a:lnTo>
                <a:lnTo>
                  <a:pt x="222580" y="40551"/>
                </a:lnTo>
                <a:lnTo>
                  <a:pt x="151970" y="38483"/>
                </a:lnTo>
                <a:lnTo>
                  <a:pt x="90838" y="32725"/>
                </a:lnTo>
                <a:lnTo>
                  <a:pt x="42752" y="23946"/>
                </a:lnTo>
                <a:lnTo>
                  <a:pt x="11283" y="12815"/>
                </a:lnTo>
                <a:lnTo>
                  <a:pt x="0" y="0"/>
                </a:lnTo>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1335255" y="2844958"/>
            <a:ext cx="62179" cy="10450"/>
          </a:xfrm>
          <a:custGeom>
            <a:avLst/>
            <a:gdLst/>
            <a:ahLst/>
            <a:cxnLst/>
            <a:rect l="l" t="t" r="r" b="b"/>
            <a:pathLst>
              <a:path w="75564" h="12700">
                <a:moveTo>
                  <a:pt x="37617" y="0"/>
                </a:moveTo>
                <a:lnTo>
                  <a:pt x="22968" y="492"/>
                </a:lnTo>
                <a:lnTo>
                  <a:pt x="11012" y="1836"/>
                </a:lnTo>
                <a:lnTo>
                  <a:pt x="2954" y="3830"/>
                </a:lnTo>
                <a:lnTo>
                  <a:pt x="0" y="6273"/>
                </a:lnTo>
                <a:lnTo>
                  <a:pt x="2954" y="8716"/>
                </a:lnTo>
                <a:lnTo>
                  <a:pt x="11012" y="10710"/>
                </a:lnTo>
                <a:lnTo>
                  <a:pt x="22968" y="12054"/>
                </a:lnTo>
                <a:lnTo>
                  <a:pt x="37617" y="12547"/>
                </a:lnTo>
                <a:lnTo>
                  <a:pt x="52260" y="12054"/>
                </a:lnTo>
                <a:lnTo>
                  <a:pt x="64217" y="10710"/>
                </a:lnTo>
                <a:lnTo>
                  <a:pt x="72278" y="8716"/>
                </a:lnTo>
                <a:lnTo>
                  <a:pt x="75234" y="6273"/>
                </a:lnTo>
                <a:lnTo>
                  <a:pt x="72278" y="3830"/>
                </a:lnTo>
                <a:lnTo>
                  <a:pt x="64217" y="1836"/>
                </a:lnTo>
                <a:lnTo>
                  <a:pt x="52260" y="492"/>
                </a:lnTo>
                <a:lnTo>
                  <a:pt x="3761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1526865" y="2844958"/>
            <a:ext cx="62179" cy="10450"/>
          </a:xfrm>
          <a:custGeom>
            <a:avLst/>
            <a:gdLst/>
            <a:ahLst/>
            <a:cxnLst/>
            <a:rect l="l" t="t" r="r" b="b"/>
            <a:pathLst>
              <a:path w="75564" h="12700">
                <a:moveTo>
                  <a:pt x="37630" y="0"/>
                </a:moveTo>
                <a:lnTo>
                  <a:pt x="22979" y="492"/>
                </a:lnTo>
                <a:lnTo>
                  <a:pt x="11018" y="1836"/>
                </a:lnTo>
                <a:lnTo>
                  <a:pt x="2956" y="3830"/>
                </a:lnTo>
                <a:lnTo>
                  <a:pt x="0" y="6273"/>
                </a:lnTo>
                <a:lnTo>
                  <a:pt x="2956" y="8716"/>
                </a:lnTo>
                <a:lnTo>
                  <a:pt x="11018" y="10710"/>
                </a:lnTo>
                <a:lnTo>
                  <a:pt x="22979" y="12054"/>
                </a:lnTo>
                <a:lnTo>
                  <a:pt x="37630" y="12547"/>
                </a:lnTo>
                <a:lnTo>
                  <a:pt x="52273" y="12054"/>
                </a:lnTo>
                <a:lnTo>
                  <a:pt x="64230" y="10710"/>
                </a:lnTo>
                <a:lnTo>
                  <a:pt x="72291" y="8716"/>
                </a:lnTo>
                <a:lnTo>
                  <a:pt x="75247" y="6273"/>
                </a:lnTo>
                <a:lnTo>
                  <a:pt x="72291" y="3830"/>
                </a:lnTo>
                <a:lnTo>
                  <a:pt x="64230" y="1836"/>
                </a:lnTo>
                <a:lnTo>
                  <a:pt x="52273" y="492"/>
                </a:lnTo>
                <a:lnTo>
                  <a:pt x="3763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2366606" y="2859751"/>
            <a:ext cx="363147" cy="890364"/>
          </a:xfrm>
          <a:custGeom>
            <a:avLst/>
            <a:gdLst/>
            <a:ahLst/>
            <a:cxnLst/>
            <a:rect l="l" t="t" r="r" b="b"/>
            <a:pathLst>
              <a:path w="441325" h="1082039">
                <a:moveTo>
                  <a:pt x="439762" y="0"/>
                </a:moveTo>
                <a:lnTo>
                  <a:pt x="660" y="0"/>
                </a:lnTo>
                <a:lnTo>
                  <a:pt x="0" y="1041133"/>
                </a:lnTo>
                <a:lnTo>
                  <a:pt x="43348" y="1065075"/>
                </a:lnTo>
                <a:lnTo>
                  <a:pt x="91381" y="1073850"/>
                </a:lnTo>
                <a:lnTo>
                  <a:pt x="151518" y="1079605"/>
                </a:lnTo>
                <a:lnTo>
                  <a:pt x="219659" y="1081671"/>
                </a:lnTo>
                <a:lnTo>
                  <a:pt x="287990" y="1079605"/>
                </a:lnTo>
                <a:lnTo>
                  <a:pt x="348572" y="1073850"/>
                </a:lnTo>
                <a:lnTo>
                  <a:pt x="397134" y="1065075"/>
                </a:lnTo>
                <a:lnTo>
                  <a:pt x="429403" y="1053947"/>
                </a:lnTo>
                <a:lnTo>
                  <a:pt x="441109" y="1041133"/>
                </a:lnTo>
                <a:lnTo>
                  <a:pt x="439762"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2366325" y="2832271"/>
            <a:ext cx="363147" cy="55387"/>
          </a:xfrm>
          <a:custGeom>
            <a:avLst/>
            <a:gdLst/>
            <a:ahLst/>
            <a:cxnLst/>
            <a:rect l="l" t="t" r="r" b="b"/>
            <a:pathLst>
              <a:path w="441325" h="67310">
                <a:moveTo>
                  <a:pt x="220548" y="0"/>
                </a:moveTo>
                <a:lnTo>
                  <a:pt x="150837" y="1713"/>
                </a:lnTo>
                <a:lnTo>
                  <a:pt x="90295" y="6485"/>
                </a:lnTo>
                <a:lnTo>
                  <a:pt x="42552" y="13762"/>
                </a:lnTo>
                <a:lnTo>
                  <a:pt x="0" y="33616"/>
                </a:lnTo>
                <a:lnTo>
                  <a:pt x="11243" y="44242"/>
                </a:lnTo>
                <a:lnTo>
                  <a:pt x="42552" y="53471"/>
                </a:lnTo>
                <a:lnTo>
                  <a:pt x="90295" y="60748"/>
                </a:lnTo>
                <a:lnTo>
                  <a:pt x="150837" y="65520"/>
                </a:lnTo>
                <a:lnTo>
                  <a:pt x="220548" y="67233"/>
                </a:lnTo>
                <a:lnTo>
                  <a:pt x="290264" y="65520"/>
                </a:lnTo>
                <a:lnTo>
                  <a:pt x="350811" y="60748"/>
                </a:lnTo>
                <a:lnTo>
                  <a:pt x="398555" y="53471"/>
                </a:lnTo>
                <a:lnTo>
                  <a:pt x="429865" y="44242"/>
                </a:lnTo>
                <a:lnTo>
                  <a:pt x="441109" y="33616"/>
                </a:lnTo>
                <a:lnTo>
                  <a:pt x="429865" y="22990"/>
                </a:lnTo>
                <a:lnTo>
                  <a:pt x="398555" y="13762"/>
                </a:lnTo>
                <a:lnTo>
                  <a:pt x="350811" y="6485"/>
                </a:lnTo>
                <a:lnTo>
                  <a:pt x="290264" y="1713"/>
                </a:lnTo>
                <a:lnTo>
                  <a:pt x="220548"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2366325" y="2832271"/>
            <a:ext cx="363147" cy="55387"/>
          </a:xfrm>
          <a:custGeom>
            <a:avLst/>
            <a:gdLst/>
            <a:ahLst/>
            <a:cxnLst/>
            <a:rect l="l" t="t" r="r" b="b"/>
            <a:pathLst>
              <a:path w="441325" h="67310">
                <a:moveTo>
                  <a:pt x="441109" y="33616"/>
                </a:moveTo>
                <a:lnTo>
                  <a:pt x="398555" y="53471"/>
                </a:lnTo>
                <a:lnTo>
                  <a:pt x="350811" y="60748"/>
                </a:lnTo>
                <a:lnTo>
                  <a:pt x="290264" y="65520"/>
                </a:lnTo>
                <a:lnTo>
                  <a:pt x="220548" y="67233"/>
                </a:lnTo>
                <a:lnTo>
                  <a:pt x="150837" y="65520"/>
                </a:lnTo>
                <a:lnTo>
                  <a:pt x="90295" y="60748"/>
                </a:lnTo>
                <a:lnTo>
                  <a:pt x="42552" y="53471"/>
                </a:lnTo>
                <a:lnTo>
                  <a:pt x="11243" y="44242"/>
                </a:lnTo>
                <a:lnTo>
                  <a:pt x="0" y="33616"/>
                </a:lnTo>
                <a:lnTo>
                  <a:pt x="11243" y="22990"/>
                </a:lnTo>
                <a:lnTo>
                  <a:pt x="42552" y="13762"/>
                </a:lnTo>
                <a:lnTo>
                  <a:pt x="90295" y="6485"/>
                </a:lnTo>
                <a:lnTo>
                  <a:pt x="150837" y="1713"/>
                </a:lnTo>
                <a:lnTo>
                  <a:pt x="220548" y="0"/>
                </a:lnTo>
                <a:lnTo>
                  <a:pt x="290264" y="1713"/>
                </a:lnTo>
                <a:lnTo>
                  <a:pt x="350811" y="6485"/>
                </a:lnTo>
                <a:lnTo>
                  <a:pt x="398555" y="13762"/>
                </a:lnTo>
                <a:lnTo>
                  <a:pt x="429865" y="22990"/>
                </a:lnTo>
                <a:lnTo>
                  <a:pt x="441109" y="33616"/>
                </a:lnTo>
                <a:close/>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2366612" y="2896271"/>
            <a:ext cx="363147" cy="27693"/>
          </a:xfrm>
          <a:custGeom>
            <a:avLst/>
            <a:gdLst/>
            <a:ahLst/>
            <a:cxnLst/>
            <a:rect l="l" t="t" r="r" b="b"/>
            <a:pathLst>
              <a:path w="441325" h="33655">
                <a:moveTo>
                  <a:pt x="441109" y="0"/>
                </a:moveTo>
                <a:lnTo>
                  <a:pt x="398555" y="19854"/>
                </a:lnTo>
                <a:lnTo>
                  <a:pt x="350811" y="27131"/>
                </a:lnTo>
                <a:lnTo>
                  <a:pt x="290264" y="31903"/>
                </a:lnTo>
                <a:lnTo>
                  <a:pt x="220548" y="33616"/>
                </a:lnTo>
                <a:lnTo>
                  <a:pt x="150837" y="31903"/>
                </a:lnTo>
                <a:lnTo>
                  <a:pt x="90295" y="27131"/>
                </a:lnTo>
                <a:lnTo>
                  <a:pt x="42552" y="19854"/>
                </a:lnTo>
                <a:lnTo>
                  <a:pt x="11243" y="10626"/>
                </a:lnTo>
                <a:lnTo>
                  <a:pt x="0" y="0"/>
                </a:lnTo>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2366612" y="3663875"/>
            <a:ext cx="363147" cy="33441"/>
          </a:xfrm>
          <a:custGeom>
            <a:avLst/>
            <a:gdLst/>
            <a:ahLst/>
            <a:cxnLst/>
            <a:rect l="l" t="t" r="r" b="b"/>
            <a:pathLst>
              <a:path w="441325" h="40639">
                <a:moveTo>
                  <a:pt x="441109" y="2679"/>
                </a:moveTo>
                <a:lnTo>
                  <a:pt x="399782" y="25682"/>
                </a:lnTo>
                <a:lnTo>
                  <a:pt x="352896" y="33668"/>
                </a:lnTo>
                <a:lnTo>
                  <a:pt x="292768" y="38761"/>
                </a:lnTo>
                <a:lnTo>
                  <a:pt x="222580" y="40551"/>
                </a:lnTo>
                <a:lnTo>
                  <a:pt x="151965" y="38483"/>
                </a:lnTo>
                <a:lnTo>
                  <a:pt x="90832" y="32725"/>
                </a:lnTo>
                <a:lnTo>
                  <a:pt x="42748" y="23946"/>
                </a:lnTo>
                <a:lnTo>
                  <a:pt x="11281" y="12815"/>
                </a:lnTo>
                <a:lnTo>
                  <a:pt x="0" y="0"/>
                </a:lnTo>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2420637" y="2854771"/>
            <a:ext cx="62179" cy="10450"/>
          </a:xfrm>
          <a:custGeom>
            <a:avLst/>
            <a:gdLst/>
            <a:ahLst/>
            <a:cxnLst/>
            <a:rect l="l" t="t" r="r" b="b"/>
            <a:pathLst>
              <a:path w="75564" h="12700">
                <a:moveTo>
                  <a:pt x="37630" y="0"/>
                </a:moveTo>
                <a:lnTo>
                  <a:pt x="22979" y="492"/>
                </a:lnTo>
                <a:lnTo>
                  <a:pt x="11018" y="1836"/>
                </a:lnTo>
                <a:lnTo>
                  <a:pt x="2956" y="3830"/>
                </a:lnTo>
                <a:lnTo>
                  <a:pt x="0" y="6273"/>
                </a:lnTo>
                <a:lnTo>
                  <a:pt x="2956" y="8716"/>
                </a:lnTo>
                <a:lnTo>
                  <a:pt x="11018" y="10710"/>
                </a:lnTo>
                <a:lnTo>
                  <a:pt x="22979" y="12054"/>
                </a:lnTo>
                <a:lnTo>
                  <a:pt x="37630" y="12547"/>
                </a:lnTo>
                <a:lnTo>
                  <a:pt x="52273" y="12054"/>
                </a:lnTo>
                <a:lnTo>
                  <a:pt x="64230" y="10710"/>
                </a:lnTo>
                <a:lnTo>
                  <a:pt x="72291" y="8716"/>
                </a:lnTo>
                <a:lnTo>
                  <a:pt x="75247" y="6273"/>
                </a:lnTo>
                <a:lnTo>
                  <a:pt x="72291" y="3830"/>
                </a:lnTo>
                <a:lnTo>
                  <a:pt x="64230" y="1836"/>
                </a:lnTo>
                <a:lnTo>
                  <a:pt x="52273" y="492"/>
                </a:lnTo>
                <a:lnTo>
                  <a:pt x="3763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2612253" y="2854771"/>
            <a:ext cx="62179" cy="10450"/>
          </a:xfrm>
          <a:custGeom>
            <a:avLst/>
            <a:gdLst/>
            <a:ahLst/>
            <a:cxnLst/>
            <a:rect l="l" t="t" r="r" b="b"/>
            <a:pathLst>
              <a:path w="75564" h="12700">
                <a:moveTo>
                  <a:pt x="37630" y="0"/>
                </a:moveTo>
                <a:lnTo>
                  <a:pt x="22979" y="492"/>
                </a:lnTo>
                <a:lnTo>
                  <a:pt x="11018" y="1836"/>
                </a:lnTo>
                <a:lnTo>
                  <a:pt x="2956" y="3830"/>
                </a:lnTo>
                <a:lnTo>
                  <a:pt x="0" y="6273"/>
                </a:lnTo>
                <a:lnTo>
                  <a:pt x="2956" y="8716"/>
                </a:lnTo>
                <a:lnTo>
                  <a:pt x="11018" y="10710"/>
                </a:lnTo>
                <a:lnTo>
                  <a:pt x="22979" y="12054"/>
                </a:lnTo>
                <a:lnTo>
                  <a:pt x="37630" y="12547"/>
                </a:lnTo>
                <a:lnTo>
                  <a:pt x="52273" y="12054"/>
                </a:lnTo>
                <a:lnTo>
                  <a:pt x="64230" y="10710"/>
                </a:lnTo>
                <a:lnTo>
                  <a:pt x="72291" y="8716"/>
                </a:lnTo>
                <a:lnTo>
                  <a:pt x="75247" y="6273"/>
                </a:lnTo>
                <a:lnTo>
                  <a:pt x="72291" y="3830"/>
                </a:lnTo>
                <a:lnTo>
                  <a:pt x="64230" y="1836"/>
                </a:lnTo>
                <a:lnTo>
                  <a:pt x="52273" y="492"/>
                </a:lnTo>
                <a:lnTo>
                  <a:pt x="3763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1996286" y="2947229"/>
            <a:ext cx="363147" cy="802582"/>
          </a:xfrm>
          <a:custGeom>
            <a:avLst/>
            <a:gdLst/>
            <a:ahLst/>
            <a:cxnLst/>
            <a:rect l="l" t="t" r="r" b="b"/>
            <a:pathLst>
              <a:path w="441325" h="975360">
                <a:moveTo>
                  <a:pt x="441109" y="0"/>
                </a:moveTo>
                <a:lnTo>
                  <a:pt x="0" y="0"/>
                </a:lnTo>
                <a:lnTo>
                  <a:pt x="0" y="934834"/>
                </a:lnTo>
                <a:lnTo>
                  <a:pt x="43348" y="958761"/>
                </a:lnTo>
                <a:lnTo>
                  <a:pt x="91381" y="967531"/>
                </a:lnTo>
                <a:lnTo>
                  <a:pt x="151518" y="973282"/>
                </a:lnTo>
                <a:lnTo>
                  <a:pt x="219659" y="975347"/>
                </a:lnTo>
                <a:lnTo>
                  <a:pt x="287985" y="973282"/>
                </a:lnTo>
                <a:lnTo>
                  <a:pt x="348567" y="967531"/>
                </a:lnTo>
                <a:lnTo>
                  <a:pt x="397130" y="958761"/>
                </a:lnTo>
                <a:lnTo>
                  <a:pt x="429402" y="947640"/>
                </a:lnTo>
                <a:lnTo>
                  <a:pt x="441109" y="934834"/>
                </a:lnTo>
                <a:lnTo>
                  <a:pt x="441109"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1996284" y="2981118"/>
            <a:ext cx="363147" cy="27693"/>
          </a:xfrm>
          <a:custGeom>
            <a:avLst/>
            <a:gdLst/>
            <a:ahLst/>
            <a:cxnLst/>
            <a:rect l="l" t="t" r="r" b="b"/>
            <a:pathLst>
              <a:path w="441325" h="33655">
                <a:moveTo>
                  <a:pt x="441109" y="0"/>
                </a:moveTo>
                <a:lnTo>
                  <a:pt x="398555" y="19854"/>
                </a:lnTo>
                <a:lnTo>
                  <a:pt x="350811" y="27131"/>
                </a:lnTo>
                <a:lnTo>
                  <a:pt x="290264" y="31903"/>
                </a:lnTo>
                <a:lnTo>
                  <a:pt x="220548" y="33616"/>
                </a:lnTo>
                <a:lnTo>
                  <a:pt x="150837" y="31903"/>
                </a:lnTo>
                <a:lnTo>
                  <a:pt x="90295" y="27131"/>
                </a:lnTo>
                <a:lnTo>
                  <a:pt x="42552" y="19854"/>
                </a:lnTo>
                <a:lnTo>
                  <a:pt x="11243" y="10626"/>
                </a:lnTo>
                <a:lnTo>
                  <a:pt x="0" y="0"/>
                </a:lnTo>
              </a:path>
            </a:pathLst>
          </a:custGeom>
          <a:ln w="9232">
            <a:solidFill>
              <a:srgbClr val="FFFFFF"/>
            </a:solidFill>
          </a:ln>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1996284" y="3663875"/>
            <a:ext cx="363147" cy="33441"/>
          </a:xfrm>
          <a:custGeom>
            <a:avLst/>
            <a:gdLst/>
            <a:ahLst/>
            <a:cxnLst/>
            <a:rect l="l" t="t" r="r" b="b"/>
            <a:pathLst>
              <a:path w="441325" h="40639">
                <a:moveTo>
                  <a:pt x="441109" y="2679"/>
                </a:moveTo>
                <a:lnTo>
                  <a:pt x="399782" y="25682"/>
                </a:lnTo>
                <a:lnTo>
                  <a:pt x="352896" y="33668"/>
                </a:lnTo>
                <a:lnTo>
                  <a:pt x="292768" y="38761"/>
                </a:lnTo>
                <a:lnTo>
                  <a:pt x="222580" y="40551"/>
                </a:lnTo>
                <a:lnTo>
                  <a:pt x="151965" y="38483"/>
                </a:lnTo>
                <a:lnTo>
                  <a:pt x="90832" y="32725"/>
                </a:lnTo>
                <a:lnTo>
                  <a:pt x="42748" y="23946"/>
                </a:lnTo>
                <a:lnTo>
                  <a:pt x="11281" y="12815"/>
                </a:lnTo>
                <a:lnTo>
                  <a:pt x="0" y="0"/>
                </a:lnTo>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1996284" y="2919566"/>
            <a:ext cx="363147" cy="55387"/>
          </a:xfrm>
          <a:custGeom>
            <a:avLst/>
            <a:gdLst/>
            <a:ahLst/>
            <a:cxnLst/>
            <a:rect l="l" t="t" r="r" b="b"/>
            <a:pathLst>
              <a:path w="441325" h="67310">
                <a:moveTo>
                  <a:pt x="220548" y="0"/>
                </a:moveTo>
                <a:lnTo>
                  <a:pt x="150837" y="1713"/>
                </a:lnTo>
                <a:lnTo>
                  <a:pt x="90295" y="6485"/>
                </a:lnTo>
                <a:lnTo>
                  <a:pt x="42552" y="13762"/>
                </a:lnTo>
                <a:lnTo>
                  <a:pt x="0" y="33616"/>
                </a:lnTo>
                <a:lnTo>
                  <a:pt x="11243" y="44242"/>
                </a:lnTo>
                <a:lnTo>
                  <a:pt x="42552" y="53471"/>
                </a:lnTo>
                <a:lnTo>
                  <a:pt x="90295" y="60748"/>
                </a:lnTo>
                <a:lnTo>
                  <a:pt x="150837" y="65520"/>
                </a:lnTo>
                <a:lnTo>
                  <a:pt x="220548" y="67233"/>
                </a:lnTo>
                <a:lnTo>
                  <a:pt x="290264" y="65520"/>
                </a:lnTo>
                <a:lnTo>
                  <a:pt x="350811" y="60748"/>
                </a:lnTo>
                <a:lnTo>
                  <a:pt x="398555" y="53471"/>
                </a:lnTo>
                <a:lnTo>
                  <a:pt x="429865" y="44242"/>
                </a:lnTo>
                <a:lnTo>
                  <a:pt x="441109" y="33616"/>
                </a:lnTo>
                <a:lnTo>
                  <a:pt x="429865" y="22990"/>
                </a:lnTo>
                <a:lnTo>
                  <a:pt x="398555" y="13762"/>
                </a:lnTo>
                <a:lnTo>
                  <a:pt x="350811" y="6485"/>
                </a:lnTo>
                <a:lnTo>
                  <a:pt x="290264" y="1713"/>
                </a:lnTo>
                <a:lnTo>
                  <a:pt x="220548"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1996284" y="2919566"/>
            <a:ext cx="363147" cy="55387"/>
          </a:xfrm>
          <a:custGeom>
            <a:avLst/>
            <a:gdLst/>
            <a:ahLst/>
            <a:cxnLst/>
            <a:rect l="l" t="t" r="r" b="b"/>
            <a:pathLst>
              <a:path w="441325" h="67310">
                <a:moveTo>
                  <a:pt x="441109" y="33616"/>
                </a:moveTo>
                <a:lnTo>
                  <a:pt x="398555" y="53471"/>
                </a:lnTo>
                <a:lnTo>
                  <a:pt x="350811" y="60748"/>
                </a:lnTo>
                <a:lnTo>
                  <a:pt x="290264" y="65520"/>
                </a:lnTo>
                <a:lnTo>
                  <a:pt x="220548" y="67233"/>
                </a:lnTo>
                <a:lnTo>
                  <a:pt x="150837" y="65520"/>
                </a:lnTo>
                <a:lnTo>
                  <a:pt x="90295" y="60748"/>
                </a:lnTo>
                <a:lnTo>
                  <a:pt x="42552" y="53471"/>
                </a:lnTo>
                <a:lnTo>
                  <a:pt x="11243" y="44242"/>
                </a:lnTo>
                <a:lnTo>
                  <a:pt x="0" y="33616"/>
                </a:lnTo>
                <a:lnTo>
                  <a:pt x="11243" y="22990"/>
                </a:lnTo>
                <a:lnTo>
                  <a:pt x="42552" y="13762"/>
                </a:lnTo>
                <a:lnTo>
                  <a:pt x="90295" y="6485"/>
                </a:lnTo>
                <a:lnTo>
                  <a:pt x="150837" y="1713"/>
                </a:lnTo>
                <a:lnTo>
                  <a:pt x="220548" y="0"/>
                </a:lnTo>
                <a:lnTo>
                  <a:pt x="290264" y="1713"/>
                </a:lnTo>
                <a:lnTo>
                  <a:pt x="350811" y="6485"/>
                </a:lnTo>
                <a:lnTo>
                  <a:pt x="398555" y="13762"/>
                </a:lnTo>
                <a:lnTo>
                  <a:pt x="429865" y="22990"/>
                </a:lnTo>
                <a:lnTo>
                  <a:pt x="441109" y="33616"/>
                </a:lnTo>
                <a:close/>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2050310" y="2939617"/>
            <a:ext cx="62179" cy="10450"/>
          </a:xfrm>
          <a:custGeom>
            <a:avLst/>
            <a:gdLst/>
            <a:ahLst/>
            <a:cxnLst/>
            <a:rect l="l" t="t" r="r" b="b"/>
            <a:pathLst>
              <a:path w="75564" h="12700">
                <a:moveTo>
                  <a:pt x="37630" y="0"/>
                </a:moveTo>
                <a:lnTo>
                  <a:pt x="22979" y="492"/>
                </a:lnTo>
                <a:lnTo>
                  <a:pt x="11018" y="1836"/>
                </a:lnTo>
                <a:lnTo>
                  <a:pt x="2956" y="3830"/>
                </a:lnTo>
                <a:lnTo>
                  <a:pt x="0" y="6273"/>
                </a:lnTo>
                <a:lnTo>
                  <a:pt x="2956" y="8716"/>
                </a:lnTo>
                <a:lnTo>
                  <a:pt x="11018" y="10710"/>
                </a:lnTo>
                <a:lnTo>
                  <a:pt x="22979" y="12054"/>
                </a:lnTo>
                <a:lnTo>
                  <a:pt x="37630" y="12547"/>
                </a:lnTo>
                <a:lnTo>
                  <a:pt x="52273" y="12054"/>
                </a:lnTo>
                <a:lnTo>
                  <a:pt x="64230" y="10710"/>
                </a:lnTo>
                <a:lnTo>
                  <a:pt x="72291" y="8716"/>
                </a:lnTo>
                <a:lnTo>
                  <a:pt x="75247" y="6273"/>
                </a:lnTo>
                <a:lnTo>
                  <a:pt x="72291" y="3830"/>
                </a:lnTo>
                <a:lnTo>
                  <a:pt x="64230" y="1836"/>
                </a:lnTo>
                <a:lnTo>
                  <a:pt x="52273" y="492"/>
                </a:lnTo>
                <a:lnTo>
                  <a:pt x="3763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2241929" y="2939617"/>
            <a:ext cx="62179" cy="10450"/>
          </a:xfrm>
          <a:custGeom>
            <a:avLst/>
            <a:gdLst/>
            <a:ahLst/>
            <a:cxnLst/>
            <a:rect l="l" t="t" r="r" b="b"/>
            <a:pathLst>
              <a:path w="75564" h="12700">
                <a:moveTo>
                  <a:pt x="37630" y="0"/>
                </a:moveTo>
                <a:lnTo>
                  <a:pt x="22979" y="492"/>
                </a:lnTo>
                <a:lnTo>
                  <a:pt x="11018" y="1836"/>
                </a:lnTo>
                <a:lnTo>
                  <a:pt x="2956" y="3830"/>
                </a:lnTo>
                <a:lnTo>
                  <a:pt x="0" y="6273"/>
                </a:lnTo>
                <a:lnTo>
                  <a:pt x="2956" y="8716"/>
                </a:lnTo>
                <a:lnTo>
                  <a:pt x="11018" y="10710"/>
                </a:lnTo>
                <a:lnTo>
                  <a:pt x="22979" y="12054"/>
                </a:lnTo>
                <a:lnTo>
                  <a:pt x="37630" y="12547"/>
                </a:lnTo>
                <a:lnTo>
                  <a:pt x="52273" y="12054"/>
                </a:lnTo>
                <a:lnTo>
                  <a:pt x="64230" y="10710"/>
                </a:lnTo>
                <a:lnTo>
                  <a:pt x="72291" y="8716"/>
                </a:lnTo>
                <a:lnTo>
                  <a:pt x="75247" y="6273"/>
                </a:lnTo>
                <a:lnTo>
                  <a:pt x="72291" y="3830"/>
                </a:lnTo>
                <a:lnTo>
                  <a:pt x="64230" y="1836"/>
                </a:lnTo>
                <a:lnTo>
                  <a:pt x="52273" y="492"/>
                </a:lnTo>
                <a:lnTo>
                  <a:pt x="3763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3070079" y="1593728"/>
            <a:ext cx="363147" cy="2158507"/>
          </a:xfrm>
          <a:custGeom>
            <a:avLst/>
            <a:gdLst/>
            <a:ahLst/>
            <a:cxnLst/>
            <a:rect l="l" t="t" r="r" b="b"/>
            <a:pathLst>
              <a:path w="441325" h="2623185">
                <a:moveTo>
                  <a:pt x="439102" y="0"/>
                </a:moveTo>
                <a:lnTo>
                  <a:pt x="0" y="0"/>
                </a:lnTo>
                <a:lnTo>
                  <a:pt x="0" y="2582583"/>
                </a:lnTo>
                <a:lnTo>
                  <a:pt x="43348" y="2606515"/>
                </a:lnTo>
                <a:lnTo>
                  <a:pt x="91381" y="2615288"/>
                </a:lnTo>
                <a:lnTo>
                  <a:pt x="151518" y="2621042"/>
                </a:lnTo>
                <a:lnTo>
                  <a:pt x="219659" y="2623108"/>
                </a:lnTo>
                <a:lnTo>
                  <a:pt x="287985" y="2621042"/>
                </a:lnTo>
                <a:lnTo>
                  <a:pt x="348567" y="2615288"/>
                </a:lnTo>
                <a:lnTo>
                  <a:pt x="397130" y="2606515"/>
                </a:lnTo>
                <a:lnTo>
                  <a:pt x="429402" y="2595390"/>
                </a:lnTo>
                <a:lnTo>
                  <a:pt x="441109" y="2582583"/>
                </a:lnTo>
                <a:lnTo>
                  <a:pt x="439102"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3070077" y="1626697"/>
            <a:ext cx="363147" cy="27693"/>
          </a:xfrm>
          <a:custGeom>
            <a:avLst/>
            <a:gdLst/>
            <a:ahLst/>
            <a:cxnLst/>
            <a:rect l="l" t="t" r="r" b="b"/>
            <a:pathLst>
              <a:path w="441325" h="33655">
                <a:moveTo>
                  <a:pt x="441109" y="0"/>
                </a:moveTo>
                <a:lnTo>
                  <a:pt x="398555" y="19854"/>
                </a:lnTo>
                <a:lnTo>
                  <a:pt x="350811" y="27131"/>
                </a:lnTo>
                <a:lnTo>
                  <a:pt x="290264" y="31903"/>
                </a:lnTo>
                <a:lnTo>
                  <a:pt x="220548" y="33616"/>
                </a:lnTo>
                <a:lnTo>
                  <a:pt x="150837" y="31903"/>
                </a:lnTo>
                <a:lnTo>
                  <a:pt x="90295" y="27131"/>
                </a:lnTo>
                <a:lnTo>
                  <a:pt x="42552" y="19854"/>
                </a:lnTo>
                <a:lnTo>
                  <a:pt x="11243" y="10626"/>
                </a:lnTo>
                <a:lnTo>
                  <a:pt x="0" y="0"/>
                </a:lnTo>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3070077" y="3666230"/>
            <a:ext cx="363147" cy="33441"/>
          </a:xfrm>
          <a:custGeom>
            <a:avLst/>
            <a:gdLst/>
            <a:ahLst/>
            <a:cxnLst/>
            <a:rect l="l" t="t" r="r" b="b"/>
            <a:pathLst>
              <a:path w="441325" h="40639">
                <a:moveTo>
                  <a:pt x="441109" y="2692"/>
                </a:moveTo>
                <a:lnTo>
                  <a:pt x="399782" y="25691"/>
                </a:lnTo>
                <a:lnTo>
                  <a:pt x="352896" y="33673"/>
                </a:lnTo>
                <a:lnTo>
                  <a:pt x="292768" y="38763"/>
                </a:lnTo>
                <a:lnTo>
                  <a:pt x="222580" y="40551"/>
                </a:lnTo>
                <a:lnTo>
                  <a:pt x="151965" y="38484"/>
                </a:lnTo>
                <a:lnTo>
                  <a:pt x="90832" y="32729"/>
                </a:lnTo>
                <a:lnTo>
                  <a:pt x="42748" y="23951"/>
                </a:lnTo>
                <a:lnTo>
                  <a:pt x="11281" y="12819"/>
                </a:lnTo>
                <a:lnTo>
                  <a:pt x="0" y="0"/>
                </a:lnTo>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3070077" y="1565144"/>
            <a:ext cx="363147" cy="55387"/>
          </a:xfrm>
          <a:custGeom>
            <a:avLst/>
            <a:gdLst/>
            <a:ahLst/>
            <a:cxnLst/>
            <a:rect l="l" t="t" r="r" b="b"/>
            <a:pathLst>
              <a:path w="441325" h="67309">
                <a:moveTo>
                  <a:pt x="220548" y="0"/>
                </a:moveTo>
                <a:lnTo>
                  <a:pt x="150837" y="1713"/>
                </a:lnTo>
                <a:lnTo>
                  <a:pt x="90295" y="6485"/>
                </a:lnTo>
                <a:lnTo>
                  <a:pt x="42552" y="13762"/>
                </a:lnTo>
                <a:lnTo>
                  <a:pt x="0" y="33616"/>
                </a:lnTo>
                <a:lnTo>
                  <a:pt x="11243" y="44242"/>
                </a:lnTo>
                <a:lnTo>
                  <a:pt x="42552" y="53471"/>
                </a:lnTo>
                <a:lnTo>
                  <a:pt x="90295" y="60748"/>
                </a:lnTo>
                <a:lnTo>
                  <a:pt x="150837" y="65520"/>
                </a:lnTo>
                <a:lnTo>
                  <a:pt x="220548" y="67233"/>
                </a:lnTo>
                <a:lnTo>
                  <a:pt x="290264" y="65520"/>
                </a:lnTo>
                <a:lnTo>
                  <a:pt x="350811" y="60748"/>
                </a:lnTo>
                <a:lnTo>
                  <a:pt x="398555" y="53471"/>
                </a:lnTo>
                <a:lnTo>
                  <a:pt x="429865" y="44242"/>
                </a:lnTo>
                <a:lnTo>
                  <a:pt x="441109" y="33616"/>
                </a:lnTo>
                <a:lnTo>
                  <a:pt x="429865" y="22990"/>
                </a:lnTo>
                <a:lnTo>
                  <a:pt x="398555" y="13762"/>
                </a:lnTo>
                <a:lnTo>
                  <a:pt x="350811" y="6485"/>
                </a:lnTo>
                <a:lnTo>
                  <a:pt x="290264" y="1713"/>
                </a:lnTo>
                <a:lnTo>
                  <a:pt x="220548"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3070077" y="1565144"/>
            <a:ext cx="363147" cy="55387"/>
          </a:xfrm>
          <a:custGeom>
            <a:avLst/>
            <a:gdLst/>
            <a:ahLst/>
            <a:cxnLst/>
            <a:rect l="l" t="t" r="r" b="b"/>
            <a:pathLst>
              <a:path w="441325" h="67309">
                <a:moveTo>
                  <a:pt x="441109" y="33616"/>
                </a:moveTo>
                <a:lnTo>
                  <a:pt x="398555" y="53471"/>
                </a:lnTo>
                <a:lnTo>
                  <a:pt x="350811" y="60748"/>
                </a:lnTo>
                <a:lnTo>
                  <a:pt x="290264" y="65520"/>
                </a:lnTo>
                <a:lnTo>
                  <a:pt x="220548" y="67233"/>
                </a:lnTo>
                <a:lnTo>
                  <a:pt x="150837" y="65520"/>
                </a:lnTo>
                <a:lnTo>
                  <a:pt x="90295" y="60748"/>
                </a:lnTo>
                <a:lnTo>
                  <a:pt x="42552" y="53471"/>
                </a:lnTo>
                <a:lnTo>
                  <a:pt x="11243" y="44242"/>
                </a:lnTo>
                <a:lnTo>
                  <a:pt x="0" y="33616"/>
                </a:lnTo>
                <a:lnTo>
                  <a:pt x="11243" y="22990"/>
                </a:lnTo>
                <a:lnTo>
                  <a:pt x="42552" y="13762"/>
                </a:lnTo>
                <a:lnTo>
                  <a:pt x="90295" y="6485"/>
                </a:lnTo>
                <a:lnTo>
                  <a:pt x="150837" y="1713"/>
                </a:lnTo>
                <a:lnTo>
                  <a:pt x="220548" y="0"/>
                </a:lnTo>
                <a:lnTo>
                  <a:pt x="290264" y="1713"/>
                </a:lnTo>
                <a:lnTo>
                  <a:pt x="350811" y="6485"/>
                </a:lnTo>
                <a:lnTo>
                  <a:pt x="398555" y="13762"/>
                </a:lnTo>
                <a:lnTo>
                  <a:pt x="429865" y="22990"/>
                </a:lnTo>
                <a:lnTo>
                  <a:pt x="441109" y="33616"/>
                </a:lnTo>
                <a:close/>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3124103" y="1585196"/>
            <a:ext cx="62179" cy="10450"/>
          </a:xfrm>
          <a:custGeom>
            <a:avLst/>
            <a:gdLst/>
            <a:ahLst/>
            <a:cxnLst/>
            <a:rect l="l" t="t" r="r" b="b"/>
            <a:pathLst>
              <a:path w="75564" h="12700">
                <a:moveTo>
                  <a:pt x="37630" y="0"/>
                </a:moveTo>
                <a:lnTo>
                  <a:pt x="22979" y="492"/>
                </a:lnTo>
                <a:lnTo>
                  <a:pt x="11018" y="1836"/>
                </a:lnTo>
                <a:lnTo>
                  <a:pt x="2956" y="3830"/>
                </a:lnTo>
                <a:lnTo>
                  <a:pt x="0" y="6273"/>
                </a:lnTo>
                <a:lnTo>
                  <a:pt x="2956" y="8716"/>
                </a:lnTo>
                <a:lnTo>
                  <a:pt x="11018" y="10710"/>
                </a:lnTo>
                <a:lnTo>
                  <a:pt x="22979" y="12054"/>
                </a:lnTo>
                <a:lnTo>
                  <a:pt x="37630" y="12547"/>
                </a:lnTo>
                <a:lnTo>
                  <a:pt x="52273" y="12054"/>
                </a:lnTo>
                <a:lnTo>
                  <a:pt x="64230" y="10710"/>
                </a:lnTo>
                <a:lnTo>
                  <a:pt x="72291" y="8716"/>
                </a:lnTo>
                <a:lnTo>
                  <a:pt x="75247" y="6273"/>
                </a:lnTo>
                <a:lnTo>
                  <a:pt x="72291" y="3830"/>
                </a:lnTo>
                <a:lnTo>
                  <a:pt x="64230" y="1836"/>
                </a:lnTo>
                <a:lnTo>
                  <a:pt x="52273" y="492"/>
                </a:lnTo>
                <a:lnTo>
                  <a:pt x="3763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3315722" y="1585196"/>
            <a:ext cx="62179" cy="10450"/>
          </a:xfrm>
          <a:custGeom>
            <a:avLst/>
            <a:gdLst/>
            <a:ahLst/>
            <a:cxnLst/>
            <a:rect l="l" t="t" r="r" b="b"/>
            <a:pathLst>
              <a:path w="75564" h="12700">
                <a:moveTo>
                  <a:pt x="37630" y="0"/>
                </a:moveTo>
                <a:lnTo>
                  <a:pt x="22979" y="492"/>
                </a:lnTo>
                <a:lnTo>
                  <a:pt x="11018" y="1836"/>
                </a:lnTo>
                <a:lnTo>
                  <a:pt x="2956" y="3830"/>
                </a:lnTo>
                <a:lnTo>
                  <a:pt x="0" y="6273"/>
                </a:lnTo>
                <a:lnTo>
                  <a:pt x="2956" y="8716"/>
                </a:lnTo>
                <a:lnTo>
                  <a:pt x="11018" y="10710"/>
                </a:lnTo>
                <a:lnTo>
                  <a:pt x="22979" y="12054"/>
                </a:lnTo>
                <a:lnTo>
                  <a:pt x="37630" y="12547"/>
                </a:lnTo>
                <a:lnTo>
                  <a:pt x="52273" y="12054"/>
                </a:lnTo>
                <a:lnTo>
                  <a:pt x="64230" y="10710"/>
                </a:lnTo>
                <a:lnTo>
                  <a:pt x="72291" y="8716"/>
                </a:lnTo>
                <a:lnTo>
                  <a:pt x="75247" y="6273"/>
                </a:lnTo>
                <a:lnTo>
                  <a:pt x="72291" y="3830"/>
                </a:lnTo>
                <a:lnTo>
                  <a:pt x="64230" y="1836"/>
                </a:lnTo>
                <a:lnTo>
                  <a:pt x="52273" y="492"/>
                </a:lnTo>
                <a:lnTo>
                  <a:pt x="3763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3440399" y="2139745"/>
            <a:ext cx="363147" cy="1612479"/>
          </a:xfrm>
          <a:custGeom>
            <a:avLst/>
            <a:gdLst/>
            <a:ahLst/>
            <a:cxnLst/>
            <a:rect l="l" t="t" r="r" b="b"/>
            <a:pathLst>
              <a:path w="441325" h="1959610">
                <a:moveTo>
                  <a:pt x="439762" y="0"/>
                </a:moveTo>
                <a:lnTo>
                  <a:pt x="660" y="0"/>
                </a:lnTo>
                <a:lnTo>
                  <a:pt x="0" y="1919020"/>
                </a:lnTo>
                <a:lnTo>
                  <a:pt x="43348" y="1942952"/>
                </a:lnTo>
                <a:lnTo>
                  <a:pt x="91381" y="1951726"/>
                </a:lnTo>
                <a:lnTo>
                  <a:pt x="151518" y="1957480"/>
                </a:lnTo>
                <a:lnTo>
                  <a:pt x="219659" y="1959546"/>
                </a:lnTo>
                <a:lnTo>
                  <a:pt x="287990" y="1957480"/>
                </a:lnTo>
                <a:lnTo>
                  <a:pt x="348572" y="1951726"/>
                </a:lnTo>
                <a:lnTo>
                  <a:pt x="397134" y="1942952"/>
                </a:lnTo>
                <a:lnTo>
                  <a:pt x="429403" y="1931828"/>
                </a:lnTo>
                <a:lnTo>
                  <a:pt x="441109" y="1919020"/>
                </a:lnTo>
                <a:lnTo>
                  <a:pt x="439762"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3440117" y="2114649"/>
            <a:ext cx="363147" cy="55387"/>
          </a:xfrm>
          <a:custGeom>
            <a:avLst/>
            <a:gdLst/>
            <a:ahLst/>
            <a:cxnLst/>
            <a:rect l="l" t="t" r="r" b="b"/>
            <a:pathLst>
              <a:path w="441325" h="67310">
                <a:moveTo>
                  <a:pt x="220548" y="0"/>
                </a:moveTo>
                <a:lnTo>
                  <a:pt x="150837" y="1713"/>
                </a:lnTo>
                <a:lnTo>
                  <a:pt x="90295" y="6485"/>
                </a:lnTo>
                <a:lnTo>
                  <a:pt x="42552" y="13762"/>
                </a:lnTo>
                <a:lnTo>
                  <a:pt x="0" y="33616"/>
                </a:lnTo>
                <a:lnTo>
                  <a:pt x="11243" y="44242"/>
                </a:lnTo>
                <a:lnTo>
                  <a:pt x="42552" y="53471"/>
                </a:lnTo>
                <a:lnTo>
                  <a:pt x="90295" y="60748"/>
                </a:lnTo>
                <a:lnTo>
                  <a:pt x="150837" y="65520"/>
                </a:lnTo>
                <a:lnTo>
                  <a:pt x="220548" y="67233"/>
                </a:lnTo>
                <a:lnTo>
                  <a:pt x="290264" y="65520"/>
                </a:lnTo>
                <a:lnTo>
                  <a:pt x="350811" y="60748"/>
                </a:lnTo>
                <a:lnTo>
                  <a:pt x="398555" y="53471"/>
                </a:lnTo>
                <a:lnTo>
                  <a:pt x="429865" y="44242"/>
                </a:lnTo>
                <a:lnTo>
                  <a:pt x="441109" y="33616"/>
                </a:lnTo>
                <a:lnTo>
                  <a:pt x="429865" y="22990"/>
                </a:lnTo>
                <a:lnTo>
                  <a:pt x="398555" y="13762"/>
                </a:lnTo>
                <a:lnTo>
                  <a:pt x="350811" y="6485"/>
                </a:lnTo>
                <a:lnTo>
                  <a:pt x="290264" y="1713"/>
                </a:lnTo>
                <a:lnTo>
                  <a:pt x="220548"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45" name="object 45"/>
          <p:cNvSpPr/>
          <p:nvPr/>
        </p:nvSpPr>
        <p:spPr>
          <a:xfrm>
            <a:off x="3440117" y="2114649"/>
            <a:ext cx="363147" cy="55387"/>
          </a:xfrm>
          <a:custGeom>
            <a:avLst/>
            <a:gdLst/>
            <a:ahLst/>
            <a:cxnLst/>
            <a:rect l="l" t="t" r="r" b="b"/>
            <a:pathLst>
              <a:path w="441325" h="67310">
                <a:moveTo>
                  <a:pt x="441109" y="33616"/>
                </a:moveTo>
                <a:lnTo>
                  <a:pt x="398555" y="53471"/>
                </a:lnTo>
                <a:lnTo>
                  <a:pt x="350811" y="60748"/>
                </a:lnTo>
                <a:lnTo>
                  <a:pt x="290264" y="65520"/>
                </a:lnTo>
                <a:lnTo>
                  <a:pt x="220548" y="67233"/>
                </a:lnTo>
                <a:lnTo>
                  <a:pt x="150837" y="65520"/>
                </a:lnTo>
                <a:lnTo>
                  <a:pt x="90295" y="60748"/>
                </a:lnTo>
                <a:lnTo>
                  <a:pt x="42552" y="53471"/>
                </a:lnTo>
                <a:lnTo>
                  <a:pt x="11243" y="44242"/>
                </a:lnTo>
                <a:lnTo>
                  <a:pt x="0" y="33616"/>
                </a:lnTo>
                <a:lnTo>
                  <a:pt x="11243" y="22990"/>
                </a:lnTo>
                <a:lnTo>
                  <a:pt x="42552" y="13762"/>
                </a:lnTo>
                <a:lnTo>
                  <a:pt x="90295" y="6485"/>
                </a:lnTo>
                <a:lnTo>
                  <a:pt x="150837" y="1713"/>
                </a:lnTo>
                <a:lnTo>
                  <a:pt x="220548" y="0"/>
                </a:lnTo>
                <a:lnTo>
                  <a:pt x="290264" y="1713"/>
                </a:lnTo>
                <a:lnTo>
                  <a:pt x="350811" y="6485"/>
                </a:lnTo>
                <a:lnTo>
                  <a:pt x="398555" y="13762"/>
                </a:lnTo>
                <a:lnTo>
                  <a:pt x="429865" y="22990"/>
                </a:lnTo>
                <a:lnTo>
                  <a:pt x="441109" y="33616"/>
                </a:lnTo>
                <a:close/>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46" name="object 46"/>
          <p:cNvSpPr/>
          <p:nvPr/>
        </p:nvSpPr>
        <p:spPr>
          <a:xfrm>
            <a:off x="3440117" y="2176200"/>
            <a:ext cx="363147" cy="27693"/>
          </a:xfrm>
          <a:custGeom>
            <a:avLst/>
            <a:gdLst/>
            <a:ahLst/>
            <a:cxnLst/>
            <a:rect l="l" t="t" r="r" b="b"/>
            <a:pathLst>
              <a:path w="441325" h="33655">
                <a:moveTo>
                  <a:pt x="441109" y="0"/>
                </a:moveTo>
                <a:lnTo>
                  <a:pt x="398555" y="19854"/>
                </a:lnTo>
                <a:lnTo>
                  <a:pt x="350811" y="27131"/>
                </a:lnTo>
                <a:lnTo>
                  <a:pt x="290264" y="31903"/>
                </a:lnTo>
                <a:lnTo>
                  <a:pt x="220548" y="33616"/>
                </a:lnTo>
                <a:lnTo>
                  <a:pt x="150837" y="31903"/>
                </a:lnTo>
                <a:lnTo>
                  <a:pt x="90295" y="27131"/>
                </a:lnTo>
                <a:lnTo>
                  <a:pt x="42552" y="19854"/>
                </a:lnTo>
                <a:lnTo>
                  <a:pt x="11243" y="10626"/>
                </a:lnTo>
                <a:lnTo>
                  <a:pt x="0" y="0"/>
                </a:lnTo>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47" name="object 47"/>
          <p:cNvSpPr/>
          <p:nvPr/>
        </p:nvSpPr>
        <p:spPr>
          <a:xfrm>
            <a:off x="3440406" y="3666230"/>
            <a:ext cx="363147" cy="33441"/>
          </a:xfrm>
          <a:custGeom>
            <a:avLst/>
            <a:gdLst/>
            <a:ahLst/>
            <a:cxnLst/>
            <a:rect l="l" t="t" r="r" b="b"/>
            <a:pathLst>
              <a:path w="441325" h="40639">
                <a:moveTo>
                  <a:pt x="441109" y="2692"/>
                </a:moveTo>
                <a:lnTo>
                  <a:pt x="399782" y="25691"/>
                </a:lnTo>
                <a:lnTo>
                  <a:pt x="352896" y="33673"/>
                </a:lnTo>
                <a:lnTo>
                  <a:pt x="292768" y="38763"/>
                </a:lnTo>
                <a:lnTo>
                  <a:pt x="222580" y="40551"/>
                </a:lnTo>
                <a:lnTo>
                  <a:pt x="151965" y="38484"/>
                </a:lnTo>
                <a:lnTo>
                  <a:pt x="90832" y="32729"/>
                </a:lnTo>
                <a:lnTo>
                  <a:pt x="42748" y="23951"/>
                </a:lnTo>
                <a:lnTo>
                  <a:pt x="11281" y="12819"/>
                </a:lnTo>
                <a:lnTo>
                  <a:pt x="0" y="0"/>
                </a:lnTo>
              </a:path>
            </a:pathLst>
          </a:custGeom>
          <a:ln w="10845">
            <a:solidFill>
              <a:srgbClr val="FFFFFF"/>
            </a:solidFill>
          </a:ln>
        </p:spPr>
        <p:txBody>
          <a:bodyPr wrap="square" lIns="0" tIns="0" rIns="0" bIns="0" rtlCol="0"/>
          <a:lstStyle/>
          <a:p>
            <a:pPr defTabSz="752460"/>
            <a:endParaRPr sz="1481">
              <a:solidFill>
                <a:prstClr val="black"/>
              </a:solidFill>
              <a:latin typeface="Calibri"/>
            </a:endParaRPr>
          </a:p>
        </p:txBody>
      </p:sp>
      <p:sp>
        <p:nvSpPr>
          <p:cNvPr id="48" name="object 48"/>
          <p:cNvSpPr/>
          <p:nvPr/>
        </p:nvSpPr>
        <p:spPr>
          <a:xfrm>
            <a:off x="3494143" y="2134699"/>
            <a:ext cx="62179" cy="10450"/>
          </a:xfrm>
          <a:custGeom>
            <a:avLst/>
            <a:gdLst/>
            <a:ahLst/>
            <a:cxnLst/>
            <a:rect l="l" t="t" r="r" b="b"/>
            <a:pathLst>
              <a:path w="75564" h="12700">
                <a:moveTo>
                  <a:pt x="37630" y="0"/>
                </a:moveTo>
                <a:lnTo>
                  <a:pt x="22979" y="492"/>
                </a:lnTo>
                <a:lnTo>
                  <a:pt x="11018" y="1836"/>
                </a:lnTo>
                <a:lnTo>
                  <a:pt x="2956" y="3830"/>
                </a:lnTo>
                <a:lnTo>
                  <a:pt x="0" y="6273"/>
                </a:lnTo>
                <a:lnTo>
                  <a:pt x="2956" y="8716"/>
                </a:lnTo>
                <a:lnTo>
                  <a:pt x="11018" y="10710"/>
                </a:lnTo>
                <a:lnTo>
                  <a:pt x="22979" y="12054"/>
                </a:lnTo>
                <a:lnTo>
                  <a:pt x="37630" y="12547"/>
                </a:lnTo>
                <a:lnTo>
                  <a:pt x="52273" y="12054"/>
                </a:lnTo>
                <a:lnTo>
                  <a:pt x="64230" y="10710"/>
                </a:lnTo>
                <a:lnTo>
                  <a:pt x="72291" y="8716"/>
                </a:lnTo>
                <a:lnTo>
                  <a:pt x="75247" y="6273"/>
                </a:lnTo>
                <a:lnTo>
                  <a:pt x="72291" y="3830"/>
                </a:lnTo>
                <a:lnTo>
                  <a:pt x="64230" y="1836"/>
                </a:lnTo>
                <a:lnTo>
                  <a:pt x="52273" y="492"/>
                </a:lnTo>
                <a:lnTo>
                  <a:pt x="3763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9" name="object 49"/>
          <p:cNvSpPr/>
          <p:nvPr/>
        </p:nvSpPr>
        <p:spPr>
          <a:xfrm>
            <a:off x="3685763" y="2134699"/>
            <a:ext cx="62179" cy="10450"/>
          </a:xfrm>
          <a:custGeom>
            <a:avLst/>
            <a:gdLst/>
            <a:ahLst/>
            <a:cxnLst/>
            <a:rect l="l" t="t" r="r" b="b"/>
            <a:pathLst>
              <a:path w="75564" h="12700">
                <a:moveTo>
                  <a:pt x="37630" y="0"/>
                </a:moveTo>
                <a:lnTo>
                  <a:pt x="22979" y="492"/>
                </a:lnTo>
                <a:lnTo>
                  <a:pt x="11018" y="1836"/>
                </a:lnTo>
                <a:lnTo>
                  <a:pt x="2956" y="3830"/>
                </a:lnTo>
                <a:lnTo>
                  <a:pt x="0" y="6273"/>
                </a:lnTo>
                <a:lnTo>
                  <a:pt x="2956" y="8716"/>
                </a:lnTo>
                <a:lnTo>
                  <a:pt x="11018" y="10710"/>
                </a:lnTo>
                <a:lnTo>
                  <a:pt x="22979" y="12054"/>
                </a:lnTo>
                <a:lnTo>
                  <a:pt x="37630" y="12547"/>
                </a:lnTo>
                <a:lnTo>
                  <a:pt x="52273" y="12054"/>
                </a:lnTo>
                <a:lnTo>
                  <a:pt x="64230" y="10710"/>
                </a:lnTo>
                <a:lnTo>
                  <a:pt x="72291" y="8716"/>
                </a:lnTo>
                <a:lnTo>
                  <a:pt x="75247" y="6273"/>
                </a:lnTo>
                <a:lnTo>
                  <a:pt x="72291" y="3830"/>
                </a:lnTo>
                <a:lnTo>
                  <a:pt x="64230" y="1836"/>
                </a:lnTo>
                <a:lnTo>
                  <a:pt x="52273" y="492"/>
                </a:lnTo>
                <a:lnTo>
                  <a:pt x="3763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50" name="object 50"/>
          <p:cNvSpPr txBox="1"/>
          <p:nvPr/>
        </p:nvSpPr>
        <p:spPr>
          <a:xfrm>
            <a:off x="3322734" y="3808529"/>
            <a:ext cx="233564" cy="124031"/>
          </a:xfrm>
          <a:prstGeom prst="rect">
            <a:avLst/>
          </a:prstGeom>
        </p:spPr>
        <p:txBody>
          <a:bodyPr vert="horz" wrap="square" lIns="0" tIns="9928" rIns="0" bIns="0" rtlCol="0">
            <a:spAutoFit/>
          </a:bodyPr>
          <a:lstStyle/>
          <a:p>
            <a:pPr marL="10451" defTabSz="752460">
              <a:spcBef>
                <a:spcPts val="78"/>
              </a:spcBef>
            </a:pPr>
            <a:r>
              <a:rPr sz="741" spc="-144" dirty="0">
                <a:solidFill>
                  <a:srgbClr val="231F20"/>
                </a:solidFill>
                <a:latin typeface="Gill Sans MT"/>
                <a:cs typeface="Gill Sans MT"/>
              </a:rPr>
              <a:t>D</a:t>
            </a:r>
            <a:r>
              <a:rPr sz="741" spc="-41" dirty="0">
                <a:solidFill>
                  <a:srgbClr val="231F20"/>
                </a:solidFill>
                <a:latin typeface="Gill Sans MT"/>
                <a:cs typeface="Gill Sans MT"/>
              </a:rPr>
              <a:t>AI</a:t>
            </a:r>
            <a:r>
              <a:rPr sz="741" spc="-103" dirty="0">
                <a:solidFill>
                  <a:srgbClr val="231F20"/>
                </a:solidFill>
                <a:latin typeface="Gill Sans MT"/>
                <a:cs typeface="Gill Sans MT"/>
              </a:rPr>
              <a:t>L</a:t>
            </a:r>
            <a:r>
              <a:rPr sz="741" spc="-62" dirty="0">
                <a:solidFill>
                  <a:srgbClr val="231F20"/>
                </a:solidFill>
                <a:latin typeface="Gill Sans MT"/>
                <a:cs typeface="Gill Sans MT"/>
              </a:rPr>
              <a:t>Y</a:t>
            </a:r>
            <a:endParaRPr sz="741">
              <a:solidFill>
                <a:prstClr val="black"/>
              </a:solidFill>
              <a:latin typeface="Gill Sans MT"/>
              <a:cs typeface="Gill Sans MT"/>
            </a:endParaRPr>
          </a:p>
        </p:txBody>
      </p:sp>
      <p:sp>
        <p:nvSpPr>
          <p:cNvPr id="51" name="object 51"/>
          <p:cNvSpPr/>
          <p:nvPr/>
        </p:nvSpPr>
        <p:spPr>
          <a:xfrm>
            <a:off x="873075" y="3783033"/>
            <a:ext cx="3020133" cy="0"/>
          </a:xfrm>
          <a:custGeom>
            <a:avLst/>
            <a:gdLst/>
            <a:ahLst/>
            <a:cxnLst/>
            <a:rect l="l" t="t" r="r" b="b"/>
            <a:pathLst>
              <a:path w="3670300">
                <a:moveTo>
                  <a:pt x="0" y="0"/>
                </a:moveTo>
                <a:lnTo>
                  <a:pt x="3670249" y="0"/>
                </a:lnTo>
              </a:path>
            </a:pathLst>
          </a:custGeom>
          <a:ln w="10845">
            <a:solidFill>
              <a:srgbClr val="05D6ED"/>
            </a:solidFill>
          </a:ln>
        </p:spPr>
        <p:txBody>
          <a:bodyPr wrap="square" lIns="0" tIns="0" rIns="0" bIns="0" rtlCol="0"/>
          <a:lstStyle/>
          <a:p>
            <a:pPr defTabSz="752460"/>
            <a:endParaRPr sz="1481">
              <a:solidFill>
                <a:prstClr val="black"/>
              </a:solidFill>
              <a:latin typeface="Calibri"/>
            </a:endParaRPr>
          </a:p>
        </p:txBody>
      </p:sp>
      <p:sp>
        <p:nvSpPr>
          <p:cNvPr id="52" name="object 52"/>
          <p:cNvSpPr txBox="1"/>
          <p:nvPr/>
        </p:nvSpPr>
        <p:spPr>
          <a:xfrm>
            <a:off x="1302470" y="2635079"/>
            <a:ext cx="318211" cy="161926"/>
          </a:xfrm>
          <a:prstGeom prst="rect">
            <a:avLst/>
          </a:prstGeom>
        </p:spPr>
        <p:txBody>
          <a:bodyPr vert="horz" wrap="square" lIns="0" tIns="9928" rIns="0" bIns="0" rtlCol="0">
            <a:spAutoFit/>
          </a:bodyPr>
          <a:lstStyle/>
          <a:p>
            <a:pPr marL="10451" defTabSz="752460">
              <a:spcBef>
                <a:spcPts val="78"/>
              </a:spcBef>
            </a:pPr>
            <a:r>
              <a:rPr sz="987" spc="-8" dirty="0">
                <a:solidFill>
                  <a:srgbClr val="04ABBD"/>
                </a:solidFill>
                <a:latin typeface="Gill Sans MT"/>
                <a:cs typeface="Gill Sans MT"/>
              </a:rPr>
              <a:t>26.5%</a:t>
            </a:r>
            <a:endParaRPr sz="987">
              <a:solidFill>
                <a:prstClr val="black"/>
              </a:solidFill>
              <a:latin typeface="Gill Sans MT"/>
              <a:cs typeface="Gill Sans MT"/>
            </a:endParaRPr>
          </a:p>
        </p:txBody>
      </p:sp>
      <p:sp>
        <p:nvSpPr>
          <p:cNvPr id="53" name="object 53"/>
          <p:cNvSpPr/>
          <p:nvPr/>
        </p:nvSpPr>
        <p:spPr>
          <a:xfrm>
            <a:off x="1317538" y="2679308"/>
            <a:ext cx="142667" cy="93497"/>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4" name="object 54"/>
          <p:cNvSpPr/>
          <p:nvPr/>
        </p:nvSpPr>
        <p:spPr>
          <a:xfrm>
            <a:off x="1476883" y="2679243"/>
            <a:ext cx="128582" cy="93624"/>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5" name="object 55"/>
          <p:cNvSpPr/>
          <p:nvPr/>
        </p:nvSpPr>
        <p:spPr>
          <a:xfrm>
            <a:off x="2032602" y="2778745"/>
            <a:ext cx="142667" cy="93509"/>
          </a:xfrm>
          <a:prstGeom prst="rect">
            <a:avLst/>
          </a:prstGeom>
          <a:blipFill>
            <a:blip r:embed="rId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6" name="object 56"/>
          <p:cNvSpPr/>
          <p:nvPr/>
        </p:nvSpPr>
        <p:spPr>
          <a:xfrm>
            <a:off x="2191948" y="2778683"/>
            <a:ext cx="128581" cy="93624"/>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7" name="object 57"/>
          <p:cNvSpPr/>
          <p:nvPr/>
        </p:nvSpPr>
        <p:spPr>
          <a:xfrm>
            <a:off x="3113181" y="1423161"/>
            <a:ext cx="140346" cy="93509"/>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8" name="object 58"/>
          <p:cNvSpPr/>
          <p:nvPr/>
        </p:nvSpPr>
        <p:spPr>
          <a:xfrm>
            <a:off x="3269406" y="1423099"/>
            <a:ext cx="129381" cy="93624"/>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9" name="object 59"/>
          <p:cNvSpPr txBox="1"/>
          <p:nvPr/>
        </p:nvSpPr>
        <p:spPr>
          <a:xfrm>
            <a:off x="1996633" y="2643290"/>
            <a:ext cx="735177" cy="161990"/>
          </a:xfrm>
          <a:prstGeom prst="rect">
            <a:avLst/>
          </a:prstGeom>
        </p:spPr>
        <p:txBody>
          <a:bodyPr vert="horz" wrap="square" lIns="0" tIns="9928" rIns="0" bIns="0" rtlCol="0">
            <a:spAutoFit/>
          </a:bodyPr>
          <a:lstStyle/>
          <a:p>
            <a:pPr marL="31352" defTabSz="752460">
              <a:spcBef>
                <a:spcPts val="78"/>
              </a:spcBef>
            </a:pPr>
            <a:r>
              <a:rPr sz="1481" spc="-12" baseline="-39351" dirty="0">
                <a:solidFill>
                  <a:srgbClr val="05D6ED"/>
                </a:solidFill>
                <a:latin typeface="Gill Sans MT"/>
                <a:cs typeface="Gill Sans MT"/>
              </a:rPr>
              <a:t>23.5%</a:t>
            </a:r>
            <a:r>
              <a:rPr sz="1481" spc="43" baseline="-39351" dirty="0">
                <a:solidFill>
                  <a:srgbClr val="05D6ED"/>
                </a:solidFill>
                <a:latin typeface="Gill Sans MT"/>
                <a:cs typeface="Gill Sans MT"/>
              </a:rPr>
              <a:t> </a:t>
            </a:r>
            <a:r>
              <a:rPr sz="987" spc="-8" dirty="0">
                <a:solidFill>
                  <a:srgbClr val="04ABBD"/>
                </a:solidFill>
                <a:latin typeface="Gill Sans MT"/>
                <a:cs typeface="Gill Sans MT"/>
              </a:rPr>
              <a:t>26.1%</a:t>
            </a:r>
            <a:endParaRPr sz="987">
              <a:solidFill>
                <a:prstClr val="black"/>
              </a:solidFill>
              <a:latin typeface="Gill Sans MT"/>
              <a:cs typeface="Gill Sans MT"/>
            </a:endParaRPr>
          </a:p>
        </p:txBody>
      </p:sp>
      <p:sp>
        <p:nvSpPr>
          <p:cNvPr id="60" name="object 60"/>
          <p:cNvSpPr/>
          <p:nvPr/>
        </p:nvSpPr>
        <p:spPr>
          <a:xfrm>
            <a:off x="2407394" y="2687518"/>
            <a:ext cx="142667" cy="93497"/>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1" name="object 61"/>
          <p:cNvSpPr/>
          <p:nvPr/>
        </p:nvSpPr>
        <p:spPr>
          <a:xfrm>
            <a:off x="2568778" y="2689429"/>
            <a:ext cx="29783" cy="89350"/>
          </a:xfrm>
          <a:custGeom>
            <a:avLst/>
            <a:gdLst/>
            <a:ahLst/>
            <a:cxnLst/>
            <a:rect l="l" t="t" r="r" b="b"/>
            <a:pathLst>
              <a:path w="36194" h="108585">
                <a:moveTo>
                  <a:pt x="35877" y="0"/>
                </a:moveTo>
                <a:lnTo>
                  <a:pt x="33794" y="0"/>
                </a:lnTo>
                <a:lnTo>
                  <a:pt x="0" y="14757"/>
                </a:lnTo>
                <a:lnTo>
                  <a:pt x="0" y="27216"/>
                </a:lnTo>
                <a:lnTo>
                  <a:pt x="22682" y="17056"/>
                </a:lnTo>
                <a:lnTo>
                  <a:pt x="22682" y="108470"/>
                </a:lnTo>
                <a:lnTo>
                  <a:pt x="35877" y="108470"/>
                </a:lnTo>
                <a:lnTo>
                  <a:pt x="35877" y="0"/>
                </a:lnTo>
                <a:close/>
              </a:path>
            </a:pathLst>
          </a:custGeom>
          <a:ln w="3175">
            <a:solidFill>
              <a:srgbClr val="04ABBD"/>
            </a:solidFill>
          </a:ln>
        </p:spPr>
        <p:txBody>
          <a:bodyPr wrap="square" lIns="0" tIns="0" rIns="0" bIns="0" rtlCol="0"/>
          <a:lstStyle/>
          <a:p>
            <a:pPr defTabSz="752460"/>
            <a:endParaRPr sz="1481">
              <a:solidFill>
                <a:prstClr val="black"/>
              </a:solidFill>
              <a:latin typeface="Calibri"/>
            </a:endParaRPr>
          </a:p>
        </p:txBody>
      </p:sp>
      <p:sp>
        <p:nvSpPr>
          <p:cNvPr id="62" name="object 62"/>
          <p:cNvSpPr/>
          <p:nvPr/>
        </p:nvSpPr>
        <p:spPr>
          <a:xfrm>
            <a:off x="2626098" y="2687453"/>
            <a:ext cx="69222" cy="93624"/>
          </a:xfrm>
          <a:prstGeom prst="rect">
            <a:avLst/>
          </a:prstGeom>
          <a:blipFill>
            <a:blip r:embed="rId10"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3" name="object 63"/>
          <p:cNvSpPr txBox="1"/>
          <p:nvPr/>
        </p:nvSpPr>
        <p:spPr>
          <a:xfrm>
            <a:off x="3461369" y="1923881"/>
            <a:ext cx="318211" cy="161926"/>
          </a:xfrm>
          <a:prstGeom prst="rect">
            <a:avLst/>
          </a:prstGeom>
        </p:spPr>
        <p:txBody>
          <a:bodyPr vert="horz" wrap="square" lIns="0" tIns="9928" rIns="0" bIns="0" rtlCol="0">
            <a:spAutoFit/>
          </a:bodyPr>
          <a:lstStyle/>
          <a:p>
            <a:pPr marL="10451" defTabSz="752460">
              <a:spcBef>
                <a:spcPts val="78"/>
              </a:spcBef>
            </a:pPr>
            <a:r>
              <a:rPr sz="987" spc="-8" dirty="0">
                <a:solidFill>
                  <a:srgbClr val="04ABBD"/>
                </a:solidFill>
                <a:latin typeface="Gill Sans MT"/>
                <a:cs typeface="Gill Sans MT"/>
              </a:rPr>
              <a:t>47.4%</a:t>
            </a:r>
            <a:endParaRPr sz="987">
              <a:solidFill>
                <a:prstClr val="black"/>
              </a:solidFill>
              <a:latin typeface="Gill Sans MT"/>
              <a:cs typeface="Gill Sans MT"/>
            </a:endParaRPr>
          </a:p>
        </p:txBody>
      </p:sp>
      <p:sp>
        <p:nvSpPr>
          <p:cNvPr id="64" name="object 64"/>
          <p:cNvSpPr/>
          <p:nvPr/>
        </p:nvSpPr>
        <p:spPr>
          <a:xfrm>
            <a:off x="3474362" y="1968043"/>
            <a:ext cx="290002" cy="93635"/>
          </a:xfrm>
          <a:prstGeom prst="rect">
            <a:avLst/>
          </a:prstGeom>
          <a:blipFill>
            <a:blip r:embed="rId11"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5" name="object 65"/>
          <p:cNvSpPr txBox="1"/>
          <p:nvPr/>
        </p:nvSpPr>
        <p:spPr>
          <a:xfrm>
            <a:off x="2070821" y="3567383"/>
            <a:ext cx="576856" cy="364674"/>
          </a:xfrm>
          <a:prstGeom prst="rect">
            <a:avLst/>
          </a:prstGeom>
        </p:spPr>
        <p:txBody>
          <a:bodyPr vert="horz" wrap="square" lIns="0" tIns="9928" rIns="0" bIns="0" rtlCol="0">
            <a:spAutoFit/>
          </a:bodyPr>
          <a:lstStyle/>
          <a:p>
            <a:pPr algn="ctr" defTabSz="752460">
              <a:spcBef>
                <a:spcPts val="78"/>
              </a:spcBef>
              <a:tabLst>
                <a:tab pos="369959" algn="l"/>
              </a:tabLst>
            </a:pPr>
            <a:r>
              <a:rPr sz="741" spc="-8" dirty="0">
                <a:solidFill>
                  <a:srgbClr val="FFFFFF"/>
                </a:solidFill>
                <a:latin typeface="Gill Sans MT"/>
                <a:cs typeface="Gill Sans MT"/>
              </a:rPr>
              <a:t>2018	2019</a:t>
            </a:r>
            <a:endParaRPr sz="741">
              <a:solidFill>
                <a:prstClr val="black"/>
              </a:solidFill>
              <a:latin typeface="Gill Sans MT"/>
              <a:cs typeface="Gill Sans MT"/>
            </a:endParaRPr>
          </a:p>
          <a:p>
            <a:pPr defTabSz="752460">
              <a:spcBef>
                <a:spcPts val="45"/>
              </a:spcBef>
            </a:pPr>
            <a:endParaRPr sz="823">
              <a:solidFill>
                <a:prstClr val="black"/>
              </a:solidFill>
              <a:latin typeface="Times New Roman"/>
              <a:cs typeface="Times New Roman"/>
            </a:endParaRPr>
          </a:p>
          <a:p>
            <a:pPr marL="10451" algn="ctr" defTabSz="752460"/>
            <a:r>
              <a:rPr sz="741" spc="-94" dirty="0">
                <a:solidFill>
                  <a:srgbClr val="231F20"/>
                </a:solidFill>
                <a:latin typeface="Gill Sans MT"/>
                <a:cs typeface="Gill Sans MT"/>
              </a:rPr>
              <a:t>MONTHLY</a:t>
            </a:r>
            <a:endParaRPr sz="741">
              <a:solidFill>
                <a:prstClr val="black"/>
              </a:solidFill>
              <a:latin typeface="Gill Sans MT"/>
              <a:cs typeface="Gill Sans MT"/>
            </a:endParaRPr>
          </a:p>
        </p:txBody>
      </p:sp>
      <p:sp>
        <p:nvSpPr>
          <p:cNvPr id="66" name="object 66"/>
          <p:cNvSpPr txBox="1"/>
          <p:nvPr/>
        </p:nvSpPr>
        <p:spPr>
          <a:xfrm>
            <a:off x="928581" y="3567383"/>
            <a:ext cx="705917" cy="364674"/>
          </a:xfrm>
          <a:prstGeom prst="rect">
            <a:avLst/>
          </a:prstGeom>
        </p:spPr>
        <p:txBody>
          <a:bodyPr vert="horz" wrap="square" lIns="0" tIns="9928" rIns="0" bIns="0" rtlCol="0">
            <a:spAutoFit/>
          </a:bodyPr>
          <a:lstStyle/>
          <a:p>
            <a:pPr marR="1045" algn="ctr" defTabSz="752460">
              <a:spcBef>
                <a:spcPts val="78"/>
              </a:spcBef>
              <a:tabLst>
                <a:tab pos="362121" algn="l"/>
              </a:tabLst>
            </a:pPr>
            <a:r>
              <a:rPr sz="741" spc="-8" dirty="0">
                <a:solidFill>
                  <a:srgbClr val="FFFFFF"/>
                </a:solidFill>
                <a:latin typeface="Gill Sans MT"/>
                <a:cs typeface="Gill Sans MT"/>
              </a:rPr>
              <a:t>2018	2019</a:t>
            </a:r>
            <a:endParaRPr sz="741">
              <a:solidFill>
                <a:prstClr val="black"/>
              </a:solidFill>
              <a:latin typeface="Gill Sans MT"/>
              <a:cs typeface="Gill Sans MT"/>
            </a:endParaRPr>
          </a:p>
          <a:p>
            <a:pPr defTabSz="752460">
              <a:spcBef>
                <a:spcPts val="45"/>
              </a:spcBef>
            </a:pPr>
            <a:endParaRPr sz="823">
              <a:solidFill>
                <a:prstClr val="black"/>
              </a:solidFill>
              <a:latin typeface="Times New Roman"/>
              <a:cs typeface="Times New Roman"/>
            </a:endParaRPr>
          </a:p>
          <a:p>
            <a:pPr algn="ctr" defTabSz="752460"/>
            <a:r>
              <a:rPr sz="741" spc="-49" dirty="0">
                <a:solidFill>
                  <a:srgbClr val="231F20"/>
                </a:solidFill>
                <a:latin typeface="Gill Sans MT"/>
                <a:cs typeface="Gill Sans MT"/>
              </a:rPr>
              <a:t>NEVER </a:t>
            </a:r>
            <a:r>
              <a:rPr sz="741" spc="-111" dirty="0">
                <a:solidFill>
                  <a:srgbClr val="231F20"/>
                </a:solidFill>
                <a:latin typeface="Gill Sans MT"/>
                <a:cs typeface="Gill Sans MT"/>
              </a:rPr>
              <a:t>OR</a:t>
            </a:r>
            <a:r>
              <a:rPr sz="741" spc="-66" dirty="0">
                <a:solidFill>
                  <a:srgbClr val="231F20"/>
                </a:solidFill>
                <a:latin typeface="Gill Sans MT"/>
                <a:cs typeface="Gill Sans MT"/>
              </a:rPr>
              <a:t> </a:t>
            </a:r>
            <a:r>
              <a:rPr sz="741" spc="-62" dirty="0">
                <a:solidFill>
                  <a:srgbClr val="231F20"/>
                </a:solidFill>
                <a:latin typeface="Gill Sans MT"/>
                <a:cs typeface="Gill Sans MT"/>
              </a:rPr>
              <a:t>RARELY</a:t>
            </a:r>
            <a:endParaRPr sz="741">
              <a:solidFill>
                <a:prstClr val="black"/>
              </a:solidFill>
              <a:latin typeface="Gill Sans MT"/>
              <a:cs typeface="Gill Sans MT"/>
            </a:endParaRPr>
          </a:p>
        </p:txBody>
      </p:sp>
      <p:sp>
        <p:nvSpPr>
          <p:cNvPr id="67" name="object 67"/>
          <p:cNvSpPr txBox="1"/>
          <p:nvPr/>
        </p:nvSpPr>
        <p:spPr>
          <a:xfrm>
            <a:off x="3144594" y="3567382"/>
            <a:ext cx="576333" cy="124031"/>
          </a:xfrm>
          <a:prstGeom prst="rect">
            <a:avLst/>
          </a:prstGeom>
        </p:spPr>
        <p:txBody>
          <a:bodyPr vert="horz" wrap="square" lIns="0" tIns="9928" rIns="0" bIns="0" rtlCol="0">
            <a:spAutoFit/>
          </a:bodyPr>
          <a:lstStyle/>
          <a:p>
            <a:pPr marL="10451" defTabSz="752460">
              <a:spcBef>
                <a:spcPts val="78"/>
              </a:spcBef>
              <a:tabLst>
                <a:tab pos="380410" algn="l"/>
              </a:tabLst>
            </a:pPr>
            <a:r>
              <a:rPr sz="741" spc="-8" dirty="0">
                <a:solidFill>
                  <a:srgbClr val="FFFFFF"/>
                </a:solidFill>
                <a:latin typeface="Gill Sans MT"/>
                <a:cs typeface="Gill Sans MT"/>
              </a:rPr>
              <a:t>2018	2019</a:t>
            </a:r>
            <a:endParaRPr sz="741">
              <a:solidFill>
                <a:prstClr val="black"/>
              </a:solidFill>
              <a:latin typeface="Gill Sans MT"/>
              <a:cs typeface="Gill Sans MT"/>
            </a:endParaRPr>
          </a:p>
        </p:txBody>
      </p:sp>
      <p:sp>
        <p:nvSpPr>
          <p:cNvPr id="68" name="object 68"/>
          <p:cNvSpPr/>
          <p:nvPr/>
        </p:nvSpPr>
        <p:spPr>
          <a:xfrm>
            <a:off x="1274147" y="3751772"/>
            <a:ext cx="0" cy="63224"/>
          </a:xfrm>
          <a:custGeom>
            <a:avLst/>
            <a:gdLst/>
            <a:ahLst/>
            <a:cxnLst/>
            <a:rect l="l" t="t" r="r" b="b"/>
            <a:pathLst>
              <a:path h="76835">
                <a:moveTo>
                  <a:pt x="0" y="0"/>
                </a:moveTo>
                <a:lnTo>
                  <a:pt x="0" y="76542"/>
                </a:lnTo>
              </a:path>
            </a:pathLst>
          </a:custGeom>
          <a:ln w="10845">
            <a:solidFill>
              <a:srgbClr val="05D6ED"/>
            </a:solidFill>
          </a:ln>
        </p:spPr>
        <p:txBody>
          <a:bodyPr wrap="square" lIns="0" tIns="0" rIns="0" bIns="0" rtlCol="0"/>
          <a:lstStyle/>
          <a:p>
            <a:pPr defTabSz="752460"/>
            <a:endParaRPr sz="1481">
              <a:solidFill>
                <a:prstClr val="black"/>
              </a:solidFill>
              <a:latin typeface="Calibri"/>
            </a:endParaRPr>
          </a:p>
        </p:txBody>
      </p:sp>
      <p:sp>
        <p:nvSpPr>
          <p:cNvPr id="69" name="object 69"/>
          <p:cNvSpPr/>
          <p:nvPr/>
        </p:nvSpPr>
        <p:spPr>
          <a:xfrm>
            <a:off x="2359253" y="3751772"/>
            <a:ext cx="0" cy="63224"/>
          </a:xfrm>
          <a:custGeom>
            <a:avLst/>
            <a:gdLst/>
            <a:ahLst/>
            <a:cxnLst/>
            <a:rect l="l" t="t" r="r" b="b"/>
            <a:pathLst>
              <a:path h="76835">
                <a:moveTo>
                  <a:pt x="0" y="0"/>
                </a:moveTo>
                <a:lnTo>
                  <a:pt x="0" y="76542"/>
                </a:lnTo>
              </a:path>
            </a:pathLst>
          </a:custGeom>
          <a:ln w="10845">
            <a:solidFill>
              <a:srgbClr val="05D6ED"/>
            </a:solidFill>
          </a:ln>
        </p:spPr>
        <p:txBody>
          <a:bodyPr wrap="square" lIns="0" tIns="0" rIns="0" bIns="0" rtlCol="0"/>
          <a:lstStyle/>
          <a:p>
            <a:pPr defTabSz="752460"/>
            <a:endParaRPr sz="1481">
              <a:solidFill>
                <a:prstClr val="black"/>
              </a:solidFill>
              <a:latin typeface="Calibri"/>
            </a:endParaRPr>
          </a:p>
        </p:txBody>
      </p:sp>
      <p:sp>
        <p:nvSpPr>
          <p:cNvPr id="70" name="object 70"/>
          <p:cNvSpPr/>
          <p:nvPr/>
        </p:nvSpPr>
        <p:spPr>
          <a:xfrm>
            <a:off x="3440402" y="3751772"/>
            <a:ext cx="0" cy="63224"/>
          </a:xfrm>
          <a:custGeom>
            <a:avLst/>
            <a:gdLst/>
            <a:ahLst/>
            <a:cxnLst/>
            <a:rect l="l" t="t" r="r" b="b"/>
            <a:pathLst>
              <a:path h="76835">
                <a:moveTo>
                  <a:pt x="0" y="0"/>
                </a:moveTo>
                <a:lnTo>
                  <a:pt x="0" y="76542"/>
                </a:lnTo>
              </a:path>
            </a:pathLst>
          </a:custGeom>
          <a:ln w="10845">
            <a:solidFill>
              <a:srgbClr val="05D6ED"/>
            </a:solidFill>
          </a:ln>
        </p:spPr>
        <p:txBody>
          <a:bodyPr wrap="square" lIns="0" tIns="0" rIns="0" bIns="0" rtlCol="0"/>
          <a:lstStyle/>
          <a:p>
            <a:pPr defTabSz="752460"/>
            <a:endParaRPr sz="1481">
              <a:solidFill>
                <a:prstClr val="black"/>
              </a:solidFill>
              <a:latin typeface="Calibri"/>
            </a:endParaRPr>
          </a:p>
        </p:txBody>
      </p:sp>
      <p:sp>
        <p:nvSpPr>
          <p:cNvPr id="71" name="object 71"/>
          <p:cNvSpPr txBox="1">
            <a:spLocks noGrp="1"/>
          </p:cNvSpPr>
          <p:nvPr>
            <p:ph type="title"/>
          </p:nvPr>
        </p:nvSpPr>
        <p:spPr>
          <a:xfrm>
            <a:off x="4718304" y="1062010"/>
            <a:ext cx="3541602" cy="567628"/>
          </a:xfrm>
          <a:prstGeom prst="rect">
            <a:avLst/>
          </a:prstGeom>
        </p:spPr>
        <p:txBody>
          <a:bodyPr vert="horz" wrap="square" lIns="0" tIns="10450" rIns="0" bIns="0" rtlCol="0">
            <a:spAutoFit/>
          </a:bodyPr>
          <a:lstStyle/>
          <a:p>
            <a:pPr marL="10451" marR="4180">
              <a:spcBef>
                <a:spcPts val="82"/>
              </a:spcBef>
            </a:pPr>
            <a:r>
              <a:rPr sz="1810" spc="-119" dirty="0">
                <a:solidFill>
                  <a:srgbClr val="05D6ED"/>
                </a:solidFill>
              </a:rPr>
              <a:t>New </a:t>
            </a:r>
            <a:r>
              <a:rPr sz="1810" spc="29" dirty="0">
                <a:solidFill>
                  <a:srgbClr val="05D6ED"/>
                </a:solidFill>
              </a:rPr>
              <a:t>Smart </a:t>
            </a:r>
            <a:r>
              <a:rPr sz="1810" spc="21" dirty="0">
                <a:solidFill>
                  <a:srgbClr val="05D6ED"/>
                </a:solidFill>
              </a:rPr>
              <a:t>Speaker </a:t>
            </a:r>
            <a:r>
              <a:rPr sz="1810" spc="-66" dirty="0">
                <a:solidFill>
                  <a:srgbClr val="05D6ED"/>
                </a:solidFill>
              </a:rPr>
              <a:t>Owners </a:t>
            </a:r>
            <a:r>
              <a:rPr sz="1810" spc="-8" dirty="0">
                <a:solidFill>
                  <a:srgbClr val="05D6ED"/>
                </a:solidFill>
              </a:rPr>
              <a:t>are </a:t>
            </a:r>
            <a:r>
              <a:rPr sz="1810" spc="91" dirty="0">
                <a:solidFill>
                  <a:srgbClr val="05D6ED"/>
                </a:solidFill>
              </a:rPr>
              <a:t>Less  </a:t>
            </a:r>
            <a:r>
              <a:rPr sz="1810" spc="12" dirty="0">
                <a:solidFill>
                  <a:srgbClr val="05D6ED"/>
                </a:solidFill>
              </a:rPr>
              <a:t>Likely </a:t>
            </a:r>
            <a:r>
              <a:rPr sz="1810" spc="-70" dirty="0">
                <a:solidFill>
                  <a:srgbClr val="05D6ED"/>
                </a:solidFill>
              </a:rPr>
              <a:t>to </a:t>
            </a:r>
            <a:r>
              <a:rPr sz="1810" spc="4" dirty="0">
                <a:solidFill>
                  <a:srgbClr val="05D6ED"/>
                </a:solidFill>
              </a:rPr>
              <a:t>be </a:t>
            </a:r>
            <a:r>
              <a:rPr sz="1810" spc="-12" dirty="0">
                <a:solidFill>
                  <a:srgbClr val="05D6ED"/>
                </a:solidFill>
              </a:rPr>
              <a:t>Daily</a:t>
            </a:r>
            <a:r>
              <a:rPr sz="1810" spc="45" dirty="0">
                <a:solidFill>
                  <a:srgbClr val="05D6ED"/>
                </a:solidFill>
              </a:rPr>
              <a:t> </a:t>
            </a:r>
            <a:r>
              <a:rPr sz="1810" spc="4" dirty="0">
                <a:solidFill>
                  <a:srgbClr val="05D6ED"/>
                </a:solidFill>
              </a:rPr>
              <a:t>Users</a:t>
            </a:r>
            <a:endParaRPr sz="1810"/>
          </a:p>
        </p:txBody>
      </p:sp>
      <p:sp>
        <p:nvSpPr>
          <p:cNvPr id="72" name="object 72"/>
          <p:cNvSpPr txBox="1"/>
          <p:nvPr/>
        </p:nvSpPr>
        <p:spPr>
          <a:xfrm>
            <a:off x="1121380" y="1082911"/>
            <a:ext cx="2486645" cy="455161"/>
          </a:xfrm>
          <a:prstGeom prst="rect">
            <a:avLst/>
          </a:prstGeom>
        </p:spPr>
        <p:txBody>
          <a:bodyPr vert="horz" wrap="square" lIns="0" tIns="10450" rIns="0" bIns="0" rtlCol="0">
            <a:spAutoFit/>
          </a:bodyPr>
          <a:lstStyle/>
          <a:p>
            <a:pPr marL="10451" defTabSz="752460">
              <a:spcBef>
                <a:spcPts val="82"/>
              </a:spcBef>
            </a:pPr>
            <a:r>
              <a:rPr sz="1152" dirty="0">
                <a:solidFill>
                  <a:prstClr val="black"/>
                </a:solidFill>
                <a:latin typeface="Gill Sans MT"/>
                <a:cs typeface="Gill Sans MT"/>
              </a:rPr>
              <a:t>U.S.</a:t>
            </a:r>
            <a:r>
              <a:rPr sz="1152" spc="-62" dirty="0">
                <a:solidFill>
                  <a:prstClr val="black"/>
                </a:solidFill>
                <a:latin typeface="Gill Sans MT"/>
                <a:cs typeface="Gill Sans MT"/>
              </a:rPr>
              <a:t> </a:t>
            </a:r>
            <a:r>
              <a:rPr sz="1152" spc="-8" dirty="0">
                <a:solidFill>
                  <a:prstClr val="black"/>
                </a:solidFill>
                <a:latin typeface="Gill Sans MT"/>
                <a:cs typeface="Gill Sans MT"/>
              </a:rPr>
              <a:t>Smart</a:t>
            </a:r>
            <a:r>
              <a:rPr sz="1152" spc="-62" dirty="0">
                <a:solidFill>
                  <a:prstClr val="black"/>
                </a:solidFill>
                <a:latin typeface="Gill Sans MT"/>
                <a:cs typeface="Gill Sans MT"/>
              </a:rPr>
              <a:t> </a:t>
            </a:r>
            <a:r>
              <a:rPr sz="1152" spc="-12" dirty="0">
                <a:solidFill>
                  <a:prstClr val="black"/>
                </a:solidFill>
                <a:latin typeface="Gill Sans MT"/>
                <a:cs typeface="Gill Sans MT"/>
              </a:rPr>
              <a:t>Speaker</a:t>
            </a:r>
            <a:r>
              <a:rPr sz="1152" spc="-58" dirty="0">
                <a:solidFill>
                  <a:prstClr val="black"/>
                </a:solidFill>
                <a:latin typeface="Gill Sans MT"/>
                <a:cs typeface="Gill Sans MT"/>
              </a:rPr>
              <a:t> </a:t>
            </a:r>
            <a:r>
              <a:rPr sz="1152" spc="-25" dirty="0">
                <a:solidFill>
                  <a:prstClr val="black"/>
                </a:solidFill>
                <a:latin typeface="Gill Sans MT"/>
                <a:cs typeface="Gill Sans MT"/>
              </a:rPr>
              <a:t>Frequency</a:t>
            </a:r>
            <a:r>
              <a:rPr sz="1152" spc="-62" dirty="0">
                <a:solidFill>
                  <a:prstClr val="black"/>
                </a:solidFill>
                <a:latin typeface="Gill Sans MT"/>
                <a:cs typeface="Gill Sans MT"/>
              </a:rPr>
              <a:t> </a:t>
            </a:r>
            <a:r>
              <a:rPr sz="1152" spc="8" dirty="0">
                <a:solidFill>
                  <a:prstClr val="black"/>
                </a:solidFill>
                <a:latin typeface="Gill Sans MT"/>
                <a:cs typeface="Gill Sans MT"/>
              </a:rPr>
              <a:t>of</a:t>
            </a:r>
            <a:r>
              <a:rPr sz="1152" spc="-62" dirty="0">
                <a:solidFill>
                  <a:prstClr val="black"/>
                </a:solidFill>
                <a:latin typeface="Gill Sans MT"/>
                <a:cs typeface="Gill Sans MT"/>
              </a:rPr>
              <a:t> </a:t>
            </a:r>
            <a:r>
              <a:rPr sz="1152" spc="-37" dirty="0">
                <a:solidFill>
                  <a:prstClr val="black"/>
                </a:solidFill>
                <a:latin typeface="Gill Sans MT"/>
                <a:cs typeface="Gill Sans MT"/>
              </a:rPr>
              <a:t>Use</a:t>
            </a:r>
            <a:r>
              <a:rPr sz="1152" spc="-58" dirty="0">
                <a:solidFill>
                  <a:prstClr val="black"/>
                </a:solidFill>
                <a:latin typeface="Gill Sans MT"/>
                <a:cs typeface="Gill Sans MT"/>
              </a:rPr>
              <a:t> </a:t>
            </a:r>
            <a:r>
              <a:rPr sz="1152" spc="-8" dirty="0">
                <a:solidFill>
                  <a:prstClr val="black"/>
                </a:solidFill>
                <a:latin typeface="Gill Sans MT"/>
                <a:cs typeface="Gill Sans MT"/>
              </a:rPr>
              <a:t>2018</a:t>
            </a:r>
            <a:endParaRPr sz="1152">
              <a:solidFill>
                <a:prstClr val="black"/>
              </a:solidFill>
              <a:latin typeface="Gill Sans MT"/>
              <a:cs typeface="Gill Sans MT"/>
            </a:endParaRPr>
          </a:p>
          <a:p>
            <a:pPr marR="198043" algn="r" defTabSz="752460">
              <a:spcBef>
                <a:spcPts val="942"/>
              </a:spcBef>
            </a:pPr>
            <a:r>
              <a:rPr sz="987" spc="-8" dirty="0">
                <a:solidFill>
                  <a:srgbClr val="05D6ED"/>
                </a:solidFill>
                <a:latin typeface="Gill Sans MT"/>
                <a:cs typeface="Gill Sans MT"/>
              </a:rPr>
              <a:t>63.6%</a:t>
            </a:r>
            <a:endParaRPr sz="987">
              <a:solidFill>
                <a:prstClr val="black"/>
              </a:solidFill>
              <a:latin typeface="Gill Sans MT"/>
              <a:cs typeface="Gill Sans MT"/>
            </a:endParaRPr>
          </a:p>
        </p:txBody>
      </p:sp>
      <p:sp>
        <p:nvSpPr>
          <p:cNvPr id="73" name="object 73"/>
          <p:cNvSpPr/>
          <p:nvPr/>
        </p:nvSpPr>
        <p:spPr>
          <a:xfrm>
            <a:off x="0" y="4160520"/>
            <a:ext cx="9144000" cy="1881051"/>
          </a:xfrm>
          <a:prstGeom prst="rect">
            <a:avLst/>
          </a:prstGeom>
          <a:blipFill>
            <a:blip r:embed="rId1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4" name="object 74"/>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05D6ED"/>
                </a:solidFill>
                <a:latin typeface="Gill Sans MT"/>
                <a:cs typeface="Gill Sans MT"/>
              </a:rPr>
              <a:t>SMART </a:t>
            </a:r>
            <a:r>
              <a:rPr sz="494" spc="-8" dirty="0">
                <a:solidFill>
                  <a:srgbClr val="05D6ED"/>
                </a:solidFill>
                <a:latin typeface="Gill Sans MT"/>
                <a:cs typeface="Gill Sans MT"/>
              </a:rPr>
              <a:t>SPEAKER </a:t>
            </a:r>
            <a:r>
              <a:rPr sz="494" spc="-37" dirty="0">
                <a:solidFill>
                  <a:srgbClr val="05D6ED"/>
                </a:solidFill>
                <a:latin typeface="Gill Sans MT"/>
                <a:cs typeface="Gill Sans MT"/>
              </a:rPr>
              <a:t>CONSUMER </a:t>
            </a:r>
            <a:r>
              <a:rPr sz="494" spc="-49" dirty="0">
                <a:solidFill>
                  <a:srgbClr val="05D6ED"/>
                </a:solidFill>
                <a:latin typeface="Gill Sans MT"/>
                <a:cs typeface="Gill Sans MT"/>
              </a:rPr>
              <a:t>ADOPTION</a:t>
            </a:r>
            <a:r>
              <a:rPr sz="494" spc="-70" dirty="0">
                <a:solidFill>
                  <a:srgbClr val="05D6ED"/>
                </a:solidFill>
                <a:latin typeface="Gill Sans MT"/>
                <a:cs typeface="Gill Sans MT"/>
              </a:rPr>
              <a:t> </a:t>
            </a:r>
            <a:r>
              <a:rPr sz="494" spc="-29" dirty="0">
                <a:solidFill>
                  <a:srgbClr val="05D6ED"/>
                </a:solidFill>
                <a:latin typeface="Gill Sans MT"/>
                <a:cs typeface="Gill Sans MT"/>
              </a:rPr>
              <a:t>REPORT</a:t>
            </a:r>
            <a:endParaRPr sz="494">
              <a:solidFill>
                <a:prstClr val="black"/>
              </a:solidFill>
              <a:latin typeface="Gill Sans MT"/>
              <a:cs typeface="Gill Sans MT"/>
            </a:endParaRPr>
          </a:p>
        </p:txBody>
      </p:sp>
      <p:sp>
        <p:nvSpPr>
          <p:cNvPr id="76" name="object 76"/>
          <p:cNvSpPr txBox="1">
            <a:spLocks noGrp="1"/>
          </p:cNvSpPr>
          <p:nvPr>
            <p:ph type="sldNum" sz="quarter" idx="7"/>
          </p:nvPr>
        </p:nvSpPr>
        <p:spPr>
          <a:xfrm>
            <a:off x="7016081" y="7051167"/>
            <a:ext cx="269151" cy="206712"/>
          </a:xfrm>
          <a:prstGeom prst="rect">
            <a:avLst/>
          </a:prstGeom>
        </p:spPr>
        <p:txBody>
          <a:bodyPr vert="horz" wrap="square" lIns="0" tIns="4180" rIns="0" bIns="0" rtlCol="0">
            <a:spAutoFit/>
          </a:bodyPr>
          <a:lstStyle/>
          <a:p>
            <a:pPr marL="10451" defTabSz="752460">
              <a:spcBef>
                <a:spcPts val="33"/>
              </a:spcBef>
            </a:pPr>
            <a:r>
              <a:rPr spc="-33" dirty="0">
                <a:solidFill>
                  <a:srgbClr val="FFFFFF"/>
                </a:solidFill>
              </a:rPr>
              <a:t>PAGE</a:t>
            </a:r>
            <a:r>
              <a:rPr spc="-37" dirty="0">
                <a:solidFill>
                  <a:srgbClr val="FFFFFF"/>
                </a:solidFill>
              </a:rPr>
              <a:t> </a:t>
            </a:r>
            <a:fld id="{81D60167-4931-47E6-BA6A-407CBD079E47}" type="slidenum">
              <a:rPr spc="-8" dirty="0">
                <a:solidFill>
                  <a:srgbClr val="FFFFFF"/>
                </a:solidFill>
              </a:rPr>
              <a:pPr marL="10451" defTabSz="752460">
                <a:spcBef>
                  <a:spcPts val="33"/>
                </a:spcBef>
              </a:pPr>
              <a:t>222</a:t>
            </a:fld>
            <a:endParaRPr spc="-8" dirty="0">
              <a:solidFill>
                <a:srgbClr val="FFFFFF"/>
              </a:solidFill>
            </a:endParaRPr>
          </a:p>
        </p:txBody>
      </p:sp>
      <p:sp>
        <p:nvSpPr>
          <p:cNvPr id="77" name="object 77"/>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FFFFFF"/>
                </a:solidFill>
                <a:latin typeface="Gill Sans MT"/>
                <a:cs typeface="Gill Sans MT"/>
                <a:hlinkClick r:id="rId13"/>
              </a:rPr>
              <a:t>© </a:t>
            </a:r>
            <a:r>
              <a:rPr sz="494" spc="-45" dirty="0">
                <a:solidFill>
                  <a:srgbClr val="FFFFFF"/>
                </a:solidFill>
                <a:latin typeface="Gill Sans MT"/>
                <a:cs typeface="Gill Sans MT"/>
                <a:hlinkClick r:id="rId13"/>
              </a:rPr>
              <a:t>VOICEBOT.AI </a:t>
            </a:r>
            <a:r>
              <a:rPr sz="494" spc="-41" dirty="0">
                <a:solidFill>
                  <a:srgbClr val="FFFFFF"/>
                </a:solidFill>
                <a:latin typeface="Gill Sans MT"/>
                <a:cs typeface="Gill Sans MT"/>
                <a:hlinkClick r:id="rId13"/>
              </a:rPr>
              <a:t>- </a:t>
            </a:r>
            <a:r>
              <a:rPr sz="494" spc="-16" dirty="0">
                <a:solidFill>
                  <a:srgbClr val="FFFFFF"/>
                </a:solidFill>
                <a:latin typeface="Gill Sans MT"/>
                <a:cs typeface="Gill Sans MT"/>
                <a:hlinkClick r:id="rId13"/>
              </a:rPr>
              <a:t>All </a:t>
            </a:r>
            <a:r>
              <a:rPr sz="494" dirty="0">
                <a:solidFill>
                  <a:srgbClr val="FFFFFF"/>
                </a:solidFill>
                <a:latin typeface="Gill Sans MT"/>
                <a:cs typeface="Gill Sans MT"/>
                <a:hlinkClick r:id="rId13"/>
              </a:rPr>
              <a:t>Rights </a:t>
            </a:r>
            <a:r>
              <a:rPr sz="494" spc="-12" dirty="0">
                <a:solidFill>
                  <a:srgbClr val="FFFFFF"/>
                </a:solidFill>
                <a:latin typeface="Gill Sans MT"/>
                <a:cs typeface="Gill Sans MT"/>
                <a:hlinkClick r:id="rId13"/>
              </a:rPr>
              <a:t>Reserved</a:t>
            </a:r>
            <a:r>
              <a:rPr sz="494" spc="-66" dirty="0">
                <a:solidFill>
                  <a:srgbClr val="FFFFFF"/>
                </a:solidFill>
                <a:latin typeface="Gill Sans MT"/>
                <a:cs typeface="Gill Sans MT"/>
                <a:hlinkClick r:id="rId13"/>
              </a:rPr>
              <a:t> </a:t>
            </a:r>
            <a:r>
              <a:rPr sz="494" spc="-4" dirty="0">
                <a:solidFill>
                  <a:srgbClr val="FFFFFF"/>
                </a:solidFill>
                <a:latin typeface="Gill Sans MT"/>
                <a:cs typeface="Gill Sans MT"/>
                <a:hlinkClick r:id="rId13"/>
              </a:rPr>
              <a:t>2019</a:t>
            </a:r>
            <a:endParaRPr sz="494">
              <a:solidFill>
                <a:prstClr val="black"/>
              </a:solidFill>
              <a:latin typeface="Gill Sans MT"/>
              <a:cs typeface="Gill Sans MT"/>
            </a:endParaRPr>
          </a:p>
        </p:txBody>
      </p:sp>
      <p:sp>
        <p:nvSpPr>
          <p:cNvPr id="75" name="object 75"/>
          <p:cNvSpPr txBox="1"/>
          <p:nvPr/>
        </p:nvSpPr>
        <p:spPr>
          <a:xfrm>
            <a:off x="824360" y="3935818"/>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8"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207914855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9640" y="3513849"/>
            <a:ext cx="105548" cy="1010020"/>
          </a:xfrm>
          <a:custGeom>
            <a:avLst/>
            <a:gdLst/>
            <a:ahLst/>
            <a:cxnLst/>
            <a:rect l="l" t="t" r="r" b="b"/>
            <a:pathLst>
              <a:path w="128270" h="1227454">
                <a:moveTo>
                  <a:pt x="128244" y="0"/>
                </a:moveTo>
                <a:lnTo>
                  <a:pt x="97503" y="492"/>
                </a:lnTo>
                <a:lnTo>
                  <a:pt x="64041" y="1874"/>
                </a:lnTo>
                <a:lnTo>
                  <a:pt x="30619" y="4002"/>
                </a:lnTo>
                <a:lnTo>
                  <a:pt x="0" y="6730"/>
                </a:lnTo>
                <a:lnTo>
                  <a:pt x="128244" y="1226959"/>
                </a:lnTo>
                <a:lnTo>
                  <a:pt x="128244" y="0"/>
                </a:lnTo>
                <a:close/>
              </a:path>
            </a:pathLst>
          </a:custGeom>
          <a:solidFill>
            <a:srgbClr val="024C4C"/>
          </a:solidFill>
        </p:spPr>
        <p:txBody>
          <a:bodyPr wrap="square" lIns="0" tIns="0" rIns="0" bIns="0" rtlCol="0"/>
          <a:lstStyle/>
          <a:p>
            <a:pPr defTabSz="752460"/>
            <a:endParaRPr sz="1481">
              <a:solidFill>
                <a:prstClr val="black"/>
              </a:solidFill>
              <a:latin typeface="Calibri"/>
            </a:endParaRPr>
          </a:p>
        </p:txBody>
      </p:sp>
      <p:sp>
        <p:nvSpPr>
          <p:cNvPr id="3" name="object 3"/>
          <p:cNvSpPr/>
          <p:nvPr/>
        </p:nvSpPr>
        <p:spPr>
          <a:xfrm>
            <a:off x="4540922" y="3519388"/>
            <a:ext cx="244537" cy="1004272"/>
          </a:xfrm>
          <a:custGeom>
            <a:avLst/>
            <a:gdLst/>
            <a:ahLst/>
            <a:cxnLst/>
            <a:rect l="l" t="t" r="r" b="b"/>
            <a:pathLst>
              <a:path w="297179" h="1220470">
                <a:moveTo>
                  <a:pt x="168579" y="0"/>
                </a:moveTo>
                <a:lnTo>
                  <a:pt x="124588" y="5272"/>
                </a:lnTo>
                <a:lnTo>
                  <a:pt x="83723" y="11649"/>
                </a:lnTo>
                <a:lnTo>
                  <a:pt x="43140" y="19631"/>
                </a:lnTo>
                <a:lnTo>
                  <a:pt x="0" y="29718"/>
                </a:lnTo>
                <a:lnTo>
                  <a:pt x="296824" y="1220228"/>
                </a:lnTo>
                <a:lnTo>
                  <a:pt x="168579" y="0"/>
                </a:lnTo>
                <a:close/>
              </a:path>
            </a:pathLst>
          </a:custGeom>
          <a:solidFill>
            <a:srgbClr val="B4F2F9"/>
          </a:solidFill>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4540922" y="3519388"/>
            <a:ext cx="244537" cy="1004272"/>
          </a:xfrm>
          <a:custGeom>
            <a:avLst/>
            <a:gdLst/>
            <a:ahLst/>
            <a:cxnLst/>
            <a:rect l="l" t="t" r="r" b="b"/>
            <a:pathLst>
              <a:path w="297179" h="1220470">
                <a:moveTo>
                  <a:pt x="296824" y="1220228"/>
                </a:moveTo>
                <a:lnTo>
                  <a:pt x="0" y="29718"/>
                </a:lnTo>
                <a:lnTo>
                  <a:pt x="43140" y="19631"/>
                </a:lnTo>
                <a:lnTo>
                  <a:pt x="83723" y="11649"/>
                </a:lnTo>
                <a:lnTo>
                  <a:pt x="124588" y="5272"/>
                </a:lnTo>
                <a:lnTo>
                  <a:pt x="168579" y="0"/>
                </a:lnTo>
                <a:lnTo>
                  <a:pt x="296824" y="1220228"/>
                </a:lnTo>
                <a:close/>
              </a:path>
            </a:pathLst>
          </a:custGeom>
          <a:ln w="6134">
            <a:solidFill>
              <a:srgbClr val="FFFFFF"/>
            </a:solidFill>
          </a:ln>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4342587" y="3543841"/>
            <a:ext cx="443092" cy="979714"/>
          </a:xfrm>
          <a:custGeom>
            <a:avLst/>
            <a:gdLst/>
            <a:ahLst/>
            <a:cxnLst/>
            <a:rect l="l" t="t" r="r" b="b"/>
            <a:pathLst>
              <a:path w="538479" h="1190625">
                <a:moveTo>
                  <a:pt x="241033" y="0"/>
                </a:moveTo>
                <a:lnTo>
                  <a:pt x="190355" y="13670"/>
                </a:lnTo>
                <a:lnTo>
                  <a:pt x="141848" y="28939"/>
                </a:lnTo>
                <a:lnTo>
                  <a:pt x="94576" y="46146"/>
                </a:lnTo>
                <a:lnTo>
                  <a:pt x="47605" y="65630"/>
                </a:lnTo>
                <a:lnTo>
                  <a:pt x="0" y="87731"/>
                </a:lnTo>
                <a:lnTo>
                  <a:pt x="537857" y="1190510"/>
                </a:lnTo>
                <a:lnTo>
                  <a:pt x="241033" y="0"/>
                </a:lnTo>
                <a:close/>
              </a:path>
            </a:pathLst>
          </a:custGeom>
          <a:solidFill>
            <a:srgbClr val="82EAF6"/>
          </a:solidFill>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4342587" y="3543841"/>
            <a:ext cx="443092" cy="979714"/>
          </a:xfrm>
          <a:custGeom>
            <a:avLst/>
            <a:gdLst/>
            <a:ahLst/>
            <a:cxnLst/>
            <a:rect l="l" t="t" r="r" b="b"/>
            <a:pathLst>
              <a:path w="538479" h="1190625">
                <a:moveTo>
                  <a:pt x="537857" y="1190510"/>
                </a:moveTo>
                <a:lnTo>
                  <a:pt x="0" y="87731"/>
                </a:lnTo>
                <a:lnTo>
                  <a:pt x="47605" y="65630"/>
                </a:lnTo>
                <a:lnTo>
                  <a:pt x="94576" y="46146"/>
                </a:lnTo>
                <a:lnTo>
                  <a:pt x="141848" y="28939"/>
                </a:lnTo>
                <a:lnTo>
                  <a:pt x="190355" y="13670"/>
                </a:lnTo>
                <a:lnTo>
                  <a:pt x="241033" y="0"/>
                </a:lnTo>
                <a:lnTo>
                  <a:pt x="537857" y="1190510"/>
                </a:lnTo>
                <a:close/>
              </a:path>
            </a:pathLst>
          </a:custGeom>
          <a:ln w="6134">
            <a:solidFill>
              <a:srgbClr val="FFFFFF"/>
            </a:solidFill>
          </a:ln>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3968383" y="3616032"/>
            <a:ext cx="817212" cy="907607"/>
          </a:xfrm>
          <a:custGeom>
            <a:avLst/>
            <a:gdLst/>
            <a:ahLst/>
            <a:cxnLst/>
            <a:rect l="l" t="t" r="r" b="b"/>
            <a:pathLst>
              <a:path w="993139" h="1102995">
                <a:moveTo>
                  <a:pt x="454761" y="0"/>
                </a:moveTo>
                <a:lnTo>
                  <a:pt x="407306" y="24126"/>
                </a:lnTo>
                <a:lnTo>
                  <a:pt x="362255" y="49089"/>
                </a:lnTo>
                <a:lnTo>
                  <a:pt x="319407" y="75056"/>
                </a:lnTo>
                <a:lnTo>
                  <a:pt x="278564" y="102194"/>
                </a:lnTo>
                <a:lnTo>
                  <a:pt x="239525" y="130671"/>
                </a:lnTo>
                <a:lnTo>
                  <a:pt x="202091" y="160655"/>
                </a:lnTo>
                <a:lnTo>
                  <a:pt x="166062" y="192312"/>
                </a:lnTo>
                <a:lnTo>
                  <a:pt x="131238" y="225812"/>
                </a:lnTo>
                <a:lnTo>
                  <a:pt x="97420" y="261321"/>
                </a:lnTo>
                <a:lnTo>
                  <a:pt x="64407" y="299008"/>
                </a:lnTo>
                <a:lnTo>
                  <a:pt x="32000" y="339040"/>
                </a:lnTo>
                <a:lnTo>
                  <a:pt x="0" y="381584"/>
                </a:lnTo>
                <a:lnTo>
                  <a:pt x="992619" y="1102779"/>
                </a:lnTo>
                <a:lnTo>
                  <a:pt x="454761"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3968383" y="3616032"/>
            <a:ext cx="817212" cy="907607"/>
          </a:xfrm>
          <a:custGeom>
            <a:avLst/>
            <a:gdLst/>
            <a:ahLst/>
            <a:cxnLst/>
            <a:rect l="l" t="t" r="r" b="b"/>
            <a:pathLst>
              <a:path w="993139" h="1102995">
                <a:moveTo>
                  <a:pt x="992619" y="1102779"/>
                </a:moveTo>
                <a:lnTo>
                  <a:pt x="0" y="381584"/>
                </a:lnTo>
                <a:lnTo>
                  <a:pt x="32000" y="339040"/>
                </a:lnTo>
                <a:lnTo>
                  <a:pt x="64407" y="299008"/>
                </a:lnTo>
                <a:lnTo>
                  <a:pt x="97420" y="261321"/>
                </a:lnTo>
                <a:lnTo>
                  <a:pt x="131238" y="225812"/>
                </a:lnTo>
                <a:lnTo>
                  <a:pt x="166062" y="192312"/>
                </a:lnTo>
                <a:lnTo>
                  <a:pt x="202091" y="160655"/>
                </a:lnTo>
                <a:lnTo>
                  <a:pt x="239525" y="130671"/>
                </a:lnTo>
                <a:lnTo>
                  <a:pt x="278564" y="102194"/>
                </a:lnTo>
                <a:lnTo>
                  <a:pt x="319407" y="75056"/>
                </a:lnTo>
                <a:lnTo>
                  <a:pt x="362255" y="49089"/>
                </a:lnTo>
                <a:lnTo>
                  <a:pt x="407306" y="24126"/>
                </a:lnTo>
                <a:lnTo>
                  <a:pt x="454761" y="0"/>
                </a:lnTo>
                <a:lnTo>
                  <a:pt x="992619" y="1102779"/>
                </a:lnTo>
                <a:close/>
              </a:path>
            </a:pathLst>
          </a:custGeom>
          <a:ln w="6134">
            <a:solidFill>
              <a:srgbClr val="FFFFFF"/>
            </a:solidFill>
          </a:ln>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3772973" y="3930021"/>
            <a:ext cx="1012633" cy="1158414"/>
          </a:xfrm>
          <a:custGeom>
            <a:avLst/>
            <a:gdLst/>
            <a:ahLst/>
            <a:cxnLst/>
            <a:rect l="l" t="t" r="r" b="b"/>
            <a:pathLst>
              <a:path w="1230629" h="1407795">
                <a:moveTo>
                  <a:pt x="237475" y="0"/>
                </a:moveTo>
                <a:lnTo>
                  <a:pt x="208648" y="41346"/>
                </a:lnTo>
                <a:lnTo>
                  <a:pt x="181681" y="83437"/>
                </a:lnTo>
                <a:lnTo>
                  <a:pt x="156576" y="126223"/>
                </a:lnTo>
                <a:lnTo>
                  <a:pt x="133334" y="169657"/>
                </a:lnTo>
                <a:lnTo>
                  <a:pt x="111954" y="213687"/>
                </a:lnTo>
                <a:lnTo>
                  <a:pt x="92439" y="258266"/>
                </a:lnTo>
                <a:lnTo>
                  <a:pt x="74788" y="303344"/>
                </a:lnTo>
                <a:lnTo>
                  <a:pt x="59004" y="348873"/>
                </a:lnTo>
                <a:lnTo>
                  <a:pt x="45086" y="394802"/>
                </a:lnTo>
                <a:lnTo>
                  <a:pt x="33035" y="441083"/>
                </a:lnTo>
                <a:lnTo>
                  <a:pt x="22853" y="487667"/>
                </a:lnTo>
                <a:lnTo>
                  <a:pt x="14541" y="534504"/>
                </a:lnTo>
                <a:lnTo>
                  <a:pt x="8098" y="581546"/>
                </a:lnTo>
                <a:lnTo>
                  <a:pt x="3526" y="628743"/>
                </a:lnTo>
                <a:lnTo>
                  <a:pt x="827" y="676047"/>
                </a:lnTo>
                <a:lnTo>
                  <a:pt x="0" y="723408"/>
                </a:lnTo>
                <a:lnTo>
                  <a:pt x="1046" y="770777"/>
                </a:lnTo>
                <a:lnTo>
                  <a:pt x="3967" y="818105"/>
                </a:lnTo>
                <a:lnTo>
                  <a:pt x="8763" y="865343"/>
                </a:lnTo>
                <a:lnTo>
                  <a:pt x="15435" y="912441"/>
                </a:lnTo>
                <a:lnTo>
                  <a:pt x="23984" y="959351"/>
                </a:lnTo>
                <a:lnTo>
                  <a:pt x="34412" y="1006024"/>
                </a:lnTo>
                <a:lnTo>
                  <a:pt x="46717" y="1052410"/>
                </a:lnTo>
                <a:lnTo>
                  <a:pt x="60903" y="1098460"/>
                </a:lnTo>
                <a:lnTo>
                  <a:pt x="76969" y="1144125"/>
                </a:lnTo>
                <a:lnTo>
                  <a:pt x="94916" y="1189357"/>
                </a:lnTo>
                <a:lnTo>
                  <a:pt x="114745" y="1234105"/>
                </a:lnTo>
                <a:lnTo>
                  <a:pt x="136457" y="1278322"/>
                </a:lnTo>
                <a:lnTo>
                  <a:pt x="160053" y="1321957"/>
                </a:lnTo>
                <a:lnTo>
                  <a:pt x="185534" y="1364961"/>
                </a:lnTo>
                <a:lnTo>
                  <a:pt x="212901" y="1407286"/>
                </a:lnTo>
                <a:lnTo>
                  <a:pt x="1230095" y="721194"/>
                </a:lnTo>
                <a:lnTo>
                  <a:pt x="237475"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3772973" y="3930021"/>
            <a:ext cx="1012633" cy="1158414"/>
          </a:xfrm>
          <a:custGeom>
            <a:avLst/>
            <a:gdLst/>
            <a:ahLst/>
            <a:cxnLst/>
            <a:rect l="l" t="t" r="r" b="b"/>
            <a:pathLst>
              <a:path w="1230629" h="1407795">
                <a:moveTo>
                  <a:pt x="1230095" y="721194"/>
                </a:moveTo>
                <a:lnTo>
                  <a:pt x="212901" y="1407286"/>
                </a:lnTo>
                <a:lnTo>
                  <a:pt x="185534" y="1364961"/>
                </a:lnTo>
                <a:lnTo>
                  <a:pt x="160053" y="1321957"/>
                </a:lnTo>
                <a:lnTo>
                  <a:pt x="136457" y="1278322"/>
                </a:lnTo>
                <a:lnTo>
                  <a:pt x="114745" y="1234105"/>
                </a:lnTo>
                <a:lnTo>
                  <a:pt x="94916" y="1189357"/>
                </a:lnTo>
                <a:lnTo>
                  <a:pt x="76969" y="1144125"/>
                </a:lnTo>
                <a:lnTo>
                  <a:pt x="60903" y="1098460"/>
                </a:lnTo>
                <a:lnTo>
                  <a:pt x="46717" y="1052410"/>
                </a:lnTo>
                <a:lnTo>
                  <a:pt x="34412" y="1006024"/>
                </a:lnTo>
                <a:lnTo>
                  <a:pt x="23984" y="959351"/>
                </a:lnTo>
                <a:lnTo>
                  <a:pt x="15435" y="912441"/>
                </a:lnTo>
                <a:lnTo>
                  <a:pt x="8763" y="865343"/>
                </a:lnTo>
                <a:lnTo>
                  <a:pt x="3967" y="818105"/>
                </a:lnTo>
                <a:lnTo>
                  <a:pt x="1046" y="770777"/>
                </a:lnTo>
                <a:lnTo>
                  <a:pt x="0" y="723408"/>
                </a:lnTo>
                <a:lnTo>
                  <a:pt x="827" y="676047"/>
                </a:lnTo>
                <a:lnTo>
                  <a:pt x="3526" y="628743"/>
                </a:lnTo>
                <a:lnTo>
                  <a:pt x="8098" y="581546"/>
                </a:lnTo>
                <a:lnTo>
                  <a:pt x="14541" y="534504"/>
                </a:lnTo>
                <a:lnTo>
                  <a:pt x="22853" y="487667"/>
                </a:lnTo>
                <a:lnTo>
                  <a:pt x="33035" y="441083"/>
                </a:lnTo>
                <a:lnTo>
                  <a:pt x="45086" y="394802"/>
                </a:lnTo>
                <a:lnTo>
                  <a:pt x="59004" y="348873"/>
                </a:lnTo>
                <a:lnTo>
                  <a:pt x="74788" y="303344"/>
                </a:lnTo>
                <a:lnTo>
                  <a:pt x="92439" y="258266"/>
                </a:lnTo>
                <a:lnTo>
                  <a:pt x="111954" y="213687"/>
                </a:lnTo>
                <a:lnTo>
                  <a:pt x="133334" y="169657"/>
                </a:lnTo>
                <a:lnTo>
                  <a:pt x="156576" y="126223"/>
                </a:lnTo>
                <a:lnTo>
                  <a:pt x="181681" y="83437"/>
                </a:lnTo>
                <a:lnTo>
                  <a:pt x="208648" y="41346"/>
                </a:lnTo>
                <a:lnTo>
                  <a:pt x="237475" y="0"/>
                </a:lnTo>
                <a:lnTo>
                  <a:pt x="1230095" y="721194"/>
                </a:lnTo>
                <a:close/>
              </a:path>
            </a:pathLst>
          </a:custGeom>
          <a:ln w="6134">
            <a:solidFill>
              <a:srgbClr val="FFFFFF"/>
            </a:solidFill>
          </a:ln>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3948162" y="3513849"/>
            <a:ext cx="1847088" cy="2019518"/>
          </a:xfrm>
          <a:custGeom>
            <a:avLst/>
            <a:gdLst/>
            <a:ahLst/>
            <a:cxnLst/>
            <a:rect l="l" t="t" r="r" b="b"/>
            <a:pathLst>
              <a:path w="2244725" h="2454275">
                <a:moveTo>
                  <a:pt x="1017193" y="0"/>
                </a:moveTo>
                <a:lnTo>
                  <a:pt x="1017193" y="1226959"/>
                </a:lnTo>
                <a:lnTo>
                  <a:pt x="0" y="1913051"/>
                </a:lnTo>
                <a:lnTo>
                  <a:pt x="29109" y="1954596"/>
                </a:lnTo>
                <a:lnTo>
                  <a:pt x="59312" y="1994549"/>
                </a:lnTo>
                <a:lnTo>
                  <a:pt x="90592" y="2032904"/>
                </a:lnTo>
                <a:lnTo>
                  <a:pt x="122932" y="2069649"/>
                </a:lnTo>
                <a:lnTo>
                  <a:pt x="156316" y="2104778"/>
                </a:lnTo>
                <a:lnTo>
                  <a:pt x="190727" y="2138280"/>
                </a:lnTo>
                <a:lnTo>
                  <a:pt x="226147" y="2170146"/>
                </a:lnTo>
                <a:lnTo>
                  <a:pt x="262560" y="2200368"/>
                </a:lnTo>
                <a:lnTo>
                  <a:pt x="299949" y="2228938"/>
                </a:lnTo>
                <a:lnTo>
                  <a:pt x="338297" y="2255844"/>
                </a:lnTo>
                <a:lnTo>
                  <a:pt x="377588" y="2281080"/>
                </a:lnTo>
                <a:lnTo>
                  <a:pt x="417804" y="2304636"/>
                </a:lnTo>
                <a:lnTo>
                  <a:pt x="458929" y="2326503"/>
                </a:lnTo>
                <a:lnTo>
                  <a:pt x="500947" y="2346671"/>
                </a:lnTo>
                <a:lnTo>
                  <a:pt x="543839" y="2365133"/>
                </a:lnTo>
                <a:lnTo>
                  <a:pt x="587590" y="2381879"/>
                </a:lnTo>
                <a:lnTo>
                  <a:pt x="632182" y="2396901"/>
                </a:lnTo>
                <a:lnTo>
                  <a:pt x="677598" y="2410188"/>
                </a:lnTo>
                <a:lnTo>
                  <a:pt x="723823" y="2421733"/>
                </a:lnTo>
                <a:lnTo>
                  <a:pt x="770839" y="2431527"/>
                </a:lnTo>
                <a:lnTo>
                  <a:pt x="818629" y="2439559"/>
                </a:lnTo>
                <a:lnTo>
                  <a:pt x="867176" y="2445823"/>
                </a:lnTo>
                <a:lnTo>
                  <a:pt x="916463" y="2450308"/>
                </a:lnTo>
                <a:lnTo>
                  <a:pt x="966475" y="2453005"/>
                </a:lnTo>
                <a:lnTo>
                  <a:pt x="1017193" y="2453906"/>
                </a:lnTo>
                <a:lnTo>
                  <a:pt x="1065371" y="2452978"/>
                </a:lnTo>
                <a:lnTo>
                  <a:pt x="1113078" y="2450215"/>
                </a:lnTo>
                <a:lnTo>
                  <a:pt x="1160281" y="2445652"/>
                </a:lnTo>
                <a:lnTo>
                  <a:pt x="1206945" y="2439322"/>
                </a:lnTo>
                <a:lnTo>
                  <a:pt x="1253036" y="2431261"/>
                </a:lnTo>
                <a:lnTo>
                  <a:pt x="1298521" y="2421502"/>
                </a:lnTo>
                <a:lnTo>
                  <a:pt x="1343364" y="2410078"/>
                </a:lnTo>
                <a:lnTo>
                  <a:pt x="1387533" y="2397025"/>
                </a:lnTo>
                <a:lnTo>
                  <a:pt x="1430992" y="2382377"/>
                </a:lnTo>
                <a:lnTo>
                  <a:pt x="1473708" y="2366166"/>
                </a:lnTo>
                <a:lnTo>
                  <a:pt x="1515647" y="2348429"/>
                </a:lnTo>
                <a:lnTo>
                  <a:pt x="1556775" y="2329197"/>
                </a:lnTo>
                <a:lnTo>
                  <a:pt x="1597057" y="2308507"/>
                </a:lnTo>
                <a:lnTo>
                  <a:pt x="1636459" y="2286391"/>
                </a:lnTo>
                <a:lnTo>
                  <a:pt x="1674947" y="2262885"/>
                </a:lnTo>
                <a:lnTo>
                  <a:pt x="1712488" y="2238021"/>
                </a:lnTo>
                <a:lnTo>
                  <a:pt x="1749047" y="2211834"/>
                </a:lnTo>
                <a:lnTo>
                  <a:pt x="1784590" y="2184359"/>
                </a:lnTo>
                <a:lnTo>
                  <a:pt x="1819083" y="2155629"/>
                </a:lnTo>
                <a:lnTo>
                  <a:pt x="1852491" y="2125678"/>
                </a:lnTo>
                <a:lnTo>
                  <a:pt x="1884781" y="2094541"/>
                </a:lnTo>
                <a:lnTo>
                  <a:pt x="1915919" y="2062251"/>
                </a:lnTo>
                <a:lnTo>
                  <a:pt x="1945870" y="2028843"/>
                </a:lnTo>
                <a:lnTo>
                  <a:pt x="1974601" y="1994351"/>
                </a:lnTo>
                <a:lnTo>
                  <a:pt x="2002076" y="1958808"/>
                </a:lnTo>
                <a:lnTo>
                  <a:pt x="2028264" y="1922250"/>
                </a:lnTo>
                <a:lnTo>
                  <a:pt x="2053128" y="1884710"/>
                </a:lnTo>
                <a:lnTo>
                  <a:pt x="2076635" y="1846222"/>
                </a:lnTo>
                <a:lnTo>
                  <a:pt x="2098751" y="1806820"/>
                </a:lnTo>
                <a:lnTo>
                  <a:pt x="2119442" y="1766538"/>
                </a:lnTo>
                <a:lnTo>
                  <a:pt x="2138673" y="1725411"/>
                </a:lnTo>
                <a:lnTo>
                  <a:pt x="2156411" y="1683473"/>
                </a:lnTo>
                <a:lnTo>
                  <a:pt x="2172622" y="1640757"/>
                </a:lnTo>
                <a:lnTo>
                  <a:pt x="2187271" y="1597298"/>
                </a:lnTo>
                <a:lnTo>
                  <a:pt x="2200324" y="1553129"/>
                </a:lnTo>
                <a:lnTo>
                  <a:pt x="2211748" y="1508286"/>
                </a:lnTo>
                <a:lnTo>
                  <a:pt x="2221507" y="1462802"/>
                </a:lnTo>
                <a:lnTo>
                  <a:pt x="2229569" y="1416711"/>
                </a:lnTo>
                <a:lnTo>
                  <a:pt x="2235898" y="1370047"/>
                </a:lnTo>
                <a:lnTo>
                  <a:pt x="2240461" y="1322844"/>
                </a:lnTo>
                <a:lnTo>
                  <a:pt x="2243224" y="1275137"/>
                </a:lnTo>
                <a:lnTo>
                  <a:pt x="2244153" y="1226959"/>
                </a:lnTo>
                <a:lnTo>
                  <a:pt x="2243224" y="1178782"/>
                </a:lnTo>
                <a:lnTo>
                  <a:pt x="2240461" y="1131074"/>
                </a:lnTo>
                <a:lnTo>
                  <a:pt x="2235898" y="1083872"/>
                </a:lnTo>
                <a:lnTo>
                  <a:pt x="2229569" y="1037208"/>
                </a:lnTo>
                <a:lnTo>
                  <a:pt x="2221507" y="991116"/>
                </a:lnTo>
                <a:lnTo>
                  <a:pt x="2211748" y="945632"/>
                </a:lnTo>
                <a:lnTo>
                  <a:pt x="2200324" y="900788"/>
                </a:lnTo>
                <a:lnTo>
                  <a:pt x="2187271" y="856620"/>
                </a:lnTo>
                <a:lnTo>
                  <a:pt x="2172622" y="813160"/>
                </a:lnTo>
                <a:lnTo>
                  <a:pt x="2156411" y="770444"/>
                </a:lnTo>
                <a:lnTo>
                  <a:pt x="2138673" y="728505"/>
                </a:lnTo>
                <a:lnTo>
                  <a:pt x="2119442" y="687378"/>
                </a:lnTo>
                <a:lnTo>
                  <a:pt x="2098751" y="647096"/>
                </a:lnTo>
                <a:lnTo>
                  <a:pt x="2076635" y="607694"/>
                </a:lnTo>
                <a:lnTo>
                  <a:pt x="2053128" y="569205"/>
                </a:lnTo>
                <a:lnTo>
                  <a:pt x="2028264" y="531664"/>
                </a:lnTo>
                <a:lnTo>
                  <a:pt x="2002076" y="495105"/>
                </a:lnTo>
                <a:lnTo>
                  <a:pt x="1974601" y="459563"/>
                </a:lnTo>
                <a:lnTo>
                  <a:pt x="1945870" y="425070"/>
                </a:lnTo>
                <a:lnTo>
                  <a:pt x="1915919" y="391662"/>
                </a:lnTo>
                <a:lnTo>
                  <a:pt x="1884781" y="359371"/>
                </a:lnTo>
                <a:lnTo>
                  <a:pt x="1852491" y="328234"/>
                </a:lnTo>
                <a:lnTo>
                  <a:pt x="1819083" y="298282"/>
                </a:lnTo>
                <a:lnTo>
                  <a:pt x="1784590" y="269552"/>
                </a:lnTo>
                <a:lnTo>
                  <a:pt x="1749047" y="242076"/>
                </a:lnTo>
                <a:lnTo>
                  <a:pt x="1712488" y="215889"/>
                </a:lnTo>
                <a:lnTo>
                  <a:pt x="1674947" y="191025"/>
                </a:lnTo>
                <a:lnTo>
                  <a:pt x="1636459" y="167518"/>
                </a:lnTo>
                <a:lnTo>
                  <a:pt x="1597057" y="145402"/>
                </a:lnTo>
                <a:lnTo>
                  <a:pt x="1556775" y="124711"/>
                </a:lnTo>
                <a:lnTo>
                  <a:pt x="1515647" y="105479"/>
                </a:lnTo>
                <a:lnTo>
                  <a:pt x="1473708" y="87741"/>
                </a:lnTo>
                <a:lnTo>
                  <a:pt x="1430992" y="71531"/>
                </a:lnTo>
                <a:lnTo>
                  <a:pt x="1387533" y="56882"/>
                </a:lnTo>
                <a:lnTo>
                  <a:pt x="1343364" y="43828"/>
                </a:lnTo>
                <a:lnTo>
                  <a:pt x="1298521" y="32405"/>
                </a:lnTo>
                <a:lnTo>
                  <a:pt x="1253036" y="22645"/>
                </a:lnTo>
                <a:lnTo>
                  <a:pt x="1206945" y="14584"/>
                </a:lnTo>
                <a:lnTo>
                  <a:pt x="1160281" y="8254"/>
                </a:lnTo>
                <a:lnTo>
                  <a:pt x="1113078" y="3691"/>
                </a:lnTo>
                <a:lnTo>
                  <a:pt x="1065371" y="928"/>
                </a:lnTo>
                <a:lnTo>
                  <a:pt x="1017193" y="0"/>
                </a:lnTo>
                <a:close/>
              </a:path>
            </a:pathLst>
          </a:custGeom>
          <a:solidFill>
            <a:srgbClr val="027481"/>
          </a:solidFill>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3948162" y="3513849"/>
            <a:ext cx="1847088" cy="2019518"/>
          </a:xfrm>
          <a:custGeom>
            <a:avLst/>
            <a:gdLst/>
            <a:ahLst/>
            <a:cxnLst/>
            <a:rect l="l" t="t" r="r" b="b"/>
            <a:pathLst>
              <a:path w="2244725" h="2454275">
                <a:moveTo>
                  <a:pt x="1017193" y="1226959"/>
                </a:moveTo>
                <a:lnTo>
                  <a:pt x="1017193" y="0"/>
                </a:lnTo>
                <a:lnTo>
                  <a:pt x="1065371" y="928"/>
                </a:lnTo>
                <a:lnTo>
                  <a:pt x="1113078" y="3691"/>
                </a:lnTo>
                <a:lnTo>
                  <a:pt x="1160281" y="8254"/>
                </a:lnTo>
                <a:lnTo>
                  <a:pt x="1206945" y="14584"/>
                </a:lnTo>
                <a:lnTo>
                  <a:pt x="1253036" y="22645"/>
                </a:lnTo>
                <a:lnTo>
                  <a:pt x="1298521" y="32405"/>
                </a:lnTo>
                <a:lnTo>
                  <a:pt x="1343364" y="43828"/>
                </a:lnTo>
                <a:lnTo>
                  <a:pt x="1387533" y="56882"/>
                </a:lnTo>
                <a:lnTo>
                  <a:pt x="1430992" y="71531"/>
                </a:lnTo>
                <a:lnTo>
                  <a:pt x="1473708" y="87741"/>
                </a:lnTo>
                <a:lnTo>
                  <a:pt x="1515647" y="105479"/>
                </a:lnTo>
                <a:lnTo>
                  <a:pt x="1556775" y="124711"/>
                </a:lnTo>
                <a:lnTo>
                  <a:pt x="1597057" y="145402"/>
                </a:lnTo>
                <a:lnTo>
                  <a:pt x="1636459" y="167518"/>
                </a:lnTo>
                <a:lnTo>
                  <a:pt x="1674947" y="191025"/>
                </a:lnTo>
                <a:lnTo>
                  <a:pt x="1712488" y="215889"/>
                </a:lnTo>
                <a:lnTo>
                  <a:pt x="1749047" y="242076"/>
                </a:lnTo>
                <a:lnTo>
                  <a:pt x="1784590" y="269552"/>
                </a:lnTo>
                <a:lnTo>
                  <a:pt x="1819083" y="298282"/>
                </a:lnTo>
                <a:lnTo>
                  <a:pt x="1852491" y="328234"/>
                </a:lnTo>
                <a:lnTo>
                  <a:pt x="1884781" y="359371"/>
                </a:lnTo>
                <a:lnTo>
                  <a:pt x="1915919" y="391662"/>
                </a:lnTo>
                <a:lnTo>
                  <a:pt x="1945870" y="425070"/>
                </a:lnTo>
                <a:lnTo>
                  <a:pt x="1974601" y="459563"/>
                </a:lnTo>
                <a:lnTo>
                  <a:pt x="2002076" y="495105"/>
                </a:lnTo>
                <a:lnTo>
                  <a:pt x="2028264" y="531664"/>
                </a:lnTo>
                <a:lnTo>
                  <a:pt x="2053128" y="569205"/>
                </a:lnTo>
                <a:lnTo>
                  <a:pt x="2076635" y="607694"/>
                </a:lnTo>
                <a:lnTo>
                  <a:pt x="2098751" y="647096"/>
                </a:lnTo>
                <a:lnTo>
                  <a:pt x="2119442" y="687378"/>
                </a:lnTo>
                <a:lnTo>
                  <a:pt x="2138673" y="728505"/>
                </a:lnTo>
                <a:lnTo>
                  <a:pt x="2156411" y="770444"/>
                </a:lnTo>
                <a:lnTo>
                  <a:pt x="2172622" y="813160"/>
                </a:lnTo>
                <a:lnTo>
                  <a:pt x="2187271" y="856620"/>
                </a:lnTo>
                <a:lnTo>
                  <a:pt x="2200324" y="900788"/>
                </a:lnTo>
                <a:lnTo>
                  <a:pt x="2211748" y="945632"/>
                </a:lnTo>
                <a:lnTo>
                  <a:pt x="2221507" y="991116"/>
                </a:lnTo>
                <a:lnTo>
                  <a:pt x="2229569" y="1037208"/>
                </a:lnTo>
                <a:lnTo>
                  <a:pt x="2235898" y="1083872"/>
                </a:lnTo>
                <a:lnTo>
                  <a:pt x="2240461" y="1131074"/>
                </a:lnTo>
                <a:lnTo>
                  <a:pt x="2243224" y="1178782"/>
                </a:lnTo>
                <a:lnTo>
                  <a:pt x="2244153" y="1226959"/>
                </a:lnTo>
                <a:lnTo>
                  <a:pt x="2243224" y="1275137"/>
                </a:lnTo>
                <a:lnTo>
                  <a:pt x="2240461" y="1322844"/>
                </a:lnTo>
                <a:lnTo>
                  <a:pt x="2235898" y="1370047"/>
                </a:lnTo>
                <a:lnTo>
                  <a:pt x="2229569" y="1416711"/>
                </a:lnTo>
                <a:lnTo>
                  <a:pt x="2221507" y="1462802"/>
                </a:lnTo>
                <a:lnTo>
                  <a:pt x="2211748" y="1508286"/>
                </a:lnTo>
                <a:lnTo>
                  <a:pt x="2200324" y="1553129"/>
                </a:lnTo>
                <a:lnTo>
                  <a:pt x="2187271" y="1597298"/>
                </a:lnTo>
                <a:lnTo>
                  <a:pt x="2172622" y="1640757"/>
                </a:lnTo>
                <a:lnTo>
                  <a:pt x="2156411" y="1683473"/>
                </a:lnTo>
                <a:lnTo>
                  <a:pt x="2138673" y="1725411"/>
                </a:lnTo>
                <a:lnTo>
                  <a:pt x="2119442" y="1766538"/>
                </a:lnTo>
                <a:lnTo>
                  <a:pt x="2098751" y="1806820"/>
                </a:lnTo>
                <a:lnTo>
                  <a:pt x="2076635" y="1846222"/>
                </a:lnTo>
                <a:lnTo>
                  <a:pt x="2053128" y="1884710"/>
                </a:lnTo>
                <a:lnTo>
                  <a:pt x="2028264" y="1922250"/>
                </a:lnTo>
                <a:lnTo>
                  <a:pt x="2002076" y="1958808"/>
                </a:lnTo>
                <a:lnTo>
                  <a:pt x="1974601" y="1994351"/>
                </a:lnTo>
                <a:lnTo>
                  <a:pt x="1945870" y="2028843"/>
                </a:lnTo>
                <a:lnTo>
                  <a:pt x="1915919" y="2062251"/>
                </a:lnTo>
                <a:lnTo>
                  <a:pt x="1884781" y="2094541"/>
                </a:lnTo>
                <a:lnTo>
                  <a:pt x="1852491" y="2125678"/>
                </a:lnTo>
                <a:lnTo>
                  <a:pt x="1819083" y="2155629"/>
                </a:lnTo>
                <a:lnTo>
                  <a:pt x="1784590" y="2184359"/>
                </a:lnTo>
                <a:lnTo>
                  <a:pt x="1749047" y="2211834"/>
                </a:lnTo>
                <a:lnTo>
                  <a:pt x="1712488" y="2238021"/>
                </a:lnTo>
                <a:lnTo>
                  <a:pt x="1674947" y="2262885"/>
                </a:lnTo>
                <a:lnTo>
                  <a:pt x="1636459" y="2286391"/>
                </a:lnTo>
                <a:lnTo>
                  <a:pt x="1597057" y="2308507"/>
                </a:lnTo>
                <a:lnTo>
                  <a:pt x="1556775" y="2329197"/>
                </a:lnTo>
                <a:lnTo>
                  <a:pt x="1515647" y="2348429"/>
                </a:lnTo>
                <a:lnTo>
                  <a:pt x="1473708" y="2366166"/>
                </a:lnTo>
                <a:lnTo>
                  <a:pt x="1430992" y="2382377"/>
                </a:lnTo>
                <a:lnTo>
                  <a:pt x="1387533" y="2397025"/>
                </a:lnTo>
                <a:lnTo>
                  <a:pt x="1343364" y="2410078"/>
                </a:lnTo>
                <a:lnTo>
                  <a:pt x="1298521" y="2421502"/>
                </a:lnTo>
                <a:lnTo>
                  <a:pt x="1253036" y="2431261"/>
                </a:lnTo>
                <a:lnTo>
                  <a:pt x="1206945" y="2439322"/>
                </a:lnTo>
                <a:lnTo>
                  <a:pt x="1160281" y="2445652"/>
                </a:lnTo>
                <a:lnTo>
                  <a:pt x="1113078" y="2450215"/>
                </a:lnTo>
                <a:lnTo>
                  <a:pt x="1065371" y="2452978"/>
                </a:lnTo>
                <a:lnTo>
                  <a:pt x="1017193" y="2453906"/>
                </a:lnTo>
                <a:lnTo>
                  <a:pt x="966475" y="2453005"/>
                </a:lnTo>
                <a:lnTo>
                  <a:pt x="916463" y="2450308"/>
                </a:lnTo>
                <a:lnTo>
                  <a:pt x="867176" y="2445823"/>
                </a:lnTo>
                <a:lnTo>
                  <a:pt x="818629" y="2439559"/>
                </a:lnTo>
                <a:lnTo>
                  <a:pt x="770839" y="2431527"/>
                </a:lnTo>
                <a:lnTo>
                  <a:pt x="723823" y="2421733"/>
                </a:lnTo>
                <a:lnTo>
                  <a:pt x="677598" y="2410188"/>
                </a:lnTo>
                <a:lnTo>
                  <a:pt x="632182" y="2396901"/>
                </a:lnTo>
                <a:lnTo>
                  <a:pt x="587590" y="2381879"/>
                </a:lnTo>
                <a:lnTo>
                  <a:pt x="543839" y="2365133"/>
                </a:lnTo>
                <a:lnTo>
                  <a:pt x="500947" y="2346671"/>
                </a:lnTo>
                <a:lnTo>
                  <a:pt x="458929" y="2326503"/>
                </a:lnTo>
                <a:lnTo>
                  <a:pt x="417804" y="2304636"/>
                </a:lnTo>
                <a:lnTo>
                  <a:pt x="377588" y="2281080"/>
                </a:lnTo>
                <a:lnTo>
                  <a:pt x="338297" y="2255844"/>
                </a:lnTo>
                <a:lnTo>
                  <a:pt x="299949" y="2228938"/>
                </a:lnTo>
                <a:lnTo>
                  <a:pt x="262560" y="2200368"/>
                </a:lnTo>
                <a:lnTo>
                  <a:pt x="226147" y="2170146"/>
                </a:lnTo>
                <a:lnTo>
                  <a:pt x="190727" y="2138280"/>
                </a:lnTo>
                <a:lnTo>
                  <a:pt x="156316" y="2104778"/>
                </a:lnTo>
                <a:lnTo>
                  <a:pt x="122932" y="2069649"/>
                </a:lnTo>
                <a:lnTo>
                  <a:pt x="90592" y="2032904"/>
                </a:lnTo>
                <a:lnTo>
                  <a:pt x="59312" y="1994549"/>
                </a:lnTo>
                <a:lnTo>
                  <a:pt x="29109" y="1954596"/>
                </a:lnTo>
                <a:lnTo>
                  <a:pt x="0" y="1913051"/>
                </a:lnTo>
                <a:lnTo>
                  <a:pt x="1017193" y="1226959"/>
                </a:lnTo>
                <a:close/>
              </a:path>
            </a:pathLst>
          </a:custGeom>
          <a:ln w="6134">
            <a:solidFill>
              <a:srgbClr val="FFFFFF"/>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4296704" y="4036290"/>
            <a:ext cx="974489" cy="974489"/>
          </a:xfrm>
          <a:custGeom>
            <a:avLst/>
            <a:gdLst/>
            <a:ahLst/>
            <a:cxnLst/>
            <a:rect l="l" t="t" r="r" b="b"/>
            <a:pathLst>
              <a:path w="1184275" h="1184275">
                <a:moveTo>
                  <a:pt x="592048" y="0"/>
                </a:moveTo>
                <a:lnTo>
                  <a:pt x="543490" y="1962"/>
                </a:lnTo>
                <a:lnTo>
                  <a:pt x="496013" y="7748"/>
                </a:lnTo>
                <a:lnTo>
                  <a:pt x="449770" y="17206"/>
                </a:lnTo>
                <a:lnTo>
                  <a:pt x="404912" y="30182"/>
                </a:lnTo>
                <a:lnTo>
                  <a:pt x="361593" y="46525"/>
                </a:lnTo>
                <a:lnTo>
                  <a:pt x="319964" y="66081"/>
                </a:lnTo>
                <a:lnTo>
                  <a:pt x="280179" y="88700"/>
                </a:lnTo>
                <a:lnTo>
                  <a:pt x="242389" y="114228"/>
                </a:lnTo>
                <a:lnTo>
                  <a:pt x="206746" y="142514"/>
                </a:lnTo>
                <a:lnTo>
                  <a:pt x="173404" y="173404"/>
                </a:lnTo>
                <a:lnTo>
                  <a:pt x="142514" y="206746"/>
                </a:lnTo>
                <a:lnTo>
                  <a:pt x="114228" y="242389"/>
                </a:lnTo>
                <a:lnTo>
                  <a:pt x="88700" y="280179"/>
                </a:lnTo>
                <a:lnTo>
                  <a:pt x="66081" y="319964"/>
                </a:lnTo>
                <a:lnTo>
                  <a:pt x="46525" y="361593"/>
                </a:lnTo>
                <a:lnTo>
                  <a:pt x="30182" y="404912"/>
                </a:lnTo>
                <a:lnTo>
                  <a:pt x="17206" y="449770"/>
                </a:lnTo>
                <a:lnTo>
                  <a:pt x="7748" y="496013"/>
                </a:lnTo>
                <a:lnTo>
                  <a:pt x="1962" y="543490"/>
                </a:lnTo>
                <a:lnTo>
                  <a:pt x="0" y="592048"/>
                </a:lnTo>
                <a:lnTo>
                  <a:pt x="1962" y="640605"/>
                </a:lnTo>
                <a:lnTo>
                  <a:pt x="7748" y="688080"/>
                </a:lnTo>
                <a:lnTo>
                  <a:pt x="17206" y="734323"/>
                </a:lnTo>
                <a:lnTo>
                  <a:pt x="30182" y="779179"/>
                </a:lnTo>
                <a:lnTo>
                  <a:pt x="46525" y="822498"/>
                </a:lnTo>
                <a:lnTo>
                  <a:pt x="66081" y="864126"/>
                </a:lnTo>
                <a:lnTo>
                  <a:pt x="88700" y="903912"/>
                </a:lnTo>
                <a:lnTo>
                  <a:pt x="114228" y="941702"/>
                </a:lnTo>
                <a:lnTo>
                  <a:pt x="142514" y="977345"/>
                </a:lnTo>
                <a:lnTo>
                  <a:pt x="173404" y="1010688"/>
                </a:lnTo>
                <a:lnTo>
                  <a:pt x="206746" y="1041578"/>
                </a:lnTo>
                <a:lnTo>
                  <a:pt x="242389" y="1069864"/>
                </a:lnTo>
                <a:lnTo>
                  <a:pt x="280179" y="1095393"/>
                </a:lnTo>
                <a:lnTo>
                  <a:pt x="319964" y="1118012"/>
                </a:lnTo>
                <a:lnTo>
                  <a:pt x="361593" y="1137570"/>
                </a:lnTo>
                <a:lnTo>
                  <a:pt x="404912" y="1153913"/>
                </a:lnTo>
                <a:lnTo>
                  <a:pt x="449770" y="1166890"/>
                </a:lnTo>
                <a:lnTo>
                  <a:pt x="496013" y="1176348"/>
                </a:lnTo>
                <a:lnTo>
                  <a:pt x="543490" y="1182134"/>
                </a:lnTo>
                <a:lnTo>
                  <a:pt x="592048" y="1184097"/>
                </a:lnTo>
                <a:lnTo>
                  <a:pt x="640605" y="1182134"/>
                </a:lnTo>
                <a:lnTo>
                  <a:pt x="688080" y="1176348"/>
                </a:lnTo>
                <a:lnTo>
                  <a:pt x="734323" y="1166890"/>
                </a:lnTo>
                <a:lnTo>
                  <a:pt x="779179" y="1153913"/>
                </a:lnTo>
                <a:lnTo>
                  <a:pt x="822498" y="1137570"/>
                </a:lnTo>
                <a:lnTo>
                  <a:pt x="864126" y="1118012"/>
                </a:lnTo>
                <a:lnTo>
                  <a:pt x="903912" y="1095393"/>
                </a:lnTo>
                <a:lnTo>
                  <a:pt x="941702" y="1069864"/>
                </a:lnTo>
                <a:lnTo>
                  <a:pt x="977345" y="1041578"/>
                </a:lnTo>
                <a:lnTo>
                  <a:pt x="1010688" y="1010688"/>
                </a:lnTo>
                <a:lnTo>
                  <a:pt x="1041578" y="977345"/>
                </a:lnTo>
                <a:lnTo>
                  <a:pt x="1069864" y="941702"/>
                </a:lnTo>
                <a:lnTo>
                  <a:pt x="1095393" y="903912"/>
                </a:lnTo>
                <a:lnTo>
                  <a:pt x="1118012" y="864126"/>
                </a:lnTo>
                <a:lnTo>
                  <a:pt x="1137570" y="822498"/>
                </a:lnTo>
                <a:lnTo>
                  <a:pt x="1153913" y="779179"/>
                </a:lnTo>
                <a:lnTo>
                  <a:pt x="1166890" y="734323"/>
                </a:lnTo>
                <a:lnTo>
                  <a:pt x="1176348" y="688080"/>
                </a:lnTo>
                <a:lnTo>
                  <a:pt x="1182134" y="640605"/>
                </a:lnTo>
                <a:lnTo>
                  <a:pt x="1184097" y="592048"/>
                </a:lnTo>
                <a:lnTo>
                  <a:pt x="1182134" y="543490"/>
                </a:lnTo>
                <a:lnTo>
                  <a:pt x="1176348" y="496013"/>
                </a:lnTo>
                <a:lnTo>
                  <a:pt x="1166890" y="449770"/>
                </a:lnTo>
                <a:lnTo>
                  <a:pt x="1153913" y="404912"/>
                </a:lnTo>
                <a:lnTo>
                  <a:pt x="1137570" y="361593"/>
                </a:lnTo>
                <a:lnTo>
                  <a:pt x="1118012" y="319964"/>
                </a:lnTo>
                <a:lnTo>
                  <a:pt x="1095393" y="280179"/>
                </a:lnTo>
                <a:lnTo>
                  <a:pt x="1069864" y="242389"/>
                </a:lnTo>
                <a:lnTo>
                  <a:pt x="1041578" y="206746"/>
                </a:lnTo>
                <a:lnTo>
                  <a:pt x="1010688" y="173404"/>
                </a:lnTo>
                <a:lnTo>
                  <a:pt x="977345" y="142514"/>
                </a:lnTo>
                <a:lnTo>
                  <a:pt x="941702" y="114228"/>
                </a:lnTo>
                <a:lnTo>
                  <a:pt x="903912" y="88700"/>
                </a:lnTo>
                <a:lnTo>
                  <a:pt x="864126" y="66081"/>
                </a:lnTo>
                <a:lnTo>
                  <a:pt x="822498" y="46525"/>
                </a:lnTo>
                <a:lnTo>
                  <a:pt x="779179" y="30182"/>
                </a:lnTo>
                <a:lnTo>
                  <a:pt x="734323" y="17206"/>
                </a:lnTo>
                <a:lnTo>
                  <a:pt x="688080" y="7748"/>
                </a:lnTo>
                <a:lnTo>
                  <a:pt x="640605" y="1962"/>
                </a:lnTo>
                <a:lnTo>
                  <a:pt x="59204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4296704" y="4036290"/>
            <a:ext cx="974489" cy="974489"/>
          </a:xfrm>
          <a:custGeom>
            <a:avLst/>
            <a:gdLst/>
            <a:ahLst/>
            <a:cxnLst/>
            <a:rect l="l" t="t" r="r" b="b"/>
            <a:pathLst>
              <a:path w="1184275" h="1184275">
                <a:moveTo>
                  <a:pt x="1184097" y="592048"/>
                </a:moveTo>
                <a:lnTo>
                  <a:pt x="1182134" y="640605"/>
                </a:lnTo>
                <a:lnTo>
                  <a:pt x="1176348" y="688080"/>
                </a:lnTo>
                <a:lnTo>
                  <a:pt x="1166890" y="734323"/>
                </a:lnTo>
                <a:lnTo>
                  <a:pt x="1153913" y="779179"/>
                </a:lnTo>
                <a:lnTo>
                  <a:pt x="1137570" y="822498"/>
                </a:lnTo>
                <a:lnTo>
                  <a:pt x="1118012" y="864126"/>
                </a:lnTo>
                <a:lnTo>
                  <a:pt x="1095393" y="903912"/>
                </a:lnTo>
                <a:lnTo>
                  <a:pt x="1069864" y="941702"/>
                </a:lnTo>
                <a:lnTo>
                  <a:pt x="1041578" y="977345"/>
                </a:lnTo>
                <a:lnTo>
                  <a:pt x="1010688" y="1010688"/>
                </a:lnTo>
                <a:lnTo>
                  <a:pt x="977345" y="1041578"/>
                </a:lnTo>
                <a:lnTo>
                  <a:pt x="941702" y="1069864"/>
                </a:lnTo>
                <a:lnTo>
                  <a:pt x="903912" y="1095393"/>
                </a:lnTo>
                <a:lnTo>
                  <a:pt x="864126" y="1118012"/>
                </a:lnTo>
                <a:lnTo>
                  <a:pt x="822498" y="1137570"/>
                </a:lnTo>
                <a:lnTo>
                  <a:pt x="779179" y="1153913"/>
                </a:lnTo>
                <a:lnTo>
                  <a:pt x="734323" y="1166890"/>
                </a:lnTo>
                <a:lnTo>
                  <a:pt x="688080" y="1176348"/>
                </a:lnTo>
                <a:lnTo>
                  <a:pt x="640605" y="1182134"/>
                </a:lnTo>
                <a:lnTo>
                  <a:pt x="592048" y="1184097"/>
                </a:lnTo>
                <a:lnTo>
                  <a:pt x="543490" y="1182134"/>
                </a:lnTo>
                <a:lnTo>
                  <a:pt x="496013" y="1176348"/>
                </a:lnTo>
                <a:lnTo>
                  <a:pt x="449770" y="1166890"/>
                </a:lnTo>
                <a:lnTo>
                  <a:pt x="404912" y="1153913"/>
                </a:lnTo>
                <a:lnTo>
                  <a:pt x="361593" y="1137570"/>
                </a:lnTo>
                <a:lnTo>
                  <a:pt x="319964" y="1118012"/>
                </a:lnTo>
                <a:lnTo>
                  <a:pt x="280179" y="1095393"/>
                </a:lnTo>
                <a:lnTo>
                  <a:pt x="242389" y="1069864"/>
                </a:lnTo>
                <a:lnTo>
                  <a:pt x="206746" y="1041578"/>
                </a:lnTo>
                <a:lnTo>
                  <a:pt x="173404" y="1010688"/>
                </a:lnTo>
                <a:lnTo>
                  <a:pt x="142514" y="977345"/>
                </a:lnTo>
                <a:lnTo>
                  <a:pt x="114228" y="941702"/>
                </a:lnTo>
                <a:lnTo>
                  <a:pt x="88700" y="903912"/>
                </a:lnTo>
                <a:lnTo>
                  <a:pt x="66081" y="864126"/>
                </a:lnTo>
                <a:lnTo>
                  <a:pt x="46525" y="822498"/>
                </a:lnTo>
                <a:lnTo>
                  <a:pt x="30182" y="779179"/>
                </a:lnTo>
                <a:lnTo>
                  <a:pt x="17206" y="734323"/>
                </a:lnTo>
                <a:lnTo>
                  <a:pt x="7748" y="688080"/>
                </a:lnTo>
                <a:lnTo>
                  <a:pt x="1962" y="640605"/>
                </a:lnTo>
                <a:lnTo>
                  <a:pt x="0" y="592048"/>
                </a:lnTo>
                <a:lnTo>
                  <a:pt x="1962" y="543490"/>
                </a:lnTo>
                <a:lnTo>
                  <a:pt x="7748" y="496013"/>
                </a:lnTo>
                <a:lnTo>
                  <a:pt x="17206" y="449770"/>
                </a:lnTo>
                <a:lnTo>
                  <a:pt x="30182" y="404912"/>
                </a:lnTo>
                <a:lnTo>
                  <a:pt x="46525" y="361593"/>
                </a:lnTo>
                <a:lnTo>
                  <a:pt x="66081" y="319964"/>
                </a:lnTo>
                <a:lnTo>
                  <a:pt x="88700" y="280179"/>
                </a:lnTo>
                <a:lnTo>
                  <a:pt x="114228" y="242389"/>
                </a:lnTo>
                <a:lnTo>
                  <a:pt x="142514" y="206746"/>
                </a:lnTo>
                <a:lnTo>
                  <a:pt x="173404" y="173404"/>
                </a:lnTo>
                <a:lnTo>
                  <a:pt x="206746" y="142514"/>
                </a:lnTo>
                <a:lnTo>
                  <a:pt x="242389" y="114228"/>
                </a:lnTo>
                <a:lnTo>
                  <a:pt x="280179" y="88700"/>
                </a:lnTo>
                <a:lnTo>
                  <a:pt x="319964" y="66081"/>
                </a:lnTo>
                <a:lnTo>
                  <a:pt x="361593" y="46525"/>
                </a:lnTo>
                <a:lnTo>
                  <a:pt x="404912" y="30182"/>
                </a:lnTo>
                <a:lnTo>
                  <a:pt x="449770" y="17206"/>
                </a:lnTo>
                <a:lnTo>
                  <a:pt x="496013" y="7748"/>
                </a:lnTo>
                <a:lnTo>
                  <a:pt x="543490" y="1962"/>
                </a:lnTo>
                <a:lnTo>
                  <a:pt x="592048" y="0"/>
                </a:lnTo>
                <a:lnTo>
                  <a:pt x="640605" y="1962"/>
                </a:lnTo>
                <a:lnTo>
                  <a:pt x="688080" y="7748"/>
                </a:lnTo>
                <a:lnTo>
                  <a:pt x="734323" y="17206"/>
                </a:lnTo>
                <a:lnTo>
                  <a:pt x="779179" y="30182"/>
                </a:lnTo>
                <a:lnTo>
                  <a:pt x="822498" y="46525"/>
                </a:lnTo>
                <a:lnTo>
                  <a:pt x="864126" y="66081"/>
                </a:lnTo>
                <a:lnTo>
                  <a:pt x="903912" y="88700"/>
                </a:lnTo>
                <a:lnTo>
                  <a:pt x="941702" y="114228"/>
                </a:lnTo>
                <a:lnTo>
                  <a:pt x="977345" y="142514"/>
                </a:lnTo>
                <a:lnTo>
                  <a:pt x="1010688" y="173404"/>
                </a:lnTo>
                <a:lnTo>
                  <a:pt x="1041578" y="206746"/>
                </a:lnTo>
                <a:lnTo>
                  <a:pt x="1069864" y="242389"/>
                </a:lnTo>
                <a:lnTo>
                  <a:pt x="1095393" y="280179"/>
                </a:lnTo>
                <a:lnTo>
                  <a:pt x="1118012" y="319964"/>
                </a:lnTo>
                <a:lnTo>
                  <a:pt x="1137570" y="361593"/>
                </a:lnTo>
                <a:lnTo>
                  <a:pt x="1153913" y="404912"/>
                </a:lnTo>
                <a:lnTo>
                  <a:pt x="1166890" y="449770"/>
                </a:lnTo>
                <a:lnTo>
                  <a:pt x="1176348" y="496013"/>
                </a:lnTo>
                <a:lnTo>
                  <a:pt x="1182134" y="543490"/>
                </a:lnTo>
                <a:lnTo>
                  <a:pt x="1184097" y="592048"/>
                </a:lnTo>
                <a:close/>
              </a:path>
            </a:pathLst>
          </a:custGeom>
          <a:ln w="12268">
            <a:solidFill>
              <a:srgbClr val="FFFFFF"/>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4382805" y="4122390"/>
            <a:ext cx="802582" cy="802582"/>
          </a:xfrm>
          <a:custGeom>
            <a:avLst/>
            <a:gdLst/>
            <a:ahLst/>
            <a:cxnLst/>
            <a:rect l="l" t="t" r="r" b="b"/>
            <a:pathLst>
              <a:path w="975360" h="975360">
                <a:moveTo>
                  <a:pt x="974826" y="487413"/>
                </a:moveTo>
                <a:lnTo>
                  <a:pt x="972595" y="534354"/>
                </a:lnTo>
                <a:lnTo>
                  <a:pt x="966037" y="580032"/>
                </a:lnTo>
                <a:lnTo>
                  <a:pt x="955358" y="624244"/>
                </a:lnTo>
                <a:lnTo>
                  <a:pt x="940760" y="666785"/>
                </a:lnTo>
                <a:lnTo>
                  <a:pt x="922449" y="707451"/>
                </a:lnTo>
                <a:lnTo>
                  <a:pt x="900629" y="746037"/>
                </a:lnTo>
                <a:lnTo>
                  <a:pt x="875503" y="782340"/>
                </a:lnTo>
                <a:lnTo>
                  <a:pt x="847277" y="816155"/>
                </a:lnTo>
                <a:lnTo>
                  <a:pt x="816155" y="847277"/>
                </a:lnTo>
                <a:lnTo>
                  <a:pt x="782340" y="875503"/>
                </a:lnTo>
                <a:lnTo>
                  <a:pt x="746037" y="900629"/>
                </a:lnTo>
                <a:lnTo>
                  <a:pt x="707451" y="922449"/>
                </a:lnTo>
                <a:lnTo>
                  <a:pt x="666785" y="940760"/>
                </a:lnTo>
                <a:lnTo>
                  <a:pt x="624244" y="955358"/>
                </a:lnTo>
                <a:lnTo>
                  <a:pt x="580032" y="966037"/>
                </a:lnTo>
                <a:lnTo>
                  <a:pt x="534354" y="972595"/>
                </a:lnTo>
                <a:lnTo>
                  <a:pt x="487413" y="974826"/>
                </a:lnTo>
                <a:lnTo>
                  <a:pt x="440470" y="972595"/>
                </a:lnTo>
                <a:lnTo>
                  <a:pt x="394790" y="966037"/>
                </a:lnTo>
                <a:lnTo>
                  <a:pt x="350577" y="955358"/>
                </a:lnTo>
                <a:lnTo>
                  <a:pt x="308035" y="940760"/>
                </a:lnTo>
                <a:lnTo>
                  <a:pt x="267369" y="922449"/>
                </a:lnTo>
                <a:lnTo>
                  <a:pt x="228783" y="900629"/>
                </a:lnTo>
                <a:lnTo>
                  <a:pt x="192480" y="875503"/>
                </a:lnTo>
                <a:lnTo>
                  <a:pt x="158666" y="847277"/>
                </a:lnTo>
                <a:lnTo>
                  <a:pt x="127544" y="816155"/>
                </a:lnTo>
                <a:lnTo>
                  <a:pt x="99318" y="782340"/>
                </a:lnTo>
                <a:lnTo>
                  <a:pt x="74194" y="746037"/>
                </a:lnTo>
                <a:lnTo>
                  <a:pt x="52374" y="707451"/>
                </a:lnTo>
                <a:lnTo>
                  <a:pt x="34064" y="666785"/>
                </a:lnTo>
                <a:lnTo>
                  <a:pt x="19467" y="624244"/>
                </a:lnTo>
                <a:lnTo>
                  <a:pt x="8788" y="580032"/>
                </a:lnTo>
                <a:lnTo>
                  <a:pt x="2231" y="534354"/>
                </a:lnTo>
                <a:lnTo>
                  <a:pt x="0" y="487413"/>
                </a:lnTo>
                <a:lnTo>
                  <a:pt x="2231" y="440472"/>
                </a:lnTo>
                <a:lnTo>
                  <a:pt x="8788" y="394793"/>
                </a:lnTo>
                <a:lnTo>
                  <a:pt x="19467" y="350582"/>
                </a:lnTo>
                <a:lnTo>
                  <a:pt x="34064" y="308041"/>
                </a:lnTo>
                <a:lnTo>
                  <a:pt x="52374" y="267375"/>
                </a:lnTo>
                <a:lnTo>
                  <a:pt x="74194" y="228788"/>
                </a:lnTo>
                <a:lnTo>
                  <a:pt x="99318" y="192486"/>
                </a:lnTo>
                <a:lnTo>
                  <a:pt x="127544" y="158671"/>
                </a:lnTo>
                <a:lnTo>
                  <a:pt x="158666" y="127548"/>
                </a:lnTo>
                <a:lnTo>
                  <a:pt x="192480" y="99322"/>
                </a:lnTo>
                <a:lnTo>
                  <a:pt x="228783" y="74197"/>
                </a:lnTo>
                <a:lnTo>
                  <a:pt x="267369" y="52377"/>
                </a:lnTo>
                <a:lnTo>
                  <a:pt x="308035" y="34066"/>
                </a:lnTo>
                <a:lnTo>
                  <a:pt x="350577" y="19468"/>
                </a:lnTo>
                <a:lnTo>
                  <a:pt x="394790" y="8788"/>
                </a:lnTo>
                <a:lnTo>
                  <a:pt x="440470" y="2231"/>
                </a:lnTo>
                <a:lnTo>
                  <a:pt x="487413" y="0"/>
                </a:lnTo>
                <a:lnTo>
                  <a:pt x="534354" y="2231"/>
                </a:lnTo>
                <a:lnTo>
                  <a:pt x="580032" y="8788"/>
                </a:lnTo>
                <a:lnTo>
                  <a:pt x="624244" y="19468"/>
                </a:lnTo>
                <a:lnTo>
                  <a:pt x="666785" y="34066"/>
                </a:lnTo>
                <a:lnTo>
                  <a:pt x="707451" y="52377"/>
                </a:lnTo>
                <a:lnTo>
                  <a:pt x="746037" y="74197"/>
                </a:lnTo>
                <a:lnTo>
                  <a:pt x="782340" y="99322"/>
                </a:lnTo>
                <a:lnTo>
                  <a:pt x="816155" y="127548"/>
                </a:lnTo>
                <a:lnTo>
                  <a:pt x="847277" y="158671"/>
                </a:lnTo>
                <a:lnTo>
                  <a:pt x="875503" y="192486"/>
                </a:lnTo>
                <a:lnTo>
                  <a:pt x="900629" y="228788"/>
                </a:lnTo>
                <a:lnTo>
                  <a:pt x="922449" y="267375"/>
                </a:lnTo>
                <a:lnTo>
                  <a:pt x="940760" y="308041"/>
                </a:lnTo>
                <a:lnTo>
                  <a:pt x="955358" y="350582"/>
                </a:lnTo>
                <a:lnTo>
                  <a:pt x="966037" y="394793"/>
                </a:lnTo>
                <a:lnTo>
                  <a:pt x="972595" y="440472"/>
                </a:lnTo>
                <a:lnTo>
                  <a:pt x="974826" y="487413"/>
                </a:lnTo>
                <a:close/>
              </a:path>
            </a:pathLst>
          </a:custGeom>
          <a:ln w="9753">
            <a:solidFill>
              <a:srgbClr val="05D6ED"/>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4933431" y="4458812"/>
            <a:ext cx="132196" cy="132196"/>
          </a:xfrm>
          <a:custGeom>
            <a:avLst/>
            <a:gdLst/>
            <a:ahLst/>
            <a:cxnLst/>
            <a:rect l="l" t="t" r="r" b="b"/>
            <a:pathLst>
              <a:path w="160654" h="160654">
                <a:moveTo>
                  <a:pt x="160502" y="80251"/>
                </a:moveTo>
                <a:lnTo>
                  <a:pt x="154196" y="111489"/>
                </a:lnTo>
                <a:lnTo>
                  <a:pt x="136998" y="136998"/>
                </a:lnTo>
                <a:lnTo>
                  <a:pt x="111489" y="154196"/>
                </a:lnTo>
                <a:lnTo>
                  <a:pt x="80251" y="160502"/>
                </a:lnTo>
                <a:lnTo>
                  <a:pt x="49018" y="154196"/>
                </a:lnTo>
                <a:lnTo>
                  <a:pt x="23509" y="136998"/>
                </a:lnTo>
                <a:lnTo>
                  <a:pt x="6308" y="111489"/>
                </a:lnTo>
                <a:lnTo>
                  <a:pt x="0" y="80251"/>
                </a:lnTo>
                <a:lnTo>
                  <a:pt x="6308" y="49013"/>
                </a:lnTo>
                <a:lnTo>
                  <a:pt x="23509" y="23504"/>
                </a:lnTo>
                <a:lnTo>
                  <a:pt x="49018" y="6306"/>
                </a:lnTo>
                <a:lnTo>
                  <a:pt x="80251" y="0"/>
                </a:lnTo>
                <a:lnTo>
                  <a:pt x="111489" y="6306"/>
                </a:lnTo>
                <a:lnTo>
                  <a:pt x="136998" y="23504"/>
                </a:lnTo>
                <a:lnTo>
                  <a:pt x="154196" y="49013"/>
                </a:lnTo>
                <a:lnTo>
                  <a:pt x="160502" y="80251"/>
                </a:lnTo>
                <a:close/>
              </a:path>
            </a:pathLst>
          </a:custGeom>
          <a:ln w="5829">
            <a:solidFill>
              <a:srgbClr val="05D6ED"/>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4504721" y="4458812"/>
            <a:ext cx="132196" cy="132196"/>
          </a:xfrm>
          <a:custGeom>
            <a:avLst/>
            <a:gdLst/>
            <a:ahLst/>
            <a:cxnLst/>
            <a:rect l="l" t="t" r="r" b="b"/>
            <a:pathLst>
              <a:path w="160654" h="160654">
                <a:moveTo>
                  <a:pt x="160502" y="80251"/>
                </a:moveTo>
                <a:lnTo>
                  <a:pt x="154196" y="111489"/>
                </a:lnTo>
                <a:lnTo>
                  <a:pt x="136998" y="136998"/>
                </a:lnTo>
                <a:lnTo>
                  <a:pt x="111489" y="154196"/>
                </a:lnTo>
                <a:lnTo>
                  <a:pt x="80251" y="160502"/>
                </a:lnTo>
                <a:lnTo>
                  <a:pt x="49018" y="154196"/>
                </a:lnTo>
                <a:lnTo>
                  <a:pt x="23509" y="136998"/>
                </a:lnTo>
                <a:lnTo>
                  <a:pt x="6308" y="111489"/>
                </a:lnTo>
                <a:lnTo>
                  <a:pt x="0" y="80251"/>
                </a:lnTo>
                <a:lnTo>
                  <a:pt x="6308" y="49013"/>
                </a:lnTo>
                <a:lnTo>
                  <a:pt x="23509" y="23504"/>
                </a:lnTo>
                <a:lnTo>
                  <a:pt x="49018" y="6306"/>
                </a:lnTo>
                <a:lnTo>
                  <a:pt x="80251" y="0"/>
                </a:lnTo>
                <a:lnTo>
                  <a:pt x="111489" y="6306"/>
                </a:lnTo>
                <a:lnTo>
                  <a:pt x="136998" y="23504"/>
                </a:lnTo>
                <a:lnTo>
                  <a:pt x="154196" y="49013"/>
                </a:lnTo>
                <a:lnTo>
                  <a:pt x="160502" y="80251"/>
                </a:lnTo>
                <a:close/>
              </a:path>
            </a:pathLst>
          </a:custGeom>
          <a:ln w="5829">
            <a:solidFill>
              <a:srgbClr val="05D6ED"/>
            </a:solidFill>
          </a:ln>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4987070" y="4511862"/>
            <a:ext cx="23513" cy="23513"/>
          </a:xfrm>
          <a:custGeom>
            <a:avLst/>
            <a:gdLst/>
            <a:ahLst/>
            <a:cxnLst/>
            <a:rect l="l" t="t" r="r" b="b"/>
            <a:pathLst>
              <a:path w="28575" h="28575">
                <a:moveTo>
                  <a:pt x="21882" y="0"/>
                </a:moveTo>
                <a:lnTo>
                  <a:pt x="6311" y="0"/>
                </a:lnTo>
                <a:lnTo>
                  <a:pt x="0" y="6311"/>
                </a:lnTo>
                <a:lnTo>
                  <a:pt x="0" y="21882"/>
                </a:lnTo>
                <a:lnTo>
                  <a:pt x="6311" y="28194"/>
                </a:lnTo>
                <a:lnTo>
                  <a:pt x="21882" y="28194"/>
                </a:lnTo>
                <a:lnTo>
                  <a:pt x="28194" y="21882"/>
                </a:lnTo>
                <a:lnTo>
                  <a:pt x="28194" y="6311"/>
                </a:lnTo>
                <a:lnTo>
                  <a:pt x="21882"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4715098" y="4240377"/>
            <a:ext cx="136867" cy="136867"/>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4715098" y="4669868"/>
            <a:ext cx="136867" cy="136857"/>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4556411" y="4486466"/>
            <a:ext cx="24558" cy="49639"/>
          </a:xfrm>
          <a:custGeom>
            <a:avLst/>
            <a:gdLst/>
            <a:ahLst/>
            <a:cxnLst/>
            <a:rect l="l" t="t" r="r" b="b"/>
            <a:pathLst>
              <a:path w="29845" h="60325">
                <a:moveTo>
                  <a:pt x="22898" y="0"/>
                </a:moveTo>
                <a:lnTo>
                  <a:pt x="6642" y="0"/>
                </a:lnTo>
                <a:lnTo>
                  <a:pt x="0" y="6642"/>
                </a:lnTo>
                <a:lnTo>
                  <a:pt x="0" y="53200"/>
                </a:lnTo>
                <a:lnTo>
                  <a:pt x="6642" y="59855"/>
                </a:lnTo>
                <a:lnTo>
                  <a:pt x="22898" y="59855"/>
                </a:lnTo>
                <a:lnTo>
                  <a:pt x="29540" y="53200"/>
                </a:lnTo>
                <a:lnTo>
                  <a:pt x="29540" y="6642"/>
                </a:lnTo>
                <a:lnTo>
                  <a:pt x="22898"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4547327" y="4523461"/>
            <a:ext cx="42845" cy="20901"/>
          </a:xfrm>
          <a:custGeom>
            <a:avLst/>
            <a:gdLst/>
            <a:ahLst/>
            <a:cxnLst/>
            <a:rect l="l" t="t" r="r" b="b"/>
            <a:pathLst>
              <a:path w="52070" h="25400">
                <a:moveTo>
                  <a:pt x="51663" y="0"/>
                </a:moveTo>
                <a:lnTo>
                  <a:pt x="48914" y="9855"/>
                </a:lnTo>
                <a:lnTo>
                  <a:pt x="43235" y="17803"/>
                </a:lnTo>
                <a:lnTo>
                  <a:pt x="35306" y="23111"/>
                </a:lnTo>
                <a:lnTo>
                  <a:pt x="25806" y="25044"/>
                </a:lnTo>
                <a:lnTo>
                  <a:pt x="16403" y="23150"/>
                </a:lnTo>
                <a:lnTo>
                  <a:pt x="8526" y="17945"/>
                </a:lnTo>
                <a:lnTo>
                  <a:pt x="2837" y="10138"/>
                </a:lnTo>
                <a:lnTo>
                  <a:pt x="0" y="444"/>
                </a:lnTo>
              </a:path>
            </a:pathLst>
          </a:custGeom>
          <a:ln w="7950">
            <a:solidFill>
              <a:srgbClr val="05D6ED"/>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4568564" y="4544069"/>
            <a:ext cx="0" cy="14108"/>
          </a:xfrm>
          <a:custGeom>
            <a:avLst/>
            <a:gdLst/>
            <a:ahLst/>
            <a:cxnLst/>
            <a:rect l="l" t="t" r="r" b="b"/>
            <a:pathLst>
              <a:path h="17145">
                <a:moveTo>
                  <a:pt x="0" y="0"/>
                </a:moveTo>
                <a:lnTo>
                  <a:pt x="0" y="16662"/>
                </a:lnTo>
              </a:path>
            </a:pathLst>
          </a:custGeom>
          <a:ln w="7937">
            <a:solidFill>
              <a:srgbClr val="05D6ED"/>
            </a:solidFill>
          </a:ln>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4555552" y="4557330"/>
            <a:ext cx="26126" cy="0"/>
          </a:xfrm>
          <a:custGeom>
            <a:avLst/>
            <a:gdLst/>
            <a:ahLst/>
            <a:cxnLst/>
            <a:rect l="l" t="t" r="r" b="b"/>
            <a:pathLst>
              <a:path w="31750">
                <a:moveTo>
                  <a:pt x="0" y="0"/>
                </a:moveTo>
                <a:lnTo>
                  <a:pt x="31508" y="0"/>
                </a:lnTo>
              </a:path>
            </a:pathLst>
          </a:custGeom>
          <a:ln w="7937">
            <a:solidFill>
              <a:srgbClr val="05D6ED"/>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4540942" y="4493765"/>
            <a:ext cx="53296" cy="53296"/>
          </a:xfrm>
          <a:custGeom>
            <a:avLst/>
            <a:gdLst/>
            <a:ahLst/>
            <a:cxnLst/>
            <a:rect l="l" t="t" r="r" b="b"/>
            <a:pathLst>
              <a:path w="64770" h="64770">
                <a:moveTo>
                  <a:pt x="64579" y="0"/>
                </a:moveTo>
                <a:lnTo>
                  <a:pt x="0" y="64579"/>
                </a:lnTo>
              </a:path>
            </a:pathLst>
          </a:custGeom>
          <a:ln w="8255">
            <a:solidFill>
              <a:srgbClr val="05D6ED"/>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7255692" y="3513849"/>
            <a:ext cx="0" cy="1010020"/>
          </a:xfrm>
          <a:custGeom>
            <a:avLst/>
            <a:gdLst/>
            <a:ahLst/>
            <a:cxnLst/>
            <a:rect l="l" t="t" r="r" b="b"/>
            <a:pathLst>
              <a:path h="1227454">
                <a:moveTo>
                  <a:pt x="0" y="0"/>
                </a:moveTo>
                <a:lnTo>
                  <a:pt x="0" y="1226959"/>
                </a:lnTo>
              </a:path>
            </a:pathLst>
          </a:custGeom>
          <a:ln w="42824">
            <a:solidFill>
              <a:srgbClr val="024C4C"/>
            </a:solidFill>
          </a:ln>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7202887" y="3514465"/>
            <a:ext cx="70539" cy="1009498"/>
          </a:xfrm>
          <a:custGeom>
            <a:avLst/>
            <a:gdLst/>
            <a:ahLst/>
            <a:cxnLst/>
            <a:rect l="l" t="t" r="r" b="b"/>
            <a:pathLst>
              <a:path w="85725" h="1226820">
                <a:moveTo>
                  <a:pt x="42760" y="0"/>
                </a:moveTo>
                <a:lnTo>
                  <a:pt x="21361" y="885"/>
                </a:lnTo>
                <a:lnTo>
                  <a:pt x="0" y="2247"/>
                </a:lnTo>
                <a:lnTo>
                  <a:pt x="85585" y="1226210"/>
                </a:lnTo>
                <a:lnTo>
                  <a:pt x="42760" y="0"/>
                </a:lnTo>
                <a:close/>
              </a:path>
            </a:pathLst>
          </a:custGeom>
          <a:solidFill>
            <a:srgbClr val="B4F2F9"/>
          </a:solidFill>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6995031" y="3516315"/>
            <a:ext cx="278500" cy="1007408"/>
          </a:xfrm>
          <a:custGeom>
            <a:avLst/>
            <a:gdLst/>
            <a:ahLst/>
            <a:cxnLst/>
            <a:rect l="l" t="t" r="r" b="b"/>
            <a:pathLst>
              <a:path w="338454" h="1224279">
                <a:moveTo>
                  <a:pt x="252603" y="0"/>
                </a:moveTo>
                <a:lnTo>
                  <a:pt x="201305" y="4661"/>
                </a:lnTo>
                <a:lnTo>
                  <a:pt x="150420" y="11440"/>
                </a:lnTo>
                <a:lnTo>
                  <a:pt x="99923" y="20342"/>
                </a:lnTo>
                <a:lnTo>
                  <a:pt x="49791" y="31373"/>
                </a:lnTo>
                <a:lnTo>
                  <a:pt x="0" y="44538"/>
                </a:lnTo>
                <a:lnTo>
                  <a:pt x="338188" y="1223962"/>
                </a:lnTo>
                <a:lnTo>
                  <a:pt x="252603" y="0"/>
                </a:lnTo>
                <a:close/>
              </a:path>
            </a:pathLst>
          </a:custGeom>
          <a:solidFill>
            <a:srgbClr val="82EAF6"/>
          </a:solidFill>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6337215" y="3552964"/>
            <a:ext cx="936346" cy="970832"/>
          </a:xfrm>
          <a:custGeom>
            <a:avLst/>
            <a:gdLst/>
            <a:ahLst/>
            <a:cxnLst/>
            <a:rect l="l" t="t" r="r" b="b"/>
            <a:pathLst>
              <a:path w="1137920" h="1179829">
                <a:moveTo>
                  <a:pt x="799426" y="0"/>
                </a:moveTo>
                <a:lnTo>
                  <a:pt x="751118" y="14820"/>
                </a:lnTo>
                <a:lnTo>
                  <a:pt x="703912" y="31253"/>
                </a:lnTo>
                <a:lnTo>
                  <a:pt x="657828" y="49285"/>
                </a:lnTo>
                <a:lnTo>
                  <a:pt x="612883" y="68896"/>
                </a:lnTo>
                <a:lnTo>
                  <a:pt x="569097" y="90072"/>
                </a:lnTo>
                <a:lnTo>
                  <a:pt x="526488" y="112796"/>
                </a:lnTo>
                <a:lnTo>
                  <a:pt x="485074" y="137050"/>
                </a:lnTo>
                <a:lnTo>
                  <a:pt x="444873" y="162819"/>
                </a:lnTo>
                <a:lnTo>
                  <a:pt x="405904" y="190086"/>
                </a:lnTo>
                <a:lnTo>
                  <a:pt x="368186" y="218833"/>
                </a:lnTo>
                <a:lnTo>
                  <a:pt x="331736" y="249046"/>
                </a:lnTo>
                <a:lnTo>
                  <a:pt x="296573" y="280706"/>
                </a:lnTo>
                <a:lnTo>
                  <a:pt x="262716" y="313798"/>
                </a:lnTo>
                <a:lnTo>
                  <a:pt x="230183" y="348305"/>
                </a:lnTo>
                <a:lnTo>
                  <a:pt x="198992" y="384210"/>
                </a:lnTo>
                <a:lnTo>
                  <a:pt x="169162" y="421496"/>
                </a:lnTo>
                <a:lnTo>
                  <a:pt x="140711" y="460148"/>
                </a:lnTo>
                <a:lnTo>
                  <a:pt x="113658" y="500149"/>
                </a:lnTo>
                <a:lnTo>
                  <a:pt x="88021" y="541481"/>
                </a:lnTo>
                <a:lnTo>
                  <a:pt x="63818" y="584128"/>
                </a:lnTo>
                <a:lnTo>
                  <a:pt x="41068" y="628075"/>
                </a:lnTo>
                <a:lnTo>
                  <a:pt x="19789" y="673303"/>
                </a:lnTo>
                <a:lnTo>
                  <a:pt x="0" y="719797"/>
                </a:lnTo>
                <a:lnTo>
                  <a:pt x="1137615" y="1179423"/>
                </a:lnTo>
                <a:lnTo>
                  <a:pt x="799426"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6337215" y="3552964"/>
            <a:ext cx="936346" cy="970832"/>
          </a:xfrm>
          <a:custGeom>
            <a:avLst/>
            <a:gdLst/>
            <a:ahLst/>
            <a:cxnLst/>
            <a:rect l="l" t="t" r="r" b="b"/>
            <a:pathLst>
              <a:path w="1137920" h="1179829">
                <a:moveTo>
                  <a:pt x="1137615" y="1179423"/>
                </a:moveTo>
                <a:lnTo>
                  <a:pt x="0" y="719797"/>
                </a:lnTo>
                <a:lnTo>
                  <a:pt x="19789" y="673303"/>
                </a:lnTo>
                <a:lnTo>
                  <a:pt x="41068" y="628075"/>
                </a:lnTo>
                <a:lnTo>
                  <a:pt x="63818" y="584128"/>
                </a:lnTo>
                <a:lnTo>
                  <a:pt x="88021" y="541481"/>
                </a:lnTo>
                <a:lnTo>
                  <a:pt x="113658" y="500149"/>
                </a:lnTo>
                <a:lnTo>
                  <a:pt x="140711" y="460148"/>
                </a:lnTo>
                <a:lnTo>
                  <a:pt x="169162" y="421496"/>
                </a:lnTo>
                <a:lnTo>
                  <a:pt x="198992" y="384210"/>
                </a:lnTo>
                <a:lnTo>
                  <a:pt x="230183" y="348305"/>
                </a:lnTo>
                <a:lnTo>
                  <a:pt x="262716" y="313798"/>
                </a:lnTo>
                <a:lnTo>
                  <a:pt x="296573" y="280706"/>
                </a:lnTo>
                <a:lnTo>
                  <a:pt x="331736" y="249046"/>
                </a:lnTo>
                <a:lnTo>
                  <a:pt x="368186" y="218833"/>
                </a:lnTo>
                <a:lnTo>
                  <a:pt x="405904" y="190086"/>
                </a:lnTo>
                <a:lnTo>
                  <a:pt x="444873" y="162819"/>
                </a:lnTo>
                <a:lnTo>
                  <a:pt x="485074" y="137050"/>
                </a:lnTo>
                <a:lnTo>
                  <a:pt x="526488" y="112796"/>
                </a:lnTo>
                <a:lnTo>
                  <a:pt x="569097" y="90072"/>
                </a:lnTo>
                <a:lnTo>
                  <a:pt x="612883" y="68896"/>
                </a:lnTo>
                <a:lnTo>
                  <a:pt x="657828" y="49285"/>
                </a:lnTo>
                <a:lnTo>
                  <a:pt x="703912" y="31253"/>
                </a:lnTo>
                <a:lnTo>
                  <a:pt x="751118" y="14820"/>
                </a:lnTo>
                <a:lnTo>
                  <a:pt x="799426" y="0"/>
                </a:lnTo>
                <a:lnTo>
                  <a:pt x="1137615" y="1179423"/>
                </a:lnTo>
                <a:close/>
              </a:path>
            </a:pathLst>
          </a:custGeom>
          <a:ln w="6134">
            <a:solidFill>
              <a:srgbClr val="FFFFFF"/>
            </a:solidFill>
          </a:ln>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6262849" y="4145255"/>
            <a:ext cx="1010543" cy="1269710"/>
          </a:xfrm>
          <a:custGeom>
            <a:avLst/>
            <a:gdLst/>
            <a:ahLst/>
            <a:cxnLst/>
            <a:rect l="l" t="t" r="r" b="b"/>
            <a:pathLst>
              <a:path w="1228090" h="1543050">
                <a:moveTo>
                  <a:pt x="90376" y="0"/>
                </a:moveTo>
                <a:lnTo>
                  <a:pt x="73136" y="45139"/>
                </a:lnTo>
                <a:lnTo>
                  <a:pt x="57762" y="90537"/>
                </a:lnTo>
                <a:lnTo>
                  <a:pt x="44238" y="136149"/>
                </a:lnTo>
                <a:lnTo>
                  <a:pt x="32548" y="181930"/>
                </a:lnTo>
                <a:lnTo>
                  <a:pt x="22675" y="227835"/>
                </a:lnTo>
                <a:lnTo>
                  <a:pt x="14603" y="273820"/>
                </a:lnTo>
                <a:lnTo>
                  <a:pt x="8316" y="319839"/>
                </a:lnTo>
                <a:lnTo>
                  <a:pt x="3797" y="365849"/>
                </a:lnTo>
                <a:lnTo>
                  <a:pt x="1030" y="411804"/>
                </a:lnTo>
                <a:lnTo>
                  <a:pt x="0" y="457660"/>
                </a:lnTo>
                <a:lnTo>
                  <a:pt x="688" y="503371"/>
                </a:lnTo>
                <a:lnTo>
                  <a:pt x="3080" y="548893"/>
                </a:lnTo>
                <a:lnTo>
                  <a:pt x="7160" y="594181"/>
                </a:lnTo>
                <a:lnTo>
                  <a:pt x="12909" y="639191"/>
                </a:lnTo>
                <a:lnTo>
                  <a:pt x="20314" y="683877"/>
                </a:lnTo>
                <a:lnTo>
                  <a:pt x="29356" y="728196"/>
                </a:lnTo>
                <a:lnTo>
                  <a:pt x="40020" y="772101"/>
                </a:lnTo>
                <a:lnTo>
                  <a:pt x="52290" y="815549"/>
                </a:lnTo>
                <a:lnTo>
                  <a:pt x="66149" y="858495"/>
                </a:lnTo>
                <a:lnTo>
                  <a:pt x="81580" y="900893"/>
                </a:lnTo>
                <a:lnTo>
                  <a:pt x="98569" y="942699"/>
                </a:lnTo>
                <a:lnTo>
                  <a:pt x="117097" y="983869"/>
                </a:lnTo>
                <a:lnTo>
                  <a:pt x="137150" y="1024357"/>
                </a:lnTo>
                <a:lnTo>
                  <a:pt x="158711" y="1064119"/>
                </a:lnTo>
                <a:lnTo>
                  <a:pt x="181763" y="1103110"/>
                </a:lnTo>
                <a:lnTo>
                  <a:pt x="206290" y="1141285"/>
                </a:lnTo>
                <a:lnTo>
                  <a:pt x="232276" y="1178600"/>
                </a:lnTo>
                <a:lnTo>
                  <a:pt x="259705" y="1215010"/>
                </a:lnTo>
                <a:lnTo>
                  <a:pt x="288560" y="1250469"/>
                </a:lnTo>
                <a:lnTo>
                  <a:pt x="318824" y="1284933"/>
                </a:lnTo>
                <a:lnTo>
                  <a:pt x="350483" y="1318358"/>
                </a:lnTo>
                <a:lnTo>
                  <a:pt x="383519" y="1350699"/>
                </a:lnTo>
                <a:lnTo>
                  <a:pt x="417916" y="1381910"/>
                </a:lnTo>
                <a:lnTo>
                  <a:pt x="453658" y="1411948"/>
                </a:lnTo>
                <a:lnTo>
                  <a:pt x="490729" y="1440767"/>
                </a:lnTo>
                <a:lnTo>
                  <a:pt x="529111" y="1468322"/>
                </a:lnTo>
                <a:lnTo>
                  <a:pt x="568790" y="1494570"/>
                </a:lnTo>
                <a:lnTo>
                  <a:pt x="609748" y="1519464"/>
                </a:lnTo>
                <a:lnTo>
                  <a:pt x="651970" y="1542961"/>
                </a:lnTo>
                <a:lnTo>
                  <a:pt x="1227991" y="459625"/>
                </a:lnTo>
                <a:lnTo>
                  <a:pt x="90376" y="0"/>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6262849" y="4145255"/>
            <a:ext cx="1010543" cy="1269710"/>
          </a:xfrm>
          <a:custGeom>
            <a:avLst/>
            <a:gdLst/>
            <a:ahLst/>
            <a:cxnLst/>
            <a:rect l="l" t="t" r="r" b="b"/>
            <a:pathLst>
              <a:path w="1228090" h="1543050">
                <a:moveTo>
                  <a:pt x="1227991" y="459625"/>
                </a:moveTo>
                <a:lnTo>
                  <a:pt x="651970" y="1542961"/>
                </a:lnTo>
                <a:lnTo>
                  <a:pt x="609748" y="1519464"/>
                </a:lnTo>
                <a:lnTo>
                  <a:pt x="568790" y="1494570"/>
                </a:lnTo>
                <a:lnTo>
                  <a:pt x="529111" y="1468322"/>
                </a:lnTo>
                <a:lnTo>
                  <a:pt x="490729" y="1440767"/>
                </a:lnTo>
                <a:lnTo>
                  <a:pt x="453658" y="1411948"/>
                </a:lnTo>
                <a:lnTo>
                  <a:pt x="417916" y="1381910"/>
                </a:lnTo>
                <a:lnTo>
                  <a:pt x="383519" y="1350699"/>
                </a:lnTo>
                <a:lnTo>
                  <a:pt x="350483" y="1318358"/>
                </a:lnTo>
                <a:lnTo>
                  <a:pt x="318824" y="1284933"/>
                </a:lnTo>
                <a:lnTo>
                  <a:pt x="288560" y="1250469"/>
                </a:lnTo>
                <a:lnTo>
                  <a:pt x="259705" y="1215010"/>
                </a:lnTo>
                <a:lnTo>
                  <a:pt x="232276" y="1178600"/>
                </a:lnTo>
                <a:lnTo>
                  <a:pt x="206290" y="1141285"/>
                </a:lnTo>
                <a:lnTo>
                  <a:pt x="181763" y="1103110"/>
                </a:lnTo>
                <a:lnTo>
                  <a:pt x="158711" y="1064119"/>
                </a:lnTo>
                <a:lnTo>
                  <a:pt x="137150" y="1024357"/>
                </a:lnTo>
                <a:lnTo>
                  <a:pt x="117097" y="983869"/>
                </a:lnTo>
                <a:lnTo>
                  <a:pt x="98569" y="942699"/>
                </a:lnTo>
                <a:lnTo>
                  <a:pt x="81580" y="900893"/>
                </a:lnTo>
                <a:lnTo>
                  <a:pt x="66149" y="858495"/>
                </a:lnTo>
                <a:lnTo>
                  <a:pt x="52290" y="815549"/>
                </a:lnTo>
                <a:lnTo>
                  <a:pt x="40020" y="772101"/>
                </a:lnTo>
                <a:lnTo>
                  <a:pt x="29356" y="728196"/>
                </a:lnTo>
                <a:lnTo>
                  <a:pt x="20314" y="683877"/>
                </a:lnTo>
                <a:lnTo>
                  <a:pt x="12909" y="639191"/>
                </a:lnTo>
                <a:lnTo>
                  <a:pt x="7160" y="594181"/>
                </a:lnTo>
                <a:lnTo>
                  <a:pt x="3080" y="548893"/>
                </a:lnTo>
                <a:lnTo>
                  <a:pt x="688" y="503371"/>
                </a:lnTo>
                <a:lnTo>
                  <a:pt x="0" y="457660"/>
                </a:lnTo>
                <a:lnTo>
                  <a:pt x="1030" y="411804"/>
                </a:lnTo>
                <a:lnTo>
                  <a:pt x="3797" y="365849"/>
                </a:lnTo>
                <a:lnTo>
                  <a:pt x="8316" y="319839"/>
                </a:lnTo>
                <a:lnTo>
                  <a:pt x="14603" y="273820"/>
                </a:lnTo>
                <a:lnTo>
                  <a:pt x="22675" y="227835"/>
                </a:lnTo>
                <a:lnTo>
                  <a:pt x="32548" y="181930"/>
                </a:lnTo>
                <a:lnTo>
                  <a:pt x="44238" y="136149"/>
                </a:lnTo>
                <a:lnTo>
                  <a:pt x="57762" y="90537"/>
                </a:lnTo>
                <a:lnTo>
                  <a:pt x="73136" y="45139"/>
                </a:lnTo>
                <a:lnTo>
                  <a:pt x="90376" y="0"/>
                </a:lnTo>
                <a:lnTo>
                  <a:pt x="1227991" y="459625"/>
                </a:lnTo>
                <a:close/>
              </a:path>
            </a:pathLst>
          </a:custGeom>
          <a:ln w="6134">
            <a:solidFill>
              <a:srgbClr val="FFFFFF"/>
            </a:solidFill>
          </a:ln>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6799328" y="3513849"/>
            <a:ext cx="1483941" cy="2019518"/>
          </a:xfrm>
          <a:custGeom>
            <a:avLst/>
            <a:gdLst/>
            <a:ahLst/>
            <a:cxnLst/>
            <a:rect l="l" t="t" r="r" b="b"/>
            <a:pathLst>
              <a:path w="1803400" h="2454275">
                <a:moveTo>
                  <a:pt x="576021" y="0"/>
                </a:moveTo>
                <a:lnTo>
                  <a:pt x="576021" y="1226959"/>
                </a:lnTo>
                <a:lnTo>
                  <a:pt x="0" y="2310295"/>
                </a:lnTo>
                <a:lnTo>
                  <a:pt x="47523" y="2334570"/>
                </a:lnTo>
                <a:lnTo>
                  <a:pt x="94246" y="2356387"/>
                </a:lnTo>
                <a:lnTo>
                  <a:pt x="140434" y="2375811"/>
                </a:lnTo>
                <a:lnTo>
                  <a:pt x="186355" y="2392909"/>
                </a:lnTo>
                <a:lnTo>
                  <a:pt x="232273" y="2407747"/>
                </a:lnTo>
                <a:lnTo>
                  <a:pt x="278457" y="2420391"/>
                </a:lnTo>
                <a:lnTo>
                  <a:pt x="325170" y="2430908"/>
                </a:lnTo>
                <a:lnTo>
                  <a:pt x="372681" y="2439364"/>
                </a:lnTo>
                <a:lnTo>
                  <a:pt x="421256" y="2445826"/>
                </a:lnTo>
                <a:lnTo>
                  <a:pt x="471160" y="2450359"/>
                </a:lnTo>
                <a:lnTo>
                  <a:pt x="522659" y="2453030"/>
                </a:lnTo>
                <a:lnTo>
                  <a:pt x="576021" y="2453906"/>
                </a:lnTo>
                <a:lnTo>
                  <a:pt x="624198" y="2452978"/>
                </a:lnTo>
                <a:lnTo>
                  <a:pt x="671906" y="2450215"/>
                </a:lnTo>
                <a:lnTo>
                  <a:pt x="719108" y="2445652"/>
                </a:lnTo>
                <a:lnTo>
                  <a:pt x="765772" y="2439322"/>
                </a:lnTo>
                <a:lnTo>
                  <a:pt x="811863" y="2431261"/>
                </a:lnTo>
                <a:lnTo>
                  <a:pt x="857347" y="2421502"/>
                </a:lnTo>
                <a:lnTo>
                  <a:pt x="902191" y="2410078"/>
                </a:lnTo>
                <a:lnTo>
                  <a:pt x="946359" y="2397025"/>
                </a:lnTo>
                <a:lnTo>
                  <a:pt x="989818" y="2382377"/>
                </a:lnTo>
                <a:lnTo>
                  <a:pt x="1032534" y="2366166"/>
                </a:lnTo>
                <a:lnTo>
                  <a:pt x="1074473" y="2348429"/>
                </a:lnTo>
                <a:lnTo>
                  <a:pt x="1115600" y="2329197"/>
                </a:lnTo>
                <a:lnTo>
                  <a:pt x="1155881" y="2308507"/>
                </a:lnTo>
                <a:lnTo>
                  <a:pt x="1195283" y="2286391"/>
                </a:lnTo>
                <a:lnTo>
                  <a:pt x="1233771" y="2262885"/>
                </a:lnTo>
                <a:lnTo>
                  <a:pt x="1271312" y="2238021"/>
                </a:lnTo>
                <a:lnTo>
                  <a:pt x="1307870" y="2211834"/>
                </a:lnTo>
                <a:lnTo>
                  <a:pt x="1343412" y="2184359"/>
                </a:lnTo>
                <a:lnTo>
                  <a:pt x="1377904" y="2155629"/>
                </a:lnTo>
                <a:lnTo>
                  <a:pt x="1411312" y="2125678"/>
                </a:lnTo>
                <a:lnTo>
                  <a:pt x="1443602" y="2094541"/>
                </a:lnTo>
                <a:lnTo>
                  <a:pt x="1474739" y="2062251"/>
                </a:lnTo>
                <a:lnTo>
                  <a:pt x="1504690" y="2028843"/>
                </a:lnTo>
                <a:lnTo>
                  <a:pt x="1533420" y="1994351"/>
                </a:lnTo>
                <a:lnTo>
                  <a:pt x="1560896" y="1958808"/>
                </a:lnTo>
                <a:lnTo>
                  <a:pt x="1587082" y="1922250"/>
                </a:lnTo>
                <a:lnTo>
                  <a:pt x="1611946" y="1884710"/>
                </a:lnTo>
                <a:lnTo>
                  <a:pt x="1635453" y="1846222"/>
                </a:lnTo>
                <a:lnTo>
                  <a:pt x="1657568" y="1806820"/>
                </a:lnTo>
                <a:lnTo>
                  <a:pt x="1678259" y="1766538"/>
                </a:lnTo>
                <a:lnTo>
                  <a:pt x="1697490" y="1725411"/>
                </a:lnTo>
                <a:lnTo>
                  <a:pt x="1715228" y="1683473"/>
                </a:lnTo>
                <a:lnTo>
                  <a:pt x="1731438" y="1640757"/>
                </a:lnTo>
                <a:lnTo>
                  <a:pt x="1746087" y="1597298"/>
                </a:lnTo>
                <a:lnTo>
                  <a:pt x="1759140" y="1553129"/>
                </a:lnTo>
                <a:lnTo>
                  <a:pt x="1770563" y="1508286"/>
                </a:lnTo>
                <a:lnTo>
                  <a:pt x="1780322" y="1462802"/>
                </a:lnTo>
                <a:lnTo>
                  <a:pt x="1788384" y="1416711"/>
                </a:lnTo>
                <a:lnTo>
                  <a:pt x="1794713" y="1370047"/>
                </a:lnTo>
                <a:lnTo>
                  <a:pt x="1799276" y="1322844"/>
                </a:lnTo>
                <a:lnTo>
                  <a:pt x="1802039" y="1275137"/>
                </a:lnTo>
                <a:lnTo>
                  <a:pt x="1802968" y="1226959"/>
                </a:lnTo>
                <a:lnTo>
                  <a:pt x="1802039" y="1178782"/>
                </a:lnTo>
                <a:lnTo>
                  <a:pt x="1799276" y="1131074"/>
                </a:lnTo>
                <a:lnTo>
                  <a:pt x="1794713" y="1083872"/>
                </a:lnTo>
                <a:lnTo>
                  <a:pt x="1788384" y="1037208"/>
                </a:lnTo>
                <a:lnTo>
                  <a:pt x="1780322" y="991116"/>
                </a:lnTo>
                <a:lnTo>
                  <a:pt x="1770563" y="945632"/>
                </a:lnTo>
                <a:lnTo>
                  <a:pt x="1759140" y="900788"/>
                </a:lnTo>
                <a:lnTo>
                  <a:pt x="1746087" y="856620"/>
                </a:lnTo>
                <a:lnTo>
                  <a:pt x="1731438" y="813160"/>
                </a:lnTo>
                <a:lnTo>
                  <a:pt x="1715228" y="770444"/>
                </a:lnTo>
                <a:lnTo>
                  <a:pt x="1697490" y="728505"/>
                </a:lnTo>
                <a:lnTo>
                  <a:pt x="1678259" y="687378"/>
                </a:lnTo>
                <a:lnTo>
                  <a:pt x="1657568" y="647096"/>
                </a:lnTo>
                <a:lnTo>
                  <a:pt x="1635453" y="607694"/>
                </a:lnTo>
                <a:lnTo>
                  <a:pt x="1611946" y="569205"/>
                </a:lnTo>
                <a:lnTo>
                  <a:pt x="1587082" y="531664"/>
                </a:lnTo>
                <a:lnTo>
                  <a:pt x="1560896" y="495105"/>
                </a:lnTo>
                <a:lnTo>
                  <a:pt x="1533420" y="459563"/>
                </a:lnTo>
                <a:lnTo>
                  <a:pt x="1504690" y="425070"/>
                </a:lnTo>
                <a:lnTo>
                  <a:pt x="1474739" y="391662"/>
                </a:lnTo>
                <a:lnTo>
                  <a:pt x="1443602" y="359371"/>
                </a:lnTo>
                <a:lnTo>
                  <a:pt x="1411312" y="328234"/>
                </a:lnTo>
                <a:lnTo>
                  <a:pt x="1377904" y="298282"/>
                </a:lnTo>
                <a:lnTo>
                  <a:pt x="1343412" y="269552"/>
                </a:lnTo>
                <a:lnTo>
                  <a:pt x="1307870" y="242076"/>
                </a:lnTo>
                <a:lnTo>
                  <a:pt x="1271312" y="215889"/>
                </a:lnTo>
                <a:lnTo>
                  <a:pt x="1233771" y="191025"/>
                </a:lnTo>
                <a:lnTo>
                  <a:pt x="1195283" y="167518"/>
                </a:lnTo>
                <a:lnTo>
                  <a:pt x="1155881" y="145402"/>
                </a:lnTo>
                <a:lnTo>
                  <a:pt x="1115600" y="124711"/>
                </a:lnTo>
                <a:lnTo>
                  <a:pt x="1074473" y="105479"/>
                </a:lnTo>
                <a:lnTo>
                  <a:pt x="1032534" y="87741"/>
                </a:lnTo>
                <a:lnTo>
                  <a:pt x="989818" y="71531"/>
                </a:lnTo>
                <a:lnTo>
                  <a:pt x="946359" y="56882"/>
                </a:lnTo>
                <a:lnTo>
                  <a:pt x="902191" y="43828"/>
                </a:lnTo>
                <a:lnTo>
                  <a:pt x="857347" y="32405"/>
                </a:lnTo>
                <a:lnTo>
                  <a:pt x="811863" y="22645"/>
                </a:lnTo>
                <a:lnTo>
                  <a:pt x="765772" y="14584"/>
                </a:lnTo>
                <a:lnTo>
                  <a:pt x="719108" y="8254"/>
                </a:lnTo>
                <a:lnTo>
                  <a:pt x="671906" y="3691"/>
                </a:lnTo>
                <a:lnTo>
                  <a:pt x="624198" y="928"/>
                </a:lnTo>
                <a:lnTo>
                  <a:pt x="576021" y="0"/>
                </a:lnTo>
                <a:close/>
              </a:path>
            </a:pathLst>
          </a:custGeom>
          <a:solidFill>
            <a:srgbClr val="027481"/>
          </a:solidFill>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6799328" y="3513849"/>
            <a:ext cx="1483941" cy="2019518"/>
          </a:xfrm>
          <a:custGeom>
            <a:avLst/>
            <a:gdLst/>
            <a:ahLst/>
            <a:cxnLst/>
            <a:rect l="l" t="t" r="r" b="b"/>
            <a:pathLst>
              <a:path w="1803400" h="2454275">
                <a:moveTo>
                  <a:pt x="576021" y="1226959"/>
                </a:moveTo>
                <a:lnTo>
                  <a:pt x="576021" y="0"/>
                </a:lnTo>
                <a:lnTo>
                  <a:pt x="624198" y="928"/>
                </a:lnTo>
                <a:lnTo>
                  <a:pt x="671906" y="3691"/>
                </a:lnTo>
                <a:lnTo>
                  <a:pt x="719108" y="8254"/>
                </a:lnTo>
                <a:lnTo>
                  <a:pt x="765772" y="14584"/>
                </a:lnTo>
                <a:lnTo>
                  <a:pt x="811863" y="22645"/>
                </a:lnTo>
                <a:lnTo>
                  <a:pt x="857347" y="32405"/>
                </a:lnTo>
                <a:lnTo>
                  <a:pt x="902191" y="43828"/>
                </a:lnTo>
                <a:lnTo>
                  <a:pt x="946359" y="56882"/>
                </a:lnTo>
                <a:lnTo>
                  <a:pt x="989818" y="71531"/>
                </a:lnTo>
                <a:lnTo>
                  <a:pt x="1032534" y="87741"/>
                </a:lnTo>
                <a:lnTo>
                  <a:pt x="1074473" y="105479"/>
                </a:lnTo>
                <a:lnTo>
                  <a:pt x="1115600" y="124711"/>
                </a:lnTo>
                <a:lnTo>
                  <a:pt x="1155881" y="145402"/>
                </a:lnTo>
                <a:lnTo>
                  <a:pt x="1195283" y="167518"/>
                </a:lnTo>
                <a:lnTo>
                  <a:pt x="1233771" y="191025"/>
                </a:lnTo>
                <a:lnTo>
                  <a:pt x="1271312" y="215889"/>
                </a:lnTo>
                <a:lnTo>
                  <a:pt x="1307870" y="242076"/>
                </a:lnTo>
                <a:lnTo>
                  <a:pt x="1343412" y="269552"/>
                </a:lnTo>
                <a:lnTo>
                  <a:pt x="1377904" y="298282"/>
                </a:lnTo>
                <a:lnTo>
                  <a:pt x="1411312" y="328234"/>
                </a:lnTo>
                <a:lnTo>
                  <a:pt x="1443602" y="359371"/>
                </a:lnTo>
                <a:lnTo>
                  <a:pt x="1474739" y="391662"/>
                </a:lnTo>
                <a:lnTo>
                  <a:pt x="1504690" y="425070"/>
                </a:lnTo>
                <a:lnTo>
                  <a:pt x="1533420" y="459563"/>
                </a:lnTo>
                <a:lnTo>
                  <a:pt x="1560896" y="495105"/>
                </a:lnTo>
                <a:lnTo>
                  <a:pt x="1587082" y="531664"/>
                </a:lnTo>
                <a:lnTo>
                  <a:pt x="1611946" y="569205"/>
                </a:lnTo>
                <a:lnTo>
                  <a:pt x="1635453" y="607694"/>
                </a:lnTo>
                <a:lnTo>
                  <a:pt x="1657568" y="647096"/>
                </a:lnTo>
                <a:lnTo>
                  <a:pt x="1678259" y="687378"/>
                </a:lnTo>
                <a:lnTo>
                  <a:pt x="1697490" y="728505"/>
                </a:lnTo>
                <a:lnTo>
                  <a:pt x="1715228" y="770444"/>
                </a:lnTo>
                <a:lnTo>
                  <a:pt x="1731438" y="813160"/>
                </a:lnTo>
                <a:lnTo>
                  <a:pt x="1746087" y="856620"/>
                </a:lnTo>
                <a:lnTo>
                  <a:pt x="1759140" y="900788"/>
                </a:lnTo>
                <a:lnTo>
                  <a:pt x="1770563" y="945632"/>
                </a:lnTo>
                <a:lnTo>
                  <a:pt x="1780322" y="991116"/>
                </a:lnTo>
                <a:lnTo>
                  <a:pt x="1788384" y="1037208"/>
                </a:lnTo>
                <a:lnTo>
                  <a:pt x="1794713" y="1083872"/>
                </a:lnTo>
                <a:lnTo>
                  <a:pt x="1799276" y="1131074"/>
                </a:lnTo>
                <a:lnTo>
                  <a:pt x="1802039" y="1178782"/>
                </a:lnTo>
                <a:lnTo>
                  <a:pt x="1802968" y="1226959"/>
                </a:lnTo>
                <a:lnTo>
                  <a:pt x="1802039" y="1275137"/>
                </a:lnTo>
                <a:lnTo>
                  <a:pt x="1799276" y="1322844"/>
                </a:lnTo>
                <a:lnTo>
                  <a:pt x="1794713" y="1370047"/>
                </a:lnTo>
                <a:lnTo>
                  <a:pt x="1788384" y="1416711"/>
                </a:lnTo>
                <a:lnTo>
                  <a:pt x="1780322" y="1462802"/>
                </a:lnTo>
                <a:lnTo>
                  <a:pt x="1770563" y="1508286"/>
                </a:lnTo>
                <a:lnTo>
                  <a:pt x="1759140" y="1553129"/>
                </a:lnTo>
                <a:lnTo>
                  <a:pt x="1746087" y="1597298"/>
                </a:lnTo>
                <a:lnTo>
                  <a:pt x="1731438" y="1640757"/>
                </a:lnTo>
                <a:lnTo>
                  <a:pt x="1715228" y="1683473"/>
                </a:lnTo>
                <a:lnTo>
                  <a:pt x="1697490" y="1725411"/>
                </a:lnTo>
                <a:lnTo>
                  <a:pt x="1678259" y="1766538"/>
                </a:lnTo>
                <a:lnTo>
                  <a:pt x="1657568" y="1806820"/>
                </a:lnTo>
                <a:lnTo>
                  <a:pt x="1635453" y="1846222"/>
                </a:lnTo>
                <a:lnTo>
                  <a:pt x="1611946" y="1884710"/>
                </a:lnTo>
                <a:lnTo>
                  <a:pt x="1587082" y="1922250"/>
                </a:lnTo>
                <a:lnTo>
                  <a:pt x="1560896" y="1958808"/>
                </a:lnTo>
                <a:lnTo>
                  <a:pt x="1533420" y="1994351"/>
                </a:lnTo>
                <a:lnTo>
                  <a:pt x="1504690" y="2028843"/>
                </a:lnTo>
                <a:lnTo>
                  <a:pt x="1474739" y="2062251"/>
                </a:lnTo>
                <a:lnTo>
                  <a:pt x="1443602" y="2094541"/>
                </a:lnTo>
                <a:lnTo>
                  <a:pt x="1411312" y="2125678"/>
                </a:lnTo>
                <a:lnTo>
                  <a:pt x="1377904" y="2155629"/>
                </a:lnTo>
                <a:lnTo>
                  <a:pt x="1343412" y="2184359"/>
                </a:lnTo>
                <a:lnTo>
                  <a:pt x="1307870" y="2211834"/>
                </a:lnTo>
                <a:lnTo>
                  <a:pt x="1271312" y="2238021"/>
                </a:lnTo>
                <a:lnTo>
                  <a:pt x="1233771" y="2262885"/>
                </a:lnTo>
                <a:lnTo>
                  <a:pt x="1195283" y="2286391"/>
                </a:lnTo>
                <a:lnTo>
                  <a:pt x="1155881" y="2308507"/>
                </a:lnTo>
                <a:lnTo>
                  <a:pt x="1115600" y="2329197"/>
                </a:lnTo>
                <a:lnTo>
                  <a:pt x="1074473" y="2348429"/>
                </a:lnTo>
                <a:lnTo>
                  <a:pt x="1032534" y="2366166"/>
                </a:lnTo>
                <a:lnTo>
                  <a:pt x="989818" y="2382377"/>
                </a:lnTo>
                <a:lnTo>
                  <a:pt x="946359" y="2397025"/>
                </a:lnTo>
                <a:lnTo>
                  <a:pt x="902191" y="2410078"/>
                </a:lnTo>
                <a:lnTo>
                  <a:pt x="857347" y="2421502"/>
                </a:lnTo>
                <a:lnTo>
                  <a:pt x="811863" y="2431261"/>
                </a:lnTo>
                <a:lnTo>
                  <a:pt x="765772" y="2439322"/>
                </a:lnTo>
                <a:lnTo>
                  <a:pt x="719108" y="2445652"/>
                </a:lnTo>
                <a:lnTo>
                  <a:pt x="671906" y="2450215"/>
                </a:lnTo>
                <a:lnTo>
                  <a:pt x="624198" y="2452978"/>
                </a:lnTo>
                <a:lnTo>
                  <a:pt x="576021" y="2453906"/>
                </a:lnTo>
                <a:lnTo>
                  <a:pt x="522659" y="2453030"/>
                </a:lnTo>
                <a:lnTo>
                  <a:pt x="471160" y="2450359"/>
                </a:lnTo>
                <a:lnTo>
                  <a:pt x="421256" y="2445826"/>
                </a:lnTo>
                <a:lnTo>
                  <a:pt x="372681" y="2439364"/>
                </a:lnTo>
                <a:lnTo>
                  <a:pt x="325170" y="2430908"/>
                </a:lnTo>
                <a:lnTo>
                  <a:pt x="278457" y="2420391"/>
                </a:lnTo>
                <a:lnTo>
                  <a:pt x="232273" y="2407747"/>
                </a:lnTo>
                <a:lnTo>
                  <a:pt x="186355" y="2392909"/>
                </a:lnTo>
                <a:lnTo>
                  <a:pt x="140434" y="2375811"/>
                </a:lnTo>
                <a:lnTo>
                  <a:pt x="94246" y="2356387"/>
                </a:lnTo>
                <a:lnTo>
                  <a:pt x="47523" y="2334570"/>
                </a:lnTo>
                <a:lnTo>
                  <a:pt x="0" y="2310295"/>
                </a:lnTo>
                <a:lnTo>
                  <a:pt x="576021" y="1226959"/>
                </a:lnTo>
                <a:close/>
              </a:path>
            </a:pathLst>
          </a:custGeom>
          <a:ln w="6134">
            <a:solidFill>
              <a:srgbClr val="FFFFFF"/>
            </a:solidFill>
          </a:ln>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6785696" y="4036290"/>
            <a:ext cx="974489" cy="974489"/>
          </a:xfrm>
          <a:custGeom>
            <a:avLst/>
            <a:gdLst/>
            <a:ahLst/>
            <a:cxnLst/>
            <a:rect l="l" t="t" r="r" b="b"/>
            <a:pathLst>
              <a:path w="1184275" h="1184275">
                <a:moveTo>
                  <a:pt x="592061" y="0"/>
                </a:moveTo>
                <a:lnTo>
                  <a:pt x="543503" y="1962"/>
                </a:lnTo>
                <a:lnTo>
                  <a:pt x="496025" y="7748"/>
                </a:lnTo>
                <a:lnTo>
                  <a:pt x="449781" y="17206"/>
                </a:lnTo>
                <a:lnTo>
                  <a:pt x="404923" y="30182"/>
                </a:lnTo>
                <a:lnTo>
                  <a:pt x="361604" y="46525"/>
                </a:lnTo>
                <a:lnTo>
                  <a:pt x="319974" y="66081"/>
                </a:lnTo>
                <a:lnTo>
                  <a:pt x="280188" y="88700"/>
                </a:lnTo>
                <a:lnTo>
                  <a:pt x="242397" y="114228"/>
                </a:lnTo>
                <a:lnTo>
                  <a:pt x="206753" y="142514"/>
                </a:lnTo>
                <a:lnTo>
                  <a:pt x="173410" y="173404"/>
                </a:lnTo>
                <a:lnTo>
                  <a:pt x="142519" y="206746"/>
                </a:lnTo>
                <a:lnTo>
                  <a:pt x="114233" y="242389"/>
                </a:lnTo>
                <a:lnTo>
                  <a:pt x="88704" y="280179"/>
                </a:lnTo>
                <a:lnTo>
                  <a:pt x="66084" y="319964"/>
                </a:lnTo>
                <a:lnTo>
                  <a:pt x="46527" y="361593"/>
                </a:lnTo>
                <a:lnTo>
                  <a:pt x="30183" y="404912"/>
                </a:lnTo>
                <a:lnTo>
                  <a:pt x="17206" y="449770"/>
                </a:lnTo>
                <a:lnTo>
                  <a:pt x="7749" y="496013"/>
                </a:lnTo>
                <a:lnTo>
                  <a:pt x="1962" y="543490"/>
                </a:lnTo>
                <a:lnTo>
                  <a:pt x="0" y="592048"/>
                </a:lnTo>
                <a:lnTo>
                  <a:pt x="1962" y="640605"/>
                </a:lnTo>
                <a:lnTo>
                  <a:pt x="7749" y="688080"/>
                </a:lnTo>
                <a:lnTo>
                  <a:pt x="17206" y="734323"/>
                </a:lnTo>
                <a:lnTo>
                  <a:pt x="30183" y="779179"/>
                </a:lnTo>
                <a:lnTo>
                  <a:pt x="46527" y="822498"/>
                </a:lnTo>
                <a:lnTo>
                  <a:pt x="66084" y="864126"/>
                </a:lnTo>
                <a:lnTo>
                  <a:pt x="88704" y="903912"/>
                </a:lnTo>
                <a:lnTo>
                  <a:pt x="114233" y="941702"/>
                </a:lnTo>
                <a:lnTo>
                  <a:pt x="142519" y="977345"/>
                </a:lnTo>
                <a:lnTo>
                  <a:pt x="173410" y="1010688"/>
                </a:lnTo>
                <a:lnTo>
                  <a:pt x="206753" y="1041578"/>
                </a:lnTo>
                <a:lnTo>
                  <a:pt x="242397" y="1069864"/>
                </a:lnTo>
                <a:lnTo>
                  <a:pt x="280188" y="1095393"/>
                </a:lnTo>
                <a:lnTo>
                  <a:pt x="319974" y="1118012"/>
                </a:lnTo>
                <a:lnTo>
                  <a:pt x="361604" y="1137570"/>
                </a:lnTo>
                <a:lnTo>
                  <a:pt x="404923" y="1153913"/>
                </a:lnTo>
                <a:lnTo>
                  <a:pt x="449781" y="1166890"/>
                </a:lnTo>
                <a:lnTo>
                  <a:pt x="496025" y="1176348"/>
                </a:lnTo>
                <a:lnTo>
                  <a:pt x="543503" y="1182134"/>
                </a:lnTo>
                <a:lnTo>
                  <a:pt x="592061" y="1184097"/>
                </a:lnTo>
                <a:lnTo>
                  <a:pt x="640619" y="1182134"/>
                </a:lnTo>
                <a:lnTo>
                  <a:pt x="688096" y="1176348"/>
                </a:lnTo>
                <a:lnTo>
                  <a:pt x="734339" y="1166890"/>
                </a:lnTo>
                <a:lnTo>
                  <a:pt x="779197" y="1153913"/>
                </a:lnTo>
                <a:lnTo>
                  <a:pt x="822516" y="1137570"/>
                </a:lnTo>
                <a:lnTo>
                  <a:pt x="864145" y="1118012"/>
                </a:lnTo>
                <a:lnTo>
                  <a:pt x="903930" y="1095393"/>
                </a:lnTo>
                <a:lnTo>
                  <a:pt x="941720" y="1069864"/>
                </a:lnTo>
                <a:lnTo>
                  <a:pt x="977363" y="1041578"/>
                </a:lnTo>
                <a:lnTo>
                  <a:pt x="1010705" y="1010688"/>
                </a:lnTo>
                <a:lnTo>
                  <a:pt x="1041595" y="977345"/>
                </a:lnTo>
                <a:lnTo>
                  <a:pt x="1069881" y="941702"/>
                </a:lnTo>
                <a:lnTo>
                  <a:pt x="1095409" y="903912"/>
                </a:lnTo>
                <a:lnTo>
                  <a:pt x="1118027" y="864126"/>
                </a:lnTo>
                <a:lnTo>
                  <a:pt x="1137584" y="822498"/>
                </a:lnTo>
                <a:lnTo>
                  <a:pt x="1153927" y="779179"/>
                </a:lnTo>
                <a:lnTo>
                  <a:pt x="1166903" y="734323"/>
                </a:lnTo>
                <a:lnTo>
                  <a:pt x="1176361" y="688080"/>
                </a:lnTo>
                <a:lnTo>
                  <a:pt x="1182147" y="640605"/>
                </a:lnTo>
                <a:lnTo>
                  <a:pt x="1184109" y="592048"/>
                </a:lnTo>
                <a:lnTo>
                  <a:pt x="1182147" y="543490"/>
                </a:lnTo>
                <a:lnTo>
                  <a:pt x="1176361" y="496013"/>
                </a:lnTo>
                <a:lnTo>
                  <a:pt x="1166903" y="449770"/>
                </a:lnTo>
                <a:lnTo>
                  <a:pt x="1153927" y="404912"/>
                </a:lnTo>
                <a:lnTo>
                  <a:pt x="1137584" y="361593"/>
                </a:lnTo>
                <a:lnTo>
                  <a:pt x="1118027" y="319964"/>
                </a:lnTo>
                <a:lnTo>
                  <a:pt x="1095409" y="280179"/>
                </a:lnTo>
                <a:lnTo>
                  <a:pt x="1069881" y="242389"/>
                </a:lnTo>
                <a:lnTo>
                  <a:pt x="1041595" y="206746"/>
                </a:lnTo>
                <a:lnTo>
                  <a:pt x="1010705" y="173404"/>
                </a:lnTo>
                <a:lnTo>
                  <a:pt x="977363" y="142514"/>
                </a:lnTo>
                <a:lnTo>
                  <a:pt x="941720" y="114228"/>
                </a:lnTo>
                <a:lnTo>
                  <a:pt x="903930" y="88700"/>
                </a:lnTo>
                <a:lnTo>
                  <a:pt x="864145" y="66081"/>
                </a:lnTo>
                <a:lnTo>
                  <a:pt x="822516" y="46525"/>
                </a:lnTo>
                <a:lnTo>
                  <a:pt x="779197" y="30182"/>
                </a:lnTo>
                <a:lnTo>
                  <a:pt x="734339" y="17206"/>
                </a:lnTo>
                <a:lnTo>
                  <a:pt x="688096" y="7748"/>
                </a:lnTo>
                <a:lnTo>
                  <a:pt x="640619" y="1962"/>
                </a:lnTo>
                <a:lnTo>
                  <a:pt x="592061"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6785696" y="4036290"/>
            <a:ext cx="974489" cy="974489"/>
          </a:xfrm>
          <a:custGeom>
            <a:avLst/>
            <a:gdLst/>
            <a:ahLst/>
            <a:cxnLst/>
            <a:rect l="l" t="t" r="r" b="b"/>
            <a:pathLst>
              <a:path w="1184275" h="1184275">
                <a:moveTo>
                  <a:pt x="1184109" y="592048"/>
                </a:moveTo>
                <a:lnTo>
                  <a:pt x="1182147" y="640605"/>
                </a:lnTo>
                <a:lnTo>
                  <a:pt x="1176361" y="688080"/>
                </a:lnTo>
                <a:lnTo>
                  <a:pt x="1166903" y="734323"/>
                </a:lnTo>
                <a:lnTo>
                  <a:pt x="1153927" y="779179"/>
                </a:lnTo>
                <a:lnTo>
                  <a:pt x="1137584" y="822498"/>
                </a:lnTo>
                <a:lnTo>
                  <a:pt x="1118027" y="864126"/>
                </a:lnTo>
                <a:lnTo>
                  <a:pt x="1095409" y="903912"/>
                </a:lnTo>
                <a:lnTo>
                  <a:pt x="1069881" y="941702"/>
                </a:lnTo>
                <a:lnTo>
                  <a:pt x="1041595" y="977345"/>
                </a:lnTo>
                <a:lnTo>
                  <a:pt x="1010705" y="1010688"/>
                </a:lnTo>
                <a:lnTo>
                  <a:pt x="977363" y="1041578"/>
                </a:lnTo>
                <a:lnTo>
                  <a:pt x="941720" y="1069864"/>
                </a:lnTo>
                <a:lnTo>
                  <a:pt x="903930" y="1095393"/>
                </a:lnTo>
                <a:lnTo>
                  <a:pt x="864145" y="1118012"/>
                </a:lnTo>
                <a:lnTo>
                  <a:pt x="822516" y="1137570"/>
                </a:lnTo>
                <a:lnTo>
                  <a:pt x="779197" y="1153913"/>
                </a:lnTo>
                <a:lnTo>
                  <a:pt x="734339" y="1166890"/>
                </a:lnTo>
                <a:lnTo>
                  <a:pt x="688096" y="1176348"/>
                </a:lnTo>
                <a:lnTo>
                  <a:pt x="640619" y="1182134"/>
                </a:lnTo>
                <a:lnTo>
                  <a:pt x="592061" y="1184097"/>
                </a:lnTo>
                <a:lnTo>
                  <a:pt x="543503" y="1182134"/>
                </a:lnTo>
                <a:lnTo>
                  <a:pt x="496025" y="1176348"/>
                </a:lnTo>
                <a:lnTo>
                  <a:pt x="449781" y="1166890"/>
                </a:lnTo>
                <a:lnTo>
                  <a:pt x="404923" y="1153913"/>
                </a:lnTo>
                <a:lnTo>
                  <a:pt x="361604" y="1137570"/>
                </a:lnTo>
                <a:lnTo>
                  <a:pt x="319974" y="1118012"/>
                </a:lnTo>
                <a:lnTo>
                  <a:pt x="280188" y="1095393"/>
                </a:lnTo>
                <a:lnTo>
                  <a:pt x="242397" y="1069864"/>
                </a:lnTo>
                <a:lnTo>
                  <a:pt x="206753" y="1041578"/>
                </a:lnTo>
                <a:lnTo>
                  <a:pt x="173410" y="1010688"/>
                </a:lnTo>
                <a:lnTo>
                  <a:pt x="142519" y="977345"/>
                </a:lnTo>
                <a:lnTo>
                  <a:pt x="114233" y="941702"/>
                </a:lnTo>
                <a:lnTo>
                  <a:pt x="88704" y="903912"/>
                </a:lnTo>
                <a:lnTo>
                  <a:pt x="66084" y="864126"/>
                </a:lnTo>
                <a:lnTo>
                  <a:pt x="46527" y="822498"/>
                </a:lnTo>
                <a:lnTo>
                  <a:pt x="30183" y="779179"/>
                </a:lnTo>
                <a:lnTo>
                  <a:pt x="17206" y="734323"/>
                </a:lnTo>
                <a:lnTo>
                  <a:pt x="7749" y="688080"/>
                </a:lnTo>
                <a:lnTo>
                  <a:pt x="1962" y="640605"/>
                </a:lnTo>
                <a:lnTo>
                  <a:pt x="0" y="592048"/>
                </a:lnTo>
                <a:lnTo>
                  <a:pt x="1962" y="543490"/>
                </a:lnTo>
                <a:lnTo>
                  <a:pt x="7749" y="496013"/>
                </a:lnTo>
                <a:lnTo>
                  <a:pt x="17206" y="449770"/>
                </a:lnTo>
                <a:lnTo>
                  <a:pt x="30183" y="404912"/>
                </a:lnTo>
                <a:lnTo>
                  <a:pt x="46527" y="361593"/>
                </a:lnTo>
                <a:lnTo>
                  <a:pt x="66084" y="319964"/>
                </a:lnTo>
                <a:lnTo>
                  <a:pt x="88704" y="280179"/>
                </a:lnTo>
                <a:lnTo>
                  <a:pt x="114233" y="242389"/>
                </a:lnTo>
                <a:lnTo>
                  <a:pt x="142519" y="206746"/>
                </a:lnTo>
                <a:lnTo>
                  <a:pt x="173410" y="173404"/>
                </a:lnTo>
                <a:lnTo>
                  <a:pt x="206753" y="142514"/>
                </a:lnTo>
                <a:lnTo>
                  <a:pt x="242397" y="114228"/>
                </a:lnTo>
                <a:lnTo>
                  <a:pt x="280188" y="88700"/>
                </a:lnTo>
                <a:lnTo>
                  <a:pt x="319974" y="66081"/>
                </a:lnTo>
                <a:lnTo>
                  <a:pt x="361604" y="46525"/>
                </a:lnTo>
                <a:lnTo>
                  <a:pt x="404923" y="30182"/>
                </a:lnTo>
                <a:lnTo>
                  <a:pt x="449781" y="17206"/>
                </a:lnTo>
                <a:lnTo>
                  <a:pt x="496025" y="7748"/>
                </a:lnTo>
                <a:lnTo>
                  <a:pt x="543503" y="1962"/>
                </a:lnTo>
                <a:lnTo>
                  <a:pt x="592061" y="0"/>
                </a:lnTo>
                <a:lnTo>
                  <a:pt x="640619" y="1962"/>
                </a:lnTo>
                <a:lnTo>
                  <a:pt x="688096" y="7748"/>
                </a:lnTo>
                <a:lnTo>
                  <a:pt x="734339" y="17206"/>
                </a:lnTo>
                <a:lnTo>
                  <a:pt x="779197" y="30182"/>
                </a:lnTo>
                <a:lnTo>
                  <a:pt x="822516" y="46525"/>
                </a:lnTo>
                <a:lnTo>
                  <a:pt x="864145" y="66081"/>
                </a:lnTo>
                <a:lnTo>
                  <a:pt x="903930" y="88700"/>
                </a:lnTo>
                <a:lnTo>
                  <a:pt x="941720" y="114228"/>
                </a:lnTo>
                <a:lnTo>
                  <a:pt x="977363" y="142514"/>
                </a:lnTo>
                <a:lnTo>
                  <a:pt x="1010705" y="173404"/>
                </a:lnTo>
                <a:lnTo>
                  <a:pt x="1041595" y="206746"/>
                </a:lnTo>
                <a:lnTo>
                  <a:pt x="1069881" y="242389"/>
                </a:lnTo>
                <a:lnTo>
                  <a:pt x="1095409" y="280179"/>
                </a:lnTo>
                <a:lnTo>
                  <a:pt x="1118027" y="319964"/>
                </a:lnTo>
                <a:lnTo>
                  <a:pt x="1137584" y="361593"/>
                </a:lnTo>
                <a:lnTo>
                  <a:pt x="1153927" y="404912"/>
                </a:lnTo>
                <a:lnTo>
                  <a:pt x="1166903" y="449770"/>
                </a:lnTo>
                <a:lnTo>
                  <a:pt x="1176361" y="496013"/>
                </a:lnTo>
                <a:lnTo>
                  <a:pt x="1182147" y="543490"/>
                </a:lnTo>
                <a:lnTo>
                  <a:pt x="1184109" y="592048"/>
                </a:lnTo>
                <a:close/>
              </a:path>
            </a:pathLst>
          </a:custGeom>
          <a:ln w="12268">
            <a:solidFill>
              <a:srgbClr val="FFFFFF"/>
            </a:solidFill>
          </a:ln>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6871808" y="4122390"/>
            <a:ext cx="802582" cy="802582"/>
          </a:xfrm>
          <a:custGeom>
            <a:avLst/>
            <a:gdLst/>
            <a:ahLst/>
            <a:cxnLst/>
            <a:rect l="l" t="t" r="r" b="b"/>
            <a:pathLst>
              <a:path w="975359" h="975360">
                <a:moveTo>
                  <a:pt x="974826" y="487413"/>
                </a:moveTo>
                <a:lnTo>
                  <a:pt x="972595" y="534354"/>
                </a:lnTo>
                <a:lnTo>
                  <a:pt x="966037" y="580032"/>
                </a:lnTo>
                <a:lnTo>
                  <a:pt x="955358" y="624244"/>
                </a:lnTo>
                <a:lnTo>
                  <a:pt x="940760" y="666785"/>
                </a:lnTo>
                <a:lnTo>
                  <a:pt x="922449" y="707451"/>
                </a:lnTo>
                <a:lnTo>
                  <a:pt x="900629" y="746037"/>
                </a:lnTo>
                <a:lnTo>
                  <a:pt x="875503" y="782340"/>
                </a:lnTo>
                <a:lnTo>
                  <a:pt x="847277" y="816155"/>
                </a:lnTo>
                <a:lnTo>
                  <a:pt x="816155" y="847277"/>
                </a:lnTo>
                <a:lnTo>
                  <a:pt x="782340" y="875503"/>
                </a:lnTo>
                <a:lnTo>
                  <a:pt x="746037" y="900629"/>
                </a:lnTo>
                <a:lnTo>
                  <a:pt x="707451" y="922449"/>
                </a:lnTo>
                <a:lnTo>
                  <a:pt x="666785" y="940760"/>
                </a:lnTo>
                <a:lnTo>
                  <a:pt x="624244" y="955358"/>
                </a:lnTo>
                <a:lnTo>
                  <a:pt x="580032" y="966037"/>
                </a:lnTo>
                <a:lnTo>
                  <a:pt x="534354" y="972595"/>
                </a:lnTo>
                <a:lnTo>
                  <a:pt x="487413" y="974826"/>
                </a:lnTo>
                <a:lnTo>
                  <a:pt x="440472" y="972595"/>
                </a:lnTo>
                <a:lnTo>
                  <a:pt x="394793" y="966037"/>
                </a:lnTo>
                <a:lnTo>
                  <a:pt x="350582" y="955358"/>
                </a:lnTo>
                <a:lnTo>
                  <a:pt x="308041" y="940760"/>
                </a:lnTo>
                <a:lnTo>
                  <a:pt x="267375" y="922449"/>
                </a:lnTo>
                <a:lnTo>
                  <a:pt x="228788" y="900629"/>
                </a:lnTo>
                <a:lnTo>
                  <a:pt x="192486" y="875503"/>
                </a:lnTo>
                <a:lnTo>
                  <a:pt x="158671" y="847277"/>
                </a:lnTo>
                <a:lnTo>
                  <a:pt x="127548" y="816155"/>
                </a:lnTo>
                <a:lnTo>
                  <a:pt x="99322" y="782340"/>
                </a:lnTo>
                <a:lnTo>
                  <a:pt x="74197" y="746037"/>
                </a:lnTo>
                <a:lnTo>
                  <a:pt x="52377" y="707451"/>
                </a:lnTo>
                <a:lnTo>
                  <a:pt x="34066" y="666785"/>
                </a:lnTo>
                <a:lnTo>
                  <a:pt x="19468" y="624244"/>
                </a:lnTo>
                <a:lnTo>
                  <a:pt x="8788" y="580032"/>
                </a:lnTo>
                <a:lnTo>
                  <a:pt x="2231" y="534354"/>
                </a:lnTo>
                <a:lnTo>
                  <a:pt x="0" y="487413"/>
                </a:lnTo>
                <a:lnTo>
                  <a:pt x="2231" y="440472"/>
                </a:lnTo>
                <a:lnTo>
                  <a:pt x="8788" y="394793"/>
                </a:lnTo>
                <a:lnTo>
                  <a:pt x="19468" y="350582"/>
                </a:lnTo>
                <a:lnTo>
                  <a:pt x="34066" y="308041"/>
                </a:lnTo>
                <a:lnTo>
                  <a:pt x="52377" y="267375"/>
                </a:lnTo>
                <a:lnTo>
                  <a:pt x="74197" y="228788"/>
                </a:lnTo>
                <a:lnTo>
                  <a:pt x="99322" y="192486"/>
                </a:lnTo>
                <a:lnTo>
                  <a:pt x="127548" y="158671"/>
                </a:lnTo>
                <a:lnTo>
                  <a:pt x="158671" y="127548"/>
                </a:lnTo>
                <a:lnTo>
                  <a:pt x="192486" y="99322"/>
                </a:lnTo>
                <a:lnTo>
                  <a:pt x="228788" y="74197"/>
                </a:lnTo>
                <a:lnTo>
                  <a:pt x="267375" y="52377"/>
                </a:lnTo>
                <a:lnTo>
                  <a:pt x="308041" y="34066"/>
                </a:lnTo>
                <a:lnTo>
                  <a:pt x="350582" y="19468"/>
                </a:lnTo>
                <a:lnTo>
                  <a:pt x="394793" y="8788"/>
                </a:lnTo>
                <a:lnTo>
                  <a:pt x="440472" y="2231"/>
                </a:lnTo>
                <a:lnTo>
                  <a:pt x="487413" y="0"/>
                </a:lnTo>
                <a:lnTo>
                  <a:pt x="534354" y="2231"/>
                </a:lnTo>
                <a:lnTo>
                  <a:pt x="580032" y="8788"/>
                </a:lnTo>
                <a:lnTo>
                  <a:pt x="624244" y="19468"/>
                </a:lnTo>
                <a:lnTo>
                  <a:pt x="666785" y="34066"/>
                </a:lnTo>
                <a:lnTo>
                  <a:pt x="707451" y="52377"/>
                </a:lnTo>
                <a:lnTo>
                  <a:pt x="746037" y="74197"/>
                </a:lnTo>
                <a:lnTo>
                  <a:pt x="782340" y="99322"/>
                </a:lnTo>
                <a:lnTo>
                  <a:pt x="816155" y="127548"/>
                </a:lnTo>
                <a:lnTo>
                  <a:pt x="847277" y="158671"/>
                </a:lnTo>
                <a:lnTo>
                  <a:pt x="875503" y="192486"/>
                </a:lnTo>
                <a:lnTo>
                  <a:pt x="900629" y="228788"/>
                </a:lnTo>
                <a:lnTo>
                  <a:pt x="922449" y="267375"/>
                </a:lnTo>
                <a:lnTo>
                  <a:pt x="940760" y="308041"/>
                </a:lnTo>
                <a:lnTo>
                  <a:pt x="955358" y="350582"/>
                </a:lnTo>
                <a:lnTo>
                  <a:pt x="966037" y="394793"/>
                </a:lnTo>
                <a:lnTo>
                  <a:pt x="972595" y="440472"/>
                </a:lnTo>
                <a:lnTo>
                  <a:pt x="974826" y="487413"/>
                </a:lnTo>
                <a:close/>
              </a:path>
            </a:pathLst>
          </a:custGeom>
          <a:ln w="9753">
            <a:solidFill>
              <a:srgbClr val="05D6ED"/>
            </a:solidFill>
          </a:ln>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7422438" y="4458812"/>
            <a:ext cx="132196" cy="132196"/>
          </a:xfrm>
          <a:custGeom>
            <a:avLst/>
            <a:gdLst/>
            <a:ahLst/>
            <a:cxnLst/>
            <a:rect l="l" t="t" r="r" b="b"/>
            <a:pathLst>
              <a:path w="160654" h="160654">
                <a:moveTo>
                  <a:pt x="160502" y="80251"/>
                </a:moveTo>
                <a:lnTo>
                  <a:pt x="154196" y="111489"/>
                </a:lnTo>
                <a:lnTo>
                  <a:pt x="136998" y="136998"/>
                </a:lnTo>
                <a:lnTo>
                  <a:pt x="111489" y="154196"/>
                </a:lnTo>
                <a:lnTo>
                  <a:pt x="80251" y="160502"/>
                </a:lnTo>
                <a:lnTo>
                  <a:pt x="49013" y="154196"/>
                </a:lnTo>
                <a:lnTo>
                  <a:pt x="23504" y="136998"/>
                </a:lnTo>
                <a:lnTo>
                  <a:pt x="6306" y="111489"/>
                </a:lnTo>
                <a:lnTo>
                  <a:pt x="0" y="80251"/>
                </a:lnTo>
                <a:lnTo>
                  <a:pt x="6306" y="49013"/>
                </a:lnTo>
                <a:lnTo>
                  <a:pt x="23504" y="23504"/>
                </a:lnTo>
                <a:lnTo>
                  <a:pt x="49013" y="6306"/>
                </a:lnTo>
                <a:lnTo>
                  <a:pt x="80251" y="0"/>
                </a:lnTo>
                <a:lnTo>
                  <a:pt x="111489" y="6306"/>
                </a:lnTo>
                <a:lnTo>
                  <a:pt x="136998" y="23504"/>
                </a:lnTo>
                <a:lnTo>
                  <a:pt x="154196" y="49013"/>
                </a:lnTo>
                <a:lnTo>
                  <a:pt x="160502" y="80251"/>
                </a:lnTo>
                <a:close/>
              </a:path>
            </a:pathLst>
          </a:custGeom>
          <a:ln w="5829">
            <a:solidFill>
              <a:srgbClr val="05D6ED"/>
            </a:solidFill>
          </a:ln>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6993727" y="4458812"/>
            <a:ext cx="132196" cy="132196"/>
          </a:xfrm>
          <a:custGeom>
            <a:avLst/>
            <a:gdLst/>
            <a:ahLst/>
            <a:cxnLst/>
            <a:rect l="l" t="t" r="r" b="b"/>
            <a:pathLst>
              <a:path w="160654" h="160654">
                <a:moveTo>
                  <a:pt x="160502" y="80251"/>
                </a:moveTo>
                <a:lnTo>
                  <a:pt x="154196" y="111489"/>
                </a:lnTo>
                <a:lnTo>
                  <a:pt x="136998" y="136998"/>
                </a:lnTo>
                <a:lnTo>
                  <a:pt x="111489" y="154196"/>
                </a:lnTo>
                <a:lnTo>
                  <a:pt x="80251" y="160502"/>
                </a:lnTo>
                <a:lnTo>
                  <a:pt x="49013" y="154196"/>
                </a:lnTo>
                <a:lnTo>
                  <a:pt x="23504" y="136998"/>
                </a:lnTo>
                <a:lnTo>
                  <a:pt x="6306" y="111489"/>
                </a:lnTo>
                <a:lnTo>
                  <a:pt x="0" y="80251"/>
                </a:lnTo>
                <a:lnTo>
                  <a:pt x="6306" y="49013"/>
                </a:lnTo>
                <a:lnTo>
                  <a:pt x="23504" y="23504"/>
                </a:lnTo>
                <a:lnTo>
                  <a:pt x="49013" y="6306"/>
                </a:lnTo>
                <a:lnTo>
                  <a:pt x="80251" y="0"/>
                </a:lnTo>
                <a:lnTo>
                  <a:pt x="111489" y="6306"/>
                </a:lnTo>
                <a:lnTo>
                  <a:pt x="136998" y="23504"/>
                </a:lnTo>
                <a:lnTo>
                  <a:pt x="154196" y="49013"/>
                </a:lnTo>
                <a:lnTo>
                  <a:pt x="160502" y="80251"/>
                </a:lnTo>
                <a:close/>
              </a:path>
            </a:pathLst>
          </a:custGeom>
          <a:ln w="5829">
            <a:solidFill>
              <a:srgbClr val="05D6ED"/>
            </a:solidFill>
          </a:ln>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7476076" y="4511862"/>
            <a:ext cx="23513" cy="23513"/>
          </a:xfrm>
          <a:custGeom>
            <a:avLst/>
            <a:gdLst/>
            <a:ahLst/>
            <a:cxnLst/>
            <a:rect l="l" t="t" r="r" b="b"/>
            <a:pathLst>
              <a:path w="28575" h="28575">
                <a:moveTo>
                  <a:pt x="21882" y="0"/>
                </a:moveTo>
                <a:lnTo>
                  <a:pt x="6311" y="0"/>
                </a:lnTo>
                <a:lnTo>
                  <a:pt x="0" y="6311"/>
                </a:lnTo>
                <a:lnTo>
                  <a:pt x="0" y="21882"/>
                </a:lnTo>
                <a:lnTo>
                  <a:pt x="6311" y="28194"/>
                </a:lnTo>
                <a:lnTo>
                  <a:pt x="21882" y="28194"/>
                </a:lnTo>
                <a:lnTo>
                  <a:pt x="28194" y="21882"/>
                </a:lnTo>
                <a:lnTo>
                  <a:pt x="28194" y="6311"/>
                </a:lnTo>
                <a:lnTo>
                  <a:pt x="21882"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7204111" y="4240377"/>
            <a:ext cx="136857" cy="136867"/>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7204111" y="4669868"/>
            <a:ext cx="136857" cy="136857"/>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7045411" y="4486466"/>
            <a:ext cx="24558" cy="49639"/>
          </a:xfrm>
          <a:custGeom>
            <a:avLst/>
            <a:gdLst/>
            <a:ahLst/>
            <a:cxnLst/>
            <a:rect l="l" t="t" r="r" b="b"/>
            <a:pathLst>
              <a:path w="29845" h="60325">
                <a:moveTo>
                  <a:pt x="22898" y="0"/>
                </a:moveTo>
                <a:lnTo>
                  <a:pt x="6642" y="0"/>
                </a:lnTo>
                <a:lnTo>
                  <a:pt x="0" y="6642"/>
                </a:lnTo>
                <a:lnTo>
                  <a:pt x="0" y="53200"/>
                </a:lnTo>
                <a:lnTo>
                  <a:pt x="6642" y="59855"/>
                </a:lnTo>
                <a:lnTo>
                  <a:pt x="22898" y="59855"/>
                </a:lnTo>
                <a:lnTo>
                  <a:pt x="29540" y="53200"/>
                </a:lnTo>
                <a:lnTo>
                  <a:pt x="29540" y="6642"/>
                </a:lnTo>
                <a:lnTo>
                  <a:pt x="22898" y="0"/>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7036330" y="4523461"/>
            <a:ext cx="42845" cy="20901"/>
          </a:xfrm>
          <a:custGeom>
            <a:avLst/>
            <a:gdLst/>
            <a:ahLst/>
            <a:cxnLst/>
            <a:rect l="l" t="t" r="r" b="b"/>
            <a:pathLst>
              <a:path w="52070" h="25400">
                <a:moveTo>
                  <a:pt x="51663" y="0"/>
                </a:moveTo>
                <a:lnTo>
                  <a:pt x="48914" y="9855"/>
                </a:lnTo>
                <a:lnTo>
                  <a:pt x="43235" y="17803"/>
                </a:lnTo>
                <a:lnTo>
                  <a:pt x="35306" y="23111"/>
                </a:lnTo>
                <a:lnTo>
                  <a:pt x="25806" y="25044"/>
                </a:lnTo>
                <a:lnTo>
                  <a:pt x="16398" y="23150"/>
                </a:lnTo>
                <a:lnTo>
                  <a:pt x="8521" y="17945"/>
                </a:lnTo>
                <a:lnTo>
                  <a:pt x="2835" y="10138"/>
                </a:lnTo>
                <a:lnTo>
                  <a:pt x="0" y="444"/>
                </a:lnTo>
              </a:path>
            </a:pathLst>
          </a:custGeom>
          <a:ln w="7950">
            <a:solidFill>
              <a:srgbClr val="05D6ED"/>
            </a:solidFill>
          </a:ln>
        </p:spPr>
        <p:txBody>
          <a:bodyPr wrap="square" lIns="0" tIns="0" rIns="0" bIns="0" rtlCol="0"/>
          <a:lstStyle/>
          <a:p>
            <a:pPr defTabSz="752460"/>
            <a:endParaRPr sz="1481">
              <a:solidFill>
                <a:prstClr val="black"/>
              </a:solidFill>
              <a:latin typeface="Calibri"/>
            </a:endParaRPr>
          </a:p>
        </p:txBody>
      </p:sp>
      <p:sp>
        <p:nvSpPr>
          <p:cNvPr id="45" name="object 45"/>
          <p:cNvSpPr/>
          <p:nvPr/>
        </p:nvSpPr>
        <p:spPr>
          <a:xfrm>
            <a:off x="7057565" y="4544069"/>
            <a:ext cx="0" cy="14108"/>
          </a:xfrm>
          <a:custGeom>
            <a:avLst/>
            <a:gdLst/>
            <a:ahLst/>
            <a:cxnLst/>
            <a:rect l="l" t="t" r="r" b="b"/>
            <a:pathLst>
              <a:path h="17145">
                <a:moveTo>
                  <a:pt x="0" y="0"/>
                </a:moveTo>
                <a:lnTo>
                  <a:pt x="0" y="16662"/>
                </a:lnTo>
              </a:path>
            </a:pathLst>
          </a:custGeom>
          <a:ln w="7937">
            <a:solidFill>
              <a:srgbClr val="05D6ED"/>
            </a:solidFill>
          </a:ln>
        </p:spPr>
        <p:txBody>
          <a:bodyPr wrap="square" lIns="0" tIns="0" rIns="0" bIns="0" rtlCol="0"/>
          <a:lstStyle/>
          <a:p>
            <a:pPr defTabSz="752460"/>
            <a:endParaRPr sz="1481">
              <a:solidFill>
                <a:prstClr val="black"/>
              </a:solidFill>
              <a:latin typeface="Calibri"/>
            </a:endParaRPr>
          </a:p>
        </p:txBody>
      </p:sp>
      <p:sp>
        <p:nvSpPr>
          <p:cNvPr id="46" name="object 46"/>
          <p:cNvSpPr/>
          <p:nvPr/>
        </p:nvSpPr>
        <p:spPr>
          <a:xfrm>
            <a:off x="7044555" y="4557330"/>
            <a:ext cx="26126" cy="0"/>
          </a:xfrm>
          <a:custGeom>
            <a:avLst/>
            <a:gdLst/>
            <a:ahLst/>
            <a:cxnLst/>
            <a:rect l="l" t="t" r="r" b="b"/>
            <a:pathLst>
              <a:path w="31750">
                <a:moveTo>
                  <a:pt x="0" y="0"/>
                </a:moveTo>
                <a:lnTo>
                  <a:pt x="31508" y="0"/>
                </a:lnTo>
              </a:path>
            </a:pathLst>
          </a:custGeom>
          <a:ln w="7937">
            <a:solidFill>
              <a:srgbClr val="05D6ED"/>
            </a:solidFill>
          </a:ln>
        </p:spPr>
        <p:txBody>
          <a:bodyPr wrap="square" lIns="0" tIns="0" rIns="0" bIns="0" rtlCol="0"/>
          <a:lstStyle/>
          <a:p>
            <a:pPr defTabSz="752460"/>
            <a:endParaRPr sz="1481">
              <a:solidFill>
                <a:prstClr val="black"/>
              </a:solidFill>
              <a:latin typeface="Calibri"/>
            </a:endParaRPr>
          </a:p>
        </p:txBody>
      </p:sp>
      <p:sp>
        <p:nvSpPr>
          <p:cNvPr id="47" name="object 47"/>
          <p:cNvSpPr/>
          <p:nvPr/>
        </p:nvSpPr>
        <p:spPr>
          <a:xfrm>
            <a:off x="7029945" y="4493765"/>
            <a:ext cx="53296" cy="53296"/>
          </a:xfrm>
          <a:custGeom>
            <a:avLst/>
            <a:gdLst/>
            <a:ahLst/>
            <a:cxnLst/>
            <a:rect l="l" t="t" r="r" b="b"/>
            <a:pathLst>
              <a:path w="64770" h="64770">
                <a:moveTo>
                  <a:pt x="64579" y="0"/>
                </a:moveTo>
                <a:lnTo>
                  <a:pt x="0" y="64579"/>
                </a:lnTo>
              </a:path>
            </a:pathLst>
          </a:custGeom>
          <a:ln w="8255">
            <a:solidFill>
              <a:srgbClr val="05D6ED"/>
            </a:solidFill>
          </a:ln>
        </p:spPr>
        <p:txBody>
          <a:bodyPr wrap="square" lIns="0" tIns="0" rIns="0" bIns="0" rtlCol="0"/>
          <a:lstStyle/>
          <a:p>
            <a:pPr defTabSz="752460"/>
            <a:endParaRPr sz="1481">
              <a:solidFill>
                <a:prstClr val="black"/>
              </a:solidFill>
              <a:latin typeface="Calibri"/>
            </a:endParaRPr>
          </a:p>
        </p:txBody>
      </p:sp>
      <p:sp>
        <p:nvSpPr>
          <p:cNvPr id="48" name="object 48"/>
          <p:cNvSpPr txBox="1"/>
          <p:nvPr/>
        </p:nvSpPr>
        <p:spPr>
          <a:xfrm>
            <a:off x="7811419" y="4185312"/>
            <a:ext cx="410174" cy="307088"/>
          </a:xfrm>
          <a:prstGeom prst="rect">
            <a:avLst/>
          </a:prstGeom>
        </p:spPr>
        <p:txBody>
          <a:bodyPr vert="horz" wrap="square" lIns="0" tIns="12018" rIns="0" bIns="0" rtlCol="0">
            <a:spAutoFit/>
          </a:bodyPr>
          <a:lstStyle/>
          <a:p>
            <a:pPr marL="10451" defTabSz="752460">
              <a:lnSpc>
                <a:spcPts val="1485"/>
              </a:lnSpc>
              <a:spcBef>
                <a:spcPts val="95"/>
              </a:spcBef>
            </a:pPr>
            <a:r>
              <a:rPr sz="1275" dirty="0">
                <a:solidFill>
                  <a:srgbClr val="FFFFFF"/>
                </a:solidFill>
                <a:latin typeface="Gill Sans MT"/>
                <a:cs typeface="Gill Sans MT"/>
              </a:rPr>
              <a:t>58.1%</a:t>
            </a:r>
            <a:endParaRPr sz="1275">
              <a:solidFill>
                <a:prstClr val="black"/>
              </a:solidFill>
              <a:latin typeface="Gill Sans MT"/>
              <a:cs typeface="Gill Sans MT"/>
            </a:endParaRPr>
          </a:p>
          <a:p>
            <a:pPr marL="10451" defTabSz="752460">
              <a:lnSpc>
                <a:spcPts val="794"/>
              </a:lnSpc>
            </a:pPr>
            <a:r>
              <a:rPr sz="699" dirty="0">
                <a:solidFill>
                  <a:srgbClr val="FFFFFF"/>
                </a:solidFill>
                <a:latin typeface="Gill Sans MT"/>
                <a:cs typeface="Gill Sans MT"/>
              </a:rPr>
              <a:t>1</a:t>
            </a:r>
            <a:r>
              <a:rPr sz="699" spc="-45" dirty="0">
                <a:solidFill>
                  <a:srgbClr val="FFFFFF"/>
                </a:solidFill>
                <a:latin typeface="Gill Sans MT"/>
                <a:cs typeface="Gill Sans MT"/>
              </a:rPr>
              <a:t> </a:t>
            </a:r>
            <a:r>
              <a:rPr sz="699" dirty="0">
                <a:solidFill>
                  <a:srgbClr val="FFFFFF"/>
                </a:solidFill>
                <a:latin typeface="Gill Sans MT"/>
                <a:cs typeface="Gill Sans MT"/>
              </a:rPr>
              <a:t>device</a:t>
            </a:r>
            <a:endParaRPr sz="699">
              <a:solidFill>
                <a:prstClr val="black"/>
              </a:solidFill>
              <a:latin typeface="Gill Sans MT"/>
              <a:cs typeface="Gill Sans MT"/>
            </a:endParaRPr>
          </a:p>
        </p:txBody>
      </p:sp>
      <p:sp>
        <p:nvSpPr>
          <p:cNvPr id="49" name="object 49"/>
          <p:cNvSpPr txBox="1"/>
          <p:nvPr/>
        </p:nvSpPr>
        <p:spPr>
          <a:xfrm>
            <a:off x="6377355" y="4634841"/>
            <a:ext cx="410174" cy="307088"/>
          </a:xfrm>
          <a:prstGeom prst="rect">
            <a:avLst/>
          </a:prstGeom>
        </p:spPr>
        <p:txBody>
          <a:bodyPr vert="horz" wrap="square" lIns="0" tIns="12018" rIns="0" bIns="0" rtlCol="0">
            <a:spAutoFit/>
          </a:bodyPr>
          <a:lstStyle/>
          <a:p>
            <a:pPr marL="10451" defTabSz="752460">
              <a:lnSpc>
                <a:spcPts val="1485"/>
              </a:lnSpc>
              <a:spcBef>
                <a:spcPts val="95"/>
              </a:spcBef>
            </a:pPr>
            <a:r>
              <a:rPr sz="1275" dirty="0">
                <a:solidFill>
                  <a:srgbClr val="FFFFFF"/>
                </a:solidFill>
                <a:latin typeface="Gill Sans MT"/>
                <a:cs typeface="Gill Sans MT"/>
              </a:rPr>
              <a:t>23.2%</a:t>
            </a:r>
            <a:endParaRPr sz="1275">
              <a:solidFill>
                <a:prstClr val="black"/>
              </a:solidFill>
              <a:latin typeface="Gill Sans MT"/>
              <a:cs typeface="Gill Sans MT"/>
            </a:endParaRPr>
          </a:p>
          <a:p>
            <a:pPr marL="62705" defTabSz="752460">
              <a:lnSpc>
                <a:spcPts val="794"/>
              </a:lnSpc>
            </a:pPr>
            <a:r>
              <a:rPr sz="699" dirty="0">
                <a:solidFill>
                  <a:srgbClr val="FFFFFF"/>
                </a:solidFill>
                <a:latin typeface="Gill Sans MT"/>
                <a:cs typeface="Gill Sans MT"/>
              </a:rPr>
              <a:t>2</a:t>
            </a:r>
            <a:r>
              <a:rPr sz="699" spc="-111" dirty="0">
                <a:solidFill>
                  <a:srgbClr val="FFFFFF"/>
                </a:solidFill>
                <a:latin typeface="Gill Sans MT"/>
                <a:cs typeface="Gill Sans MT"/>
              </a:rPr>
              <a:t> </a:t>
            </a:r>
            <a:r>
              <a:rPr sz="699" spc="8" dirty="0">
                <a:solidFill>
                  <a:srgbClr val="FFFFFF"/>
                </a:solidFill>
                <a:latin typeface="Gill Sans MT"/>
                <a:cs typeface="Gill Sans MT"/>
              </a:rPr>
              <a:t>devices</a:t>
            </a:r>
            <a:endParaRPr sz="699">
              <a:solidFill>
                <a:prstClr val="black"/>
              </a:solidFill>
              <a:latin typeface="Gill Sans MT"/>
              <a:cs typeface="Gill Sans MT"/>
            </a:endParaRPr>
          </a:p>
        </p:txBody>
      </p:sp>
      <p:sp>
        <p:nvSpPr>
          <p:cNvPr id="50" name="object 50"/>
          <p:cNvSpPr txBox="1"/>
          <p:nvPr/>
        </p:nvSpPr>
        <p:spPr>
          <a:xfrm>
            <a:off x="6554610" y="3804676"/>
            <a:ext cx="410174" cy="307088"/>
          </a:xfrm>
          <a:prstGeom prst="rect">
            <a:avLst/>
          </a:prstGeom>
        </p:spPr>
        <p:txBody>
          <a:bodyPr vert="horz" wrap="square" lIns="0" tIns="12018" rIns="0" bIns="0" rtlCol="0">
            <a:spAutoFit/>
          </a:bodyPr>
          <a:lstStyle/>
          <a:p>
            <a:pPr marL="10451" defTabSz="752460">
              <a:lnSpc>
                <a:spcPts val="1485"/>
              </a:lnSpc>
              <a:spcBef>
                <a:spcPts val="95"/>
              </a:spcBef>
            </a:pPr>
            <a:r>
              <a:rPr sz="1275" dirty="0">
                <a:solidFill>
                  <a:srgbClr val="FFFFFF"/>
                </a:solidFill>
                <a:latin typeface="Gill Sans MT"/>
                <a:cs typeface="Gill Sans MT"/>
              </a:rPr>
              <a:t>14.4%</a:t>
            </a:r>
            <a:endParaRPr sz="1275">
              <a:solidFill>
                <a:prstClr val="black"/>
              </a:solidFill>
              <a:latin typeface="Gill Sans MT"/>
              <a:cs typeface="Gill Sans MT"/>
            </a:endParaRPr>
          </a:p>
          <a:p>
            <a:pPr marL="62705" defTabSz="752460">
              <a:lnSpc>
                <a:spcPts val="794"/>
              </a:lnSpc>
            </a:pPr>
            <a:r>
              <a:rPr sz="699" dirty="0">
                <a:solidFill>
                  <a:srgbClr val="FFFFFF"/>
                </a:solidFill>
                <a:latin typeface="Gill Sans MT"/>
                <a:cs typeface="Gill Sans MT"/>
              </a:rPr>
              <a:t>3</a:t>
            </a:r>
            <a:r>
              <a:rPr sz="699" spc="-111" dirty="0">
                <a:solidFill>
                  <a:srgbClr val="FFFFFF"/>
                </a:solidFill>
                <a:latin typeface="Gill Sans MT"/>
                <a:cs typeface="Gill Sans MT"/>
              </a:rPr>
              <a:t> </a:t>
            </a:r>
            <a:r>
              <a:rPr sz="699" spc="8" dirty="0">
                <a:solidFill>
                  <a:srgbClr val="FFFFFF"/>
                </a:solidFill>
                <a:latin typeface="Gill Sans MT"/>
                <a:cs typeface="Gill Sans MT"/>
              </a:rPr>
              <a:t>devices</a:t>
            </a:r>
            <a:endParaRPr sz="699">
              <a:solidFill>
                <a:prstClr val="black"/>
              </a:solidFill>
              <a:latin typeface="Gill Sans MT"/>
              <a:cs typeface="Gill Sans MT"/>
            </a:endParaRPr>
          </a:p>
        </p:txBody>
      </p:sp>
      <p:sp>
        <p:nvSpPr>
          <p:cNvPr id="51" name="object 51"/>
          <p:cNvSpPr txBox="1"/>
          <p:nvPr/>
        </p:nvSpPr>
        <p:spPr>
          <a:xfrm>
            <a:off x="6541926" y="3398937"/>
            <a:ext cx="541325" cy="107625"/>
          </a:xfrm>
          <a:prstGeom prst="rect">
            <a:avLst/>
          </a:prstGeom>
        </p:spPr>
        <p:txBody>
          <a:bodyPr vert="horz" wrap="square" lIns="0" tIns="12540" rIns="0" bIns="0" rtlCol="0">
            <a:spAutoFit/>
          </a:bodyPr>
          <a:lstStyle/>
          <a:p>
            <a:pPr marL="10451" defTabSz="752460">
              <a:spcBef>
                <a:spcPts val="99"/>
              </a:spcBef>
            </a:pPr>
            <a:r>
              <a:rPr sz="617" spc="4" dirty="0">
                <a:solidFill>
                  <a:srgbClr val="231F20"/>
                </a:solidFill>
                <a:latin typeface="Gill Sans MT"/>
                <a:cs typeface="Gill Sans MT"/>
              </a:rPr>
              <a:t>3.2% </a:t>
            </a:r>
            <a:r>
              <a:rPr sz="617" spc="62" dirty="0">
                <a:solidFill>
                  <a:srgbClr val="231F20"/>
                </a:solidFill>
                <a:latin typeface="Gill Sans MT"/>
                <a:cs typeface="Gill Sans MT"/>
              </a:rPr>
              <a:t>/</a:t>
            </a:r>
            <a:r>
              <a:rPr sz="617" spc="-132" dirty="0">
                <a:solidFill>
                  <a:srgbClr val="231F20"/>
                </a:solidFill>
                <a:latin typeface="Gill Sans MT"/>
                <a:cs typeface="Gill Sans MT"/>
              </a:rPr>
              <a:t> </a:t>
            </a:r>
            <a:r>
              <a:rPr sz="617" spc="4" dirty="0">
                <a:solidFill>
                  <a:srgbClr val="231F20"/>
                </a:solidFill>
                <a:latin typeface="Gill Sans MT"/>
                <a:cs typeface="Gill Sans MT"/>
              </a:rPr>
              <a:t>4 </a:t>
            </a:r>
            <a:r>
              <a:rPr sz="617" spc="8" dirty="0">
                <a:solidFill>
                  <a:srgbClr val="231F20"/>
                </a:solidFill>
                <a:latin typeface="Gill Sans MT"/>
                <a:cs typeface="Gill Sans MT"/>
              </a:rPr>
              <a:t>devices</a:t>
            </a:r>
            <a:endParaRPr sz="617">
              <a:solidFill>
                <a:prstClr val="black"/>
              </a:solidFill>
              <a:latin typeface="Gill Sans MT"/>
              <a:cs typeface="Gill Sans MT"/>
            </a:endParaRPr>
          </a:p>
        </p:txBody>
      </p:sp>
      <p:sp>
        <p:nvSpPr>
          <p:cNvPr id="52" name="object 52"/>
          <p:cNvSpPr txBox="1"/>
          <p:nvPr/>
        </p:nvSpPr>
        <p:spPr>
          <a:xfrm>
            <a:off x="7232744" y="3277461"/>
            <a:ext cx="651575" cy="228074"/>
          </a:xfrm>
          <a:prstGeom prst="rect">
            <a:avLst/>
          </a:prstGeom>
        </p:spPr>
        <p:txBody>
          <a:bodyPr vert="horz" wrap="square" lIns="0" tIns="25081" rIns="0" bIns="0" rtlCol="0">
            <a:spAutoFit/>
          </a:bodyPr>
          <a:lstStyle/>
          <a:p>
            <a:pPr marL="10451" defTabSz="752460">
              <a:spcBef>
                <a:spcPts val="197"/>
              </a:spcBef>
            </a:pPr>
            <a:r>
              <a:rPr sz="617" spc="4" dirty="0">
                <a:solidFill>
                  <a:srgbClr val="231F20"/>
                </a:solidFill>
                <a:latin typeface="Gill Sans MT"/>
                <a:cs typeface="Gill Sans MT"/>
              </a:rPr>
              <a:t>0.7% </a:t>
            </a:r>
            <a:r>
              <a:rPr sz="617" spc="62" dirty="0">
                <a:solidFill>
                  <a:srgbClr val="231F20"/>
                </a:solidFill>
                <a:latin typeface="Gill Sans MT"/>
                <a:cs typeface="Gill Sans MT"/>
              </a:rPr>
              <a:t>/</a:t>
            </a:r>
            <a:r>
              <a:rPr sz="617" spc="-123" dirty="0">
                <a:solidFill>
                  <a:srgbClr val="231F20"/>
                </a:solidFill>
                <a:latin typeface="Gill Sans MT"/>
                <a:cs typeface="Gill Sans MT"/>
              </a:rPr>
              <a:t> </a:t>
            </a:r>
            <a:r>
              <a:rPr sz="617" spc="-8" dirty="0">
                <a:solidFill>
                  <a:srgbClr val="231F20"/>
                </a:solidFill>
                <a:latin typeface="Gill Sans MT"/>
                <a:cs typeface="Gill Sans MT"/>
              </a:rPr>
              <a:t>5-10 </a:t>
            </a:r>
            <a:r>
              <a:rPr sz="617" spc="8" dirty="0">
                <a:solidFill>
                  <a:srgbClr val="231F20"/>
                </a:solidFill>
                <a:latin typeface="Gill Sans MT"/>
                <a:cs typeface="Gill Sans MT"/>
              </a:rPr>
              <a:t>devices</a:t>
            </a:r>
            <a:endParaRPr sz="617">
              <a:solidFill>
                <a:prstClr val="black"/>
              </a:solidFill>
              <a:latin typeface="Gill Sans MT"/>
              <a:cs typeface="Gill Sans MT"/>
            </a:endParaRPr>
          </a:p>
          <a:p>
            <a:pPr marL="40236" defTabSz="752460">
              <a:spcBef>
                <a:spcPts val="119"/>
              </a:spcBef>
            </a:pPr>
            <a:r>
              <a:rPr sz="617" spc="4" dirty="0">
                <a:solidFill>
                  <a:srgbClr val="231F20"/>
                </a:solidFill>
                <a:latin typeface="Gill Sans MT"/>
                <a:cs typeface="Gill Sans MT"/>
              </a:rPr>
              <a:t>0.4% </a:t>
            </a:r>
            <a:r>
              <a:rPr sz="617" spc="62" dirty="0">
                <a:solidFill>
                  <a:srgbClr val="231F20"/>
                </a:solidFill>
                <a:latin typeface="Gill Sans MT"/>
                <a:cs typeface="Gill Sans MT"/>
              </a:rPr>
              <a:t>/</a:t>
            </a:r>
            <a:r>
              <a:rPr sz="617" spc="-123" dirty="0">
                <a:solidFill>
                  <a:srgbClr val="231F20"/>
                </a:solidFill>
                <a:latin typeface="Gill Sans MT"/>
                <a:cs typeface="Gill Sans MT"/>
              </a:rPr>
              <a:t> </a:t>
            </a:r>
            <a:r>
              <a:rPr sz="617" spc="-12" dirty="0">
                <a:solidFill>
                  <a:srgbClr val="231F20"/>
                </a:solidFill>
                <a:latin typeface="Gill Sans MT"/>
                <a:cs typeface="Gill Sans MT"/>
              </a:rPr>
              <a:t>10+ </a:t>
            </a:r>
            <a:r>
              <a:rPr sz="617" spc="8" dirty="0">
                <a:solidFill>
                  <a:srgbClr val="231F20"/>
                </a:solidFill>
                <a:latin typeface="Gill Sans MT"/>
                <a:cs typeface="Gill Sans MT"/>
              </a:rPr>
              <a:t>devices</a:t>
            </a:r>
            <a:endParaRPr sz="617">
              <a:solidFill>
                <a:prstClr val="black"/>
              </a:solidFill>
              <a:latin typeface="Gill Sans MT"/>
              <a:cs typeface="Gill Sans MT"/>
            </a:endParaRPr>
          </a:p>
        </p:txBody>
      </p:sp>
      <p:sp>
        <p:nvSpPr>
          <p:cNvPr id="53" name="object 53"/>
          <p:cNvSpPr/>
          <p:nvPr/>
        </p:nvSpPr>
        <p:spPr>
          <a:xfrm>
            <a:off x="7209725" y="3341582"/>
            <a:ext cx="58053" cy="206858"/>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4" name="object 54"/>
          <p:cNvSpPr/>
          <p:nvPr/>
        </p:nvSpPr>
        <p:spPr>
          <a:xfrm>
            <a:off x="7095341" y="3476464"/>
            <a:ext cx="0" cy="98754"/>
          </a:xfrm>
          <a:custGeom>
            <a:avLst/>
            <a:gdLst/>
            <a:ahLst/>
            <a:cxnLst/>
            <a:rect l="l" t="t" r="r" b="b"/>
            <a:pathLst>
              <a:path h="120014">
                <a:moveTo>
                  <a:pt x="0" y="119684"/>
                </a:moveTo>
                <a:lnTo>
                  <a:pt x="0" y="0"/>
                </a:lnTo>
              </a:path>
            </a:pathLst>
          </a:custGeom>
          <a:ln w="6134">
            <a:solidFill>
              <a:srgbClr val="82EAF6"/>
            </a:solidFill>
          </a:ln>
        </p:spPr>
        <p:txBody>
          <a:bodyPr wrap="square" lIns="0" tIns="0" rIns="0" bIns="0" rtlCol="0"/>
          <a:lstStyle/>
          <a:p>
            <a:pPr defTabSz="752460"/>
            <a:endParaRPr sz="1481">
              <a:solidFill>
                <a:prstClr val="black"/>
              </a:solidFill>
              <a:latin typeface="Calibri"/>
            </a:endParaRPr>
          </a:p>
        </p:txBody>
      </p:sp>
      <p:sp>
        <p:nvSpPr>
          <p:cNvPr id="55" name="object 55"/>
          <p:cNvSpPr/>
          <p:nvPr/>
        </p:nvSpPr>
        <p:spPr>
          <a:xfrm>
            <a:off x="7083258" y="3455490"/>
            <a:ext cx="24558" cy="24558"/>
          </a:xfrm>
          <a:custGeom>
            <a:avLst/>
            <a:gdLst/>
            <a:ahLst/>
            <a:cxnLst/>
            <a:rect l="l" t="t" r="r" b="b"/>
            <a:pathLst>
              <a:path w="29845" h="29844">
                <a:moveTo>
                  <a:pt x="22809" y="0"/>
                </a:moveTo>
                <a:lnTo>
                  <a:pt x="6565" y="0"/>
                </a:lnTo>
                <a:lnTo>
                  <a:pt x="0" y="6578"/>
                </a:lnTo>
                <a:lnTo>
                  <a:pt x="0" y="22809"/>
                </a:lnTo>
                <a:lnTo>
                  <a:pt x="6565" y="29387"/>
                </a:lnTo>
                <a:lnTo>
                  <a:pt x="22809" y="29387"/>
                </a:lnTo>
                <a:lnTo>
                  <a:pt x="29375" y="22809"/>
                </a:lnTo>
                <a:lnTo>
                  <a:pt x="29375" y="6578"/>
                </a:lnTo>
                <a:lnTo>
                  <a:pt x="22809" y="0"/>
                </a:lnTo>
                <a:close/>
              </a:path>
            </a:pathLst>
          </a:custGeom>
          <a:solidFill>
            <a:srgbClr val="82EAF6"/>
          </a:solidFill>
        </p:spPr>
        <p:txBody>
          <a:bodyPr wrap="square" lIns="0" tIns="0" rIns="0" bIns="0" rtlCol="0"/>
          <a:lstStyle/>
          <a:p>
            <a:pPr defTabSz="752460"/>
            <a:endParaRPr sz="1481">
              <a:solidFill>
                <a:prstClr val="black"/>
              </a:solidFill>
              <a:latin typeface="Calibri"/>
            </a:endParaRPr>
          </a:p>
        </p:txBody>
      </p:sp>
      <p:sp>
        <p:nvSpPr>
          <p:cNvPr id="56" name="object 56"/>
          <p:cNvSpPr txBox="1"/>
          <p:nvPr/>
        </p:nvSpPr>
        <p:spPr>
          <a:xfrm>
            <a:off x="5304512" y="4185312"/>
            <a:ext cx="410174" cy="307088"/>
          </a:xfrm>
          <a:prstGeom prst="rect">
            <a:avLst/>
          </a:prstGeom>
        </p:spPr>
        <p:txBody>
          <a:bodyPr vert="horz" wrap="square" lIns="0" tIns="12018" rIns="0" bIns="0" rtlCol="0">
            <a:spAutoFit/>
          </a:bodyPr>
          <a:lstStyle/>
          <a:p>
            <a:pPr marL="10451" defTabSz="752460">
              <a:lnSpc>
                <a:spcPts val="1485"/>
              </a:lnSpc>
              <a:spcBef>
                <a:spcPts val="95"/>
              </a:spcBef>
            </a:pPr>
            <a:r>
              <a:rPr sz="1275" dirty="0">
                <a:solidFill>
                  <a:srgbClr val="FFFFFF"/>
                </a:solidFill>
                <a:latin typeface="Gill Sans MT"/>
                <a:cs typeface="Gill Sans MT"/>
              </a:rPr>
              <a:t>65.7%</a:t>
            </a:r>
            <a:endParaRPr sz="1275">
              <a:solidFill>
                <a:prstClr val="black"/>
              </a:solidFill>
              <a:latin typeface="Gill Sans MT"/>
              <a:cs typeface="Gill Sans MT"/>
            </a:endParaRPr>
          </a:p>
          <a:p>
            <a:pPr marL="10451" defTabSz="752460">
              <a:lnSpc>
                <a:spcPts val="794"/>
              </a:lnSpc>
            </a:pPr>
            <a:r>
              <a:rPr sz="699" dirty="0">
                <a:solidFill>
                  <a:srgbClr val="FFFFFF"/>
                </a:solidFill>
                <a:latin typeface="Gill Sans MT"/>
                <a:cs typeface="Gill Sans MT"/>
              </a:rPr>
              <a:t>1</a:t>
            </a:r>
            <a:r>
              <a:rPr sz="699" spc="-45" dirty="0">
                <a:solidFill>
                  <a:srgbClr val="FFFFFF"/>
                </a:solidFill>
                <a:latin typeface="Gill Sans MT"/>
                <a:cs typeface="Gill Sans MT"/>
              </a:rPr>
              <a:t> </a:t>
            </a:r>
            <a:r>
              <a:rPr sz="699" dirty="0">
                <a:solidFill>
                  <a:srgbClr val="FFFFFF"/>
                </a:solidFill>
                <a:latin typeface="Gill Sans MT"/>
                <a:cs typeface="Gill Sans MT"/>
              </a:rPr>
              <a:t>device</a:t>
            </a:r>
            <a:endParaRPr sz="699">
              <a:solidFill>
                <a:prstClr val="black"/>
              </a:solidFill>
              <a:latin typeface="Gill Sans MT"/>
              <a:cs typeface="Gill Sans MT"/>
            </a:endParaRPr>
          </a:p>
        </p:txBody>
      </p:sp>
      <p:sp>
        <p:nvSpPr>
          <p:cNvPr id="57" name="object 57"/>
          <p:cNvSpPr txBox="1"/>
          <p:nvPr/>
        </p:nvSpPr>
        <p:spPr>
          <a:xfrm>
            <a:off x="3827395" y="4328349"/>
            <a:ext cx="410174" cy="307088"/>
          </a:xfrm>
          <a:prstGeom prst="rect">
            <a:avLst/>
          </a:prstGeom>
        </p:spPr>
        <p:txBody>
          <a:bodyPr vert="horz" wrap="square" lIns="0" tIns="12018" rIns="0" bIns="0" rtlCol="0">
            <a:spAutoFit/>
          </a:bodyPr>
          <a:lstStyle/>
          <a:p>
            <a:pPr marL="10451" defTabSz="752460">
              <a:lnSpc>
                <a:spcPts val="1485"/>
              </a:lnSpc>
              <a:spcBef>
                <a:spcPts val="95"/>
              </a:spcBef>
            </a:pPr>
            <a:r>
              <a:rPr sz="1275" dirty="0">
                <a:solidFill>
                  <a:srgbClr val="FFFFFF"/>
                </a:solidFill>
                <a:latin typeface="Gill Sans MT"/>
                <a:cs typeface="Gill Sans MT"/>
              </a:rPr>
              <a:t>19.3%</a:t>
            </a:r>
            <a:endParaRPr sz="1275">
              <a:solidFill>
                <a:prstClr val="black"/>
              </a:solidFill>
              <a:latin typeface="Gill Sans MT"/>
              <a:cs typeface="Gill Sans MT"/>
            </a:endParaRPr>
          </a:p>
          <a:p>
            <a:pPr marL="62705" defTabSz="752460">
              <a:lnSpc>
                <a:spcPts val="794"/>
              </a:lnSpc>
            </a:pPr>
            <a:r>
              <a:rPr sz="699" dirty="0">
                <a:solidFill>
                  <a:srgbClr val="FFFFFF"/>
                </a:solidFill>
                <a:latin typeface="Gill Sans MT"/>
                <a:cs typeface="Gill Sans MT"/>
              </a:rPr>
              <a:t>2</a:t>
            </a:r>
            <a:r>
              <a:rPr sz="699" spc="-111" dirty="0">
                <a:solidFill>
                  <a:srgbClr val="FFFFFF"/>
                </a:solidFill>
                <a:latin typeface="Gill Sans MT"/>
                <a:cs typeface="Gill Sans MT"/>
              </a:rPr>
              <a:t> </a:t>
            </a:r>
            <a:r>
              <a:rPr sz="699" spc="8" dirty="0">
                <a:solidFill>
                  <a:srgbClr val="FFFFFF"/>
                </a:solidFill>
                <a:latin typeface="Gill Sans MT"/>
                <a:cs typeface="Gill Sans MT"/>
              </a:rPr>
              <a:t>devices</a:t>
            </a:r>
            <a:endParaRPr sz="699">
              <a:solidFill>
                <a:prstClr val="black"/>
              </a:solidFill>
              <a:latin typeface="Gill Sans MT"/>
              <a:cs typeface="Gill Sans MT"/>
            </a:endParaRPr>
          </a:p>
        </p:txBody>
      </p:sp>
      <p:sp>
        <p:nvSpPr>
          <p:cNvPr id="58" name="object 58"/>
          <p:cNvSpPr txBox="1"/>
          <p:nvPr/>
        </p:nvSpPr>
        <p:spPr>
          <a:xfrm>
            <a:off x="4119922" y="3780396"/>
            <a:ext cx="304626" cy="268615"/>
          </a:xfrm>
          <a:prstGeom prst="rect">
            <a:avLst/>
          </a:prstGeom>
        </p:spPr>
        <p:txBody>
          <a:bodyPr vert="horz" wrap="square" lIns="0" tIns="12017" rIns="0" bIns="0" rtlCol="0">
            <a:spAutoFit/>
          </a:bodyPr>
          <a:lstStyle/>
          <a:p>
            <a:pPr marL="21947" defTabSz="752460">
              <a:lnSpc>
                <a:spcPts val="1255"/>
              </a:lnSpc>
              <a:spcBef>
                <a:spcPts val="94"/>
              </a:spcBef>
            </a:pPr>
            <a:r>
              <a:rPr sz="1070" spc="4" dirty="0">
                <a:solidFill>
                  <a:srgbClr val="FFFFFF"/>
                </a:solidFill>
                <a:latin typeface="Gill Sans MT"/>
                <a:cs typeface="Gill Sans MT"/>
              </a:rPr>
              <a:t>8.0%</a:t>
            </a:r>
            <a:endParaRPr sz="1070">
              <a:solidFill>
                <a:prstClr val="black"/>
              </a:solidFill>
              <a:latin typeface="Gill Sans MT"/>
              <a:cs typeface="Gill Sans MT"/>
            </a:endParaRPr>
          </a:p>
          <a:p>
            <a:pPr marL="10451" defTabSz="752460">
              <a:lnSpc>
                <a:spcPts val="662"/>
              </a:lnSpc>
            </a:pPr>
            <a:r>
              <a:rPr sz="576" spc="4" dirty="0">
                <a:solidFill>
                  <a:srgbClr val="FFFFFF"/>
                </a:solidFill>
                <a:latin typeface="Gill Sans MT"/>
                <a:cs typeface="Gill Sans MT"/>
              </a:rPr>
              <a:t>3</a:t>
            </a:r>
            <a:r>
              <a:rPr sz="576" spc="-99" dirty="0">
                <a:solidFill>
                  <a:srgbClr val="FFFFFF"/>
                </a:solidFill>
                <a:latin typeface="Gill Sans MT"/>
                <a:cs typeface="Gill Sans MT"/>
              </a:rPr>
              <a:t> </a:t>
            </a:r>
            <a:r>
              <a:rPr sz="576" spc="12" dirty="0">
                <a:solidFill>
                  <a:srgbClr val="FFFFFF"/>
                </a:solidFill>
                <a:latin typeface="Gill Sans MT"/>
                <a:cs typeface="Gill Sans MT"/>
              </a:rPr>
              <a:t>devices</a:t>
            </a:r>
            <a:endParaRPr sz="576">
              <a:solidFill>
                <a:prstClr val="black"/>
              </a:solidFill>
              <a:latin typeface="Gill Sans MT"/>
              <a:cs typeface="Gill Sans MT"/>
            </a:endParaRPr>
          </a:p>
        </p:txBody>
      </p:sp>
      <p:sp>
        <p:nvSpPr>
          <p:cNvPr id="59" name="object 59"/>
          <p:cNvSpPr/>
          <p:nvPr/>
        </p:nvSpPr>
        <p:spPr>
          <a:xfrm>
            <a:off x="4444195" y="3534113"/>
            <a:ext cx="0" cy="98754"/>
          </a:xfrm>
          <a:custGeom>
            <a:avLst/>
            <a:gdLst/>
            <a:ahLst/>
            <a:cxnLst/>
            <a:rect l="l" t="t" r="r" b="b"/>
            <a:pathLst>
              <a:path h="120014">
                <a:moveTo>
                  <a:pt x="0" y="119684"/>
                </a:moveTo>
                <a:lnTo>
                  <a:pt x="0" y="0"/>
                </a:lnTo>
              </a:path>
            </a:pathLst>
          </a:custGeom>
          <a:ln w="6134">
            <a:solidFill>
              <a:srgbClr val="82EAF6"/>
            </a:solidFill>
          </a:ln>
        </p:spPr>
        <p:txBody>
          <a:bodyPr wrap="square" lIns="0" tIns="0" rIns="0" bIns="0" rtlCol="0"/>
          <a:lstStyle/>
          <a:p>
            <a:pPr defTabSz="752460"/>
            <a:endParaRPr sz="1481">
              <a:solidFill>
                <a:prstClr val="black"/>
              </a:solidFill>
              <a:latin typeface="Calibri"/>
            </a:endParaRPr>
          </a:p>
        </p:txBody>
      </p:sp>
      <p:sp>
        <p:nvSpPr>
          <p:cNvPr id="60" name="object 60"/>
          <p:cNvSpPr/>
          <p:nvPr/>
        </p:nvSpPr>
        <p:spPr>
          <a:xfrm>
            <a:off x="4432102" y="3513138"/>
            <a:ext cx="24558" cy="24558"/>
          </a:xfrm>
          <a:custGeom>
            <a:avLst/>
            <a:gdLst/>
            <a:ahLst/>
            <a:cxnLst/>
            <a:rect l="l" t="t" r="r" b="b"/>
            <a:pathLst>
              <a:path w="29845" h="29845">
                <a:moveTo>
                  <a:pt x="22809" y="0"/>
                </a:moveTo>
                <a:lnTo>
                  <a:pt x="6578" y="0"/>
                </a:lnTo>
                <a:lnTo>
                  <a:pt x="0" y="6578"/>
                </a:lnTo>
                <a:lnTo>
                  <a:pt x="0" y="22809"/>
                </a:lnTo>
                <a:lnTo>
                  <a:pt x="6578" y="29387"/>
                </a:lnTo>
                <a:lnTo>
                  <a:pt x="22809" y="29387"/>
                </a:lnTo>
                <a:lnTo>
                  <a:pt x="29387" y="22809"/>
                </a:lnTo>
                <a:lnTo>
                  <a:pt x="29387" y="6578"/>
                </a:lnTo>
                <a:lnTo>
                  <a:pt x="22809" y="0"/>
                </a:lnTo>
                <a:close/>
              </a:path>
            </a:pathLst>
          </a:custGeom>
          <a:solidFill>
            <a:srgbClr val="82EAF6"/>
          </a:solidFill>
        </p:spPr>
        <p:txBody>
          <a:bodyPr wrap="square" lIns="0" tIns="0" rIns="0" bIns="0" rtlCol="0"/>
          <a:lstStyle/>
          <a:p>
            <a:pPr defTabSz="752460"/>
            <a:endParaRPr sz="1481">
              <a:solidFill>
                <a:prstClr val="black"/>
              </a:solidFill>
              <a:latin typeface="Calibri"/>
            </a:endParaRPr>
          </a:p>
        </p:txBody>
      </p:sp>
      <p:sp>
        <p:nvSpPr>
          <p:cNvPr id="61" name="object 61"/>
          <p:cNvSpPr txBox="1"/>
          <p:nvPr/>
        </p:nvSpPr>
        <p:spPr>
          <a:xfrm>
            <a:off x="3890776" y="3301499"/>
            <a:ext cx="698079" cy="270605"/>
          </a:xfrm>
          <a:prstGeom prst="rect">
            <a:avLst/>
          </a:prstGeom>
        </p:spPr>
        <p:txBody>
          <a:bodyPr vert="horz" wrap="square" lIns="0" tIns="41801" rIns="0" bIns="0" rtlCol="0">
            <a:spAutoFit/>
          </a:bodyPr>
          <a:lstStyle/>
          <a:p>
            <a:pPr marL="67408" defTabSz="752460">
              <a:spcBef>
                <a:spcPts val="329"/>
              </a:spcBef>
            </a:pPr>
            <a:r>
              <a:rPr sz="617" spc="4" dirty="0">
                <a:solidFill>
                  <a:srgbClr val="231F20"/>
                </a:solidFill>
                <a:latin typeface="Gill Sans MT"/>
                <a:cs typeface="Gill Sans MT"/>
              </a:rPr>
              <a:t>2.3% </a:t>
            </a:r>
            <a:r>
              <a:rPr sz="617" spc="62" dirty="0">
                <a:solidFill>
                  <a:srgbClr val="231F20"/>
                </a:solidFill>
                <a:latin typeface="Gill Sans MT"/>
                <a:cs typeface="Gill Sans MT"/>
              </a:rPr>
              <a:t>/</a:t>
            </a:r>
            <a:r>
              <a:rPr sz="617" spc="-115" dirty="0">
                <a:solidFill>
                  <a:srgbClr val="231F20"/>
                </a:solidFill>
                <a:latin typeface="Gill Sans MT"/>
                <a:cs typeface="Gill Sans MT"/>
              </a:rPr>
              <a:t> </a:t>
            </a:r>
            <a:r>
              <a:rPr sz="617" spc="-8" dirty="0">
                <a:solidFill>
                  <a:srgbClr val="231F20"/>
                </a:solidFill>
                <a:latin typeface="Gill Sans MT"/>
                <a:cs typeface="Gill Sans MT"/>
              </a:rPr>
              <a:t>5-10 </a:t>
            </a:r>
            <a:r>
              <a:rPr sz="617" spc="8" dirty="0">
                <a:solidFill>
                  <a:srgbClr val="231F20"/>
                </a:solidFill>
                <a:latin typeface="Gill Sans MT"/>
                <a:cs typeface="Gill Sans MT"/>
              </a:rPr>
              <a:t>devices</a:t>
            </a:r>
            <a:endParaRPr sz="617">
              <a:solidFill>
                <a:prstClr val="black"/>
              </a:solidFill>
              <a:latin typeface="Gill Sans MT"/>
              <a:cs typeface="Gill Sans MT"/>
            </a:endParaRPr>
          </a:p>
          <a:p>
            <a:pPr marL="10451" defTabSz="752460">
              <a:spcBef>
                <a:spcPts val="251"/>
              </a:spcBef>
            </a:pPr>
            <a:r>
              <a:rPr sz="617" spc="4" dirty="0">
                <a:solidFill>
                  <a:srgbClr val="231F20"/>
                </a:solidFill>
                <a:latin typeface="Gill Sans MT"/>
                <a:cs typeface="Gill Sans MT"/>
              </a:rPr>
              <a:t>3.3% </a:t>
            </a:r>
            <a:r>
              <a:rPr sz="617" spc="62" dirty="0">
                <a:solidFill>
                  <a:srgbClr val="231F20"/>
                </a:solidFill>
                <a:latin typeface="Gill Sans MT"/>
                <a:cs typeface="Gill Sans MT"/>
              </a:rPr>
              <a:t>/</a:t>
            </a:r>
            <a:r>
              <a:rPr sz="617" spc="-107" dirty="0">
                <a:solidFill>
                  <a:srgbClr val="231F20"/>
                </a:solidFill>
                <a:latin typeface="Gill Sans MT"/>
                <a:cs typeface="Gill Sans MT"/>
              </a:rPr>
              <a:t> </a:t>
            </a:r>
            <a:r>
              <a:rPr sz="617" spc="4" dirty="0">
                <a:solidFill>
                  <a:srgbClr val="231F20"/>
                </a:solidFill>
                <a:latin typeface="Gill Sans MT"/>
                <a:cs typeface="Gill Sans MT"/>
              </a:rPr>
              <a:t>4 </a:t>
            </a:r>
            <a:r>
              <a:rPr sz="617" spc="8" dirty="0">
                <a:solidFill>
                  <a:srgbClr val="231F20"/>
                </a:solidFill>
                <a:latin typeface="Gill Sans MT"/>
                <a:cs typeface="Gill Sans MT"/>
              </a:rPr>
              <a:t>devices</a:t>
            </a:r>
            <a:endParaRPr sz="617">
              <a:solidFill>
                <a:prstClr val="black"/>
              </a:solidFill>
              <a:latin typeface="Gill Sans MT"/>
              <a:cs typeface="Gill Sans MT"/>
            </a:endParaRPr>
          </a:p>
        </p:txBody>
      </p:sp>
      <p:sp>
        <p:nvSpPr>
          <p:cNvPr id="62" name="object 62"/>
          <p:cNvSpPr/>
          <p:nvPr/>
        </p:nvSpPr>
        <p:spPr>
          <a:xfrm>
            <a:off x="4601119" y="3401587"/>
            <a:ext cx="0" cy="194897"/>
          </a:xfrm>
          <a:custGeom>
            <a:avLst/>
            <a:gdLst/>
            <a:ahLst/>
            <a:cxnLst/>
            <a:rect l="l" t="t" r="r" b="b"/>
            <a:pathLst>
              <a:path h="236854">
                <a:moveTo>
                  <a:pt x="0" y="236702"/>
                </a:moveTo>
                <a:lnTo>
                  <a:pt x="0" y="0"/>
                </a:lnTo>
              </a:path>
            </a:pathLst>
          </a:custGeom>
          <a:ln w="6134">
            <a:solidFill>
              <a:srgbClr val="B4F2F9"/>
            </a:solidFill>
          </a:ln>
        </p:spPr>
        <p:txBody>
          <a:bodyPr wrap="square" lIns="0" tIns="0" rIns="0" bIns="0" rtlCol="0"/>
          <a:lstStyle/>
          <a:p>
            <a:pPr defTabSz="752460"/>
            <a:endParaRPr sz="1481">
              <a:solidFill>
                <a:prstClr val="black"/>
              </a:solidFill>
              <a:latin typeface="Calibri"/>
            </a:endParaRPr>
          </a:p>
        </p:txBody>
      </p:sp>
      <p:sp>
        <p:nvSpPr>
          <p:cNvPr id="63" name="object 63"/>
          <p:cNvSpPr/>
          <p:nvPr/>
        </p:nvSpPr>
        <p:spPr>
          <a:xfrm>
            <a:off x="4589025" y="3389503"/>
            <a:ext cx="24558" cy="24558"/>
          </a:xfrm>
          <a:custGeom>
            <a:avLst/>
            <a:gdLst/>
            <a:ahLst/>
            <a:cxnLst/>
            <a:rect l="l" t="t" r="r" b="b"/>
            <a:pathLst>
              <a:path w="29845" h="29844">
                <a:moveTo>
                  <a:pt x="22809" y="0"/>
                </a:moveTo>
                <a:lnTo>
                  <a:pt x="6578" y="0"/>
                </a:lnTo>
                <a:lnTo>
                  <a:pt x="0" y="6578"/>
                </a:lnTo>
                <a:lnTo>
                  <a:pt x="0" y="22809"/>
                </a:lnTo>
                <a:lnTo>
                  <a:pt x="6578" y="29387"/>
                </a:lnTo>
                <a:lnTo>
                  <a:pt x="22809" y="29387"/>
                </a:lnTo>
                <a:lnTo>
                  <a:pt x="29387" y="22809"/>
                </a:lnTo>
                <a:lnTo>
                  <a:pt x="29387" y="6578"/>
                </a:lnTo>
                <a:lnTo>
                  <a:pt x="22809" y="0"/>
                </a:lnTo>
                <a:close/>
              </a:path>
            </a:pathLst>
          </a:custGeom>
          <a:solidFill>
            <a:srgbClr val="B4F2F9"/>
          </a:solidFill>
        </p:spPr>
        <p:txBody>
          <a:bodyPr wrap="square" lIns="0" tIns="0" rIns="0" bIns="0" rtlCol="0"/>
          <a:lstStyle/>
          <a:p>
            <a:pPr defTabSz="752460"/>
            <a:endParaRPr sz="1481">
              <a:solidFill>
                <a:prstClr val="black"/>
              </a:solidFill>
              <a:latin typeface="Calibri"/>
            </a:endParaRPr>
          </a:p>
        </p:txBody>
      </p:sp>
      <p:sp>
        <p:nvSpPr>
          <p:cNvPr id="64" name="object 64"/>
          <p:cNvSpPr txBox="1"/>
          <p:nvPr/>
        </p:nvSpPr>
        <p:spPr>
          <a:xfrm>
            <a:off x="4741855" y="3394171"/>
            <a:ext cx="621269" cy="107625"/>
          </a:xfrm>
          <a:prstGeom prst="rect">
            <a:avLst/>
          </a:prstGeom>
        </p:spPr>
        <p:txBody>
          <a:bodyPr vert="horz" wrap="square" lIns="0" tIns="12540" rIns="0" bIns="0" rtlCol="0">
            <a:spAutoFit/>
          </a:bodyPr>
          <a:lstStyle/>
          <a:p>
            <a:pPr marL="10451" defTabSz="752460">
              <a:spcBef>
                <a:spcPts val="99"/>
              </a:spcBef>
            </a:pPr>
            <a:r>
              <a:rPr sz="617" spc="4" dirty="0">
                <a:solidFill>
                  <a:srgbClr val="231F20"/>
                </a:solidFill>
                <a:latin typeface="Gill Sans MT"/>
                <a:cs typeface="Gill Sans MT"/>
              </a:rPr>
              <a:t>1.4% </a:t>
            </a:r>
            <a:r>
              <a:rPr sz="617" spc="62" dirty="0">
                <a:solidFill>
                  <a:srgbClr val="231F20"/>
                </a:solidFill>
                <a:latin typeface="Gill Sans MT"/>
                <a:cs typeface="Gill Sans MT"/>
              </a:rPr>
              <a:t>/</a:t>
            </a:r>
            <a:r>
              <a:rPr sz="617" spc="-115" dirty="0">
                <a:solidFill>
                  <a:srgbClr val="231F20"/>
                </a:solidFill>
                <a:latin typeface="Gill Sans MT"/>
                <a:cs typeface="Gill Sans MT"/>
              </a:rPr>
              <a:t> </a:t>
            </a:r>
            <a:r>
              <a:rPr sz="617" spc="-12" dirty="0">
                <a:solidFill>
                  <a:srgbClr val="231F20"/>
                </a:solidFill>
                <a:latin typeface="Gill Sans MT"/>
                <a:cs typeface="Gill Sans MT"/>
              </a:rPr>
              <a:t>10+ </a:t>
            </a:r>
            <a:r>
              <a:rPr sz="617" spc="8" dirty="0">
                <a:solidFill>
                  <a:srgbClr val="231F20"/>
                </a:solidFill>
                <a:latin typeface="Gill Sans MT"/>
                <a:cs typeface="Gill Sans MT"/>
              </a:rPr>
              <a:t>devices</a:t>
            </a:r>
            <a:endParaRPr sz="617">
              <a:solidFill>
                <a:prstClr val="black"/>
              </a:solidFill>
              <a:latin typeface="Gill Sans MT"/>
              <a:cs typeface="Gill Sans MT"/>
            </a:endParaRPr>
          </a:p>
        </p:txBody>
      </p:sp>
      <p:sp>
        <p:nvSpPr>
          <p:cNvPr id="65" name="object 65"/>
          <p:cNvSpPr/>
          <p:nvPr/>
        </p:nvSpPr>
        <p:spPr>
          <a:xfrm>
            <a:off x="4729636" y="3471692"/>
            <a:ext cx="0" cy="57999"/>
          </a:xfrm>
          <a:custGeom>
            <a:avLst/>
            <a:gdLst/>
            <a:ahLst/>
            <a:cxnLst/>
            <a:rect l="l" t="t" r="r" b="b"/>
            <a:pathLst>
              <a:path h="70485">
                <a:moveTo>
                  <a:pt x="0" y="70370"/>
                </a:moveTo>
                <a:lnTo>
                  <a:pt x="0" y="0"/>
                </a:lnTo>
              </a:path>
            </a:pathLst>
          </a:custGeom>
          <a:ln w="6134">
            <a:solidFill>
              <a:srgbClr val="024C4C"/>
            </a:solidFill>
          </a:ln>
        </p:spPr>
        <p:txBody>
          <a:bodyPr wrap="square" lIns="0" tIns="0" rIns="0" bIns="0" rtlCol="0"/>
          <a:lstStyle/>
          <a:p>
            <a:pPr defTabSz="752460"/>
            <a:endParaRPr sz="1481">
              <a:solidFill>
                <a:prstClr val="black"/>
              </a:solidFill>
              <a:latin typeface="Calibri"/>
            </a:endParaRPr>
          </a:p>
        </p:txBody>
      </p:sp>
      <p:sp>
        <p:nvSpPr>
          <p:cNvPr id="66" name="object 66"/>
          <p:cNvSpPr/>
          <p:nvPr/>
        </p:nvSpPr>
        <p:spPr>
          <a:xfrm>
            <a:off x="4717552" y="3450720"/>
            <a:ext cx="24558" cy="24558"/>
          </a:xfrm>
          <a:custGeom>
            <a:avLst/>
            <a:gdLst/>
            <a:ahLst/>
            <a:cxnLst/>
            <a:rect l="l" t="t" r="r" b="b"/>
            <a:pathLst>
              <a:path w="29845" h="29844">
                <a:moveTo>
                  <a:pt x="22796" y="0"/>
                </a:moveTo>
                <a:lnTo>
                  <a:pt x="6565" y="0"/>
                </a:lnTo>
                <a:lnTo>
                  <a:pt x="0" y="6578"/>
                </a:lnTo>
                <a:lnTo>
                  <a:pt x="0" y="22809"/>
                </a:lnTo>
                <a:lnTo>
                  <a:pt x="6565" y="29387"/>
                </a:lnTo>
                <a:lnTo>
                  <a:pt x="22796" y="29387"/>
                </a:lnTo>
                <a:lnTo>
                  <a:pt x="29375" y="22809"/>
                </a:lnTo>
                <a:lnTo>
                  <a:pt x="29375" y="6578"/>
                </a:lnTo>
                <a:lnTo>
                  <a:pt x="22796" y="0"/>
                </a:lnTo>
                <a:close/>
              </a:path>
            </a:pathLst>
          </a:custGeom>
          <a:solidFill>
            <a:srgbClr val="024C4C"/>
          </a:solidFill>
        </p:spPr>
        <p:txBody>
          <a:bodyPr wrap="square" lIns="0" tIns="0" rIns="0" bIns="0" rtlCol="0"/>
          <a:lstStyle/>
          <a:p>
            <a:pPr defTabSz="752460"/>
            <a:endParaRPr sz="1481">
              <a:solidFill>
                <a:prstClr val="black"/>
              </a:solidFill>
              <a:latin typeface="Calibri"/>
            </a:endParaRPr>
          </a:p>
        </p:txBody>
      </p:sp>
      <p:sp>
        <p:nvSpPr>
          <p:cNvPr id="67" name="object 67"/>
          <p:cNvSpPr txBox="1"/>
          <p:nvPr/>
        </p:nvSpPr>
        <p:spPr>
          <a:xfrm>
            <a:off x="7051395" y="5552108"/>
            <a:ext cx="444137" cy="270175"/>
          </a:xfrm>
          <a:prstGeom prst="rect">
            <a:avLst/>
          </a:prstGeom>
        </p:spPr>
        <p:txBody>
          <a:bodyPr vert="horz" wrap="square" lIns="0" tIns="10450" rIns="0" bIns="0" rtlCol="0">
            <a:spAutoFit/>
          </a:bodyPr>
          <a:lstStyle/>
          <a:p>
            <a:pPr marL="10451" defTabSz="752460">
              <a:spcBef>
                <a:spcPts val="82"/>
              </a:spcBef>
            </a:pPr>
            <a:r>
              <a:rPr sz="1687" spc="-12" dirty="0">
                <a:solidFill>
                  <a:srgbClr val="05D6ED"/>
                </a:solidFill>
                <a:latin typeface="Gill Sans MT"/>
                <a:cs typeface="Gill Sans MT"/>
              </a:rPr>
              <a:t>2019</a:t>
            </a:r>
            <a:endParaRPr sz="1687">
              <a:solidFill>
                <a:prstClr val="black"/>
              </a:solidFill>
              <a:latin typeface="Gill Sans MT"/>
              <a:cs typeface="Gill Sans MT"/>
            </a:endParaRPr>
          </a:p>
        </p:txBody>
      </p:sp>
      <p:sp>
        <p:nvSpPr>
          <p:cNvPr id="68" name="object 68"/>
          <p:cNvSpPr txBox="1"/>
          <p:nvPr/>
        </p:nvSpPr>
        <p:spPr>
          <a:xfrm>
            <a:off x="3246555" y="1408907"/>
            <a:ext cx="5458707" cy="1793028"/>
          </a:xfrm>
          <a:prstGeom prst="rect">
            <a:avLst/>
          </a:prstGeom>
        </p:spPr>
        <p:txBody>
          <a:bodyPr vert="horz" wrap="square" lIns="0" tIns="10450" rIns="0" bIns="0" rtlCol="0">
            <a:spAutoFit/>
          </a:bodyPr>
          <a:lstStyle/>
          <a:p>
            <a:pPr marL="10451" marR="4180" defTabSz="752460">
              <a:lnSpc>
                <a:spcPct val="121300"/>
              </a:lnSpc>
              <a:spcBef>
                <a:spcPts val="82"/>
              </a:spcBef>
            </a:pPr>
            <a:r>
              <a:rPr sz="905" spc="-33" dirty="0">
                <a:solidFill>
                  <a:srgbClr val="58595B"/>
                </a:solidFill>
                <a:latin typeface="Gill Sans MT"/>
                <a:cs typeface="Gill Sans MT"/>
              </a:rPr>
              <a:t>Over </a:t>
            </a:r>
            <a:r>
              <a:rPr sz="905" spc="45" dirty="0">
                <a:solidFill>
                  <a:srgbClr val="58595B"/>
                </a:solidFill>
                <a:latin typeface="Gill Sans MT"/>
                <a:cs typeface="Gill Sans MT"/>
              </a:rPr>
              <a:t>40%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now </a:t>
            </a:r>
            <a:r>
              <a:rPr sz="905" spc="49" dirty="0">
                <a:solidFill>
                  <a:srgbClr val="58595B"/>
                </a:solidFill>
                <a:latin typeface="Gill Sans MT"/>
                <a:cs typeface="Gill Sans MT"/>
              </a:rPr>
              <a:t>have </a:t>
            </a:r>
            <a:r>
              <a:rPr sz="905" spc="25" dirty="0">
                <a:solidFill>
                  <a:srgbClr val="58595B"/>
                </a:solidFill>
                <a:latin typeface="Gill Sans MT"/>
                <a:cs typeface="Gill Sans MT"/>
              </a:rPr>
              <a:t>multiple </a:t>
            </a:r>
            <a:r>
              <a:rPr sz="905" spc="41" dirty="0">
                <a:solidFill>
                  <a:srgbClr val="58595B"/>
                </a:solidFill>
                <a:latin typeface="Gill Sans MT"/>
                <a:cs typeface="Gill Sans MT"/>
              </a:rPr>
              <a:t>devices. </a:t>
            </a:r>
            <a:r>
              <a:rPr sz="905" spc="25" dirty="0">
                <a:solidFill>
                  <a:srgbClr val="58595B"/>
                </a:solidFill>
                <a:latin typeface="Gill Sans MT"/>
                <a:cs typeface="Gill Sans MT"/>
              </a:rPr>
              <a:t>That </a:t>
            </a:r>
            <a:r>
              <a:rPr sz="905" spc="53" dirty="0">
                <a:solidFill>
                  <a:srgbClr val="58595B"/>
                </a:solidFill>
                <a:latin typeface="Gill Sans MT"/>
                <a:cs typeface="Gill Sans MT"/>
              </a:rPr>
              <a:t>is </a:t>
            </a:r>
            <a:r>
              <a:rPr sz="905" spc="41" dirty="0">
                <a:solidFill>
                  <a:srgbClr val="58595B"/>
                </a:solidFill>
                <a:latin typeface="Gill Sans MT"/>
                <a:cs typeface="Gill Sans MT"/>
              </a:rPr>
              <a:t>up </a:t>
            </a:r>
            <a:r>
              <a:rPr sz="905" spc="25" dirty="0">
                <a:solidFill>
                  <a:srgbClr val="58595B"/>
                </a:solidFill>
                <a:latin typeface="Gill Sans MT"/>
                <a:cs typeface="Gill Sans MT"/>
              </a:rPr>
              <a:t>from </a:t>
            </a:r>
            <a:r>
              <a:rPr sz="905" spc="45" dirty="0">
                <a:solidFill>
                  <a:srgbClr val="58595B"/>
                </a:solidFill>
                <a:latin typeface="Gill Sans MT"/>
                <a:cs typeface="Gill Sans MT"/>
              </a:rPr>
              <a:t>34% </a:t>
            </a:r>
            <a:r>
              <a:rPr sz="905" spc="21" dirty="0">
                <a:solidFill>
                  <a:srgbClr val="58595B"/>
                </a:solidFill>
                <a:latin typeface="Gill Sans MT"/>
                <a:cs typeface="Gill Sans MT"/>
              </a:rPr>
              <a:t>in </a:t>
            </a:r>
            <a:r>
              <a:rPr sz="905" spc="37" dirty="0">
                <a:solidFill>
                  <a:srgbClr val="58595B"/>
                </a:solidFill>
                <a:latin typeface="Gill Sans MT"/>
                <a:cs typeface="Gill Sans MT"/>
              </a:rPr>
              <a:t>2018. Households  </a:t>
            </a:r>
            <a:r>
              <a:rPr sz="905" spc="16" dirty="0">
                <a:solidFill>
                  <a:srgbClr val="58595B"/>
                </a:solidFill>
                <a:latin typeface="Gill Sans MT"/>
                <a:cs typeface="Gill Sans MT"/>
              </a:rPr>
              <a:t>with</a:t>
            </a:r>
            <a:r>
              <a:rPr sz="905" spc="-33" dirty="0">
                <a:solidFill>
                  <a:srgbClr val="58595B"/>
                </a:solidFill>
                <a:latin typeface="Gill Sans MT"/>
                <a:cs typeface="Gill Sans MT"/>
              </a:rPr>
              <a:t> </a:t>
            </a:r>
            <a:r>
              <a:rPr sz="905" spc="-4" dirty="0">
                <a:solidFill>
                  <a:srgbClr val="58595B"/>
                </a:solidFill>
                <a:latin typeface="Gill Sans MT"/>
                <a:cs typeface="Gill Sans MT"/>
              </a:rPr>
              <a:t>two,</a:t>
            </a:r>
            <a:r>
              <a:rPr sz="905" spc="-29" dirty="0">
                <a:solidFill>
                  <a:srgbClr val="58595B"/>
                </a:solidFill>
                <a:latin typeface="Gill Sans MT"/>
                <a:cs typeface="Gill Sans MT"/>
              </a:rPr>
              <a:t> </a:t>
            </a:r>
            <a:r>
              <a:rPr sz="905" dirty="0">
                <a:solidFill>
                  <a:srgbClr val="58595B"/>
                </a:solidFill>
                <a:latin typeface="Gill Sans MT"/>
                <a:cs typeface="Gill Sans MT"/>
              </a:rPr>
              <a:t>three,</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16" dirty="0">
                <a:solidFill>
                  <a:srgbClr val="58595B"/>
                </a:solidFill>
                <a:latin typeface="Gill Sans MT"/>
                <a:cs typeface="Gill Sans MT"/>
              </a:rPr>
              <a:t>more</a:t>
            </a:r>
            <a:r>
              <a:rPr sz="905" spc="-29" dirty="0">
                <a:solidFill>
                  <a:srgbClr val="58595B"/>
                </a:solidFill>
                <a:latin typeface="Gill Sans MT"/>
                <a:cs typeface="Gill Sans MT"/>
              </a:rPr>
              <a:t> </a:t>
            </a:r>
            <a:r>
              <a:rPr sz="905" spc="41" dirty="0">
                <a:solidFill>
                  <a:srgbClr val="58595B"/>
                </a:solidFill>
                <a:latin typeface="Gill Sans MT"/>
                <a:cs typeface="Gill Sans MT"/>
              </a:rPr>
              <a:t>than</a:t>
            </a:r>
            <a:r>
              <a:rPr sz="905" spc="-33" dirty="0">
                <a:solidFill>
                  <a:srgbClr val="58595B"/>
                </a:solidFill>
                <a:latin typeface="Gill Sans MT"/>
                <a:cs typeface="Gill Sans MT"/>
              </a:rPr>
              <a:t> </a:t>
            </a:r>
            <a:r>
              <a:rPr sz="905" spc="29" dirty="0">
                <a:solidFill>
                  <a:srgbClr val="58595B"/>
                </a:solidFill>
                <a:latin typeface="Gill Sans MT"/>
                <a:cs typeface="Gill Sans MT"/>
              </a:rPr>
              <a:t>five</a:t>
            </a:r>
            <a:r>
              <a:rPr sz="905" spc="-29" dirty="0">
                <a:solidFill>
                  <a:srgbClr val="58595B"/>
                </a:solidFill>
                <a:latin typeface="Gill Sans MT"/>
                <a:cs typeface="Gill Sans MT"/>
              </a:rPr>
              <a:t> </a:t>
            </a:r>
            <a:r>
              <a:rPr sz="905" spc="45" dirty="0">
                <a:solidFill>
                  <a:srgbClr val="58595B"/>
                </a:solidFill>
                <a:latin typeface="Gill Sans MT"/>
                <a:cs typeface="Gill Sans MT"/>
              </a:rPr>
              <a:t>devices</a:t>
            </a:r>
            <a:r>
              <a:rPr sz="905" spc="-29" dirty="0">
                <a:solidFill>
                  <a:srgbClr val="58595B"/>
                </a:solidFill>
                <a:latin typeface="Gill Sans MT"/>
                <a:cs typeface="Gill Sans MT"/>
              </a:rPr>
              <a:t> </a:t>
            </a:r>
            <a:r>
              <a:rPr sz="905" spc="33" dirty="0">
                <a:solidFill>
                  <a:srgbClr val="58595B"/>
                </a:solidFill>
                <a:latin typeface="Gill Sans MT"/>
                <a:cs typeface="Gill Sans MT"/>
              </a:rPr>
              <a:t>all</a:t>
            </a:r>
            <a:r>
              <a:rPr sz="905" spc="-29" dirty="0">
                <a:solidFill>
                  <a:srgbClr val="58595B"/>
                </a:solidFill>
                <a:latin typeface="Gill Sans MT"/>
                <a:cs typeface="Gill Sans MT"/>
              </a:rPr>
              <a:t> </a:t>
            </a:r>
            <a:r>
              <a:rPr sz="905" spc="16" dirty="0">
                <a:solidFill>
                  <a:srgbClr val="58595B"/>
                </a:solidFill>
                <a:latin typeface="Gill Sans MT"/>
                <a:cs typeface="Gill Sans MT"/>
              </a:rPr>
              <a:t>rose</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45" dirty="0">
                <a:solidFill>
                  <a:srgbClr val="58595B"/>
                </a:solidFill>
                <a:latin typeface="Gill Sans MT"/>
                <a:cs typeface="Gill Sans MT"/>
              </a:rPr>
              <a:t>2019</a:t>
            </a:r>
            <a:r>
              <a:rPr sz="905" spc="-29" dirty="0">
                <a:solidFill>
                  <a:srgbClr val="58595B"/>
                </a:solidFill>
                <a:latin typeface="Gill Sans MT"/>
                <a:cs typeface="Gill Sans MT"/>
              </a:rPr>
              <a:t> </a:t>
            </a:r>
            <a:r>
              <a:rPr sz="905" spc="103" dirty="0">
                <a:solidFill>
                  <a:srgbClr val="58595B"/>
                </a:solidFill>
                <a:latin typeface="Gill Sans MT"/>
                <a:cs typeface="Gill Sans MT"/>
              </a:rPr>
              <a:t>as</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37" dirty="0">
                <a:solidFill>
                  <a:srgbClr val="58595B"/>
                </a:solidFill>
                <a:latin typeface="Gill Sans MT"/>
                <a:cs typeface="Gill Sans MT"/>
              </a:rPr>
              <a:t>percentage</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33" dirty="0">
                <a:solidFill>
                  <a:srgbClr val="58595B"/>
                </a:solidFill>
                <a:latin typeface="Gill Sans MT"/>
                <a:cs typeface="Gill Sans MT"/>
              </a:rPr>
              <a:t>all</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29" dirty="0">
                <a:solidFill>
                  <a:srgbClr val="58595B"/>
                </a:solidFill>
                <a:latin typeface="Gill Sans MT"/>
                <a:cs typeface="Gill Sans MT"/>
              </a:rPr>
              <a:t> </a:t>
            </a:r>
            <a:r>
              <a:rPr sz="905" spc="21" dirty="0">
                <a:solidFill>
                  <a:srgbClr val="58595B"/>
                </a:solidFill>
                <a:latin typeface="Gill Sans MT"/>
                <a:cs typeface="Gill Sans MT"/>
              </a:rPr>
              <a:t>owners.</a:t>
            </a:r>
            <a:r>
              <a:rPr sz="905" spc="-45" dirty="0">
                <a:solidFill>
                  <a:srgbClr val="58595B"/>
                </a:solidFill>
                <a:latin typeface="Gill Sans MT"/>
                <a:cs typeface="Gill Sans MT"/>
              </a:rPr>
              <a:t> </a:t>
            </a:r>
            <a:r>
              <a:rPr sz="905" spc="33" dirty="0">
                <a:solidFill>
                  <a:srgbClr val="58595B"/>
                </a:solidFill>
                <a:latin typeface="Gill Sans MT"/>
                <a:cs typeface="Gill Sans MT"/>
              </a:rPr>
              <a:t>This  </a:t>
            </a:r>
            <a:r>
              <a:rPr sz="905" spc="62" dirty="0">
                <a:solidFill>
                  <a:srgbClr val="58595B"/>
                </a:solidFill>
                <a:latin typeface="Gill Sans MT"/>
                <a:cs typeface="Gill Sans MT"/>
              </a:rPr>
              <a:t>change</a:t>
            </a:r>
            <a:r>
              <a:rPr sz="905" spc="-33" dirty="0">
                <a:solidFill>
                  <a:srgbClr val="58595B"/>
                </a:solidFill>
                <a:latin typeface="Gill Sans MT"/>
                <a:cs typeface="Gill Sans MT"/>
              </a:rPr>
              <a:t> </a:t>
            </a:r>
            <a:r>
              <a:rPr sz="905" spc="74" dirty="0">
                <a:solidFill>
                  <a:srgbClr val="58595B"/>
                </a:solidFill>
                <a:latin typeface="Gill Sans MT"/>
                <a:cs typeface="Gill Sans MT"/>
              </a:rPr>
              <a:t>suggests</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66" dirty="0">
                <a:solidFill>
                  <a:srgbClr val="58595B"/>
                </a:solidFill>
                <a:latin typeface="Gill Sans MT"/>
                <a:cs typeface="Gill Sans MT"/>
              </a:rPr>
              <a:t>many</a:t>
            </a:r>
            <a:r>
              <a:rPr sz="905" spc="-33" dirty="0">
                <a:solidFill>
                  <a:srgbClr val="58595B"/>
                </a:solidFill>
                <a:latin typeface="Gill Sans MT"/>
                <a:cs typeface="Gill Sans MT"/>
              </a:rPr>
              <a:t> </a:t>
            </a:r>
            <a:r>
              <a:rPr sz="905" spc="41" dirty="0">
                <a:solidFill>
                  <a:srgbClr val="58595B"/>
                </a:solidFill>
                <a:latin typeface="Gill Sans MT"/>
                <a:cs typeface="Gill Sans MT"/>
              </a:rPr>
              <a:t>households</a:t>
            </a:r>
            <a:r>
              <a:rPr sz="905" spc="-29" dirty="0">
                <a:solidFill>
                  <a:srgbClr val="58595B"/>
                </a:solidFill>
                <a:latin typeface="Gill Sans MT"/>
                <a:cs typeface="Gill Sans MT"/>
              </a:rPr>
              <a:t> </a:t>
            </a:r>
            <a:r>
              <a:rPr sz="905" spc="21" dirty="0">
                <a:solidFill>
                  <a:srgbClr val="58595B"/>
                </a:solidFill>
                <a:latin typeface="Gill Sans MT"/>
                <a:cs typeface="Gill Sans MT"/>
              </a:rPr>
              <a:t>are</a:t>
            </a:r>
            <a:r>
              <a:rPr sz="905" spc="-33" dirty="0">
                <a:solidFill>
                  <a:srgbClr val="58595B"/>
                </a:solidFill>
                <a:latin typeface="Gill Sans MT"/>
                <a:cs typeface="Gill Sans MT"/>
              </a:rPr>
              <a:t> </a:t>
            </a:r>
            <a:r>
              <a:rPr sz="905" spc="41" dirty="0">
                <a:solidFill>
                  <a:srgbClr val="58595B"/>
                </a:solidFill>
                <a:latin typeface="Gill Sans MT"/>
                <a:cs typeface="Gill Sans MT"/>
              </a:rPr>
              <a:t>finding</a:t>
            </a:r>
            <a:r>
              <a:rPr sz="905" spc="-33" dirty="0">
                <a:solidFill>
                  <a:srgbClr val="58595B"/>
                </a:solidFill>
                <a:latin typeface="Gill Sans MT"/>
                <a:cs typeface="Gill Sans MT"/>
              </a:rPr>
              <a:t> </a:t>
            </a:r>
            <a:r>
              <a:rPr sz="905" spc="4" dirty="0">
                <a:solidFill>
                  <a:srgbClr val="58595B"/>
                </a:solidFill>
                <a:latin typeface="Gill Sans MT"/>
                <a:cs typeface="Gill Sans MT"/>
              </a:rPr>
              <a:t>utility</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45" dirty="0">
                <a:solidFill>
                  <a:srgbClr val="58595B"/>
                </a:solidFill>
                <a:latin typeface="Gill Sans MT"/>
                <a:cs typeface="Gill Sans MT"/>
              </a:rPr>
              <a:t>speakers</a:t>
            </a:r>
            <a:r>
              <a:rPr sz="905" spc="-33" dirty="0">
                <a:solidFill>
                  <a:srgbClr val="58595B"/>
                </a:solidFill>
                <a:latin typeface="Gill Sans MT"/>
                <a:cs typeface="Gill Sans MT"/>
              </a:rPr>
              <a:t> </a:t>
            </a:r>
            <a:r>
              <a:rPr sz="905" spc="45" dirty="0">
                <a:solidFill>
                  <a:srgbClr val="58595B"/>
                </a:solidFill>
                <a:latin typeface="Gill Sans MT"/>
                <a:cs typeface="Gill Sans MT"/>
              </a:rPr>
              <a:t>being</a:t>
            </a:r>
            <a:r>
              <a:rPr sz="905" spc="-33" dirty="0">
                <a:solidFill>
                  <a:srgbClr val="58595B"/>
                </a:solidFill>
                <a:latin typeface="Gill Sans MT"/>
                <a:cs typeface="Gill Sans MT"/>
              </a:rPr>
              <a:t> </a:t>
            </a:r>
            <a:r>
              <a:rPr sz="905" spc="21" dirty="0">
                <a:solidFill>
                  <a:srgbClr val="58595B"/>
                </a:solidFill>
                <a:latin typeface="Gill Sans MT"/>
                <a:cs typeface="Gill Sans MT"/>
              </a:rPr>
              <a:t>nearby.</a:t>
            </a:r>
            <a:endParaRPr sz="905">
              <a:solidFill>
                <a:prstClr val="black"/>
              </a:solidFill>
              <a:latin typeface="Gill Sans MT"/>
              <a:cs typeface="Gill Sans MT"/>
            </a:endParaRPr>
          </a:p>
          <a:p>
            <a:pPr marL="10451" marR="39713" defTabSz="752460">
              <a:lnSpc>
                <a:spcPct val="121200"/>
              </a:lnSpc>
              <a:spcBef>
                <a:spcPts val="823"/>
              </a:spcBef>
            </a:pPr>
            <a:r>
              <a:rPr sz="905" spc="21" dirty="0">
                <a:solidFill>
                  <a:srgbClr val="58595B"/>
                </a:solidFill>
                <a:latin typeface="Gill Sans MT"/>
                <a:cs typeface="Gill Sans MT"/>
              </a:rPr>
              <a:t>The</a:t>
            </a:r>
            <a:r>
              <a:rPr sz="905" spc="-33" dirty="0">
                <a:solidFill>
                  <a:srgbClr val="58595B"/>
                </a:solidFill>
                <a:latin typeface="Gill Sans MT"/>
                <a:cs typeface="Gill Sans MT"/>
              </a:rPr>
              <a:t> </a:t>
            </a:r>
            <a:r>
              <a:rPr sz="905" spc="53" dirty="0">
                <a:solidFill>
                  <a:srgbClr val="58595B"/>
                </a:solidFill>
                <a:latin typeface="Gill Sans MT"/>
                <a:cs typeface="Gill Sans MT"/>
              </a:rPr>
              <a:t>data</a:t>
            </a:r>
            <a:r>
              <a:rPr sz="905" spc="-29" dirty="0">
                <a:solidFill>
                  <a:srgbClr val="58595B"/>
                </a:solidFill>
                <a:latin typeface="Gill Sans MT"/>
                <a:cs typeface="Gill Sans MT"/>
              </a:rPr>
              <a:t> </a:t>
            </a:r>
            <a:r>
              <a:rPr sz="905" spc="29" dirty="0">
                <a:solidFill>
                  <a:srgbClr val="58595B"/>
                </a:solidFill>
                <a:latin typeface="Gill Sans MT"/>
                <a:cs typeface="Gill Sans MT"/>
              </a:rPr>
              <a:t>indicate</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25" dirty="0">
                <a:solidFill>
                  <a:srgbClr val="58595B"/>
                </a:solidFill>
                <a:latin typeface="Gill Sans MT"/>
                <a:cs typeface="Gill Sans MT"/>
              </a:rPr>
              <a:t>industry</a:t>
            </a:r>
            <a:r>
              <a:rPr sz="905" spc="-29" dirty="0">
                <a:solidFill>
                  <a:srgbClr val="58595B"/>
                </a:solidFill>
                <a:latin typeface="Gill Sans MT"/>
                <a:cs typeface="Gill Sans MT"/>
              </a:rPr>
              <a:t> </a:t>
            </a:r>
            <a:r>
              <a:rPr sz="905" spc="37" dirty="0">
                <a:solidFill>
                  <a:srgbClr val="58595B"/>
                </a:solidFill>
                <a:latin typeface="Gill Sans MT"/>
                <a:cs typeface="Gill Sans MT"/>
              </a:rPr>
              <a:t>sold</a:t>
            </a:r>
            <a:r>
              <a:rPr sz="905" spc="-33" dirty="0">
                <a:solidFill>
                  <a:srgbClr val="58595B"/>
                </a:solidFill>
                <a:latin typeface="Gill Sans MT"/>
                <a:cs typeface="Gill Sans MT"/>
              </a:rPr>
              <a:t> </a:t>
            </a:r>
            <a:r>
              <a:rPr sz="905" spc="37" dirty="0">
                <a:solidFill>
                  <a:srgbClr val="58595B"/>
                </a:solidFill>
                <a:latin typeface="Gill Sans MT"/>
                <a:cs typeface="Gill Sans MT"/>
              </a:rPr>
              <a:t>about</a:t>
            </a:r>
            <a:r>
              <a:rPr sz="905" spc="-29" dirty="0">
                <a:solidFill>
                  <a:srgbClr val="58595B"/>
                </a:solidFill>
                <a:latin typeface="Gill Sans MT"/>
                <a:cs typeface="Gill Sans MT"/>
              </a:rPr>
              <a:t> </a:t>
            </a:r>
            <a:r>
              <a:rPr sz="905" spc="45" dirty="0">
                <a:solidFill>
                  <a:srgbClr val="58595B"/>
                </a:solidFill>
                <a:latin typeface="Gill Sans MT"/>
                <a:cs typeface="Gill Sans MT"/>
              </a:rPr>
              <a:t>48</a:t>
            </a:r>
            <a:r>
              <a:rPr sz="905" spc="-33" dirty="0">
                <a:solidFill>
                  <a:srgbClr val="58595B"/>
                </a:solidFill>
                <a:latin typeface="Gill Sans MT"/>
                <a:cs typeface="Gill Sans MT"/>
              </a:rPr>
              <a:t> </a:t>
            </a:r>
            <a:r>
              <a:rPr sz="905" spc="21" dirty="0">
                <a:solidFill>
                  <a:srgbClr val="58595B"/>
                </a:solidFill>
                <a:latin typeface="Gill Sans MT"/>
                <a:cs typeface="Gill Sans MT"/>
              </a:rPr>
              <a:t>million</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45" dirty="0">
                <a:solidFill>
                  <a:srgbClr val="58595B"/>
                </a:solidFill>
                <a:latin typeface="Gill Sans MT"/>
                <a:cs typeface="Gill Sans MT"/>
              </a:rPr>
              <a:t>speakers</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25" dirty="0">
                <a:solidFill>
                  <a:srgbClr val="58595B"/>
                </a:solidFill>
                <a:latin typeface="Gill Sans MT"/>
                <a:cs typeface="Gill Sans MT"/>
              </a:rPr>
              <a:t>U.S.</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45" dirty="0">
                <a:solidFill>
                  <a:srgbClr val="58595B"/>
                </a:solidFill>
                <a:latin typeface="Gill Sans MT"/>
                <a:cs typeface="Gill Sans MT"/>
              </a:rPr>
              <a:t>2018</a:t>
            </a:r>
            <a:r>
              <a:rPr sz="905" spc="-29" dirty="0">
                <a:solidFill>
                  <a:srgbClr val="58595B"/>
                </a:solidFill>
                <a:latin typeface="Gill Sans MT"/>
                <a:cs typeface="Gill Sans MT"/>
              </a:rPr>
              <a:t> </a:t>
            </a:r>
            <a:r>
              <a:rPr sz="905" spc="37" dirty="0">
                <a:solidFill>
                  <a:srgbClr val="58595B"/>
                </a:solidFill>
                <a:latin typeface="Gill Sans MT"/>
                <a:cs typeface="Gill Sans MT"/>
              </a:rPr>
              <a:t>bringing</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12" dirty="0">
                <a:solidFill>
                  <a:srgbClr val="58595B"/>
                </a:solidFill>
                <a:latin typeface="Gill Sans MT"/>
                <a:cs typeface="Gill Sans MT"/>
              </a:rPr>
              <a:t>total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58" dirty="0">
                <a:solidFill>
                  <a:srgbClr val="58595B"/>
                </a:solidFill>
                <a:latin typeface="Gill Sans MT"/>
                <a:cs typeface="Gill Sans MT"/>
              </a:rPr>
              <a:t>use</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37" dirty="0">
                <a:solidFill>
                  <a:srgbClr val="58595B"/>
                </a:solidFill>
                <a:latin typeface="Gill Sans MT"/>
                <a:cs typeface="Gill Sans MT"/>
              </a:rPr>
              <a:t>about</a:t>
            </a:r>
            <a:r>
              <a:rPr sz="905" spc="-29" dirty="0">
                <a:solidFill>
                  <a:srgbClr val="58595B"/>
                </a:solidFill>
                <a:latin typeface="Gill Sans MT"/>
                <a:cs typeface="Gill Sans MT"/>
              </a:rPr>
              <a:t> </a:t>
            </a:r>
            <a:r>
              <a:rPr sz="905" spc="45" dirty="0">
                <a:solidFill>
                  <a:srgbClr val="58595B"/>
                </a:solidFill>
                <a:latin typeface="Gill Sans MT"/>
                <a:cs typeface="Gill Sans MT"/>
              </a:rPr>
              <a:t>133</a:t>
            </a:r>
            <a:r>
              <a:rPr sz="905" spc="-29" dirty="0">
                <a:solidFill>
                  <a:srgbClr val="58595B"/>
                </a:solidFill>
                <a:latin typeface="Gill Sans MT"/>
                <a:cs typeface="Gill Sans MT"/>
              </a:rPr>
              <a:t> </a:t>
            </a:r>
            <a:r>
              <a:rPr sz="905" spc="21" dirty="0">
                <a:solidFill>
                  <a:srgbClr val="58595B"/>
                </a:solidFill>
                <a:latin typeface="Gill Sans MT"/>
                <a:cs typeface="Gill Sans MT"/>
              </a:rPr>
              <a:t>million</a:t>
            </a:r>
            <a:r>
              <a:rPr sz="905" spc="-29" dirty="0">
                <a:solidFill>
                  <a:srgbClr val="58595B"/>
                </a:solidFill>
                <a:latin typeface="Gill Sans MT"/>
                <a:cs typeface="Gill Sans MT"/>
              </a:rPr>
              <a:t> </a:t>
            </a:r>
            <a:r>
              <a:rPr sz="905" spc="41" dirty="0">
                <a:solidFill>
                  <a:srgbClr val="58595B"/>
                </a:solidFill>
                <a:latin typeface="Gill Sans MT"/>
                <a:cs typeface="Gill Sans MT"/>
              </a:rPr>
              <a:t>up</a:t>
            </a:r>
            <a:r>
              <a:rPr sz="905" spc="-29" dirty="0">
                <a:solidFill>
                  <a:srgbClr val="58595B"/>
                </a:solidFill>
                <a:latin typeface="Gill Sans MT"/>
                <a:cs typeface="Gill Sans MT"/>
              </a:rPr>
              <a:t> </a:t>
            </a:r>
            <a:r>
              <a:rPr sz="905" spc="25" dirty="0">
                <a:solidFill>
                  <a:srgbClr val="58595B"/>
                </a:solidFill>
                <a:latin typeface="Gill Sans MT"/>
                <a:cs typeface="Gill Sans MT"/>
              </a:rPr>
              <a:t>from</a:t>
            </a:r>
            <a:r>
              <a:rPr sz="905" spc="-29" dirty="0">
                <a:solidFill>
                  <a:srgbClr val="58595B"/>
                </a:solidFill>
                <a:latin typeface="Gill Sans MT"/>
                <a:cs typeface="Gill Sans MT"/>
              </a:rPr>
              <a:t> </a:t>
            </a:r>
            <a:r>
              <a:rPr sz="905" spc="37" dirty="0">
                <a:solidFill>
                  <a:srgbClr val="58595B"/>
                </a:solidFill>
                <a:latin typeface="Gill Sans MT"/>
                <a:cs typeface="Gill Sans MT"/>
              </a:rPr>
              <a:t>about</a:t>
            </a:r>
            <a:r>
              <a:rPr sz="905" spc="-29" dirty="0">
                <a:solidFill>
                  <a:srgbClr val="58595B"/>
                </a:solidFill>
                <a:latin typeface="Gill Sans MT"/>
                <a:cs typeface="Gill Sans MT"/>
              </a:rPr>
              <a:t> </a:t>
            </a:r>
            <a:r>
              <a:rPr sz="905" spc="45" dirty="0">
                <a:solidFill>
                  <a:srgbClr val="58595B"/>
                </a:solidFill>
                <a:latin typeface="Gill Sans MT"/>
                <a:cs typeface="Gill Sans MT"/>
              </a:rPr>
              <a:t>85</a:t>
            </a:r>
            <a:r>
              <a:rPr sz="905" spc="-29" dirty="0">
                <a:solidFill>
                  <a:srgbClr val="58595B"/>
                </a:solidFill>
                <a:latin typeface="Gill Sans MT"/>
                <a:cs typeface="Gill Sans MT"/>
              </a:rPr>
              <a:t> </a:t>
            </a:r>
            <a:r>
              <a:rPr sz="905" spc="21" dirty="0">
                <a:solidFill>
                  <a:srgbClr val="58595B"/>
                </a:solidFill>
                <a:latin typeface="Gill Sans MT"/>
                <a:cs typeface="Gill Sans MT"/>
              </a:rPr>
              <a:t>million</a:t>
            </a:r>
            <a:r>
              <a:rPr sz="905" spc="-33" dirty="0">
                <a:solidFill>
                  <a:srgbClr val="58595B"/>
                </a:solidFill>
                <a:latin typeface="Gill Sans MT"/>
                <a:cs typeface="Gill Sans MT"/>
              </a:rPr>
              <a:t> </a:t>
            </a:r>
            <a:r>
              <a:rPr sz="905" spc="41" dirty="0">
                <a:solidFill>
                  <a:srgbClr val="58595B"/>
                </a:solidFill>
                <a:latin typeface="Gill Sans MT"/>
                <a:cs typeface="Gill Sans MT"/>
              </a:rPr>
              <a:t>at</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37" dirty="0">
                <a:solidFill>
                  <a:srgbClr val="58595B"/>
                </a:solidFill>
                <a:latin typeface="Gill Sans MT"/>
                <a:cs typeface="Gill Sans MT"/>
              </a:rPr>
              <a:t>end</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37" dirty="0">
                <a:solidFill>
                  <a:srgbClr val="58595B"/>
                </a:solidFill>
                <a:latin typeface="Gill Sans MT"/>
                <a:cs typeface="Gill Sans MT"/>
              </a:rPr>
              <a:t>2017.</a:t>
            </a:r>
            <a:r>
              <a:rPr sz="905" spc="-29" dirty="0">
                <a:solidFill>
                  <a:srgbClr val="58595B"/>
                </a:solidFill>
                <a:latin typeface="Gill Sans MT"/>
                <a:cs typeface="Gill Sans MT"/>
              </a:rPr>
              <a:t> </a:t>
            </a:r>
            <a:r>
              <a:rPr sz="905" spc="-33" dirty="0">
                <a:solidFill>
                  <a:srgbClr val="58595B"/>
                </a:solidFill>
                <a:latin typeface="Gill Sans MT"/>
                <a:cs typeface="Gill Sans MT"/>
              </a:rPr>
              <a:t>Of</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45" dirty="0">
                <a:solidFill>
                  <a:srgbClr val="58595B"/>
                </a:solidFill>
                <a:latin typeface="Gill Sans MT"/>
                <a:cs typeface="Gill Sans MT"/>
              </a:rPr>
              <a:t>19</a:t>
            </a:r>
            <a:r>
              <a:rPr sz="905" spc="-29" dirty="0">
                <a:solidFill>
                  <a:srgbClr val="58595B"/>
                </a:solidFill>
                <a:latin typeface="Gill Sans MT"/>
                <a:cs typeface="Gill Sans MT"/>
              </a:rPr>
              <a:t> </a:t>
            </a:r>
            <a:r>
              <a:rPr sz="905" spc="21" dirty="0">
                <a:solidFill>
                  <a:srgbClr val="58595B"/>
                </a:solidFill>
                <a:latin typeface="Gill Sans MT"/>
                <a:cs typeface="Gill Sans MT"/>
              </a:rPr>
              <a:t>million</a:t>
            </a:r>
            <a:r>
              <a:rPr sz="905" spc="-29" dirty="0">
                <a:solidFill>
                  <a:srgbClr val="58595B"/>
                </a:solidFill>
                <a:latin typeface="Gill Sans MT"/>
                <a:cs typeface="Gill Sans MT"/>
              </a:rPr>
              <a:t> </a:t>
            </a:r>
            <a:r>
              <a:rPr sz="905" spc="33" dirty="0">
                <a:solidFill>
                  <a:srgbClr val="58595B"/>
                </a:solidFill>
                <a:latin typeface="Gill Sans MT"/>
                <a:cs typeface="Gill Sans MT"/>
              </a:rPr>
              <a:t>new</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33" dirty="0">
                <a:solidFill>
                  <a:srgbClr val="58595B"/>
                </a:solidFill>
                <a:latin typeface="Gill Sans MT"/>
                <a:cs typeface="Gill Sans MT"/>
              </a:rPr>
              <a:t>speaker  </a:t>
            </a:r>
            <a:r>
              <a:rPr sz="905" spc="16" dirty="0">
                <a:solidFill>
                  <a:srgbClr val="58595B"/>
                </a:solidFill>
                <a:latin typeface="Gill Sans MT"/>
                <a:cs typeface="Gill Sans MT"/>
              </a:rPr>
              <a:t>owners,</a:t>
            </a:r>
            <a:r>
              <a:rPr sz="905" spc="-29" dirty="0">
                <a:solidFill>
                  <a:srgbClr val="58595B"/>
                </a:solidFill>
                <a:latin typeface="Gill Sans MT"/>
                <a:cs typeface="Gill Sans MT"/>
              </a:rPr>
              <a:t> </a:t>
            </a:r>
            <a:r>
              <a:rPr sz="905" spc="45" dirty="0">
                <a:solidFill>
                  <a:srgbClr val="58595B"/>
                </a:solidFill>
                <a:latin typeface="Gill Sans MT"/>
                <a:cs typeface="Gill Sans MT"/>
              </a:rPr>
              <a:t>31%</a:t>
            </a:r>
            <a:r>
              <a:rPr sz="905" spc="-29" dirty="0">
                <a:solidFill>
                  <a:srgbClr val="58595B"/>
                </a:solidFill>
                <a:latin typeface="Gill Sans MT"/>
                <a:cs typeface="Gill Sans MT"/>
              </a:rPr>
              <a:t> </a:t>
            </a:r>
            <a:r>
              <a:rPr sz="905" spc="49" dirty="0">
                <a:solidFill>
                  <a:srgbClr val="58595B"/>
                </a:solidFill>
                <a:latin typeface="Gill Sans MT"/>
                <a:cs typeface="Gill Sans MT"/>
              </a:rPr>
              <a:t>have</a:t>
            </a:r>
            <a:r>
              <a:rPr sz="905" spc="-25" dirty="0">
                <a:solidFill>
                  <a:srgbClr val="58595B"/>
                </a:solidFill>
                <a:latin typeface="Gill Sans MT"/>
                <a:cs typeface="Gill Sans MT"/>
              </a:rPr>
              <a:t> </a:t>
            </a:r>
            <a:r>
              <a:rPr sz="905" spc="41" dirty="0">
                <a:solidFill>
                  <a:srgbClr val="58595B"/>
                </a:solidFill>
                <a:latin typeface="Gill Sans MT"/>
                <a:cs typeface="Gill Sans MT"/>
              </a:rPr>
              <a:t>purchased</a:t>
            </a:r>
            <a:r>
              <a:rPr sz="905" spc="-29" dirty="0">
                <a:solidFill>
                  <a:srgbClr val="58595B"/>
                </a:solidFill>
                <a:latin typeface="Gill Sans MT"/>
                <a:cs typeface="Gill Sans MT"/>
              </a:rPr>
              <a:t> </a:t>
            </a:r>
            <a:r>
              <a:rPr sz="905" spc="25" dirty="0">
                <a:solidFill>
                  <a:srgbClr val="58595B"/>
                </a:solidFill>
                <a:latin typeface="Gill Sans MT"/>
                <a:cs typeface="Gill Sans MT"/>
              </a:rPr>
              <a:t>multiple</a:t>
            </a:r>
            <a:r>
              <a:rPr sz="905" spc="-25" dirty="0">
                <a:solidFill>
                  <a:srgbClr val="58595B"/>
                </a:solidFill>
                <a:latin typeface="Gill Sans MT"/>
                <a:cs typeface="Gill Sans MT"/>
              </a:rPr>
              <a:t> </a:t>
            </a:r>
            <a:r>
              <a:rPr sz="905" spc="41" dirty="0">
                <a:solidFill>
                  <a:srgbClr val="58595B"/>
                </a:solidFill>
                <a:latin typeface="Gill Sans MT"/>
                <a:cs typeface="Gill Sans MT"/>
              </a:rPr>
              <a:t>devices.</a:t>
            </a:r>
            <a:r>
              <a:rPr sz="905" spc="-45"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45" dirty="0">
                <a:solidFill>
                  <a:srgbClr val="58595B"/>
                </a:solidFill>
                <a:latin typeface="Gill Sans MT"/>
                <a:cs typeface="Gill Sans MT"/>
              </a:rPr>
              <a:t>compares</a:t>
            </a:r>
            <a:r>
              <a:rPr sz="905" spc="-25" dirty="0">
                <a:solidFill>
                  <a:srgbClr val="58595B"/>
                </a:solidFill>
                <a:latin typeface="Gill Sans MT"/>
                <a:cs typeface="Gill Sans MT"/>
              </a:rPr>
              <a:t>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45" dirty="0">
                <a:solidFill>
                  <a:srgbClr val="58595B"/>
                </a:solidFill>
                <a:latin typeface="Gill Sans MT"/>
                <a:cs typeface="Gill Sans MT"/>
              </a:rPr>
              <a:t>49%</a:t>
            </a:r>
            <a:r>
              <a:rPr sz="905" spc="-25"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25" dirty="0">
                <a:solidFill>
                  <a:srgbClr val="58595B"/>
                </a:solidFill>
                <a:latin typeface="Gill Sans MT"/>
                <a:cs typeface="Gill Sans MT"/>
              </a:rPr>
              <a:t>U.S.</a:t>
            </a:r>
            <a:r>
              <a:rPr sz="905" spc="-29" dirty="0">
                <a:solidFill>
                  <a:srgbClr val="58595B"/>
                </a:solidFill>
                <a:latin typeface="Gill Sans MT"/>
                <a:cs typeface="Gill Sans MT"/>
              </a:rPr>
              <a:t> </a:t>
            </a:r>
            <a:r>
              <a:rPr sz="905" spc="45" dirty="0">
                <a:solidFill>
                  <a:srgbClr val="58595B"/>
                </a:solidFill>
                <a:latin typeface="Gill Sans MT"/>
                <a:cs typeface="Gill Sans MT"/>
              </a:rPr>
              <a:t>adults</a:t>
            </a:r>
            <a:r>
              <a:rPr sz="905" spc="-25"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49" dirty="0">
                <a:solidFill>
                  <a:srgbClr val="58595B"/>
                </a:solidFill>
                <a:latin typeface="Gill Sans MT"/>
                <a:cs typeface="Gill Sans MT"/>
              </a:rPr>
              <a:t>have</a:t>
            </a:r>
            <a:r>
              <a:rPr sz="905" spc="-25" dirty="0">
                <a:solidFill>
                  <a:srgbClr val="58595B"/>
                </a:solidFill>
                <a:latin typeface="Gill Sans MT"/>
                <a:cs typeface="Gill Sans MT"/>
              </a:rPr>
              <a:t> </a:t>
            </a:r>
            <a:r>
              <a:rPr sz="905" spc="25" dirty="0">
                <a:solidFill>
                  <a:srgbClr val="58595B"/>
                </a:solidFill>
                <a:latin typeface="Gill Sans MT"/>
                <a:cs typeface="Gill Sans MT"/>
              </a:rPr>
              <a:t>owned</a:t>
            </a:r>
            <a:r>
              <a:rPr sz="905" spc="-29" dirty="0">
                <a:solidFill>
                  <a:srgbClr val="58595B"/>
                </a:solidFill>
                <a:latin typeface="Gill Sans MT"/>
                <a:cs typeface="Gill Sans MT"/>
              </a:rPr>
              <a:t>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a:t>
            </a:r>
            <a:r>
              <a:rPr sz="905" spc="-37"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16" dirty="0">
                <a:solidFill>
                  <a:srgbClr val="58595B"/>
                </a:solidFill>
                <a:latin typeface="Gill Sans MT"/>
                <a:cs typeface="Gill Sans MT"/>
              </a:rPr>
              <a:t>more</a:t>
            </a:r>
            <a:r>
              <a:rPr sz="905" spc="-33" dirty="0">
                <a:solidFill>
                  <a:srgbClr val="58595B"/>
                </a:solidFill>
                <a:latin typeface="Gill Sans MT"/>
                <a:cs typeface="Gill Sans MT"/>
              </a:rPr>
              <a:t> </a:t>
            </a:r>
            <a:r>
              <a:rPr sz="905" spc="41" dirty="0">
                <a:solidFill>
                  <a:srgbClr val="58595B"/>
                </a:solidFill>
                <a:latin typeface="Gill Sans MT"/>
                <a:cs typeface="Gill Sans MT"/>
              </a:rPr>
              <a:t>than</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25" dirty="0">
                <a:solidFill>
                  <a:srgbClr val="58595B"/>
                </a:solidFill>
                <a:latin typeface="Gill Sans MT"/>
                <a:cs typeface="Gill Sans MT"/>
              </a:rPr>
              <a:t>year</a:t>
            </a:r>
            <a:r>
              <a:rPr sz="905" spc="-33"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33" dirty="0">
                <a:solidFill>
                  <a:srgbClr val="58595B"/>
                </a:solidFill>
                <a:latin typeface="Gill Sans MT"/>
                <a:cs typeface="Gill Sans MT"/>
              </a:rPr>
              <a:t> </a:t>
            </a:r>
            <a:r>
              <a:rPr sz="905" spc="25" dirty="0">
                <a:solidFill>
                  <a:srgbClr val="58595B"/>
                </a:solidFill>
                <a:latin typeface="Gill Sans MT"/>
                <a:cs typeface="Gill Sans MT"/>
              </a:rPr>
              <a:t>multiple</a:t>
            </a:r>
            <a:r>
              <a:rPr sz="905" spc="-33" dirty="0">
                <a:solidFill>
                  <a:srgbClr val="58595B"/>
                </a:solidFill>
                <a:latin typeface="Gill Sans MT"/>
                <a:cs typeface="Gill Sans MT"/>
              </a:rPr>
              <a:t> </a:t>
            </a:r>
            <a:r>
              <a:rPr sz="905" spc="41" dirty="0">
                <a:solidFill>
                  <a:srgbClr val="58595B"/>
                </a:solidFill>
                <a:latin typeface="Gill Sans MT"/>
                <a:cs typeface="Gill Sans MT"/>
              </a:rPr>
              <a:t>devices.</a:t>
            </a:r>
            <a:endParaRPr sz="905">
              <a:solidFill>
                <a:prstClr val="black"/>
              </a:solidFill>
              <a:latin typeface="Gill Sans MT"/>
              <a:cs typeface="Gill Sans MT"/>
            </a:endParaRPr>
          </a:p>
          <a:p>
            <a:pPr defTabSz="752460"/>
            <a:endParaRPr sz="1070">
              <a:solidFill>
                <a:prstClr val="black"/>
              </a:solidFill>
              <a:latin typeface="Times New Roman"/>
              <a:cs typeface="Times New Roman"/>
            </a:endParaRPr>
          </a:p>
          <a:p>
            <a:pPr defTabSz="752460">
              <a:spcBef>
                <a:spcPts val="12"/>
              </a:spcBef>
            </a:pPr>
            <a:endParaRPr sz="1029">
              <a:solidFill>
                <a:prstClr val="black"/>
              </a:solidFill>
              <a:latin typeface="Times New Roman"/>
              <a:cs typeface="Times New Roman"/>
            </a:endParaRPr>
          </a:p>
          <a:p>
            <a:pPr marL="135338" algn="ctr" defTabSz="752460">
              <a:spcBef>
                <a:spcPts val="4"/>
              </a:spcBef>
            </a:pPr>
            <a:r>
              <a:rPr sz="1152" spc="-8" dirty="0">
                <a:solidFill>
                  <a:prstClr val="black"/>
                </a:solidFill>
                <a:latin typeface="Gill Sans MT"/>
                <a:cs typeface="Gill Sans MT"/>
              </a:rPr>
              <a:t>Smart </a:t>
            </a:r>
            <a:r>
              <a:rPr sz="1152" dirty="0">
                <a:solidFill>
                  <a:prstClr val="black"/>
                </a:solidFill>
                <a:latin typeface="Gill Sans MT"/>
                <a:cs typeface="Gill Sans MT"/>
              </a:rPr>
              <a:t>Speakers </a:t>
            </a:r>
            <a:r>
              <a:rPr sz="1152" spc="-29" dirty="0">
                <a:solidFill>
                  <a:prstClr val="black"/>
                </a:solidFill>
                <a:latin typeface="Gill Sans MT"/>
                <a:cs typeface="Gill Sans MT"/>
              </a:rPr>
              <a:t>Per Household </a:t>
            </a:r>
            <a:r>
              <a:rPr sz="1152" spc="-91" dirty="0">
                <a:solidFill>
                  <a:prstClr val="black"/>
                </a:solidFill>
                <a:latin typeface="Gill Sans MT"/>
                <a:cs typeface="Gill Sans MT"/>
              </a:rPr>
              <a:t>-</a:t>
            </a:r>
            <a:r>
              <a:rPr sz="1152" spc="-226" dirty="0">
                <a:solidFill>
                  <a:prstClr val="black"/>
                </a:solidFill>
                <a:latin typeface="Gill Sans MT"/>
                <a:cs typeface="Gill Sans MT"/>
              </a:rPr>
              <a:t> </a:t>
            </a:r>
            <a:r>
              <a:rPr sz="1152" dirty="0">
                <a:solidFill>
                  <a:prstClr val="black"/>
                </a:solidFill>
                <a:latin typeface="Gill Sans MT"/>
                <a:cs typeface="Gill Sans MT"/>
              </a:rPr>
              <a:t>U.S.</a:t>
            </a:r>
            <a:endParaRPr sz="1152">
              <a:solidFill>
                <a:prstClr val="black"/>
              </a:solidFill>
              <a:latin typeface="Gill Sans MT"/>
              <a:cs typeface="Gill Sans MT"/>
            </a:endParaRPr>
          </a:p>
        </p:txBody>
      </p:sp>
      <p:sp>
        <p:nvSpPr>
          <p:cNvPr id="69" name="object 69"/>
          <p:cNvSpPr txBox="1">
            <a:spLocks noGrp="1"/>
          </p:cNvSpPr>
          <p:nvPr>
            <p:ph type="title"/>
          </p:nvPr>
        </p:nvSpPr>
        <p:spPr>
          <a:xfrm>
            <a:off x="3261182" y="1035885"/>
            <a:ext cx="4079792" cy="289090"/>
          </a:xfrm>
          <a:prstGeom prst="rect">
            <a:avLst/>
          </a:prstGeom>
        </p:spPr>
        <p:txBody>
          <a:bodyPr vert="horz" wrap="square" lIns="0" tIns="10450" rIns="0" bIns="0" rtlCol="0">
            <a:spAutoFit/>
          </a:bodyPr>
          <a:lstStyle/>
          <a:p>
            <a:pPr marL="10451">
              <a:spcBef>
                <a:spcPts val="82"/>
              </a:spcBef>
            </a:pPr>
            <a:r>
              <a:rPr sz="1810" spc="29" dirty="0">
                <a:solidFill>
                  <a:srgbClr val="05D6ED"/>
                </a:solidFill>
              </a:rPr>
              <a:t>Smart </a:t>
            </a:r>
            <a:r>
              <a:rPr sz="1810" spc="41" dirty="0">
                <a:solidFill>
                  <a:srgbClr val="05D6ED"/>
                </a:solidFill>
              </a:rPr>
              <a:t>Speakers </a:t>
            </a:r>
            <a:r>
              <a:rPr sz="1810" spc="-12" dirty="0">
                <a:solidFill>
                  <a:srgbClr val="05D6ED"/>
                </a:solidFill>
              </a:rPr>
              <a:t>Per </a:t>
            </a:r>
            <a:r>
              <a:rPr sz="1810" spc="-4" dirty="0">
                <a:solidFill>
                  <a:srgbClr val="05D6ED"/>
                </a:solidFill>
              </a:rPr>
              <a:t>Household </a:t>
            </a:r>
            <a:r>
              <a:rPr sz="1810" spc="29" dirty="0">
                <a:solidFill>
                  <a:srgbClr val="05D6ED"/>
                </a:solidFill>
              </a:rPr>
              <a:t>Rise </a:t>
            </a:r>
            <a:r>
              <a:rPr sz="1810" spc="-70" dirty="0">
                <a:solidFill>
                  <a:srgbClr val="05D6ED"/>
                </a:solidFill>
              </a:rPr>
              <a:t>to</a:t>
            </a:r>
            <a:r>
              <a:rPr sz="1810" spc="-94" dirty="0">
                <a:solidFill>
                  <a:srgbClr val="05D6ED"/>
                </a:solidFill>
              </a:rPr>
              <a:t> </a:t>
            </a:r>
            <a:r>
              <a:rPr sz="1810" spc="62" dirty="0">
                <a:solidFill>
                  <a:srgbClr val="05D6ED"/>
                </a:solidFill>
              </a:rPr>
              <a:t>2.0</a:t>
            </a:r>
            <a:endParaRPr sz="1810"/>
          </a:p>
        </p:txBody>
      </p:sp>
      <p:sp>
        <p:nvSpPr>
          <p:cNvPr id="70" name="object 70"/>
          <p:cNvSpPr/>
          <p:nvPr/>
        </p:nvSpPr>
        <p:spPr>
          <a:xfrm>
            <a:off x="0" y="816429"/>
            <a:ext cx="2941755" cy="5225143"/>
          </a:xfrm>
          <a:prstGeom prst="rect">
            <a:avLst/>
          </a:prstGeom>
          <a:blipFill>
            <a:blip r:embed="rId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1" name="object 71"/>
          <p:cNvSpPr txBox="1"/>
          <p:nvPr/>
        </p:nvSpPr>
        <p:spPr>
          <a:xfrm>
            <a:off x="8526486" y="5827341"/>
            <a:ext cx="316644" cy="111798"/>
          </a:xfrm>
          <a:prstGeom prst="rect">
            <a:avLst/>
          </a:prstGeom>
        </p:spPr>
        <p:txBody>
          <a:bodyPr vert="horz" wrap="square" lIns="0" tIns="10450" rIns="0" bIns="0" rtlCol="0">
            <a:spAutoFit/>
          </a:bodyPr>
          <a:lstStyle/>
          <a:p>
            <a:pPr marL="10451" defTabSz="752460">
              <a:spcBef>
                <a:spcPts val="82"/>
              </a:spcBef>
            </a:pPr>
            <a:r>
              <a:rPr sz="658" spc="-33" dirty="0">
                <a:solidFill>
                  <a:srgbClr val="05D6ED"/>
                </a:solidFill>
                <a:latin typeface="Gill Sans MT"/>
                <a:cs typeface="Gill Sans MT"/>
              </a:rPr>
              <a:t>PAGE</a:t>
            </a:r>
            <a:r>
              <a:rPr sz="658" spc="-53" dirty="0">
                <a:solidFill>
                  <a:srgbClr val="05D6ED"/>
                </a:solidFill>
                <a:latin typeface="Gill Sans MT"/>
                <a:cs typeface="Gill Sans MT"/>
              </a:rPr>
              <a:t> </a:t>
            </a:r>
            <a:r>
              <a:rPr sz="658" spc="8" dirty="0">
                <a:solidFill>
                  <a:srgbClr val="05D6ED"/>
                </a:solidFill>
                <a:latin typeface="Gill Sans MT"/>
                <a:cs typeface="Gill Sans MT"/>
              </a:rPr>
              <a:t>11</a:t>
            </a:r>
            <a:endParaRPr sz="658">
              <a:solidFill>
                <a:prstClr val="black"/>
              </a:solidFill>
              <a:latin typeface="Gill Sans MT"/>
              <a:cs typeface="Gill Sans MT"/>
            </a:endParaRPr>
          </a:p>
        </p:txBody>
      </p:sp>
      <p:sp>
        <p:nvSpPr>
          <p:cNvPr id="72" name="object 72"/>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73" name="object 73"/>
          <p:cNvSpPr txBox="1"/>
          <p:nvPr/>
        </p:nvSpPr>
        <p:spPr>
          <a:xfrm>
            <a:off x="303058" y="5848220"/>
            <a:ext cx="1063839" cy="86599"/>
          </a:xfrm>
          <a:prstGeom prst="rect">
            <a:avLst/>
          </a:prstGeom>
        </p:spPr>
        <p:txBody>
          <a:bodyPr vert="horz" wrap="square" lIns="0" tIns="10450" rIns="0" bIns="0" rtlCol="0">
            <a:spAutoFit/>
          </a:bodyPr>
          <a:lstStyle/>
          <a:p>
            <a:pPr marL="10451" defTabSz="752460">
              <a:spcBef>
                <a:spcPts val="82"/>
              </a:spcBef>
            </a:pPr>
            <a:r>
              <a:rPr sz="494" spc="21" dirty="0">
                <a:solidFill>
                  <a:srgbClr val="FFFFFF"/>
                </a:solidFill>
                <a:latin typeface="Gill Sans MT"/>
                <a:cs typeface="Gill Sans MT"/>
                <a:hlinkClick r:id="rId6"/>
              </a:rPr>
              <a:t>© </a:t>
            </a:r>
            <a:r>
              <a:rPr sz="494" spc="-45" dirty="0">
                <a:solidFill>
                  <a:srgbClr val="FFFFFF"/>
                </a:solidFill>
                <a:latin typeface="Gill Sans MT"/>
                <a:cs typeface="Gill Sans MT"/>
                <a:hlinkClick r:id="rId6"/>
              </a:rPr>
              <a:t>VOICEBOT.AI </a:t>
            </a:r>
            <a:r>
              <a:rPr sz="494" spc="-41" dirty="0">
                <a:solidFill>
                  <a:srgbClr val="FFFFFF"/>
                </a:solidFill>
                <a:latin typeface="Gill Sans MT"/>
                <a:cs typeface="Gill Sans MT"/>
                <a:hlinkClick r:id="rId6"/>
              </a:rPr>
              <a:t>- </a:t>
            </a:r>
            <a:r>
              <a:rPr sz="494" spc="-16" dirty="0">
                <a:solidFill>
                  <a:srgbClr val="FFFFFF"/>
                </a:solidFill>
                <a:latin typeface="Gill Sans MT"/>
                <a:cs typeface="Gill Sans MT"/>
                <a:hlinkClick r:id="rId6"/>
              </a:rPr>
              <a:t>All </a:t>
            </a:r>
            <a:r>
              <a:rPr sz="494" dirty="0">
                <a:solidFill>
                  <a:srgbClr val="FFFFFF"/>
                </a:solidFill>
                <a:latin typeface="Gill Sans MT"/>
                <a:cs typeface="Gill Sans MT"/>
                <a:hlinkClick r:id="rId6"/>
              </a:rPr>
              <a:t>Rights </a:t>
            </a:r>
            <a:r>
              <a:rPr sz="494" spc="-12" dirty="0">
                <a:solidFill>
                  <a:srgbClr val="FFFFFF"/>
                </a:solidFill>
                <a:latin typeface="Gill Sans MT"/>
                <a:cs typeface="Gill Sans MT"/>
                <a:hlinkClick r:id="rId6"/>
              </a:rPr>
              <a:t>Reserved</a:t>
            </a:r>
            <a:r>
              <a:rPr sz="494" spc="-66" dirty="0">
                <a:solidFill>
                  <a:srgbClr val="FFFFFF"/>
                </a:solidFill>
                <a:latin typeface="Gill Sans MT"/>
                <a:cs typeface="Gill Sans MT"/>
                <a:hlinkClick r:id="rId6"/>
              </a:rPr>
              <a:t> </a:t>
            </a:r>
            <a:r>
              <a:rPr sz="494" spc="-4" dirty="0">
                <a:solidFill>
                  <a:srgbClr val="FFFFFF"/>
                </a:solidFill>
                <a:latin typeface="Gill Sans MT"/>
                <a:cs typeface="Gill Sans MT"/>
                <a:hlinkClick r:id="rId6"/>
              </a:rPr>
              <a:t>2019</a:t>
            </a:r>
            <a:endParaRPr sz="494">
              <a:solidFill>
                <a:prstClr val="black"/>
              </a:solidFill>
              <a:latin typeface="Gill Sans MT"/>
              <a:cs typeface="Gill Sans MT"/>
            </a:endParaRPr>
          </a:p>
        </p:txBody>
      </p:sp>
      <p:sp>
        <p:nvSpPr>
          <p:cNvPr id="74" name="object 74"/>
          <p:cNvSpPr txBox="1"/>
          <p:nvPr/>
        </p:nvSpPr>
        <p:spPr>
          <a:xfrm>
            <a:off x="3246527" y="5418538"/>
            <a:ext cx="1811557" cy="519236"/>
          </a:xfrm>
          <a:prstGeom prst="rect">
            <a:avLst/>
          </a:prstGeom>
        </p:spPr>
        <p:txBody>
          <a:bodyPr vert="horz" wrap="square" lIns="0" tIns="143691" rIns="0" bIns="0" rtlCol="0">
            <a:spAutoFit/>
          </a:bodyPr>
          <a:lstStyle/>
          <a:p>
            <a:pPr marR="55912" algn="r" defTabSz="752460">
              <a:spcBef>
                <a:spcPts val="1131"/>
              </a:spcBef>
            </a:pPr>
            <a:r>
              <a:rPr sz="1687" spc="-12" dirty="0">
                <a:solidFill>
                  <a:srgbClr val="05D6ED"/>
                </a:solidFill>
                <a:latin typeface="Gill Sans MT"/>
                <a:cs typeface="Gill Sans MT"/>
              </a:rPr>
              <a:t>2018</a:t>
            </a:r>
            <a:endParaRPr sz="1687">
              <a:solidFill>
                <a:prstClr val="black"/>
              </a:solidFill>
              <a:latin typeface="Gill Sans MT"/>
              <a:cs typeface="Gill Sans MT"/>
            </a:endParaRPr>
          </a:p>
          <a:p>
            <a:pPr marL="10451" defTabSz="752460">
              <a:spcBef>
                <a:spcPts val="309"/>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86"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80027488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16429"/>
            <a:ext cx="9144000" cy="1860151"/>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txBox="1"/>
          <p:nvPr/>
        </p:nvSpPr>
        <p:spPr>
          <a:xfrm>
            <a:off x="303059" y="2879785"/>
            <a:ext cx="2644445" cy="1527121"/>
          </a:xfrm>
          <a:prstGeom prst="rect">
            <a:avLst/>
          </a:prstGeom>
        </p:spPr>
        <p:txBody>
          <a:bodyPr vert="horz" wrap="square" lIns="0" tIns="10450" rIns="0" bIns="0" rtlCol="0">
            <a:spAutoFit/>
          </a:bodyPr>
          <a:lstStyle/>
          <a:p>
            <a:pPr marL="10451" marR="4180" defTabSz="752460">
              <a:lnSpc>
                <a:spcPct val="121200"/>
              </a:lnSpc>
              <a:spcBef>
                <a:spcPts val="82"/>
              </a:spcBef>
            </a:pP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45" dirty="0">
                <a:solidFill>
                  <a:srgbClr val="58595B"/>
                </a:solidFill>
                <a:latin typeface="Gill Sans MT"/>
                <a:cs typeface="Gill Sans MT"/>
              </a:rPr>
              <a:t>second</a:t>
            </a:r>
            <a:r>
              <a:rPr sz="905" spc="-29" dirty="0">
                <a:solidFill>
                  <a:srgbClr val="58595B"/>
                </a:solidFill>
                <a:latin typeface="Gill Sans MT"/>
                <a:cs typeface="Gill Sans MT"/>
              </a:rPr>
              <a:t> </a:t>
            </a:r>
            <a:r>
              <a:rPr sz="905" spc="33" dirty="0">
                <a:solidFill>
                  <a:srgbClr val="58595B"/>
                </a:solidFill>
                <a:latin typeface="Gill Sans MT"/>
                <a:cs typeface="Gill Sans MT"/>
              </a:rPr>
              <a:t>straight</a:t>
            </a:r>
            <a:r>
              <a:rPr sz="905" spc="-33" dirty="0">
                <a:solidFill>
                  <a:srgbClr val="58595B"/>
                </a:solidFill>
                <a:latin typeface="Gill Sans MT"/>
                <a:cs typeface="Gill Sans MT"/>
              </a:rPr>
              <a:t> </a:t>
            </a:r>
            <a:r>
              <a:rPr sz="905" spc="4" dirty="0">
                <a:solidFill>
                  <a:srgbClr val="58595B"/>
                </a:solidFill>
                <a:latin typeface="Gill Sans MT"/>
                <a:cs typeface="Gill Sans MT"/>
              </a:rPr>
              <a:t>year,</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29" dirty="0">
                <a:solidFill>
                  <a:srgbClr val="58595B"/>
                </a:solidFill>
                <a:latin typeface="Gill Sans MT"/>
                <a:cs typeface="Gill Sans MT"/>
              </a:rPr>
              <a:t>living</a:t>
            </a:r>
            <a:r>
              <a:rPr sz="905" spc="-29" dirty="0">
                <a:solidFill>
                  <a:srgbClr val="58595B"/>
                </a:solidFill>
                <a:latin typeface="Gill Sans MT"/>
                <a:cs typeface="Gill Sans MT"/>
              </a:rPr>
              <a:t> </a:t>
            </a:r>
            <a:r>
              <a:rPr sz="905" spc="8" dirty="0">
                <a:solidFill>
                  <a:srgbClr val="58595B"/>
                </a:solidFill>
                <a:latin typeface="Gill Sans MT"/>
                <a:cs typeface="Gill Sans MT"/>
              </a:rPr>
              <a:t>room</a:t>
            </a:r>
            <a:r>
              <a:rPr sz="905" spc="-33" dirty="0">
                <a:solidFill>
                  <a:srgbClr val="58595B"/>
                </a:solidFill>
                <a:latin typeface="Gill Sans MT"/>
                <a:cs typeface="Gill Sans MT"/>
              </a:rPr>
              <a:t> </a:t>
            </a:r>
            <a:r>
              <a:rPr sz="905" spc="78" dirty="0">
                <a:solidFill>
                  <a:srgbClr val="58595B"/>
                </a:solidFill>
                <a:latin typeface="Gill Sans MT"/>
                <a:cs typeface="Gill Sans MT"/>
              </a:rPr>
              <a:t>was</a:t>
            </a:r>
            <a:r>
              <a:rPr sz="905" spc="-29" dirty="0">
                <a:solidFill>
                  <a:srgbClr val="58595B"/>
                </a:solidFill>
                <a:latin typeface="Gill Sans MT"/>
                <a:cs typeface="Gill Sans MT"/>
              </a:rPr>
              <a:t> </a:t>
            </a:r>
            <a:r>
              <a:rPr sz="905" spc="16" dirty="0">
                <a:solidFill>
                  <a:srgbClr val="58595B"/>
                </a:solidFill>
                <a:latin typeface="Gill Sans MT"/>
                <a:cs typeface="Gill Sans MT"/>
              </a:rPr>
              <a:t>the  </a:t>
            </a:r>
            <a:r>
              <a:rPr sz="905" spc="49" dirty="0">
                <a:solidFill>
                  <a:srgbClr val="58595B"/>
                </a:solidFill>
                <a:latin typeface="Gill Sans MT"/>
                <a:cs typeface="Gill Sans MT"/>
              </a:rPr>
              <a:t>most common </a:t>
            </a:r>
            <a:r>
              <a:rPr sz="905" spc="25" dirty="0">
                <a:solidFill>
                  <a:srgbClr val="58595B"/>
                </a:solidFill>
                <a:latin typeface="Gill Sans MT"/>
                <a:cs typeface="Gill Sans MT"/>
              </a:rPr>
              <a:t>location </a:t>
            </a:r>
            <a:r>
              <a:rPr sz="905" spc="4" dirty="0">
                <a:solidFill>
                  <a:srgbClr val="58595B"/>
                </a:solidFill>
                <a:latin typeface="Gill Sans MT"/>
                <a:cs typeface="Gill Sans MT"/>
              </a:rPr>
              <a:t>for </a:t>
            </a:r>
            <a:r>
              <a:rPr sz="905" spc="49" dirty="0">
                <a:solidFill>
                  <a:srgbClr val="58595B"/>
                </a:solidFill>
                <a:latin typeface="Gill Sans MT"/>
                <a:cs typeface="Gill Sans MT"/>
              </a:rPr>
              <a:t>smart </a:t>
            </a:r>
            <a:r>
              <a:rPr sz="905" spc="41" dirty="0">
                <a:solidFill>
                  <a:srgbClr val="58595B"/>
                </a:solidFill>
                <a:latin typeface="Gill Sans MT"/>
                <a:cs typeface="Gill Sans MT"/>
              </a:rPr>
              <a:t>speakers. </a:t>
            </a:r>
            <a:r>
              <a:rPr sz="905" spc="-29" dirty="0">
                <a:solidFill>
                  <a:srgbClr val="58595B"/>
                </a:solidFill>
                <a:latin typeface="Gill Sans MT"/>
                <a:cs typeface="Gill Sans MT"/>
              </a:rPr>
              <a:t>At </a:t>
            </a:r>
            <a:r>
              <a:rPr sz="905" spc="33" dirty="0">
                <a:solidFill>
                  <a:srgbClr val="58595B"/>
                </a:solidFill>
                <a:latin typeface="Gill Sans MT"/>
                <a:cs typeface="Gill Sans MT"/>
              </a:rPr>
              <a:t>just  </a:t>
            </a:r>
            <a:r>
              <a:rPr sz="905" spc="16" dirty="0">
                <a:solidFill>
                  <a:srgbClr val="58595B"/>
                </a:solidFill>
                <a:latin typeface="Gill Sans MT"/>
                <a:cs typeface="Gill Sans MT"/>
              </a:rPr>
              <a:t>under </a:t>
            </a:r>
            <a:r>
              <a:rPr sz="905" spc="45" dirty="0">
                <a:solidFill>
                  <a:srgbClr val="58595B"/>
                </a:solidFill>
                <a:latin typeface="Gill Sans MT"/>
                <a:cs typeface="Gill Sans MT"/>
              </a:rPr>
              <a:t>45% </a:t>
            </a:r>
            <a:r>
              <a:rPr sz="905" spc="-8" dirty="0">
                <a:solidFill>
                  <a:srgbClr val="58595B"/>
                </a:solidFill>
                <a:latin typeface="Gill Sans MT"/>
                <a:cs typeface="Gill Sans MT"/>
              </a:rPr>
              <a:t>it </a:t>
            </a:r>
            <a:r>
              <a:rPr sz="905" spc="78" dirty="0">
                <a:solidFill>
                  <a:srgbClr val="58595B"/>
                </a:solidFill>
                <a:latin typeface="Gill Sans MT"/>
                <a:cs typeface="Gill Sans MT"/>
              </a:rPr>
              <a:t>was </a:t>
            </a:r>
            <a:r>
              <a:rPr sz="905" spc="62" dirty="0">
                <a:solidFill>
                  <a:srgbClr val="58595B"/>
                </a:solidFill>
                <a:latin typeface="Gill Sans MT"/>
                <a:cs typeface="Gill Sans MT"/>
              </a:rPr>
              <a:t>ahead </a:t>
            </a:r>
            <a:r>
              <a:rPr sz="905" spc="37" dirty="0">
                <a:solidFill>
                  <a:srgbClr val="58595B"/>
                </a:solidFill>
                <a:latin typeface="Gill Sans MT"/>
                <a:cs typeface="Gill Sans MT"/>
              </a:rPr>
              <a:t>of </a:t>
            </a:r>
            <a:r>
              <a:rPr sz="905" spc="16" dirty="0">
                <a:solidFill>
                  <a:srgbClr val="58595B"/>
                </a:solidFill>
                <a:latin typeface="Gill Sans MT"/>
                <a:cs typeface="Gill Sans MT"/>
              </a:rPr>
              <a:t>the </a:t>
            </a:r>
            <a:r>
              <a:rPr sz="905" spc="21" dirty="0">
                <a:solidFill>
                  <a:srgbClr val="58595B"/>
                </a:solidFill>
                <a:latin typeface="Gill Sans MT"/>
                <a:cs typeface="Gill Sans MT"/>
              </a:rPr>
              <a:t>bedroom </a:t>
            </a:r>
            <a:r>
              <a:rPr sz="905" spc="41" dirty="0">
                <a:solidFill>
                  <a:srgbClr val="58595B"/>
                </a:solidFill>
                <a:latin typeface="Gill Sans MT"/>
                <a:cs typeface="Gill Sans MT"/>
              </a:rPr>
              <a:t>at </a:t>
            </a:r>
            <a:r>
              <a:rPr sz="905" spc="37" dirty="0">
                <a:solidFill>
                  <a:srgbClr val="58595B"/>
                </a:solidFill>
                <a:latin typeface="Gill Sans MT"/>
                <a:cs typeface="Gill Sans MT"/>
              </a:rPr>
              <a:t>37.6%  which </a:t>
            </a:r>
            <a:r>
              <a:rPr sz="905" spc="58" dirty="0">
                <a:solidFill>
                  <a:srgbClr val="58595B"/>
                </a:solidFill>
                <a:latin typeface="Gill Sans MT"/>
                <a:cs typeface="Gill Sans MT"/>
              </a:rPr>
              <a:t>had </a:t>
            </a:r>
            <a:r>
              <a:rPr sz="905" spc="37" dirty="0">
                <a:solidFill>
                  <a:srgbClr val="58595B"/>
                </a:solidFill>
                <a:latin typeface="Gill Sans MT"/>
                <a:cs typeface="Gill Sans MT"/>
              </a:rPr>
              <a:t>about </a:t>
            </a:r>
            <a:r>
              <a:rPr sz="905" spc="16" dirty="0">
                <a:solidFill>
                  <a:srgbClr val="58595B"/>
                </a:solidFill>
                <a:latin typeface="Gill Sans MT"/>
                <a:cs typeface="Gill Sans MT"/>
              </a:rPr>
              <a:t>the </a:t>
            </a:r>
            <a:r>
              <a:rPr sz="905" spc="82" dirty="0">
                <a:solidFill>
                  <a:srgbClr val="58595B"/>
                </a:solidFill>
                <a:latin typeface="Gill Sans MT"/>
                <a:cs typeface="Gill Sans MT"/>
              </a:rPr>
              <a:t>same </a:t>
            </a:r>
            <a:r>
              <a:rPr sz="905" spc="37" dirty="0">
                <a:solidFill>
                  <a:srgbClr val="58595B"/>
                </a:solidFill>
                <a:latin typeface="Gill Sans MT"/>
                <a:cs typeface="Gill Sans MT"/>
              </a:rPr>
              <a:t>percentage </a:t>
            </a:r>
            <a:r>
              <a:rPr sz="905" spc="103" dirty="0">
                <a:solidFill>
                  <a:srgbClr val="58595B"/>
                </a:solidFill>
                <a:latin typeface="Gill Sans MT"/>
                <a:cs typeface="Gill Sans MT"/>
              </a:rPr>
              <a:t>as </a:t>
            </a:r>
            <a:r>
              <a:rPr sz="905" spc="45" dirty="0">
                <a:solidFill>
                  <a:srgbClr val="58595B"/>
                </a:solidFill>
                <a:latin typeface="Gill Sans MT"/>
                <a:cs typeface="Gill Sans MT"/>
              </a:rPr>
              <a:t>last </a:t>
            </a:r>
            <a:r>
              <a:rPr sz="905" spc="25" dirty="0">
                <a:solidFill>
                  <a:srgbClr val="58595B"/>
                </a:solidFill>
                <a:latin typeface="Gill Sans MT"/>
                <a:cs typeface="Gill Sans MT"/>
              </a:rPr>
              <a:t>year  but</a:t>
            </a:r>
            <a:r>
              <a:rPr sz="905" spc="-37" dirty="0">
                <a:solidFill>
                  <a:srgbClr val="58595B"/>
                </a:solidFill>
                <a:latin typeface="Gill Sans MT"/>
                <a:cs typeface="Gill Sans MT"/>
              </a:rPr>
              <a:t> </a:t>
            </a:r>
            <a:r>
              <a:rPr sz="905" spc="41" dirty="0">
                <a:solidFill>
                  <a:srgbClr val="58595B"/>
                </a:solidFill>
                <a:latin typeface="Gill Sans MT"/>
                <a:cs typeface="Gill Sans MT"/>
              </a:rPr>
              <a:t>moved</a:t>
            </a:r>
            <a:r>
              <a:rPr sz="905" spc="-33" dirty="0">
                <a:solidFill>
                  <a:srgbClr val="58595B"/>
                </a:solidFill>
                <a:latin typeface="Gill Sans MT"/>
                <a:cs typeface="Gill Sans MT"/>
              </a:rPr>
              <a:t> </a:t>
            </a:r>
            <a:r>
              <a:rPr sz="905" spc="41" dirty="0">
                <a:solidFill>
                  <a:srgbClr val="58595B"/>
                </a:solidFill>
                <a:latin typeface="Gill Sans MT"/>
                <a:cs typeface="Gill Sans MT"/>
              </a:rPr>
              <a:t>up</a:t>
            </a:r>
            <a:r>
              <a:rPr sz="905" spc="-33" dirty="0">
                <a:solidFill>
                  <a:srgbClr val="58595B"/>
                </a:solidFill>
                <a:latin typeface="Gill Sans MT"/>
                <a:cs typeface="Gill Sans MT"/>
              </a:rPr>
              <a:t> </a:t>
            </a:r>
            <a:r>
              <a:rPr sz="905" spc="25" dirty="0">
                <a:solidFill>
                  <a:srgbClr val="58595B"/>
                </a:solidFill>
                <a:latin typeface="Gill Sans MT"/>
                <a:cs typeface="Gill Sans MT"/>
              </a:rPr>
              <a:t>from</a:t>
            </a:r>
            <a:r>
              <a:rPr sz="905" spc="-33" dirty="0">
                <a:solidFill>
                  <a:srgbClr val="58595B"/>
                </a:solidFill>
                <a:latin typeface="Gill Sans MT"/>
                <a:cs typeface="Gill Sans MT"/>
              </a:rPr>
              <a:t> </a:t>
            </a:r>
            <a:r>
              <a:rPr sz="905" dirty="0">
                <a:solidFill>
                  <a:srgbClr val="58595B"/>
                </a:solidFill>
                <a:latin typeface="Gill Sans MT"/>
                <a:cs typeface="Gill Sans MT"/>
              </a:rPr>
              <a:t>third</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45" dirty="0">
                <a:solidFill>
                  <a:srgbClr val="58595B"/>
                </a:solidFill>
                <a:latin typeface="Gill Sans MT"/>
                <a:cs typeface="Gill Sans MT"/>
              </a:rPr>
              <a:t>second</a:t>
            </a:r>
            <a:r>
              <a:rPr sz="905" spc="-33" dirty="0">
                <a:solidFill>
                  <a:srgbClr val="58595B"/>
                </a:solidFill>
                <a:latin typeface="Gill Sans MT"/>
                <a:cs typeface="Gill Sans MT"/>
              </a:rPr>
              <a:t> </a:t>
            </a:r>
            <a:r>
              <a:rPr sz="905" spc="49" dirty="0">
                <a:solidFill>
                  <a:srgbClr val="58595B"/>
                </a:solidFill>
                <a:latin typeface="Gill Sans MT"/>
                <a:cs typeface="Gill Sans MT"/>
              </a:rPr>
              <a:t>most</a:t>
            </a:r>
            <a:r>
              <a:rPr sz="905" spc="-33" dirty="0">
                <a:solidFill>
                  <a:srgbClr val="58595B"/>
                </a:solidFill>
                <a:latin typeface="Gill Sans MT"/>
                <a:cs typeface="Gill Sans MT"/>
              </a:rPr>
              <a:t> </a:t>
            </a:r>
            <a:r>
              <a:rPr sz="905" spc="21" dirty="0">
                <a:solidFill>
                  <a:srgbClr val="58595B"/>
                </a:solidFill>
                <a:latin typeface="Gill Sans MT"/>
                <a:cs typeface="Gill Sans MT"/>
              </a:rPr>
              <a:t>popular  </a:t>
            </a:r>
            <a:r>
              <a:rPr sz="905" spc="29" dirty="0">
                <a:solidFill>
                  <a:srgbClr val="58595B"/>
                </a:solidFill>
                <a:latin typeface="Gill Sans MT"/>
                <a:cs typeface="Gill Sans MT"/>
              </a:rPr>
              <a:t>spot.</a:t>
            </a:r>
            <a:r>
              <a:rPr sz="905" spc="-53" dirty="0">
                <a:solidFill>
                  <a:srgbClr val="58595B"/>
                </a:solidFill>
                <a:latin typeface="Gill Sans MT"/>
                <a:cs typeface="Gill Sans MT"/>
              </a:rPr>
              <a:t> </a:t>
            </a:r>
            <a:r>
              <a:rPr sz="905" dirty="0">
                <a:solidFill>
                  <a:srgbClr val="58595B"/>
                </a:solidFill>
                <a:latin typeface="Gill Sans MT"/>
                <a:cs typeface="Gill Sans MT"/>
              </a:rPr>
              <a:t>Third</a:t>
            </a:r>
            <a:r>
              <a:rPr sz="905" spc="-33" dirty="0">
                <a:solidFill>
                  <a:srgbClr val="58595B"/>
                </a:solidFill>
                <a:latin typeface="Gill Sans MT"/>
                <a:cs typeface="Gill Sans MT"/>
              </a:rPr>
              <a:t> </a:t>
            </a:r>
            <a:r>
              <a:rPr sz="905" spc="45" dirty="0">
                <a:solidFill>
                  <a:srgbClr val="58595B"/>
                </a:solidFill>
                <a:latin typeface="Gill Sans MT"/>
                <a:cs typeface="Gill Sans MT"/>
              </a:rPr>
              <a:t>place</a:t>
            </a:r>
            <a:r>
              <a:rPr sz="905" spc="-33" dirty="0">
                <a:solidFill>
                  <a:srgbClr val="58595B"/>
                </a:solidFill>
                <a:latin typeface="Gill Sans MT"/>
                <a:cs typeface="Gill Sans MT"/>
              </a:rPr>
              <a:t> </a:t>
            </a:r>
            <a:r>
              <a:rPr sz="905" spc="25" dirty="0">
                <a:solidFill>
                  <a:srgbClr val="58595B"/>
                </a:solidFill>
                <a:latin typeface="Gill Sans MT"/>
                <a:cs typeface="Gill Sans MT"/>
              </a:rPr>
              <a:t>went</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25" dirty="0">
                <a:solidFill>
                  <a:srgbClr val="58595B"/>
                </a:solidFill>
                <a:latin typeface="Gill Sans MT"/>
                <a:cs typeface="Gill Sans MT"/>
              </a:rPr>
              <a:t>kitchen.</a:t>
            </a:r>
            <a:r>
              <a:rPr sz="905" spc="-37" dirty="0">
                <a:solidFill>
                  <a:srgbClr val="58595B"/>
                </a:solidFill>
                <a:latin typeface="Gill Sans MT"/>
                <a:cs typeface="Gill Sans MT"/>
              </a:rPr>
              <a:t> </a:t>
            </a:r>
            <a:r>
              <a:rPr sz="905" spc="-29" dirty="0">
                <a:solidFill>
                  <a:srgbClr val="58595B"/>
                </a:solidFill>
                <a:latin typeface="Gill Sans MT"/>
                <a:cs typeface="Gill Sans MT"/>
              </a:rPr>
              <a:t>At</a:t>
            </a:r>
            <a:r>
              <a:rPr sz="905" spc="-33" dirty="0">
                <a:solidFill>
                  <a:srgbClr val="58595B"/>
                </a:solidFill>
                <a:latin typeface="Gill Sans MT"/>
                <a:cs typeface="Gill Sans MT"/>
              </a:rPr>
              <a:t> </a:t>
            </a:r>
            <a:r>
              <a:rPr sz="905" spc="16" dirty="0">
                <a:solidFill>
                  <a:srgbClr val="58595B"/>
                </a:solidFill>
                <a:latin typeface="Gill Sans MT"/>
                <a:cs typeface="Gill Sans MT"/>
              </a:rPr>
              <a:t>right</a:t>
            </a:r>
            <a:r>
              <a:rPr sz="905" spc="-33" dirty="0">
                <a:solidFill>
                  <a:srgbClr val="58595B"/>
                </a:solidFill>
                <a:latin typeface="Gill Sans MT"/>
                <a:cs typeface="Gill Sans MT"/>
              </a:rPr>
              <a:t> </a:t>
            </a:r>
            <a:r>
              <a:rPr sz="905" spc="25" dirty="0">
                <a:solidFill>
                  <a:srgbClr val="58595B"/>
                </a:solidFill>
                <a:latin typeface="Gill Sans MT"/>
                <a:cs typeface="Gill Sans MT"/>
              </a:rPr>
              <a:t>around  </a:t>
            </a:r>
            <a:r>
              <a:rPr sz="905" spc="29" dirty="0">
                <a:solidFill>
                  <a:srgbClr val="58595B"/>
                </a:solidFill>
                <a:latin typeface="Gill Sans MT"/>
                <a:cs typeface="Gill Sans MT"/>
              </a:rPr>
              <a:t>33%, </a:t>
            </a:r>
            <a:r>
              <a:rPr sz="905" spc="16" dirty="0">
                <a:solidFill>
                  <a:srgbClr val="58595B"/>
                </a:solidFill>
                <a:latin typeface="Gill Sans MT"/>
                <a:cs typeface="Gill Sans MT"/>
              </a:rPr>
              <a:t>the </a:t>
            </a:r>
            <a:r>
              <a:rPr sz="905" spc="25" dirty="0">
                <a:solidFill>
                  <a:srgbClr val="58595B"/>
                </a:solidFill>
                <a:latin typeface="Gill Sans MT"/>
                <a:cs typeface="Gill Sans MT"/>
              </a:rPr>
              <a:t>kitchen </a:t>
            </a:r>
            <a:r>
              <a:rPr sz="905" spc="74" dirty="0">
                <a:solidFill>
                  <a:srgbClr val="58595B"/>
                </a:solidFill>
                <a:latin typeface="Gill Sans MT"/>
                <a:cs typeface="Gill Sans MT"/>
              </a:rPr>
              <a:t>seems </a:t>
            </a:r>
            <a:r>
              <a:rPr sz="905" spc="-8" dirty="0">
                <a:solidFill>
                  <a:srgbClr val="58595B"/>
                </a:solidFill>
                <a:latin typeface="Gill Sans MT"/>
                <a:cs typeface="Gill Sans MT"/>
              </a:rPr>
              <a:t>to </a:t>
            </a:r>
            <a:r>
              <a:rPr sz="905" spc="49" dirty="0">
                <a:solidFill>
                  <a:srgbClr val="58595B"/>
                </a:solidFill>
                <a:latin typeface="Gill Sans MT"/>
                <a:cs typeface="Gill Sans MT"/>
              </a:rPr>
              <a:t>have </a:t>
            </a:r>
            <a:r>
              <a:rPr sz="905" spc="37" dirty="0">
                <a:solidFill>
                  <a:srgbClr val="58595B"/>
                </a:solidFill>
                <a:latin typeface="Gill Sans MT"/>
                <a:cs typeface="Gill Sans MT"/>
              </a:rPr>
              <a:t>fallen </a:t>
            </a:r>
            <a:r>
              <a:rPr sz="905" spc="25" dirty="0">
                <a:solidFill>
                  <a:srgbClr val="58595B"/>
                </a:solidFill>
                <a:latin typeface="Gill Sans MT"/>
                <a:cs typeface="Gill Sans MT"/>
              </a:rPr>
              <a:t>from favor </a:t>
            </a:r>
            <a:r>
              <a:rPr sz="905" spc="94" dirty="0">
                <a:solidFill>
                  <a:srgbClr val="58595B"/>
                </a:solidFill>
                <a:latin typeface="Gill Sans MT"/>
                <a:cs typeface="Gill Sans MT"/>
              </a:rPr>
              <a:t>a  </a:t>
            </a:r>
            <a:r>
              <a:rPr sz="905" spc="8" dirty="0">
                <a:solidFill>
                  <a:srgbClr val="58595B"/>
                </a:solidFill>
                <a:latin typeface="Gill Sans MT"/>
                <a:cs typeface="Gill Sans MT"/>
              </a:rPr>
              <a:t>bit </a:t>
            </a:r>
            <a:r>
              <a:rPr sz="905" spc="74" dirty="0">
                <a:solidFill>
                  <a:srgbClr val="58595B"/>
                </a:solidFill>
                <a:latin typeface="Gill Sans MT"/>
                <a:cs typeface="Gill Sans MT"/>
              </a:rPr>
              <a:t>among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1" dirty="0">
                <a:solidFill>
                  <a:srgbClr val="58595B"/>
                </a:solidFill>
                <a:latin typeface="Gill Sans MT"/>
                <a:cs typeface="Gill Sans MT"/>
              </a:rPr>
              <a:t>owners. </a:t>
            </a:r>
            <a:r>
              <a:rPr sz="905" spc="4" dirty="0">
                <a:solidFill>
                  <a:srgbClr val="58595B"/>
                </a:solidFill>
                <a:latin typeface="Gill Sans MT"/>
                <a:cs typeface="Gill Sans MT"/>
              </a:rPr>
              <a:t>It’s </a:t>
            </a:r>
            <a:r>
              <a:rPr sz="905" spc="16" dirty="0">
                <a:solidFill>
                  <a:srgbClr val="58595B"/>
                </a:solidFill>
                <a:latin typeface="Gill Sans MT"/>
                <a:cs typeface="Gill Sans MT"/>
              </a:rPr>
              <a:t>still </a:t>
            </a:r>
            <a:r>
              <a:rPr sz="905" spc="8" dirty="0">
                <a:solidFill>
                  <a:srgbClr val="58595B"/>
                </a:solidFill>
                <a:latin typeface="Gill Sans MT"/>
                <a:cs typeface="Gill Sans MT"/>
              </a:rPr>
              <a:t>popular,  </a:t>
            </a:r>
            <a:r>
              <a:rPr sz="905" spc="25" dirty="0">
                <a:solidFill>
                  <a:srgbClr val="58595B"/>
                </a:solidFill>
                <a:latin typeface="Gill Sans MT"/>
                <a:cs typeface="Gill Sans MT"/>
              </a:rPr>
              <a:t>but</a:t>
            </a:r>
            <a:r>
              <a:rPr sz="905" spc="-37" dirty="0">
                <a:solidFill>
                  <a:srgbClr val="58595B"/>
                </a:solidFill>
                <a:latin typeface="Gill Sans MT"/>
                <a:cs typeface="Gill Sans MT"/>
              </a:rPr>
              <a:t> </a:t>
            </a:r>
            <a:r>
              <a:rPr sz="905" spc="29" dirty="0">
                <a:solidFill>
                  <a:srgbClr val="58595B"/>
                </a:solidFill>
                <a:latin typeface="Gill Sans MT"/>
                <a:cs typeface="Gill Sans MT"/>
              </a:rPr>
              <a:t>down</a:t>
            </a:r>
            <a:r>
              <a:rPr sz="905" spc="-33" dirty="0">
                <a:solidFill>
                  <a:srgbClr val="58595B"/>
                </a:solidFill>
                <a:latin typeface="Gill Sans MT"/>
                <a:cs typeface="Gill Sans MT"/>
              </a:rPr>
              <a:t> </a:t>
            </a:r>
            <a:r>
              <a:rPr sz="905" spc="25" dirty="0">
                <a:solidFill>
                  <a:srgbClr val="58595B"/>
                </a:solidFill>
                <a:latin typeface="Gill Sans MT"/>
                <a:cs typeface="Gill Sans MT"/>
              </a:rPr>
              <a:t>from</a:t>
            </a:r>
            <a:r>
              <a:rPr sz="905" spc="-33" dirty="0">
                <a:solidFill>
                  <a:srgbClr val="58595B"/>
                </a:solidFill>
                <a:latin typeface="Gill Sans MT"/>
                <a:cs typeface="Gill Sans MT"/>
              </a:rPr>
              <a:t> </a:t>
            </a:r>
            <a:r>
              <a:rPr sz="905" spc="45" dirty="0">
                <a:solidFill>
                  <a:srgbClr val="58595B"/>
                </a:solidFill>
                <a:latin typeface="Gill Sans MT"/>
                <a:cs typeface="Gill Sans MT"/>
              </a:rPr>
              <a:t>41%</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74" dirty="0">
                <a:solidFill>
                  <a:srgbClr val="58595B"/>
                </a:solidFill>
                <a:latin typeface="Gill Sans MT"/>
                <a:cs typeface="Gill Sans MT"/>
              </a:rPr>
              <a:t>January</a:t>
            </a:r>
            <a:r>
              <a:rPr sz="905" spc="-37" dirty="0">
                <a:solidFill>
                  <a:srgbClr val="58595B"/>
                </a:solidFill>
                <a:latin typeface="Gill Sans MT"/>
                <a:cs typeface="Gill Sans MT"/>
              </a:rPr>
              <a:t> </a:t>
            </a:r>
            <a:r>
              <a:rPr sz="905" spc="37" dirty="0">
                <a:solidFill>
                  <a:srgbClr val="58595B"/>
                </a:solidFill>
                <a:latin typeface="Gill Sans MT"/>
                <a:cs typeface="Gill Sans MT"/>
              </a:rPr>
              <a:t>2018.</a:t>
            </a:r>
            <a:endParaRPr sz="905">
              <a:solidFill>
                <a:prstClr val="black"/>
              </a:solidFill>
              <a:latin typeface="Gill Sans MT"/>
              <a:cs typeface="Gill Sans MT"/>
            </a:endParaRPr>
          </a:p>
        </p:txBody>
      </p:sp>
      <p:sp>
        <p:nvSpPr>
          <p:cNvPr id="4" name="object 4"/>
          <p:cNvSpPr txBox="1"/>
          <p:nvPr/>
        </p:nvSpPr>
        <p:spPr>
          <a:xfrm>
            <a:off x="303058" y="4489589"/>
            <a:ext cx="2621977" cy="1021598"/>
          </a:xfrm>
          <a:prstGeom prst="rect">
            <a:avLst/>
          </a:prstGeom>
        </p:spPr>
        <p:txBody>
          <a:bodyPr vert="horz" wrap="square" lIns="0" tIns="10450" rIns="0" bIns="0" rtlCol="0">
            <a:spAutoFit/>
          </a:bodyPr>
          <a:lstStyle/>
          <a:p>
            <a:pPr marL="10451" marR="4180" defTabSz="752460">
              <a:lnSpc>
                <a:spcPct val="121200"/>
              </a:lnSpc>
              <a:spcBef>
                <a:spcPts val="82"/>
              </a:spcBef>
            </a:pPr>
            <a:r>
              <a:rPr sz="905" spc="41" dirty="0">
                <a:solidFill>
                  <a:srgbClr val="58595B"/>
                </a:solidFill>
                <a:latin typeface="Gill Sans MT"/>
                <a:cs typeface="Gill Sans MT"/>
              </a:rPr>
              <a:t>Most</a:t>
            </a:r>
            <a:r>
              <a:rPr sz="905" spc="-37"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dirty="0">
                <a:solidFill>
                  <a:srgbClr val="58595B"/>
                </a:solidFill>
                <a:latin typeface="Gill Sans MT"/>
                <a:cs typeface="Gill Sans MT"/>
              </a:rPr>
              <a:t>other</a:t>
            </a:r>
            <a:r>
              <a:rPr sz="905" spc="-33" dirty="0">
                <a:solidFill>
                  <a:srgbClr val="58595B"/>
                </a:solidFill>
                <a:latin typeface="Gill Sans MT"/>
                <a:cs typeface="Gill Sans MT"/>
              </a:rPr>
              <a:t> </a:t>
            </a:r>
            <a:r>
              <a:rPr sz="905" spc="33" dirty="0">
                <a:solidFill>
                  <a:srgbClr val="58595B"/>
                </a:solidFill>
                <a:latin typeface="Gill Sans MT"/>
                <a:cs typeface="Gill Sans MT"/>
              </a:rPr>
              <a:t>locations</a:t>
            </a:r>
            <a:r>
              <a:rPr sz="905" spc="-33" dirty="0">
                <a:solidFill>
                  <a:srgbClr val="58595B"/>
                </a:solidFill>
                <a:latin typeface="Gill Sans MT"/>
                <a:cs typeface="Gill Sans MT"/>
              </a:rPr>
              <a:t> </a:t>
            </a:r>
            <a:r>
              <a:rPr sz="905" spc="8" dirty="0">
                <a:solidFill>
                  <a:srgbClr val="58595B"/>
                </a:solidFill>
                <a:latin typeface="Gill Sans MT"/>
                <a:cs typeface="Gill Sans MT"/>
              </a:rPr>
              <a:t>were</a:t>
            </a:r>
            <a:r>
              <a:rPr sz="905" spc="-33" dirty="0">
                <a:solidFill>
                  <a:srgbClr val="58595B"/>
                </a:solidFill>
                <a:latin typeface="Gill Sans MT"/>
                <a:cs typeface="Gill Sans MT"/>
              </a:rPr>
              <a:t> </a:t>
            </a:r>
            <a:r>
              <a:rPr sz="905" spc="21" dirty="0">
                <a:solidFill>
                  <a:srgbClr val="58595B"/>
                </a:solidFill>
                <a:latin typeface="Gill Sans MT"/>
                <a:cs typeface="Gill Sans MT"/>
              </a:rPr>
              <a:t>fairly</a:t>
            </a:r>
            <a:r>
              <a:rPr sz="905" spc="-33" dirty="0">
                <a:solidFill>
                  <a:srgbClr val="58595B"/>
                </a:solidFill>
                <a:latin typeface="Gill Sans MT"/>
                <a:cs typeface="Gill Sans MT"/>
              </a:rPr>
              <a:t> </a:t>
            </a:r>
            <a:r>
              <a:rPr sz="905" spc="33" dirty="0">
                <a:solidFill>
                  <a:srgbClr val="58595B"/>
                </a:solidFill>
                <a:latin typeface="Gill Sans MT"/>
                <a:cs typeface="Gill Sans MT"/>
              </a:rPr>
              <a:t>similar</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45" dirty="0">
                <a:solidFill>
                  <a:srgbClr val="58595B"/>
                </a:solidFill>
                <a:latin typeface="Gill Sans MT"/>
                <a:cs typeface="Gill Sans MT"/>
              </a:rPr>
              <a:t>last  </a:t>
            </a:r>
            <a:r>
              <a:rPr sz="905" spc="25" dirty="0">
                <a:solidFill>
                  <a:srgbClr val="58595B"/>
                </a:solidFill>
                <a:latin typeface="Gill Sans MT"/>
                <a:cs typeface="Gill Sans MT"/>
              </a:rPr>
              <a:t>year </a:t>
            </a:r>
            <a:r>
              <a:rPr sz="905" spc="16" dirty="0">
                <a:solidFill>
                  <a:srgbClr val="58595B"/>
                </a:solidFill>
                <a:latin typeface="Gill Sans MT"/>
                <a:cs typeface="Gill Sans MT"/>
              </a:rPr>
              <a:t>with the exception </a:t>
            </a:r>
            <a:r>
              <a:rPr sz="905" spc="37" dirty="0">
                <a:solidFill>
                  <a:srgbClr val="58595B"/>
                </a:solidFill>
                <a:latin typeface="Gill Sans MT"/>
                <a:cs typeface="Gill Sans MT"/>
              </a:rPr>
              <a:t>of </a:t>
            </a:r>
            <a:r>
              <a:rPr sz="905" spc="16" dirty="0">
                <a:solidFill>
                  <a:srgbClr val="58595B"/>
                </a:solidFill>
                <a:latin typeface="Gill Sans MT"/>
                <a:cs typeface="Gill Sans MT"/>
              </a:rPr>
              <a:t>the </a:t>
            </a:r>
            <a:r>
              <a:rPr sz="905" spc="45" dirty="0">
                <a:solidFill>
                  <a:srgbClr val="58595B"/>
                </a:solidFill>
                <a:latin typeface="Gill Sans MT"/>
                <a:cs typeface="Gill Sans MT"/>
              </a:rPr>
              <a:t>home </a:t>
            </a:r>
            <a:r>
              <a:rPr sz="905" spc="37" dirty="0">
                <a:solidFill>
                  <a:srgbClr val="58595B"/>
                </a:solidFill>
                <a:latin typeface="Gill Sans MT"/>
                <a:cs typeface="Gill Sans MT"/>
              </a:rPr>
              <a:t>office which  </a:t>
            </a:r>
            <a:r>
              <a:rPr sz="905" spc="29" dirty="0">
                <a:solidFill>
                  <a:srgbClr val="58595B"/>
                </a:solidFill>
                <a:latin typeface="Gill Sans MT"/>
                <a:cs typeface="Gill Sans MT"/>
              </a:rPr>
              <a:t>grew </a:t>
            </a:r>
            <a:r>
              <a:rPr sz="905" spc="37" dirty="0">
                <a:solidFill>
                  <a:srgbClr val="58595B"/>
                </a:solidFill>
                <a:latin typeface="Gill Sans MT"/>
                <a:cs typeface="Gill Sans MT"/>
              </a:rPr>
              <a:t>by about </a:t>
            </a:r>
            <a:r>
              <a:rPr sz="905" spc="4" dirty="0">
                <a:solidFill>
                  <a:srgbClr val="58595B"/>
                </a:solidFill>
                <a:latin typeface="Gill Sans MT"/>
                <a:cs typeface="Gill Sans MT"/>
              </a:rPr>
              <a:t>one-third. </a:t>
            </a:r>
            <a:r>
              <a:rPr sz="905" spc="33" dirty="0">
                <a:solidFill>
                  <a:srgbClr val="58595B"/>
                </a:solidFill>
                <a:latin typeface="Gill Sans MT"/>
                <a:cs typeface="Gill Sans MT"/>
              </a:rPr>
              <a:t>As </a:t>
            </a:r>
            <a:r>
              <a:rPr sz="905" spc="45" dirty="0">
                <a:solidFill>
                  <a:srgbClr val="58595B"/>
                </a:solidFill>
                <a:latin typeface="Gill Sans MT"/>
                <a:cs typeface="Gill Sans MT"/>
              </a:rPr>
              <a:t>consumers </a:t>
            </a:r>
            <a:r>
              <a:rPr sz="905" spc="49" dirty="0">
                <a:solidFill>
                  <a:srgbClr val="58595B"/>
                </a:solidFill>
                <a:latin typeface="Gill Sans MT"/>
                <a:cs typeface="Gill Sans MT"/>
              </a:rPr>
              <a:t>have </a:t>
            </a:r>
            <a:r>
              <a:rPr sz="905" spc="33" dirty="0">
                <a:solidFill>
                  <a:srgbClr val="58595B"/>
                </a:solidFill>
                <a:latin typeface="Gill Sans MT"/>
                <a:cs typeface="Gill Sans MT"/>
              </a:rPr>
              <a:t>been  </a:t>
            </a:r>
            <a:r>
              <a:rPr sz="905" spc="58" dirty="0">
                <a:solidFill>
                  <a:srgbClr val="58595B"/>
                </a:solidFill>
                <a:latin typeface="Gill Sans MT"/>
                <a:cs typeface="Gill Sans MT"/>
              </a:rPr>
              <a:t>adding</a:t>
            </a:r>
            <a:r>
              <a:rPr sz="905" spc="-37" dirty="0">
                <a:solidFill>
                  <a:srgbClr val="58595B"/>
                </a:solidFill>
                <a:latin typeface="Gill Sans MT"/>
                <a:cs typeface="Gill Sans MT"/>
              </a:rPr>
              <a:t> </a:t>
            </a:r>
            <a:r>
              <a:rPr sz="905" spc="16" dirty="0">
                <a:solidFill>
                  <a:srgbClr val="58595B"/>
                </a:solidFill>
                <a:latin typeface="Gill Sans MT"/>
                <a:cs typeface="Gill Sans MT"/>
              </a:rPr>
              <a:t>more</a:t>
            </a:r>
            <a:r>
              <a:rPr sz="905" spc="-37"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45" dirty="0">
                <a:solidFill>
                  <a:srgbClr val="58595B"/>
                </a:solidFill>
                <a:latin typeface="Gill Sans MT"/>
                <a:cs typeface="Gill Sans MT"/>
              </a:rPr>
              <a:t>speakers</a:t>
            </a:r>
            <a:r>
              <a:rPr sz="905" spc="-37"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dirty="0">
                <a:solidFill>
                  <a:srgbClr val="58595B"/>
                </a:solidFill>
                <a:latin typeface="Gill Sans MT"/>
                <a:cs typeface="Gill Sans MT"/>
              </a:rPr>
              <a:t>their</a:t>
            </a:r>
            <a:r>
              <a:rPr sz="905" spc="-37" dirty="0">
                <a:solidFill>
                  <a:srgbClr val="58595B"/>
                </a:solidFill>
                <a:latin typeface="Gill Sans MT"/>
                <a:cs typeface="Gill Sans MT"/>
              </a:rPr>
              <a:t> </a:t>
            </a:r>
            <a:r>
              <a:rPr sz="905" spc="12" dirty="0">
                <a:solidFill>
                  <a:srgbClr val="58595B"/>
                </a:solidFill>
                <a:latin typeface="Gill Sans MT"/>
                <a:cs typeface="Gill Sans MT"/>
              </a:rPr>
              <a:t>collection,</a:t>
            </a:r>
            <a:endParaRPr sz="905">
              <a:solidFill>
                <a:prstClr val="black"/>
              </a:solidFill>
              <a:latin typeface="Gill Sans MT"/>
              <a:cs typeface="Gill Sans MT"/>
            </a:endParaRPr>
          </a:p>
          <a:p>
            <a:pPr marL="10451" marR="206404" defTabSz="752460">
              <a:lnSpc>
                <a:spcPct val="121200"/>
              </a:lnSpc>
            </a:pPr>
            <a:r>
              <a:rPr sz="905" spc="16" dirty="0">
                <a:solidFill>
                  <a:srgbClr val="58595B"/>
                </a:solidFill>
                <a:latin typeface="Gill Sans MT"/>
                <a:cs typeface="Gill Sans MT"/>
              </a:rPr>
              <a:t>the</a:t>
            </a:r>
            <a:r>
              <a:rPr sz="905" spc="-37" dirty="0">
                <a:solidFill>
                  <a:srgbClr val="58595B"/>
                </a:solidFill>
                <a:latin typeface="Gill Sans MT"/>
                <a:cs typeface="Gill Sans MT"/>
              </a:rPr>
              <a:t> </a:t>
            </a:r>
            <a:r>
              <a:rPr sz="905" spc="45" dirty="0">
                <a:solidFill>
                  <a:srgbClr val="58595B"/>
                </a:solidFill>
                <a:latin typeface="Gill Sans MT"/>
                <a:cs typeface="Gill Sans MT"/>
              </a:rPr>
              <a:t>home</a:t>
            </a:r>
            <a:r>
              <a:rPr sz="905" spc="-33" dirty="0">
                <a:solidFill>
                  <a:srgbClr val="58595B"/>
                </a:solidFill>
                <a:latin typeface="Gill Sans MT"/>
                <a:cs typeface="Gill Sans MT"/>
              </a:rPr>
              <a:t> </a:t>
            </a:r>
            <a:r>
              <a:rPr sz="905" spc="37" dirty="0">
                <a:solidFill>
                  <a:srgbClr val="58595B"/>
                </a:solidFill>
                <a:latin typeface="Gill Sans MT"/>
                <a:cs typeface="Gill Sans MT"/>
              </a:rPr>
              <a:t>office</a:t>
            </a:r>
            <a:r>
              <a:rPr sz="905" spc="-33" dirty="0">
                <a:solidFill>
                  <a:srgbClr val="58595B"/>
                </a:solidFill>
                <a:latin typeface="Gill Sans MT"/>
                <a:cs typeface="Gill Sans MT"/>
              </a:rPr>
              <a:t> </a:t>
            </a:r>
            <a:r>
              <a:rPr sz="905" spc="74" dirty="0">
                <a:solidFill>
                  <a:srgbClr val="58595B"/>
                </a:solidFill>
                <a:latin typeface="Gill Sans MT"/>
                <a:cs typeface="Gill Sans MT"/>
              </a:rPr>
              <a:t>seems</a:t>
            </a:r>
            <a:r>
              <a:rPr sz="905" spc="-37"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37" dirty="0">
                <a:solidFill>
                  <a:srgbClr val="58595B"/>
                </a:solidFill>
                <a:latin typeface="Gill Sans MT"/>
                <a:cs typeface="Gill Sans MT"/>
              </a:rPr>
              <a:t>be</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7" dirty="0">
                <a:solidFill>
                  <a:srgbClr val="58595B"/>
                </a:solidFill>
                <a:latin typeface="Gill Sans MT"/>
                <a:cs typeface="Gill Sans MT"/>
              </a:rPr>
              <a:t> </a:t>
            </a:r>
            <a:r>
              <a:rPr sz="905" spc="49" dirty="0">
                <a:solidFill>
                  <a:srgbClr val="58595B"/>
                </a:solidFill>
                <a:latin typeface="Gill Sans MT"/>
                <a:cs typeface="Gill Sans MT"/>
              </a:rPr>
              <a:t>common</a:t>
            </a:r>
            <a:r>
              <a:rPr sz="905" spc="-33" dirty="0">
                <a:solidFill>
                  <a:srgbClr val="58595B"/>
                </a:solidFill>
                <a:latin typeface="Gill Sans MT"/>
                <a:cs typeface="Gill Sans MT"/>
              </a:rPr>
              <a:t> </a:t>
            </a:r>
            <a:r>
              <a:rPr sz="905" spc="45" dirty="0">
                <a:solidFill>
                  <a:srgbClr val="58595B"/>
                </a:solidFill>
                <a:latin typeface="Gill Sans MT"/>
                <a:cs typeface="Gill Sans MT"/>
              </a:rPr>
              <a:t>second  </a:t>
            </a:r>
            <a:r>
              <a:rPr sz="905" spc="21" dirty="0">
                <a:solidFill>
                  <a:srgbClr val="58595B"/>
                </a:solidFill>
                <a:latin typeface="Gill Sans MT"/>
                <a:cs typeface="Gill Sans MT"/>
              </a:rPr>
              <a:t>location.</a:t>
            </a:r>
            <a:endParaRPr sz="905">
              <a:solidFill>
                <a:prstClr val="black"/>
              </a:solidFill>
              <a:latin typeface="Gill Sans MT"/>
              <a:cs typeface="Gill Sans MT"/>
            </a:endParaRPr>
          </a:p>
        </p:txBody>
      </p:sp>
      <p:sp>
        <p:nvSpPr>
          <p:cNvPr id="5" name="object 5"/>
          <p:cNvSpPr txBox="1">
            <a:spLocks noGrp="1"/>
          </p:cNvSpPr>
          <p:nvPr>
            <p:ph type="title"/>
          </p:nvPr>
        </p:nvSpPr>
        <p:spPr>
          <a:xfrm>
            <a:off x="303058" y="2253343"/>
            <a:ext cx="5232458" cy="289090"/>
          </a:xfrm>
          <a:prstGeom prst="rect">
            <a:avLst/>
          </a:prstGeom>
        </p:spPr>
        <p:txBody>
          <a:bodyPr vert="horz" wrap="square" lIns="0" tIns="10450" rIns="0" bIns="0" rtlCol="0">
            <a:spAutoFit/>
          </a:bodyPr>
          <a:lstStyle/>
          <a:p>
            <a:pPr marL="10451">
              <a:spcBef>
                <a:spcPts val="82"/>
              </a:spcBef>
            </a:pPr>
            <a:r>
              <a:rPr sz="1810" spc="45" dirty="0"/>
              <a:t>Living </a:t>
            </a:r>
            <a:r>
              <a:rPr sz="1810" spc="-53" dirty="0"/>
              <a:t>Room </a:t>
            </a:r>
            <a:r>
              <a:rPr sz="1810" spc="41" dirty="0"/>
              <a:t>and </a:t>
            </a:r>
            <a:r>
              <a:rPr sz="1810" spc="-33" dirty="0"/>
              <a:t>Bedroom </a:t>
            </a:r>
            <a:r>
              <a:rPr sz="1810" spc="-8" dirty="0"/>
              <a:t>are </a:t>
            </a:r>
            <a:r>
              <a:rPr sz="1810" spc="8" dirty="0"/>
              <a:t>Most </a:t>
            </a:r>
            <a:r>
              <a:rPr sz="1810" spc="21" dirty="0"/>
              <a:t>Popular</a:t>
            </a:r>
            <a:r>
              <a:rPr sz="1810" dirty="0"/>
              <a:t> </a:t>
            </a:r>
            <a:r>
              <a:rPr sz="1810" spc="37" dirty="0"/>
              <a:t>Locations</a:t>
            </a:r>
            <a:endParaRPr sz="1810"/>
          </a:p>
        </p:txBody>
      </p:sp>
      <p:sp>
        <p:nvSpPr>
          <p:cNvPr id="6" name="object 6"/>
          <p:cNvSpPr txBox="1"/>
          <p:nvPr/>
        </p:nvSpPr>
        <p:spPr>
          <a:xfrm>
            <a:off x="5070051" y="3927503"/>
            <a:ext cx="1523652" cy="456799"/>
          </a:xfrm>
          <a:prstGeom prst="rect">
            <a:avLst/>
          </a:prstGeom>
          <a:ln w="20167">
            <a:solidFill>
              <a:srgbClr val="05D6ED"/>
            </a:solidFill>
          </a:ln>
        </p:spPr>
        <p:txBody>
          <a:bodyPr vert="horz" wrap="square" lIns="0" tIns="45981" rIns="0" bIns="0" rtlCol="0">
            <a:spAutoFit/>
          </a:bodyPr>
          <a:lstStyle/>
          <a:p>
            <a:pPr marL="76291" defTabSz="752460">
              <a:lnSpc>
                <a:spcPts val="1712"/>
              </a:lnSpc>
              <a:spcBef>
                <a:spcPts val="362"/>
              </a:spcBef>
            </a:pPr>
            <a:r>
              <a:rPr sz="1481" spc="-8" dirty="0">
                <a:solidFill>
                  <a:srgbClr val="05D6ED"/>
                </a:solidFill>
                <a:latin typeface="Gill Sans MT"/>
                <a:cs typeface="Gill Sans MT"/>
              </a:rPr>
              <a:t>44.4%</a:t>
            </a:r>
            <a:endParaRPr sz="1481">
              <a:solidFill>
                <a:prstClr val="black"/>
              </a:solidFill>
              <a:latin typeface="Gill Sans MT"/>
              <a:cs typeface="Gill Sans MT"/>
            </a:endParaRPr>
          </a:p>
          <a:p>
            <a:pPr marL="76291" defTabSz="752460">
              <a:lnSpc>
                <a:spcPts val="1465"/>
              </a:lnSpc>
            </a:pPr>
            <a:r>
              <a:rPr sz="1275" spc="16" dirty="0">
                <a:solidFill>
                  <a:srgbClr val="05D6ED"/>
                </a:solidFill>
                <a:latin typeface="Gill Sans MT"/>
                <a:cs typeface="Gill Sans MT"/>
              </a:rPr>
              <a:t>Living</a:t>
            </a:r>
            <a:r>
              <a:rPr sz="1275" spc="-62" dirty="0">
                <a:solidFill>
                  <a:srgbClr val="05D6ED"/>
                </a:solidFill>
                <a:latin typeface="Gill Sans MT"/>
                <a:cs typeface="Gill Sans MT"/>
              </a:rPr>
              <a:t> </a:t>
            </a:r>
            <a:r>
              <a:rPr sz="1275" spc="-45" dirty="0">
                <a:solidFill>
                  <a:srgbClr val="05D6ED"/>
                </a:solidFill>
                <a:latin typeface="Gill Sans MT"/>
                <a:cs typeface="Gill Sans MT"/>
              </a:rPr>
              <a:t>Room</a:t>
            </a:r>
            <a:endParaRPr sz="1275">
              <a:solidFill>
                <a:prstClr val="black"/>
              </a:solidFill>
              <a:latin typeface="Gill Sans MT"/>
              <a:cs typeface="Gill Sans MT"/>
            </a:endParaRPr>
          </a:p>
        </p:txBody>
      </p:sp>
      <p:sp>
        <p:nvSpPr>
          <p:cNvPr id="7" name="object 7"/>
          <p:cNvSpPr txBox="1"/>
          <p:nvPr/>
        </p:nvSpPr>
        <p:spPr>
          <a:xfrm>
            <a:off x="5070051" y="3292522"/>
            <a:ext cx="1523652" cy="449412"/>
          </a:xfrm>
          <a:prstGeom prst="rect">
            <a:avLst/>
          </a:prstGeom>
          <a:ln w="20167">
            <a:solidFill>
              <a:srgbClr val="11C63F"/>
            </a:solidFill>
          </a:ln>
        </p:spPr>
        <p:txBody>
          <a:bodyPr vert="horz" wrap="square" lIns="0" tIns="38666" rIns="0" bIns="0" rtlCol="0">
            <a:spAutoFit/>
          </a:bodyPr>
          <a:lstStyle/>
          <a:p>
            <a:pPr marL="76291" defTabSz="752460">
              <a:lnSpc>
                <a:spcPts val="1712"/>
              </a:lnSpc>
              <a:spcBef>
                <a:spcPts val="304"/>
              </a:spcBef>
            </a:pPr>
            <a:r>
              <a:rPr sz="1481" spc="-8" dirty="0">
                <a:solidFill>
                  <a:srgbClr val="11C63F"/>
                </a:solidFill>
                <a:latin typeface="Gill Sans MT"/>
                <a:cs typeface="Gill Sans MT"/>
              </a:rPr>
              <a:t>14.4%</a:t>
            </a:r>
            <a:endParaRPr sz="1481">
              <a:solidFill>
                <a:prstClr val="black"/>
              </a:solidFill>
              <a:latin typeface="Gill Sans MT"/>
              <a:cs typeface="Gill Sans MT"/>
            </a:endParaRPr>
          </a:p>
          <a:p>
            <a:pPr marL="76291" defTabSz="752460">
              <a:lnSpc>
                <a:spcPts val="1465"/>
              </a:lnSpc>
            </a:pPr>
            <a:r>
              <a:rPr sz="1275" spc="-45" dirty="0">
                <a:solidFill>
                  <a:srgbClr val="11C63F"/>
                </a:solidFill>
                <a:latin typeface="Gill Sans MT"/>
                <a:cs typeface="Gill Sans MT"/>
              </a:rPr>
              <a:t>Home</a:t>
            </a:r>
            <a:r>
              <a:rPr sz="1275" spc="-62" dirty="0">
                <a:solidFill>
                  <a:srgbClr val="11C63F"/>
                </a:solidFill>
                <a:latin typeface="Gill Sans MT"/>
                <a:cs typeface="Gill Sans MT"/>
              </a:rPr>
              <a:t> </a:t>
            </a:r>
            <a:r>
              <a:rPr sz="1275" spc="-4" dirty="0">
                <a:solidFill>
                  <a:srgbClr val="11C63F"/>
                </a:solidFill>
                <a:latin typeface="Gill Sans MT"/>
                <a:cs typeface="Gill Sans MT"/>
              </a:rPr>
              <a:t>Office</a:t>
            </a:r>
            <a:endParaRPr sz="1275">
              <a:solidFill>
                <a:prstClr val="black"/>
              </a:solidFill>
              <a:latin typeface="Gill Sans MT"/>
              <a:cs typeface="Gill Sans MT"/>
            </a:endParaRPr>
          </a:p>
        </p:txBody>
      </p:sp>
      <p:sp>
        <p:nvSpPr>
          <p:cNvPr id="8" name="object 8"/>
          <p:cNvSpPr txBox="1"/>
          <p:nvPr/>
        </p:nvSpPr>
        <p:spPr>
          <a:xfrm>
            <a:off x="3884807" y="3292521"/>
            <a:ext cx="1132811" cy="449940"/>
          </a:xfrm>
          <a:prstGeom prst="rect">
            <a:avLst/>
          </a:prstGeom>
          <a:ln w="20167">
            <a:solidFill>
              <a:srgbClr val="3284F6"/>
            </a:solidFill>
          </a:ln>
        </p:spPr>
        <p:txBody>
          <a:bodyPr vert="horz" wrap="square" lIns="0" tIns="39189" rIns="0" bIns="0" rtlCol="0">
            <a:spAutoFit/>
          </a:bodyPr>
          <a:lstStyle/>
          <a:p>
            <a:pPr marL="72111" defTabSz="752460">
              <a:lnSpc>
                <a:spcPts val="1712"/>
              </a:lnSpc>
              <a:spcBef>
                <a:spcPts val="309"/>
              </a:spcBef>
            </a:pPr>
            <a:r>
              <a:rPr sz="1481" spc="-8" dirty="0">
                <a:solidFill>
                  <a:srgbClr val="3284F6"/>
                </a:solidFill>
                <a:latin typeface="Gill Sans MT"/>
                <a:cs typeface="Gill Sans MT"/>
              </a:rPr>
              <a:t>37.6%</a:t>
            </a:r>
            <a:endParaRPr sz="1481">
              <a:solidFill>
                <a:prstClr val="black"/>
              </a:solidFill>
              <a:latin typeface="Gill Sans MT"/>
              <a:cs typeface="Gill Sans MT"/>
            </a:endParaRPr>
          </a:p>
          <a:p>
            <a:pPr marL="72111" defTabSz="752460">
              <a:lnSpc>
                <a:spcPts val="1465"/>
              </a:lnSpc>
            </a:pPr>
            <a:r>
              <a:rPr sz="1275" spc="-37" dirty="0">
                <a:solidFill>
                  <a:srgbClr val="3284F6"/>
                </a:solidFill>
                <a:latin typeface="Gill Sans MT"/>
                <a:cs typeface="Gill Sans MT"/>
              </a:rPr>
              <a:t>Bedroom</a:t>
            </a:r>
            <a:endParaRPr sz="1275">
              <a:solidFill>
                <a:prstClr val="black"/>
              </a:solidFill>
              <a:latin typeface="Gill Sans MT"/>
              <a:cs typeface="Gill Sans MT"/>
            </a:endParaRPr>
          </a:p>
        </p:txBody>
      </p:sp>
      <p:sp>
        <p:nvSpPr>
          <p:cNvPr id="9" name="object 9"/>
          <p:cNvSpPr txBox="1"/>
          <p:nvPr/>
        </p:nvSpPr>
        <p:spPr>
          <a:xfrm>
            <a:off x="6645924" y="3515188"/>
            <a:ext cx="1117658" cy="452578"/>
          </a:xfrm>
          <a:prstGeom prst="rect">
            <a:avLst/>
          </a:prstGeom>
          <a:ln w="20167">
            <a:solidFill>
              <a:srgbClr val="8847C2"/>
            </a:solidFill>
          </a:ln>
        </p:spPr>
        <p:txBody>
          <a:bodyPr vert="horz" wrap="square" lIns="0" tIns="41801" rIns="0" bIns="0" rtlCol="0">
            <a:spAutoFit/>
          </a:bodyPr>
          <a:lstStyle/>
          <a:p>
            <a:pPr marL="76814" defTabSz="752460">
              <a:lnSpc>
                <a:spcPts val="1712"/>
              </a:lnSpc>
              <a:spcBef>
                <a:spcPts val="329"/>
              </a:spcBef>
            </a:pPr>
            <a:r>
              <a:rPr sz="1481" spc="-8" dirty="0">
                <a:solidFill>
                  <a:srgbClr val="8847C2"/>
                </a:solidFill>
                <a:latin typeface="Gill Sans MT"/>
                <a:cs typeface="Gill Sans MT"/>
              </a:rPr>
              <a:t>32.7%</a:t>
            </a:r>
            <a:endParaRPr sz="1481">
              <a:solidFill>
                <a:prstClr val="black"/>
              </a:solidFill>
              <a:latin typeface="Gill Sans MT"/>
              <a:cs typeface="Gill Sans MT"/>
            </a:endParaRPr>
          </a:p>
          <a:p>
            <a:pPr marL="76814" defTabSz="752460">
              <a:lnSpc>
                <a:spcPts val="1465"/>
              </a:lnSpc>
            </a:pPr>
            <a:r>
              <a:rPr sz="1275" spc="-16" dirty="0">
                <a:solidFill>
                  <a:srgbClr val="8847C2"/>
                </a:solidFill>
                <a:latin typeface="Gill Sans MT"/>
                <a:cs typeface="Gill Sans MT"/>
              </a:rPr>
              <a:t>Kitchen</a:t>
            </a:r>
            <a:endParaRPr sz="1275">
              <a:solidFill>
                <a:prstClr val="black"/>
              </a:solidFill>
              <a:latin typeface="Gill Sans MT"/>
              <a:cs typeface="Gill Sans MT"/>
            </a:endParaRPr>
          </a:p>
        </p:txBody>
      </p:sp>
      <p:sp>
        <p:nvSpPr>
          <p:cNvPr id="10" name="object 10"/>
          <p:cNvSpPr txBox="1"/>
          <p:nvPr/>
        </p:nvSpPr>
        <p:spPr>
          <a:xfrm>
            <a:off x="6645922" y="5357145"/>
            <a:ext cx="1117658" cy="254786"/>
          </a:xfrm>
          <a:prstGeom prst="rect">
            <a:avLst/>
          </a:prstGeom>
          <a:ln w="20167">
            <a:solidFill>
              <a:srgbClr val="BC008D"/>
            </a:solidFill>
          </a:ln>
        </p:spPr>
        <p:txBody>
          <a:bodyPr vert="horz" wrap="square" lIns="0" tIns="101890" rIns="0" bIns="0" rtlCol="0">
            <a:spAutoFit/>
          </a:bodyPr>
          <a:lstStyle/>
          <a:p>
            <a:pPr marL="50686" defTabSz="752460">
              <a:spcBef>
                <a:spcPts val="802"/>
              </a:spcBef>
            </a:pPr>
            <a:r>
              <a:rPr sz="987" dirty="0">
                <a:solidFill>
                  <a:srgbClr val="BC008D"/>
                </a:solidFill>
                <a:latin typeface="Gill Sans MT"/>
                <a:cs typeface="Gill Sans MT"/>
              </a:rPr>
              <a:t>6.5% </a:t>
            </a:r>
            <a:r>
              <a:rPr sz="987" spc="37" dirty="0">
                <a:solidFill>
                  <a:srgbClr val="BC008D"/>
                </a:solidFill>
                <a:latin typeface="Gill Sans MT"/>
                <a:cs typeface="Gill Sans MT"/>
              </a:rPr>
              <a:t>// </a:t>
            </a:r>
            <a:r>
              <a:rPr sz="987" spc="-16" dirty="0">
                <a:solidFill>
                  <a:srgbClr val="BC008D"/>
                </a:solidFill>
                <a:latin typeface="Gill Sans MT"/>
                <a:cs typeface="Gill Sans MT"/>
              </a:rPr>
              <a:t>Dining</a:t>
            </a:r>
            <a:r>
              <a:rPr sz="987" spc="-202" dirty="0">
                <a:solidFill>
                  <a:srgbClr val="BC008D"/>
                </a:solidFill>
                <a:latin typeface="Gill Sans MT"/>
                <a:cs typeface="Gill Sans MT"/>
              </a:rPr>
              <a:t> </a:t>
            </a:r>
            <a:r>
              <a:rPr sz="987" spc="-41" dirty="0">
                <a:solidFill>
                  <a:srgbClr val="BC008D"/>
                </a:solidFill>
                <a:latin typeface="Gill Sans MT"/>
                <a:cs typeface="Gill Sans MT"/>
              </a:rPr>
              <a:t>Room</a:t>
            </a:r>
            <a:endParaRPr sz="987">
              <a:solidFill>
                <a:prstClr val="black"/>
              </a:solidFill>
              <a:latin typeface="Gill Sans MT"/>
              <a:cs typeface="Gill Sans MT"/>
            </a:endParaRPr>
          </a:p>
        </p:txBody>
      </p:sp>
      <p:sp>
        <p:nvSpPr>
          <p:cNvPr id="11" name="object 11"/>
          <p:cNvSpPr txBox="1"/>
          <p:nvPr/>
        </p:nvSpPr>
        <p:spPr>
          <a:xfrm>
            <a:off x="3884803" y="5372778"/>
            <a:ext cx="1132811" cy="238958"/>
          </a:xfrm>
          <a:prstGeom prst="rect">
            <a:avLst/>
          </a:prstGeom>
          <a:ln w="20167">
            <a:solidFill>
              <a:srgbClr val="235CAC"/>
            </a:solidFill>
          </a:ln>
        </p:spPr>
        <p:txBody>
          <a:bodyPr vert="horz" wrap="square" lIns="0" tIns="86215" rIns="0" bIns="0" rtlCol="0">
            <a:spAutoFit/>
          </a:bodyPr>
          <a:lstStyle/>
          <a:p>
            <a:pPr marL="131680" defTabSz="752460">
              <a:spcBef>
                <a:spcPts val="679"/>
              </a:spcBef>
            </a:pPr>
            <a:r>
              <a:rPr sz="987" dirty="0">
                <a:solidFill>
                  <a:srgbClr val="235CAC"/>
                </a:solidFill>
                <a:latin typeface="Gill Sans MT"/>
                <a:cs typeface="Gill Sans MT"/>
              </a:rPr>
              <a:t>6.2% </a:t>
            </a:r>
            <a:r>
              <a:rPr sz="987" spc="37" dirty="0">
                <a:solidFill>
                  <a:srgbClr val="235CAC"/>
                </a:solidFill>
                <a:latin typeface="Gill Sans MT"/>
                <a:cs typeface="Gill Sans MT"/>
              </a:rPr>
              <a:t>//</a:t>
            </a:r>
            <a:r>
              <a:rPr sz="987" spc="-103" dirty="0">
                <a:solidFill>
                  <a:srgbClr val="235CAC"/>
                </a:solidFill>
                <a:latin typeface="Gill Sans MT"/>
                <a:cs typeface="Gill Sans MT"/>
              </a:rPr>
              <a:t> </a:t>
            </a:r>
            <a:r>
              <a:rPr sz="987" spc="-29" dirty="0">
                <a:solidFill>
                  <a:srgbClr val="235CAC"/>
                </a:solidFill>
                <a:latin typeface="Gill Sans MT"/>
                <a:cs typeface="Gill Sans MT"/>
              </a:rPr>
              <a:t>Bathroom</a:t>
            </a:r>
            <a:endParaRPr sz="987">
              <a:solidFill>
                <a:prstClr val="black"/>
              </a:solidFill>
              <a:latin typeface="Gill Sans MT"/>
              <a:cs typeface="Gill Sans MT"/>
            </a:endParaRPr>
          </a:p>
        </p:txBody>
      </p:sp>
      <p:sp>
        <p:nvSpPr>
          <p:cNvPr id="12" name="object 12"/>
          <p:cNvSpPr txBox="1"/>
          <p:nvPr/>
        </p:nvSpPr>
        <p:spPr>
          <a:xfrm>
            <a:off x="6645922" y="3292520"/>
            <a:ext cx="1117658" cy="155595"/>
          </a:xfrm>
          <a:prstGeom prst="rect">
            <a:avLst/>
          </a:prstGeom>
          <a:ln w="13449">
            <a:solidFill>
              <a:srgbClr val="840062"/>
            </a:solidFill>
          </a:ln>
        </p:spPr>
        <p:txBody>
          <a:bodyPr vert="horz" wrap="square" lIns="0" tIns="3658" rIns="0" bIns="0" rtlCol="0">
            <a:spAutoFit/>
          </a:bodyPr>
          <a:lstStyle/>
          <a:p>
            <a:pPr marL="167736" defTabSz="752460">
              <a:spcBef>
                <a:spcPts val="29"/>
              </a:spcBef>
            </a:pPr>
            <a:r>
              <a:rPr sz="987" dirty="0">
                <a:solidFill>
                  <a:srgbClr val="840062"/>
                </a:solidFill>
                <a:latin typeface="Gill Sans MT"/>
                <a:cs typeface="Gill Sans MT"/>
              </a:rPr>
              <a:t>2.3% </a:t>
            </a:r>
            <a:r>
              <a:rPr sz="987" spc="37" dirty="0">
                <a:solidFill>
                  <a:srgbClr val="840062"/>
                </a:solidFill>
                <a:latin typeface="Gill Sans MT"/>
                <a:cs typeface="Gill Sans MT"/>
              </a:rPr>
              <a:t>//</a:t>
            </a:r>
            <a:r>
              <a:rPr sz="987" spc="-103" dirty="0">
                <a:solidFill>
                  <a:srgbClr val="840062"/>
                </a:solidFill>
                <a:latin typeface="Gill Sans MT"/>
                <a:cs typeface="Gill Sans MT"/>
              </a:rPr>
              <a:t> </a:t>
            </a:r>
            <a:r>
              <a:rPr sz="987" spc="-12" dirty="0">
                <a:solidFill>
                  <a:srgbClr val="840062"/>
                </a:solidFill>
                <a:latin typeface="Gill Sans MT"/>
                <a:cs typeface="Gill Sans MT"/>
              </a:rPr>
              <a:t>Garage</a:t>
            </a:r>
            <a:endParaRPr sz="987">
              <a:solidFill>
                <a:prstClr val="black"/>
              </a:solidFill>
              <a:latin typeface="Gill Sans MT"/>
              <a:cs typeface="Gill Sans MT"/>
            </a:endParaRPr>
          </a:p>
        </p:txBody>
      </p:sp>
      <p:sp>
        <p:nvSpPr>
          <p:cNvPr id="13" name="object 13"/>
          <p:cNvSpPr txBox="1"/>
          <p:nvPr/>
        </p:nvSpPr>
        <p:spPr>
          <a:xfrm>
            <a:off x="7867477" y="5306941"/>
            <a:ext cx="349562" cy="386670"/>
          </a:xfrm>
          <a:prstGeom prst="rect">
            <a:avLst/>
          </a:prstGeom>
          <a:ln w="13449">
            <a:solidFill>
              <a:srgbClr val="808285"/>
            </a:solidFill>
          </a:ln>
        </p:spPr>
        <p:txBody>
          <a:bodyPr vert="horz" wrap="square" lIns="0" tIns="14630" rIns="0" bIns="0" rtlCol="0">
            <a:spAutoFit/>
          </a:bodyPr>
          <a:lstStyle/>
          <a:p>
            <a:pPr marL="40236" defTabSz="752460">
              <a:lnSpc>
                <a:spcPts val="975"/>
              </a:lnSpc>
              <a:spcBef>
                <a:spcPts val="115"/>
              </a:spcBef>
            </a:pPr>
            <a:r>
              <a:rPr sz="864" dirty="0">
                <a:solidFill>
                  <a:srgbClr val="808285"/>
                </a:solidFill>
                <a:latin typeface="Gill Sans MT"/>
                <a:cs typeface="Gill Sans MT"/>
              </a:rPr>
              <a:t>2.0%</a:t>
            </a:r>
            <a:endParaRPr sz="864">
              <a:solidFill>
                <a:prstClr val="black"/>
              </a:solidFill>
              <a:latin typeface="Gill Sans MT"/>
              <a:cs typeface="Gill Sans MT"/>
            </a:endParaRPr>
          </a:p>
          <a:p>
            <a:pPr marL="40236" marR="37100" defTabSz="752460">
              <a:lnSpc>
                <a:spcPts val="913"/>
              </a:lnSpc>
              <a:spcBef>
                <a:spcPts val="74"/>
              </a:spcBef>
            </a:pPr>
            <a:r>
              <a:rPr sz="864" spc="-99" dirty="0">
                <a:solidFill>
                  <a:srgbClr val="808285"/>
                </a:solidFill>
                <a:latin typeface="Gill Sans MT"/>
                <a:cs typeface="Gill Sans MT"/>
              </a:rPr>
              <a:t>Work  </a:t>
            </a:r>
            <a:r>
              <a:rPr sz="864" spc="-8" dirty="0">
                <a:solidFill>
                  <a:srgbClr val="808285"/>
                </a:solidFill>
                <a:latin typeface="Gill Sans MT"/>
                <a:cs typeface="Gill Sans MT"/>
              </a:rPr>
              <a:t>Office</a:t>
            </a:r>
            <a:endParaRPr sz="864">
              <a:solidFill>
                <a:prstClr val="black"/>
              </a:solidFill>
              <a:latin typeface="Gill Sans MT"/>
              <a:cs typeface="Gill Sans MT"/>
            </a:endParaRPr>
          </a:p>
        </p:txBody>
      </p:sp>
      <p:sp>
        <p:nvSpPr>
          <p:cNvPr id="14" name="object 14"/>
          <p:cNvSpPr txBox="1"/>
          <p:nvPr/>
        </p:nvSpPr>
        <p:spPr>
          <a:xfrm>
            <a:off x="4874082" y="2901261"/>
            <a:ext cx="2339819" cy="187845"/>
          </a:xfrm>
          <a:prstGeom prst="rect">
            <a:avLst/>
          </a:prstGeom>
        </p:spPr>
        <p:txBody>
          <a:bodyPr vert="horz" wrap="square" lIns="0" tIns="10450" rIns="0" bIns="0" rtlCol="0">
            <a:spAutoFit/>
          </a:bodyPr>
          <a:lstStyle/>
          <a:p>
            <a:pPr marL="10451" defTabSz="752460">
              <a:spcBef>
                <a:spcPts val="82"/>
              </a:spcBef>
            </a:pPr>
            <a:r>
              <a:rPr sz="1152" spc="-99" dirty="0">
                <a:solidFill>
                  <a:prstClr val="black"/>
                </a:solidFill>
                <a:latin typeface="Gill Sans MT"/>
                <a:cs typeface="Gill Sans MT"/>
              </a:rPr>
              <a:t>Where </a:t>
            </a:r>
            <a:r>
              <a:rPr sz="1152" spc="-29" dirty="0">
                <a:solidFill>
                  <a:prstClr val="black"/>
                </a:solidFill>
                <a:latin typeface="Gill Sans MT"/>
                <a:cs typeface="Gill Sans MT"/>
              </a:rPr>
              <a:t>Consumers Have </a:t>
            </a:r>
            <a:r>
              <a:rPr sz="1152" spc="-8" dirty="0">
                <a:solidFill>
                  <a:prstClr val="black"/>
                </a:solidFill>
                <a:latin typeface="Gill Sans MT"/>
                <a:cs typeface="Gill Sans MT"/>
              </a:rPr>
              <a:t>Smart</a:t>
            </a:r>
            <a:r>
              <a:rPr sz="1152" spc="-70" dirty="0">
                <a:solidFill>
                  <a:prstClr val="black"/>
                </a:solidFill>
                <a:latin typeface="Gill Sans MT"/>
                <a:cs typeface="Gill Sans MT"/>
              </a:rPr>
              <a:t> </a:t>
            </a:r>
            <a:r>
              <a:rPr sz="1152" spc="-4" dirty="0">
                <a:solidFill>
                  <a:prstClr val="black"/>
                </a:solidFill>
                <a:latin typeface="Gill Sans MT"/>
                <a:cs typeface="Gill Sans MT"/>
              </a:rPr>
              <a:t>Speakers</a:t>
            </a:r>
            <a:endParaRPr sz="1152">
              <a:solidFill>
                <a:prstClr val="black"/>
              </a:solidFill>
              <a:latin typeface="Gill Sans MT"/>
              <a:cs typeface="Gill Sans MT"/>
            </a:endParaRPr>
          </a:p>
        </p:txBody>
      </p:sp>
      <p:sp>
        <p:nvSpPr>
          <p:cNvPr id="15" name="object 15"/>
          <p:cNvSpPr txBox="1"/>
          <p:nvPr/>
        </p:nvSpPr>
        <p:spPr>
          <a:xfrm>
            <a:off x="8526471" y="5827299"/>
            <a:ext cx="316644" cy="111798"/>
          </a:xfrm>
          <a:prstGeom prst="rect">
            <a:avLst/>
          </a:prstGeom>
        </p:spPr>
        <p:txBody>
          <a:bodyPr vert="horz" wrap="square" lIns="0" tIns="10450" rIns="0" bIns="0" rtlCol="0">
            <a:spAutoFit/>
          </a:bodyPr>
          <a:lstStyle/>
          <a:p>
            <a:pPr marL="10451" defTabSz="752460">
              <a:spcBef>
                <a:spcPts val="82"/>
              </a:spcBef>
            </a:pPr>
            <a:r>
              <a:rPr sz="658" spc="-33" dirty="0">
                <a:solidFill>
                  <a:srgbClr val="05D6ED"/>
                </a:solidFill>
                <a:latin typeface="Gill Sans MT"/>
                <a:cs typeface="Gill Sans MT"/>
              </a:rPr>
              <a:t>PAGE</a:t>
            </a:r>
            <a:r>
              <a:rPr sz="658" spc="-53" dirty="0">
                <a:solidFill>
                  <a:srgbClr val="05D6ED"/>
                </a:solidFill>
                <a:latin typeface="Gill Sans MT"/>
                <a:cs typeface="Gill Sans MT"/>
              </a:rPr>
              <a:t> </a:t>
            </a:r>
            <a:r>
              <a:rPr sz="658" spc="8" dirty="0">
                <a:solidFill>
                  <a:srgbClr val="05D6ED"/>
                </a:solidFill>
                <a:latin typeface="Gill Sans MT"/>
                <a:cs typeface="Gill Sans MT"/>
              </a:rPr>
              <a:t>12</a:t>
            </a:r>
            <a:endParaRPr sz="658">
              <a:solidFill>
                <a:prstClr val="black"/>
              </a:solidFill>
              <a:latin typeface="Gill Sans MT"/>
              <a:cs typeface="Gill Sans MT"/>
            </a:endParaRPr>
          </a:p>
        </p:txBody>
      </p:sp>
      <p:sp>
        <p:nvSpPr>
          <p:cNvPr id="16" name="object 16"/>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17" name="object 17"/>
          <p:cNvSpPr txBox="1"/>
          <p:nvPr/>
        </p:nvSpPr>
        <p:spPr>
          <a:xfrm>
            <a:off x="303058" y="5848220"/>
            <a:ext cx="1063839" cy="86599"/>
          </a:xfrm>
          <a:prstGeom prst="rect">
            <a:avLst/>
          </a:prstGeom>
        </p:spPr>
        <p:txBody>
          <a:bodyPr vert="horz" wrap="square" lIns="0" tIns="10450" rIns="0" bIns="0" rtlCol="0">
            <a:spAutoFit/>
          </a:bodyPr>
          <a:lstStyle/>
          <a:p>
            <a:pPr marL="10451" defTabSz="752460">
              <a:spcBef>
                <a:spcPts val="82"/>
              </a:spcBef>
            </a:pPr>
            <a:r>
              <a:rPr sz="494" spc="21" dirty="0">
                <a:solidFill>
                  <a:srgbClr val="05D6ED"/>
                </a:solidFill>
                <a:latin typeface="Gill Sans MT"/>
                <a:cs typeface="Gill Sans MT"/>
                <a:hlinkClick r:id="rId3"/>
              </a:rPr>
              <a:t>© </a:t>
            </a:r>
            <a:r>
              <a:rPr sz="494" spc="-45" dirty="0">
                <a:solidFill>
                  <a:srgbClr val="05D6ED"/>
                </a:solidFill>
                <a:latin typeface="Gill Sans MT"/>
                <a:cs typeface="Gill Sans MT"/>
                <a:hlinkClick r:id="rId3"/>
              </a:rPr>
              <a:t>VOICEBOT.AI </a:t>
            </a:r>
            <a:r>
              <a:rPr sz="494" spc="-41" dirty="0">
                <a:solidFill>
                  <a:srgbClr val="05D6ED"/>
                </a:solidFill>
                <a:latin typeface="Gill Sans MT"/>
                <a:cs typeface="Gill Sans MT"/>
                <a:hlinkClick r:id="rId3"/>
              </a:rPr>
              <a:t>- </a:t>
            </a:r>
            <a:r>
              <a:rPr sz="494" spc="-16" dirty="0">
                <a:solidFill>
                  <a:srgbClr val="05D6ED"/>
                </a:solidFill>
                <a:latin typeface="Gill Sans MT"/>
                <a:cs typeface="Gill Sans MT"/>
                <a:hlinkClick r:id="rId3"/>
              </a:rPr>
              <a:t>All </a:t>
            </a:r>
            <a:r>
              <a:rPr sz="494" dirty="0">
                <a:solidFill>
                  <a:srgbClr val="05D6ED"/>
                </a:solidFill>
                <a:latin typeface="Gill Sans MT"/>
                <a:cs typeface="Gill Sans MT"/>
                <a:hlinkClick r:id="rId3"/>
              </a:rPr>
              <a:t>Rights </a:t>
            </a:r>
            <a:r>
              <a:rPr sz="494" spc="-12" dirty="0">
                <a:solidFill>
                  <a:srgbClr val="05D6ED"/>
                </a:solidFill>
                <a:latin typeface="Gill Sans MT"/>
                <a:cs typeface="Gill Sans MT"/>
                <a:hlinkClick r:id="rId3"/>
              </a:rPr>
              <a:t>Reserved</a:t>
            </a:r>
            <a:r>
              <a:rPr sz="494" spc="-66" dirty="0">
                <a:solidFill>
                  <a:srgbClr val="05D6ED"/>
                </a:solidFill>
                <a:latin typeface="Gill Sans MT"/>
                <a:cs typeface="Gill Sans MT"/>
                <a:hlinkClick r:id="rId3"/>
              </a:rPr>
              <a:t> </a:t>
            </a:r>
            <a:r>
              <a:rPr sz="494" spc="-4" dirty="0">
                <a:solidFill>
                  <a:srgbClr val="05D6ED"/>
                </a:solidFill>
                <a:latin typeface="Gill Sans MT"/>
                <a:cs typeface="Gill Sans MT"/>
                <a:hlinkClick r:id="rId3"/>
              </a:rPr>
              <a:t>2019</a:t>
            </a:r>
            <a:endParaRPr sz="494">
              <a:solidFill>
                <a:prstClr val="black"/>
              </a:solidFill>
              <a:latin typeface="Gill Sans MT"/>
              <a:cs typeface="Gill Sans MT"/>
            </a:endParaRPr>
          </a:p>
        </p:txBody>
      </p:sp>
      <p:sp>
        <p:nvSpPr>
          <p:cNvPr id="18" name="object 18"/>
          <p:cNvSpPr txBox="1"/>
          <p:nvPr/>
        </p:nvSpPr>
        <p:spPr>
          <a:xfrm>
            <a:off x="3861381" y="5705100"/>
            <a:ext cx="2205533" cy="247260"/>
          </a:xfrm>
          <a:prstGeom prst="rect">
            <a:avLst/>
          </a:prstGeom>
        </p:spPr>
        <p:txBody>
          <a:bodyPr vert="horz" wrap="square" lIns="0" tIns="43891" rIns="0" bIns="0" rtlCol="0">
            <a:spAutoFit/>
          </a:bodyPr>
          <a:lstStyle/>
          <a:p>
            <a:pPr marL="10451" defTabSz="752460">
              <a:spcBef>
                <a:spcPts val="346"/>
              </a:spcBef>
            </a:pPr>
            <a:r>
              <a:rPr sz="658" spc="-37" dirty="0">
                <a:solidFill>
                  <a:srgbClr val="58595B"/>
                </a:solidFill>
                <a:latin typeface="Gill Sans MT"/>
                <a:cs typeface="Gill Sans MT"/>
              </a:rPr>
              <a:t>Note: </a:t>
            </a:r>
            <a:r>
              <a:rPr sz="658" spc="-12" dirty="0">
                <a:solidFill>
                  <a:srgbClr val="58595B"/>
                </a:solidFill>
                <a:latin typeface="Gill Sans MT"/>
                <a:cs typeface="Gill Sans MT"/>
              </a:rPr>
              <a:t>Multiple </a:t>
            </a:r>
            <a:r>
              <a:rPr sz="658" spc="-4" dirty="0">
                <a:solidFill>
                  <a:srgbClr val="58595B"/>
                </a:solidFill>
                <a:latin typeface="Gill Sans MT"/>
                <a:cs typeface="Gill Sans MT"/>
              </a:rPr>
              <a:t>responses accepted, </a:t>
            </a:r>
            <a:r>
              <a:rPr sz="658" spc="-12" dirty="0">
                <a:solidFill>
                  <a:srgbClr val="58595B"/>
                </a:solidFill>
                <a:latin typeface="Gill Sans MT"/>
                <a:cs typeface="Gill Sans MT"/>
              </a:rPr>
              <a:t>numbers total </a:t>
            </a:r>
            <a:r>
              <a:rPr sz="658" spc="-33" dirty="0">
                <a:solidFill>
                  <a:srgbClr val="58595B"/>
                </a:solidFill>
                <a:latin typeface="Gill Sans MT"/>
                <a:cs typeface="Gill Sans MT"/>
              </a:rPr>
              <a:t>more </a:t>
            </a:r>
            <a:r>
              <a:rPr sz="658" spc="-8" dirty="0">
                <a:solidFill>
                  <a:srgbClr val="58595B"/>
                </a:solidFill>
                <a:latin typeface="Gill Sans MT"/>
                <a:cs typeface="Gill Sans MT"/>
              </a:rPr>
              <a:t>than</a:t>
            </a:r>
            <a:r>
              <a:rPr sz="658" spc="-99" dirty="0">
                <a:solidFill>
                  <a:srgbClr val="58595B"/>
                </a:solidFill>
                <a:latin typeface="Gill Sans MT"/>
                <a:cs typeface="Gill Sans MT"/>
              </a:rPr>
              <a:t> </a:t>
            </a:r>
            <a:r>
              <a:rPr sz="658" spc="-12" dirty="0">
                <a:solidFill>
                  <a:srgbClr val="58595B"/>
                </a:solidFill>
                <a:latin typeface="Gill Sans MT"/>
                <a:cs typeface="Gill Sans MT"/>
              </a:rPr>
              <a:t>100%</a:t>
            </a:r>
            <a:endParaRPr sz="658">
              <a:solidFill>
                <a:prstClr val="black"/>
              </a:solidFill>
              <a:latin typeface="Gill Sans MT"/>
              <a:cs typeface="Gill Sans MT"/>
            </a:endParaRPr>
          </a:p>
          <a:p>
            <a:pPr marL="10451" defTabSz="752460">
              <a:spcBef>
                <a:spcPts val="197"/>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53"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326109396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9157" y="1064623"/>
            <a:ext cx="6657877" cy="276459"/>
          </a:xfrm>
          <a:prstGeom prst="rect">
            <a:avLst/>
          </a:prstGeom>
        </p:spPr>
        <p:txBody>
          <a:bodyPr vert="horz" wrap="square" lIns="0" tIns="10450" rIns="0" bIns="0" rtlCol="0">
            <a:spAutoFit/>
          </a:bodyPr>
          <a:lstStyle/>
          <a:p>
            <a:pPr marL="10451">
              <a:spcBef>
                <a:spcPts val="82"/>
              </a:spcBef>
            </a:pPr>
            <a:r>
              <a:rPr sz="1728" dirty="0">
                <a:solidFill>
                  <a:srgbClr val="05D6ED"/>
                </a:solidFill>
              </a:rPr>
              <a:t>Amazon </a:t>
            </a:r>
            <a:r>
              <a:rPr sz="1728" spc="8" dirty="0">
                <a:solidFill>
                  <a:srgbClr val="05D6ED"/>
                </a:solidFill>
              </a:rPr>
              <a:t>Prime </a:t>
            </a:r>
            <a:r>
              <a:rPr sz="1728" spc="37" dirty="0">
                <a:solidFill>
                  <a:srgbClr val="05D6ED"/>
                </a:solidFill>
              </a:rPr>
              <a:t>and </a:t>
            </a:r>
            <a:r>
              <a:rPr sz="1728" spc="-4" dirty="0">
                <a:solidFill>
                  <a:srgbClr val="05D6ED"/>
                </a:solidFill>
              </a:rPr>
              <a:t>Gmail </a:t>
            </a:r>
            <a:r>
              <a:rPr sz="1728" spc="-8" dirty="0">
                <a:solidFill>
                  <a:srgbClr val="05D6ED"/>
                </a:solidFill>
              </a:rPr>
              <a:t>Users </a:t>
            </a:r>
            <a:r>
              <a:rPr sz="1728" spc="-53" dirty="0">
                <a:solidFill>
                  <a:srgbClr val="05D6ED"/>
                </a:solidFill>
              </a:rPr>
              <a:t>More </a:t>
            </a:r>
            <a:r>
              <a:rPr sz="1728" spc="12" dirty="0">
                <a:solidFill>
                  <a:srgbClr val="05D6ED"/>
                </a:solidFill>
              </a:rPr>
              <a:t>Likely </a:t>
            </a:r>
            <a:r>
              <a:rPr sz="1728" spc="-66" dirty="0">
                <a:solidFill>
                  <a:srgbClr val="05D6ED"/>
                </a:solidFill>
              </a:rPr>
              <a:t>to </a:t>
            </a:r>
            <a:r>
              <a:rPr sz="1728" spc="4" dirty="0">
                <a:solidFill>
                  <a:srgbClr val="05D6ED"/>
                </a:solidFill>
              </a:rPr>
              <a:t>be </a:t>
            </a:r>
            <a:r>
              <a:rPr sz="1728" spc="29" dirty="0">
                <a:solidFill>
                  <a:srgbClr val="05D6ED"/>
                </a:solidFill>
              </a:rPr>
              <a:t>Smart </a:t>
            </a:r>
            <a:r>
              <a:rPr sz="1728" spc="21" dirty="0">
                <a:solidFill>
                  <a:srgbClr val="05D6ED"/>
                </a:solidFill>
              </a:rPr>
              <a:t>Speaker</a:t>
            </a:r>
            <a:r>
              <a:rPr sz="1728" spc="99" dirty="0">
                <a:solidFill>
                  <a:srgbClr val="05D6ED"/>
                </a:solidFill>
              </a:rPr>
              <a:t> </a:t>
            </a:r>
            <a:r>
              <a:rPr sz="1728" spc="-58" dirty="0">
                <a:solidFill>
                  <a:srgbClr val="05D6ED"/>
                </a:solidFill>
              </a:rPr>
              <a:t>Owners</a:t>
            </a:r>
            <a:endParaRPr sz="1728"/>
          </a:p>
        </p:txBody>
      </p:sp>
      <p:sp>
        <p:nvSpPr>
          <p:cNvPr id="3" name="object 3"/>
          <p:cNvSpPr txBox="1"/>
          <p:nvPr/>
        </p:nvSpPr>
        <p:spPr>
          <a:xfrm>
            <a:off x="6152636" y="3794760"/>
            <a:ext cx="2139173" cy="187845"/>
          </a:xfrm>
          <a:prstGeom prst="rect">
            <a:avLst/>
          </a:prstGeom>
        </p:spPr>
        <p:txBody>
          <a:bodyPr vert="horz" wrap="square" lIns="0" tIns="10450" rIns="0" bIns="0" rtlCol="0">
            <a:spAutoFit/>
          </a:bodyPr>
          <a:lstStyle/>
          <a:p>
            <a:pPr marL="10451" defTabSz="752460">
              <a:spcBef>
                <a:spcPts val="82"/>
              </a:spcBef>
            </a:pPr>
            <a:r>
              <a:rPr sz="1152" dirty="0">
                <a:solidFill>
                  <a:prstClr val="black"/>
                </a:solidFill>
                <a:latin typeface="Gill Sans MT"/>
                <a:cs typeface="Gill Sans MT"/>
              </a:rPr>
              <a:t>U.S. </a:t>
            </a:r>
            <a:r>
              <a:rPr sz="1152" spc="-8" dirty="0">
                <a:solidFill>
                  <a:prstClr val="black"/>
                </a:solidFill>
                <a:latin typeface="Gill Sans MT"/>
                <a:cs typeface="Gill Sans MT"/>
              </a:rPr>
              <a:t>Smart </a:t>
            </a:r>
            <a:r>
              <a:rPr sz="1152" spc="-12" dirty="0">
                <a:solidFill>
                  <a:prstClr val="black"/>
                </a:solidFill>
                <a:latin typeface="Gill Sans MT"/>
                <a:cs typeface="Gill Sans MT"/>
              </a:rPr>
              <a:t>Speaker </a:t>
            </a:r>
            <a:r>
              <a:rPr sz="1152" spc="-49" dirty="0">
                <a:solidFill>
                  <a:prstClr val="black"/>
                </a:solidFill>
                <a:latin typeface="Gill Sans MT"/>
                <a:cs typeface="Gill Sans MT"/>
              </a:rPr>
              <a:t>Ownership</a:t>
            </a:r>
            <a:r>
              <a:rPr sz="1152" spc="-222" dirty="0">
                <a:solidFill>
                  <a:prstClr val="black"/>
                </a:solidFill>
                <a:latin typeface="Gill Sans MT"/>
                <a:cs typeface="Gill Sans MT"/>
              </a:rPr>
              <a:t> </a:t>
            </a:r>
            <a:r>
              <a:rPr sz="1152" dirty="0">
                <a:solidFill>
                  <a:prstClr val="black"/>
                </a:solidFill>
                <a:latin typeface="Gill Sans MT"/>
                <a:cs typeface="Gill Sans MT"/>
              </a:rPr>
              <a:t>Rates</a:t>
            </a:r>
            <a:endParaRPr sz="1152">
              <a:solidFill>
                <a:prstClr val="black"/>
              </a:solidFill>
              <a:latin typeface="Gill Sans MT"/>
              <a:cs typeface="Gill Sans MT"/>
            </a:endParaRPr>
          </a:p>
        </p:txBody>
      </p:sp>
      <p:sp>
        <p:nvSpPr>
          <p:cNvPr id="4" name="object 4"/>
          <p:cNvSpPr txBox="1"/>
          <p:nvPr/>
        </p:nvSpPr>
        <p:spPr>
          <a:xfrm>
            <a:off x="2165706" y="3666963"/>
            <a:ext cx="3045736" cy="417260"/>
          </a:xfrm>
          <a:prstGeom prst="rect">
            <a:avLst/>
          </a:prstGeom>
        </p:spPr>
        <p:txBody>
          <a:bodyPr vert="horz" wrap="square" lIns="0" tIns="49116" rIns="0" bIns="0" rtlCol="0">
            <a:spAutoFit/>
          </a:bodyPr>
          <a:lstStyle/>
          <a:p>
            <a:pPr marL="10451" defTabSz="752460">
              <a:spcBef>
                <a:spcPts val="387"/>
              </a:spcBef>
            </a:pPr>
            <a:r>
              <a:rPr sz="1152" spc="-25" dirty="0">
                <a:solidFill>
                  <a:prstClr val="black"/>
                </a:solidFill>
                <a:latin typeface="Gill Sans MT"/>
                <a:cs typeface="Gill Sans MT"/>
              </a:rPr>
              <a:t>Amazon </a:t>
            </a:r>
            <a:r>
              <a:rPr sz="1152" spc="-21" dirty="0">
                <a:solidFill>
                  <a:prstClr val="black"/>
                </a:solidFill>
                <a:latin typeface="Gill Sans MT"/>
                <a:cs typeface="Gill Sans MT"/>
              </a:rPr>
              <a:t>Prime </a:t>
            </a:r>
            <a:r>
              <a:rPr sz="1152" spc="-37" dirty="0">
                <a:solidFill>
                  <a:prstClr val="black"/>
                </a:solidFill>
                <a:latin typeface="Gill Sans MT"/>
                <a:cs typeface="Gill Sans MT"/>
              </a:rPr>
              <a:t>Member </a:t>
            </a:r>
            <a:r>
              <a:rPr sz="1152" spc="-8" dirty="0">
                <a:solidFill>
                  <a:prstClr val="black"/>
                </a:solidFill>
                <a:latin typeface="Gill Sans MT"/>
                <a:cs typeface="Gill Sans MT"/>
              </a:rPr>
              <a:t>Smart </a:t>
            </a:r>
            <a:r>
              <a:rPr sz="1152" spc="-12" dirty="0">
                <a:solidFill>
                  <a:prstClr val="black"/>
                </a:solidFill>
                <a:latin typeface="Gill Sans MT"/>
                <a:cs typeface="Gill Sans MT"/>
              </a:rPr>
              <a:t>Speaker</a:t>
            </a:r>
            <a:r>
              <a:rPr sz="1152" spc="-235" dirty="0">
                <a:solidFill>
                  <a:prstClr val="black"/>
                </a:solidFill>
                <a:latin typeface="Gill Sans MT"/>
                <a:cs typeface="Gill Sans MT"/>
              </a:rPr>
              <a:t> </a:t>
            </a:r>
            <a:r>
              <a:rPr sz="1152" spc="-33" dirty="0">
                <a:solidFill>
                  <a:prstClr val="black"/>
                </a:solidFill>
                <a:latin typeface="Gill Sans MT"/>
                <a:cs typeface="Gill Sans MT"/>
              </a:rPr>
              <a:t>Market </a:t>
            </a:r>
            <a:r>
              <a:rPr sz="1152" spc="-8" dirty="0">
                <a:solidFill>
                  <a:prstClr val="black"/>
                </a:solidFill>
                <a:latin typeface="Gill Sans MT"/>
                <a:cs typeface="Gill Sans MT"/>
              </a:rPr>
              <a:t>Share</a:t>
            </a:r>
            <a:endParaRPr sz="1152">
              <a:solidFill>
                <a:prstClr val="black"/>
              </a:solidFill>
              <a:latin typeface="Gill Sans MT"/>
              <a:cs typeface="Gill Sans MT"/>
            </a:endParaRPr>
          </a:p>
          <a:p>
            <a:pPr marL="1284407" defTabSz="752460">
              <a:spcBef>
                <a:spcPts val="263"/>
              </a:spcBef>
            </a:pPr>
            <a:r>
              <a:rPr sz="987" dirty="0">
                <a:solidFill>
                  <a:prstClr val="black"/>
                </a:solidFill>
                <a:latin typeface="Gill Sans MT"/>
                <a:cs typeface="Gill Sans MT"/>
              </a:rPr>
              <a:t>U.S.</a:t>
            </a:r>
            <a:r>
              <a:rPr sz="987" spc="-53" dirty="0">
                <a:solidFill>
                  <a:prstClr val="black"/>
                </a:solidFill>
                <a:latin typeface="Gill Sans MT"/>
                <a:cs typeface="Gill Sans MT"/>
              </a:rPr>
              <a:t> </a:t>
            </a:r>
            <a:r>
              <a:rPr sz="987" spc="-8" dirty="0">
                <a:solidFill>
                  <a:prstClr val="black"/>
                </a:solidFill>
                <a:latin typeface="Gill Sans MT"/>
                <a:cs typeface="Gill Sans MT"/>
              </a:rPr>
              <a:t>2019</a:t>
            </a:r>
            <a:endParaRPr sz="987">
              <a:solidFill>
                <a:prstClr val="black"/>
              </a:solidFill>
              <a:latin typeface="Gill Sans MT"/>
              <a:cs typeface="Gill Sans MT"/>
            </a:endParaRPr>
          </a:p>
        </p:txBody>
      </p:sp>
      <p:sp>
        <p:nvSpPr>
          <p:cNvPr id="5" name="object 5"/>
          <p:cNvSpPr txBox="1"/>
          <p:nvPr/>
        </p:nvSpPr>
        <p:spPr>
          <a:xfrm>
            <a:off x="2069100" y="1482294"/>
            <a:ext cx="3020133" cy="1591562"/>
          </a:xfrm>
          <a:prstGeom prst="rect">
            <a:avLst/>
          </a:prstGeom>
        </p:spPr>
        <p:txBody>
          <a:bodyPr vert="horz" wrap="square" lIns="0" tIns="65314" rIns="0" bIns="0" rtlCol="0">
            <a:spAutoFit/>
          </a:bodyPr>
          <a:lstStyle/>
          <a:p>
            <a:pPr marL="10451" defTabSz="752460">
              <a:spcBef>
                <a:spcPts val="514"/>
              </a:spcBef>
            </a:pPr>
            <a:r>
              <a:rPr sz="987" spc="-45" dirty="0">
                <a:solidFill>
                  <a:srgbClr val="05D6ED"/>
                </a:solidFill>
                <a:latin typeface="Gill Sans MT"/>
                <a:cs typeface="Gill Sans MT"/>
              </a:rPr>
              <a:t>AMAZON</a:t>
            </a:r>
            <a:r>
              <a:rPr sz="987" spc="-41" dirty="0">
                <a:solidFill>
                  <a:srgbClr val="05D6ED"/>
                </a:solidFill>
                <a:latin typeface="Gill Sans MT"/>
                <a:cs typeface="Gill Sans MT"/>
              </a:rPr>
              <a:t> </a:t>
            </a:r>
            <a:r>
              <a:rPr sz="987" spc="58" dirty="0">
                <a:solidFill>
                  <a:srgbClr val="05D6ED"/>
                </a:solidFill>
                <a:latin typeface="Gill Sans MT"/>
                <a:cs typeface="Gill Sans MT"/>
              </a:rPr>
              <a:t>PRIME</a:t>
            </a:r>
            <a:endParaRPr sz="987">
              <a:solidFill>
                <a:prstClr val="black"/>
              </a:solidFill>
              <a:latin typeface="Gill Sans MT"/>
              <a:cs typeface="Gill Sans MT"/>
            </a:endParaRPr>
          </a:p>
          <a:p>
            <a:pPr marL="10451" marR="4180" defTabSz="752460">
              <a:lnSpc>
                <a:spcPct val="121300"/>
              </a:lnSpc>
              <a:spcBef>
                <a:spcPts val="168"/>
              </a:spcBef>
            </a:pPr>
            <a:r>
              <a:rPr sz="905" spc="-4" dirty="0">
                <a:solidFill>
                  <a:srgbClr val="58595B"/>
                </a:solidFill>
                <a:latin typeface="Gill Sans MT"/>
                <a:cs typeface="Gill Sans MT"/>
              </a:rPr>
              <a:t>It</a:t>
            </a:r>
            <a:r>
              <a:rPr sz="905" spc="-33" dirty="0">
                <a:solidFill>
                  <a:srgbClr val="58595B"/>
                </a:solidFill>
                <a:latin typeface="Gill Sans MT"/>
                <a:cs typeface="Gill Sans MT"/>
              </a:rPr>
              <a:t> </a:t>
            </a:r>
            <a:r>
              <a:rPr sz="905" spc="8" dirty="0">
                <a:solidFill>
                  <a:srgbClr val="58595B"/>
                </a:solidFill>
                <a:latin typeface="Gill Sans MT"/>
                <a:cs typeface="Gill Sans MT"/>
              </a:rPr>
              <a:t>will</a:t>
            </a:r>
            <a:r>
              <a:rPr sz="905" spc="-29" dirty="0">
                <a:solidFill>
                  <a:srgbClr val="58595B"/>
                </a:solidFill>
                <a:latin typeface="Gill Sans MT"/>
                <a:cs typeface="Gill Sans MT"/>
              </a:rPr>
              <a:t> </a:t>
            </a:r>
            <a:r>
              <a:rPr sz="905" spc="25" dirty="0">
                <a:solidFill>
                  <a:srgbClr val="58595B"/>
                </a:solidFill>
                <a:latin typeface="Gill Sans MT"/>
                <a:cs typeface="Gill Sans MT"/>
              </a:rPr>
              <a:t>surprise</a:t>
            </a:r>
            <a:r>
              <a:rPr sz="905" spc="-29" dirty="0">
                <a:solidFill>
                  <a:srgbClr val="58595B"/>
                </a:solidFill>
                <a:latin typeface="Gill Sans MT"/>
                <a:cs typeface="Gill Sans MT"/>
              </a:rPr>
              <a:t> </a:t>
            </a:r>
            <a:r>
              <a:rPr sz="905" spc="41" dirty="0">
                <a:solidFill>
                  <a:srgbClr val="58595B"/>
                </a:solidFill>
                <a:latin typeface="Gill Sans MT"/>
                <a:cs typeface="Gill Sans MT"/>
              </a:rPr>
              <a:t>few</a:t>
            </a:r>
            <a:r>
              <a:rPr sz="905" spc="-29" dirty="0">
                <a:solidFill>
                  <a:srgbClr val="58595B"/>
                </a:solidFill>
                <a:latin typeface="Gill Sans MT"/>
                <a:cs typeface="Gill Sans MT"/>
              </a:rPr>
              <a:t> </a:t>
            </a:r>
            <a:r>
              <a:rPr sz="905" spc="25" dirty="0">
                <a:solidFill>
                  <a:srgbClr val="58595B"/>
                </a:solidFill>
                <a:latin typeface="Gill Sans MT"/>
                <a:cs typeface="Gill Sans MT"/>
              </a:rPr>
              <a:t>people</a:t>
            </a:r>
            <a:r>
              <a:rPr sz="905" spc="-29"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41" dirty="0">
                <a:solidFill>
                  <a:srgbClr val="58595B"/>
                </a:solidFill>
                <a:latin typeface="Gill Sans MT"/>
                <a:cs typeface="Gill Sans MT"/>
              </a:rPr>
              <a:t>Amazon</a:t>
            </a:r>
            <a:r>
              <a:rPr sz="905" spc="-29" dirty="0">
                <a:solidFill>
                  <a:srgbClr val="58595B"/>
                </a:solidFill>
                <a:latin typeface="Gill Sans MT"/>
                <a:cs typeface="Gill Sans MT"/>
              </a:rPr>
              <a:t> </a:t>
            </a:r>
            <a:r>
              <a:rPr sz="905" spc="33" dirty="0">
                <a:solidFill>
                  <a:srgbClr val="58595B"/>
                </a:solidFill>
                <a:latin typeface="Gill Sans MT"/>
                <a:cs typeface="Gill Sans MT"/>
              </a:rPr>
              <a:t>Prime</a:t>
            </a:r>
            <a:r>
              <a:rPr sz="905" spc="-29" dirty="0">
                <a:solidFill>
                  <a:srgbClr val="58595B"/>
                </a:solidFill>
                <a:latin typeface="Gill Sans MT"/>
                <a:cs typeface="Gill Sans MT"/>
              </a:rPr>
              <a:t> </a:t>
            </a:r>
            <a:r>
              <a:rPr sz="905" spc="49" dirty="0">
                <a:solidFill>
                  <a:srgbClr val="58595B"/>
                </a:solidFill>
                <a:latin typeface="Gill Sans MT"/>
                <a:cs typeface="Gill Sans MT"/>
              </a:rPr>
              <a:t>members</a:t>
            </a:r>
            <a:r>
              <a:rPr sz="905" spc="-29" dirty="0">
                <a:solidFill>
                  <a:srgbClr val="58595B"/>
                </a:solidFill>
                <a:latin typeface="Gill Sans MT"/>
                <a:cs typeface="Gill Sans MT"/>
              </a:rPr>
              <a:t> </a:t>
            </a:r>
            <a:r>
              <a:rPr sz="905" spc="21" dirty="0">
                <a:solidFill>
                  <a:srgbClr val="58595B"/>
                </a:solidFill>
                <a:latin typeface="Gill Sans MT"/>
                <a:cs typeface="Gill Sans MT"/>
              </a:rPr>
              <a:t>are  </a:t>
            </a:r>
            <a:r>
              <a:rPr sz="905" spc="45" dirty="0">
                <a:solidFill>
                  <a:srgbClr val="58595B"/>
                </a:solidFill>
                <a:latin typeface="Gill Sans MT"/>
                <a:cs typeface="Gill Sans MT"/>
              </a:rPr>
              <a:t>50% </a:t>
            </a:r>
            <a:r>
              <a:rPr sz="905" spc="16" dirty="0">
                <a:solidFill>
                  <a:srgbClr val="58595B"/>
                </a:solidFill>
                <a:latin typeface="Gill Sans MT"/>
                <a:cs typeface="Gill Sans MT"/>
              </a:rPr>
              <a:t>more </a:t>
            </a:r>
            <a:r>
              <a:rPr sz="905" spc="8" dirty="0">
                <a:solidFill>
                  <a:srgbClr val="58595B"/>
                </a:solidFill>
                <a:latin typeface="Gill Sans MT"/>
                <a:cs typeface="Gill Sans MT"/>
              </a:rPr>
              <a:t>likely </a:t>
            </a:r>
            <a:r>
              <a:rPr sz="905" spc="-8" dirty="0">
                <a:solidFill>
                  <a:srgbClr val="58595B"/>
                </a:solidFill>
                <a:latin typeface="Gill Sans MT"/>
                <a:cs typeface="Gill Sans MT"/>
              </a:rPr>
              <a:t>to </a:t>
            </a:r>
            <a:r>
              <a:rPr sz="905" spc="25" dirty="0">
                <a:solidFill>
                  <a:srgbClr val="58595B"/>
                </a:solidFill>
                <a:latin typeface="Gill Sans MT"/>
                <a:cs typeface="Gill Sans MT"/>
              </a:rPr>
              <a:t>own </a:t>
            </a:r>
            <a:r>
              <a:rPr sz="905" spc="94" dirty="0">
                <a:solidFill>
                  <a:srgbClr val="58595B"/>
                </a:solidFill>
                <a:latin typeface="Gill Sans MT"/>
                <a:cs typeface="Gill Sans MT"/>
              </a:rPr>
              <a:t>a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58" dirty="0">
                <a:solidFill>
                  <a:srgbClr val="58595B"/>
                </a:solidFill>
                <a:latin typeface="Gill Sans MT"/>
                <a:cs typeface="Gill Sans MT"/>
              </a:rPr>
              <a:t>and </a:t>
            </a:r>
            <a:r>
              <a:rPr sz="905" spc="16" dirty="0">
                <a:solidFill>
                  <a:srgbClr val="58595B"/>
                </a:solidFill>
                <a:latin typeface="Gill Sans MT"/>
                <a:cs typeface="Gill Sans MT"/>
              </a:rPr>
              <a:t>more </a:t>
            </a:r>
            <a:r>
              <a:rPr sz="905" spc="8" dirty="0">
                <a:solidFill>
                  <a:srgbClr val="58595B"/>
                </a:solidFill>
                <a:latin typeface="Gill Sans MT"/>
                <a:cs typeface="Gill Sans MT"/>
              </a:rPr>
              <a:t>likely </a:t>
            </a:r>
            <a:r>
              <a:rPr sz="905" spc="-8" dirty="0">
                <a:solidFill>
                  <a:srgbClr val="58595B"/>
                </a:solidFill>
                <a:latin typeface="Gill Sans MT"/>
                <a:cs typeface="Gill Sans MT"/>
              </a:rPr>
              <a:t>to  </a:t>
            </a:r>
            <a:r>
              <a:rPr sz="905" spc="25" dirty="0">
                <a:solidFill>
                  <a:srgbClr val="58595B"/>
                </a:solidFill>
                <a:latin typeface="Gill Sans MT"/>
                <a:cs typeface="Gill Sans MT"/>
              </a:rPr>
              <a:t>own</a:t>
            </a:r>
            <a:r>
              <a:rPr sz="905" spc="-41" dirty="0">
                <a:solidFill>
                  <a:srgbClr val="58595B"/>
                </a:solidFill>
                <a:latin typeface="Gill Sans MT"/>
                <a:cs typeface="Gill Sans MT"/>
              </a:rPr>
              <a:t> </a:t>
            </a:r>
            <a:r>
              <a:rPr sz="905" spc="70" dirty="0">
                <a:solidFill>
                  <a:srgbClr val="58595B"/>
                </a:solidFill>
                <a:latin typeface="Gill Sans MT"/>
                <a:cs typeface="Gill Sans MT"/>
              </a:rPr>
              <a:t>an</a:t>
            </a:r>
            <a:r>
              <a:rPr sz="905" spc="-37" dirty="0">
                <a:solidFill>
                  <a:srgbClr val="58595B"/>
                </a:solidFill>
                <a:latin typeface="Gill Sans MT"/>
                <a:cs typeface="Gill Sans MT"/>
              </a:rPr>
              <a:t> </a:t>
            </a:r>
            <a:r>
              <a:rPr sz="905" spc="41" dirty="0">
                <a:solidFill>
                  <a:srgbClr val="58595B"/>
                </a:solidFill>
                <a:latin typeface="Gill Sans MT"/>
                <a:cs typeface="Gill Sans MT"/>
              </a:rPr>
              <a:t>Echo</a:t>
            </a:r>
            <a:r>
              <a:rPr sz="905" spc="-37" dirty="0">
                <a:solidFill>
                  <a:srgbClr val="58595B"/>
                </a:solidFill>
                <a:latin typeface="Gill Sans MT"/>
                <a:cs typeface="Gill Sans MT"/>
              </a:rPr>
              <a:t> </a:t>
            </a:r>
            <a:r>
              <a:rPr sz="905" spc="33" dirty="0">
                <a:solidFill>
                  <a:srgbClr val="58595B"/>
                </a:solidFill>
                <a:latin typeface="Gill Sans MT"/>
                <a:cs typeface="Gill Sans MT"/>
              </a:rPr>
              <a:t>branded</a:t>
            </a:r>
            <a:r>
              <a:rPr sz="905" spc="-37" dirty="0">
                <a:solidFill>
                  <a:srgbClr val="58595B"/>
                </a:solidFill>
                <a:latin typeface="Gill Sans MT"/>
                <a:cs typeface="Gill Sans MT"/>
              </a:rPr>
              <a:t> </a:t>
            </a:r>
            <a:r>
              <a:rPr sz="905" spc="33" dirty="0">
                <a:solidFill>
                  <a:srgbClr val="58595B"/>
                </a:solidFill>
                <a:latin typeface="Gill Sans MT"/>
                <a:cs typeface="Gill Sans MT"/>
              </a:rPr>
              <a:t>device.</a:t>
            </a:r>
            <a:r>
              <a:rPr sz="905" spc="-37" dirty="0">
                <a:solidFill>
                  <a:srgbClr val="58595B"/>
                </a:solidFill>
                <a:latin typeface="Gill Sans MT"/>
                <a:cs typeface="Gill Sans MT"/>
              </a:rPr>
              <a:t> </a:t>
            </a:r>
            <a:r>
              <a:rPr sz="905" spc="41" dirty="0">
                <a:solidFill>
                  <a:srgbClr val="58595B"/>
                </a:solidFill>
                <a:latin typeface="Gill Sans MT"/>
                <a:cs typeface="Gill Sans MT"/>
              </a:rPr>
              <a:t>Amazon</a:t>
            </a:r>
            <a:r>
              <a:rPr sz="905" spc="-37" dirty="0">
                <a:solidFill>
                  <a:srgbClr val="58595B"/>
                </a:solidFill>
                <a:latin typeface="Gill Sans MT"/>
                <a:cs typeface="Gill Sans MT"/>
              </a:rPr>
              <a:t> </a:t>
            </a:r>
            <a:r>
              <a:rPr sz="905" spc="41" dirty="0">
                <a:solidFill>
                  <a:srgbClr val="58595B"/>
                </a:solidFill>
                <a:latin typeface="Gill Sans MT"/>
                <a:cs typeface="Gill Sans MT"/>
              </a:rPr>
              <a:t>Echo</a:t>
            </a:r>
            <a:r>
              <a:rPr sz="905" spc="-37" dirty="0">
                <a:solidFill>
                  <a:srgbClr val="58595B"/>
                </a:solidFill>
                <a:latin typeface="Gill Sans MT"/>
                <a:cs typeface="Gill Sans MT"/>
              </a:rPr>
              <a:t> </a:t>
            </a:r>
            <a:r>
              <a:rPr sz="905" spc="49" dirty="0">
                <a:solidFill>
                  <a:srgbClr val="58595B"/>
                </a:solidFill>
                <a:latin typeface="Gill Sans MT"/>
                <a:cs typeface="Gill Sans MT"/>
              </a:rPr>
              <a:t>smart</a:t>
            </a:r>
            <a:r>
              <a:rPr sz="905" spc="-41" dirty="0">
                <a:solidFill>
                  <a:srgbClr val="58595B"/>
                </a:solidFill>
                <a:latin typeface="Gill Sans MT"/>
                <a:cs typeface="Gill Sans MT"/>
              </a:rPr>
              <a:t> </a:t>
            </a:r>
            <a:r>
              <a:rPr sz="905" spc="45" dirty="0">
                <a:solidFill>
                  <a:srgbClr val="58595B"/>
                </a:solidFill>
                <a:latin typeface="Gill Sans MT"/>
                <a:cs typeface="Gill Sans MT"/>
              </a:rPr>
              <a:t>speakers  </a:t>
            </a:r>
            <a:r>
              <a:rPr sz="905" spc="62" dirty="0">
                <a:solidFill>
                  <a:srgbClr val="58595B"/>
                </a:solidFill>
                <a:latin typeface="Gill Sans MT"/>
                <a:cs typeface="Gill Sans MT"/>
              </a:rPr>
              <a:t>command</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45" dirty="0">
                <a:solidFill>
                  <a:srgbClr val="58595B"/>
                </a:solidFill>
                <a:latin typeface="Gill Sans MT"/>
                <a:cs typeface="Gill Sans MT"/>
              </a:rPr>
              <a:t>70%</a:t>
            </a:r>
            <a:r>
              <a:rPr sz="905" spc="-33" dirty="0">
                <a:solidFill>
                  <a:srgbClr val="58595B"/>
                </a:solidFill>
                <a:latin typeface="Gill Sans MT"/>
                <a:cs typeface="Gill Sans MT"/>
              </a:rPr>
              <a:t> </a:t>
            </a:r>
            <a:r>
              <a:rPr sz="905" spc="25" dirty="0">
                <a:solidFill>
                  <a:srgbClr val="58595B"/>
                </a:solidFill>
                <a:latin typeface="Gill Sans MT"/>
                <a:cs typeface="Gill Sans MT"/>
              </a:rPr>
              <a:t>market</a:t>
            </a:r>
            <a:r>
              <a:rPr sz="905" spc="-33" dirty="0">
                <a:solidFill>
                  <a:srgbClr val="58595B"/>
                </a:solidFill>
                <a:latin typeface="Gill Sans MT"/>
                <a:cs typeface="Gill Sans MT"/>
              </a:rPr>
              <a:t> </a:t>
            </a:r>
            <a:r>
              <a:rPr sz="905" spc="41" dirty="0">
                <a:solidFill>
                  <a:srgbClr val="58595B"/>
                </a:solidFill>
                <a:latin typeface="Gill Sans MT"/>
                <a:cs typeface="Gill Sans MT"/>
              </a:rPr>
              <a:t>share</a:t>
            </a:r>
            <a:r>
              <a:rPr sz="905" spc="-29" dirty="0">
                <a:solidFill>
                  <a:srgbClr val="58595B"/>
                </a:solidFill>
                <a:latin typeface="Gill Sans MT"/>
                <a:cs typeface="Gill Sans MT"/>
              </a:rPr>
              <a:t> </a:t>
            </a:r>
            <a:r>
              <a:rPr sz="905" spc="74" dirty="0">
                <a:solidFill>
                  <a:srgbClr val="58595B"/>
                </a:solidFill>
                <a:latin typeface="Gill Sans MT"/>
                <a:cs typeface="Gill Sans MT"/>
              </a:rPr>
              <a:t>among</a:t>
            </a:r>
            <a:r>
              <a:rPr sz="905" spc="-33" dirty="0">
                <a:solidFill>
                  <a:srgbClr val="58595B"/>
                </a:solidFill>
                <a:latin typeface="Gill Sans MT"/>
                <a:cs typeface="Gill Sans MT"/>
              </a:rPr>
              <a:t> </a:t>
            </a:r>
            <a:r>
              <a:rPr sz="905" spc="33" dirty="0">
                <a:solidFill>
                  <a:srgbClr val="58595B"/>
                </a:solidFill>
                <a:latin typeface="Gill Sans MT"/>
                <a:cs typeface="Gill Sans MT"/>
              </a:rPr>
              <a:t>Prime</a:t>
            </a:r>
            <a:r>
              <a:rPr sz="905" spc="-29" dirty="0">
                <a:solidFill>
                  <a:srgbClr val="58595B"/>
                </a:solidFill>
                <a:latin typeface="Gill Sans MT"/>
                <a:cs typeface="Gill Sans MT"/>
              </a:rPr>
              <a:t> </a:t>
            </a:r>
            <a:r>
              <a:rPr sz="905" spc="37" dirty="0">
                <a:solidFill>
                  <a:srgbClr val="58595B"/>
                </a:solidFill>
                <a:latin typeface="Gill Sans MT"/>
                <a:cs typeface="Gill Sans MT"/>
              </a:rPr>
              <a:t>members,</a:t>
            </a:r>
            <a:r>
              <a:rPr sz="905" spc="-33" dirty="0">
                <a:solidFill>
                  <a:srgbClr val="58595B"/>
                </a:solidFill>
                <a:latin typeface="Gill Sans MT"/>
                <a:cs typeface="Gill Sans MT"/>
              </a:rPr>
              <a:t> </a:t>
            </a:r>
            <a:r>
              <a:rPr sz="905" spc="21" dirty="0">
                <a:solidFill>
                  <a:srgbClr val="58595B"/>
                </a:solidFill>
                <a:latin typeface="Gill Sans MT"/>
                <a:cs typeface="Gill Sans MT"/>
              </a:rPr>
              <a:t>but  </a:t>
            </a:r>
            <a:r>
              <a:rPr sz="905" spc="29" dirty="0">
                <a:solidFill>
                  <a:srgbClr val="58595B"/>
                </a:solidFill>
                <a:latin typeface="Gill Sans MT"/>
                <a:cs typeface="Gill Sans MT"/>
              </a:rPr>
              <a:t>surprisingly </a:t>
            </a:r>
            <a:r>
              <a:rPr sz="905" spc="53" dirty="0">
                <a:solidFill>
                  <a:srgbClr val="58595B"/>
                </a:solidFill>
                <a:latin typeface="Gill Sans MT"/>
                <a:cs typeface="Gill Sans MT"/>
              </a:rPr>
              <a:t>also </a:t>
            </a:r>
            <a:r>
              <a:rPr sz="905" spc="37" dirty="0">
                <a:solidFill>
                  <a:srgbClr val="58595B"/>
                </a:solidFill>
                <a:latin typeface="Gill Sans MT"/>
                <a:cs typeface="Gill Sans MT"/>
              </a:rPr>
              <a:t>adopt </a:t>
            </a:r>
            <a:r>
              <a:rPr sz="905" spc="16" dirty="0">
                <a:solidFill>
                  <a:srgbClr val="58595B"/>
                </a:solidFill>
                <a:latin typeface="Gill Sans MT"/>
                <a:cs typeface="Gill Sans MT"/>
              </a:rPr>
              <a:t>Google </a:t>
            </a:r>
            <a:r>
              <a:rPr sz="905" spc="29" dirty="0">
                <a:solidFill>
                  <a:srgbClr val="58595B"/>
                </a:solidFill>
                <a:latin typeface="Gill Sans MT"/>
                <a:cs typeface="Gill Sans MT"/>
              </a:rPr>
              <a:t>Home </a:t>
            </a:r>
            <a:r>
              <a:rPr sz="905" spc="25" dirty="0">
                <a:solidFill>
                  <a:srgbClr val="58595B"/>
                </a:solidFill>
                <a:latin typeface="Gill Sans MT"/>
                <a:cs typeface="Gill Sans MT"/>
              </a:rPr>
              <a:t>products </a:t>
            </a:r>
            <a:r>
              <a:rPr sz="905" spc="41" dirty="0">
                <a:solidFill>
                  <a:srgbClr val="58595B"/>
                </a:solidFill>
                <a:latin typeface="Gill Sans MT"/>
                <a:cs typeface="Gill Sans MT"/>
              </a:rPr>
              <a:t>at </a:t>
            </a:r>
            <a:r>
              <a:rPr sz="905" spc="49" dirty="0">
                <a:solidFill>
                  <a:srgbClr val="58595B"/>
                </a:solidFill>
                <a:latin typeface="Gill Sans MT"/>
                <a:cs typeface="Gill Sans MT"/>
              </a:rPr>
              <a:t>almost </a:t>
            </a:r>
            <a:r>
              <a:rPr sz="905" spc="94" dirty="0">
                <a:solidFill>
                  <a:srgbClr val="58595B"/>
                </a:solidFill>
                <a:latin typeface="Gill Sans MT"/>
                <a:cs typeface="Gill Sans MT"/>
              </a:rPr>
              <a:t>a  </a:t>
            </a:r>
            <a:r>
              <a:rPr sz="905" spc="45" dirty="0">
                <a:solidFill>
                  <a:srgbClr val="58595B"/>
                </a:solidFill>
                <a:latin typeface="Gill Sans MT"/>
                <a:cs typeface="Gill Sans MT"/>
              </a:rPr>
              <a:t>22%</a:t>
            </a:r>
            <a:r>
              <a:rPr sz="905" spc="-33" dirty="0">
                <a:solidFill>
                  <a:srgbClr val="58595B"/>
                </a:solidFill>
                <a:latin typeface="Gill Sans MT"/>
                <a:cs typeface="Gill Sans MT"/>
              </a:rPr>
              <a:t> </a:t>
            </a:r>
            <a:r>
              <a:rPr sz="905" spc="12" dirty="0">
                <a:solidFill>
                  <a:srgbClr val="58595B"/>
                </a:solidFill>
                <a:latin typeface="Gill Sans MT"/>
                <a:cs typeface="Gill Sans MT"/>
              </a:rPr>
              <a:t>rate.</a:t>
            </a:r>
            <a:r>
              <a:rPr sz="905" spc="-33" dirty="0">
                <a:solidFill>
                  <a:srgbClr val="58595B"/>
                </a:solidFill>
                <a:latin typeface="Gill Sans MT"/>
                <a:cs typeface="Gill Sans MT"/>
              </a:rPr>
              <a:t> </a:t>
            </a:r>
            <a:r>
              <a:rPr sz="905" spc="12" dirty="0">
                <a:solidFill>
                  <a:srgbClr val="58595B"/>
                </a:solidFill>
                <a:latin typeface="Gill Sans MT"/>
                <a:cs typeface="Gill Sans MT"/>
              </a:rPr>
              <a:t>Non-Prime</a:t>
            </a:r>
            <a:r>
              <a:rPr sz="905" spc="-29" dirty="0">
                <a:solidFill>
                  <a:srgbClr val="58595B"/>
                </a:solidFill>
                <a:latin typeface="Gill Sans MT"/>
                <a:cs typeface="Gill Sans MT"/>
              </a:rPr>
              <a:t> </a:t>
            </a:r>
            <a:r>
              <a:rPr sz="905" spc="49" dirty="0">
                <a:solidFill>
                  <a:srgbClr val="58595B"/>
                </a:solidFill>
                <a:latin typeface="Gill Sans MT"/>
                <a:cs typeface="Gill Sans MT"/>
              </a:rPr>
              <a:t>members</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16" dirty="0">
                <a:solidFill>
                  <a:srgbClr val="58595B"/>
                </a:solidFill>
                <a:latin typeface="Gill Sans MT"/>
                <a:cs typeface="Gill Sans MT"/>
              </a:rPr>
              <a:t>more</a:t>
            </a:r>
            <a:r>
              <a:rPr sz="905" spc="-33" dirty="0">
                <a:solidFill>
                  <a:srgbClr val="58595B"/>
                </a:solidFill>
                <a:latin typeface="Gill Sans MT"/>
                <a:cs typeface="Gill Sans MT"/>
              </a:rPr>
              <a:t> </a:t>
            </a:r>
            <a:r>
              <a:rPr sz="905" spc="8" dirty="0">
                <a:solidFill>
                  <a:srgbClr val="58595B"/>
                </a:solidFill>
                <a:latin typeface="Gill Sans MT"/>
                <a:cs typeface="Gill Sans MT"/>
              </a:rPr>
              <a:t>likely</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37" dirty="0">
                <a:solidFill>
                  <a:srgbClr val="58595B"/>
                </a:solidFill>
                <a:latin typeface="Gill Sans MT"/>
                <a:cs typeface="Gill Sans MT"/>
              </a:rPr>
              <a:t>adopt</a:t>
            </a:r>
            <a:r>
              <a:rPr sz="905" spc="-29" dirty="0">
                <a:solidFill>
                  <a:srgbClr val="58595B"/>
                </a:solidFill>
                <a:latin typeface="Gill Sans MT"/>
                <a:cs typeface="Gill Sans MT"/>
              </a:rPr>
              <a:t> </a:t>
            </a:r>
            <a:r>
              <a:rPr sz="905" dirty="0">
                <a:solidFill>
                  <a:srgbClr val="58595B"/>
                </a:solidFill>
                <a:latin typeface="Gill Sans MT"/>
                <a:cs typeface="Gill Sans MT"/>
              </a:rPr>
              <a:t>third  </a:t>
            </a:r>
            <a:r>
              <a:rPr sz="905" spc="25" dirty="0">
                <a:solidFill>
                  <a:srgbClr val="58595B"/>
                </a:solidFill>
                <a:latin typeface="Gill Sans MT"/>
                <a:cs typeface="Gill Sans MT"/>
              </a:rPr>
              <a:t>party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66" dirty="0">
                <a:solidFill>
                  <a:srgbClr val="58595B"/>
                </a:solidFill>
                <a:latin typeface="Gill Sans MT"/>
                <a:cs typeface="Gill Sans MT"/>
              </a:rPr>
              <a:t>made </a:t>
            </a:r>
            <a:r>
              <a:rPr sz="905" spc="37" dirty="0">
                <a:solidFill>
                  <a:srgbClr val="58595B"/>
                </a:solidFill>
                <a:latin typeface="Gill Sans MT"/>
                <a:cs typeface="Gill Sans MT"/>
              </a:rPr>
              <a:t>by </a:t>
            </a:r>
            <a:r>
              <a:rPr sz="905" spc="41" dirty="0">
                <a:solidFill>
                  <a:srgbClr val="58595B"/>
                </a:solidFill>
                <a:latin typeface="Gill Sans MT"/>
                <a:cs typeface="Gill Sans MT"/>
              </a:rPr>
              <a:t>manufacturers </a:t>
            </a:r>
            <a:r>
              <a:rPr sz="905" dirty="0">
                <a:solidFill>
                  <a:srgbClr val="58595B"/>
                </a:solidFill>
                <a:latin typeface="Gill Sans MT"/>
                <a:cs typeface="Gill Sans MT"/>
              </a:rPr>
              <a:t>other </a:t>
            </a:r>
            <a:r>
              <a:rPr sz="905" spc="37" dirty="0">
                <a:solidFill>
                  <a:srgbClr val="58595B"/>
                </a:solidFill>
                <a:latin typeface="Gill Sans MT"/>
                <a:cs typeface="Gill Sans MT"/>
              </a:rPr>
              <a:t>than  </a:t>
            </a:r>
            <a:r>
              <a:rPr sz="905" spc="41" dirty="0">
                <a:solidFill>
                  <a:srgbClr val="58595B"/>
                </a:solidFill>
                <a:latin typeface="Gill Sans MT"/>
                <a:cs typeface="Gill Sans MT"/>
              </a:rPr>
              <a:t>Amazon </a:t>
            </a:r>
            <a:r>
              <a:rPr sz="905" spc="-29" dirty="0">
                <a:solidFill>
                  <a:srgbClr val="58595B"/>
                </a:solidFill>
                <a:latin typeface="Gill Sans MT"/>
                <a:cs typeface="Gill Sans MT"/>
              </a:rPr>
              <a:t>or</a:t>
            </a:r>
            <a:r>
              <a:rPr sz="905" spc="-111" dirty="0">
                <a:solidFill>
                  <a:srgbClr val="58595B"/>
                </a:solidFill>
                <a:latin typeface="Gill Sans MT"/>
                <a:cs typeface="Gill Sans MT"/>
              </a:rPr>
              <a:t> </a:t>
            </a:r>
            <a:r>
              <a:rPr sz="905" spc="16" dirty="0">
                <a:solidFill>
                  <a:srgbClr val="58595B"/>
                </a:solidFill>
                <a:latin typeface="Gill Sans MT"/>
                <a:cs typeface="Gill Sans MT"/>
              </a:rPr>
              <a:t>Google.</a:t>
            </a:r>
            <a:endParaRPr sz="905">
              <a:solidFill>
                <a:prstClr val="black"/>
              </a:solidFill>
              <a:latin typeface="Gill Sans MT"/>
              <a:cs typeface="Gill Sans MT"/>
            </a:endParaRPr>
          </a:p>
        </p:txBody>
      </p:sp>
      <p:sp>
        <p:nvSpPr>
          <p:cNvPr id="6" name="object 6"/>
          <p:cNvSpPr txBox="1"/>
          <p:nvPr/>
        </p:nvSpPr>
        <p:spPr>
          <a:xfrm>
            <a:off x="5601339" y="1482294"/>
            <a:ext cx="3125680" cy="1760070"/>
          </a:xfrm>
          <a:prstGeom prst="rect">
            <a:avLst/>
          </a:prstGeom>
        </p:spPr>
        <p:txBody>
          <a:bodyPr vert="horz" wrap="square" lIns="0" tIns="65314" rIns="0" bIns="0" rtlCol="0">
            <a:spAutoFit/>
          </a:bodyPr>
          <a:lstStyle/>
          <a:p>
            <a:pPr marL="10451" defTabSz="752460">
              <a:spcBef>
                <a:spcPts val="514"/>
              </a:spcBef>
            </a:pPr>
            <a:r>
              <a:rPr sz="987" spc="8" dirty="0">
                <a:solidFill>
                  <a:srgbClr val="05D6ED"/>
                </a:solidFill>
                <a:latin typeface="Gill Sans MT"/>
                <a:cs typeface="Gill Sans MT"/>
              </a:rPr>
              <a:t>GMAIL</a:t>
            </a:r>
            <a:r>
              <a:rPr sz="987" spc="-41" dirty="0">
                <a:solidFill>
                  <a:srgbClr val="05D6ED"/>
                </a:solidFill>
                <a:latin typeface="Gill Sans MT"/>
                <a:cs typeface="Gill Sans MT"/>
              </a:rPr>
              <a:t> </a:t>
            </a:r>
            <a:r>
              <a:rPr sz="987" spc="58" dirty="0">
                <a:solidFill>
                  <a:srgbClr val="05D6ED"/>
                </a:solidFill>
                <a:latin typeface="Gill Sans MT"/>
                <a:cs typeface="Gill Sans MT"/>
              </a:rPr>
              <a:t>USERS</a:t>
            </a:r>
            <a:endParaRPr sz="987">
              <a:solidFill>
                <a:prstClr val="black"/>
              </a:solidFill>
              <a:latin typeface="Gill Sans MT"/>
              <a:cs typeface="Gill Sans MT"/>
            </a:endParaRPr>
          </a:p>
          <a:p>
            <a:pPr marL="10451" marR="31875" defTabSz="752460">
              <a:lnSpc>
                <a:spcPct val="121300"/>
              </a:lnSpc>
              <a:spcBef>
                <a:spcPts val="168"/>
              </a:spcBef>
            </a:pPr>
            <a:r>
              <a:rPr sz="905" spc="29" dirty="0">
                <a:solidFill>
                  <a:srgbClr val="58595B"/>
                </a:solidFill>
                <a:latin typeface="Gill Sans MT"/>
                <a:cs typeface="Gill Sans MT"/>
              </a:rPr>
              <a:t>Gmail</a:t>
            </a:r>
            <a:r>
              <a:rPr sz="905" spc="-33" dirty="0">
                <a:solidFill>
                  <a:srgbClr val="58595B"/>
                </a:solidFill>
                <a:latin typeface="Gill Sans MT"/>
                <a:cs typeface="Gill Sans MT"/>
              </a:rPr>
              <a:t> </a:t>
            </a:r>
            <a:r>
              <a:rPr sz="905" spc="45" dirty="0">
                <a:solidFill>
                  <a:srgbClr val="58595B"/>
                </a:solidFill>
                <a:latin typeface="Gill Sans MT"/>
                <a:cs typeface="Gill Sans MT"/>
              </a:rPr>
              <a:t>users</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33" dirty="0">
                <a:solidFill>
                  <a:srgbClr val="58595B"/>
                </a:solidFill>
                <a:latin typeface="Gill Sans MT"/>
                <a:cs typeface="Gill Sans MT"/>
              </a:rPr>
              <a:t> </a:t>
            </a:r>
            <a:r>
              <a:rPr sz="905" spc="53" dirty="0">
                <a:solidFill>
                  <a:srgbClr val="58595B"/>
                </a:solidFill>
                <a:latin typeface="Gill Sans MT"/>
                <a:cs typeface="Gill Sans MT"/>
              </a:rPr>
              <a:t>also</a:t>
            </a:r>
            <a:r>
              <a:rPr sz="905" spc="-33" dirty="0">
                <a:solidFill>
                  <a:srgbClr val="58595B"/>
                </a:solidFill>
                <a:latin typeface="Gill Sans MT"/>
                <a:cs typeface="Gill Sans MT"/>
              </a:rPr>
              <a:t> </a:t>
            </a:r>
            <a:r>
              <a:rPr sz="905" spc="16" dirty="0">
                <a:solidFill>
                  <a:srgbClr val="58595B"/>
                </a:solidFill>
                <a:latin typeface="Gill Sans MT"/>
                <a:cs typeface="Gill Sans MT"/>
              </a:rPr>
              <a:t>more</a:t>
            </a:r>
            <a:r>
              <a:rPr sz="905" spc="-29" dirty="0">
                <a:solidFill>
                  <a:srgbClr val="58595B"/>
                </a:solidFill>
                <a:latin typeface="Gill Sans MT"/>
                <a:cs typeface="Gill Sans MT"/>
              </a:rPr>
              <a:t> </a:t>
            </a:r>
            <a:r>
              <a:rPr sz="905" spc="8" dirty="0">
                <a:solidFill>
                  <a:srgbClr val="58595B"/>
                </a:solidFill>
                <a:latin typeface="Gill Sans MT"/>
                <a:cs typeface="Gill Sans MT"/>
              </a:rPr>
              <a:t>likely</a:t>
            </a:r>
            <a:r>
              <a:rPr sz="905" spc="-33" dirty="0">
                <a:solidFill>
                  <a:srgbClr val="58595B"/>
                </a:solidFill>
                <a:latin typeface="Gill Sans MT"/>
                <a:cs typeface="Gill Sans MT"/>
              </a:rPr>
              <a:t> </a:t>
            </a:r>
            <a:r>
              <a:rPr sz="905" spc="41" dirty="0">
                <a:solidFill>
                  <a:srgbClr val="58595B"/>
                </a:solidFill>
                <a:latin typeface="Gill Sans MT"/>
                <a:cs typeface="Gill Sans MT"/>
              </a:rPr>
              <a:t>than</a:t>
            </a:r>
            <a:r>
              <a:rPr sz="905" spc="-33" dirty="0">
                <a:solidFill>
                  <a:srgbClr val="58595B"/>
                </a:solidFill>
                <a:latin typeface="Gill Sans MT"/>
                <a:cs typeface="Gill Sans MT"/>
              </a:rPr>
              <a:t> </a:t>
            </a:r>
            <a:r>
              <a:rPr sz="905" spc="33" dirty="0">
                <a:solidFill>
                  <a:srgbClr val="58595B"/>
                </a:solidFill>
                <a:latin typeface="Gill Sans MT"/>
                <a:cs typeface="Gill Sans MT"/>
              </a:rPr>
              <a:t>all</a:t>
            </a:r>
            <a:r>
              <a:rPr sz="905" spc="-33" dirty="0">
                <a:solidFill>
                  <a:srgbClr val="58595B"/>
                </a:solidFill>
                <a:latin typeface="Gill Sans MT"/>
                <a:cs typeface="Gill Sans MT"/>
              </a:rPr>
              <a:t> </a:t>
            </a:r>
            <a:r>
              <a:rPr sz="905" spc="45" dirty="0">
                <a:solidFill>
                  <a:srgbClr val="58595B"/>
                </a:solidFill>
                <a:latin typeface="Gill Sans MT"/>
                <a:cs typeface="Gill Sans MT"/>
              </a:rPr>
              <a:t>users</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25" dirty="0">
                <a:solidFill>
                  <a:srgbClr val="58595B"/>
                </a:solidFill>
                <a:latin typeface="Gill Sans MT"/>
                <a:cs typeface="Gill Sans MT"/>
              </a:rPr>
              <a:t>own</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49" dirty="0">
                <a:solidFill>
                  <a:srgbClr val="58595B"/>
                </a:solidFill>
                <a:latin typeface="Gill Sans MT"/>
                <a:cs typeface="Gill Sans MT"/>
              </a:rPr>
              <a:t>smart  </a:t>
            </a:r>
            <a:r>
              <a:rPr sz="905" spc="21" dirty="0">
                <a:solidFill>
                  <a:srgbClr val="58595B"/>
                </a:solidFill>
                <a:latin typeface="Gill Sans MT"/>
                <a:cs typeface="Gill Sans MT"/>
              </a:rPr>
              <a:t>speaker,</a:t>
            </a:r>
            <a:r>
              <a:rPr sz="905" spc="-37"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33" dirty="0">
                <a:solidFill>
                  <a:srgbClr val="58595B"/>
                </a:solidFill>
                <a:latin typeface="Gill Sans MT"/>
                <a:cs typeface="Gill Sans MT"/>
              </a:rPr>
              <a:t>this</a:t>
            </a:r>
            <a:r>
              <a:rPr sz="905" spc="-33" dirty="0">
                <a:solidFill>
                  <a:srgbClr val="58595B"/>
                </a:solidFill>
                <a:latin typeface="Gill Sans MT"/>
                <a:cs typeface="Gill Sans MT"/>
              </a:rPr>
              <a:t> </a:t>
            </a:r>
            <a:r>
              <a:rPr sz="905" spc="74" dirty="0">
                <a:solidFill>
                  <a:srgbClr val="58595B"/>
                </a:solidFill>
                <a:latin typeface="Gill Sans MT"/>
                <a:cs typeface="Gill Sans MT"/>
              </a:rPr>
              <a:t>case</a:t>
            </a:r>
            <a:r>
              <a:rPr sz="905" spc="-33" dirty="0">
                <a:solidFill>
                  <a:srgbClr val="58595B"/>
                </a:solidFill>
                <a:latin typeface="Gill Sans MT"/>
                <a:cs typeface="Gill Sans MT"/>
              </a:rPr>
              <a:t> </a:t>
            </a:r>
            <a:r>
              <a:rPr sz="905" spc="37" dirty="0">
                <a:solidFill>
                  <a:srgbClr val="58595B"/>
                </a:solidFill>
                <a:latin typeface="Gill Sans MT"/>
                <a:cs typeface="Gill Sans MT"/>
              </a:rPr>
              <a:t>by</a:t>
            </a:r>
            <a:r>
              <a:rPr sz="905" spc="-37" dirty="0">
                <a:solidFill>
                  <a:srgbClr val="58595B"/>
                </a:solidFill>
                <a:latin typeface="Gill Sans MT"/>
                <a:cs typeface="Gill Sans MT"/>
              </a:rPr>
              <a:t> </a:t>
            </a:r>
            <a:r>
              <a:rPr sz="905" spc="37" dirty="0">
                <a:solidFill>
                  <a:srgbClr val="58595B"/>
                </a:solidFill>
                <a:latin typeface="Gill Sans MT"/>
                <a:cs typeface="Gill Sans MT"/>
              </a:rPr>
              <a:t>about</a:t>
            </a:r>
            <a:r>
              <a:rPr sz="905" spc="-33" dirty="0">
                <a:solidFill>
                  <a:srgbClr val="58595B"/>
                </a:solidFill>
                <a:latin typeface="Gill Sans MT"/>
                <a:cs typeface="Gill Sans MT"/>
              </a:rPr>
              <a:t> </a:t>
            </a:r>
            <a:r>
              <a:rPr sz="905" spc="37" dirty="0">
                <a:solidFill>
                  <a:srgbClr val="58595B"/>
                </a:solidFill>
                <a:latin typeface="Gill Sans MT"/>
                <a:cs typeface="Gill Sans MT"/>
              </a:rPr>
              <a:t>31%.</a:t>
            </a:r>
            <a:r>
              <a:rPr sz="905" spc="-33" dirty="0">
                <a:solidFill>
                  <a:srgbClr val="58595B"/>
                </a:solidFill>
                <a:latin typeface="Gill Sans MT"/>
                <a:cs typeface="Gill Sans MT"/>
              </a:rPr>
              <a:t> </a:t>
            </a:r>
            <a:r>
              <a:rPr sz="905" spc="-4" dirty="0">
                <a:solidFill>
                  <a:srgbClr val="58595B"/>
                </a:solidFill>
                <a:latin typeface="Gill Sans MT"/>
                <a:cs typeface="Gill Sans MT"/>
              </a:rPr>
              <a:t>However,</a:t>
            </a:r>
            <a:r>
              <a:rPr sz="905" spc="-33" dirty="0">
                <a:solidFill>
                  <a:srgbClr val="58595B"/>
                </a:solidFill>
                <a:latin typeface="Gill Sans MT"/>
                <a:cs typeface="Gill Sans MT"/>
              </a:rPr>
              <a:t> </a:t>
            </a:r>
            <a:r>
              <a:rPr sz="905" spc="29" dirty="0">
                <a:solidFill>
                  <a:srgbClr val="58595B"/>
                </a:solidFill>
                <a:latin typeface="Gill Sans MT"/>
                <a:cs typeface="Gill Sans MT"/>
              </a:rPr>
              <a:t>Gmail</a:t>
            </a:r>
            <a:r>
              <a:rPr sz="905" spc="-33" dirty="0">
                <a:solidFill>
                  <a:srgbClr val="58595B"/>
                </a:solidFill>
                <a:latin typeface="Gill Sans MT"/>
                <a:cs typeface="Gill Sans MT"/>
              </a:rPr>
              <a:t> </a:t>
            </a:r>
            <a:r>
              <a:rPr sz="905" spc="45" dirty="0">
                <a:solidFill>
                  <a:srgbClr val="58595B"/>
                </a:solidFill>
                <a:latin typeface="Gill Sans MT"/>
                <a:cs typeface="Gill Sans MT"/>
              </a:rPr>
              <a:t>users</a:t>
            </a:r>
            <a:r>
              <a:rPr sz="905" spc="-37" dirty="0">
                <a:solidFill>
                  <a:srgbClr val="58595B"/>
                </a:solidFill>
                <a:latin typeface="Gill Sans MT"/>
                <a:cs typeface="Gill Sans MT"/>
              </a:rPr>
              <a:t> </a:t>
            </a:r>
            <a:r>
              <a:rPr sz="905" spc="21" dirty="0">
                <a:solidFill>
                  <a:srgbClr val="58595B"/>
                </a:solidFill>
                <a:latin typeface="Gill Sans MT"/>
                <a:cs typeface="Gill Sans MT"/>
              </a:rPr>
              <a:t>are  no</a:t>
            </a:r>
            <a:r>
              <a:rPr sz="905" spc="-33" dirty="0">
                <a:solidFill>
                  <a:srgbClr val="58595B"/>
                </a:solidFill>
                <a:latin typeface="Gill Sans MT"/>
                <a:cs typeface="Gill Sans MT"/>
              </a:rPr>
              <a:t> </a:t>
            </a:r>
            <a:r>
              <a:rPr sz="905" spc="16" dirty="0">
                <a:solidFill>
                  <a:srgbClr val="58595B"/>
                </a:solidFill>
                <a:latin typeface="Gill Sans MT"/>
                <a:cs typeface="Gill Sans MT"/>
              </a:rPr>
              <a:t>more</a:t>
            </a:r>
            <a:r>
              <a:rPr sz="905" spc="-33" dirty="0">
                <a:solidFill>
                  <a:srgbClr val="58595B"/>
                </a:solidFill>
                <a:latin typeface="Gill Sans MT"/>
                <a:cs typeface="Gill Sans MT"/>
              </a:rPr>
              <a:t> </a:t>
            </a:r>
            <a:r>
              <a:rPr sz="905" spc="8" dirty="0">
                <a:solidFill>
                  <a:srgbClr val="58595B"/>
                </a:solidFill>
                <a:latin typeface="Gill Sans MT"/>
                <a:cs typeface="Gill Sans MT"/>
              </a:rPr>
              <a:t>likely</a:t>
            </a:r>
            <a:r>
              <a:rPr sz="905" spc="-33" dirty="0">
                <a:solidFill>
                  <a:srgbClr val="58595B"/>
                </a:solidFill>
                <a:latin typeface="Gill Sans MT"/>
                <a:cs typeface="Gill Sans MT"/>
              </a:rPr>
              <a:t> </a:t>
            </a:r>
            <a:r>
              <a:rPr sz="905" spc="41" dirty="0">
                <a:solidFill>
                  <a:srgbClr val="58595B"/>
                </a:solidFill>
                <a:latin typeface="Gill Sans MT"/>
                <a:cs typeface="Gill Sans MT"/>
              </a:rPr>
              <a:t>than</a:t>
            </a:r>
            <a:r>
              <a:rPr sz="905" spc="-33" dirty="0">
                <a:solidFill>
                  <a:srgbClr val="58595B"/>
                </a:solidFill>
                <a:latin typeface="Gill Sans MT"/>
                <a:cs typeface="Gill Sans MT"/>
              </a:rPr>
              <a:t> </a:t>
            </a:r>
            <a:r>
              <a:rPr sz="905" spc="33" dirty="0">
                <a:solidFill>
                  <a:srgbClr val="58595B"/>
                </a:solidFill>
                <a:latin typeface="Gill Sans MT"/>
                <a:cs typeface="Gill Sans MT"/>
              </a:rPr>
              <a:t>all</a:t>
            </a:r>
            <a:r>
              <a:rPr sz="905" spc="-33" dirty="0">
                <a:solidFill>
                  <a:srgbClr val="58595B"/>
                </a:solidFill>
                <a:latin typeface="Gill Sans MT"/>
                <a:cs typeface="Gill Sans MT"/>
              </a:rPr>
              <a:t> </a:t>
            </a:r>
            <a:r>
              <a:rPr sz="905" spc="45" dirty="0">
                <a:solidFill>
                  <a:srgbClr val="58595B"/>
                </a:solidFill>
                <a:latin typeface="Gill Sans MT"/>
                <a:cs typeface="Gill Sans MT"/>
              </a:rPr>
              <a:t>users</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25" dirty="0">
                <a:solidFill>
                  <a:srgbClr val="58595B"/>
                </a:solidFill>
                <a:latin typeface="Gill Sans MT"/>
                <a:cs typeface="Gill Sans MT"/>
              </a:rPr>
              <a:t>own</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16" dirty="0">
                <a:solidFill>
                  <a:srgbClr val="58595B"/>
                </a:solidFill>
                <a:latin typeface="Gill Sans MT"/>
                <a:cs typeface="Gill Sans MT"/>
              </a:rPr>
              <a:t>Google</a:t>
            </a:r>
            <a:r>
              <a:rPr sz="905" spc="-33" dirty="0">
                <a:solidFill>
                  <a:srgbClr val="58595B"/>
                </a:solidFill>
                <a:latin typeface="Gill Sans MT"/>
                <a:cs typeface="Gill Sans MT"/>
              </a:rPr>
              <a:t> </a:t>
            </a:r>
            <a:r>
              <a:rPr sz="905" spc="29" dirty="0">
                <a:solidFill>
                  <a:srgbClr val="58595B"/>
                </a:solidFill>
                <a:latin typeface="Gill Sans MT"/>
                <a:cs typeface="Gill Sans MT"/>
              </a:rPr>
              <a:t>Home</a:t>
            </a:r>
            <a:r>
              <a:rPr sz="905" spc="-33" dirty="0">
                <a:solidFill>
                  <a:srgbClr val="58595B"/>
                </a:solidFill>
                <a:latin typeface="Gill Sans MT"/>
                <a:cs typeface="Gill Sans MT"/>
              </a:rPr>
              <a:t> </a:t>
            </a:r>
            <a:r>
              <a:rPr sz="905" spc="33" dirty="0">
                <a:solidFill>
                  <a:srgbClr val="58595B"/>
                </a:solidFill>
                <a:latin typeface="Gill Sans MT"/>
                <a:cs typeface="Gill Sans MT"/>
              </a:rPr>
              <a:t>device.</a:t>
            </a:r>
            <a:endParaRPr sz="905">
              <a:solidFill>
                <a:prstClr val="black"/>
              </a:solidFill>
              <a:latin typeface="Gill Sans MT"/>
              <a:cs typeface="Gill Sans MT"/>
            </a:endParaRPr>
          </a:p>
          <a:p>
            <a:pPr marL="10451" marR="4180" defTabSz="752460">
              <a:lnSpc>
                <a:spcPct val="121200"/>
              </a:lnSpc>
            </a:pPr>
            <a:r>
              <a:rPr sz="905" spc="25" dirty="0">
                <a:solidFill>
                  <a:srgbClr val="58595B"/>
                </a:solidFill>
                <a:latin typeface="Gill Sans MT"/>
                <a:cs typeface="Gill Sans MT"/>
              </a:rPr>
              <a:t>In </a:t>
            </a:r>
            <a:r>
              <a:rPr sz="905" spc="37" dirty="0">
                <a:solidFill>
                  <a:srgbClr val="58595B"/>
                </a:solidFill>
                <a:latin typeface="Gill Sans MT"/>
                <a:cs typeface="Gill Sans MT"/>
              </a:rPr>
              <a:t>fact, </a:t>
            </a:r>
            <a:r>
              <a:rPr sz="905" spc="21" dirty="0">
                <a:solidFill>
                  <a:srgbClr val="58595B"/>
                </a:solidFill>
                <a:latin typeface="Gill Sans MT"/>
                <a:cs typeface="Gill Sans MT"/>
              </a:rPr>
              <a:t>they are </a:t>
            </a:r>
            <a:r>
              <a:rPr sz="905" spc="49" dirty="0">
                <a:solidFill>
                  <a:srgbClr val="58595B"/>
                </a:solidFill>
                <a:latin typeface="Gill Sans MT"/>
                <a:cs typeface="Gill Sans MT"/>
              </a:rPr>
              <a:t>almost </a:t>
            </a:r>
            <a:r>
              <a:rPr sz="905" spc="29" dirty="0">
                <a:solidFill>
                  <a:srgbClr val="58595B"/>
                </a:solidFill>
                <a:latin typeface="Gill Sans MT"/>
                <a:cs typeface="Gill Sans MT"/>
              </a:rPr>
              <a:t>exactly </a:t>
            </a:r>
            <a:r>
              <a:rPr sz="905" spc="21" dirty="0">
                <a:solidFill>
                  <a:srgbClr val="58595B"/>
                </a:solidFill>
                <a:latin typeface="Gill Sans MT"/>
                <a:cs typeface="Gill Sans MT"/>
              </a:rPr>
              <a:t>representative </a:t>
            </a:r>
            <a:r>
              <a:rPr sz="905" spc="37" dirty="0">
                <a:solidFill>
                  <a:srgbClr val="58595B"/>
                </a:solidFill>
                <a:latin typeface="Gill Sans MT"/>
                <a:cs typeface="Gill Sans MT"/>
              </a:rPr>
              <a:t>of </a:t>
            </a:r>
            <a:r>
              <a:rPr sz="905" spc="33" dirty="0">
                <a:solidFill>
                  <a:srgbClr val="58595B"/>
                </a:solidFill>
                <a:latin typeface="Gill Sans MT"/>
                <a:cs typeface="Gill Sans MT"/>
              </a:rPr>
              <a:t>all </a:t>
            </a:r>
            <a:r>
              <a:rPr sz="905" spc="41" dirty="0">
                <a:solidFill>
                  <a:srgbClr val="58595B"/>
                </a:solidFill>
                <a:latin typeface="Gill Sans MT"/>
                <a:cs typeface="Gill Sans MT"/>
              </a:rPr>
              <a:t>users  </a:t>
            </a:r>
            <a:r>
              <a:rPr sz="905" spc="37" dirty="0">
                <a:solidFill>
                  <a:srgbClr val="58595B"/>
                </a:solidFill>
                <a:latin typeface="Gill Sans MT"/>
                <a:cs typeface="Gill Sans MT"/>
              </a:rPr>
              <a:t>when </a:t>
            </a:r>
            <a:r>
              <a:rPr sz="905" spc="-8" dirty="0">
                <a:solidFill>
                  <a:srgbClr val="58595B"/>
                </a:solidFill>
                <a:latin typeface="Gill Sans MT"/>
                <a:cs typeface="Gill Sans MT"/>
              </a:rPr>
              <a:t>it </a:t>
            </a:r>
            <a:r>
              <a:rPr sz="905" spc="62" dirty="0">
                <a:solidFill>
                  <a:srgbClr val="58595B"/>
                </a:solidFill>
                <a:latin typeface="Gill Sans MT"/>
                <a:cs typeface="Gill Sans MT"/>
              </a:rPr>
              <a:t>comes </a:t>
            </a:r>
            <a:r>
              <a:rPr sz="905" spc="-8" dirty="0">
                <a:solidFill>
                  <a:srgbClr val="58595B"/>
                </a:solidFill>
                <a:latin typeface="Gill Sans MT"/>
                <a:cs typeface="Gill Sans MT"/>
              </a:rPr>
              <a:t>to </a:t>
            </a:r>
            <a:r>
              <a:rPr sz="905" spc="33" dirty="0">
                <a:solidFill>
                  <a:srgbClr val="58595B"/>
                </a:solidFill>
                <a:latin typeface="Gill Sans MT"/>
                <a:cs typeface="Gill Sans MT"/>
              </a:rPr>
              <a:t>Amazon, </a:t>
            </a:r>
            <a:r>
              <a:rPr sz="905" spc="12" dirty="0">
                <a:solidFill>
                  <a:srgbClr val="58595B"/>
                </a:solidFill>
                <a:latin typeface="Gill Sans MT"/>
                <a:cs typeface="Gill Sans MT"/>
              </a:rPr>
              <a:t>Google, </a:t>
            </a:r>
            <a:r>
              <a:rPr sz="905" spc="58" dirty="0">
                <a:solidFill>
                  <a:srgbClr val="58595B"/>
                </a:solidFill>
                <a:latin typeface="Gill Sans MT"/>
                <a:cs typeface="Gill Sans MT"/>
              </a:rPr>
              <a:t>and </a:t>
            </a:r>
            <a:r>
              <a:rPr sz="905" spc="8" dirty="0">
                <a:solidFill>
                  <a:srgbClr val="58595B"/>
                </a:solidFill>
                <a:latin typeface="Gill Sans MT"/>
                <a:cs typeface="Gill Sans MT"/>
              </a:rPr>
              <a:t>third-party </a:t>
            </a:r>
            <a:r>
              <a:rPr sz="905" spc="33" dirty="0">
                <a:solidFill>
                  <a:srgbClr val="58595B"/>
                </a:solidFill>
                <a:latin typeface="Gill Sans MT"/>
                <a:cs typeface="Gill Sans MT"/>
              </a:rPr>
              <a:t>branded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41" dirty="0">
                <a:solidFill>
                  <a:srgbClr val="58595B"/>
                </a:solidFill>
                <a:latin typeface="Gill Sans MT"/>
                <a:cs typeface="Gill Sans MT"/>
              </a:rPr>
              <a:t>speakers.</a:t>
            </a:r>
            <a:r>
              <a:rPr sz="905" spc="-25" dirty="0">
                <a:solidFill>
                  <a:srgbClr val="58595B"/>
                </a:solidFill>
                <a:latin typeface="Gill Sans MT"/>
                <a:cs typeface="Gill Sans MT"/>
              </a:rPr>
              <a:t> </a:t>
            </a:r>
            <a:r>
              <a:rPr sz="905" spc="12" dirty="0">
                <a:solidFill>
                  <a:srgbClr val="58595B"/>
                </a:solidFill>
                <a:latin typeface="Gill Sans MT"/>
                <a:cs typeface="Gill Sans MT"/>
              </a:rPr>
              <a:t>Whereas</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5" dirty="0">
                <a:solidFill>
                  <a:srgbClr val="58595B"/>
                </a:solidFill>
                <a:latin typeface="Gill Sans MT"/>
                <a:cs typeface="Gill Sans MT"/>
              </a:rPr>
              <a:t> </a:t>
            </a:r>
            <a:r>
              <a:rPr sz="905" spc="33" dirty="0">
                <a:solidFill>
                  <a:srgbClr val="58595B"/>
                </a:solidFill>
                <a:latin typeface="Gill Sans MT"/>
                <a:cs typeface="Gill Sans MT"/>
              </a:rPr>
              <a:t>Prime</a:t>
            </a:r>
            <a:r>
              <a:rPr sz="905" spc="-29" dirty="0">
                <a:solidFill>
                  <a:srgbClr val="58595B"/>
                </a:solidFill>
                <a:latin typeface="Gill Sans MT"/>
                <a:cs typeface="Gill Sans MT"/>
              </a:rPr>
              <a:t> </a:t>
            </a:r>
            <a:r>
              <a:rPr sz="905" spc="41" dirty="0">
                <a:solidFill>
                  <a:srgbClr val="58595B"/>
                </a:solidFill>
                <a:latin typeface="Gill Sans MT"/>
                <a:cs typeface="Gill Sans MT"/>
              </a:rPr>
              <a:t>membership</a:t>
            </a:r>
            <a:r>
              <a:rPr sz="905" spc="-25"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29" dirty="0">
                <a:solidFill>
                  <a:srgbClr val="58595B"/>
                </a:solidFill>
                <a:latin typeface="Gill Sans MT"/>
                <a:cs typeface="Gill Sans MT"/>
              </a:rPr>
              <a:t>Gmail</a:t>
            </a:r>
            <a:r>
              <a:rPr sz="905" spc="-25" dirty="0">
                <a:solidFill>
                  <a:srgbClr val="58595B"/>
                </a:solidFill>
                <a:latin typeface="Gill Sans MT"/>
                <a:cs typeface="Gill Sans MT"/>
              </a:rPr>
              <a:t> </a:t>
            </a:r>
            <a:r>
              <a:rPr sz="905" spc="58" dirty="0">
                <a:solidFill>
                  <a:srgbClr val="58595B"/>
                </a:solidFill>
                <a:latin typeface="Gill Sans MT"/>
                <a:cs typeface="Gill Sans MT"/>
              </a:rPr>
              <a:t>use  </a:t>
            </a:r>
            <a:r>
              <a:rPr sz="905" spc="74" dirty="0">
                <a:solidFill>
                  <a:srgbClr val="58595B"/>
                </a:solidFill>
                <a:latin typeface="Gill Sans MT"/>
                <a:cs typeface="Gill Sans MT"/>
              </a:rPr>
              <a:t>suggests </a:t>
            </a:r>
            <a:r>
              <a:rPr sz="905" spc="94" dirty="0">
                <a:solidFill>
                  <a:srgbClr val="58595B"/>
                </a:solidFill>
                <a:latin typeface="Gill Sans MT"/>
                <a:cs typeface="Gill Sans MT"/>
              </a:rPr>
              <a:t>a </a:t>
            </a:r>
            <a:r>
              <a:rPr sz="905" spc="62" dirty="0">
                <a:solidFill>
                  <a:srgbClr val="58595B"/>
                </a:solidFill>
                <a:latin typeface="Gill Sans MT"/>
                <a:cs typeface="Gill Sans MT"/>
              </a:rPr>
              <a:t>bias </a:t>
            </a:r>
            <a:r>
              <a:rPr sz="905" spc="12" dirty="0">
                <a:solidFill>
                  <a:srgbClr val="58595B"/>
                </a:solidFill>
                <a:latin typeface="Gill Sans MT"/>
                <a:cs typeface="Gill Sans MT"/>
              </a:rPr>
              <a:t>toward </a:t>
            </a:r>
            <a:r>
              <a:rPr sz="905" spc="21" dirty="0">
                <a:solidFill>
                  <a:srgbClr val="58595B"/>
                </a:solidFill>
                <a:latin typeface="Gill Sans MT"/>
                <a:cs typeface="Gill Sans MT"/>
              </a:rPr>
              <a:t>early </a:t>
            </a:r>
            <a:r>
              <a:rPr sz="905" spc="29" dirty="0">
                <a:solidFill>
                  <a:srgbClr val="58595B"/>
                </a:solidFill>
                <a:latin typeface="Gill Sans MT"/>
                <a:cs typeface="Gill Sans MT"/>
              </a:rPr>
              <a:t>technology </a:t>
            </a:r>
            <a:r>
              <a:rPr sz="905" spc="21" dirty="0">
                <a:solidFill>
                  <a:srgbClr val="58595B"/>
                </a:solidFill>
                <a:latin typeface="Gill Sans MT"/>
                <a:cs typeface="Gill Sans MT"/>
              </a:rPr>
              <a:t>adoption, </a:t>
            </a:r>
            <a:r>
              <a:rPr sz="905" spc="16" dirty="0">
                <a:solidFill>
                  <a:srgbClr val="58595B"/>
                </a:solidFill>
                <a:latin typeface="Gill Sans MT"/>
                <a:cs typeface="Gill Sans MT"/>
              </a:rPr>
              <a:t>only the  </a:t>
            </a:r>
            <a:r>
              <a:rPr sz="905" spc="33" dirty="0">
                <a:solidFill>
                  <a:srgbClr val="58595B"/>
                </a:solidFill>
                <a:latin typeface="Gill Sans MT"/>
                <a:cs typeface="Gill Sans MT"/>
              </a:rPr>
              <a:t>Prime </a:t>
            </a:r>
            <a:r>
              <a:rPr sz="905" spc="41" dirty="0">
                <a:solidFill>
                  <a:srgbClr val="58595B"/>
                </a:solidFill>
                <a:latin typeface="Gill Sans MT"/>
                <a:cs typeface="Gill Sans MT"/>
              </a:rPr>
              <a:t>membership </a:t>
            </a:r>
            <a:r>
              <a:rPr sz="905" spc="74" dirty="0">
                <a:solidFill>
                  <a:srgbClr val="58595B"/>
                </a:solidFill>
                <a:latin typeface="Gill Sans MT"/>
                <a:cs typeface="Gill Sans MT"/>
              </a:rPr>
              <a:t>seems </a:t>
            </a:r>
            <a:r>
              <a:rPr sz="905" spc="-8" dirty="0">
                <a:solidFill>
                  <a:srgbClr val="58595B"/>
                </a:solidFill>
                <a:latin typeface="Gill Sans MT"/>
                <a:cs typeface="Gill Sans MT"/>
              </a:rPr>
              <a:t>to </a:t>
            </a:r>
            <a:r>
              <a:rPr sz="905" spc="25" dirty="0">
                <a:solidFill>
                  <a:srgbClr val="58595B"/>
                </a:solidFill>
                <a:latin typeface="Gill Sans MT"/>
                <a:cs typeface="Gill Sans MT"/>
              </a:rPr>
              <a:t>materially </a:t>
            </a:r>
            <a:r>
              <a:rPr sz="905" spc="33" dirty="0">
                <a:solidFill>
                  <a:srgbClr val="58595B"/>
                </a:solidFill>
                <a:latin typeface="Gill Sans MT"/>
                <a:cs typeface="Gill Sans MT"/>
              </a:rPr>
              <a:t>influence </a:t>
            </a:r>
            <a:r>
              <a:rPr sz="905" spc="37" dirty="0">
                <a:solidFill>
                  <a:srgbClr val="58595B"/>
                </a:solidFill>
                <a:latin typeface="Gill Sans MT"/>
                <a:cs typeface="Gill Sans MT"/>
              </a:rPr>
              <a:t>consumer  </a:t>
            </a:r>
            <a:r>
              <a:rPr sz="905" spc="33" dirty="0">
                <a:solidFill>
                  <a:srgbClr val="58595B"/>
                </a:solidFill>
                <a:latin typeface="Gill Sans MT"/>
                <a:cs typeface="Gill Sans MT"/>
              </a:rPr>
              <a:t>choice </a:t>
            </a:r>
            <a:r>
              <a:rPr sz="905" spc="37" dirty="0">
                <a:solidFill>
                  <a:srgbClr val="58595B"/>
                </a:solidFill>
                <a:latin typeface="Gill Sans MT"/>
                <a:cs typeface="Gill Sans MT"/>
              </a:rPr>
              <a:t>of </a:t>
            </a:r>
            <a:r>
              <a:rPr sz="905" spc="49" dirty="0">
                <a:solidFill>
                  <a:srgbClr val="58595B"/>
                </a:solidFill>
                <a:latin typeface="Gill Sans MT"/>
                <a:cs typeface="Gill Sans MT"/>
              </a:rPr>
              <a:t>smart</a:t>
            </a:r>
            <a:r>
              <a:rPr sz="905" spc="-173" dirty="0">
                <a:solidFill>
                  <a:srgbClr val="58595B"/>
                </a:solidFill>
                <a:latin typeface="Gill Sans MT"/>
                <a:cs typeface="Gill Sans MT"/>
              </a:rPr>
              <a:t> </a:t>
            </a:r>
            <a:r>
              <a:rPr sz="905" spc="41" dirty="0">
                <a:solidFill>
                  <a:srgbClr val="58595B"/>
                </a:solidFill>
                <a:latin typeface="Gill Sans MT"/>
                <a:cs typeface="Gill Sans MT"/>
              </a:rPr>
              <a:t>speakers.</a:t>
            </a:r>
            <a:endParaRPr sz="905">
              <a:solidFill>
                <a:prstClr val="black"/>
              </a:solidFill>
              <a:latin typeface="Gill Sans MT"/>
              <a:cs typeface="Gill Sans MT"/>
            </a:endParaRPr>
          </a:p>
        </p:txBody>
      </p:sp>
      <p:sp>
        <p:nvSpPr>
          <p:cNvPr id="7" name="object 7"/>
          <p:cNvSpPr/>
          <p:nvPr/>
        </p:nvSpPr>
        <p:spPr>
          <a:xfrm>
            <a:off x="2079607" y="4458374"/>
            <a:ext cx="1966744" cy="445182"/>
          </a:xfrm>
          <a:custGeom>
            <a:avLst/>
            <a:gdLst/>
            <a:ahLst/>
            <a:cxnLst/>
            <a:rect l="l" t="t" r="r" b="b"/>
            <a:pathLst>
              <a:path w="2390140" h="541020">
                <a:moveTo>
                  <a:pt x="0" y="540765"/>
                </a:moveTo>
                <a:lnTo>
                  <a:pt x="2389987" y="540765"/>
                </a:lnTo>
                <a:lnTo>
                  <a:pt x="2389987" y="0"/>
                </a:lnTo>
                <a:lnTo>
                  <a:pt x="0" y="0"/>
                </a:lnTo>
                <a:lnTo>
                  <a:pt x="0" y="540765"/>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4046225" y="4458374"/>
            <a:ext cx="769664" cy="445182"/>
          </a:xfrm>
          <a:custGeom>
            <a:avLst/>
            <a:gdLst/>
            <a:ahLst/>
            <a:cxnLst/>
            <a:rect l="l" t="t" r="r" b="b"/>
            <a:pathLst>
              <a:path w="935354" h="541020">
                <a:moveTo>
                  <a:pt x="934872" y="540765"/>
                </a:moveTo>
                <a:lnTo>
                  <a:pt x="0" y="540765"/>
                </a:lnTo>
                <a:lnTo>
                  <a:pt x="0" y="0"/>
                </a:lnTo>
                <a:lnTo>
                  <a:pt x="934872" y="0"/>
                </a:lnTo>
                <a:lnTo>
                  <a:pt x="934872" y="540765"/>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2079607" y="5216803"/>
            <a:ext cx="2253082" cy="445182"/>
          </a:xfrm>
          <a:custGeom>
            <a:avLst/>
            <a:gdLst/>
            <a:ahLst/>
            <a:cxnLst/>
            <a:rect l="l" t="t" r="r" b="b"/>
            <a:pathLst>
              <a:path w="2738120" h="541020">
                <a:moveTo>
                  <a:pt x="0" y="540753"/>
                </a:moveTo>
                <a:lnTo>
                  <a:pt x="2738120" y="540753"/>
                </a:lnTo>
                <a:lnTo>
                  <a:pt x="2738120" y="0"/>
                </a:lnTo>
                <a:lnTo>
                  <a:pt x="0" y="0"/>
                </a:lnTo>
                <a:lnTo>
                  <a:pt x="0" y="540753"/>
                </a:lnTo>
                <a:close/>
              </a:path>
            </a:pathLst>
          </a:custGeom>
          <a:solidFill>
            <a:srgbClr val="04ABBD"/>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4332689" y="5216803"/>
            <a:ext cx="708529" cy="445182"/>
          </a:xfrm>
          <a:custGeom>
            <a:avLst/>
            <a:gdLst/>
            <a:ahLst/>
            <a:cxnLst/>
            <a:rect l="l" t="t" r="r" b="b"/>
            <a:pathLst>
              <a:path w="861060" h="541020">
                <a:moveTo>
                  <a:pt x="0" y="540753"/>
                </a:moveTo>
                <a:lnTo>
                  <a:pt x="860551" y="540753"/>
                </a:lnTo>
                <a:lnTo>
                  <a:pt x="860551" y="0"/>
                </a:lnTo>
                <a:lnTo>
                  <a:pt x="0" y="0"/>
                </a:lnTo>
                <a:lnTo>
                  <a:pt x="0" y="540753"/>
                </a:lnTo>
                <a:close/>
              </a:path>
            </a:pathLst>
          </a:custGeom>
          <a:solidFill>
            <a:srgbClr val="05D6ED"/>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2173602" y="4566247"/>
            <a:ext cx="225204" cy="267005"/>
          </a:xfrm>
          <a:custGeom>
            <a:avLst/>
            <a:gdLst/>
            <a:ahLst/>
            <a:cxnLst/>
            <a:rect l="l" t="t" r="r" b="b"/>
            <a:pathLst>
              <a:path w="273685" h="324485">
                <a:moveTo>
                  <a:pt x="100012" y="264375"/>
                </a:moveTo>
                <a:lnTo>
                  <a:pt x="60055" y="246153"/>
                </a:lnTo>
                <a:lnTo>
                  <a:pt x="28379" y="216792"/>
                </a:lnTo>
                <a:lnTo>
                  <a:pt x="7517" y="178786"/>
                </a:lnTo>
                <a:lnTo>
                  <a:pt x="0" y="134632"/>
                </a:lnTo>
                <a:lnTo>
                  <a:pt x="6961" y="92077"/>
                </a:lnTo>
                <a:lnTo>
                  <a:pt x="26349" y="55119"/>
                </a:lnTo>
                <a:lnTo>
                  <a:pt x="55914" y="25975"/>
                </a:lnTo>
                <a:lnTo>
                  <a:pt x="93410" y="6863"/>
                </a:lnTo>
                <a:lnTo>
                  <a:pt x="136588" y="0"/>
                </a:lnTo>
                <a:lnTo>
                  <a:pt x="179755" y="6863"/>
                </a:lnTo>
                <a:lnTo>
                  <a:pt x="217246" y="25975"/>
                </a:lnTo>
                <a:lnTo>
                  <a:pt x="246812" y="55119"/>
                </a:lnTo>
                <a:lnTo>
                  <a:pt x="266201" y="92077"/>
                </a:lnTo>
                <a:lnTo>
                  <a:pt x="273164" y="134632"/>
                </a:lnTo>
                <a:lnTo>
                  <a:pt x="271666" y="154637"/>
                </a:lnTo>
                <a:lnTo>
                  <a:pt x="267317" y="173724"/>
                </a:lnTo>
                <a:lnTo>
                  <a:pt x="260332" y="191680"/>
                </a:lnTo>
                <a:lnTo>
                  <a:pt x="250926" y="208292"/>
                </a:lnTo>
                <a:lnTo>
                  <a:pt x="236736" y="242276"/>
                </a:lnTo>
                <a:lnTo>
                  <a:pt x="217363" y="265663"/>
                </a:lnTo>
                <a:lnTo>
                  <a:pt x="179612" y="289304"/>
                </a:lnTo>
                <a:lnTo>
                  <a:pt x="110299" y="324053"/>
                </a:lnTo>
                <a:lnTo>
                  <a:pt x="110299" y="279514"/>
                </a:lnTo>
                <a:lnTo>
                  <a:pt x="110439" y="268871"/>
                </a:lnTo>
                <a:lnTo>
                  <a:pt x="100012" y="264375"/>
                </a:lnTo>
              </a:path>
            </a:pathLst>
          </a:custGeom>
          <a:ln w="9525">
            <a:solidFill>
              <a:srgbClr val="FFFFFF"/>
            </a:solidFill>
          </a:ln>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2132452" y="4527334"/>
            <a:ext cx="307238" cy="307238"/>
          </a:xfrm>
          <a:custGeom>
            <a:avLst/>
            <a:gdLst/>
            <a:ahLst/>
            <a:cxnLst/>
            <a:rect l="l" t="t" r="r" b="b"/>
            <a:pathLst>
              <a:path w="373380" h="373379">
                <a:moveTo>
                  <a:pt x="373176" y="186575"/>
                </a:moveTo>
                <a:lnTo>
                  <a:pt x="366511" y="236176"/>
                </a:lnTo>
                <a:lnTo>
                  <a:pt x="347702" y="280746"/>
                </a:lnTo>
                <a:lnTo>
                  <a:pt x="318527" y="318506"/>
                </a:lnTo>
                <a:lnTo>
                  <a:pt x="280765" y="347679"/>
                </a:lnTo>
                <a:lnTo>
                  <a:pt x="236197" y="366487"/>
                </a:lnTo>
                <a:lnTo>
                  <a:pt x="186601" y="373151"/>
                </a:lnTo>
                <a:lnTo>
                  <a:pt x="136993" y="366487"/>
                </a:lnTo>
                <a:lnTo>
                  <a:pt x="92418" y="347679"/>
                </a:lnTo>
                <a:lnTo>
                  <a:pt x="54652" y="318506"/>
                </a:lnTo>
                <a:lnTo>
                  <a:pt x="25475" y="280746"/>
                </a:lnTo>
                <a:lnTo>
                  <a:pt x="6665" y="236176"/>
                </a:lnTo>
                <a:lnTo>
                  <a:pt x="0" y="186575"/>
                </a:lnTo>
                <a:lnTo>
                  <a:pt x="6665" y="136974"/>
                </a:lnTo>
                <a:lnTo>
                  <a:pt x="25475" y="92405"/>
                </a:lnTo>
                <a:lnTo>
                  <a:pt x="54652" y="54644"/>
                </a:lnTo>
                <a:lnTo>
                  <a:pt x="92418" y="25471"/>
                </a:lnTo>
                <a:lnTo>
                  <a:pt x="136993" y="6664"/>
                </a:lnTo>
                <a:lnTo>
                  <a:pt x="186601" y="0"/>
                </a:lnTo>
                <a:lnTo>
                  <a:pt x="236197" y="6664"/>
                </a:lnTo>
                <a:lnTo>
                  <a:pt x="280765" y="25471"/>
                </a:lnTo>
                <a:lnTo>
                  <a:pt x="318527" y="54644"/>
                </a:lnTo>
                <a:lnTo>
                  <a:pt x="347702" y="92405"/>
                </a:lnTo>
                <a:lnTo>
                  <a:pt x="366511" y="136974"/>
                </a:lnTo>
                <a:lnTo>
                  <a:pt x="373176" y="186575"/>
                </a:lnTo>
                <a:close/>
              </a:path>
            </a:pathLst>
          </a:custGeom>
          <a:ln w="9525">
            <a:solidFill>
              <a:srgbClr val="FFFFFF"/>
            </a:solidFill>
          </a:ln>
        </p:spPr>
        <p:txBody>
          <a:bodyPr wrap="square" lIns="0" tIns="0" rIns="0" bIns="0" rtlCol="0"/>
          <a:lstStyle/>
          <a:p>
            <a:pPr defTabSz="752460"/>
            <a:endParaRPr sz="1481">
              <a:solidFill>
                <a:prstClr val="black"/>
              </a:solidFill>
              <a:latin typeface="Calibri"/>
            </a:endParaRPr>
          </a:p>
        </p:txBody>
      </p:sp>
      <p:sp>
        <p:nvSpPr>
          <p:cNvPr id="13" name="object 13"/>
          <p:cNvSpPr txBox="1"/>
          <p:nvPr/>
        </p:nvSpPr>
        <p:spPr>
          <a:xfrm>
            <a:off x="2079607" y="4554210"/>
            <a:ext cx="1966744" cy="244550"/>
          </a:xfrm>
          <a:prstGeom prst="rect">
            <a:avLst/>
          </a:prstGeom>
        </p:spPr>
        <p:txBody>
          <a:bodyPr vert="horz" wrap="square" lIns="0" tIns="13585" rIns="0" bIns="0" rtlCol="0">
            <a:spAutoFit/>
          </a:bodyPr>
          <a:lstStyle/>
          <a:p>
            <a:pPr marL="412808" defTabSz="752460">
              <a:lnSpc>
                <a:spcPts val="860"/>
              </a:lnSpc>
              <a:spcBef>
                <a:spcPts val="107"/>
              </a:spcBef>
            </a:pPr>
            <a:r>
              <a:rPr sz="741" spc="8" dirty="0">
                <a:solidFill>
                  <a:srgbClr val="FFFFFF"/>
                </a:solidFill>
                <a:latin typeface="Gill Sans MT"/>
                <a:cs typeface="Gill Sans MT"/>
              </a:rPr>
              <a:t>61.1%</a:t>
            </a:r>
            <a:endParaRPr sz="741">
              <a:solidFill>
                <a:prstClr val="black"/>
              </a:solidFill>
              <a:latin typeface="Gill Sans MT"/>
              <a:cs typeface="Gill Sans MT"/>
            </a:endParaRPr>
          </a:p>
          <a:p>
            <a:pPr marL="412808" defTabSz="752460">
              <a:lnSpc>
                <a:spcPts val="860"/>
              </a:lnSpc>
            </a:pPr>
            <a:r>
              <a:rPr sz="741" spc="-4" dirty="0">
                <a:solidFill>
                  <a:srgbClr val="FFFFFF"/>
                </a:solidFill>
                <a:latin typeface="Gill Sans MT"/>
                <a:cs typeface="Gill Sans MT"/>
              </a:rPr>
              <a:t>Amazon</a:t>
            </a:r>
            <a:r>
              <a:rPr sz="741" spc="-37" dirty="0">
                <a:solidFill>
                  <a:srgbClr val="FFFFFF"/>
                </a:solidFill>
                <a:latin typeface="Gill Sans MT"/>
                <a:cs typeface="Gill Sans MT"/>
              </a:rPr>
              <a:t> </a:t>
            </a:r>
            <a:r>
              <a:rPr sz="741" dirty="0">
                <a:solidFill>
                  <a:srgbClr val="FFFFFF"/>
                </a:solidFill>
                <a:latin typeface="Gill Sans MT"/>
                <a:cs typeface="Gill Sans MT"/>
              </a:rPr>
              <a:t>Echo</a:t>
            </a:r>
            <a:endParaRPr sz="741">
              <a:solidFill>
                <a:prstClr val="black"/>
              </a:solidFill>
              <a:latin typeface="Gill Sans MT"/>
              <a:cs typeface="Gill Sans MT"/>
            </a:endParaRPr>
          </a:p>
        </p:txBody>
      </p:sp>
      <p:sp>
        <p:nvSpPr>
          <p:cNvPr id="14" name="object 14"/>
          <p:cNvSpPr/>
          <p:nvPr/>
        </p:nvSpPr>
        <p:spPr>
          <a:xfrm>
            <a:off x="4099700" y="4560375"/>
            <a:ext cx="255449" cy="240975"/>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5" name="object 15"/>
          <p:cNvSpPr txBox="1"/>
          <p:nvPr/>
        </p:nvSpPr>
        <p:spPr>
          <a:xfrm>
            <a:off x="4046225" y="4499794"/>
            <a:ext cx="769664" cy="334318"/>
          </a:xfrm>
          <a:prstGeom prst="rect">
            <a:avLst/>
          </a:prstGeom>
        </p:spPr>
        <p:txBody>
          <a:bodyPr vert="horz" wrap="square" lIns="0" tIns="13585" rIns="0" bIns="0" rtlCol="0">
            <a:spAutoFit/>
          </a:bodyPr>
          <a:lstStyle/>
          <a:p>
            <a:pPr marL="357941" defTabSz="752460">
              <a:lnSpc>
                <a:spcPts val="860"/>
              </a:lnSpc>
              <a:spcBef>
                <a:spcPts val="107"/>
              </a:spcBef>
            </a:pPr>
            <a:r>
              <a:rPr sz="741" spc="8" dirty="0">
                <a:solidFill>
                  <a:srgbClr val="FFFFFF"/>
                </a:solidFill>
                <a:latin typeface="Gill Sans MT"/>
                <a:cs typeface="Gill Sans MT"/>
              </a:rPr>
              <a:t>23.9%</a:t>
            </a:r>
            <a:endParaRPr sz="741">
              <a:solidFill>
                <a:prstClr val="black"/>
              </a:solidFill>
              <a:latin typeface="Gill Sans MT"/>
              <a:cs typeface="Gill Sans MT"/>
            </a:endParaRPr>
          </a:p>
          <a:p>
            <a:pPr marL="357941" marR="133771" defTabSz="752460">
              <a:lnSpc>
                <a:spcPts val="831"/>
              </a:lnSpc>
              <a:spcBef>
                <a:spcPts val="45"/>
              </a:spcBef>
            </a:pPr>
            <a:r>
              <a:rPr sz="741" spc="-12" dirty="0">
                <a:solidFill>
                  <a:srgbClr val="FFFFFF"/>
                </a:solidFill>
                <a:latin typeface="Gill Sans MT"/>
                <a:cs typeface="Gill Sans MT"/>
              </a:rPr>
              <a:t>Google  </a:t>
            </a:r>
            <a:r>
              <a:rPr sz="741" spc="-25" dirty="0">
                <a:solidFill>
                  <a:srgbClr val="FFFFFF"/>
                </a:solidFill>
                <a:latin typeface="Gill Sans MT"/>
                <a:cs typeface="Gill Sans MT"/>
              </a:rPr>
              <a:t>Home</a:t>
            </a:r>
            <a:endParaRPr sz="741">
              <a:solidFill>
                <a:prstClr val="black"/>
              </a:solidFill>
              <a:latin typeface="Gill Sans MT"/>
              <a:cs typeface="Gill Sans MT"/>
            </a:endParaRPr>
          </a:p>
        </p:txBody>
      </p:sp>
      <p:sp>
        <p:nvSpPr>
          <p:cNvPr id="16" name="object 16"/>
          <p:cNvSpPr txBox="1"/>
          <p:nvPr/>
        </p:nvSpPr>
        <p:spPr>
          <a:xfrm>
            <a:off x="4815491" y="4458374"/>
            <a:ext cx="482803" cy="345893"/>
          </a:xfrm>
          <a:prstGeom prst="rect">
            <a:avLst/>
          </a:prstGeom>
          <a:solidFill>
            <a:srgbClr val="82EAF6"/>
          </a:solidFill>
        </p:spPr>
        <p:txBody>
          <a:bodyPr vert="horz" wrap="square" lIns="0" tIns="1045" rIns="0" bIns="0" rtlCol="0">
            <a:spAutoFit/>
          </a:bodyPr>
          <a:lstStyle/>
          <a:p>
            <a:pPr defTabSz="752460">
              <a:spcBef>
                <a:spcPts val="8"/>
              </a:spcBef>
            </a:pPr>
            <a:endParaRPr sz="741">
              <a:solidFill>
                <a:prstClr val="black"/>
              </a:solidFill>
              <a:latin typeface="Times New Roman"/>
              <a:cs typeface="Times New Roman"/>
            </a:endParaRPr>
          </a:p>
          <a:p>
            <a:pPr marL="57480" defTabSz="752460">
              <a:lnSpc>
                <a:spcPts val="860"/>
              </a:lnSpc>
            </a:pPr>
            <a:r>
              <a:rPr sz="741" spc="8" dirty="0">
                <a:solidFill>
                  <a:srgbClr val="04ABBD"/>
                </a:solidFill>
                <a:latin typeface="Gill Sans MT"/>
                <a:cs typeface="Gill Sans MT"/>
              </a:rPr>
              <a:t>15.0%</a:t>
            </a:r>
            <a:endParaRPr sz="741">
              <a:solidFill>
                <a:prstClr val="black"/>
              </a:solidFill>
              <a:latin typeface="Gill Sans MT"/>
              <a:cs typeface="Gill Sans MT"/>
            </a:endParaRPr>
          </a:p>
          <a:p>
            <a:pPr marL="57480" defTabSz="752460">
              <a:lnSpc>
                <a:spcPts val="860"/>
              </a:lnSpc>
            </a:pPr>
            <a:r>
              <a:rPr sz="741" spc="-45" dirty="0">
                <a:solidFill>
                  <a:srgbClr val="04ABBD"/>
                </a:solidFill>
                <a:latin typeface="Gill Sans MT"/>
                <a:cs typeface="Gill Sans MT"/>
              </a:rPr>
              <a:t>Other</a:t>
            </a:r>
            <a:endParaRPr sz="741">
              <a:solidFill>
                <a:prstClr val="black"/>
              </a:solidFill>
              <a:latin typeface="Gill Sans MT"/>
              <a:cs typeface="Gill Sans MT"/>
            </a:endParaRPr>
          </a:p>
        </p:txBody>
      </p:sp>
      <p:sp>
        <p:nvSpPr>
          <p:cNvPr id="17" name="object 17"/>
          <p:cNvSpPr/>
          <p:nvPr/>
        </p:nvSpPr>
        <p:spPr>
          <a:xfrm>
            <a:off x="4332678" y="4355231"/>
            <a:ext cx="966129" cy="0"/>
          </a:xfrm>
          <a:custGeom>
            <a:avLst/>
            <a:gdLst/>
            <a:ahLst/>
            <a:cxnLst/>
            <a:rect l="l" t="t" r="r" b="b"/>
            <a:pathLst>
              <a:path w="1174114">
                <a:moveTo>
                  <a:pt x="0" y="0"/>
                </a:moveTo>
                <a:lnTo>
                  <a:pt x="1173496" y="0"/>
                </a:lnTo>
              </a:path>
            </a:pathLst>
          </a:custGeom>
          <a:ln w="12700">
            <a:solidFill>
              <a:srgbClr val="C1DAFC"/>
            </a:solidFill>
          </a:ln>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2079610" y="4355231"/>
            <a:ext cx="1040326" cy="0"/>
          </a:xfrm>
          <a:custGeom>
            <a:avLst/>
            <a:gdLst/>
            <a:ahLst/>
            <a:cxnLst/>
            <a:rect l="l" t="t" r="r" b="b"/>
            <a:pathLst>
              <a:path w="1264285">
                <a:moveTo>
                  <a:pt x="0" y="0"/>
                </a:moveTo>
                <a:lnTo>
                  <a:pt x="1264154" y="0"/>
                </a:lnTo>
              </a:path>
            </a:pathLst>
          </a:custGeom>
          <a:ln w="12700">
            <a:solidFill>
              <a:srgbClr val="C1DAFC"/>
            </a:solidFill>
          </a:ln>
        </p:spPr>
        <p:txBody>
          <a:bodyPr wrap="square" lIns="0" tIns="0" rIns="0" bIns="0" rtlCol="0"/>
          <a:lstStyle/>
          <a:p>
            <a:pPr defTabSz="752460"/>
            <a:endParaRPr sz="1481">
              <a:solidFill>
                <a:prstClr val="black"/>
              </a:solidFill>
              <a:latin typeface="Calibri"/>
            </a:endParaRPr>
          </a:p>
        </p:txBody>
      </p:sp>
      <p:sp>
        <p:nvSpPr>
          <p:cNvPr id="19" name="object 19"/>
          <p:cNvSpPr txBox="1"/>
          <p:nvPr/>
        </p:nvSpPr>
        <p:spPr>
          <a:xfrm>
            <a:off x="3152496" y="4265351"/>
            <a:ext cx="1146919" cy="143537"/>
          </a:xfrm>
          <a:prstGeom prst="rect">
            <a:avLst/>
          </a:prstGeom>
        </p:spPr>
        <p:txBody>
          <a:bodyPr vert="horz" wrap="square" lIns="0" tIns="10450" rIns="0" bIns="0" rtlCol="0">
            <a:spAutoFit/>
          </a:bodyPr>
          <a:lstStyle/>
          <a:p>
            <a:pPr marL="10451" defTabSz="752460">
              <a:spcBef>
                <a:spcPts val="82"/>
              </a:spcBef>
            </a:pPr>
            <a:r>
              <a:rPr sz="864" spc="-25" dirty="0">
                <a:solidFill>
                  <a:srgbClr val="231F20"/>
                </a:solidFill>
                <a:latin typeface="Gill Sans MT"/>
                <a:cs typeface="Gill Sans MT"/>
              </a:rPr>
              <a:t>All </a:t>
            </a:r>
            <a:r>
              <a:rPr sz="864" spc="-4" dirty="0">
                <a:solidFill>
                  <a:srgbClr val="231F20"/>
                </a:solidFill>
                <a:latin typeface="Gill Sans MT"/>
                <a:cs typeface="Gill Sans MT"/>
              </a:rPr>
              <a:t>Smart </a:t>
            </a:r>
            <a:r>
              <a:rPr sz="864" spc="-8" dirty="0">
                <a:solidFill>
                  <a:srgbClr val="231F20"/>
                </a:solidFill>
                <a:latin typeface="Gill Sans MT"/>
                <a:cs typeface="Gill Sans MT"/>
              </a:rPr>
              <a:t>Speaker</a:t>
            </a:r>
            <a:r>
              <a:rPr sz="864" spc="-156" dirty="0">
                <a:solidFill>
                  <a:srgbClr val="231F20"/>
                </a:solidFill>
                <a:latin typeface="Gill Sans MT"/>
                <a:cs typeface="Gill Sans MT"/>
              </a:rPr>
              <a:t> </a:t>
            </a:r>
            <a:r>
              <a:rPr sz="864" spc="-49" dirty="0">
                <a:solidFill>
                  <a:srgbClr val="231F20"/>
                </a:solidFill>
                <a:latin typeface="Gill Sans MT"/>
                <a:cs typeface="Gill Sans MT"/>
              </a:rPr>
              <a:t>Owners</a:t>
            </a:r>
            <a:endParaRPr sz="864">
              <a:solidFill>
                <a:prstClr val="black"/>
              </a:solidFill>
              <a:latin typeface="Gill Sans MT"/>
              <a:cs typeface="Gill Sans MT"/>
            </a:endParaRPr>
          </a:p>
        </p:txBody>
      </p:sp>
      <p:sp>
        <p:nvSpPr>
          <p:cNvPr id="20" name="object 20"/>
          <p:cNvSpPr/>
          <p:nvPr/>
        </p:nvSpPr>
        <p:spPr>
          <a:xfrm>
            <a:off x="2173602" y="5324673"/>
            <a:ext cx="225204" cy="267005"/>
          </a:xfrm>
          <a:custGeom>
            <a:avLst/>
            <a:gdLst/>
            <a:ahLst/>
            <a:cxnLst/>
            <a:rect l="l" t="t" r="r" b="b"/>
            <a:pathLst>
              <a:path w="273685" h="324485">
                <a:moveTo>
                  <a:pt x="100012" y="264375"/>
                </a:moveTo>
                <a:lnTo>
                  <a:pt x="60055" y="246153"/>
                </a:lnTo>
                <a:lnTo>
                  <a:pt x="28379" y="216790"/>
                </a:lnTo>
                <a:lnTo>
                  <a:pt x="7517" y="178781"/>
                </a:lnTo>
                <a:lnTo>
                  <a:pt x="0" y="134619"/>
                </a:lnTo>
                <a:lnTo>
                  <a:pt x="6961" y="92070"/>
                </a:lnTo>
                <a:lnTo>
                  <a:pt x="26349" y="55116"/>
                </a:lnTo>
                <a:lnTo>
                  <a:pt x="55914" y="25974"/>
                </a:lnTo>
                <a:lnTo>
                  <a:pt x="93410" y="6863"/>
                </a:lnTo>
                <a:lnTo>
                  <a:pt x="136588" y="0"/>
                </a:lnTo>
                <a:lnTo>
                  <a:pt x="179755" y="6863"/>
                </a:lnTo>
                <a:lnTo>
                  <a:pt x="217246" y="25974"/>
                </a:lnTo>
                <a:lnTo>
                  <a:pt x="246812" y="55116"/>
                </a:lnTo>
                <a:lnTo>
                  <a:pt x="266201" y="92070"/>
                </a:lnTo>
                <a:lnTo>
                  <a:pt x="273164" y="134619"/>
                </a:lnTo>
                <a:lnTo>
                  <a:pt x="271666" y="154630"/>
                </a:lnTo>
                <a:lnTo>
                  <a:pt x="267317" y="173718"/>
                </a:lnTo>
                <a:lnTo>
                  <a:pt x="260332" y="191675"/>
                </a:lnTo>
                <a:lnTo>
                  <a:pt x="250926" y="208292"/>
                </a:lnTo>
                <a:lnTo>
                  <a:pt x="236736" y="242269"/>
                </a:lnTo>
                <a:lnTo>
                  <a:pt x="217363" y="265653"/>
                </a:lnTo>
                <a:lnTo>
                  <a:pt x="179612" y="289297"/>
                </a:lnTo>
                <a:lnTo>
                  <a:pt x="110299" y="324053"/>
                </a:lnTo>
                <a:lnTo>
                  <a:pt x="110299" y="279514"/>
                </a:lnTo>
                <a:lnTo>
                  <a:pt x="110439" y="268871"/>
                </a:lnTo>
                <a:lnTo>
                  <a:pt x="100012" y="264375"/>
                </a:lnTo>
              </a:path>
            </a:pathLst>
          </a:custGeom>
          <a:ln w="9525">
            <a:solidFill>
              <a:srgbClr val="FFFFFF"/>
            </a:solidFill>
          </a:ln>
        </p:spPr>
        <p:txBody>
          <a:bodyPr wrap="square" lIns="0" tIns="0" rIns="0" bIns="0" rtlCol="0"/>
          <a:lstStyle/>
          <a:p>
            <a:pPr defTabSz="752460"/>
            <a:endParaRPr sz="1481">
              <a:solidFill>
                <a:prstClr val="black"/>
              </a:solidFill>
              <a:latin typeface="Calibri"/>
            </a:endParaRPr>
          </a:p>
        </p:txBody>
      </p:sp>
      <p:sp>
        <p:nvSpPr>
          <p:cNvPr id="21" name="object 21"/>
          <p:cNvSpPr txBox="1"/>
          <p:nvPr/>
        </p:nvSpPr>
        <p:spPr>
          <a:xfrm>
            <a:off x="2069159" y="5004826"/>
            <a:ext cx="3239589" cy="143537"/>
          </a:xfrm>
          <a:prstGeom prst="rect">
            <a:avLst/>
          </a:prstGeom>
        </p:spPr>
        <p:txBody>
          <a:bodyPr vert="horz" wrap="square" lIns="0" tIns="10450" rIns="0" bIns="0" rtlCol="0">
            <a:spAutoFit/>
          </a:bodyPr>
          <a:lstStyle/>
          <a:p>
            <a:pPr marL="10451" defTabSz="752460">
              <a:spcBef>
                <a:spcPts val="82"/>
              </a:spcBef>
              <a:tabLst>
                <a:tab pos="1080093" algn="l"/>
                <a:tab pos="3228784" algn="l"/>
              </a:tabLst>
            </a:pPr>
            <a:r>
              <a:rPr sz="864" u="sng" spc="-45" dirty="0">
                <a:solidFill>
                  <a:srgbClr val="231F20"/>
                </a:solidFill>
                <a:uFill>
                  <a:solidFill>
                    <a:srgbClr val="C1DAFC"/>
                  </a:solidFill>
                </a:uFill>
                <a:latin typeface="Gill Sans MT"/>
                <a:cs typeface="Gill Sans MT"/>
              </a:rPr>
              <a:t> 	</a:t>
            </a:r>
            <a:r>
              <a:rPr sz="864" spc="99" dirty="0">
                <a:solidFill>
                  <a:srgbClr val="231F20"/>
                </a:solidFill>
                <a:latin typeface="Gill Sans MT"/>
                <a:cs typeface="Gill Sans MT"/>
              </a:rPr>
              <a:t> </a:t>
            </a:r>
            <a:r>
              <a:rPr sz="864" spc="-21" dirty="0">
                <a:solidFill>
                  <a:srgbClr val="231F20"/>
                </a:solidFill>
                <a:latin typeface="Gill Sans MT"/>
                <a:cs typeface="Gill Sans MT"/>
              </a:rPr>
              <a:t>Amazon </a:t>
            </a:r>
            <a:r>
              <a:rPr sz="864" spc="-16" dirty="0">
                <a:solidFill>
                  <a:srgbClr val="231F20"/>
                </a:solidFill>
                <a:latin typeface="Gill Sans MT"/>
                <a:cs typeface="Gill Sans MT"/>
              </a:rPr>
              <a:t>Prime</a:t>
            </a:r>
            <a:r>
              <a:rPr sz="864" spc="-99" dirty="0">
                <a:solidFill>
                  <a:srgbClr val="231F20"/>
                </a:solidFill>
                <a:latin typeface="Gill Sans MT"/>
                <a:cs typeface="Gill Sans MT"/>
              </a:rPr>
              <a:t> </a:t>
            </a:r>
            <a:r>
              <a:rPr sz="864" spc="-16" dirty="0">
                <a:solidFill>
                  <a:srgbClr val="231F20"/>
                </a:solidFill>
                <a:latin typeface="Gill Sans MT"/>
                <a:cs typeface="Gill Sans MT"/>
              </a:rPr>
              <a:t>Members</a:t>
            </a:r>
            <a:r>
              <a:rPr sz="864" spc="115" dirty="0">
                <a:solidFill>
                  <a:srgbClr val="231F20"/>
                </a:solidFill>
                <a:latin typeface="Gill Sans MT"/>
                <a:cs typeface="Gill Sans MT"/>
              </a:rPr>
              <a:t> </a:t>
            </a:r>
            <a:r>
              <a:rPr sz="864" u="sng" spc="-45" dirty="0">
                <a:solidFill>
                  <a:srgbClr val="231F20"/>
                </a:solidFill>
                <a:uFill>
                  <a:solidFill>
                    <a:srgbClr val="C1DAFC"/>
                  </a:solidFill>
                </a:uFill>
                <a:latin typeface="Gill Sans MT"/>
                <a:cs typeface="Gill Sans MT"/>
              </a:rPr>
              <a:t> </a:t>
            </a:r>
            <a:r>
              <a:rPr sz="864" u="sng" dirty="0">
                <a:solidFill>
                  <a:srgbClr val="231F20"/>
                </a:solidFill>
                <a:uFill>
                  <a:solidFill>
                    <a:srgbClr val="C1DAFC"/>
                  </a:solidFill>
                </a:uFill>
                <a:latin typeface="Gill Sans MT"/>
                <a:cs typeface="Gill Sans MT"/>
              </a:rPr>
              <a:t>	</a:t>
            </a:r>
            <a:endParaRPr sz="864">
              <a:solidFill>
                <a:prstClr val="black"/>
              </a:solidFill>
              <a:latin typeface="Gill Sans MT"/>
              <a:cs typeface="Gill Sans MT"/>
            </a:endParaRPr>
          </a:p>
        </p:txBody>
      </p:sp>
      <p:sp>
        <p:nvSpPr>
          <p:cNvPr id="22" name="object 22"/>
          <p:cNvSpPr/>
          <p:nvPr/>
        </p:nvSpPr>
        <p:spPr>
          <a:xfrm>
            <a:off x="2132452" y="5285761"/>
            <a:ext cx="307238" cy="307238"/>
          </a:xfrm>
          <a:custGeom>
            <a:avLst/>
            <a:gdLst/>
            <a:ahLst/>
            <a:cxnLst/>
            <a:rect l="l" t="t" r="r" b="b"/>
            <a:pathLst>
              <a:path w="373380" h="373379">
                <a:moveTo>
                  <a:pt x="373176" y="186575"/>
                </a:moveTo>
                <a:lnTo>
                  <a:pt x="366511" y="236176"/>
                </a:lnTo>
                <a:lnTo>
                  <a:pt x="347702" y="280746"/>
                </a:lnTo>
                <a:lnTo>
                  <a:pt x="318527" y="318506"/>
                </a:lnTo>
                <a:lnTo>
                  <a:pt x="280765" y="347679"/>
                </a:lnTo>
                <a:lnTo>
                  <a:pt x="236197" y="366487"/>
                </a:lnTo>
                <a:lnTo>
                  <a:pt x="186601" y="373151"/>
                </a:lnTo>
                <a:lnTo>
                  <a:pt x="136993" y="366487"/>
                </a:lnTo>
                <a:lnTo>
                  <a:pt x="92418" y="347679"/>
                </a:lnTo>
                <a:lnTo>
                  <a:pt x="54652" y="318506"/>
                </a:lnTo>
                <a:lnTo>
                  <a:pt x="25475" y="280746"/>
                </a:lnTo>
                <a:lnTo>
                  <a:pt x="6665" y="236176"/>
                </a:lnTo>
                <a:lnTo>
                  <a:pt x="0" y="186575"/>
                </a:lnTo>
                <a:lnTo>
                  <a:pt x="6665" y="136974"/>
                </a:lnTo>
                <a:lnTo>
                  <a:pt x="25475" y="92405"/>
                </a:lnTo>
                <a:lnTo>
                  <a:pt x="54652" y="54644"/>
                </a:lnTo>
                <a:lnTo>
                  <a:pt x="92418" y="25471"/>
                </a:lnTo>
                <a:lnTo>
                  <a:pt x="136993" y="6664"/>
                </a:lnTo>
                <a:lnTo>
                  <a:pt x="186601" y="0"/>
                </a:lnTo>
                <a:lnTo>
                  <a:pt x="236197" y="6664"/>
                </a:lnTo>
                <a:lnTo>
                  <a:pt x="280765" y="25471"/>
                </a:lnTo>
                <a:lnTo>
                  <a:pt x="318527" y="54644"/>
                </a:lnTo>
                <a:lnTo>
                  <a:pt x="347702" y="92405"/>
                </a:lnTo>
                <a:lnTo>
                  <a:pt x="366511" y="136974"/>
                </a:lnTo>
                <a:lnTo>
                  <a:pt x="373176" y="186575"/>
                </a:lnTo>
                <a:close/>
              </a:path>
            </a:pathLst>
          </a:custGeom>
          <a:ln w="9525">
            <a:solidFill>
              <a:srgbClr val="FFFFFF"/>
            </a:solidFill>
          </a:ln>
        </p:spPr>
        <p:txBody>
          <a:bodyPr wrap="square" lIns="0" tIns="0" rIns="0" bIns="0" rtlCol="0"/>
          <a:lstStyle/>
          <a:p>
            <a:pPr defTabSz="752460"/>
            <a:endParaRPr sz="1481">
              <a:solidFill>
                <a:prstClr val="black"/>
              </a:solidFill>
              <a:latin typeface="Calibri"/>
            </a:endParaRPr>
          </a:p>
        </p:txBody>
      </p:sp>
      <p:sp>
        <p:nvSpPr>
          <p:cNvPr id="23" name="object 23"/>
          <p:cNvSpPr txBox="1"/>
          <p:nvPr/>
        </p:nvSpPr>
        <p:spPr>
          <a:xfrm>
            <a:off x="2079607" y="5312635"/>
            <a:ext cx="2253082" cy="244550"/>
          </a:xfrm>
          <a:prstGeom prst="rect">
            <a:avLst/>
          </a:prstGeom>
        </p:spPr>
        <p:txBody>
          <a:bodyPr vert="horz" wrap="square" lIns="0" tIns="13585" rIns="0" bIns="0" rtlCol="0">
            <a:spAutoFit/>
          </a:bodyPr>
          <a:lstStyle/>
          <a:p>
            <a:pPr marL="412808" defTabSz="752460">
              <a:lnSpc>
                <a:spcPts val="860"/>
              </a:lnSpc>
              <a:spcBef>
                <a:spcPts val="107"/>
              </a:spcBef>
            </a:pPr>
            <a:r>
              <a:rPr sz="741" spc="8" dirty="0">
                <a:solidFill>
                  <a:srgbClr val="FFFFFF"/>
                </a:solidFill>
                <a:latin typeface="Gill Sans MT"/>
                <a:cs typeface="Gill Sans MT"/>
              </a:rPr>
              <a:t>70.0%</a:t>
            </a:r>
            <a:endParaRPr sz="741">
              <a:solidFill>
                <a:prstClr val="black"/>
              </a:solidFill>
              <a:latin typeface="Gill Sans MT"/>
              <a:cs typeface="Gill Sans MT"/>
            </a:endParaRPr>
          </a:p>
          <a:p>
            <a:pPr marL="412808" defTabSz="752460">
              <a:lnSpc>
                <a:spcPts val="860"/>
              </a:lnSpc>
            </a:pPr>
            <a:r>
              <a:rPr sz="741" spc="-4" dirty="0">
                <a:solidFill>
                  <a:srgbClr val="FFFFFF"/>
                </a:solidFill>
                <a:latin typeface="Gill Sans MT"/>
                <a:cs typeface="Gill Sans MT"/>
              </a:rPr>
              <a:t>Amazon</a:t>
            </a:r>
            <a:r>
              <a:rPr sz="741" spc="-37" dirty="0">
                <a:solidFill>
                  <a:srgbClr val="FFFFFF"/>
                </a:solidFill>
                <a:latin typeface="Gill Sans MT"/>
                <a:cs typeface="Gill Sans MT"/>
              </a:rPr>
              <a:t> </a:t>
            </a:r>
            <a:r>
              <a:rPr sz="741" dirty="0">
                <a:solidFill>
                  <a:srgbClr val="FFFFFF"/>
                </a:solidFill>
                <a:latin typeface="Gill Sans MT"/>
                <a:cs typeface="Gill Sans MT"/>
              </a:rPr>
              <a:t>Echo</a:t>
            </a:r>
            <a:endParaRPr sz="741">
              <a:solidFill>
                <a:prstClr val="black"/>
              </a:solidFill>
              <a:latin typeface="Gill Sans MT"/>
              <a:cs typeface="Gill Sans MT"/>
            </a:endParaRPr>
          </a:p>
        </p:txBody>
      </p:sp>
      <p:sp>
        <p:nvSpPr>
          <p:cNvPr id="24" name="object 24"/>
          <p:cNvSpPr/>
          <p:nvPr/>
        </p:nvSpPr>
        <p:spPr>
          <a:xfrm>
            <a:off x="4392023" y="5327053"/>
            <a:ext cx="255459" cy="24097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5" name="object 25"/>
          <p:cNvSpPr txBox="1"/>
          <p:nvPr/>
        </p:nvSpPr>
        <p:spPr>
          <a:xfrm>
            <a:off x="4332689" y="5266358"/>
            <a:ext cx="708529" cy="334318"/>
          </a:xfrm>
          <a:prstGeom prst="rect">
            <a:avLst/>
          </a:prstGeom>
        </p:spPr>
        <p:txBody>
          <a:bodyPr vert="horz" wrap="square" lIns="0" tIns="13585" rIns="0" bIns="0" rtlCol="0">
            <a:spAutoFit/>
          </a:bodyPr>
          <a:lstStyle/>
          <a:p>
            <a:pPr marL="363688" defTabSz="752460">
              <a:lnSpc>
                <a:spcPts val="860"/>
              </a:lnSpc>
              <a:spcBef>
                <a:spcPts val="107"/>
              </a:spcBef>
            </a:pPr>
            <a:r>
              <a:rPr sz="741" spc="8" dirty="0">
                <a:solidFill>
                  <a:srgbClr val="FFFFFF"/>
                </a:solidFill>
                <a:latin typeface="Gill Sans MT"/>
                <a:cs typeface="Gill Sans MT"/>
              </a:rPr>
              <a:t>22.0%</a:t>
            </a:r>
            <a:endParaRPr sz="741">
              <a:solidFill>
                <a:prstClr val="black"/>
              </a:solidFill>
              <a:latin typeface="Gill Sans MT"/>
              <a:cs typeface="Gill Sans MT"/>
            </a:endParaRPr>
          </a:p>
          <a:p>
            <a:pPr marL="363688" marR="66885" defTabSz="752460">
              <a:lnSpc>
                <a:spcPts val="831"/>
              </a:lnSpc>
              <a:spcBef>
                <a:spcPts val="45"/>
              </a:spcBef>
            </a:pPr>
            <a:r>
              <a:rPr sz="741" spc="-12" dirty="0">
                <a:solidFill>
                  <a:srgbClr val="FFFFFF"/>
                </a:solidFill>
                <a:latin typeface="Gill Sans MT"/>
                <a:cs typeface="Gill Sans MT"/>
              </a:rPr>
              <a:t>Google  </a:t>
            </a:r>
            <a:r>
              <a:rPr sz="741" spc="-25" dirty="0">
                <a:solidFill>
                  <a:srgbClr val="FFFFFF"/>
                </a:solidFill>
                <a:latin typeface="Gill Sans MT"/>
                <a:cs typeface="Gill Sans MT"/>
              </a:rPr>
              <a:t>Home</a:t>
            </a:r>
            <a:endParaRPr sz="741">
              <a:solidFill>
                <a:prstClr val="black"/>
              </a:solidFill>
              <a:latin typeface="Gill Sans MT"/>
              <a:cs typeface="Gill Sans MT"/>
            </a:endParaRPr>
          </a:p>
        </p:txBody>
      </p:sp>
      <p:sp>
        <p:nvSpPr>
          <p:cNvPr id="26" name="object 26"/>
          <p:cNvSpPr txBox="1"/>
          <p:nvPr/>
        </p:nvSpPr>
        <p:spPr>
          <a:xfrm>
            <a:off x="5040799" y="5216803"/>
            <a:ext cx="257600" cy="345893"/>
          </a:xfrm>
          <a:prstGeom prst="rect">
            <a:avLst/>
          </a:prstGeom>
          <a:solidFill>
            <a:srgbClr val="82EAF6"/>
          </a:solidFill>
        </p:spPr>
        <p:txBody>
          <a:bodyPr vert="horz" wrap="square" lIns="0" tIns="1045" rIns="0" bIns="0" rtlCol="0">
            <a:spAutoFit/>
          </a:bodyPr>
          <a:lstStyle/>
          <a:p>
            <a:pPr defTabSz="752460">
              <a:spcBef>
                <a:spcPts val="8"/>
              </a:spcBef>
            </a:pPr>
            <a:endParaRPr sz="741">
              <a:solidFill>
                <a:prstClr val="black"/>
              </a:solidFill>
              <a:latin typeface="Times New Roman"/>
              <a:cs typeface="Times New Roman"/>
            </a:endParaRPr>
          </a:p>
          <a:p>
            <a:pPr marL="26127" defTabSz="752460">
              <a:lnSpc>
                <a:spcPts val="860"/>
              </a:lnSpc>
            </a:pPr>
            <a:r>
              <a:rPr sz="741" spc="8" dirty="0">
                <a:solidFill>
                  <a:srgbClr val="04ABBD"/>
                </a:solidFill>
                <a:latin typeface="Gill Sans MT"/>
                <a:cs typeface="Gill Sans MT"/>
              </a:rPr>
              <a:t>8.0%</a:t>
            </a:r>
            <a:endParaRPr sz="741">
              <a:solidFill>
                <a:prstClr val="black"/>
              </a:solidFill>
              <a:latin typeface="Gill Sans MT"/>
              <a:cs typeface="Gill Sans MT"/>
            </a:endParaRPr>
          </a:p>
          <a:p>
            <a:pPr marL="26127" defTabSz="752460">
              <a:lnSpc>
                <a:spcPts val="860"/>
              </a:lnSpc>
            </a:pPr>
            <a:r>
              <a:rPr sz="741" spc="-45" dirty="0">
                <a:solidFill>
                  <a:srgbClr val="04ABBD"/>
                </a:solidFill>
                <a:latin typeface="Gill Sans MT"/>
                <a:cs typeface="Gill Sans MT"/>
              </a:rPr>
              <a:t>Other</a:t>
            </a:r>
            <a:endParaRPr sz="741">
              <a:solidFill>
                <a:prstClr val="black"/>
              </a:solidFill>
              <a:latin typeface="Gill Sans MT"/>
              <a:cs typeface="Gill Sans MT"/>
            </a:endParaRPr>
          </a:p>
        </p:txBody>
      </p:sp>
      <p:sp>
        <p:nvSpPr>
          <p:cNvPr id="27" name="object 27"/>
          <p:cNvSpPr txBox="1"/>
          <p:nvPr/>
        </p:nvSpPr>
        <p:spPr>
          <a:xfrm>
            <a:off x="5755366" y="4271973"/>
            <a:ext cx="286338" cy="369463"/>
          </a:xfrm>
          <a:prstGeom prst="rect">
            <a:avLst/>
          </a:prstGeom>
        </p:spPr>
        <p:txBody>
          <a:bodyPr vert="horz" wrap="square" lIns="0" tIns="22990" rIns="0" bIns="0" rtlCol="0">
            <a:spAutoFit/>
          </a:bodyPr>
          <a:lstStyle/>
          <a:p>
            <a:pPr marL="107121" marR="4180" indent="59570" defTabSz="752460">
              <a:lnSpc>
                <a:spcPts val="905"/>
              </a:lnSpc>
              <a:spcBef>
                <a:spcPts val="180"/>
              </a:spcBef>
            </a:pPr>
            <a:r>
              <a:rPr sz="823" spc="-25" dirty="0">
                <a:solidFill>
                  <a:prstClr val="black"/>
                </a:solidFill>
                <a:latin typeface="Gill Sans MT"/>
                <a:cs typeface="Gill Sans MT"/>
              </a:rPr>
              <a:t>All  </a:t>
            </a:r>
            <a:r>
              <a:rPr sz="823" dirty="0">
                <a:solidFill>
                  <a:prstClr val="black"/>
                </a:solidFill>
                <a:latin typeface="Gill Sans MT"/>
                <a:cs typeface="Gill Sans MT"/>
              </a:rPr>
              <a:t>U.S.</a:t>
            </a:r>
            <a:endParaRPr sz="823">
              <a:solidFill>
                <a:prstClr val="black"/>
              </a:solidFill>
              <a:latin typeface="Gill Sans MT"/>
              <a:cs typeface="Gill Sans MT"/>
            </a:endParaRPr>
          </a:p>
          <a:p>
            <a:pPr marL="10451" defTabSz="752460">
              <a:lnSpc>
                <a:spcPts val="889"/>
              </a:lnSpc>
            </a:pPr>
            <a:r>
              <a:rPr sz="823" spc="-16" dirty="0">
                <a:solidFill>
                  <a:prstClr val="black"/>
                </a:solidFill>
                <a:latin typeface="Gill Sans MT"/>
                <a:cs typeface="Gill Sans MT"/>
              </a:rPr>
              <a:t>Adults</a:t>
            </a:r>
            <a:endParaRPr sz="823">
              <a:solidFill>
                <a:prstClr val="black"/>
              </a:solidFill>
              <a:latin typeface="Gill Sans MT"/>
              <a:cs typeface="Gill Sans MT"/>
            </a:endParaRPr>
          </a:p>
        </p:txBody>
      </p:sp>
      <p:sp>
        <p:nvSpPr>
          <p:cNvPr id="28" name="object 28"/>
          <p:cNvSpPr txBox="1"/>
          <p:nvPr/>
        </p:nvSpPr>
        <p:spPr>
          <a:xfrm>
            <a:off x="5782015" y="4764077"/>
            <a:ext cx="259690" cy="254048"/>
          </a:xfrm>
          <a:prstGeom prst="rect">
            <a:avLst/>
          </a:prstGeom>
        </p:spPr>
        <p:txBody>
          <a:bodyPr vert="horz" wrap="square" lIns="0" tIns="22991" rIns="0" bIns="0" rtlCol="0">
            <a:spAutoFit/>
          </a:bodyPr>
          <a:lstStyle/>
          <a:p>
            <a:pPr marL="14109" marR="4180" indent="-3658" defTabSz="752460">
              <a:lnSpc>
                <a:spcPts val="905"/>
              </a:lnSpc>
              <a:spcBef>
                <a:spcPts val="181"/>
              </a:spcBef>
            </a:pPr>
            <a:r>
              <a:rPr sz="823" spc="-16" dirty="0">
                <a:solidFill>
                  <a:prstClr val="black"/>
                </a:solidFill>
                <a:latin typeface="Gill Sans MT"/>
                <a:cs typeface="Gill Sans MT"/>
              </a:rPr>
              <a:t>Gmail  </a:t>
            </a:r>
            <a:r>
              <a:rPr sz="823" spc="-21" dirty="0">
                <a:solidFill>
                  <a:prstClr val="black"/>
                </a:solidFill>
                <a:latin typeface="Gill Sans MT"/>
                <a:cs typeface="Gill Sans MT"/>
              </a:rPr>
              <a:t>Users</a:t>
            </a:r>
            <a:endParaRPr sz="823">
              <a:solidFill>
                <a:prstClr val="black"/>
              </a:solidFill>
              <a:latin typeface="Gill Sans MT"/>
              <a:cs typeface="Gill Sans MT"/>
            </a:endParaRPr>
          </a:p>
        </p:txBody>
      </p:sp>
      <p:sp>
        <p:nvSpPr>
          <p:cNvPr id="29" name="object 29"/>
          <p:cNvSpPr txBox="1"/>
          <p:nvPr/>
        </p:nvSpPr>
        <p:spPr>
          <a:xfrm>
            <a:off x="5633935" y="5129001"/>
            <a:ext cx="407561" cy="369464"/>
          </a:xfrm>
          <a:prstGeom prst="rect">
            <a:avLst/>
          </a:prstGeom>
        </p:spPr>
        <p:txBody>
          <a:bodyPr vert="horz" wrap="square" lIns="0" tIns="22991" rIns="0" bIns="0" rtlCol="0">
            <a:spAutoFit/>
          </a:bodyPr>
          <a:lstStyle/>
          <a:p>
            <a:pPr marL="10451" marR="4180" indent="49119" algn="r" defTabSz="752460">
              <a:lnSpc>
                <a:spcPts val="905"/>
              </a:lnSpc>
              <a:spcBef>
                <a:spcPts val="181"/>
              </a:spcBef>
            </a:pPr>
            <a:r>
              <a:rPr sz="823" spc="-12" dirty="0">
                <a:solidFill>
                  <a:prstClr val="black"/>
                </a:solidFill>
                <a:latin typeface="Gill Sans MT"/>
                <a:cs typeface="Gill Sans MT"/>
              </a:rPr>
              <a:t>Ama</a:t>
            </a:r>
            <a:r>
              <a:rPr sz="823" spc="-16" dirty="0">
                <a:solidFill>
                  <a:prstClr val="black"/>
                </a:solidFill>
                <a:latin typeface="Gill Sans MT"/>
                <a:cs typeface="Gill Sans MT"/>
              </a:rPr>
              <a:t>z</a:t>
            </a:r>
            <a:r>
              <a:rPr sz="823" spc="-25" dirty="0">
                <a:solidFill>
                  <a:prstClr val="black"/>
                </a:solidFill>
                <a:latin typeface="Gill Sans MT"/>
                <a:cs typeface="Gill Sans MT"/>
              </a:rPr>
              <a:t>on  </a:t>
            </a:r>
            <a:r>
              <a:rPr sz="823" spc="-16" dirty="0">
                <a:solidFill>
                  <a:prstClr val="black"/>
                </a:solidFill>
                <a:latin typeface="Gill Sans MT"/>
                <a:cs typeface="Gill Sans MT"/>
              </a:rPr>
              <a:t>Prime  Members</a:t>
            </a:r>
            <a:endParaRPr sz="823">
              <a:solidFill>
                <a:prstClr val="black"/>
              </a:solidFill>
              <a:latin typeface="Gill Sans MT"/>
              <a:cs typeface="Gill Sans MT"/>
            </a:endParaRPr>
          </a:p>
        </p:txBody>
      </p:sp>
      <p:sp>
        <p:nvSpPr>
          <p:cNvPr id="30" name="object 30"/>
          <p:cNvSpPr txBox="1"/>
          <p:nvPr/>
        </p:nvSpPr>
        <p:spPr>
          <a:xfrm>
            <a:off x="6068481" y="4271825"/>
            <a:ext cx="1597849" cy="287564"/>
          </a:xfrm>
          <a:prstGeom prst="rect">
            <a:avLst/>
          </a:prstGeom>
          <a:solidFill>
            <a:srgbClr val="82EAF6"/>
          </a:solidFill>
        </p:spPr>
        <p:txBody>
          <a:bodyPr vert="horz" wrap="square" lIns="0" tIns="109205" rIns="0" bIns="0" rtlCol="0">
            <a:spAutoFit/>
          </a:bodyPr>
          <a:lstStyle/>
          <a:p>
            <a:pPr marR="44416" algn="r" defTabSz="752460">
              <a:spcBef>
                <a:spcPts val="860"/>
              </a:spcBef>
            </a:pPr>
            <a:r>
              <a:rPr sz="1152" spc="-8" dirty="0">
                <a:solidFill>
                  <a:srgbClr val="04ABBD"/>
                </a:solidFill>
                <a:latin typeface="Gill Sans MT"/>
                <a:cs typeface="Gill Sans MT"/>
              </a:rPr>
              <a:t>26.2%</a:t>
            </a:r>
            <a:endParaRPr sz="1152">
              <a:solidFill>
                <a:prstClr val="black"/>
              </a:solidFill>
              <a:latin typeface="Gill Sans MT"/>
              <a:cs typeface="Gill Sans MT"/>
            </a:endParaRPr>
          </a:p>
        </p:txBody>
      </p:sp>
      <p:sp>
        <p:nvSpPr>
          <p:cNvPr id="31" name="object 31"/>
          <p:cNvSpPr txBox="1"/>
          <p:nvPr/>
        </p:nvSpPr>
        <p:spPr>
          <a:xfrm>
            <a:off x="6068481" y="4700340"/>
            <a:ext cx="2353927" cy="288620"/>
          </a:xfrm>
          <a:prstGeom prst="rect">
            <a:avLst/>
          </a:prstGeom>
          <a:solidFill>
            <a:srgbClr val="05D6ED"/>
          </a:solidFill>
        </p:spPr>
        <p:txBody>
          <a:bodyPr vert="horz" wrap="square" lIns="0" tIns="110251" rIns="0" bIns="0" rtlCol="0">
            <a:spAutoFit/>
          </a:bodyPr>
          <a:lstStyle/>
          <a:p>
            <a:pPr marR="57480" algn="r" defTabSz="752460">
              <a:spcBef>
                <a:spcPts val="868"/>
              </a:spcBef>
            </a:pPr>
            <a:r>
              <a:rPr sz="1152" spc="-8" dirty="0">
                <a:solidFill>
                  <a:srgbClr val="FFFFFF"/>
                </a:solidFill>
                <a:latin typeface="Gill Sans MT"/>
                <a:cs typeface="Gill Sans MT"/>
              </a:rPr>
              <a:t>38.6%</a:t>
            </a:r>
            <a:endParaRPr sz="1152">
              <a:solidFill>
                <a:prstClr val="black"/>
              </a:solidFill>
              <a:latin typeface="Gill Sans MT"/>
              <a:cs typeface="Gill Sans MT"/>
            </a:endParaRPr>
          </a:p>
        </p:txBody>
      </p:sp>
      <p:sp>
        <p:nvSpPr>
          <p:cNvPr id="32" name="object 32"/>
          <p:cNvSpPr txBox="1"/>
          <p:nvPr/>
        </p:nvSpPr>
        <p:spPr>
          <a:xfrm>
            <a:off x="6068481" y="5123159"/>
            <a:ext cx="2762011" cy="288092"/>
          </a:xfrm>
          <a:prstGeom prst="rect">
            <a:avLst/>
          </a:prstGeom>
          <a:solidFill>
            <a:srgbClr val="04ABBD"/>
          </a:solidFill>
        </p:spPr>
        <p:txBody>
          <a:bodyPr vert="horz" wrap="square" lIns="0" tIns="109728" rIns="0" bIns="0" rtlCol="0">
            <a:spAutoFit/>
          </a:bodyPr>
          <a:lstStyle/>
          <a:p>
            <a:pPr marR="42326" algn="r" defTabSz="752460">
              <a:spcBef>
                <a:spcPts val="864"/>
              </a:spcBef>
            </a:pPr>
            <a:r>
              <a:rPr sz="1152" spc="-8" dirty="0">
                <a:solidFill>
                  <a:srgbClr val="FFFFFF"/>
                </a:solidFill>
                <a:latin typeface="Gill Sans MT"/>
                <a:cs typeface="Gill Sans MT"/>
              </a:rPr>
              <a:t>45.3%</a:t>
            </a:r>
            <a:endParaRPr sz="1152">
              <a:solidFill>
                <a:prstClr val="black"/>
              </a:solidFill>
              <a:latin typeface="Gill Sans MT"/>
              <a:cs typeface="Gill Sans MT"/>
            </a:endParaRPr>
          </a:p>
        </p:txBody>
      </p:sp>
      <p:sp>
        <p:nvSpPr>
          <p:cNvPr id="33" name="object 33"/>
          <p:cNvSpPr/>
          <p:nvPr/>
        </p:nvSpPr>
        <p:spPr>
          <a:xfrm>
            <a:off x="0" y="816429"/>
            <a:ext cx="1771323" cy="5225143"/>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4" name="object 34"/>
          <p:cNvSpPr txBox="1"/>
          <p:nvPr/>
        </p:nvSpPr>
        <p:spPr>
          <a:xfrm>
            <a:off x="8526486" y="5827341"/>
            <a:ext cx="316644" cy="111798"/>
          </a:xfrm>
          <a:prstGeom prst="rect">
            <a:avLst/>
          </a:prstGeom>
        </p:spPr>
        <p:txBody>
          <a:bodyPr vert="horz" wrap="square" lIns="0" tIns="10450" rIns="0" bIns="0" rtlCol="0">
            <a:spAutoFit/>
          </a:bodyPr>
          <a:lstStyle/>
          <a:p>
            <a:pPr marL="10451" defTabSz="752460">
              <a:spcBef>
                <a:spcPts val="82"/>
              </a:spcBef>
            </a:pPr>
            <a:r>
              <a:rPr sz="658" spc="-33" dirty="0">
                <a:solidFill>
                  <a:srgbClr val="05D6ED"/>
                </a:solidFill>
                <a:latin typeface="Gill Sans MT"/>
                <a:cs typeface="Gill Sans MT"/>
              </a:rPr>
              <a:t>PAGE</a:t>
            </a:r>
            <a:r>
              <a:rPr sz="658" spc="-53" dirty="0">
                <a:solidFill>
                  <a:srgbClr val="05D6ED"/>
                </a:solidFill>
                <a:latin typeface="Gill Sans MT"/>
                <a:cs typeface="Gill Sans MT"/>
              </a:rPr>
              <a:t> </a:t>
            </a:r>
            <a:r>
              <a:rPr sz="658" spc="8" dirty="0">
                <a:solidFill>
                  <a:srgbClr val="05D6ED"/>
                </a:solidFill>
                <a:latin typeface="Gill Sans MT"/>
                <a:cs typeface="Gill Sans MT"/>
              </a:rPr>
              <a:t>13</a:t>
            </a:r>
            <a:endParaRPr sz="658">
              <a:solidFill>
                <a:prstClr val="black"/>
              </a:solidFill>
              <a:latin typeface="Gill Sans MT"/>
              <a:cs typeface="Gill Sans MT"/>
            </a:endParaRPr>
          </a:p>
        </p:txBody>
      </p:sp>
      <p:sp>
        <p:nvSpPr>
          <p:cNvPr id="35" name="object 35"/>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36" name="object 36"/>
          <p:cNvSpPr txBox="1"/>
          <p:nvPr/>
        </p:nvSpPr>
        <p:spPr>
          <a:xfrm>
            <a:off x="303058" y="5848220"/>
            <a:ext cx="1063839" cy="86599"/>
          </a:xfrm>
          <a:prstGeom prst="rect">
            <a:avLst/>
          </a:prstGeom>
        </p:spPr>
        <p:txBody>
          <a:bodyPr vert="horz" wrap="square" lIns="0" tIns="10450" rIns="0" bIns="0" rtlCol="0">
            <a:spAutoFit/>
          </a:bodyPr>
          <a:lstStyle/>
          <a:p>
            <a:pPr marL="10451" defTabSz="752460">
              <a:spcBef>
                <a:spcPts val="82"/>
              </a:spcBef>
            </a:pPr>
            <a:r>
              <a:rPr sz="494" spc="21" dirty="0">
                <a:solidFill>
                  <a:srgbClr val="FFFFFF"/>
                </a:solidFill>
                <a:latin typeface="Gill Sans MT"/>
                <a:cs typeface="Gill Sans MT"/>
                <a:hlinkClick r:id="rId5"/>
              </a:rPr>
              <a:t>© </a:t>
            </a:r>
            <a:r>
              <a:rPr sz="494" spc="-45" dirty="0">
                <a:solidFill>
                  <a:srgbClr val="FFFFFF"/>
                </a:solidFill>
                <a:latin typeface="Gill Sans MT"/>
                <a:cs typeface="Gill Sans MT"/>
                <a:hlinkClick r:id="rId5"/>
              </a:rPr>
              <a:t>VOICEBOT.AI </a:t>
            </a:r>
            <a:r>
              <a:rPr sz="494" spc="-41" dirty="0">
                <a:solidFill>
                  <a:srgbClr val="FFFFFF"/>
                </a:solidFill>
                <a:latin typeface="Gill Sans MT"/>
                <a:cs typeface="Gill Sans MT"/>
                <a:hlinkClick r:id="rId5"/>
              </a:rPr>
              <a:t>- </a:t>
            </a:r>
            <a:r>
              <a:rPr sz="494" spc="-16" dirty="0">
                <a:solidFill>
                  <a:srgbClr val="FFFFFF"/>
                </a:solidFill>
                <a:latin typeface="Gill Sans MT"/>
                <a:cs typeface="Gill Sans MT"/>
                <a:hlinkClick r:id="rId5"/>
              </a:rPr>
              <a:t>All </a:t>
            </a:r>
            <a:r>
              <a:rPr sz="494" dirty="0">
                <a:solidFill>
                  <a:srgbClr val="FFFFFF"/>
                </a:solidFill>
                <a:latin typeface="Gill Sans MT"/>
                <a:cs typeface="Gill Sans MT"/>
                <a:hlinkClick r:id="rId5"/>
              </a:rPr>
              <a:t>Rights </a:t>
            </a:r>
            <a:r>
              <a:rPr sz="494" spc="-12" dirty="0">
                <a:solidFill>
                  <a:srgbClr val="FFFFFF"/>
                </a:solidFill>
                <a:latin typeface="Gill Sans MT"/>
                <a:cs typeface="Gill Sans MT"/>
                <a:hlinkClick r:id="rId5"/>
              </a:rPr>
              <a:t>Reserved</a:t>
            </a:r>
            <a:r>
              <a:rPr sz="494" spc="-66" dirty="0">
                <a:solidFill>
                  <a:srgbClr val="FFFFFF"/>
                </a:solidFill>
                <a:latin typeface="Gill Sans MT"/>
                <a:cs typeface="Gill Sans MT"/>
                <a:hlinkClick r:id="rId5"/>
              </a:rPr>
              <a:t> </a:t>
            </a:r>
            <a:r>
              <a:rPr sz="494" spc="-4" dirty="0">
                <a:solidFill>
                  <a:srgbClr val="FFFFFF"/>
                </a:solidFill>
                <a:latin typeface="Gill Sans MT"/>
                <a:cs typeface="Gill Sans MT"/>
                <a:hlinkClick r:id="rId5"/>
              </a:rPr>
              <a:t>2019</a:t>
            </a:r>
            <a:endParaRPr sz="494">
              <a:solidFill>
                <a:prstClr val="black"/>
              </a:solidFill>
              <a:latin typeface="Gill Sans MT"/>
              <a:cs typeface="Gill Sans MT"/>
            </a:endParaRPr>
          </a:p>
        </p:txBody>
      </p:sp>
      <p:sp>
        <p:nvSpPr>
          <p:cNvPr id="37" name="object 37"/>
          <p:cNvSpPr txBox="1"/>
          <p:nvPr/>
        </p:nvSpPr>
        <p:spPr>
          <a:xfrm>
            <a:off x="2069178" y="5678424"/>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
        <p:nvSpPr>
          <p:cNvPr id="38" name="object 38"/>
          <p:cNvSpPr txBox="1"/>
          <p:nvPr/>
        </p:nvSpPr>
        <p:spPr>
          <a:xfrm>
            <a:off x="6058574" y="5534711"/>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177507051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16429"/>
            <a:ext cx="9144000"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p:nvPr/>
        </p:nvSpPr>
        <p:spPr>
          <a:xfrm>
            <a:off x="4628" y="1299902"/>
            <a:ext cx="9139820" cy="4244906"/>
          </a:xfrm>
          <a:custGeom>
            <a:avLst/>
            <a:gdLst/>
            <a:ahLst/>
            <a:cxnLst/>
            <a:rect l="l" t="t" r="r" b="b"/>
            <a:pathLst>
              <a:path w="11107420" h="5158740">
                <a:moveTo>
                  <a:pt x="0" y="5158680"/>
                </a:moveTo>
                <a:lnTo>
                  <a:pt x="382397" y="4415793"/>
                </a:lnTo>
                <a:lnTo>
                  <a:pt x="2137981" y="4725737"/>
                </a:lnTo>
                <a:lnTo>
                  <a:pt x="3476625" y="3519135"/>
                </a:lnTo>
                <a:lnTo>
                  <a:pt x="4518939" y="3890217"/>
                </a:lnTo>
                <a:lnTo>
                  <a:pt x="5731243" y="4051938"/>
                </a:lnTo>
                <a:lnTo>
                  <a:pt x="6858241" y="2379094"/>
                </a:lnTo>
                <a:lnTo>
                  <a:pt x="8305520" y="3121536"/>
                </a:lnTo>
                <a:lnTo>
                  <a:pt x="9510344" y="2971143"/>
                </a:lnTo>
                <a:lnTo>
                  <a:pt x="9829914" y="1279960"/>
                </a:lnTo>
                <a:lnTo>
                  <a:pt x="10412387" y="1134786"/>
                </a:lnTo>
                <a:lnTo>
                  <a:pt x="11106875"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5455543" y="2314610"/>
            <a:ext cx="691286" cy="183403"/>
          </a:xfrm>
          <a:custGeom>
            <a:avLst/>
            <a:gdLst/>
            <a:ahLst/>
            <a:cxnLst/>
            <a:rect l="l" t="t" r="r" b="b"/>
            <a:pathLst>
              <a:path w="840104" h="222885">
                <a:moveTo>
                  <a:pt x="840079" y="111175"/>
                </a:moveTo>
                <a:lnTo>
                  <a:pt x="818665" y="146317"/>
                </a:lnTo>
                <a:lnTo>
                  <a:pt x="759035" y="176836"/>
                </a:lnTo>
                <a:lnTo>
                  <a:pt x="717051" y="189790"/>
                </a:lnTo>
                <a:lnTo>
                  <a:pt x="668108" y="200902"/>
                </a:lnTo>
                <a:lnTo>
                  <a:pt x="613070" y="209943"/>
                </a:lnTo>
                <a:lnTo>
                  <a:pt x="552803" y="216684"/>
                </a:lnTo>
                <a:lnTo>
                  <a:pt x="488171" y="220896"/>
                </a:lnTo>
                <a:lnTo>
                  <a:pt x="420039" y="222351"/>
                </a:lnTo>
                <a:lnTo>
                  <a:pt x="351904" y="220896"/>
                </a:lnTo>
                <a:lnTo>
                  <a:pt x="287271" y="216684"/>
                </a:lnTo>
                <a:lnTo>
                  <a:pt x="227003" y="209943"/>
                </a:lnTo>
                <a:lnTo>
                  <a:pt x="171965" y="200902"/>
                </a:lnTo>
                <a:lnTo>
                  <a:pt x="123023" y="189790"/>
                </a:lnTo>
                <a:lnTo>
                  <a:pt x="81040" y="176836"/>
                </a:lnTo>
                <a:lnTo>
                  <a:pt x="21413" y="146317"/>
                </a:lnTo>
                <a:lnTo>
                  <a:pt x="0" y="111175"/>
                </a:lnTo>
                <a:lnTo>
                  <a:pt x="5497" y="93141"/>
                </a:lnTo>
                <a:lnTo>
                  <a:pt x="46882" y="60082"/>
                </a:lnTo>
                <a:lnTo>
                  <a:pt x="123023" y="32561"/>
                </a:lnTo>
                <a:lnTo>
                  <a:pt x="171965" y="21449"/>
                </a:lnTo>
                <a:lnTo>
                  <a:pt x="227003" y="12408"/>
                </a:lnTo>
                <a:lnTo>
                  <a:pt x="287271" y="5667"/>
                </a:lnTo>
                <a:lnTo>
                  <a:pt x="351904" y="1455"/>
                </a:lnTo>
                <a:lnTo>
                  <a:pt x="420039" y="0"/>
                </a:lnTo>
                <a:lnTo>
                  <a:pt x="488171" y="1455"/>
                </a:lnTo>
                <a:lnTo>
                  <a:pt x="552803" y="5667"/>
                </a:lnTo>
                <a:lnTo>
                  <a:pt x="613070" y="12408"/>
                </a:lnTo>
                <a:lnTo>
                  <a:pt x="668108" y="21449"/>
                </a:lnTo>
                <a:lnTo>
                  <a:pt x="717051" y="32561"/>
                </a:lnTo>
                <a:lnTo>
                  <a:pt x="759035" y="45515"/>
                </a:lnTo>
                <a:lnTo>
                  <a:pt x="818665" y="76034"/>
                </a:lnTo>
                <a:lnTo>
                  <a:pt x="840079" y="111175"/>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6146809" y="2406092"/>
            <a:ext cx="0" cy="1107730"/>
          </a:xfrm>
          <a:custGeom>
            <a:avLst/>
            <a:gdLst/>
            <a:ahLst/>
            <a:cxnLst/>
            <a:rect l="l" t="t" r="r" b="b"/>
            <a:pathLst>
              <a:path h="1346200">
                <a:moveTo>
                  <a:pt x="0" y="0"/>
                </a:moveTo>
                <a:lnTo>
                  <a:pt x="0" y="1345755"/>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5455539" y="2406086"/>
            <a:ext cx="0" cy="1137514"/>
          </a:xfrm>
          <a:custGeom>
            <a:avLst/>
            <a:gdLst/>
            <a:ahLst/>
            <a:cxnLst/>
            <a:rect l="l" t="t" r="r" b="b"/>
            <a:pathLst>
              <a:path h="1382395">
                <a:moveTo>
                  <a:pt x="0" y="1381925"/>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5598670" y="2391371"/>
            <a:ext cx="90917" cy="16720"/>
          </a:xfrm>
          <a:custGeom>
            <a:avLst/>
            <a:gdLst/>
            <a:ahLst/>
            <a:cxnLst/>
            <a:rect l="l" t="t" r="r" b="b"/>
            <a:pathLst>
              <a:path w="110490" h="20319">
                <a:moveTo>
                  <a:pt x="55003" y="0"/>
                </a:moveTo>
                <a:lnTo>
                  <a:pt x="33588" y="787"/>
                </a:lnTo>
                <a:lnTo>
                  <a:pt x="16105" y="2933"/>
                </a:lnTo>
                <a:lnTo>
                  <a:pt x="4320" y="6118"/>
                </a:lnTo>
                <a:lnTo>
                  <a:pt x="0" y="10020"/>
                </a:lnTo>
                <a:lnTo>
                  <a:pt x="4320" y="13921"/>
                </a:lnTo>
                <a:lnTo>
                  <a:pt x="16105" y="17106"/>
                </a:lnTo>
                <a:lnTo>
                  <a:pt x="33588" y="19253"/>
                </a:lnTo>
                <a:lnTo>
                  <a:pt x="55003" y="20040"/>
                </a:lnTo>
                <a:lnTo>
                  <a:pt x="76413" y="19253"/>
                </a:lnTo>
                <a:lnTo>
                  <a:pt x="93897" y="17106"/>
                </a:lnTo>
                <a:lnTo>
                  <a:pt x="105685" y="13921"/>
                </a:lnTo>
                <a:lnTo>
                  <a:pt x="110007" y="10020"/>
                </a:lnTo>
                <a:lnTo>
                  <a:pt x="105685" y="6118"/>
                </a:lnTo>
                <a:lnTo>
                  <a:pt x="93897" y="2933"/>
                </a:lnTo>
                <a:lnTo>
                  <a:pt x="76413" y="787"/>
                </a:lnTo>
                <a:lnTo>
                  <a:pt x="55003"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5753669" y="2353126"/>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5907443" y="2391371"/>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5753669" y="2429523"/>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8266483" y="1326319"/>
            <a:ext cx="822960" cy="135854"/>
          </a:xfrm>
          <a:custGeom>
            <a:avLst/>
            <a:gdLst/>
            <a:ahLst/>
            <a:cxnLst/>
            <a:rect l="l" t="t" r="r" b="b"/>
            <a:pathLst>
              <a:path w="1000125" h="165100">
                <a:moveTo>
                  <a:pt x="6311" y="76768"/>
                </a:moveTo>
                <a:lnTo>
                  <a:pt x="0" y="79588"/>
                </a:lnTo>
                <a:lnTo>
                  <a:pt x="241" y="88592"/>
                </a:lnTo>
                <a:lnTo>
                  <a:pt x="6718" y="91018"/>
                </a:lnTo>
                <a:lnTo>
                  <a:pt x="42887" y="103788"/>
                </a:lnTo>
                <a:lnTo>
                  <a:pt x="104271" y="120808"/>
                </a:lnTo>
                <a:lnTo>
                  <a:pt x="146311" y="129881"/>
                </a:lnTo>
                <a:lnTo>
                  <a:pt x="196926" y="138781"/>
                </a:lnTo>
                <a:lnTo>
                  <a:pt x="256871" y="147096"/>
                </a:lnTo>
                <a:lnTo>
                  <a:pt x="326905" y="154414"/>
                </a:lnTo>
                <a:lnTo>
                  <a:pt x="407784" y="160323"/>
                </a:lnTo>
                <a:lnTo>
                  <a:pt x="500265" y="164411"/>
                </a:lnTo>
                <a:lnTo>
                  <a:pt x="594164" y="164945"/>
                </a:lnTo>
                <a:lnTo>
                  <a:pt x="676826" y="160994"/>
                </a:lnTo>
                <a:lnTo>
                  <a:pt x="748765" y="153462"/>
                </a:lnTo>
                <a:lnTo>
                  <a:pt x="810494" y="143252"/>
                </a:lnTo>
                <a:lnTo>
                  <a:pt x="862528" y="131269"/>
                </a:lnTo>
                <a:lnTo>
                  <a:pt x="905380" y="118417"/>
                </a:lnTo>
                <a:lnTo>
                  <a:pt x="965594" y="93722"/>
                </a:lnTo>
                <a:lnTo>
                  <a:pt x="999401" y="73441"/>
                </a:lnTo>
                <a:lnTo>
                  <a:pt x="999769" y="67269"/>
                </a:lnTo>
                <a:lnTo>
                  <a:pt x="995730" y="64144"/>
                </a:lnTo>
                <a:lnTo>
                  <a:pt x="953674" y="47121"/>
                </a:lnTo>
                <a:lnTo>
                  <a:pt x="886147" y="33250"/>
                </a:lnTo>
                <a:lnTo>
                  <a:pt x="836253" y="26148"/>
                </a:lnTo>
                <a:lnTo>
                  <a:pt x="773703" y="19195"/>
                </a:lnTo>
                <a:lnTo>
                  <a:pt x="697068" y="12589"/>
                </a:lnTo>
                <a:lnTo>
                  <a:pt x="604921" y="6527"/>
                </a:lnTo>
                <a:lnTo>
                  <a:pt x="495833" y="1203"/>
                </a:lnTo>
                <a:lnTo>
                  <a:pt x="417839" y="0"/>
                </a:lnTo>
                <a:lnTo>
                  <a:pt x="346002" y="2623"/>
                </a:lnTo>
                <a:lnTo>
                  <a:pt x="280432" y="8370"/>
                </a:lnTo>
                <a:lnTo>
                  <a:pt x="221242" y="16533"/>
                </a:lnTo>
                <a:lnTo>
                  <a:pt x="168543" y="26408"/>
                </a:lnTo>
                <a:lnTo>
                  <a:pt x="122446" y="37289"/>
                </a:lnTo>
                <a:lnTo>
                  <a:pt x="83063" y="48471"/>
                </a:lnTo>
                <a:lnTo>
                  <a:pt x="24884" y="68916"/>
                </a:lnTo>
                <a:lnTo>
                  <a:pt x="6311" y="76768"/>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8267891" y="1394374"/>
            <a:ext cx="0" cy="912832"/>
          </a:xfrm>
          <a:custGeom>
            <a:avLst/>
            <a:gdLst/>
            <a:ahLst/>
            <a:cxnLst/>
            <a:rect l="l" t="t" r="r" b="b"/>
            <a:pathLst>
              <a:path h="1109345">
                <a:moveTo>
                  <a:pt x="0" y="0"/>
                </a:moveTo>
                <a:lnTo>
                  <a:pt x="0" y="110895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8267891" y="1519751"/>
            <a:ext cx="732564" cy="64792"/>
          </a:xfrm>
          <a:custGeom>
            <a:avLst/>
            <a:gdLst/>
            <a:ahLst/>
            <a:cxnLst/>
            <a:rect l="l" t="t" r="r" b="b"/>
            <a:pathLst>
              <a:path w="890270" h="78740">
                <a:moveTo>
                  <a:pt x="0" y="0"/>
                </a:moveTo>
                <a:lnTo>
                  <a:pt x="143964" y="41160"/>
                </a:lnTo>
                <a:lnTo>
                  <a:pt x="243884" y="63057"/>
                </a:lnTo>
                <a:lnTo>
                  <a:pt x="346500" y="73050"/>
                </a:lnTo>
                <a:lnTo>
                  <a:pt x="498551" y="78498"/>
                </a:lnTo>
                <a:lnTo>
                  <a:pt x="642573" y="71529"/>
                </a:lnTo>
                <a:lnTo>
                  <a:pt x="767915" y="50588"/>
                </a:lnTo>
                <a:lnTo>
                  <a:pt x="856428" y="28569"/>
                </a:lnTo>
                <a:lnTo>
                  <a:pt x="889965" y="18364"/>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2631873" y="3222551"/>
            <a:ext cx="653665" cy="180790"/>
          </a:xfrm>
          <a:custGeom>
            <a:avLst/>
            <a:gdLst/>
            <a:ahLst/>
            <a:cxnLst/>
            <a:rect l="l" t="t" r="r" b="b"/>
            <a:pathLst>
              <a:path w="794385" h="219710">
                <a:moveTo>
                  <a:pt x="794359" y="42539"/>
                </a:moveTo>
                <a:lnTo>
                  <a:pt x="774646" y="77078"/>
                </a:lnTo>
                <a:lnTo>
                  <a:pt x="710430" y="114364"/>
                </a:lnTo>
                <a:lnTo>
                  <a:pt x="664333" y="132948"/>
                </a:lnTo>
                <a:lnTo>
                  <a:pt x="610352" y="150912"/>
                </a:lnTo>
                <a:lnTo>
                  <a:pt x="549566" y="167821"/>
                </a:lnTo>
                <a:lnTo>
                  <a:pt x="483054" y="183238"/>
                </a:lnTo>
                <a:lnTo>
                  <a:pt x="411899" y="196729"/>
                </a:lnTo>
                <a:lnTo>
                  <a:pt x="340268" y="207420"/>
                </a:lnTo>
                <a:lnTo>
                  <a:pt x="272389" y="214763"/>
                </a:lnTo>
                <a:lnTo>
                  <a:pt x="209425" y="218814"/>
                </a:lnTo>
                <a:lnTo>
                  <a:pt x="152539" y="219629"/>
                </a:lnTo>
                <a:lnTo>
                  <a:pt x="102895" y="217263"/>
                </a:lnTo>
                <a:lnTo>
                  <a:pt x="61655" y="211771"/>
                </a:lnTo>
                <a:lnTo>
                  <a:pt x="29984" y="203209"/>
                </a:lnTo>
                <a:lnTo>
                  <a:pt x="9044" y="191632"/>
                </a:lnTo>
                <a:lnTo>
                  <a:pt x="0" y="177095"/>
                </a:lnTo>
                <a:lnTo>
                  <a:pt x="3753" y="160387"/>
                </a:lnTo>
                <a:lnTo>
                  <a:pt x="46795" y="124042"/>
                </a:lnTo>
                <a:lnTo>
                  <a:pt x="83925" y="105274"/>
                </a:lnTo>
                <a:lnTo>
                  <a:pt x="130020" y="86691"/>
                </a:lnTo>
                <a:lnTo>
                  <a:pt x="184001" y="68727"/>
                </a:lnTo>
                <a:lnTo>
                  <a:pt x="244788" y="51818"/>
                </a:lnTo>
                <a:lnTo>
                  <a:pt x="311301" y="36399"/>
                </a:lnTo>
                <a:lnTo>
                  <a:pt x="382460" y="22904"/>
                </a:lnTo>
                <a:lnTo>
                  <a:pt x="454090" y="12211"/>
                </a:lnTo>
                <a:lnTo>
                  <a:pt x="521969" y="4866"/>
                </a:lnTo>
                <a:lnTo>
                  <a:pt x="584933" y="814"/>
                </a:lnTo>
                <a:lnTo>
                  <a:pt x="641819" y="0"/>
                </a:lnTo>
                <a:lnTo>
                  <a:pt x="691464" y="2367"/>
                </a:lnTo>
                <a:lnTo>
                  <a:pt x="732703" y="7860"/>
                </a:lnTo>
                <a:lnTo>
                  <a:pt x="764375" y="16424"/>
                </a:lnTo>
                <a:lnTo>
                  <a:pt x="785314" y="28002"/>
                </a:lnTo>
                <a:lnTo>
                  <a:pt x="794359" y="42539"/>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3228626" y="3257555"/>
            <a:ext cx="108683" cy="1067497"/>
          </a:xfrm>
          <a:custGeom>
            <a:avLst/>
            <a:gdLst/>
            <a:ahLst/>
            <a:cxnLst/>
            <a:rect l="l" t="t" r="r" b="b"/>
            <a:pathLst>
              <a:path w="132079" h="1297304">
                <a:moveTo>
                  <a:pt x="69138" y="0"/>
                </a:moveTo>
                <a:lnTo>
                  <a:pt x="105036" y="403627"/>
                </a:lnTo>
                <a:lnTo>
                  <a:pt x="123531" y="636074"/>
                </a:lnTo>
                <a:lnTo>
                  <a:pt x="130498" y="785457"/>
                </a:lnTo>
                <a:lnTo>
                  <a:pt x="131813" y="939888"/>
                </a:lnTo>
                <a:lnTo>
                  <a:pt x="128770" y="1004463"/>
                </a:lnTo>
                <a:lnTo>
                  <a:pt x="120068" y="1062659"/>
                </a:lnTo>
                <a:lnTo>
                  <a:pt x="106837" y="1114505"/>
                </a:lnTo>
                <a:lnTo>
                  <a:pt x="90209" y="1160030"/>
                </a:lnTo>
                <a:lnTo>
                  <a:pt x="71318" y="1199262"/>
                </a:lnTo>
                <a:lnTo>
                  <a:pt x="51295" y="1232230"/>
                </a:lnTo>
                <a:lnTo>
                  <a:pt x="0" y="1297203"/>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2587508" y="3368273"/>
            <a:ext cx="121223" cy="961426"/>
          </a:xfrm>
          <a:custGeom>
            <a:avLst/>
            <a:gdLst/>
            <a:ahLst/>
            <a:cxnLst/>
            <a:rect l="l" t="t" r="r" b="b"/>
            <a:pathLst>
              <a:path w="147320" h="1168400">
                <a:moveTo>
                  <a:pt x="53911" y="0"/>
                </a:moveTo>
                <a:lnTo>
                  <a:pt x="29793" y="341781"/>
                </a:lnTo>
                <a:lnTo>
                  <a:pt x="16170" y="539596"/>
                </a:lnTo>
                <a:lnTo>
                  <a:pt x="8020" y="668942"/>
                </a:lnTo>
                <a:lnTo>
                  <a:pt x="317" y="805319"/>
                </a:lnTo>
                <a:lnTo>
                  <a:pt x="0" y="877361"/>
                </a:lnTo>
                <a:lnTo>
                  <a:pt x="6799" y="938712"/>
                </a:lnTo>
                <a:lnTo>
                  <a:pt x="19393" y="990477"/>
                </a:lnTo>
                <a:lnTo>
                  <a:pt x="36457" y="1033762"/>
                </a:lnTo>
                <a:lnTo>
                  <a:pt x="56668" y="1069672"/>
                </a:lnTo>
                <a:lnTo>
                  <a:pt x="78702" y="1099312"/>
                </a:lnTo>
                <a:lnTo>
                  <a:pt x="147155" y="1168019"/>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2856172" y="3299396"/>
            <a:ext cx="37099" cy="13063"/>
          </a:xfrm>
          <a:custGeom>
            <a:avLst/>
            <a:gdLst/>
            <a:ahLst/>
            <a:cxnLst/>
            <a:rect l="l" t="t" r="r" b="b"/>
            <a:pathLst>
              <a:path w="45085" h="15875">
                <a:moveTo>
                  <a:pt x="43980" y="0"/>
                </a:moveTo>
                <a:lnTo>
                  <a:pt x="33680" y="825"/>
                </a:lnTo>
                <a:lnTo>
                  <a:pt x="9397" y="7086"/>
                </a:lnTo>
                <a:lnTo>
                  <a:pt x="0" y="11328"/>
                </a:lnTo>
                <a:lnTo>
                  <a:pt x="1092" y="15557"/>
                </a:lnTo>
                <a:lnTo>
                  <a:pt x="11366" y="14731"/>
                </a:lnTo>
                <a:lnTo>
                  <a:pt x="35661" y="8470"/>
                </a:lnTo>
                <a:lnTo>
                  <a:pt x="45059" y="4229"/>
                </a:lnTo>
                <a:lnTo>
                  <a:pt x="4398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2856172" y="3299396"/>
            <a:ext cx="37099" cy="13063"/>
          </a:xfrm>
          <a:custGeom>
            <a:avLst/>
            <a:gdLst/>
            <a:ahLst/>
            <a:cxnLst/>
            <a:rect l="l" t="t" r="r" b="b"/>
            <a:pathLst>
              <a:path w="45085" h="15875">
                <a:moveTo>
                  <a:pt x="44513" y="2120"/>
                </a:moveTo>
                <a:lnTo>
                  <a:pt x="43980" y="0"/>
                </a:lnTo>
                <a:lnTo>
                  <a:pt x="33680" y="825"/>
                </a:lnTo>
                <a:lnTo>
                  <a:pt x="21539" y="3962"/>
                </a:lnTo>
                <a:lnTo>
                  <a:pt x="9397" y="7086"/>
                </a:lnTo>
                <a:lnTo>
                  <a:pt x="0" y="11328"/>
                </a:lnTo>
                <a:lnTo>
                  <a:pt x="546" y="13449"/>
                </a:lnTo>
                <a:lnTo>
                  <a:pt x="1092" y="15557"/>
                </a:lnTo>
                <a:lnTo>
                  <a:pt x="11366" y="14731"/>
                </a:lnTo>
                <a:lnTo>
                  <a:pt x="23507" y="11595"/>
                </a:lnTo>
                <a:lnTo>
                  <a:pt x="35661"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2969926" y="3280048"/>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2969926" y="3280048"/>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3007435" y="3299396"/>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3007435" y="3299396"/>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2900141" y="3320318"/>
            <a:ext cx="37099" cy="13063"/>
          </a:xfrm>
          <a:custGeom>
            <a:avLst/>
            <a:gdLst/>
            <a:ahLst/>
            <a:cxnLst/>
            <a:rect l="l" t="t" r="r" b="b"/>
            <a:pathLst>
              <a:path w="45085" h="15875">
                <a:moveTo>
                  <a:pt x="43967" y="0"/>
                </a:moveTo>
                <a:lnTo>
                  <a:pt x="33680" y="812"/>
                </a:lnTo>
                <a:lnTo>
                  <a:pt x="9397" y="7073"/>
                </a:lnTo>
                <a:lnTo>
                  <a:pt x="0" y="11328"/>
                </a:lnTo>
                <a:lnTo>
                  <a:pt x="1079" y="15544"/>
                </a:lnTo>
                <a:lnTo>
                  <a:pt x="11366" y="14719"/>
                </a:lnTo>
                <a:lnTo>
                  <a:pt x="35648" y="8470"/>
                </a:lnTo>
                <a:lnTo>
                  <a:pt x="45059" y="4216"/>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2900141" y="3320318"/>
            <a:ext cx="37099" cy="13063"/>
          </a:xfrm>
          <a:custGeom>
            <a:avLst/>
            <a:gdLst/>
            <a:ahLst/>
            <a:cxnLst/>
            <a:rect l="l" t="t" r="r" b="b"/>
            <a:pathLst>
              <a:path w="45085" h="15875">
                <a:moveTo>
                  <a:pt x="44513" y="2108"/>
                </a:moveTo>
                <a:lnTo>
                  <a:pt x="43967" y="0"/>
                </a:lnTo>
                <a:lnTo>
                  <a:pt x="33680" y="812"/>
                </a:lnTo>
                <a:lnTo>
                  <a:pt x="21539" y="3949"/>
                </a:lnTo>
                <a:lnTo>
                  <a:pt x="9397" y="7073"/>
                </a:lnTo>
                <a:lnTo>
                  <a:pt x="0" y="11328"/>
                </a:lnTo>
                <a:lnTo>
                  <a:pt x="546" y="13436"/>
                </a:lnTo>
                <a:lnTo>
                  <a:pt x="1079" y="15544"/>
                </a:lnTo>
                <a:lnTo>
                  <a:pt x="11366" y="14719"/>
                </a:lnTo>
                <a:lnTo>
                  <a:pt x="23507" y="11595"/>
                </a:lnTo>
                <a:lnTo>
                  <a:pt x="35648" y="8470"/>
                </a:lnTo>
                <a:lnTo>
                  <a:pt x="45059" y="4216"/>
                </a:lnTo>
                <a:lnTo>
                  <a:pt x="44513" y="2108"/>
                </a:lnTo>
                <a:close/>
              </a:path>
            </a:pathLst>
          </a:custGeom>
          <a:ln w="6349">
            <a:solidFill>
              <a:srgbClr val="FFFFFF"/>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2596080" y="3885159"/>
            <a:ext cx="736223" cy="36053"/>
          </a:xfrm>
          <a:custGeom>
            <a:avLst/>
            <a:gdLst/>
            <a:ahLst/>
            <a:cxnLst/>
            <a:rect l="l" t="t" r="r" b="b"/>
            <a:pathLst>
              <a:path w="894714" h="43814">
                <a:moveTo>
                  <a:pt x="0" y="11391"/>
                </a:moveTo>
                <a:lnTo>
                  <a:pt x="377573" y="36488"/>
                </a:lnTo>
                <a:lnTo>
                  <a:pt x="596620" y="43667"/>
                </a:lnTo>
                <a:lnTo>
                  <a:pt x="741010" y="31860"/>
                </a:lnTo>
                <a:lnTo>
                  <a:pt x="894613"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7669509" y="2772174"/>
            <a:ext cx="132719" cy="977624"/>
          </a:xfrm>
          <a:custGeom>
            <a:avLst/>
            <a:gdLst/>
            <a:ahLst/>
            <a:cxnLst/>
            <a:rect l="l" t="t" r="r" b="b"/>
            <a:pathLst>
              <a:path w="161290" h="1188085">
                <a:moveTo>
                  <a:pt x="0" y="0"/>
                </a:moveTo>
                <a:lnTo>
                  <a:pt x="54552" y="30605"/>
                </a:lnTo>
                <a:lnTo>
                  <a:pt x="93941" y="80746"/>
                </a:lnTo>
                <a:lnTo>
                  <a:pt x="113022" y="114807"/>
                </a:lnTo>
                <a:lnTo>
                  <a:pt x="138456" y="171577"/>
                </a:lnTo>
                <a:lnTo>
                  <a:pt x="152007" y="222446"/>
                </a:lnTo>
                <a:lnTo>
                  <a:pt x="159122" y="277345"/>
                </a:lnTo>
                <a:lnTo>
                  <a:pt x="161061" y="338594"/>
                </a:lnTo>
                <a:lnTo>
                  <a:pt x="160863" y="392734"/>
                </a:lnTo>
                <a:lnTo>
                  <a:pt x="160666" y="446874"/>
                </a:lnTo>
                <a:lnTo>
                  <a:pt x="160466" y="501015"/>
                </a:lnTo>
                <a:lnTo>
                  <a:pt x="160261" y="555155"/>
                </a:lnTo>
                <a:lnTo>
                  <a:pt x="160086" y="603683"/>
                </a:lnTo>
                <a:lnTo>
                  <a:pt x="159910" y="652210"/>
                </a:lnTo>
                <a:lnTo>
                  <a:pt x="159735" y="700738"/>
                </a:lnTo>
                <a:lnTo>
                  <a:pt x="159559" y="749266"/>
                </a:lnTo>
                <a:lnTo>
                  <a:pt x="159383" y="797793"/>
                </a:lnTo>
                <a:lnTo>
                  <a:pt x="159206" y="846320"/>
                </a:lnTo>
                <a:lnTo>
                  <a:pt x="159030" y="894846"/>
                </a:lnTo>
                <a:lnTo>
                  <a:pt x="158852" y="943372"/>
                </a:lnTo>
                <a:lnTo>
                  <a:pt x="158674" y="991897"/>
                </a:lnTo>
                <a:lnTo>
                  <a:pt x="158496" y="1040422"/>
                </a:lnTo>
                <a:lnTo>
                  <a:pt x="158463" y="1051442"/>
                </a:lnTo>
                <a:lnTo>
                  <a:pt x="158424" y="1062461"/>
                </a:lnTo>
                <a:lnTo>
                  <a:pt x="158383" y="1073478"/>
                </a:lnTo>
                <a:lnTo>
                  <a:pt x="158343" y="1084491"/>
                </a:lnTo>
                <a:lnTo>
                  <a:pt x="157682" y="1110990"/>
                </a:lnTo>
                <a:lnTo>
                  <a:pt x="155873" y="1137100"/>
                </a:lnTo>
                <a:lnTo>
                  <a:pt x="152892" y="1162725"/>
                </a:lnTo>
                <a:lnTo>
                  <a:pt x="148717" y="1187767"/>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6786726" y="2773076"/>
            <a:ext cx="132719" cy="1098848"/>
          </a:xfrm>
          <a:custGeom>
            <a:avLst/>
            <a:gdLst/>
            <a:ahLst/>
            <a:cxnLst/>
            <a:rect l="l" t="t" r="r" b="b"/>
            <a:pathLst>
              <a:path w="161290" h="1335404">
                <a:moveTo>
                  <a:pt x="160807" y="0"/>
                </a:moveTo>
                <a:lnTo>
                  <a:pt x="126523" y="20825"/>
                </a:lnTo>
                <a:lnTo>
                  <a:pt x="96651" y="47131"/>
                </a:lnTo>
                <a:lnTo>
                  <a:pt x="71215" y="77268"/>
                </a:lnTo>
                <a:lnTo>
                  <a:pt x="50241" y="109588"/>
                </a:lnTo>
                <a:lnTo>
                  <a:pt x="22592" y="170488"/>
                </a:lnTo>
                <a:lnTo>
                  <a:pt x="9042" y="221351"/>
                </a:lnTo>
                <a:lnTo>
                  <a:pt x="1931" y="276248"/>
                </a:lnTo>
                <a:lnTo>
                  <a:pt x="0" y="337502"/>
                </a:lnTo>
                <a:lnTo>
                  <a:pt x="192" y="391640"/>
                </a:lnTo>
                <a:lnTo>
                  <a:pt x="388" y="445776"/>
                </a:lnTo>
                <a:lnTo>
                  <a:pt x="587" y="499912"/>
                </a:lnTo>
                <a:lnTo>
                  <a:pt x="787" y="554050"/>
                </a:lnTo>
                <a:lnTo>
                  <a:pt x="963" y="602578"/>
                </a:lnTo>
                <a:lnTo>
                  <a:pt x="1139" y="651107"/>
                </a:lnTo>
                <a:lnTo>
                  <a:pt x="1315" y="699636"/>
                </a:lnTo>
                <a:lnTo>
                  <a:pt x="1492" y="748166"/>
                </a:lnTo>
                <a:lnTo>
                  <a:pt x="1670" y="796696"/>
                </a:lnTo>
                <a:lnTo>
                  <a:pt x="1847" y="845226"/>
                </a:lnTo>
                <a:lnTo>
                  <a:pt x="2024" y="893755"/>
                </a:lnTo>
                <a:lnTo>
                  <a:pt x="2200" y="942285"/>
                </a:lnTo>
                <a:lnTo>
                  <a:pt x="2377" y="990814"/>
                </a:lnTo>
                <a:lnTo>
                  <a:pt x="2552" y="1039342"/>
                </a:lnTo>
                <a:lnTo>
                  <a:pt x="2592" y="1050353"/>
                </a:lnTo>
                <a:lnTo>
                  <a:pt x="2635" y="1061365"/>
                </a:lnTo>
                <a:lnTo>
                  <a:pt x="2677" y="1072380"/>
                </a:lnTo>
                <a:lnTo>
                  <a:pt x="2717" y="1083398"/>
                </a:lnTo>
                <a:lnTo>
                  <a:pt x="5115" y="1134971"/>
                </a:lnTo>
                <a:lnTo>
                  <a:pt x="12050" y="1184713"/>
                </a:lnTo>
                <a:lnTo>
                  <a:pt x="23681" y="1231886"/>
                </a:lnTo>
                <a:lnTo>
                  <a:pt x="40168" y="1275754"/>
                </a:lnTo>
                <a:lnTo>
                  <a:pt x="61671" y="1315580"/>
                </a:lnTo>
                <a:lnTo>
                  <a:pt x="70459" y="1328686"/>
                </a:lnTo>
                <a:lnTo>
                  <a:pt x="75234" y="133487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6916869" y="2701399"/>
            <a:ext cx="755033" cy="159889"/>
          </a:xfrm>
          <a:custGeom>
            <a:avLst/>
            <a:gdLst/>
            <a:ahLst/>
            <a:cxnLst/>
            <a:rect l="l" t="t" r="r" b="b"/>
            <a:pathLst>
              <a:path w="917575" h="194310">
                <a:moveTo>
                  <a:pt x="914679" y="85978"/>
                </a:moveTo>
                <a:lnTo>
                  <a:pt x="916584" y="89560"/>
                </a:lnTo>
                <a:lnTo>
                  <a:pt x="917575" y="93217"/>
                </a:lnTo>
                <a:lnTo>
                  <a:pt x="917575" y="96900"/>
                </a:lnTo>
                <a:lnTo>
                  <a:pt x="894185" y="127535"/>
                </a:lnTo>
                <a:lnTo>
                  <a:pt x="829054" y="154139"/>
                </a:lnTo>
                <a:lnTo>
                  <a:pt x="783197" y="165431"/>
                </a:lnTo>
                <a:lnTo>
                  <a:pt x="729739" y="175117"/>
                </a:lnTo>
                <a:lnTo>
                  <a:pt x="669625" y="182998"/>
                </a:lnTo>
                <a:lnTo>
                  <a:pt x="603798" y="188874"/>
                </a:lnTo>
                <a:lnTo>
                  <a:pt x="533204" y="192546"/>
                </a:lnTo>
                <a:lnTo>
                  <a:pt x="458787" y="193814"/>
                </a:lnTo>
                <a:lnTo>
                  <a:pt x="384367" y="192546"/>
                </a:lnTo>
                <a:lnTo>
                  <a:pt x="313771" y="188874"/>
                </a:lnTo>
                <a:lnTo>
                  <a:pt x="247944" y="182998"/>
                </a:lnTo>
                <a:lnTo>
                  <a:pt x="187829" y="175117"/>
                </a:lnTo>
                <a:lnTo>
                  <a:pt x="134372" y="165431"/>
                </a:lnTo>
                <a:lnTo>
                  <a:pt x="88516" y="154139"/>
                </a:lnTo>
                <a:lnTo>
                  <a:pt x="51207" y="141441"/>
                </a:lnTo>
                <a:lnTo>
                  <a:pt x="6004" y="112622"/>
                </a:lnTo>
                <a:lnTo>
                  <a:pt x="0" y="96900"/>
                </a:lnTo>
                <a:lnTo>
                  <a:pt x="6004" y="81182"/>
                </a:lnTo>
                <a:lnTo>
                  <a:pt x="51207" y="52369"/>
                </a:lnTo>
                <a:lnTo>
                  <a:pt x="88516" y="39672"/>
                </a:lnTo>
                <a:lnTo>
                  <a:pt x="134372" y="28381"/>
                </a:lnTo>
                <a:lnTo>
                  <a:pt x="187829" y="18696"/>
                </a:lnTo>
                <a:lnTo>
                  <a:pt x="247944" y="10815"/>
                </a:lnTo>
                <a:lnTo>
                  <a:pt x="313771" y="4939"/>
                </a:lnTo>
                <a:lnTo>
                  <a:pt x="384367" y="1268"/>
                </a:lnTo>
                <a:lnTo>
                  <a:pt x="458787" y="0"/>
                </a:lnTo>
                <a:lnTo>
                  <a:pt x="528180" y="1101"/>
                </a:lnTo>
                <a:lnTo>
                  <a:pt x="594315" y="4297"/>
                </a:lnTo>
                <a:lnTo>
                  <a:pt x="656431" y="9428"/>
                </a:lnTo>
                <a:lnTo>
                  <a:pt x="713766" y="16332"/>
                </a:lnTo>
                <a:lnTo>
                  <a:pt x="765557" y="24849"/>
                </a:lnTo>
                <a:lnTo>
                  <a:pt x="811042" y="34816"/>
                </a:lnTo>
                <a:lnTo>
                  <a:pt x="849459" y="46074"/>
                </a:lnTo>
                <a:lnTo>
                  <a:pt x="902040" y="71816"/>
                </a:lnTo>
                <a:lnTo>
                  <a:pt x="914679" y="8597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7193757" y="2742509"/>
            <a:ext cx="203781" cy="54341"/>
          </a:xfrm>
          <a:custGeom>
            <a:avLst/>
            <a:gdLst/>
            <a:ahLst/>
            <a:cxnLst/>
            <a:rect l="l" t="t" r="r" b="b"/>
            <a:pathLst>
              <a:path w="247650" h="66039">
                <a:moveTo>
                  <a:pt x="247053" y="32931"/>
                </a:moveTo>
                <a:lnTo>
                  <a:pt x="237346" y="45756"/>
                </a:lnTo>
                <a:lnTo>
                  <a:pt x="210875" y="56227"/>
                </a:lnTo>
                <a:lnTo>
                  <a:pt x="171609" y="63286"/>
                </a:lnTo>
                <a:lnTo>
                  <a:pt x="123520" y="65874"/>
                </a:lnTo>
                <a:lnTo>
                  <a:pt x="75443" y="63286"/>
                </a:lnTo>
                <a:lnTo>
                  <a:pt x="36180" y="56227"/>
                </a:lnTo>
                <a:lnTo>
                  <a:pt x="9707" y="45756"/>
                </a:lnTo>
                <a:lnTo>
                  <a:pt x="0" y="32931"/>
                </a:lnTo>
                <a:lnTo>
                  <a:pt x="9707" y="20113"/>
                </a:lnTo>
                <a:lnTo>
                  <a:pt x="36180" y="9645"/>
                </a:lnTo>
                <a:lnTo>
                  <a:pt x="75443" y="2588"/>
                </a:lnTo>
                <a:lnTo>
                  <a:pt x="123520" y="0"/>
                </a:lnTo>
                <a:lnTo>
                  <a:pt x="171609" y="2588"/>
                </a:lnTo>
                <a:lnTo>
                  <a:pt x="210875" y="9645"/>
                </a:lnTo>
                <a:lnTo>
                  <a:pt x="237346" y="20113"/>
                </a:lnTo>
                <a:lnTo>
                  <a:pt x="247053" y="32931"/>
                </a:lnTo>
                <a:close/>
              </a:path>
            </a:pathLst>
          </a:custGeom>
          <a:ln w="12700">
            <a:solidFill>
              <a:srgbClr val="FFFFFF"/>
            </a:solidFill>
          </a:ln>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1676501" y="4312411"/>
            <a:ext cx="773844" cy="756601"/>
          </a:xfrm>
          <a:custGeom>
            <a:avLst/>
            <a:gdLst/>
            <a:ahLst/>
            <a:cxnLst/>
            <a:rect l="l" t="t" r="r" b="b"/>
            <a:pathLst>
              <a:path w="940435" h="919479">
                <a:moveTo>
                  <a:pt x="940308" y="307962"/>
                </a:moveTo>
                <a:lnTo>
                  <a:pt x="920164" y="263978"/>
                </a:lnTo>
                <a:lnTo>
                  <a:pt x="895971" y="222466"/>
                </a:lnTo>
                <a:lnTo>
                  <a:pt x="867985" y="183681"/>
                </a:lnTo>
                <a:lnTo>
                  <a:pt x="836462" y="147884"/>
                </a:lnTo>
                <a:lnTo>
                  <a:pt x="801659" y="115331"/>
                </a:lnTo>
                <a:lnTo>
                  <a:pt x="763831" y="86282"/>
                </a:lnTo>
                <a:lnTo>
                  <a:pt x="723236" y="60993"/>
                </a:lnTo>
                <a:lnTo>
                  <a:pt x="680129" y="39724"/>
                </a:lnTo>
                <a:lnTo>
                  <a:pt x="634766" y="22732"/>
                </a:lnTo>
                <a:lnTo>
                  <a:pt x="587403" y="10275"/>
                </a:lnTo>
                <a:lnTo>
                  <a:pt x="538298" y="2611"/>
                </a:lnTo>
                <a:lnTo>
                  <a:pt x="487705" y="0"/>
                </a:lnTo>
                <a:lnTo>
                  <a:pt x="440735" y="2249"/>
                </a:lnTo>
                <a:lnTo>
                  <a:pt x="395029" y="8858"/>
                </a:lnTo>
                <a:lnTo>
                  <a:pt x="350790" y="19623"/>
                </a:lnTo>
                <a:lnTo>
                  <a:pt x="308224" y="34337"/>
                </a:lnTo>
                <a:lnTo>
                  <a:pt x="267533" y="52795"/>
                </a:lnTo>
                <a:lnTo>
                  <a:pt x="228924" y="74790"/>
                </a:lnTo>
                <a:lnTo>
                  <a:pt x="192599" y="100116"/>
                </a:lnTo>
                <a:lnTo>
                  <a:pt x="158764" y="128568"/>
                </a:lnTo>
                <a:lnTo>
                  <a:pt x="127623" y="159940"/>
                </a:lnTo>
                <a:lnTo>
                  <a:pt x="99381" y="194025"/>
                </a:lnTo>
                <a:lnTo>
                  <a:pt x="74240" y="230619"/>
                </a:lnTo>
                <a:lnTo>
                  <a:pt x="52407" y="269515"/>
                </a:lnTo>
                <a:lnTo>
                  <a:pt x="34085" y="310508"/>
                </a:lnTo>
                <a:lnTo>
                  <a:pt x="19479" y="353391"/>
                </a:lnTo>
                <a:lnTo>
                  <a:pt x="8793" y="397959"/>
                </a:lnTo>
                <a:lnTo>
                  <a:pt x="2232" y="444005"/>
                </a:lnTo>
                <a:lnTo>
                  <a:pt x="0" y="491324"/>
                </a:lnTo>
                <a:lnTo>
                  <a:pt x="2616" y="542526"/>
                </a:lnTo>
                <a:lnTo>
                  <a:pt x="10293" y="592215"/>
                </a:lnTo>
                <a:lnTo>
                  <a:pt x="22769" y="640129"/>
                </a:lnTo>
                <a:lnTo>
                  <a:pt x="39786" y="686006"/>
                </a:lnTo>
                <a:lnTo>
                  <a:pt x="61082" y="729585"/>
                </a:lnTo>
                <a:lnTo>
                  <a:pt x="86399" y="770603"/>
                </a:lnTo>
                <a:lnTo>
                  <a:pt x="115476" y="808799"/>
                </a:lnTo>
                <a:lnTo>
                  <a:pt x="148053" y="843911"/>
                </a:lnTo>
                <a:lnTo>
                  <a:pt x="183870" y="875677"/>
                </a:lnTo>
                <a:lnTo>
                  <a:pt x="249491" y="919073"/>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1829062" y="4439551"/>
            <a:ext cx="497956" cy="471830"/>
          </a:xfrm>
          <a:custGeom>
            <a:avLst/>
            <a:gdLst/>
            <a:ahLst/>
            <a:cxnLst/>
            <a:rect l="l" t="t" r="r" b="b"/>
            <a:pathLst>
              <a:path w="605155" h="573404">
                <a:moveTo>
                  <a:pt x="302298" y="573074"/>
                </a:moveTo>
                <a:lnTo>
                  <a:pt x="253263" y="569324"/>
                </a:lnTo>
                <a:lnTo>
                  <a:pt x="206748" y="558466"/>
                </a:lnTo>
                <a:lnTo>
                  <a:pt x="163374" y="541090"/>
                </a:lnTo>
                <a:lnTo>
                  <a:pt x="123764" y="517787"/>
                </a:lnTo>
                <a:lnTo>
                  <a:pt x="88541" y="489146"/>
                </a:lnTo>
                <a:lnTo>
                  <a:pt x="58326" y="455759"/>
                </a:lnTo>
                <a:lnTo>
                  <a:pt x="33742" y="418214"/>
                </a:lnTo>
                <a:lnTo>
                  <a:pt x="15411" y="377102"/>
                </a:lnTo>
                <a:lnTo>
                  <a:pt x="3956" y="333013"/>
                </a:lnTo>
                <a:lnTo>
                  <a:pt x="0" y="286537"/>
                </a:lnTo>
                <a:lnTo>
                  <a:pt x="3956" y="240061"/>
                </a:lnTo>
                <a:lnTo>
                  <a:pt x="15411" y="195972"/>
                </a:lnTo>
                <a:lnTo>
                  <a:pt x="33742" y="154860"/>
                </a:lnTo>
                <a:lnTo>
                  <a:pt x="58326" y="117315"/>
                </a:lnTo>
                <a:lnTo>
                  <a:pt x="88541" y="83927"/>
                </a:lnTo>
                <a:lnTo>
                  <a:pt x="123764" y="55287"/>
                </a:lnTo>
                <a:lnTo>
                  <a:pt x="163374" y="31984"/>
                </a:lnTo>
                <a:lnTo>
                  <a:pt x="206748" y="14608"/>
                </a:lnTo>
                <a:lnTo>
                  <a:pt x="253263" y="3750"/>
                </a:lnTo>
                <a:lnTo>
                  <a:pt x="302298" y="0"/>
                </a:lnTo>
                <a:lnTo>
                  <a:pt x="351332" y="3750"/>
                </a:lnTo>
                <a:lnTo>
                  <a:pt x="397847" y="14608"/>
                </a:lnTo>
                <a:lnTo>
                  <a:pt x="441221" y="31984"/>
                </a:lnTo>
                <a:lnTo>
                  <a:pt x="480831" y="55287"/>
                </a:lnTo>
                <a:lnTo>
                  <a:pt x="516054" y="83927"/>
                </a:lnTo>
                <a:lnTo>
                  <a:pt x="546270" y="117315"/>
                </a:lnTo>
                <a:lnTo>
                  <a:pt x="570854" y="154860"/>
                </a:lnTo>
                <a:lnTo>
                  <a:pt x="589184" y="195972"/>
                </a:lnTo>
                <a:lnTo>
                  <a:pt x="600639" y="240061"/>
                </a:lnTo>
                <a:lnTo>
                  <a:pt x="604596" y="286537"/>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2068114" y="4372803"/>
            <a:ext cx="19856" cy="19856"/>
          </a:xfrm>
          <a:custGeom>
            <a:avLst/>
            <a:gdLst/>
            <a:ahLst/>
            <a:cxnLst/>
            <a:rect l="l" t="t" r="r" b="b"/>
            <a:pathLst>
              <a:path w="24130" h="24129">
                <a:moveTo>
                  <a:pt x="18287" y="0"/>
                </a:moveTo>
                <a:lnTo>
                  <a:pt x="5270" y="0"/>
                </a:lnTo>
                <a:lnTo>
                  <a:pt x="0" y="5283"/>
                </a:lnTo>
                <a:lnTo>
                  <a:pt x="0" y="18313"/>
                </a:lnTo>
                <a:lnTo>
                  <a:pt x="5270" y="23583"/>
                </a:lnTo>
                <a:lnTo>
                  <a:pt x="18287" y="23583"/>
                </a:lnTo>
                <a:lnTo>
                  <a:pt x="23571" y="18313"/>
                </a:lnTo>
                <a:lnTo>
                  <a:pt x="23571" y="5283"/>
                </a:lnTo>
                <a:lnTo>
                  <a:pt x="1828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3875838" y="3900353"/>
            <a:ext cx="1131766" cy="639557"/>
          </a:xfrm>
          <a:custGeom>
            <a:avLst/>
            <a:gdLst/>
            <a:ahLst/>
            <a:cxnLst/>
            <a:rect l="l" t="t" r="r" b="b"/>
            <a:pathLst>
              <a:path w="1375410" h="777239">
                <a:moveTo>
                  <a:pt x="166827" y="776643"/>
                </a:moveTo>
                <a:lnTo>
                  <a:pt x="122609" y="770657"/>
                </a:lnTo>
                <a:lnTo>
                  <a:pt x="82794" y="753782"/>
                </a:lnTo>
                <a:lnTo>
                  <a:pt x="49004" y="727638"/>
                </a:lnTo>
                <a:lnTo>
                  <a:pt x="22860" y="693848"/>
                </a:lnTo>
                <a:lnTo>
                  <a:pt x="5985" y="654033"/>
                </a:lnTo>
                <a:lnTo>
                  <a:pt x="0" y="609815"/>
                </a:lnTo>
                <a:lnTo>
                  <a:pt x="0" y="166814"/>
                </a:lnTo>
                <a:lnTo>
                  <a:pt x="5985" y="122602"/>
                </a:lnTo>
                <a:lnTo>
                  <a:pt x="22860" y="82790"/>
                </a:lnTo>
                <a:lnTo>
                  <a:pt x="49004" y="49002"/>
                </a:lnTo>
                <a:lnTo>
                  <a:pt x="82794" y="22860"/>
                </a:lnTo>
                <a:lnTo>
                  <a:pt x="122609" y="5985"/>
                </a:lnTo>
                <a:lnTo>
                  <a:pt x="166827" y="0"/>
                </a:lnTo>
                <a:lnTo>
                  <a:pt x="1208354" y="0"/>
                </a:lnTo>
                <a:lnTo>
                  <a:pt x="1252567" y="5985"/>
                </a:lnTo>
                <a:lnTo>
                  <a:pt x="1292381" y="22860"/>
                </a:lnTo>
                <a:lnTo>
                  <a:pt x="1326172" y="49002"/>
                </a:lnTo>
                <a:lnTo>
                  <a:pt x="1352317" y="82790"/>
                </a:lnTo>
                <a:lnTo>
                  <a:pt x="1369194" y="122602"/>
                </a:lnTo>
                <a:lnTo>
                  <a:pt x="1375181" y="166814"/>
                </a:lnTo>
                <a:lnTo>
                  <a:pt x="1375181" y="375462"/>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4377885" y="419303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4417023" y="419303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4456165" y="419303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4495303" y="419303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1162879" y="4764569"/>
            <a:ext cx="0" cy="327616"/>
          </a:xfrm>
          <a:custGeom>
            <a:avLst/>
            <a:gdLst/>
            <a:ahLst/>
            <a:cxnLst/>
            <a:rect l="l" t="t" r="r" b="b"/>
            <a:pathLst>
              <a:path h="398145">
                <a:moveTo>
                  <a:pt x="0" y="0"/>
                </a:moveTo>
                <a:lnTo>
                  <a:pt x="0" y="39801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350652" y="4657077"/>
            <a:ext cx="812510" cy="215276"/>
          </a:xfrm>
          <a:custGeom>
            <a:avLst/>
            <a:gdLst/>
            <a:ahLst/>
            <a:cxnLst/>
            <a:rect l="l" t="t" r="r" b="b"/>
            <a:pathLst>
              <a:path w="987425" h="261620">
                <a:moveTo>
                  <a:pt x="987082" y="130632"/>
                </a:moveTo>
                <a:lnTo>
                  <a:pt x="966187" y="168361"/>
                </a:lnTo>
                <a:lnTo>
                  <a:pt x="907572" y="201763"/>
                </a:lnTo>
                <a:lnTo>
                  <a:pt x="866029" y="216337"/>
                </a:lnTo>
                <a:lnTo>
                  <a:pt x="817345" y="229223"/>
                </a:lnTo>
                <a:lnTo>
                  <a:pt x="762285" y="240219"/>
                </a:lnTo>
                <a:lnTo>
                  <a:pt x="701612" y="249123"/>
                </a:lnTo>
                <a:lnTo>
                  <a:pt x="636089" y="255733"/>
                </a:lnTo>
                <a:lnTo>
                  <a:pt x="566480" y="259848"/>
                </a:lnTo>
                <a:lnTo>
                  <a:pt x="493547" y="261264"/>
                </a:lnTo>
                <a:lnTo>
                  <a:pt x="420614" y="259848"/>
                </a:lnTo>
                <a:lnTo>
                  <a:pt x="351003" y="255733"/>
                </a:lnTo>
                <a:lnTo>
                  <a:pt x="285479" y="249123"/>
                </a:lnTo>
                <a:lnTo>
                  <a:pt x="224805" y="240219"/>
                </a:lnTo>
                <a:lnTo>
                  <a:pt x="169743" y="229223"/>
                </a:lnTo>
                <a:lnTo>
                  <a:pt x="121058" y="216337"/>
                </a:lnTo>
                <a:lnTo>
                  <a:pt x="79513" y="201763"/>
                </a:lnTo>
                <a:lnTo>
                  <a:pt x="20896" y="168361"/>
                </a:lnTo>
                <a:lnTo>
                  <a:pt x="0" y="130632"/>
                </a:lnTo>
                <a:lnTo>
                  <a:pt x="5351" y="111324"/>
                </a:lnTo>
                <a:lnTo>
                  <a:pt x="45871" y="75554"/>
                </a:lnTo>
                <a:lnTo>
                  <a:pt x="121058" y="44921"/>
                </a:lnTo>
                <a:lnTo>
                  <a:pt x="169743" y="32036"/>
                </a:lnTo>
                <a:lnTo>
                  <a:pt x="224805" y="21041"/>
                </a:lnTo>
                <a:lnTo>
                  <a:pt x="285479" y="12138"/>
                </a:lnTo>
                <a:lnTo>
                  <a:pt x="351003" y="5529"/>
                </a:lnTo>
                <a:lnTo>
                  <a:pt x="420614" y="1416"/>
                </a:lnTo>
                <a:lnTo>
                  <a:pt x="493547" y="0"/>
                </a:lnTo>
                <a:lnTo>
                  <a:pt x="566480" y="1416"/>
                </a:lnTo>
                <a:lnTo>
                  <a:pt x="636089" y="5529"/>
                </a:lnTo>
                <a:lnTo>
                  <a:pt x="701612" y="12138"/>
                </a:lnTo>
                <a:lnTo>
                  <a:pt x="762285" y="21041"/>
                </a:lnTo>
                <a:lnTo>
                  <a:pt x="817345" y="32036"/>
                </a:lnTo>
                <a:lnTo>
                  <a:pt x="866029" y="44921"/>
                </a:lnTo>
                <a:lnTo>
                  <a:pt x="907572" y="59494"/>
                </a:lnTo>
                <a:lnTo>
                  <a:pt x="966187" y="92898"/>
                </a:lnTo>
                <a:lnTo>
                  <a:pt x="987082" y="130632"/>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488281" y="474583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688751" y="4696373"/>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887633" y="474583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688751" y="4795180"/>
            <a:ext cx="117566" cy="21422"/>
          </a:xfrm>
          <a:custGeom>
            <a:avLst/>
            <a:gdLst/>
            <a:ahLst/>
            <a:cxnLst/>
            <a:rect l="l" t="t" r="r" b="b"/>
            <a:pathLst>
              <a:path w="142875" h="26035">
                <a:moveTo>
                  <a:pt x="71132" y="0"/>
                </a:moveTo>
                <a:lnTo>
                  <a:pt x="43446" y="1018"/>
                </a:lnTo>
                <a:lnTo>
                  <a:pt x="20835" y="3797"/>
                </a:lnTo>
                <a:lnTo>
                  <a:pt x="5590" y="7918"/>
                </a:lnTo>
                <a:lnTo>
                  <a:pt x="0" y="12966"/>
                </a:lnTo>
                <a:lnTo>
                  <a:pt x="5590" y="18007"/>
                </a:lnTo>
                <a:lnTo>
                  <a:pt x="20835" y="22124"/>
                </a:lnTo>
                <a:lnTo>
                  <a:pt x="43446" y="24902"/>
                </a:lnTo>
                <a:lnTo>
                  <a:pt x="71132" y="25920"/>
                </a:lnTo>
                <a:lnTo>
                  <a:pt x="98826" y="24902"/>
                </a:lnTo>
                <a:lnTo>
                  <a:pt x="121440" y="22124"/>
                </a:lnTo>
                <a:lnTo>
                  <a:pt x="136687" y="18007"/>
                </a:lnTo>
                <a:lnTo>
                  <a:pt x="142278" y="12966"/>
                </a:lnTo>
                <a:lnTo>
                  <a:pt x="136687" y="7918"/>
                </a:lnTo>
                <a:lnTo>
                  <a:pt x="121440" y="3797"/>
                </a:lnTo>
                <a:lnTo>
                  <a:pt x="98826" y="1018"/>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350656" y="4764574"/>
            <a:ext cx="0" cy="174520"/>
          </a:xfrm>
          <a:custGeom>
            <a:avLst/>
            <a:gdLst/>
            <a:ahLst/>
            <a:cxnLst/>
            <a:rect l="l" t="t" r="r" b="b"/>
            <a:pathLst>
              <a:path h="212089">
                <a:moveTo>
                  <a:pt x="0" y="211988"/>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5" name="object 45"/>
          <p:cNvSpPr txBox="1">
            <a:spLocks noGrp="1"/>
          </p:cNvSpPr>
          <p:nvPr>
            <p:ph type="title"/>
          </p:nvPr>
        </p:nvSpPr>
        <p:spPr>
          <a:xfrm>
            <a:off x="272501" y="5240663"/>
            <a:ext cx="6979204" cy="922212"/>
          </a:xfrm>
          <a:prstGeom prst="rect">
            <a:avLst/>
          </a:prstGeom>
        </p:spPr>
        <p:txBody>
          <a:bodyPr vert="horz" wrap="square" lIns="0" tIns="10450" rIns="0" bIns="0" rtlCol="0">
            <a:spAutoFit/>
          </a:bodyPr>
          <a:lstStyle/>
          <a:p>
            <a:pPr marL="4654277">
              <a:spcBef>
                <a:spcPts val="82"/>
              </a:spcBef>
            </a:pPr>
            <a:r>
              <a:rPr spc="-12" dirty="0"/>
              <a:t>Smart </a:t>
            </a:r>
            <a:r>
              <a:rPr spc="-25" dirty="0"/>
              <a:t>Speaker </a:t>
            </a:r>
            <a:r>
              <a:rPr spc="-86" dirty="0"/>
              <a:t>Use</a:t>
            </a:r>
            <a:r>
              <a:rPr spc="-448" dirty="0"/>
              <a:t> </a:t>
            </a:r>
            <a:r>
              <a:rPr spc="25" dirty="0"/>
              <a:t>Cases</a:t>
            </a:r>
          </a:p>
        </p:txBody>
      </p:sp>
    </p:spTree>
    <p:extLst>
      <p:ext uri="{BB962C8B-B14F-4D97-AF65-F5344CB8AC3E}">
        <p14:creationId xmlns:p14="http://schemas.microsoft.com/office/powerpoint/2010/main" val="98335180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sz="half" idx="2"/>
          </p:nvPr>
        </p:nvSpPr>
        <p:spPr>
          <a:xfrm>
            <a:off x="249375" y="2720373"/>
            <a:ext cx="3383313" cy="3865775"/>
          </a:xfrm>
          <a:prstGeom prst="rect">
            <a:avLst/>
          </a:prstGeom>
        </p:spPr>
        <p:txBody>
          <a:bodyPr vert="horz" wrap="square" lIns="0" tIns="10450" rIns="0" bIns="0" rtlCol="0">
            <a:spAutoFit/>
          </a:bodyPr>
          <a:lstStyle/>
          <a:p>
            <a:pPr marL="10451" marR="78904">
              <a:lnSpc>
                <a:spcPct val="121200"/>
              </a:lnSpc>
              <a:spcBef>
                <a:spcPts val="82"/>
              </a:spcBef>
            </a:pPr>
            <a:r>
              <a:rPr spc="4" dirty="0"/>
              <a:t>For</a:t>
            </a:r>
            <a:r>
              <a:rPr spc="-29" dirty="0"/>
              <a:t> </a:t>
            </a:r>
            <a:r>
              <a:rPr spc="16" dirty="0"/>
              <a:t>the</a:t>
            </a:r>
            <a:r>
              <a:rPr spc="-29" dirty="0"/>
              <a:t> </a:t>
            </a:r>
            <a:r>
              <a:rPr spc="45" dirty="0"/>
              <a:t>second</a:t>
            </a:r>
            <a:r>
              <a:rPr spc="-29" dirty="0"/>
              <a:t> </a:t>
            </a:r>
            <a:r>
              <a:rPr spc="33" dirty="0"/>
              <a:t>straight</a:t>
            </a:r>
            <a:r>
              <a:rPr spc="-29" dirty="0"/>
              <a:t> </a:t>
            </a:r>
            <a:r>
              <a:rPr spc="4" dirty="0"/>
              <a:t>year,</a:t>
            </a:r>
            <a:r>
              <a:rPr spc="-29" dirty="0"/>
              <a:t> </a:t>
            </a:r>
            <a:r>
              <a:rPr spc="62" dirty="0"/>
              <a:t>asking</a:t>
            </a:r>
            <a:r>
              <a:rPr spc="-29" dirty="0"/>
              <a:t> </a:t>
            </a:r>
            <a:r>
              <a:rPr spc="33" dirty="0"/>
              <a:t>general</a:t>
            </a:r>
            <a:r>
              <a:rPr spc="-25" dirty="0"/>
              <a:t> </a:t>
            </a:r>
            <a:r>
              <a:rPr spc="41" dirty="0"/>
              <a:t>questions</a:t>
            </a:r>
            <a:r>
              <a:rPr spc="-29" dirty="0"/>
              <a:t> </a:t>
            </a:r>
            <a:r>
              <a:rPr spc="53" dirty="0"/>
              <a:t>is</a:t>
            </a:r>
            <a:r>
              <a:rPr spc="-29" dirty="0"/>
              <a:t> </a:t>
            </a:r>
            <a:r>
              <a:rPr spc="16" dirty="0"/>
              <a:t>the</a:t>
            </a:r>
            <a:r>
              <a:rPr spc="-29" dirty="0"/>
              <a:t> </a:t>
            </a:r>
            <a:r>
              <a:rPr spc="8" dirty="0"/>
              <a:t>top</a:t>
            </a:r>
            <a:r>
              <a:rPr spc="-29" dirty="0"/>
              <a:t> </a:t>
            </a:r>
            <a:r>
              <a:rPr spc="58" dirty="0"/>
              <a:t>use</a:t>
            </a:r>
            <a:r>
              <a:rPr spc="-29" dirty="0"/>
              <a:t> </a:t>
            </a:r>
            <a:r>
              <a:rPr spc="74" dirty="0"/>
              <a:t>case</a:t>
            </a:r>
            <a:r>
              <a:rPr spc="-25" dirty="0"/>
              <a:t> </a:t>
            </a:r>
            <a:r>
              <a:rPr spc="45" dirty="0"/>
              <a:t>most  </a:t>
            </a:r>
            <a:r>
              <a:rPr spc="41" dirty="0"/>
              <a:t>commonly </a:t>
            </a:r>
            <a:r>
              <a:rPr spc="-4" dirty="0"/>
              <a:t>tried </a:t>
            </a:r>
            <a:r>
              <a:rPr spc="37" dirty="0"/>
              <a:t>by </a:t>
            </a:r>
            <a:r>
              <a:rPr spc="49" dirty="0"/>
              <a:t>smart </a:t>
            </a:r>
            <a:r>
              <a:rPr spc="33" dirty="0"/>
              <a:t>speaker </a:t>
            </a:r>
            <a:r>
              <a:rPr spc="21" dirty="0"/>
              <a:t>owners. </a:t>
            </a:r>
            <a:r>
              <a:rPr spc="-4" dirty="0"/>
              <a:t>However, </a:t>
            </a:r>
            <a:r>
              <a:rPr spc="-8" dirty="0"/>
              <a:t>it </a:t>
            </a:r>
            <a:r>
              <a:rPr spc="53" dirty="0"/>
              <a:t>is </a:t>
            </a:r>
            <a:r>
              <a:rPr spc="8" dirty="0"/>
              <a:t>not </a:t>
            </a:r>
            <a:r>
              <a:rPr spc="16" dirty="0"/>
              <a:t>the </a:t>
            </a:r>
            <a:r>
              <a:rPr spc="8" dirty="0"/>
              <a:t>top </a:t>
            </a:r>
            <a:r>
              <a:rPr spc="58" dirty="0"/>
              <a:t>use </a:t>
            </a:r>
            <a:r>
              <a:rPr spc="70" dirty="0"/>
              <a:t>case  </a:t>
            </a:r>
            <a:r>
              <a:rPr spc="33" dirty="0"/>
              <a:t>employed </a:t>
            </a:r>
            <a:r>
              <a:rPr spc="21" dirty="0"/>
              <a:t>on </a:t>
            </a:r>
            <a:r>
              <a:rPr spc="94" dirty="0"/>
              <a:t>a </a:t>
            </a:r>
            <a:r>
              <a:rPr spc="29" dirty="0"/>
              <a:t>monthly </a:t>
            </a:r>
            <a:r>
              <a:rPr spc="-29" dirty="0"/>
              <a:t>or </a:t>
            </a:r>
            <a:r>
              <a:rPr spc="33" dirty="0"/>
              <a:t>daily </a:t>
            </a:r>
            <a:r>
              <a:rPr spc="58" dirty="0"/>
              <a:t>basis. </a:t>
            </a:r>
            <a:r>
              <a:rPr spc="25" dirty="0"/>
              <a:t>That distinction </a:t>
            </a:r>
            <a:r>
              <a:rPr spc="66" dirty="0"/>
              <a:t>goes </a:t>
            </a:r>
            <a:r>
              <a:rPr spc="-8" dirty="0"/>
              <a:t>to </a:t>
            </a:r>
            <a:r>
              <a:rPr spc="33" dirty="0"/>
              <a:t>listening </a:t>
            </a:r>
            <a:r>
              <a:rPr spc="-8" dirty="0"/>
              <a:t>to  </a:t>
            </a:r>
            <a:r>
              <a:rPr spc="45" dirty="0"/>
              <a:t>streaming </a:t>
            </a:r>
            <a:r>
              <a:rPr spc="62" dirty="0"/>
              <a:t>music </a:t>
            </a:r>
            <a:r>
              <a:rPr spc="41" dirty="0"/>
              <a:t>services </a:t>
            </a:r>
            <a:r>
              <a:rPr spc="103" dirty="0"/>
              <a:t>as </a:t>
            </a:r>
            <a:r>
              <a:rPr spc="-8" dirty="0"/>
              <a:t>it </a:t>
            </a:r>
            <a:r>
              <a:rPr spc="29" dirty="0"/>
              <a:t>did </a:t>
            </a:r>
            <a:r>
              <a:rPr spc="21" dirty="0"/>
              <a:t>in </a:t>
            </a:r>
            <a:r>
              <a:rPr spc="37" dirty="0"/>
              <a:t>2018. </a:t>
            </a:r>
            <a:r>
              <a:rPr dirty="0"/>
              <a:t>Third </a:t>
            </a:r>
            <a:r>
              <a:rPr spc="45" dirty="0"/>
              <a:t>place </a:t>
            </a:r>
            <a:r>
              <a:rPr spc="16" dirty="0"/>
              <a:t>both </a:t>
            </a:r>
            <a:r>
              <a:rPr spc="41" dirty="0"/>
              <a:t>years </a:t>
            </a:r>
            <a:r>
              <a:rPr spc="78" dirty="0"/>
              <a:t>was </a:t>
            </a:r>
            <a:r>
              <a:rPr spc="62" dirty="0"/>
              <a:t>asking  </a:t>
            </a:r>
            <a:r>
              <a:rPr spc="37" dirty="0"/>
              <a:t>about</a:t>
            </a:r>
            <a:r>
              <a:rPr spc="-33" dirty="0"/>
              <a:t> </a:t>
            </a:r>
            <a:r>
              <a:rPr spc="16" dirty="0"/>
              <a:t>the</a:t>
            </a:r>
            <a:r>
              <a:rPr spc="-29" dirty="0"/>
              <a:t> </a:t>
            </a:r>
            <a:r>
              <a:rPr spc="25" dirty="0"/>
              <a:t>weather</a:t>
            </a:r>
            <a:r>
              <a:rPr spc="-33" dirty="0"/>
              <a:t> </a:t>
            </a:r>
            <a:r>
              <a:rPr spc="37" dirty="0"/>
              <a:t>which</a:t>
            </a:r>
            <a:r>
              <a:rPr spc="-29" dirty="0"/>
              <a:t> </a:t>
            </a:r>
            <a:r>
              <a:rPr spc="53" dirty="0"/>
              <a:t>is</a:t>
            </a:r>
            <a:r>
              <a:rPr spc="-29" dirty="0"/>
              <a:t> </a:t>
            </a:r>
            <a:r>
              <a:rPr spc="21" dirty="0"/>
              <a:t>followed</a:t>
            </a:r>
            <a:r>
              <a:rPr spc="-33" dirty="0"/>
              <a:t> </a:t>
            </a:r>
            <a:r>
              <a:rPr spc="37" dirty="0"/>
              <a:t>by</a:t>
            </a:r>
            <a:r>
              <a:rPr spc="-45" dirty="0"/>
              <a:t> </a:t>
            </a:r>
            <a:r>
              <a:rPr spc="25" dirty="0"/>
              <a:t>Timers</a:t>
            </a:r>
            <a:r>
              <a:rPr spc="-29" dirty="0"/>
              <a:t> </a:t>
            </a:r>
            <a:r>
              <a:rPr spc="58" dirty="0"/>
              <a:t>and</a:t>
            </a:r>
            <a:r>
              <a:rPr spc="-33" dirty="0"/>
              <a:t> </a:t>
            </a:r>
            <a:r>
              <a:rPr spc="37" dirty="0"/>
              <a:t>Alarms</a:t>
            </a:r>
            <a:r>
              <a:rPr spc="-29" dirty="0"/>
              <a:t> </a:t>
            </a:r>
            <a:r>
              <a:rPr spc="21" dirty="0"/>
              <a:t>in</a:t>
            </a:r>
            <a:r>
              <a:rPr spc="-29" dirty="0"/>
              <a:t> </a:t>
            </a:r>
            <a:r>
              <a:rPr spc="16" dirty="0"/>
              <a:t>the</a:t>
            </a:r>
            <a:r>
              <a:rPr spc="-33" dirty="0"/>
              <a:t> </a:t>
            </a:r>
            <a:r>
              <a:rPr spc="16" dirty="0"/>
              <a:t>fourth</a:t>
            </a:r>
            <a:r>
              <a:rPr spc="-29" dirty="0"/>
              <a:t> </a:t>
            </a:r>
            <a:r>
              <a:rPr spc="58" dirty="0"/>
              <a:t>and</a:t>
            </a:r>
            <a:r>
              <a:rPr spc="-29" dirty="0"/>
              <a:t> </a:t>
            </a:r>
            <a:r>
              <a:rPr spc="29" dirty="0"/>
              <a:t>fifth  positions.</a:t>
            </a:r>
            <a:r>
              <a:rPr spc="-33" dirty="0"/>
              <a:t> </a:t>
            </a:r>
            <a:r>
              <a:rPr spc="16" dirty="0"/>
              <a:t>Number</a:t>
            </a:r>
            <a:r>
              <a:rPr spc="-33" dirty="0"/>
              <a:t> </a:t>
            </a:r>
            <a:r>
              <a:rPr spc="29" dirty="0"/>
              <a:t>six</a:t>
            </a:r>
            <a:r>
              <a:rPr spc="-33" dirty="0"/>
              <a:t> </a:t>
            </a:r>
            <a:r>
              <a:rPr spc="21" dirty="0"/>
              <a:t>in</a:t>
            </a:r>
            <a:r>
              <a:rPr spc="-33" dirty="0"/>
              <a:t> </a:t>
            </a:r>
            <a:r>
              <a:rPr spc="45" dirty="0"/>
              <a:t>2019</a:t>
            </a:r>
            <a:r>
              <a:rPr spc="-33" dirty="0"/>
              <a:t> </a:t>
            </a:r>
            <a:r>
              <a:rPr spc="78" dirty="0"/>
              <a:t>was</a:t>
            </a:r>
            <a:r>
              <a:rPr spc="-33" dirty="0"/>
              <a:t> </a:t>
            </a:r>
            <a:r>
              <a:rPr spc="33" dirty="0"/>
              <a:t>listening</a:t>
            </a:r>
            <a:r>
              <a:rPr spc="-33" dirty="0"/>
              <a:t> </a:t>
            </a:r>
            <a:r>
              <a:rPr spc="-4" dirty="0"/>
              <a:t>to</a:t>
            </a:r>
            <a:r>
              <a:rPr spc="-33" dirty="0"/>
              <a:t> </a:t>
            </a:r>
            <a:r>
              <a:rPr spc="16" dirty="0"/>
              <a:t>the</a:t>
            </a:r>
            <a:r>
              <a:rPr spc="-29" dirty="0"/>
              <a:t> </a:t>
            </a:r>
            <a:r>
              <a:rPr spc="12" dirty="0"/>
              <a:t>radio.</a:t>
            </a:r>
          </a:p>
          <a:p>
            <a:pPr marL="10451" marR="4180">
              <a:lnSpc>
                <a:spcPct val="121200"/>
              </a:lnSpc>
              <a:spcBef>
                <a:spcPts val="823"/>
              </a:spcBef>
            </a:pPr>
            <a:r>
              <a:rPr spc="4" dirty="0"/>
              <a:t>You</a:t>
            </a:r>
            <a:r>
              <a:rPr spc="-33" dirty="0"/>
              <a:t> </a:t>
            </a:r>
            <a:r>
              <a:rPr spc="74" dirty="0"/>
              <a:t>may</a:t>
            </a:r>
            <a:r>
              <a:rPr spc="-29" dirty="0"/>
              <a:t> </a:t>
            </a:r>
            <a:r>
              <a:rPr spc="49" dirty="0"/>
              <a:t>have</a:t>
            </a:r>
            <a:r>
              <a:rPr spc="-29" dirty="0"/>
              <a:t> </a:t>
            </a:r>
            <a:r>
              <a:rPr spc="21" dirty="0"/>
              <a:t>noticed</a:t>
            </a:r>
            <a:r>
              <a:rPr spc="-33" dirty="0"/>
              <a:t> </a:t>
            </a:r>
            <a:r>
              <a:rPr spc="25" dirty="0"/>
              <a:t>that</a:t>
            </a:r>
            <a:r>
              <a:rPr spc="-29" dirty="0"/>
              <a:t> </a:t>
            </a:r>
            <a:r>
              <a:rPr spc="12" dirty="0"/>
              <a:t>four</a:t>
            </a:r>
            <a:r>
              <a:rPr spc="-29" dirty="0"/>
              <a:t> </a:t>
            </a:r>
            <a:r>
              <a:rPr spc="37" dirty="0"/>
              <a:t>of</a:t>
            </a:r>
            <a:r>
              <a:rPr spc="-33" dirty="0"/>
              <a:t> </a:t>
            </a:r>
            <a:r>
              <a:rPr spc="16" dirty="0"/>
              <a:t>the</a:t>
            </a:r>
            <a:r>
              <a:rPr spc="-29" dirty="0"/>
              <a:t> </a:t>
            </a:r>
            <a:r>
              <a:rPr spc="8" dirty="0"/>
              <a:t>top</a:t>
            </a:r>
            <a:r>
              <a:rPr spc="-29" dirty="0"/>
              <a:t> </a:t>
            </a:r>
            <a:r>
              <a:rPr spc="29" dirty="0"/>
              <a:t>five</a:t>
            </a:r>
            <a:r>
              <a:rPr spc="-29" dirty="0"/>
              <a:t> </a:t>
            </a:r>
            <a:r>
              <a:rPr spc="58" dirty="0"/>
              <a:t>use</a:t>
            </a:r>
            <a:r>
              <a:rPr spc="-33" dirty="0"/>
              <a:t> </a:t>
            </a:r>
            <a:r>
              <a:rPr spc="78" dirty="0"/>
              <a:t>cases</a:t>
            </a:r>
            <a:r>
              <a:rPr spc="-29" dirty="0"/>
              <a:t> </a:t>
            </a:r>
            <a:r>
              <a:rPr spc="21" dirty="0"/>
              <a:t>are</a:t>
            </a:r>
            <a:r>
              <a:rPr spc="-29" dirty="0"/>
              <a:t> </a:t>
            </a:r>
            <a:r>
              <a:rPr spc="37" dirty="0"/>
              <a:t>what</a:t>
            </a:r>
            <a:r>
              <a:rPr spc="-33" dirty="0"/>
              <a:t> </a:t>
            </a:r>
            <a:r>
              <a:rPr spc="21" dirty="0"/>
              <a:t>are</a:t>
            </a:r>
            <a:r>
              <a:rPr spc="-29" dirty="0"/>
              <a:t> </a:t>
            </a:r>
            <a:r>
              <a:rPr spc="29" dirty="0"/>
              <a:t>considered  </a:t>
            </a:r>
            <a:r>
              <a:rPr spc="12" dirty="0"/>
              <a:t>first-party </a:t>
            </a:r>
            <a:r>
              <a:rPr spc="37" dirty="0"/>
              <a:t>services. </a:t>
            </a:r>
            <a:r>
              <a:rPr spc="25" dirty="0"/>
              <a:t>That </a:t>
            </a:r>
            <a:r>
              <a:rPr spc="74" dirty="0"/>
              <a:t>means </a:t>
            </a:r>
            <a:r>
              <a:rPr spc="21" dirty="0"/>
              <a:t>they are </a:t>
            </a:r>
            <a:r>
              <a:rPr spc="16" dirty="0"/>
              <a:t>provided </a:t>
            </a:r>
            <a:r>
              <a:rPr spc="37" dirty="0"/>
              <a:t>by </a:t>
            </a:r>
            <a:r>
              <a:rPr spc="16" dirty="0"/>
              <a:t>the </a:t>
            </a:r>
            <a:r>
              <a:rPr spc="25" dirty="0"/>
              <a:t>voice </a:t>
            </a:r>
            <a:r>
              <a:rPr spc="62" dirty="0"/>
              <a:t>assistant </a:t>
            </a:r>
            <a:r>
              <a:rPr spc="21" dirty="0"/>
              <a:t>natively.  </a:t>
            </a:r>
            <a:r>
              <a:rPr dirty="0"/>
              <a:t>Two </a:t>
            </a:r>
            <a:r>
              <a:rPr spc="37" dirty="0"/>
              <a:t>of </a:t>
            </a:r>
            <a:r>
              <a:rPr spc="16" dirty="0"/>
              <a:t>the </a:t>
            </a:r>
            <a:r>
              <a:rPr spc="8" dirty="0"/>
              <a:t>top </a:t>
            </a:r>
            <a:r>
              <a:rPr spc="29" dirty="0"/>
              <a:t>six </a:t>
            </a:r>
            <a:r>
              <a:rPr spc="58" dirty="0"/>
              <a:t>use </a:t>
            </a:r>
            <a:r>
              <a:rPr spc="78" dirty="0"/>
              <a:t>cases </a:t>
            </a:r>
            <a:r>
              <a:rPr spc="16" dirty="0"/>
              <a:t>involve </a:t>
            </a:r>
            <a:r>
              <a:rPr spc="62" dirty="0"/>
              <a:t>music </a:t>
            </a:r>
            <a:r>
              <a:rPr spc="37" dirty="0"/>
              <a:t>which </a:t>
            </a:r>
            <a:r>
              <a:rPr spc="21" dirty="0"/>
              <a:t>are </a:t>
            </a:r>
            <a:r>
              <a:rPr spc="8" dirty="0"/>
              <a:t>third-party </a:t>
            </a:r>
            <a:r>
              <a:rPr spc="25" dirty="0"/>
              <a:t>entertainment  </a:t>
            </a:r>
            <a:r>
              <a:rPr spc="37" dirty="0"/>
              <a:t>services. Positions </a:t>
            </a:r>
            <a:r>
              <a:rPr spc="16" dirty="0"/>
              <a:t>7-9 </a:t>
            </a:r>
            <a:r>
              <a:rPr spc="33" dirty="0"/>
              <a:t>all </a:t>
            </a:r>
            <a:r>
              <a:rPr spc="58" dirty="0"/>
              <a:t>go </a:t>
            </a:r>
            <a:r>
              <a:rPr spc="-8" dirty="0"/>
              <a:t>to </a:t>
            </a:r>
            <a:r>
              <a:rPr spc="16" dirty="0"/>
              <a:t>the more traditional </a:t>
            </a:r>
            <a:r>
              <a:rPr spc="8" dirty="0"/>
              <a:t>third-party </a:t>
            </a:r>
            <a:r>
              <a:rPr spc="33" dirty="0"/>
              <a:t>services, </a:t>
            </a:r>
            <a:r>
              <a:rPr spc="66" dirty="0"/>
              <a:t>many </a:t>
            </a:r>
            <a:r>
              <a:rPr spc="33" dirty="0"/>
              <a:t>of  </a:t>
            </a:r>
            <a:r>
              <a:rPr spc="37" dirty="0"/>
              <a:t>which </a:t>
            </a:r>
            <a:r>
              <a:rPr spc="8" dirty="0"/>
              <a:t>were </a:t>
            </a:r>
            <a:r>
              <a:rPr spc="66" dirty="0"/>
              <a:t>made </a:t>
            </a:r>
            <a:r>
              <a:rPr spc="37" dirty="0"/>
              <a:t>by </a:t>
            </a:r>
            <a:r>
              <a:rPr spc="29" dirty="0"/>
              <a:t>independent </a:t>
            </a:r>
            <a:r>
              <a:rPr spc="25" dirty="0"/>
              <a:t>developers </a:t>
            </a:r>
            <a:r>
              <a:rPr spc="37" dirty="0"/>
              <a:t>of </a:t>
            </a:r>
            <a:r>
              <a:rPr spc="16" dirty="0"/>
              <a:t>Alexa </a:t>
            </a:r>
            <a:r>
              <a:rPr spc="37" dirty="0"/>
              <a:t>skills </a:t>
            </a:r>
            <a:r>
              <a:rPr spc="58" dirty="0"/>
              <a:t>and </a:t>
            </a:r>
            <a:r>
              <a:rPr spc="16" dirty="0"/>
              <a:t>Google </a:t>
            </a:r>
            <a:r>
              <a:rPr spc="25" dirty="0"/>
              <a:t>Actions.  </a:t>
            </a:r>
            <a:r>
              <a:rPr spc="29" dirty="0"/>
              <a:t>So,</a:t>
            </a:r>
            <a:r>
              <a:rPr spc="-29" dirty="0"/>
              <a:t> </a:t>
            </a:r>
            <a:r>
              <a:rPr spc="16" dirty="0"/>
              <a:t>the</a:t>
            </a:r>
            <a:r>
              <a:rPr spc="-25" dirty="0"/>
              <a:t> </a:t>
            </a:r>
            <a:r>
              <a:rPr spc="-8" dirty="0"/>
              <a:t>order</a:t>
            </a:r>
            <a:r>
              <a:rPr spc="-25" dirty="0"/>
              <a:t> </a:t>
            </a:r>
            <a:r>
              <a:rPr spc="37" dirty="0"/>
              <a:t>of</a:t>
            </a:r>
            <a:r>
              <a:rPr spc="-25" dirty="0"/>
              <a:t> </a:t>
            </a:r>
            <a:r>
              <a:rPr spc="58" dirty="0"/>
              <a:t>use</a:t>
            </a:r>
            <a:r>
              <a:rPr spc="-25" dirty="0"/>
              <a:t> </a:t>
            </a:r>
            <a:r>
              <a:rPr spc="33" dirty="0"/>
              <a:t>frequency</a:t>
            </a:r>
            <a:r>
              <a:rPr spc="-25" dirty="0"/>
              <a:t> </a:t>
            </a:r>
            <a:r>
              <a:rPr spc="41" dirty="0"/>
              <a:t>at</a:t>
            </a:r>
            <a:r>
              <a:rPr spc="-29" dirty="0"/>
              <a:t> </a:t>
            </a:r>
            <a:r>
              <a:rPr spc="94" dirty="0"/>
              <a:t>a</a:t>
            </a:r>
            <a:r>
              <a:rPr spc="-25" dirty="0"/>
              <a:t> </a:t>
            </a:r>
            <a:r>
              <a:rPr spc="33" dirty="0"/>
              <a:t>category</a:t>
            </a:r>
            <a:r>
              <a:rPr spc="-25" dirty="0"/>
              <a:t> </a:t>
            </a:r>
            <a:r>
              <a:rPr spc="16" dirty="0"/>
              <a:t>level</a:t>
            </a:r>
            <a:r>
              <a:rPr spc="-25" dirty="0"/>
              <a:t> </a:t>
            </a:r>
            <a:r>
              <a:rPr spc="21" dirty="0"/>
              <a:t>are</a:t>
            </a:r>
            <a:r>
              <a:rPr spc="-25" dirty="0"/>
              <a:t> </a:t>
            </a:r>
            <a:r>
              <a:rPr spc="12" dirty="0"/>
              <a:t>first-party</a:t>
            </a:r>
            <a:r>
              <a:rPr spc="-25" dirty="0"/>
              <a:t> </a:t>
            </a:r>
            <a:r>
              <a:rPr spc="8" dirty="0"/>
              <a:t>utilities,</a:t>
            </a:r>
            <a:r>
              <a:rPr spc="-25" dirty="0"/>
              <a:t> </a:t>
            </a:r>
            <a:r>
              <a:rPr spc="8" dirty="0"/>
              <a:t>third-party  </a:t>
            </a:r>
            <a:r>
              <a:rPr spc="21" dirty="0"/>
              <a:t>entertainment,</a:t>
            </a:r>
            <a:r>
              <a:rPr spc="-33" dirty="0"/>
              <a:t> </a:t>
            </a:r>
            <a:r>
              <a:rPr spc="58" dirty="0"/>
              <a:t>and</a:t>
            </a:r>
            <a:r>
              <a:rPr spc="-33" dirty="0"/>
              <a:t> </a:t>
            </a:r>
            <a:r>
              <a:rPr spc="8" dirty="0"/>
              <a:t>third-party</a:t>
            </a:r>
            <a:r>
              <a:rPr spc="-33" dirty="0"/>
              <a:t> </a:t>
            </a:r>
            <a:r>
              <a:rPr spc="74" dirty="0"/>
              <a:t>apps</a:t>
            </a:r>
            <a:r>
              <a:rPr spc="-33" dirty="0"/>
              <a:t> </a:t>
            </a:r>
            <a:r>
              <a:rPr spc="58" dirty="0"/>
              <a:t>and</a:t>
            </a:r>
            <a:r>
              <a:rPr spc="-33" dirty="0"/>
              <a:t> </a:t>
            </a:r>
            <a:r>
              <a:rPr spc="37" dirty="0"/>
              <a:t>services.</a:t>
            </a:r>
          </a:p>
          <a:p>
            <a:pPr marL="10451">
              <a:spcBef>
                <a:spcPts val="802"/>
              </a:spcBef>
            </a:pPr>
            <a:r>
              <a:rPr sz="1152" spc="-12" dirty="0">
                <a:solidFill>
                  <a:srgbClr val="5C9DF7"/>
                </a:solidFill>
              </a:rPr>
              <a:t>Frequency </a:t>
            </a:r>
            <a:r>
              <a:rPr sz="1152" spc="4" dirty="0">
                <a:solidFill>
                  <a:srgbClr val="5C9DF7"/>
                </a:solidFill>
              </a:rPr>
              <a:t>Sometimes </a:t>
            </a:r>
            <a:r>
              <a:rPr sz="1152" spc="-49" dirty="0">
                <a:solidFill>
                  <a:srgbClr val="5C9DF7"/>
                </a:solidFill>
              </a:rPr>
              <a:t>More </a:t>
            </a:r>
            <a:r>
              <a:rPr sz="1152" spc="-16" dirty="0">
                <a:solidFill>
                  <a:srgbClr val="5C9DF7"/>
                </a:solidFill>
              </a:rPr>
              <a:t>Important Than</a:t>
            </a:r>
            <a:r>
              <a:rPr sz="1152" spc="-156" dirty="0">
                <a:solidFill>
                  <a:srgbClr val="5C9DF7"/>
                </a:solidFill>
              </a:rPr>
              <a:t> </a:t>
            </a:r>
            <a:r>
              <a:rPr sz="1152" spc="-25" dirty="0">
                <a:solidFill>
                  <a:srgbClr val="5C9DF7"/>
                </a:solidFill>
              </a:rPr>
              <a:t>Trial</a:t>
            </a:r>
            <a:endParaRPr sz="1152"/>
          </a:p>
          <a:p>
            <a:pPr marL="10451" marR="297849">
              <a:lnSpc>
                <a:spcPct val="121300"/>
              </a:lnSpc>
              <a:spcBef>
                <a:spcPts val="774"/>
              </a:spcBef>
            </a:pPr>
            <a:r>
              <a:rPr spc="4" dirty="0"/>
              <a:t>You</a:t>
            </a:r>
            <a:r>
              <a:rPr spc="-33" dirty="0"/>
              <a:t> </a:t>
            </a:r>
            <a:r>
              <a:rPr spc="8" dirty="0"/>
              <a:t>will</a:t>
            </a:r>
            <a:r>
              <a:rPr spc="-29" dirty="0"/>
              <a:t> </a:t>
            </a:r>
            <a:r>
              <a:rPr spc="21" dirty="0"/>
              <a:t>notice</a:t>
            </a:r>
            <a:r>
              <a:rPr spc="-29" dirty="0"/>
              <a:t> </a:t>
            </a:r>
            <a:r>
              <a:rPr spc="25" dirty="0"/>
              <a:t>that</a:t>
            </a:r>
            <a:r>
              <a:rPr spc="-29" dirty="0"/>
              <a:t> </a:t>
            </a:r>
            <a:r>
              <a:rPr spc="66" dirty="0"/>
              <a:t>many</a:t>
            </a:r>
            <a:r>
              <a:rPr spc="-33" dirty="0"/>
              <a:t> </a:t>
            </a:r>
            <a:r>
              <a:rPr spc="66" dirty="0"/>
              <a:t>analyses</a:t>
            </a:r>
            <a:r>
              <a:rPr spc="-29" dirty="0"/>
              <a:t> </a:t>
            </a:r>
            <a:r>
              <a:rPr spc="37" dirty="0"/>
              <a:t>of</a:t>
            </a:r>
            <a:r>
              <a:rPr spc="-29" dirty="0"/>
              <a:t> </a:t>
            </a:r>
            <a:r>
              <a:rPr spc="49" dirty="0"/>
              <a:t>smart</a:t>
            </a:r>
            <a:r>
              <a:rPr spc="-29" dirty="0"/>
              <a:t> </a:t>
            </a:r>
            <a:r>
              <a:rPr spc="33" dirty="0"/>
              <a:t>speaker</a:t>
            </a:r>
            <a:r>
              <a:rPr spc="-33" dirty="0"/>
              <a:t> </a:t>
            </a:r>
            <a:r>
              <a:rPr spc="58" dirty="0"/>
              <a:t>use</a:t>
            </a:r>
            <a:r>
              <a:rPr spc="-29" dirty="0"/>
              <a:t> </a:t>
            </a:r>
            <a:r>
              <a:rPr spc="16" dirty="0"/>
              <a:t>only</a:t>
            </a:r>
            <a:r>
              <a:rPr spc="-29" dirty="0"/>
              <a:t> </a:t>
            </a:r>
            <a:r>
              <a:rPr spc="58" dirty="0"/>
              <a:t>focus</a:t>
            </a:r>
            <a:r>
              <a:rPr spc="-29" dirty="0"/>
              <a:t> </a:t>
            </a:r>
            <a:r>
              <a:rPr spc="21" dirty="0"/>
              <a:t>on</a:t>
            </a:r>
            <a:r>
              <a:rPr spc="-33" dirty="0"/>
              <a:t> </a:t>
            </a:r>
            <a:r>
              <a:rPr spc="37" dirty="0"/>
              <a:t>what  </a:t>
            </a:r>
            <a:r>
              <a:rPr spc="45" dirty="0"/>
              <a:t>users</a:t>
            </a:r>
            <a:r>
              <a:rPr spc="-33" dirty="0"/>
              <a:t> </a:t>
            </a:r>
            <a:r>
              <a:rPr spc="49" dirty="0"/>
              <a:t>have</a:t>
            </a:r>
            <a:r>
              <a:rPr spc="-33" dirty="0"/>
              <a:t> </a:t>
            </a:r>
            <a:r>
              <a:rPr dirty="0"/>
              <a:t>tried.</a:t>
            </a:r>
            <a:r>
              <a:rPr spc="-53" dirty="0"/>
              <a:t> </a:t>
            </a:r>
            <a:r>
              <a:rPr spc="33" dirty="0"/>
              <a:t>This</a:t>
            </a:r>
            <a:r>
              <a:rPr spc="-33" dirty="0"/>
              <a:t> </a:t>
            </a:r>
            <a:r>
              <a:rPr spc="37" dirty="0"/>
              <a:t>offers</a:t>
            </a:r>
            <a:r>
              <a:rPr spc="-33" dirty="0"/>
              <a:t> </a:t>
            </a:r>
            <a:r>
              <a:rPr spc="94" dirty="0"/>
              <a:t>a</a:t>
            </a:r>
            <a:r>
              <a:rPr spc="-29" dirty="0"/>
              <a:t> </a:t>
            </a:r>
            <a:r>
              <a:rPr spc="4" dirty="0"/>
              <a:t>pretty</a:t>
            </a:r>
            <a:r>
              <a:rPr spc="-33" dirty="0"/>
              <a:t> </a:t>
            </a:r>
            <a:r>
              <a:rPr spc="29" dirty="0"/>
              <a:t>solid</a:t>
            </a:r>
            <a:r>
              <a:rPr spc="-33" dirty="0"/>
              <a:t> </a:t>
            </a:r>
            <a:r>
              <a:rPr spc="45" dirty="0"/>
              <a:t>guide</a:t>
            </a:r>
            <a:r>
              <a:rPr spc="-33" dirty="0"/>
              <a:t> </a:t>
            </a:r>
            <a:r>
              <a:rPr spc="-8" dirty="0"/>
              <a:t>to</a:t>
            </a:r>
            <a:r>
              <a:rPr spc="-33" dirty="0"/>
              <a:t> </a:t>
            </a:r>
            <a:r>
              <a:rPr spc="37" dirty="0"/>
              <a:t>what</a:t>
            </a:r>
            <a:r>
              <a:rPr spc="-29" dirty="0"/>
              <a:t> </a:t>
            </a:r>
            <a:r>
              <a:rPr spc="45" dirty="0"/>
              <a:t>users</a:t>
            </a:r>
            <a:r>
              <a:rPr spc="-33" dirty="0"/>
              <a:t> </a:t>
            </a:r>
            <a:r>
              <a:rPr spc="29" dirty="0"/>
              <a:t>value,</a:t>
            </a:r>
            <a:r>
              <a:rPr spc="-33" dirty="0"/>
              <a:t> </a:t>
            </a:r>
            <a:r>
              <a:rPr spc="25" dirty="0"/>
              <a:t>but</a:t>
            </a:r>
            <a:r>
              <a:rPr spc="-33" dirty="0"/>
              <a:t> </a:t>
            </a:r>
            <a:r>
              <a:rPr spc="8" dirty="0"/>
              <a:t>not</a:t>
            </a:r>
          </a:p>
        </p:txBody>
      </p:sp>
      <p:sp>
        <p:nvSpPr>
          <p:cNvPr id="3" name="object 3"/>
          <p:cNvSpPr txBox="1"/>
          <p:nvPr/>
        </p:nvSpPr>
        <p:spPr>
          <a:xfrm>
            <a:off x="4718293" y="2579443"/>
            <a:ext cx="4115323" cy="2977775"/>
          </a:xfrm>
          <a:prstGeom prst="rect">
            <a:avLst/>
          </a:prstGeom>
        </p:spPr>
        <p:txBody>
          <a:bodyPr vert="horz" wrap="square" lIns="0" tIns="10450" rIns="0" bIns="0" rtlCol="0">
            <a:spAutoFit/>
          </a:bodyPr>
          <a:lstStyle/>
          <a:p>
            <a:pPr marL="10451" marR="13586" defTabSz="752460">
              <a:lnSpc>
                <a:spcPct val="121200"/>
              </a:lnSpc>
              <a:spcBef>
                <a:spcPts val="82"/>
              </a:spcBef>
            </a:pPr>
            <a:r>
              <a:rPr sz="905" spc="53" dirty="0">
                <a:solidFill>
                  <a:srgbClr val="58595B"/>
                </a:solidFill>
                <a:latin typeface="Gill Sans MT"/>
                <a:cs typeface="Gill Sans MT"/>
              </a:rPr>
              <a:t>always. </a:t>
            </a:r>
            <a:r>
              <a:rPr sz="905" spc="-8" dirty="0">
                <a:solidFill>
                  <a:srgbClr val="58595B"/>
                </a:solidFill>
                <a:latin typeface="Gill Sans MT"/>
                <a:cs typeface="Gill Sans MT"/>
              </a:rPr>
              <a:t>When </a:t>
            </a:r>
            <a:r>
              <a:rPr sz="905" spc="21" dirty="0">
                <a:solidFill>
                  <a:srgbClr val="58595B"/>
                </a:solidFill>
                <a:latin typeface="Gill Sans MT"/>
                <a:cs typeface="Gill Sans MT"/>
              </a:rPr>
              <a:t>you </a:t>
            </a:r>
            <a:r>
              <a:rPr sz="905" spc="4" dirty="0">
                <a:solidFill>
                  <a:srgbClr val="58595B"/>
                </a:solidFill>
                <a:latin typeface="Gill Sans MT"/>
                <a:cs typeface="Gill Sans MT"/>
              </a:rPr>
              <a:t>look </a:t>
            </a:r>
            <a:r>
              <a:rPr sz="905" spc="41" dirty="0">
                <a:solidFill>
                  <a:srgbClr val="58595B"/>
                </a:solidFill>
                <a:latin typeface="Gill Sans MT"/>
                <a:cs typeface="Gill Sans MT"/>
              </a:rPr>
              <a:t>at </a:t>
            </a:r>
            <a:r>
              <a:rPr sz="905" spc="29" dirty="0">
                <a:solidFill>
                  <a:srgbClr val="58595B"/>
                </a:solidFill>
                <a:latin typeface="Gill Sans MT"/>
                <a:cs typeface="Gill Sans MT"/>
              </a:rPr>
              <a:t>monthly </a:t>
            </a:r>
            <a:r>
              <a:rPr sz="905" spc="58" dirty="0">
                <a:solidFill>
                  <a:srgbClr val="58595B"/>
                </a:solidFill>
                <a:latin typeface="Gill Sans MT"/>
                <a:cs typeface="Gill Sans MT"/>
              </a:rPr>
              <a:t>and </a:t>
            </a:r>
            <a:r>
              <a:rPr sz="905" spc="33" dirty="0">
                <a:solidFill>
                  <a:srgbClr val="58595B"/>
                </a:solidFill>
                <a:latin typeface="Gill Sans MT"/>
                <a:cs typeface="Gill Sans MT"/>
              </a:rPr>
              <a:t>daily </a:t>
            </a:r>
            <a:r>
              <a:rPr sz="905" spc="37" dirty="0">
                <a:solidFill>
                  <a:srgbClr val="58595B"/>
                </a:solidFill>
                <a:latin typeface="Gill Sans MT"/>
                <a:cs typeface="Gill Sans MT"/>
              </a:rPr>
              <a:t>use, </a:t>
            </a:r>
            <a:r>
              <a:rPr sz="905" spc="-8" dirty="0">
                <a:solidFill>
                  <a:srgbClr val="58595B"/>
                </a:solidFill>
                <a:latin typeface="Gill Sans MT"/>
                <a:cs typeface="Gill Sans MT"/>
              </a:rPr>
              <a:t>it </a:t>
            </a:r>
            <a:r>
              <a:rPr sz="905" spc="25" dirty="0">
                <a:solidFill>
                  <a:srgbClr val="58595B"/>
                </a:solidFill>
                <a:latin typeface="Gill Sans MT"/>
                <a:cs typeface="Gill Sans MT"/>
              </a:rPr>
              <a:t>provides </a:t>
            </a:r>
            <a:r>
              <a:rPr sz="905" spc="94" dirty="0">
                <a:solidFill>
                  <a:srgbClr val="58595B"/>
                </a:solidFill>
                <a:latin typeface="Gill Sans MT"/>
                <a:cs typeface="Gill Sans MT"/>
              </a:rPr>
              <a:t>a </a:t>
            </a:r>
            <a:r>
              <a:rPr sz="905" spc="33" dirty="0">
                <a:solidFill>
                  <a:srgbClr val="58595B"/>
                </a:solidFill>
                <a:latin typeface="Gill Sans MT"/>
                <a:cs typeface="Gill Sans MT"/>
              </a:rPr>
              <a:t>far </a:t>
            </a:r>
            <a:r>
              <a:rPr sz="905" spc="16" dirty="0">
                <a:solidFill>
                  <a:srgbClr val="58595B"/>
                </a:solidFill>
                <a:latin typeface="Gill Sans MT"/>
                <a:cs typeface="Gill Sans MT"/>
              </a:rPr>
              <a:t>more </a:t>
            </a:r>
            <a:r>
              <a:rPr sz="905" spc="41" dirty="0">
                <a:solidFill>
                  <a:srgbClr val="58595B"/>
                </a:solidFill>
                <a:latin typeface="Gill Sans MT"/>
                <a:cs typeface="Gill Sans MT"/>
              </a:rPr>
              <a:t>accurate  </a:t>
            </a:r>
            <a:r>
              <a:rPr sz="905" spc="25" dirty="0">
                <a:solidFill>
                  <a:srgbClr val="58595B"/>
                </a:solidFill>
                <a:latin typeface="Gill Sans MT"/>
                <a:cs typeface="Gill Sans MT"/>
              </a:rPr>
              <a:t>indication </a:t>
            </a:r>
            <a:r>
              <a:rPr sz="905" spc="37" dirty="0">
                <a:solidFill>
                  <a:srgbClr val="58595B"/>
                </a:solidFill>
                <a:latin typeface="Gill Sans MT"/>
                <a:cs typeface="Gill Sans MT"/>
              </a:rPr>
              <a:t>of </a:t>
            </a:r>
            <a:r>
              <a:rPr sz="905" spc="33" dirty="0">
                <a:solidFill>
                  <a:srgbClr val="58595B"/>
                </a:solidFill>
                <a:latin typeface="Gill Sans MT"/>
                <a:cs typeface="Gill Sans MT"/>
              </a:rPr>
              <a:t>why </a:t>
            </a:r>
            <a:r>
              <a:rPr sz="905" spc="45" dirty="0">
                <a:solidFill>
                  <a:srgbClr val="58595B"/>
                </a:solidFill>
                <a:latin typeface="Gill Sans MT"/>
                <a:cs typeface="Gill Sans MT"/>
              </a:rPr>
              <a:t>consumers </a:t>
            </a:r>
            <a:r>
              <a:rPr sz="905" spc="21" dirty="0">
                <a:solidFill>
                  <a:srgbClr val="58595B"/>
                </a:solidFill>
                <a:latin typeface="Gill Sans MT"/>
                <a:cs typeface="Gill Sans MT"/>
              </a:rPr>
              <a:t>are </a:t>
            </a:r>
            <a:r>
              <a:rPr sz="905" spc="58" dirty="0">
                <a:solidFill>
                  <a:srgbClr val="58595B"/>
                </a:solidFill>
                <a:latin typeface="Gill Sans MT"/>
                <a:cs typeface="Gill Sans MT"/>
              </a:rPr>
              <a:t>using </a:t>
            </a:r>
            <a:r>
              <a:rPr sz="905" spc="16" dirty="0">
                <a:solidFill>
                  <a:srgbClr val="58595B"/>
                </a:solidFill>
                <a:latin typeface="Gill Sans MT"/>
                <a:cs typeface="Gill Sans MT"/>
              </a:rPr>
              <a:t>the </a:t>
            </a:r>
            <a:r>
              <a:rPr sz="905" spc="45" dirty="0">
                <a:solidFill>
                  <a:srgbClr val="58595B"/>
                </a:solidFill>
                <a:latin typeface="Gill Sans MT"/>
                <a:cs typeface="Gill Sans MT"/>
              </a:rPr>
              <a:t>devices </a:t>
            </a:r>
            <a:r>
              <a:rPr sz="905" spc="58" dirty="0">
                <a:solidFill>
                  <a:srgbClr val="58595B"/>
                </a:solidFill>
                <a:latin typeface="Gill Sans MT"/>
                <a:cs typeface="Gill Sans MT"/>
              </a:rPr>
              <a:t>and </a:t>
            </a:r>
            <a:r>
              <a:rPr sz="905" spc="21" dirty="0">
                <a:solidFill>
                  <a:srgbClr val="58595B"/>
                </a:solidFill>
                <a:latin typeface="Gill Sans MT"/>
                <a:cs typeface="Gill Sans MT"/>
              </a:rPr>
              <a:t>in </a:t>
            </a:r>
            <a:r>
              <a:rPr sz="905" spc="66" dirty="0">
                <a:solidFill>
                  <a:srgbClr val="58595B"/>
                </a:solidFill>
                <a:latin typeface="Gill Sans MT"/>
                <a:cs typeface="Gill Sans MT"/>
              </a:rPr>
              <a:t>many </a:t>
            </a:r>
            <a:r>
              <a:rPr sz="905" spc="78" dirty="0">
                <a:solidFill>
                  <a:srgbClr val="58595B"/>
                </a:solidFill>
                <a:latin typeface="Gill Sans MT"/>
                <a:cs typeface="Gill Sans MT"/>
              </a:rPr>
              <a:t>cases </a:t>
            </a:r>
            <a:r>
              <a:rPr sz="905" spc="33" dirty="0">
                <a:solidFill>
                  <a:srgbClr val="58595B"/>
                </a:solidFill>
                <a:latin typeface="Gill Sans MT"/>
                <a:cs typeface="Gill Sans MT"/>
              </a:rPr>
              <a:t>why </a:t>
            </a:r>
            <a:r>
              <a:rPr sz="905" spc="21" dirty="0">
                <a:solidFill>
                  <a:srgbClr val="58595B"/>
                </a:solidFill>
                <a:latin typeface="Gill Sans MT"/>
                <a:cs typeface="Gill Sans MT"/>
              </a:rPr>
              <a:t>they  </a:t>
            </a:r>
            <a:r>
              <a:rPr sz="905" spc="74" dirty="0">
                <a:solidFill>
                  <a:srgbClr val="58595B"/>
                </a:solidFill>
                <a:latin typeface="Gill Sans MT"/>
                <a:cs typeface="Gill Sans MT"/>
              </a:rPr>
              <a:t>may</a:t>
            </a:r>
            <a:r>
              <a:rPr sz="905" spc="-33" dirty="0">
                <a:solidFill>
                  <a:srgbClr val="58595B"/>
                </a:solidFill>
                <a:latin typeface="Gill Sans MT"/>
                <a:cs typeface="Gill Sans MT"/>
              </a:rPr>
              <a:t> </a:t>
            </a:r>
            <a:r>
              <a:rPr sz="905" spc="37" dirty="0">
                <a:solidFill>
                  <a:srgbClr val="58595B"/>
                </a:solidFill>
                <a:latin typeface="Gill Sans MT"/>
                <a:cs typeface="Gill Sans MT"/>
              </a:rPr>
              <a:t>be</a:t>
            </a:r>
            <a:r>
              <a:rPr sz="905" spc="-29" dirty="0">
                <a:solidFill>
                  <a:srgbClr val="58595B"/>
                </a:solidFill>
                <a:latin typeface="Gill Sans MT"/>
                <a:cs typeface="Gill Sans MT"/>
              </a:rPr>
              <a:t> </a:t>
            </a:r>
            <a:r>
              <a:rPr sz="905" spc="45" dirty="0">
                <a:solidFill>
                  <a:srgbClr val="58595B"/>
                </a:solidFill>
                <a:latin typeface="Gill Sans MT"/>
                <a:cs typeface="Gill Sans MT"/>
              </a:rPr>
              <a:t>buying</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45" dirty="0">
                <a:solidFill>
                  <a:srgbClr val="58595B"/>
                </a:solidFill>
                <a:latin typeface="Gill Sans MT"/>
                <a:cs typeface="Gill Sans MT"/>
              </a:rPr>
              <a:t>second</a:t>
            </a:r>
            <a:r>
              <a:rPr sz="905" spc="-29" dirty="0">
                <a:solidFill>
                  <a:srgbClr val="58595B"/>
                </a:solidFill>
                <a:latin typeface="Gill Sans MT"/>
                <a:cs typeface="Gill Sans MT"/>
              </a:rPr>
              <a:t> or</a:t>
            </a:r>
            <a:r>
              <a:rPr sz="905" spc="-33" dirty="0">
                <a:solidFill>
                  <a:srgbClr val="58595B"/>
                </a:solidFill>
                <a:latin typeface="Gill Sans MT"/>
                <a:cs typeface="Gill Sans MT"/>
              </a:rPr>
              <a:t> </a:t>
            </a:r>
            <a:r>
              <a:rPr sz="905" dirty="0">
                <a:solidFill>
                  <a:srgbClr val="58595B"/>
                </a:solidFill>
                <a:latin typeface="Gill Sans MT"/>
                <a:cs typeface="Gill Sans MT"/>
              </a:rPr>
              <a:t>third</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41" dirty="0">
                <a:solidFill>
                  <a:srgbClr val="58595B"/>
                </a:solidFill>
                <a:latin typeface="Gill Sans MT"/>
                <a:cs typeface="Gill Sans MT"/>
              </a:rPr>
              <a:t>home.</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29" dirty="0">
                <a:solidFill>
                  <a:srgbClr val="58595B"/>
                </a:solidFill>
                <a:latin typeface="Gill Sans MT"/>
                <a:cs typeface="Gill Sans MT"/>
              </a:rPr>
              <a:t> </a:t>
            </a:r>
            <a:r>
              <a:rPr sz="905" spc="33" dirty="0">
                <a:solidFill>
                  <a:srgbClr val="58595B"/>
                </a:solidFill>
                <a:latin typeface="Gill Sans MT"/>
                <a:cs typeface="Gill Sans MT"/>
              </a:rPr>
              <a:t>example,</a:t>
            </a:r>
            <a:r>
              <a:rPr sz="905" spc="-29" dirty="0">
                <a:solidFill>
                  <a:srgbClr val="58595B"/>
                </a:solidFill>
                <a:latin typeface="Gill Sans MT"/>
                <a:cs typeface="Gill Sans MT"/>
              </a:rPr>
              <a:t> </a:t>
            </a:r>
            <a:r>
              <a:rPr sz="905" spc="21" dirty="0">
                <a:solidFill>
                  <a:srgbClr val="58595B"/>
                </a:solidFill>
                <a:latin typeface="Gill Sans MT"/>
                <a:cs typeface="Gill Sans MT"/>
              </a:rPr>
              <a:t>nearly  </a:t>
            </a:r>
            <a:r>
              <a:rPr sz="905" spc="8" dirty="0">
                <a:solidFill>
                  <a:srgbClr val="58595B"/>
                </a:solidFill>
                <a:latin typeface="Gill Sans MT"/>
                <a:cs typeface="Gill Sans MT"/>
              </a:rPr>
              <a:t>one-in-four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74" dirty="0">
                <a:solidFill>
                  <a:srgbClr val="58595B"/>
                </a:solidFill>
                <a:latin typeface="Gill Sans MT"/>
                <a:cs typeface="Gill Sans MT"/>
              </a:rPr>
              <a:t>say </a:t>
            </a:r>
            <a:r>
              <a:rPr sz="905" spc="21" dirty="0">
                <a:solidFill>
                  <a:srgbClr val="58595B"/>
                </a:solidFill>
                <a:latin typeface="Gill Sans MT"/>
                <a:cs typeface="Gill Sans MT"/>
              </a:rPr>
              <a:t>they </a:t>
            </a:r>
            <a:r>
              <a:rPr sz="905" spc="41" dirty="0">
                <a:solidFill>
                  <a:srgbClr val="58595B"/>
                </a:solidFill>
                <a:latin typeface="Gill Sans MT"/>
                <a:cs typeface="Gill Sans MT"/>
              </a:rPr>
              <a:t>set </a:t>
            </a:r>
            <a:r>
              <a:rPr sz="905" spc="70" dirty="0">
                <a:solidFill>
                  <a:srgbClr val="58595B"/>
                </a:solidFill>
                <a:latin typeface="Gill Sans MT"/>
                <a:cs typeface="Gill Sans MT"/>
              </a:rPr>
              <a:t>an </a:t>
            </a:r>
            <a:r>
              <a:rPr sz="905" spc="49" dirty="0">
                <a:solidFill>
                  <a:srgbClr val="58595B"/>
                </a:solidFill>
                <a:latin typeface="Gill Sans MT"/>
                <a:cs typeface="Gill Sans MT"/>
              </a:rPr>
              <a:t>alarm </a:t>
            </a:r>
            <a:r>
              <a:rPr sz="905" spc="-8" dirty="0">
                <a:solidFill>
                  <a:srgbClr val="58595B"/>
                </a:solidFill>
                <a:latin typeface="Gill Sans MT"/>
                <a:cs typeface="Gill Sans MT"/>
              </a:rPr>
              <a:t>to </a:t>
            </a:r>
            <a:r>
              <a:rPr sz="905" spc="41" dirty="0">
                <a:solidFill>
                  <a:srgbClr val="58595B"/>
                </a:solidFill>
                <a:latin typeface="Gill Sans MT"/>
                <a:cs typeface="Gill Sans MT"/>
              </a:rPr>
              <a:t>play </a:t>
            </a:r>
            <a:r>
              <a:rPr sz="905" spc="21" dirty="0">
                <a:solidFill>
                  <a:srgbClr val="58595B"/>
                </a:solidFill>
                <a:latin typeface="Gill Sans MT"/>
                <a:cs typeface="Gill Sans MT"/>
              </a:rPr>
              <a:t>on </a:t>
            </a:r>
            <a:r>
              <a:rPr sz="905" dirty="0">
                <a:solidFill>
                  <a:srgbClr val="58595B"/>
                </a:solidFill>
                <a:latin typeface="Gill Sans MT"/>
                <a:cs typeface="Gill Sans MT"/>
              </a:rPr>
              <a:t>their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a:t>
            </a:r>
            <a:r>
              <a:rPr sz="905" spc="-33" dirty="0">
                <a:solidFill>
                  <a:srgbClr val="58595B"/>
                </a:solidFill>
                <a:latin typeface="Gill Sans MT"/>
                <a:cs typeface="Gill Sans MT"/>
              </a:rPr>
              <a:t> </a:t>
            </a:r>
            <a:r>
              <a:rPr sz="905" spc="25" dirty="0">
                <a:solidFill>
                  <a:srgbClr val="58595B"/>
                </a:solidFill>
                <a:latin typeface="Gill Sans MT"/>
                <a:cs typeface="Gill Sans MT"/>
              </a:rPr>
              <a:t>daily.</a:t>
            </a:r>
            <a:r>
              <a:rPr sz="905" spc="-45"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25" dirty="0">
                <a:solidFill>
                  <a:srgbClr val="58595B"/>
                </a:solidFill>
                <a:latin typeface="Gill Sans MT"/>
                <a:cs typeface="Gill Sans MT"/>
              </a:rPr>
              <a:t>would</a:t>
            </a:r>
            <a:r>
              <a:rPr sz="905" spc="-29" dirty="0">
                <a:solidFill>
                  <a:srgbClr val="58595B"/>
                </a:solidFill>
                <a:latin typeface="Gill Sans MT"/>
                <a:cs typeface="Gill Sans MT"/>
              </a:rPr>
              <a:t> </a:t>
            </a:r>
            <a:r>
              <a:rPr sz="905" spc="70" dirty="0">
                <a:solidFill>
                  <a:srgbClr val="58595B"/>
                </a:solidFill>
                <a:latin typeface="Gill Sans MT"/>
                <a:cs typeface="Gill Sans MT"/>
              </a:rPr>
              <a:t>suggest</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33" dirty="0">
                <a:solidFill>
                  <a:srgbClr val="58595B"/>
                </a:solidFill>
                <a:latin typeface="Gill Sans MT"/>
                <a:cs typeface="Gill Sans MT"/>
              </a:rPr>
              <a:t>device</a:t>
            </a:r>
            <a:r>
              <a:rPr sz="905" spc="-33" dirty="0">
                <a:solidFill>
                  <a:srgbClr val="58595B"/>
                </a:solidFill>
                <a:latin typeface="Gill Sans MT"/>
                <a:cs typeface="Gill Sans MT"/>
              </a:rPr>
              <a:t> </a:t>
            </a:r>
            <a:r>
              <a:rPr sz="905" spc="25" dirty="0">
                <a:solidFill>
                  <a:srgbClr val="58595B"/>
                </a:solidFill>
                <a:latin typeface="Gill Sans MT"/>
                <a:cs typeface="Gill Sans MT"/>
              </a:rPr>
              <a:t>location</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21" dirty="0">
                <a:solidFill>
                  <a:srgbClr val="58595B"/>
                </a:solidFill>
                <a:latin typeface="Gill Sans MT"/>
                <a:cs typeface="Gill Sans MT"/>
              </a:rPr>
              <a:t>bedroom</a:t>
            </a:r>
            <a:r>
              <a:rPr sz="905" spc="-33" dirty="0">
                <a:solidFill>
                  <a:srgbClr val="58595B"/>
                </a:solidFill>
                <a:latin typeface="Gill Sans MT"/>
                <a:cs typeface="Gill Sans MT"/>
              </a:rPr>
              <a:t> </a:t>
            </a:r>
            <a:r>
              <a:rPr sz="905" spc="74" dirty="0">
                <a:solidFill>
                  <a:srgbClr val="58595B"/>
                </a:solidFill>
                <a:latin typeface="Gill Sans MT"/>
                <a:cs typeface="Gill Sans MT"/>
              </a:rPr>
              <a:t>may</a:t>
            </a:r>
            <a:r>
              <a:rPr sz="905" spc="-29" dirty="0">
                <a:solidFill>
                  <a:srgbClr val="58595B"/>
                </a:solidFill>
                <a:latin typeface="Gill Sans MT"/>
                <a:cs typeface="Gill Sans MT"/>
              </a:rPr>
              <a:t> </a:t>
            </a:r>
            <a:r>
              <a:rPr sz="905" spc="45" dirty="0">
                <a:solidFill>
                  <a:srgbClr val="58595B"/>
                </a:solidFill>
                <a:latin typeface="Gill Sans MT"/>
                <a:cs typeface="Gill Sans MT"/>
              </a:rPr>
              <a:t>become  </a:t>
            </a:r>
            <a:r>
              <a:rPr sz="905" spc="37" dirty="0">
                <a:solidFill>
                  <a:srgbClr val="58595B"/>
                </a:solidFill>
                <a:latin typeface="Gill Sans MT"/>
                <a:cs typeface="Gill Sans MT"/>
              </a:rPr>
              <a:t>increasingly</a:t>
            </a:r>
            <a:r>
              <a:rPr sz="905" spc="-37" dirty="0">
                <a:solidFill>
                  <a:srgbClr val="58595B"/>
                </a:solidFill>
                <a:latin typeface="Gill Sans MT"/>
                <a:cs typeface="Gill Sans MT"/>
              </a:rPr>
              <a:t> </a:t>
            </a:r>
            <a:r>
              <a:rPr sz="905" spc="21" dirty="0">
                <a:solidFill>
                  <a:srgbClr val="58595B"/>
                </a:solidFill>
                <a:latin typeface="Gill Sans MT"/>
                <a:cs typeface="Gill Sans MT"/>
              </a:rPr>
              <a:t>important.</a:t>
            </a:r>
            <a:endParaRPr sz="905">
              <a:solidFill>
                <a:prstClr val="black"/>
              </a:solidFill>
              <a:latin typeface="Gill Sans MT"/>
              <a:cs typeface="Gill Sans MT"/>
            </a:endParaRPr>
          </a:p>
          <a:p>
            <a:pPr marL="10451" marR="74723" defTabSz="752460">
              <a:lnSpc>
                <a:spcPct val="121300"/>
              </a:lnSpc>
              <a:spcBef>
                <a:spcPts val="823"/>
              </a:spcBef>
            </a:pPr>
            <a:r>
              <a:rPr sz="905" spc="21" dirty="0">
                <a:solidFill>
                  <a:srgbClr val="58595B"/>
                </a:solidFill>
                <a:latin typeface="Gill Sans MT"/>
                <a:cs typeface="Gill Sans MT"/>
              </a:rPr>
              <a:t>The</a:t>
            </a:r>
            <a:r>
              <a:rPr sz="905" spc="-33" dirty="0">
                <a:solidFill>
                  <a:srgbClr val="58595B"/>
                </a:solidFill>
                <a:latin typeface="Gill Sans MT"/>
                <a:cs typeface="Gill Sans MT"/>
              </a:rPr>
              <a:t> </a:t>
            </a:r>
            <a:r>
              <a:rPr sz="905" spc="53" dirty="0">
                <a:solidFill>
                  <a:srgbClr val="58595B"/>
                </a:solidFill>
                <a:latin typeface="Gill Sans MT"/>
                <a:cs typeface="Gill Sans MT"/>
              </a:rPr>
              <a:t>biggest</a:t>
            </a:r>
            <a:r>
              <a:rPr sz="905" spc="-29" dirty="0">
                <a:solidFill>
                  <a:srgbClr val="58595B"/>
                </a:solidFill>
                <a:latin typeface="Gill Sans MT"/>
                <a:cs typeface="Gill Sans MT"/>
              </a:rPr>
              <a:t> </a:t>
            </a:r>
            <a:r>
              <a:rPr sz="905" spc="37" dirty="0">
                <a:solidFill>
                  <a:srgbClr val="58595B"/>
                </a:solidFill>
                <a:latin typeface="Gill Sans MT"/>
                <a:cs typeface="Gill Sans MT"/>
              </a:rPr>
              <a:t>variance</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45" dirty="0">
                <a:solidFill>
                  <a:srgbClr val="58595B"/>
                </a:solidFill>
                <a:latin typeface="Gill Sans MT"/>
                <a:cs typeface="Gill Sans MT"/>
              </a:rPr>
              <a:t>home</a:t>
            </a:r>
            <a:r>
              <a:rPr sz="905" spc="-29" dirty="0">
                <a:solidFill>
                  <a:srgbClr val="58595B"/>
                </a:solidFill>
                <a:latin typeface="Gill Sans MT"/>
                <a:cs typeface="Gill Sans MT"/>
              </a:rPr>
              <a:t> </a:t>
            </a:r>
            <a:r>
              <a:rPr sz="905" spc="4" dirty="0">
                <a:solidFill>
                  <a:srgbClr val="58595B"/>
                </a:solidFill>
                <a:latin typeface="Gill Sans MT"/>
                <a:cs typeface="Gill Sans MT"/>
              </a:rPr>
              <a:t>control</a:t>
            </a:r>
            <a:r>
              <a:rPr sz="905" spc="-29" dirty="0">
                <a:solidFill>
                  <a:srgbClr val="58595B"/>
                </a:solidFill>
                <a:latin typeface="Gill Sans MT"/>
                <a:cs typeface="Gill Sans MT"/>
              </a:rPr>
              <a:t> </a:t>
            </a:r>
            <a:r>
              <a:rPr sz="905" spc="37" dirty="0">
                <a:solidFill>
                  <a:srgbClr val="58595B"/>
                </a:solidFill>
                <a:latin typeface="Gill Sans MT"/>
                <a:cs typeface="Gill Sans MT"/>
              </a:rPr>
              <a:t>which</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33" dirty="0">
                <a:solidFill>
                  <a:srgbClr val="58595B"/>
                </a:solidFill>
                <a:latin typeface="Gill Sans MT"/>
                <a:cs typeface="Gill Sans MT"/>
              </a:rPr>
              <a:t> </a:t>
            </a:r>
            <a:r>
              <a:rPr sz="905" spc="21" dirty="0">
                <a:solidFill>
                  <a:srgbClr val="58595B"/>
                </a:solidFill>
                <a:latin typeface="Gill Sans MT"/>
                <a:cs typeface="Gill Sans MT"/>
              </a:rPr>
              <a:t>ninth</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33" dirty="0">
                <a:solidFill>
                  <a:srgbClr val="58595B"/>
                </a:solidFill>
                <a:latin typeface="Gill Sans MT"/>
                <a:cs typeface="Gill Sans MT"/>
              </a:rPr>
              <a:t>terms</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25" dirty="0">
                <a:solidFill>
                  <a:srgbClr val="58595B"/>
                </a:solidFill>
                <a:latin typeface="Gill Sans MT"/>
                <a:cs typeface="Gill Sans MT"/>
              </a:rPr>
              <a:t>“ever</a:t>
            </a:r>
            <a:r>
              <a:rPr sz="905" spc="-29" dirty="0">
                <a:solidFill>
                  <a:srgbClr val="58595B"/>
                </a:solidFill>
                <a:latin typeface="Gill Sans MT"/>
                <a:cs typeface="Gill Sans MT"/>
              </a:rPr>
              <a:t> </a:t>
            </a:r>
            <a:r>
              <a:rPr sz="905" spc="-21" dirty="0">
                <a:solidFill>
                  <a:srgbClr val="58595B"/>
                </a:solidFill>
                <a:latin typeface="Gill Sans MT"/>
                <a:cs typeface="Gill Sans MT"/>
              </a:rPr>
              <a:t>tried”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16" dirty="0">
                <a:solidFill>
                  <a:srgbClr val="58595B"/>
                </a:solidFill>
                <a:latin typeface="Gill Sans MT"/>
                <a:cs typeface="Gill Sans MT"/>
              </a:rPr>
              <a:t>fourth</a:t>
            </a:r>
            <a:r>
              <a:rPr sz="905" spc="-33"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4" dirty="0">
                <a:solidFill>
                  <a:srgbClr val="58595B"/>
                </a:solidFill>
                <a:latin typeface="Gill Sans MT"/>
                <a:cs typeface="Gill Sans MT"/>
              </a:rPr>
              <a:t>“daily</a:t>
            </a:r>
            <a:r>
              <a:rPr sz="905" spc="-33" dirty="0">
                <a:solidFill>
                  <a:srgbClr val="58595B"/>
                </a:solidFill>
                <a:latin typeface="Gill Sans MT"/>
                <a:cs typeface="Gill Sans MT"/>
              </a:rPr>
              <a:t> </a:t>
            </a:r>
            <a:r>
              <a:rPr sz="905" spc="37" dirty="0">
                <a:solidFill>
                  <a:srgbClr val="58595B"/>
                </a:solidFill>
                <a:latin typeface="Gill Sans MT"/>
                <a:cs typeface="Gill Sans MT"/>
              </a:rPr>
              <a:t>active</a:t>
            </a:r>
            <a:r>
              <a:rPr sz="905" spc="-29" dirty="0">
                <a:solidFill>
                  <a:srgbClr val="58595B"/>
                </a:solidFill>
                <a:latin typeface="Gill Sans MT"/>
                <a:cs typeface="Gill Sans MT"/>
              </a:rPr>
              <a:t> </a:t>
            </a:r>
            <a:r>
              <a:rPr sz="905" dirty="0">
                <a:solidFill>
                  <a:srgbClr val="58595B"/>
                </a:solidFill>
                <a:latin typeface="Gill Sans MT"/>
                <a:cs typeface="Gill Sans MT"/>
              </a:rPr>
              <a:t>use.”</a:t>
            </a:r>
            <a:r>
              <a:rPr sz="905" spc="-33" dirty="0">
                <a:solidFill>
                  <a:srgbClr val="58595B"/>
                </a:solidFill>
                <a:latin typeface="Gill Sans MT"/>
                <a:cs typeface="Gill Sans MT"/>
              </a:rPr>
              <a:t> </a:t>
            </a:r>
            <a:r>
              <a:rPr sz="905" spc="4" dirty="0">
                <a:solidFill>
                  <a:srgbClr val="58595B"/>
                </a:solidFill>
                <a:latin typeface="Gill Sans MT"/>
                <a:cs typeface="Gill Sans MT"/>
              </a:rPr>
              <a:t>You</a:t>
            </a:r>
            <a:r>
              <a:rPr sz="905" spc="-33" dirty="0">
                <a:solidFill>
                  <a:srgbClr val="58595B"/>
                </a:solidFill>
                <a:latin typeface="Gill Sans MT"/>
                <a:cs typeface="Gill Sans MT"/>
              </a:rPr>
              <a:t> </a:t>
            </a:r>
            <a:r>
              <a:rPr sz="905" spc="58" dirty="0">
                <a:solidFill>
                  <a:srgbClr val="58595B"/>
                </a:solidFill>
                <a:latin typeface="Gill Sans MT"/>
                <a:cs typeface="Gill Sans MT"/>
              </a:rPr>
              <a:t>must</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45" dirty="0">
                <a:solidFill>
                  <a:srgbClr val="58595B"/>
                </a:solidFill>
                <a:latin typeface="Gill Sans MT"/>
                <a:cs typeface="Gill Sans MT"/>
              </a:rPr>
              <a:t>home</a:t>
            </a:r>
            <a:r>
              <a:rPr sz="905" spc="-33" dirty="0">
                <a:solidFill>
                  <a:srgbClr val="58595B"/>
                </a:solidFill>
                <a:latin typeface="Gill Sans MT"/>
                <a:cs typeface="Gill Sans MT"/>
              </a:rPr>
              <a:t> </a:t>
            </a:r>
            <a:r>
              <a:rPr sz="905" spc="33" dirty="0">
                <a:solidFill>
                  <a:srgbClr val="58595B"/>
                </a:solidFill>
                <a:latin typeface="Gill Sans MT"/>
                <a:cs typeface="Gill Sans MT"/>
              </a:rPr>
              <a:t>device</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58" dirty="0">
                <a:solidFill>
                  <a:srgbClr val="58595B"/>
                </a:solidFill>
                <a:latin typeface="Gill Sans MT"/>
                <a:cs typeface="Gill Sans MT"/>
              </a:rPr>
              <a:t>use</a:t>
            </a:r>
            <a:endParaRPr sz="905">
              <a:solidFill>
                <a:prstClr val="black"/>
              </a:solidFill>
              <a:latin typeface="Gill Sans MT"/>
              <a:cs typeface="Gill Sans MT"/>
            </a:endParaRPr>
          </a:p>
          <a:p>
            <a:pPr marL="10451" marR="4180" defTabSz="752460">
              <a:lnSpc>
                <a:spcPct val="121300"/>
              </a:lnSpc>
            </a:pPr>
            <a:r>
              <a:rPr sz="905" spc="33" dirty="0">
                <a:solidFill>
                  <a:srgbClr val="58595B"/>
                </a:solidFill>
                <a:latin typeface="Gill Sans MT"/>
                <a:cs typeface="Gill Sans MT"/>
              </a:rPr>
              <a:t>this </a:t>
            </a:r>
            <a:r>
              <a:rPr sz="905" spc="25" dirty="0">
                <a:solidFill>
                  <a:srgbClr val="58595B"/>
                </a:solidFill>
                <a:latin typeface="Gill Sans MT"/>
                <a:cs typeface="Gill Sans MT"/>
              </a:rPr>
              <a:t>feature </a:t>
            </a:r>
            <a:r>
              <a:rPr sz="905" spc="53" dirty="0">
                <a:solidFill>
                  <a:srgbClr val="58595B"/>
                </a:solidFill>
                <a:latin typeface="Gill Sans MT"/>
                <a:cs typeface="Gill Sans MT"/>
              </a:rPr>
              <a:t>so </a:t>
            </a:r>
            <a:r>
              <a:rPr sz="905" spc="25" dirty="0">
                <a:solidFill>
                  <a:srgbClr val="58595B"/>
                </a:solidFill>
                <a:latin typeface="Gill Sans MT"/>
                <a:cs typeface="Gill Sans MT"/>
              </a:rPr>
              <a:t>that </a:t>
            </a:r>
            <a:r>
              <a:rPr sz="905" spc="37" dirty="0">
                <a:solidFill>
                  <a:srgbClr val="58595B"/>
                </a:solidFill>
                <a:latin typeface="Gill Sans MT"/>
                <a:cs typeface="Gill Sans MT"/>
              </a:rPr>
              <a:t>automatically </a:t>
            </a:r>
            <a:r>
              <a:rPr sz="905" spc="41" dirty="0">
                <a:solidFill>
                  <a:srgbClr val="58595B"/>
                </a:solidFill>
                <a:latin typeface="Gill Sans MT"/>
                <a:cs typeface="Gill Sans MT"/>
              </a:rPr>
              <a:t>eliminates </a:t>
            </a:r>
            <a:r>
              <a:rPr sz="905" spc="58" dirty="0">
                <a:solidFill>
                  <a:srgbClr val="58595B"/>
                </a:solidFill>
                <a:latin typeface="Gill Sans MT"/>
                <a:cs typeface="Gill Sans MT"/>
              </a:rPr>
              <a:t>some </a:t>
            </a:r>
            <a:r>
              <a:rPr sz="905" spc="25" dirty="0">
                <a:solidFill>
                  <a:srgbClr val="58595B"/>
                </a:solidFill>
                <a:latin typeface="Gill Sans MT"/>
                <a:cs typeface="Gill Sans MT"/>
              </a:rPr>
              <a:t>people from </a:t>
            </a:r>
            <a:r>
              <a:rPr sz="905" spc="4" dirty="0">
                <a:solidFill>
                  <a:srgbClr val="58595B"/>
                </a:solidFill>
                <a:latin typeface="Gill Sans MT"/>
                <a:cs typeface="Gill Sans MT"/>
              </a:rPr>
              <a:t>trial. </a:t>
            </a:r>
            <a:r>
              <a:rPr sz="905" spc="-4" dirty="0">
                <a:solidFill>
                  <a:srgbClr val="58595B"/>
                </a:solidFill>
                <a:latin typeface="Gill Sans MT"/>
                <a:cs typeface="Gill Sans MT"/>
              </a:rPr>
              <a:t>However,  </a:t>
            </a:r>
            <a:r>
              <a:rPr sz="905" spc="16" dirty="0">
                <a:solidFill>
                  <a:srgbClr val="58595B"/>
                </a:solidFill>
                <a:latin typeface="Gill Sans MT"/>
                <a:cs typeface="Gill Sans MT"/>
              </a:rPr>
              <a:t>controlling</a:t>
            </a:r>
            <a:r>
              <a:rPr sz="905" spc="-29" dirty="0">
                <a:solidFill>
                  <a:srgbClr val="58595B"/>
                </a:solidFill>
                <a:latin typeface="Gill Sans MT"/>
                <a:cs typeface="Gill Sans MT"/>
              </a:rPr>
              <a:t> </a:t>
            </a:r>
            <a:r>
              <a:rPr sz="905" spc="41" dirty="0">
                <a:solidFill>
                  <a:srgbClr val="58595B"/>
                </a:solidFill>
                <a:latin typeface="Gill Sans MT"/>
                <a:cs typeface="Gill Sans MT"/>
              </a:rPr>
              <a:t>lights</a:t>
            </a:r>
            <a:r>
              <a:rPr sz="905" spc="-29" dirty="0">
                <a:solidFill>
                  <a:srgbClr val="58595B"/>
                </a:solidFill>
                <a:latin typeface="Gill Sans MT"/>
                <a:cs typeface="Gill Sans MT"/>
              </a:rPr>
              <a:t> or </a:t>
            </a:r>
            <a:r>
              <a:rPr sz="905" spc="33" dirty="0">
                <a:solidFill>
                  <a:srgbClr val="58595B"/>
                </a:solidFill>
                <a:latin typeface="Gill Sans MT"/>
                <a:cs typeface="Gill Sans MT"/>
              </a:rPr>
              <a:t>thermostats</a:t>
            </a:r>
            <a:r>
              <a:rPr sz="905" spc="-29"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33" dirty="0">
                <a:solidFill>
                  <a:srgbClr val="58595B"/>
                </a:solidFill>
                <a:latin typeface="Gill Sans MT"/>
                <a:cs typeface="Gill Sans MT"/>
              </a:rPr>
              <a:t>already</a:t>
            </a:r>
            <a:r>
              <a:rPr sz="905" spc="-29" dirty="0">
                <a:solidFill>
                  <a:srgbClr val="58595B"/>
                </a:solidFill>
                <a:latin typeface="Gill Sans MT"/>
                <a:cs typeface="Gill Sans MT"/>
              </a:rPr>
              <a:t> </a:t>
            </a:r>
            <a:r>
              <a:rPr sz="905" spc="33" dirty="0">
                <a:solidFill>
                  <a:srgbClr val="58595B"/>
                </a:solidFill>
                <a:latin typeface="Gill Sans MT"/>
                <a:cs typeface="Gill Sans MT"/>
              </a:rPr>
              <a:t>daily</a:t>
            </a:r>
            <a:r>
              <a:rPr sz="905" spc="-25" dirty="0">
                <a:solidFill>
                  <a:srgbClr val="58595B"/>
                </a:solidFill>
                <a:latin typeface="Gill Sans MT"/>
                <a:cs typeface="Gill Sans MT"/>
              </a:rPr>
              <a:t> </a:t>
            </a:r>
            <a:r>
              <a:rPr sz="905" spc="37" dirty="0">
                <a:solidFill>
                  <a:srgbClr val="58595B"/>
                </a:solidFill>
                <a:latin typeface="Gill Sans MT"/>
                <a:cs typeface="Gill Sans MT"/>
              </a:rPr>
              <a:t>functions</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33" dirty="0">
                <a:solidFill>
                  <a:srgbClr val="58595B"/>
                </a:solidFill>
                <a:latin typeface="Gill Sans MT"/>
                <a:cs typeface="Gill Sans MT"/>
              </a:rPr>
              <a:t>if</a:t>
            </a:r>
            <a:r>
              <a:rPr sz="905" spc="-29" dirty="0">
                <a:solidFill>
                  <a:srgbClr val="58595B"/>
                </a:solidFill>
                <a:latin typeface="Gill Sans MT"/>
                <a:cs typeface="Gill Sans MT"/>
              </a:rPr>
              <a:t> </a:t>
            </a:r>
            <a:r>
              <a:rPr sz="905" spc="21" dirty="0">
                <a:solidFill>
                  <a:srgbClr val="58595B"/>
                </a:solidFill>
                <a:latin typeface="Gill Sans MT"/>
                <a:cs typeface="Gill Sans MT"/>
              </a:rPr>
              <a:t>you</a:t>
            </a:r>
            <a:r>
              <a:rPr sz="905" spc="-29" dirty="0">
                <a:solidFill>
                  <a:srgbClr val="58595B"/>
                </a:solidFill>
                <a:latin typeface="Gill Sans MT"/>
                <a:cs typeface="Gill Sans MT"/>
              </a:rPr>
              <a:t> </a:t>
            </a:r>
            <a:r>
              <a:rPr sz="905" spc="49" dirty="0">
                <a:solidFill>
                  <a:srgbClr val="58595B"/>
                </a:solidFill>
                <a:latin typeface="Gill Sans MT"/>
                <a:cs typeface="Gill Sans MT"/>
              </a:rPr>
              <a:t>have</a:t>
            </a:r>
            <a:r>
              <a:rPr sz="905" spc="-29" dirty="0">
                <a:solidFill>
                  <a:srgbClr val="58595B"/>
                </a:solidFill>
                <a:latin typeface="Gill Sans MT"/>
                <a:cs typeface="Gill Sans MT"/>
              </a:rPr>
              <a:t> </a:t>
            </a:r>
            <a:r>
              <a:rPr sz="905" spc="49" dirty="0">
                <a:solidFill>
                  <a:srgbClr val="58595B"/>
                </a:solidFill>
                <a:latin typeface="Gill Sans MT"/>
                <a:cs typeface="Gill Sans MT"/>
              </a:rPr>
              <a:t>smart  </a:t>
            </a:r>
            <a:r>
              <a:rPr sz="905" spc="45" dirty="0">
                <a:solidFill>
                  <a:srgbClr val="58595B"/>
                </a:solidFill>
                <a:latin typeface="Gill Sans MT"/>
                <a:cs typeface="Gill Sans MT"/>
              </a:rPr>
              <a:t>home devices </a:t>
            </a:r>
            <a:r>
              <a:rPr sz="905" spc="4" dirty="0">
                <a:solidFill>
                  <a:srgbClr val="58595B"/>
                </a:solidFill>
                <a:latin typeface="Gill Sans MT"/>
                <a:cs typeface="Gill Sans MT"/>
              </a:rPr>
              <a:t>for </a:t>
            </a:r>
            <a:r>
              <a:rPr sz="905" spc="37" dirty="0">
                <a:solidFill>
                  <a:srgbClr val="58595B"/>
                </a:solidFill>
                <a:latin typeface="Gill Sans MT"/>
                <a:cs typeface="Gill Sans MT"/>
              </a:rPr>
              <a:t>these </a:t>
            </a:r>
            <a:r>
              <a:rPr sz="905" spc="29" dirty="0">
                <a:solidFill>
                  <a:srgbClr val="58595B"/>
                </a:solidFill>
                <a:latin typeface="Gill Sans MT"/>
                <a:cs typeface="Gill Sans MT"/>
              </a:rPr>
              <a:t>features, </a:t>
            </a:r>
            <a:r>
              <a:rPr sz="905" spc="25" dirty="0">
                <a:solidFill>
                  <a:srgbClr val="58595B"/>
                </a:solidFill>
                <a:latin typeface="Gill Sans MT"/>
                <a:cs typeface="Gill Sans MT"/>
              </a:rPr>
              <a:t>then </a:t>
            </a:r>
            <a:r>
              <a:rPr sz="905" spc="41" dirty="0">
                <a:solidFill>
                  <a:srgbClr val="58595B"/>
                </a:solidFill>
                <a:latin typeface="Gill Sans MT"/>
                <a:cs typeface="Gill Sans MT"/>
              </a:rPr>
              <a:t>switching </a:t>
            </a:r>
            <a:r>
              <a:rPr sz="905" dirty="0">
                <a:solidFill>
                  <a:srgbClr val="58595B"/>
                </a:solidFill>
                <a:latin typeface="Gill Sans MT"/>
                <a:cs typeface="Gill Sans MT"/>
              </a:rPr>
              <a:t>your </a:t>
            </a:r>
            <a:r>
              <a:rPr sz="905" spc="45" dirty="0">
                <a:solidFill>
                  <a:srgbClr val="58595B"/>
                </a:solidFill>
                <a:latin typeface="Gill Sans MT"/>
                <a:cs typeface="Gill Sans MT"/>
              </a:rPr>
              <a:t>habits </a:t>
            </a:r>
            <a:r>
              <a:rPr sz="905" spc="25" dirty="0">
                <a:solidFill>
                  <a:srgbClr val="58595B"/>
                </a:solidFill>
                <a:latin typeface="Gill Sans MT"/>
                <a:cs typeface="Gill Sans MT"/>
              </a:rPr>
              <a:t>from </a:t>
            </a:r>
            <a:r>
              <a:rPr sz="905" spc="41" dirty="0">
                <a:solidFill>
                  <a:srgbClr val="58595B"/>
                </a:solidFill>
                <a:latin typeface="Gill Sans MT"/>
                <a:cs typeface="Gill Sans MT"/>
              </a:rPr>
              <a:t>smartphone  </a:t>
            </a:r>
            <a:r>
              <a:rPr sz="905" spc="62" dirty="0">
                <a:solidFill>
                  <a:srgbClr val="58595B"/>
                </a:solidFill>
                <a:latin typeface="Gill Sans MT"/>
                <a:cs typeface="Gill Sans MT"/>
              </a:rPr>
              <a:t>app </a:t>
            </a:r>
            <a:r>
              <a:rPr sz="905" spc="4" dirty="0">
                <a:solidFill>
                  <a:srgbClr val="58595B"/>
                </a:solidFill>
                <a:latin typeface="Gill Sans MT"/>
                <a:cs typeface="Gill Sans MT"/>
              </a:rPr>
              <a:t>control </a:t>
            </a:r>
            <a:r>
              <a:rPr sz="905" spc="-8" dirty="0">
                <a:solidFill>
                  <a:srgbClr val="58595B"/>
                </a:solidFill>
                <a:latin typeface="Gill Sans MT"/>
                <a:cs typeface="Gill Sans MT"/>
              </a:rPr>
              <a:t>to </a:t>
            </a:r>
            <a:r>
              <a:rPr sz="905" spc="25" dirty="0">
                <a:solidFill>
                  <a:srgbClr val="58595B"/>
                </a:solidFill>
                <a:latin typeface="Gill Sans MT"/>
                <a:cs typeface="Gill Sans MT"/>
              </a:rPr>
              <a:t>voice </a:t>
            </a:r>
            <a:r>
              <a:rPr sz="905" spc="16" dirty="0">
                <a:solidFill>
                  <a:srgbClr val="58595B"/>
                </a:solidFill>
                <a:latin typeface="Gill Sans MT"/>
                <a:cs typeface="Gill Sans MT"/>
              </a:rPr>
              <a:t>interaction </a:t>
            </a:r>
            <a:r>
              <a:rPr sz="905" spc="53" dirty="0">
                <a:solidFill>
                  <a:srgbClr val="58595B"/>
                </a:solidFill>
                <a:latin typeface="Gill Sans MT"/>
                <a:cs typeface="Gill Sans MT"/>
              </a:rPr>
              <a:t>is </a:t>
            </a:r>
            <a:r>
              <a:rPr sz="905" spc="94" dirty="0">
                <a:solidFill>
                  <a:srgbClr val="58595B"/>
                </a:solidFill>
                <a:latin typeface="Gill Sans MT"/>
                <a:cs typeface="Gill Sans MT"/>
              </a:rPr>
              <a:t>a </a:t>
            </a:r>
            <a:r>
              <a:rPr sz="905" spc="16" dirty="0">
                <a:solidFill>
                  <a:srgbClr val="58595B"/>
                </a:solidFill>
                <a:latin typeface="Gill Sans MT"/>
                <a:cs typeface="Gill Sans MT"/>
              </a:rPr>
              <a:t>relatively </a:t>
            </a:r>
            <a:r>
              <a:rPr sz="905" spc="66" dirty="0">
                <a:solidFill>
                  <a:srgbClr val="58595B"/>
                </a:solidFill>
                <a:latin typeface="Gill Sans MT"/>
                <a:cs typeface="Gill Sans MT"/>
              </a:rPr>
              <a:t>easy </a:t>
            </a:r>
            <a:r>
              <a:rPr sz="905" spc="53" dirty="0">
                <a:solidFill>
                  <a:srgbClr val="58595B"/>
                </a:solidFill>
                <a:latin typeface="Gill Sans MT"/>
                <a:cs typeface="Gill Sans MT"/>
              </a:rPr>
              <a:t>change. </a:t>
            </a:r>
            <a:r>
              <a:rPr sz="905" spc="-4" dirty="0">
                <a:solidFill>
                  <a:srgbClr val="58595B"/>
                </a:solidFill>
                <a:latin typeface="Gill Sans MT"/>
                <a:cs typeface="Gill Sans MT"/>
              </a:rPr>
              <a:t>What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58" dirty="0">
                <a:solidFill>
                  <a:srgbClr val="58595B"/>
                </a:solidFill>
                <a:latin typeface="Gill Sans MT"/>
                <a:cs typeface="Gill Sans MT"/>
              </a:rPr>
              <a:t>and </a:t>
            </a:r>
            <a:r>
              <a:rPr sz="905" spc="25" dirty="0">
                <a:solidFill>
                  <a:srgbClr val="58595B"/>
                </a:solidFill>
                <a:latin typeface="Gill Sans MT"/>
                <a:cs typeface="Gill Sans MT"/>
              </a:rPr>
              <a:t>voice </a:t>
            </a:r>
            <a:r>
              <a:rPr sz="905" spc="62" dirty="0">
                <a:solidFill>
                  <a:srgbClr val="58595B"/>
                </a:solidFill>
                <a:latin typeface="Gill Sans MT"/>
                <a:cs typeface="Gill Sans MT"/>
              </a:rPr>
              <a:t>assistant </a:t>
            </a:r>
            <a:r>
              <a:rPr sz="905" spc="25" dirty="0">
                <a:solidFill>
                  <a:srgbClr val="58595B"/>
                </a:solidFill>
                <a:latin typeface="Gill Sans MT"/>
                <a:cs typeface="Gill Sans MT"/>
              </a:rPr>
              <a:t>developers </a:t>
            </a:r>
            <a:r>
              <a:rPr sz="905" spc="37" dirty="0">
                <a:solidFill>
                  <a:srgbClr val="58595B"/>
                </a:solidFill>
                <a:latin typeface="Gill Sans MT"/>
                <a:cs typeface="Gill Sans MT"/>
              </a:rPr>
              <a:t>want </a:t>
            </a:r>
            <a:r>
              <a:rPr sz="905" spc="-8" dirty="0">
                <a:solidFill>
                  <a:srgbClr val="58595B"/>
                </a:solidFill>
                <a:latin typeface="Gill Sans MT"/>
                <a:cs typeface="Gill Sans MT"/>
              </a:rPr>
              <a:t>to </a:t>
            </a:r>
            <a:r>
              <a:rPr sz="905" spc="53" dirty="0">
                <a:solidFill>
                  <a:srgbClr val="58595B"/>
                </a:solidFill>
                <a:latin typeface="Gill Sans MT"/>
                <a:cs typeface="Gill Sans MT"/>
              </a:rPr>
              <a:t>see is </a:t>
            </a:r>
            <a:r>
              <a:rPr sz="905" spc="45" dirty="0">
                <a:solidFill>
                  <a:srgbClr val="58595B"/>
                </a:solidFill>
                <a:latin typeface="Gill Sans MT"/>
                <a:cs typeface="Gill Sans MT"/>
              </a:rPr>
              <a:t>consumers </a:t>
            </a:r>
            <a:r>
              <a:rPr sz="905" spc="58" dirty="0">
                <a:solidFill>
                  <a:srgbClr val="58595B"/>
                </a:solidFill>
                <a:latin typeface="Gill Sans MT"/>
                <a:cs typeface="Gill Sans MT"/>
              </a:rPr>
              <a:t>using </a:t>
            </a:r>
            <a:r>
              <a:rPr sz="905" spc="37" dirty="0">
                <a:solidFill>
                  <a:srgbClr val="58595B"/>
                </a:solidFill>
                <a:latin typeface="Gill Sans MT"/>
                <a:cs typeface="Gill Sans MT"/>
              </a:rPr>
              <a:t>these </a:t>
            </a:r>
            <a:r>
              <a:rPr sz="905" spc="45" dirty="0">
                <a:solidFill>
                  <a:srgbClr val="58595B"/>
                </a:solidFill>
                <a:latin typeface="Gill Sans MT"/>
                <a:cs typeface="Gill Sans MT"/>
              </a:rPr>
              <a:t>devices  </a:t>
            </a:r>
            <a:r>
              <a:rPr sz="905" spc="21" dirty="0">
                <a:solidFill>
                  <a:srgbClr val="58595B"/>
                </a:solidFill>
                <a:latin typeface="Gill Sans MT"/>
                <a:cs typeface="Gill Sans MT"/>
              </a:rPr>
              <a:t>frequently </a:t>
            </a:r>
            <a:r>
              <a:rPr sz="905" spc="58" dirty="0">
                <a:solidFill>
                  <a:srgbClr val="58595B"/>
                </a:solidFill>
                <a:latin typeface="Gill Sans MT"/>
                <a:cs typeface="Gill Sans MT"/>
              </a:rPr>
              <a:t>and </a:t>
            </a:r>
            <a:r>
              <a:rPr sz="905" spc="21" dirty="0">
                <a:solidFill>
                  <a:srgbClr val="58595B"/>
                </a:solidFill>
                <a:latin typeface="Gill Sans MT"/>
                <a:cs typeface="Gill Sans MT"/>
              </a:rPr>
              <a:t>incorporating </a:t>
            </a:r>
            <a:r>
              <a:rPr sz="905" spc="37" dirty="0">
                <a:solidFill>
                  <a:srgbClr val="58595B"/>
                </a:solidFill>
                <a:latin typeface="Gill Sans MT"/>
                <a:cs typeface="Gill Sans MT"/>
              </a:rPr>
              <a:t>them </a:t>
            </a:r>
            <a:r>
              <a:rPr sz="905" spc="4" dirty="0">
                <a:solidFill>
                  <a:srgbClr val="58595B"/>
                </a:solidFill>
                <a:latin typeface="Gill Sans MT"/>
                <a:cs typeface="Gill Sans MT"/>
              </a:rPr>
              <a:t>into </a:t>
            </a:r>
            <a:r>
              <a:rPr sz="905" spc="33" dirty="0">
                <a:solidFill>
                  <a:srgbClr val="58595B"/>
                </a:solidFill>
                <a:latin typeface="Gill Sans MT"/>
                <a:cs typeface="Gill Sans MT"/>
              </a:rPr>
              <a:t>daily </a:t>
            </a:r>
            <a:r>
              <a:rPr sz="905" spc="16" dirty="0">
                <a:solidFill>
                  <a:srgbClr val="58595B"/>
                </a:solidFill>
                <a:latin typeface="Gill Sans MT"/>
                <a:cs typeface="Gill Sans MT"/>
              </a:rPr>
              <a:t>routines. </a:t>
            </a:r>
            <a:r>
              <a:rPr sz="905" spc="33" dirty="0">
                <a:solidFill>
                  <a:srgbClr val="58595B"/>
                </a:solidFill>
                <a:latin typeface="Gill Sans MT"/>
                <a:cs typeface="Gill Sans MT"/>
              </a:rPr>
              <a:t>This </a:t>
            </a:r>
            <a:r>
              <a:rPr sz="905" spc="8" dirty="0">
                <a:solidFill>
                  <a:srgbClr val="58595B"/>
                </a:solidFill>
                <a:latin typeface="Gill Sans MT"/>
                <a:cs typeface="Gill Sans MT"/>
              </a:rPr>
              <a:t>not </a:t>
            </a:r>
            <a:r>
              <a:rPr sz="905" spc="16" dirty="0">
                <a:solidFill>
                  <a:srgbClr val="58595B"/>
                </a:solidFill>
                <a:latin typeface="Gill Sans MT"/>
                <a:cs typeface="Gill Sans MT"/>
              </a:rPr>
              <a:t>only </a:t>
            </a:r>
            <a:r>
              <a:rPr sz="905" spc="53" dirty="0">
                <a:solidFill>
                  <a:srgbClr val="58595B"/>
                </a:solidFill>
                <a:latin typeface="Gill Sans MT"/>
                <a:cs typeface="Gill Sans MT"/>
              </a:rPr>
              <a:t>leads </a:t>
            </a:r>
            <a:r>
              <a:rPr sz="905" spc="-8" dirty="0">
                <a:solidFill>
                  <a:srgbClr val="58595B"/>
                </a:solidFill>
                <a:latin typeface="Gill Sans MT"/>
                <a:cs typeface="Gill Sans MT"/>
              </a:rPr>
              <a:t>to </a:t>
            </a:r>
            <a:r>
              <a:rPr sz="905" spc="94" dirty="0">
                <a:solidFill>
                  <a:srgbClr val="58595B"/>
                </a:solidFill>
                <a:latin typeface="Gill Sans MT"/>
                <a:cs typeface="Gill Sans MT"/>
              </a:rPr>
              <a:t>a  </a:t>
            </a:r>
            <a:r>
              <a:rPr sz="905" spc="29" dirty="0">
                <a:solidFill>
                  <a:srgbClr val="58595B"/>
                </a:solidFill>
                <a:latin typeface="Gill Sans MT"/>
                <a:cs typeface="Gill Sans MT"/>
              </a:rPr>
              <a:t>higher </a:t>
            </a:r>
            <a:r>
              <a:rPr sz="905" spc="16" dirty="0">
                <a:solidFill>
                  <a:srgbClr val="58595B"/>
                </a:solidFill>
                <a:latin typeface="Gill Sans MT"/>
                <a:cs typeface="Gill Sans MT"/>
              </a:rPr>
              <a:t>perception </a:t>
            </a:r>
            <a:r>
              <a:rPr sz="905" spc="37" dirty="0">
                <a:solidFill>
                  <a:srgbClr val="58595B"/>
                </a:solidFill>
                <a:latin typeface="Gill Sans MT"/>
                <a:cs typeface="Gill Sans MT"/>
              </a:rPr>
              <a:t>of </a:t>
            </a:r>
            <a:r>
              <a:rPr sz="905" spc="41" dirty="0">
                <a:solidFill>
                  <a:srgbClr val="58595B"/>
                </a:solidFill>
                <a:latin typeface="Gill Sans MT"/>
                <a:cs typeface="Gill Sans MT"/>
              </a:rPr>
              <a:t>value </a:t>
            </a:r>
            <a:r>
              <a:rPr sz="905" spc="37" dirty="0">
                <a:solidFill>
                  <a:srgbClr val="58595B"/>
                </a:solidFill>
                <a:latin typeface="Gill Sans MT"/>
                <a:cs typeface="Gill Sans MT"/>
              </a:rPr>
              <a:t>by </a:t>
            </a:r>
            <a:r>
              <a:rPr sz="905" spc="45" dirty="0">
                <a:solidFill>
                  <a:srgbClr val="58595B"/>
                </a:solidFill>
                <a:latin typeface="Gill Sans MT"/>
                <a:cs typeface="Gill Sans MT"/>
              </a:rPr>
              <a:t>consumers </a:t>
            </a:r>
            <a:r>
              <a:rPr sz="905" spc="25" dirty="0">
                <a:solidFill>
                  <a:srgbClr val="58595B"/>
                </a:solidFill>
                <a:latin typeface="Gill Sans MT"/>
                <a:cs typeface="Gill Sans MT"/>
              </a:rPr>
              <a:t>but </a:t>
            </a:r>
            <a:r>
              <a:rPr sz="905" spc="53" dirty="0">
                <a:solidFill>
                  <a:srgbClr val="58595B"/>
                </a:solidFill>
                <a:latin typeface="Gill Sans MT"/>
                <a:cs typeface="Gill Sans MT"/>
              </a:rPr>
              <a:t>also leads </a:t>
            </a:r>
            <a:r>
              <a:rPr sz="905" spc="-8" dirty="0">
                <a:solidFill>
                  <a:srgbClr val="58595B"/>
                </a:solidFill>
                <a:latin typeface="Gill Sans MT"/>
                <a:cs typeface="Gill Sans MT"/>
              </a:rPr>
              <a:t>to </a:t>
            </a:r>
            <a:r>
              <a:rPr sz="905" spc="41" dirty="0">
                <a:solidFill>
                  <a:srgbClr val="58595B"/>
                </a:solidFill>
                <a:latin typeface="Gill Sans MT"/>
                <a:cs typeface="Gill Sans MT"/>
              </a:rPr>
              <a:t>stickiness </a:t>
            </a:r>
            <a:r>
              <a:rPr sz="905" spc="37" dirty="0">
                <a:solidFill>
                  <a:srgbClr val="58595B"/>
                </a:solidFill>
                <a:latin typeface="Gill Sans MT"/>
                <a:cs typeface="Gill Sans MT"/>
              </a:rPr>
              <a:t>which  </a:t>
            </a:r>
            <a:r>
              <a:rPr sz="905" spc="74" dirty="0">
                <a:solidFill>
                  <a:srgbClr val="58595B"/>
                </a:solidFill>
                <a:latin typeface="Gill Sans MT"/>
                <a:cs typeface="Gill Sans MT"/>
              </a:rPr>
              <a:t>means</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45" dirty="0">
                <a:solidFill>
                  <a:srgbClr val="58595B"/>
                </a:solidFill>
                <a:latin typeface="Gill Sans MT"/>
                <a:cs typeface="Gill Sans MT"/>
              </a:rPr>
              <a:t>devices</a:t>
            </a:r>
            <a:r>
              <a:rPr sz="905" spc="-29"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58" dirty="0">
                <a:solidFill>
                  <a:srgbClr val="58595B"/>
                </a:solidFill>
                <a:latin typeface="Gill Sans MT"/>
                <a:cs typeface="Gill Sans MT"/>
              </a:rPr>
              <a:t>less</a:t>
            </a:r>
            <a:r>
              <a:rPr sz="905" spc="-29" dirty="0">
                <a:solidFill>
                  <a:srgbClr val="58595B"/>
                </a:solidFill>
                <a:latin typeface="Gill Sans MT"/>
                <a:cs typeface="Gill Sans MT"/>
              </a:rPr>
              <a:t> </a:t>
            </a:r>
            <a:r>
              <a:rPr sz="905" spc="8" dirty="0">
                <a:solidFill>
                  <a:srgbClr val="58595B"/>
                </a:solidFill>
                <a:latin typeface="Gill Sans MT"/>
                <a:cs typeface="Gill Sans MT"/>
              </a:rPr>
              <a:t>likely</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37" dirty="0">
                <a:solidFill>
                  <a:srgbClr val="58595B"/>
                </a:solidFill>
                <a:latin typeface="Gill Sans MT"/>
                <a:cs typeface="Gill Sans MT"/>
              </a:rPr>
              <a:t>be</a:t>
            </a:r>
            <a:r>
              <a:rPr sz="905" spc="-29" dirty="0">
                <a:solidFill>
                  <a:srgbClr val="58595B"/>
                </a:solidFill>
                <a:latin typeface="Gill Sans MT"/>
                <a:cs typeface="Gill Sans MT"/>
              </a:rPr>
              <a:t> </a:t>
            </a:r>
            <a:r>
              <a:rPr sz="905" spc="25" dirty="0">
                <a:solidFill>
                  <a:srgbClr val="58595B"/>
                </a:solidFill>
                <a:latin typeface="Gill Sans MT"/>
                <a:cs typeface="Gill Sans MT"/>
              </a:rPr>
              <a:t>removed</a:t>
            </a:r>
            <a:r>
              <a:rPr sz="905" spc="-29" dirty="0">
                <a:solidFill>
                  <a:srgbClr val="58595B"/>
                </a:solidFill>
                <a:latin typeface="Gill Sans MT"/>
                <a:cs typeface="Gill Sans MT"/>
              </a:rPr>
              <a:t> or </a:t>
            </a:r>
            <a:r>
              <a:rPr sz="905" spc="53" dirty="0">
                <a:solidFill>
                  <a:srgbClr val="58595B"/>
                </a:solidFill>
                <a:latin typeface="Gill Sans MT"/>
                <a:cs typeface="Gill Sans MT"/>
              </a:rPr>
              <a:t>swapped</a:t>
            </a:r>
            <a:r>
              <a:rPr sz="905" spc="-29" dirty="0">
                <a:solidFill>
                  <a:srgbClr val="58595B"/>
                </a:solidFill>
                <a:latin typeface="Gill Sans MT"/>
                <a:cs typeface="Gill Sans MT"/>
              </a:rPr>
              <a:t> </a:t>
            </a:r>
            <a:r>
              <a:rPr sz="905" spc="8" dirty="0">
                <a:solidFill>
                  <a:srgbClr val="58595B"/>
                </a:solidFill>
                <a:latin typeface="Gill Sans MT"/>
                <a:cs typeface="Gill Sans MT"/>
              </a:rPr>
              <a:t>out</a:t>
            </a:r>
            <a:r>
              <a:rPr sz="905" spc="-29" dirty="0">
                <a:solidFill>
                  <a:srgbClr val="58595B"/>
                </a:solidFill>
                <a:latin typeface="Gill Sans MT"/>
                <a:cs typeface="Gill Sans MT"/>
              </a:rPr>
              <a:t> </a:t>
            </a:r>
            <a:r>
              <a:rPr sz="905" spc="37" dirty="0">
                <a:solidFill>
                  <a:srgbClr val="58595B"/>
                </a:solidFill>
                <a:latin typeface="Gill Sans MT"/>
                <a:cs typeface="Gill Sans MT"/>
              </a:rPr>
              <a:t>by</a:t>
            </a:r>
            <a:r>
              <a:rPr sz="905" spc="-29" dirty="0">
                <a:solidFill>
                  <a:srgbClr val="58595B"/>
                </a:solidFill>
                <a:latin typeface="Gill Sans MT"/>
                <a:cs typeface="Gill Sans MT"/>
              </a:rPr>
              <a:t> </a:t>
            </a:r>
            <a:r>
              <a:rPr sz="905" spc="45" dirty="0">
                <a:solidFill>
                  <a:srgbClr val="58595B"/>
                </a:solidFill>
                <a:latin typeface="Gill Sans MT"/>
                <a:cs typeface="Gill Sans MT"/>
              </a:rPr>
              <a:t>consumers</a:t>
            </a:r>
            <a:r>
              <a:rPr sz="905" spc="-29" dirty="0">
                <a:solidFill>
                  <a:srgbClr val="58595B"/>
                </a:solidFill>
                <a:latin typeface="Gill Sans MT"/>
                <a:cs typeface="Gill Sans MT"/>
              </a:rPr>
              <a:t> </a:t>
            </a:r>
            <a:r>
              <a:rPr sz="905" spc="4" dirty="0">
                <a:solidFill>
                  <a:srgbClr val="58595B"/>
                </a:solidFill>
                <a:latin typeface="Gill Sans MT"/>
                <a:cs typeface="Gill Sans MT"/>
              </a:rPr>
              <a:t>for  </a:t>
            </a:r>
            <a:r>
              <a:rPr sz="905" spc="94" dirty="0">
                <a:solidFill>
                  <a:srgbClr val="58595B"/>
                </a:solidFill>
                <a:latin typeface="Gill Sans MT"/>
                <a:cs typeface="Gill Sans MT"/>
              </a:rPr>
              <a:t>a </a:t>
            </a:r>
            <a:r>
              <a:rPr sz="905" spc="41" dirty="0">
                <a:solidFill>
                  <a:srgbClr val="58595B"/>
                </a:solidFill>
                <a:latin typeface="Gill Sans MT"/>
                <a:cs typeface="Gill Sans MT"/>
              </a:rPr>
              <a:t>competing</a:t>
            </a:r>
            <a:r>
              <a:rPr sz="905" spc="-165" dirty="0">
                <a:solidFill>
                  <a:srgbClr val="58595B"/>
                </a:solidFill>
                <a:latin typeface="Gill Sans MT"/>
                <a:cs typeface="Gill Sans MT"/>
              </a:rPr>
              <a:t> </a:t>
            </a:r>
            <a:r>
              <a:rPr sz="905" spc="12" dirty="0">
                <a:solidFill>
                  <a:srgbClr val="58595B"/>
                </a:solidFill>
                <a:latin typeface="Gill Sans MT"/>
                <a:cs typeface="Gill Sans MT"/>
              </a:rPr>
              <a:t>product.</a:t>
            </a:r>
            <a:endParaRPr sz="905">
              <a:solidFill>
                <a:prstClr val="black"/>
              </a:solidFill>
              <a:latin typeface="Gill Sans MT"/>
              <a:cs typeface="Gill Sans MT"/>
            </a:endParaRPr>
          </a:p>
        </p:txBody>
      </p:sp>
      <p:sp>
        <p:nvSpPr>
          <p:cNvPr id="4" name="object 4"/>
          <p:cNvSpPr/>
          <p:nvPr/>
        </p:nvSpPr>
        <p:spPr>
          <a:xfrm>
            <a:off x="0" y="816429"/>
            <a:ext cx="9144000" cy="15675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 name="object 5"/>
          <p:cNvSpPr txBox="1">
            <a:spLocks noGrp="1"/>
          </p:cNvSpPr>
          <p:nvPr>
            <p:ph type="title"/>
          </p:nvPr>
        </p:nvSpPr>
        <p:spPr>
          <a:xfrm>
            <a:off x="303059" y="1898033"/>
            <a:ext cx="4679115" cy="289090"/>
          </a:xfrm>
          <a:prstGeom prst="rect">
            <a:avLst/>
          </a:prstGeom>
        </p:spPr>
        <p:txBody>
          <a:bodyPr vert="horz" wrap="square" lIns="0" tIns="10450" rIns="0" bIns="0" rtlCol="0">
            <a:spAutoFit/>
          </a:bodyPr>
          <a:lstStyle/>
          <a:p>
            <a:pPr marL="10451">
              <a:spcBef>
                <a:spcPts val="82"/>
              </a:spcBef>
            </a:pPr>
            <a:r>
              <a:rPr sz="1810" spc="-4" dirty="0"/>
              <a:t>Questions, </a:t>
            </a:r>
            <a:r>
              <a:rPr sz="1810" spc="45" dirty="0"/>
              <a:t>Music, </a:t>
            </a:r>
            <a:r>
              <a:rPr sz="1810" spc="-148" dirty="0"/>
              <a:t>&amp; </a:t>
            </a:r>
            <a:r>
              <a:rPr sz="1810" spc="-74" dirty="0"/>
              <a:t>Weather </a:t>
            </a:r>
            <a:r>
              <a:rPr sz="1810" spc="49" dirty="0"/>
              <a:t>Still </a:t>
            </a:r>
            <a:r>
              <a:rPr sz="1810" spc="25" dirty="0"/>
              <a:t>Reign</a:t>
            </a:r>
            <a:r>
              <a:rPr sz="1810" spc="-218" dirty="0"/>
              <a:t> </a:t>
            </a:r>
            <a:r>
              <a:rPr sz="1810" spc="12" dirty="0"/>
              <a:t>Supreme</a:t>
            </a:r>
            <a:endParaRPr sz="1810"/>
          </a:p>
        </p:txBody>
      </p:sp>
      <p:sp>
        <p:nvSpPr>
          <p:cNvPr id="6" name="object 6"/>
          <p:cNvSpPr txBox="1"/>
          <p:nvPr/>
        </p:nvSpPr>
        <p:spPr>
          <a:xfrm>
            <a:off x="8526486" y="5827341"/>
            <a:ext cx="316644" cy="111798"/>
          </a:xfrm>
          <a:prstGeom prst="rect">
            <a:avLst/>
          </a:prstGeom>
        </p:spPr>
        <p:txBody>
          <a:bodyPr vert="horz" wrap="square" lIns="0" tIns="10450" rIns="0" bIns="0" rtlCol="0">
            <a:spAutoFit/>
          </a:bodyPr>
          <a:lstStyle/>
          <a:p>
            <a:pPr marL="10451" defTabSz="752460">
              <a:spcBef>
                <a:spcPts val="82"/>
              </a:spcBef>
            </a:pPr>
            <a:r>
              <a:rPr sz="658" spc="-33" dirty="0">
                <a:solidFill>
                  <a:srgbClr val="3385F5"/>
                </a:solidFill>
                <a:latin typeface="Gill Sans MT"/>
                <a:cs typeface="Gill Sans MT"/>
              </a:rPr>
              <a:t>PAGE</a:t>
            </a:r>
            <a:r>
              <a:rPr sz="658" spc="-53" dirty="0">
                <a:solidFill>
                  <a:srgbClr val="3385F5"/>
                </a:solidFill>
                <a:latin typeface="Gill Sans MT"/>
                <a:cs typeface="Gill Sans MT"/>
              </a:rPr>
              <a:t> </a:t>
            </a:r>
            <a:r>
              <a:rPr sz="658" spc="8" dirty="0">
                <a:solidFill>
                  <a:srgbClr val="3385F5"/>
                </a:solidFill>
                <a:latin typeface="Gill Sans MT"/>
                <a:cs typeface="Gill Sans MT"/>
              </a:rPr>
              <a:t>15</a:t>
            </a:r>
            <a:endParaRPr sz="658">
              <a:solidFill>
                <a:prstClr val="black"/>
              </a:solidFill>
              <a:latin typeface="Gill Sans MT"/>
              <a:cs typeface="Gill Sans MT"/>
            </a:endParaRPr>
          </a:p>
        </p:txBody>
      </p:sp>
      <p:sp>
        <p:nvSpPr>
          <p:cNvPr id="7" name="object 7"/>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8" name="object 8"/>
          <p:cNvSpPr txBox="1"/>
          <p:nvPr/>
        </p:nvSpPr>
        <p:spPr>
          <a:xfrm>
            <a:off x="303058" y="5848220"/>
            <a:ext cx="1063839" cy="86599"/>
          </a:xfrm>
          <a:prstGeom prst="rect">
            <a:avLst/>
          </a:prstGeom>
        </p:spPr>
        <p:txBody>
          <a:bodyPr vert="horz" wrap="square" lIns="0" tIns="10450" rIns="0" bIns="0" rtlCol="0">
            <a:spAutoFit/>
          </a:bodyPr>
          <a:lstStyle/>
          <a:p>
            <a:pPr marL="10451" defTabSz="752460">
              <a:spcBef>
                <a:spcPts val="82"/>
              </a:spcBef>
            </a:pPr>
            <a:r>
              <a:rPr sz="494" spc="21" dirty="0">
                <a:solidFill>
                  <a:srgbClr val="3385F5"/>
                </a:solidFill>
                <a:latin typeface="Gill Sans MT"/>
                <a:cs typeface="Gill Sans MT"/>
                <a:hlinkClick r:id="rId3"/>
              </a:rPr>
              <a:t>© </a:t>
            </a:r>
            <a:r>
              <a:rPr sz="494" spc="-45" dirty="0">
                <a:solidFill>
                  <a:srgbClr val="3385F5"/>
                </a:solidFill>
                <a:latin typeface="Gill Sans MT"/>
                <a:cs typeface="Gill Sans MT"/>
                <a:hlinkClick r:id="rId3"/>
              </a:rPr>
              <a:t>VOICEBOT.AI </a:t>
            </a:r>
            <a:r>
              <a:rPr sz="494" spc="-41" dirty="0">
                <a:solidFill>
                  <a:srgbClr val="3385F5"/>
                </a:solidFill>
                <a:latin typeface="Gill Sans MT"/>
                <a:cs typeface="Gill Sans MT"/>
                <a:hlinkClick r:id="rId3"/>
              </a:rPr>
              <a:t>- </a:t>
            </a:r>
            <a:r>
              <a:rPr sz="494" spc="-16" dirty="0">
                <a:solidFill>
                  <a:srgbClr val="3385F5"/>
                </a:solidFill>
                <a:latin typeface="Gill Sans MT"/>
                <a:cs typeface="Gill Sans MT"/>
                <a:hlinkClick r:id="rId3"/>
              </a:rPr>
              <a:t>All </a:t>
            </a:r>
            <a:r>
              <a:rPr sz="494" dirty="0">
                <a:solidFill>
                  <a:srgbClr val="3385F5"/>
                </a:solidFill>
                <a:latin typeface="Gill Sans MT"/>
                <a:cs typeface="Gill Sans MT"/>
                <a:hlinkClick r:id="rId3"/>
              </a:rPr>
              <a:t>Rights </a:t>
            </a:r>
            <a:r>
              <a:rPr sz="494" spc="-12" dirty="0">
                <a:solidFill>
                  <a:srgbClr val="3385F5"/>
                </a:solidFill>
                <a:latin typeface="Gill Sans MT"/>
                <a:cs typeface="Gill Sans MT"/>
                <a:hlinkClick r:id="rId3"/>
              </a:rPr>
              <a:t>Reserved</a:t>
            </a:r>
            <a:r>
              <a:rPr sz="494" spc="-66" dirty="0">
                <a:solidFill>
                  <a:srgbClr val="3385F5"/>
                </a:solidFill>
                <a:latin typeface="Gill Sans MT"/>
                <a:cs typeface="Gill Sans MT"/>
                <a:hlinkClick r:id="rId3"/>
              </a:rPr>
              <a:t> </a:t>
            </a:r>
            <a:r>
              <a:rPr sz="494" spc="-4" dirty="0">
                <a:solidFill>
                  <a:srgbClr val="3385F5"/>
                </a:solidFill>
                <a:latin typeface="Gill Sans MT"/>
                <a:cs typeface="Gill Sans MT"/>
                <a:hlinkClick r:id="rId3"/>
              </a:rPr>
              <a:t>2019</a:t>
            </a:r>
            <a:endParaRPr sz="494">
              <a:solidFill>
                <a:prstClr val="black"/>
              </a:solidFill>
              <a:latin typeface="Gill Sans MT"/>
              <a:cs typeface="Gill Sans MT"/>
            </a:endParaRPr>
          </a:p>
        </p:txBody>
      </p:sp>
    </p:spTree>
    <p:extLst>
      <p:ext uri="{BB962C8B-B14F-4D97-AF65-F5344CB8AC3E}">
        <p14:creationId xmlns:p14="http://schemas.microsoft.com/office/powerpoint/2010/main" val="152546534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56327" y="1412095"/>
            <a:ext cx="905517" cy="197510"/>
          </a:xfrm>
          <a:custGeom>
            <a:avLst/>
            <a:gdLst/>
            <a:ahLst/>
            <a:cxnLst/>
            <a:rect l="l" t="t" r="r" b="b"/>
            <a:pathLst>
              <a:path w="1100454" h="240030">
                <a:moveTo>
                  <a:pt x="0" y="239725"/>
                </a:moveTo>
                <a:lnTo>
                  <a:pt x="1099883" y="239725"/>
                </a:lnTo>
                <a:lnTo>
                  <a:pt x="1099883" y="0"/>
                </a:lnTo>
                <a:lnTo>
                  <a:pt x="0" y="0"/>
                </a:lnTo>
                <a:lnTo>
                  <a:pt x="0" y="239725"/>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3" name="object 3"/>
          <p:cNvSpPr/>
          <p:nvPr/>
        </p:nvSpPr>
        <p:spPr>
          <a:xfrm>
            <a:off x="5847854" y="1905254"/>
            <a:ext cx="873644" cy="197510"/>
          </a:xfrm>
          <a:custGeom>
            <a:avLst/>
            <a:gdLst/>
            <a:ahLst/>
            <a:cxnLst/>
            <a:rect l="l" t="t" r="r" b="b"/>
            <a:pathLst>
              <a:path w="1061720" h="240030">
                <a:moveTo>
                  <a:pt x="0" y="0"/>
                </a:moveTo>
                <a:lnTo>
                  <a:pt x="1061135" y="0"/>
                </a:lnTo>
                <a:lnTo>
                  <a:pt x="1061135"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4932994" y="2151829"/>
            <a:ext cx="576856" cy="197510"/>
          </a:xfrm>
          <a:custGeom>
            <a:avLst/>
            <a:gdLst/>
            <a:ahLst/>
            <a:cxnLst/>
            <a:rect l="l" t="t" r="r" b="b"/>
            <a:pathLst>
              <a:path w="701040" h="240030">
                <a:moveTo>
                  <a:pt x="0" y="0"/>
                </a:moveTo>
                <a:lnTo>
                  <a:pt x="700468" y="0"/>
                </a:lnTo>
                <a:lnTo>
                  <a:pt x="700468"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5053173" y="2398414"/>
            <a:ext cx="561703" cy="197510"/>
          </a:xfrm>
          <a:custGeom>
            <a:avLst/>
            <a:gdLst/>
            <a:ahLst/>
            <a:cxnLst/>
            <a:rect l="l" t="t" r="r" b="b"/>
            <a:pathLst>
              <a:path w="682625" h="240030">
                <a:moveTo>
                  <a:pt x="0" y="0"/>
                </a:moveTo>
                <a:lnTo>
                  <a:pt x="682586" y="0"/>
                </a:lnTo>
                <a:lnTo>
                  <a:pt x="682586"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4717164" y="2644998"/>
            <a:ext cx="520424" cy="197510"/>
          </a:xfrm>
          <a:custGeom>
            <a:avLst/>
            <a:gdLst/>
            <a:ahLst/>
            <a:cxnLst/>
            <a:rect l="l" t="t" r="r" b="b"/>
            <a:pathLst>
              <a:path w="632460" h="240030">
                <a:moveTo>
                  <a:pt x="0" y="0"/>
                </a:moveTo>
                <a:lnTo>
                  <a:pt x="631913" y="0"/>
                </a:lnTo>
                <a:lnTo>
                  <a:pt x="631913"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4430189" y="2891573"/>
            <a:ext cx="449362" cy="197510"/>
          </a:xfrm>
          <a:custGeom>
            <a:avLst/>
            <a:gdLst/>
            <a:ahLst/>
            <a:cxnLst/>
            <a:rect l="l" t="t" r="r" b="b"/>
            <a:pathLst>
              <a:path w="546100" h="240030">
                <a:moveTo>
                  <a:pt x="0" y="0"/>
                </a:moveTo>
                <a:lnTo>
                  <a:pt x="545477" y="0"/>
                </a:lnTo>
                <a:lnTo>
                  <a:pt x="545477"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4268304" y="3138158"/>
            <a:ext cx="264915" cy="197510"/>
          </a:xfrm>
          <a:custGeom>
            <a:avLst/>
            <a:gdLst/>
            <a:ahLst/>
            <a:cxnLst/>
            <a:rect l="l" t="t" r="r" b="b"/>
            <a:pathLst>
              <a:path w="321945" h="240030">
                <a:moveTo>
                  <a:pt x="0" y="0"/>
                </a:moveTo>
                <a:lnTo>
                  <a:pt x="321919" y="0"/>
                </a:lnTo>
                <a:lnTo>
                  <a:pt x="321919"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4317368" y="3384732"/>
            <a:ext cx="576856" cy="197510"/>
          </a:xfrm>
          <a:custGeom>
            <a:avLst/>
            <a:gdLst/>
            <a:ahLst/>
            <a:cxnLst/>
            <a:rect l="l" t="t" r="r" b="b"/>
            <a:pathLst>
              <a:path w="701039" h="240029">
                <a:moveTo>
                  <a:pt x="0" y="0"/>
                </a:moveTo>
                <a:lnTo>
                  <a:pt x="700468" y="0"/>
                </a:lnTo>
                <a:lnTo>
                  <a:pt x="700468"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4157939" y="3631317"/>
            <a:ext cx="328661" cy="197510"/>
          </a:xfrm>
          <a:custGeom>
            <a:avLst/>
            <a:gdLst/>
            <a:ahLst/>
            <a:cxnLst/>
            <a:rect l="l" t="t" r="r" b="b"/>
            <a:pathLst>
              <a:path w="399414" h="240029">
                <a:moveTo>
                  <a:pt x="0" y="0"/>
                </a:moveTo>
                <a:lnTo>
                  <a:pt x="399414" y="0"/>
                </a:lnTo>
                <a:lnTo>
                  <a:pt x="399414"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4069644" y="3877892"/>
            <a:ext cx="264915" cy="197510"/>
          </a:xfrm>
          <a:custGeom>
            <a:avLst/>
            <a:gdLst/>
            <a:ahLst/>
            <a:cxnLst/>
            <a:rect l="l" t="t" r="r" b="b"/>
            <a:pathLst>
              <a:path w="321945" h="240029">
                <a:moveTo>
                  <a:pt x="0" y="0"/>
                </a:moveTo>
                <a:lnTo>
                  <a:pt x="321919" y="0"/>
                </a:lnTo>
                <a:lnTo>
                  <a:pt x="321919"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3939642" y="4124466"/>
            <a:ext cx="280068" cy="197510"/>
          </a:xfrm>
          <a:custGeom>
            <a:avLst/>
            <a:gdLst/>
            <a:ahLst/>
            <a:cxnLst/>
            <a:rect l="l" t="t" r="r" b="b"/>
            <a:pathLst>
              <a:path w="340360" h="240029">
                <a:moveTo>
                  <a:pt x="0" y="0"/>
                </a:moveTo>
                <a:lnTo>
                  <a:pt x="339813" y="0"/>
                </a:lnTo>
                <a:lnTo>
                  <a:pt x="339813"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4003421" y="4371051"/>
            <a:ext cx="191763" cy="197510"/>
          </a:xfrm>
          <a:custGeom>
            <a:avLst/>
            <a:gdLst/>
            <a:ahLst/>
            <a:cxnLst/>
            <a:rect l="l" t="t" r="r" b="b"/>
            <a:pathLst>
              <a:path w="233045" h="240029">
                <a:moveTo>
                  <a:pt x="0" y="0"/>
                </a:moveTo>
                <a:lnTo>
                  <a:pt x="232498" y="0"/>
                </a:lnTo>
                <a:lnTo>
                  <a:pt x="232498"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4005866" y="4617626"/>
            <a:ext cx="272752" cy="197510"/>
          </a:xfrm>
          <a:custGeom>
            <a:avLst/>
            <a:gdLst/>
            <a:ahLst/>
            <a:cxnLst/>
            <a:rect l="l" t="t" r="r" b="b"/>
            <a:pathLst>
              <a:path w="331470" h="240029">
                <a:moveTo>
                  <a:pt x="0" y="0"/>
                </a:moveTo>
                <a:lnTo>
                  <a:pt x="330873" y="0"/>
                </a:lnTo>
                <a:lnTo>
                  <a:pt x="330873"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3843991" y="4864210"/>
            <a:ext cx="289473" cy="197510"/>
          </a:xfrm>
          <a:custGeom>
            <a:avLst/>
            <a:gdLst/>
            <a:ahLst/>
            <a:cxnLst/>
            <a:rect l="l" t="t" r="r" b="b"/>
            <a:pathLst>
              <a:path w="351789" h="240029">
                <a:moveTo>
                  <a:pt x="0" y="0"/>
                </a:moveTo>
                <a:lnTo>
                  <a:pt x="351726" y="0"/>
                </a:lnTo>
                <a:lnTo>
                  <a:pt x="351726"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3674748" y="5110796"/>
            <a:ext cx="280068" cy="197510"/>
          </a:xfrm>
          <a:custGeom>
            <a:avLst/>
            <a:gdLst/>
            <a:ahLst/>
            <a:cxnLst/>
            <a:rect l="l" t="t" r="r" b="b"/>
            <a:pathLst>
              <a:path w="340360" h="240029">
                <a:moveTo>
                  <a:pt x="0" y="0"/>
                </a:moveTo>
                <a:lnTo>
                  <a:pt x="339801" y="0"/>
                </a:lnTo>
                <a:lnTo>
                  <a:pt x="339801"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3571740" y="5357370"/>
            <a:ext cx="257600" cy="197510"/>
          </a:xfrm>
          <a:custGeom>
            <a:avLst/>
            <a:gdLst/>
            <a:ahLst/>
            <a:cxnLst/>
            <a:rect l="l" t="t" r="r" b="b"/>
            <a:pathLst>
              <a:path w="313054" h="240029">
                <a:moveTo>
                  <a:pt x="0" y="0"/>
                </a:moveTo>
                <a:lnTo>
                  <a:pt x="312978" y="0"/>
                </a:lnTo>
                <a:lnTo>
                  <a:pt x="312978" y="239725"/>
                </a:lnTo>
                <a:lnTo>
                  <a:pt x="0" y="239725"/>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3385338" y="5603944"/>
            <a:ext cx="96142" cy="197510"/>
          </a:xfrm>
          <a:custGeom>
            <a:avLst/>
            <a:gdLst/>
            <a:ahLst/>
            <a:cxnLst/>
            <a:rect l="l" t="t" r="r" b="b"/>
            <a:pathLst>
              <a:path w="116839" h="240029">
                <a:moveTo>
                  <a:pt x="0" y="239737"/>
                </a:moveTo>
                <a:lnTo>
                  <a:pt x="116243" y="239737"/>
                </a:lnTo>
                <a:lnTo>
                  <a:pt x="116243" y="0"/>
                </a:lnTo>
                <a:lnTo>
                  <a:pt x="0" y="0"/>
                </a:lnTo>
                <a:lnTo>
                  <a:pt x="0" y="239737"/>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4437546" y="1412095"/>
            <a:ext cx="1619271" cy="197510"/>
          </a:xfrm>
          <a:custGeom>
            <a:avLst/>
            <a:gdLst/>
            <a:ahLst/>
            <a:cxnLst/>
            <a:rect l="l" t="t" r="r" b="b"/>
            <a:pathLst>
              <a:path w="1967865" h="240030">
                <a:moveTo>
                  <a:pt x="0" y="239725"/>
                </a:moveTo>
                <a:lnTo>
                  <a:pt x="1967280" y="239725"/>
                </a:lnTo>
                <a:lnTo>
                  <a:pt x="1967280" y="0"/>
                </a:lnTo>
                <a:lnTo>
                  <a:pt x="0" y="0"/>
                </a:lnTo>
                <a:lnTo>
                  <a:pt x="0" y="239725"/>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4413019" y="1658669"/>
            <a:ext cx="1714892" cy="197510"/>
          </a:xfrm>
          <a:custGeom>
            <a:avLst/>
            <a:gdLst/>
            <a:ahLst/>
            <a:cxnLst/>
            <a:rect l="l" t="t" r="r" b="b"/>
            <a:pathLst>
              <a:path w="2084070" h="240030">
                <a:moveTo>
                  <a:pt x="0" y="0"/>
                </a:moveTo>
                <a:lnTo>
                  <a:pt x="2083523" y="0"/>
                </a:lnTo>
                <a:lnTo>
                  <a:pt x="2083523"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4341885" y="1905254"/>
            <a:ext cx="1506409" cy="197510"/>
          </a:xfrm>
          <a:custGeom>
            <a:avLst/>
            <a:gdLst/>
            <a:ahLst/>
            <a:cxnLst/>
            <a:rect l="l" t="t" r="r" b="b"/>
            <a:pathLst>
              <a:path w="1830704" h="240030">
                <a:moveTo>
                  <a:pt x="0" y="0"/>
                </a:moveTo>
                <a:lnTo>
                  <a:pt x="1830158" y="0"/>
                </a:lnTo>
                <a:lnTo>
                  <a:pt x="1830158"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3907759" y="2151829"/>
            <a:ext cx="1025696" cy="197510"/>
          </a:xfrm>
          <a:custGeom>
            <a:avLst/>
            <a:gdLst/>
            <a:ahLst/>
            <a:cxnLst/>
            <a:rect l="l" t="t" r="r" b="b"/>
            <a:pathLst>
              <a:path w="1246504" h="240030">
                <a:moveTo>
                  <a:pt x="0" y="0"/>
                </a:moveTo>
                <a:lnTo>
                  <a:pt x="1245933" y="0"/>
                </a:lnTo>
                <a:lnTo>
                  <a:pt x="1245933"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3907759" y="2398414"/>
            <a:ext cx="1145874" cy="197510"/>
          </a:xfrm>
          <a:custGeom>
            <a:avLst/>
            <a:gdLst/>
            <a:ahLst/>
            <a:cxnLst/>
            <a:rect l="l" t="t" r="r" b="b"/>
            <a:pathLst>
              <a:path w="1392554" h="240030">
                <a:moveTo>
                  <a:pt x="0" y="0"/>
                </a:moveTo>
                <a:lnTo>
                  <a:pt x="1391983" y="0"/>
                </a:lnTo>
                <a:lnTo>
                  <a:pt x="1391983"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3723813" y="2644998"/>
            <a:ext cx="993822" cy="197510"/>
          </a:xfrm>
          <a:custGeom>
            <a:avLst/>
            <a:gdLst/>
            <a:ahLst/>
            <a:cxnLst/>
            <a:rect l="l" t="t" r="r" b="b"/>
            <a:pathLst>
              <a:path w="1207770" h="240030">
                <a:moveTo>
                  <a:pt x="0" y="0"/>
                </a:moveTo>
                <a:lnTo>
                  <a:pt x="1207198" y="0"/>
                </a:lnTo>
                <a:lnTo>
                  <a:pt x="1207198"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3571740" y="2891573"/>
            <a:ext cx="858491" cy="197510"/>
          </a:xfrm>
          <a:custGeom>
            <a:avLst/>
            <a:gdLst/>
            <a:ahLst/>
            <a:cxnLst/>
            <a:rect l="l" t="t" r="r" b="b"/>
            <a:pathLst>
              <a:path w="1043304" h="240030">
                <a:moveTo>
                  <a:pt x="0" y="0"/>
                </a:moveTo>
                <a:lnTo>
                  <a:pt x="1043254" y="0"/>
                </a:lnTo>
                <a:lnTo>
                  <a:pt x="1043254"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3554570" y="3138158"/>
            <a:ext cx="713755" cy="197510"/>
          </a:xfrm>
          <a:custGeom>
            <a:avLst/>
            <a:gdLst/>
            <a:ahLst/>
            <a:cxnLst/>
            <a:rect l="l" t="t" r="r" b="b"/>
            <a:pathLst>
              <a:path w="867410" h="240030">
                <a:moveTo>
                  <a:pt x="0" y="0"/>
                </a:moveTo>
                <a:lnTo>
                  <a:pt x="867384" y="0"/>
                </a:lnTo>
                <a:lnTo>
                  <a:pt x="867384"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3500605" y="3384732"/>
            <a:ext cx="817212" cy="197510"/>
          </a:xfrm>
          <a:custGeom>
            <a:avLst/>
            <a:gdLst/>
            <a:ahLst/>
            <a:cxnLst/>
            <a:rect l="l" t="t" r="r" b="b"/>
            <a:pathLst>
              <a:path w="993139" h="240029">
                <a:moveTo>
                  <a:pt x="0" y="0"/>
                </a:moveTo>
                <a:lnTo>
                  <a:pt x="992581" y="0"/>
                </a:lnTo>
                <a:lnTo>
                  <a:pt x="992581"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3451562" y="3631317"/>
            <a:ext cx="706438" cy="197510"/>
          </a:xfrm>
          <a:custGeom>
            <a:avLst/>
            <a:gdLst/>
            <a:ahLst/>
            <a:cxnLst/>
            <a:rect l="l" t="t" r="r" b="b"/>
            <a:pathLst>
              <a:path w="858520" h="240029">
                <a:moveTo>
                  <a:pt x="0" y="0"/>
                </a:moveTo>
                <a:lnTo>
                  <a:pt x="858443" y="0"/>
                </a:lnTo>
                <a:lnTo>
                  <a:pt x="858443"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3387795" y="3877892"/>
            <a:ext cx="681881" cy="197510"/>
          </a:xfrm>
          <a:custGeom>
            <a:avLst/>
            <a:gdLst/>
            <a:ahLst/>
            <a:cxnLst/>
            <a:rect l="l" t="t" r="r" b="b"/>
            <a:pathLst>
              <a:path w="828675" h="240029">
                <a:moveTo>
                  <a:pt x="0" y="0"/>
                </a:moveTo>
                <a:lnTo>
                  <a:pt x="828636" y="0"/>
                </a:lnTo>
                <a:lnTo>
                  <a:pt x="828636"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3363267" y="4124466"/>
            <a:ext cx="576856" cy="197510"/>
          </a:xfrm>
          <a:custGeom>
            <a:avLst/>
            <a:gdLst/>
            <a:ahLst/>
            <a:cxnLst/>
            <a:rect l="l" t="t" r="r" b="b"/>
            <a:pathLst>
              <a:path w="701039" h="240029">
                <a:moveTo>
                  <a:pt x="0" y="0"/>
                </a:moveTo>
                <a:lnTo>
                  <a:pt x="700455" y="0"/>
                </a:lnTo>
                <a:lnTo>
                  <a:pt x="700455"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3363267" y="4371051"/>
            <a:ext cx="640603" cy="197510"/>
          </a:xfrm>
          <a:custGeom>
            <a:avLst/>
            <a:gdLst/>
            <a:ahLst/>
            <a:cxnLst/>
            <a:rect l="l" t="t" r="r" b="b"/>
            <a:pathLst>
              <a:path w="778510" h="240029">
                <a:moveTo>
                  <a:pt x="0" y="0"/>
                </a:moveTo>
                <a:lnTo>
                  <a:pt x="777963" y="0"/>
                </a:lnTo>
                <a:lnTo>
                  <a:pt x="777963"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3355910" y="4617626"/>
            <a:ext cx="650008" cy="197510"/>
          </a:xfrm>
          <a:custGeom>
            <a:avLst/>
            <a:gdLst/>
            <a:ahLst/>
            <a:cxnLst/>
            <a:rect l="l" t="t" r="r" b="b"/>
            <a:pathLst>
              <a:path w="789939" h="240029">
                <a:moveTo>
                  <a:pt x="0" y="0"/>
                </a:moveTo>
                <a:lnTo>
                  <a:pt x="789876" y="0"/>
                </a:lnTo>
                <a:lnTo>
                  <a:pt x="789876"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3282330" y="4864210"/>
            <a:ext cx="561703" cy="197510"/>
          </a:xfrm>
          <a:custGeom>
            <a:avLst/>
            <a:gdLst/>
            <a:ahLst/>
            <a:cxnLst/>
            <a:rect l="l" t="t" r="r" b="b"/>
            <a:pathLst>
              <a:path w="682625" h="240029">
                <a:moveTo>
                  <a:pt x="0" y="0"/>
                </a:moveTo>
                <a:lnTo>
                  <a:pt x="682574" y="0"/>
                </a:lnTo>
                <a:lnTo>
                  <a:pt x="682574"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3154784" y="5110796"/>
            <a:ext cx="520424" cy="197510"/>
          </a:xfrm>
          <a:custGeom>
            <a:avLst/>
            <a:gdLst/>
            <a:ahLst/>
            <a:cxnLst/>
            <a:rect l="l" t="t" r="r" b="b"/>
            <a:pathLst>
              <a:path w="632460" h="240029">
                <a:moveTo>
                  <a:pt x="0" y="0"/>
                </a:moveTo>
                <a:lnTo>
                  <a:pt x="631913" y="0"/>
                </a:lnTo>
                <a:lnTo>
                  <a:pt x="631913"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3122900" y="5357370"/>
            <a:ext cx="448840" cy="197510"/>
          </a:xfrm>
          <a:custGeom>
            <a:avLst/>
            <a:gdLst/>
            <a:ahLst/>
            <a:cxnLst/>
            <a:rect l="l" t="t" r="r" b="b"/>
            <a:pathLst>
              <a:path w="545464" h="240029">
                <a:moveTo>
                  <a:pt x="0" y="0"/>
                </a:moveTo>
                <a:lnTo>
                  <a:pt x="545464" y="0"/>
                </a:lnTo>
                <a:lnTo>
                  <a:pt x="545464" y="239725"/>
                </a:lnTo>
                <a:lnTo>
                  <a:pt x="0" y="239725"/>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2377272" y="1412095"/>
            <a:ext cx="2060274" cy="197510"/>
          </a:xfrm>
          <a:custGeom>
            <a:avLst/>
            <a:gdLst/>
            <a:ahLst/>
            <a:cxnLst/>
            <a:rect l="l" t="t" r="r" b="b"/>
            <a:pathLst>
              <a:path w="2503804" h="240030">
                <a:moveTo>
                  <a:pt x="0" y="239725"/>
                </a:moveTo>
                <a:lnTo>
                  <a:pt x="2503792" y="239725"/>
                </a:lnTo>
                <a:lnTo>
                  <a:pt x="2503792" y="0"/>
                </a:lnTo>
                <a:lnTo>
                  <a:pt x="0" y="0"/>
                </a:lnTo>
                <a:lnTo>
                  <a:pt x="0" y="239725"/>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2377273" y="1658669"/>
            <a:ext cx="2036238" cy="197510"/>
          </a:xfrm>
          <a:custGeom>
            <a:avLst/>
            <a:gdLst/>
            <a:ahLst/>
            <a:cxnLst/>
            <a:rect l="l" t="t" r="r" b="b"/>
            <a:pathLst>
              <a:path w="2474595" h="240030">
                <a:moveTo>
                  <a:pt x="0" y="0"/>
                </a:moveTo>
                <a:lnTo>
                  <a:pt x="2473998" y="0"/>
                </a:lnTo>
                <a:lnTo>
                  <a:pt x="2473998"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2377272" y="1905254"/>
            <a:ext cx="1964654" cy="197510"/>
          </a:xfrm>
          <a:custGeom>
            <a:avLst/>
            <a:gdLst/>
            <a:ahLst/>
            <a:cxnLst/>
            <a:rect l="l" t="t" r="r" b="b"/>
            <a:pathLst>
              <a:path w="2387600" h="240030">
                <a:moveTo>
                  <a:pt x="0" y="0"/>
                </a:moveTo>
                <a:lnTo>
                  <a:pt x="2387549" y="0"/>
                </a:lnTo>
                <a:lnTo>
                  <a:pt x="2387549"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2377272" y="2151829"/>
            <a:ext cx="1530967" cy="197510"/>
          </a:xfrm>
          <a:custGeom>
            <a:avLst/>
            <a:gdLst/>
            <a:ahLst/>
            <a:cxnLst/>
            <a:rect l="l" t="t" r="r" b="b"/>
            <a:pathLst>
              <a:path w="1860550" h="240030">
                <a:moveTo>
                  <a:pt x="0" y="0"/>
                </a:moveTo>
                <a:lnTo>
                  <a:pt x="1859965" y="0"/>
                </a:lnTo>
                <a:lnTo>
                  <a:pt x="1859965"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2377272" y="2398414"/>
            <a:ext cx="1530967" cy="197510"/>
          </a:xfrm>
          <a:custGeom>
            <a:avLst/>
            <a:gdLst/>
            <a:ahLst/>
            <a:cxnLst/>
            <a:rect l="l" t="t" r="r" b="b"/>
            <a:pathLst>
              <a:path w="1860550" h="240030">
                <a:moveTo>
                  <a:pt x="0" y="0"/>
                </a:moveTo>
                <a:lnTo>
                  <a:pt x="1859965" y="0"/>
                </a:lnTo>
                <a:lnTo>
                  <a:pt x="1859965"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2377272" y="2644998"/>
            <a:ext cx="1347042" cy="197510"/>
          </a:xfrm>
          <a:custGeom>
            <a:avLst/>
            <a:gdLst/>
            <a:ahLst/>
            <a:cxnLst/>
            <a:rect l="l" t="t" r="r" b="b"/>
            <a:pathLst>
              <a:path w="1637029" h="240030">
                <a:moveTo>
                  <a:pt x="0" y="0"/>
                </a:moveTo>
                <a:lnTo>
                  <a:pt x="1636420" y="0"/>
                </a:lnTo>
                <a:lnTo>
                  <a:pt x="1636420"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2377272" y="2891573"/>
            <a:ext cx="1194468" cy="197510"/>
          </a:xfrm>
          <a:custGeom>
            <a:avLst/>
            <a:gdLst/>
            <a:ahLst/>
            <a:cxnLst/>
            <a:rect l="l" t="t" r="r" b="b"/>
            <a:pathLst>
              <a:path w="1451610" h="240030">
                <a:moveTo>
                  <a:pt x="0" y="0"/>
                </a:moveTo>
                <a:lnTo>
                  <a:pt x="1451609" y="0"/>
                </a:lnTo>
                <a:lnTo>
                  <a:pt x="1451609"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2377272" y="3138158"/>
            <a:ext cx="1177747" cy="197510"/>
          </a:xfrm>
          <a:custGeom>
            <a:avLst/>
            <a:gdLst/>
            <a:ahLst/>
            <a:cxnLst/>
            <a:rect l="l" t="t" r="r" b="b"/>
            <a:pathLst>
              <a:path w="1431289" h="240030">
                <a:moveTo>
                  <a:pt x="0" y="0"/>
                </a:moveTo>
                <a:lnTo>
                  <a:pt x="1430743" y="0"/>
                </a:lnTo>
                <a:lnTo>
                  <a:pt x="1430743"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2377272" y="3384732"/>
            <a:ext cx="1123406" cy="197510"/>
          </a:xfrm>
          <a:custGeom>
            <a:avLst/>
            <a:gdLst/>
            <a:ahLst/>
            <a:cxnLst/>
            <a:rect l="l" t="t" r="r" b="b"/>
            <a:pathLst>
              <a:path w="1365250" h="240029">
                <a:moveTo>
                  <a:pt x="0" y="0"/>
                </a:moveTo>
                <a:lnTo>
                  <a:pt x="1365161" y="0"/>
                </a:lnTo>
                <a:lnTo>
                  <a:pt x="1365161"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45" name="object 45"/>
          <p:cNvSpPr/>
          <p:nvPr/>
        </p:nvSpPr>
        <p:spPr>
          <a:xfrm>
            <a:off x="2377272" y="3631317"/>
            <a:ext cx="1074289" cy="197510"/>
          </a:xfrm>
          <a:custGeom>
            <a:avLst/>
            <a:gdLst/>
            <a:ahLst/>
            <a:cxnLst/>
            <a:rect l="l" t="t" r="r" b="b"/>
            <a:pathLst>
              <a:path w="1305560" h="240029">
                <a:moveTo>
                  <a:pt x="0" y="0"/>
                </a:moveTo>
                <a:lnTo>
                  <a:pt x="1305559" y="0"/>
                </a:lnTo>
                <a:lnTo>
                  <a:pt x="1305559"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46" name="object 46"/>
          <p:cNvSpPr/>
          <p:nvPr/>
        </p:nvSpPr>
        <p:spPr>
          <a:xfrm>
            <a:off x="2377272" y="3877892"/>
            <a:ext cx="1010543" cy="197510"/>
          </a:xfrm>
          <a:custGeom>
            <a:avLst/>
            <a:gdLst/>
            <a:ahLst/>
            <a:cxnLst/>
            <a:rect l="l" t="t" r="r" b="b"/>
            <a:pathLst>
              <a:path w="1228089" h="240029">
                <a:moveTo>
                  <a:pt x="0" y="0"/>
                </a:moveTo>
                <a:lnTo>
                  <a:pt x="1228051" y="0"/>
                </a:lnTo>
                <a:lnTo>
                  <a:pt x="1228051"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47" name="object 47"/>
          <p:cNvSpPr/>
          <p:nvPr/>
        </p:nvSpPr>
        <p:spPr>
          <a:xfrm>
            <a:off x="2377272" y="4124466"/>
            <a:ext cx="986507" cy="197510"/>
          </a:xfrm>
          <a:custGeom>
            <a:avLst/>
            <a:gdLst/>
            <a:ahLst/>
            <a:cxnLst/>
            <a:rect l="l" t="t" r="r" b="b"/>
            <a:pathLst>
              <a:path w="1198879" h="240029">
                <a:moveTo>
                  <a:pt x="0" y="0"/>
                </a:moveTo>
                <a:lnTo>
                  <a:pt x="1198257" y="0"/>
                </a:lnTo>
                <a:lnTo>
                  <a:pt x="1198257"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48" name="object 48"/>
          <p:cNvSpPr/>
          <p:nvPr/>
        </p:nvSpPr>
        <p:spPr>
          <a:xfrm>
            <a:off x="2377272" y="4371051"/>
            <a:ext cx="986507" cy="197510"/>
          </a:xfrm>
          <a:custGeom>
            <a:avLst/>
            <a:gdLst/>
            <a:ahLst/>
            <a:cxnLst/>
            <a:rect l="l" t="t" r="r" b="b"/>
            <a:pathLst>
              <a:path w="1198879" h="240029">
                <a:moveTo>
                  <a:pt x="0" y="0"/>
                </a:moveTo>
                <a:lnTo>
                  <a:pt x="1198257" y="0"/>
                </a:lnTo>
                <a:lnTo>
                  <a:pt x="1198257"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49" name="object 49"/>
          <p:cNvSpPr/>
          <p:nvPr/>
        </p:nvSpPr>
        <p:spPr>
          <a:xfrm>
            <a:off x="2377273" y="4617626"/>
            <a:ext cx="978669" cy="197510"/>
          </a:xfrm>
          <a:custGeom>
            <a:avLst/>
            <a:gdLst/>
            <a:ahLst/>
            <a:cxnLst/>
            <a:rect l="l" t="t" r="r" b="b"/>
            <a:pathLst>
              <a:path w="1189354" h="240029">
                <a:moveTo>
                  <a:pt x="0" y="0"/>
                </a:moveTo>
                <a:lnTo>
                  <a:pt x="1189304" y="0"/>
                </a:lnTo>
                <a:lnTo>
                  <a:pt x="1189304"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50" name="object 50"/>
          <p:cNvSpPr/>
          <p:nvPr/>
        </p:nvSpPr>
        <p:spPr>
          <a:xfrm>
            <a:off x="2377273" y="4864210"/>
            <a:ext cx="905517" cy="197510"/>
          </a:xfrm>
          <a:custGeom>
            <a:avLst/>
            <a:gdLst/>
            <a:ahLst/>
            <a:cxnLst/>
            <a:rect l="l" t="t" r="r" b="b"/>
            <a:pathLst>
              <a:path w="1100454" h="240029">
                <a:moveTo>
                  <a:pt x="0" y="0"/>
                </a:moveTo>
                <a:lnTo>
                  <a:pt x="1099883" y="0"/>
                </a:lnTo>
                <a:lnTo>
                  <a:pt x="1099883"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51" name="object 51"/>
          <p:cNvSpPr/>
          <p:nvPr/>
        </p:nvSpPr>
        <p:spPr>
          <a:xfrm>
            <a:off x="2377272" y="5110796"/>
            <a:ext cx="777501" cy="197510"/>
          </a:xfrm>
          <a:custGeom>
            <a:avLst/>
            <a:gdLst/>
            <a:ahLst/>
            <a:cxnLst/>
            <a:rect l="l" t="t" r="r" b="b"/>
            <a:pathLst>
              <a:path w="944879" h="240029">
                <a:moveTo>
                  <a:pt x="0" y="0"/>
                </a:moveTo>
                <a:lnTo>
                  <a:pt x="944880" y="0"/>
                </a:lnTo>
                <a:lnTo>
                  <a:pt x="944880"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52" name="object 52"/>
          <p:cNvSpPr/>
          <p:nvPr/>
        </p:nvSpPr>
        <p:spPr>
          <a:xfrm>
            <a:off x="2377272" y="5357370"/>
            <a:ext cx="745627" cy="197510"/>
          </a:xfrm>
          <a:custGeom>
            <a:avLst/>
            <a:gdLst/>
            <a:ahLst/>
            <a:cxnLst/>
            <a:rect l="l" t="t" r="r" b="b"/>
            <a:pathLst>
              <a:path w="906145" h="240029">
                <a:moveTo>
                  <a:pt x="0" y="0"/>
                </a:moveTo>
                <a:lnTo>
                  <a:pt x="906144" y="0"/>
                </a:lnTo>
                <a:lnTo>
                  <a:pt x="906144" y="239725"/>
                </a:lnTo>
                <a:lnTo>
                  <a:pt x="0" y="239725"/>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53" name="object 53"/>
          <p:cNvSpPr txBox="1"/>
          <p:nvPr/>
        </p:nvSpPr>
        <p:spPr>
          <a:xfrm>
            <a:off x="1706461" y="2179368"/>
            <a:ext cx="641648" cy="137190"/>
          </a:xfrm>
          <a:prstGeom prst="rect">
            <a:avLst/>
          </a:prstGeom>
        </p:spPr>
        <p:txBody>
          <a:bodyPr vert="horz" wrap="square" lIns="0" tIns="10450" rIns="0" bIns="0" rtlCol="0">
            <a:spAutoFit/>
          </a:bodyPr>
          <a:lstStyle/>
          <a:p>
            <a:pPr marL="10451" defTabSz="752460">
              <a:spcBef>
                <a:spcPts val="82"/>
              </a:spcBef>
            </a:pPr>
            <a:r>
              <a:rPr sz="823" spc="70" dirty="0">
                <a:solidFill>
                  <a:srgbClr val="122258"/>
                </a:solidFill>
                <a:latin typeface="Gill Sans MT"/>
                <a:cs typeface="Gill Sans MT"/>
              </a:rPr>
              <a:t>Set </a:t>
            </a:r>
            <a:r>
              <a:rPr sz="823" spc="91" dirty="0">
                <a:solidFill>
                  <a:srgbClr val="122258"/>
                </a:solidFill>
                <a:latin typeface="Gill Sans MT"/>
                <a:cs typeface="Gill Sans MT"/>
              </a:rPr>
              <a:t>an</a:t>
            </a:r>
            <a:r>
              <a:rPr sz="823" spc="-136" dirty="0">
                <a:solidFill>
                  <a:srgbClr val="122258"/>
                </a:solidFill>
                <a:latin typeface="Gill Sans MT"/>
                <a:cs typeface="Gill Sans MT"/>
              </a:rPr>
              <a:t> </a:t>
            </a:r>
            <a:r>
              <a:rPr sz="823" spc="74" dirty="0">
                <a:solidFill>
                  <a:srgbClr val="122258"/>
                </a:solidFill>
                <a:latin typeface="Gill Sans MT"/>
                <a:cs typeface="Gill Sans MT"/>
              </a:rPr>
              <a:t>alarm</a:t>
            </a:r>
            <a:endParaRPr sz="823">
              <a:solidFill>
                <a:prstClr val="black"/>
              </a:solidFill>
              <a:latin typeface="Gill Sans MT"/>
              <a:cs typeface="Gill Sans MT"/>
            </a:endParaRPr>
          </a:p>
        </p:txBody>
      </p:sp>
      <p:sp>
        <p:nvSpPr>
          <p:cNvPr id="54" name="object 54"/>
          <p:cNvSpPr txBox="1"/>
          <p:nvPr/>
        </p:nvSpPr>
        <p:spPr>
          <a:xfrm>
            <a:off x="1413180" y="1934518"/>
            <a:ext cx="935301" cy="137190"/>
          </a:xfrm>
          <a:prstGeom prst="rect">
            <a:avLst/>
          </a:prstGeom>
        </p:spPr>
        <p:txBody>
          <a:bodyPr vert="horz" wrap="square" lIns="0" tIns="10450" rIns="0" bIns="0" rtlCol="0">
            <a:spAutoFit/>
          </a:bodyPr>
          <a:lstStyle/>
          <a:p>
            <a:pPr marL="10451" defTabSz="752460">
              <a:spcBef>
                <a:spcPts val="82"/>
              </a:spcBef>
            </a:pPr>
            <a:r>
              <a:rPr sz="823" spc="49" dirty="0">
                <a:solidFill>
                  <a:srgbClr val="122258"/>
                </a:solidFill>
                <a:latin typeface="Gill Sans MT"/>
                <a:cs typeface="Gill Sans MT"/>
              </a:rPr>
              <a:t>Check </a:t>
            </a:r>
            <a:r>
              <a:rPr sz="823" spc="45" dirty="0">
                <a:solidFill>
                  <a:srgbClr val="122258"/>
                </a:solidFill>
                <a:latin typeface="Gill Sans MT"/>
                <a:cs typeface="Gill Sans MT"/>
              </a:rPr>
              <a:t>the</a:t>
            </a:r>
            <a:r>
              <a:rPr sz="823" spc="-91" dirty="0">
                <a:solidFill>
                  <a:srgbClr val="122258"/>
                </a:solidFill>
                <a:latin typeface="Gill Sans MT"/>
                <a:cs typeface="Gill Sans MT"/>
              </a:rPr>
              <a:t> </a:t>
            </a:r>
            <a:r>
              <a:rPr sz="823" spc="49" dirty="0">
                <a:solidFill>
                  <a:srgbClr val="122258"/>
                </a:solidFill>
                <a:latin typeface="Gill Sans MT"/>
                <a:cs typeface="Gill Sans MT"/>
              </a:rPr>
              <a:t>weather</a:t>
            </a:r>
            <a:endParaRPr sz="823">
              <a:solidFill>
                <a:prstClr val="black"/>
              </a:solidFill>
              <a:latin typeface="Gill Sans MT"/>
              <a:cs typeface="Gill Sans MT"/>
            </a:endParaRPr>
          </a:p>
        </p:txBody>
      </p:sp>
      <p:sp>
        <p:nvSpPr>
          <p:cNvPr id="55" name="object 55"/>
          <p:cNvSpPr txBox="1"/>
          <p:nvPr/>
        </p:nvSpPr>
        <p:spPr>
          <a:xfrm>
            <a:off x="1618993" y="2669173"/>
            <a:ext cx="728907" cy="137190"/>
          </a:xfrm>
          <a:prstGeom prst="rect">
            <a:avLst/>
          </a:prstGeom>
        </p:spPr>
        <p:txBody>
          <a:bodyPr vert="horz" wrap="square" lIns="0" tIns="10450" rIns="0" bIns="0" rtlCol="0">
            <a:spAutoFit/>
          </a:bodyPr>
          <a:lstStyle/>
          <a:p>
            <a:pPr marL="10451" defTabSz="752460">
              <a:spcBef>
                <a:spcPts val="82"/>
              </a:spcBef>
            </a:pPr>
            <a:r>
              <a:rPr sz="823" spc="62" dirty="0">
                <a:solidFill>
                  <a:srgbClr val="122258"/>
                </a:solidFill>
                <a:latin typeface="Gill Sans MT"/>
                <a:cs typeface="Gill Sans MT"/>
              </a:rPr>
              <a:t>Listen </a:t>
            </a:r>
            <a:r>
              <a:rPr sz="823" spc="21" dirty="0">
                <a:solidFill>
                  <a:srgbClr val="122258"/>
                </a:solidFill>
                <a:latin typeface="Gill Sans MT"/>
                <a:cs typeface="Gill Sans MT"/>
              </a:rPr>
              <a:t>to</a:t>
            </a:r>
            <a:r>
              <a:rPr sz="823" spc="-119" dirty="0">
                <a:solidFill>
                  <a:srgbClr val="122258"/>
                </a:solidFill>
                <a:latin typeface="Gill Sans MT"/>
                <a:cs typeface="Gill Sans MT"/>
              </a:rPr>
              <a:t> </a:t>
            </a:r>
            <a:r>
              <a:rPr sz="823" spc="45" dirty="0">
                <a:solidFill>
                  <a:srgbClr val="122258"/>
                </a:solidFill>
                <a:latin typeface="Gill Sans MT"/>
                <a:cs typeface="Gill Sans MT"/>
              </a:rPr>
              <a:t>radio</a:t>
            </a:r>
            <a:endParaRPr sz="823">
              <a:solidFill>
                <a:prstClr val="black"/>
              </a:solidFill>
              <a:latin typeface="Gill Sans MT"/>
              <a:cs typeface="Gill Sans MT"/>
            </a:endParaRPr>
          </a:p>
        </p:txBody>
      </p:sp>
      <p:sp>
        <p:nvSpPr>
          <p:cNvPr id="56" name="object 56"/>
          <p:cNvSpPr txBox="1"/>
          <p:nvPr/>
        </p:nvSpPr>
        <p:spPr>
          <a:xfrm>
            <a:off x="1791546" y="2424323"/>
            <a:ext cx="556478" cy="137190"/>
          </a:xfrm>
          <a:prstGeom prst="rect">
            <a:avLst/>
          </a:prstGeom>
        </p:spPr>
        <p:txBody>
          <a:bodyPr vert="horz" wrap="square" lIns="0" tIns="10450" rIns="0" bIns="0" rtlCol="0">
            <a:spAutoFit/>
          </a:bodyPr>
          <a:lstStyle/>
          <a:p>
            <a:pPr marL="10451" defTabSz="752460">
              <a:spcBef>
                <a:spcPts val="82"/>
              </a:spcBef>
            </a:pPr>
            <a:r>
              <a:rPr sz="823" spc="70" dirty="0">
                <a:solidFill>
                  <a:srgbClr val="122258"/>
                </a:solidFill>
                <a:latin typeface="Gill Sans MT"/>
                <a:cs typeface="Gill Sans MT"/>
              </a:rPr>
              <a:t>Set </a:t>
            </a:r>
            <a:r>
              <a:rPr sz="823" spc="119" dirty="0">
                <a:solidFill>
                  <a:srgbClr val="122258"/>
                </a:solidFill>
                <a:latin typeface="Gill Sans MT"/>
                <a:cs typeface="Gill Sans MT"/>
              </a:rPr>
              <a:t>a</a:t>
            </a:r>
            <a:r>
              <a:rPr sz="823" spc="-132" dirty="0">
                <a:solidFill>
                  <a:srgbClr val="122258"/>
                </a:solidFill>
                <a:latin typeface="Gill Sans MT"/>
                <a:cs typeface="Gill Sans MT"/>
              </a:rPr>
              <a:t> </a:t>
            </a:r>
            <a:r>
              <a:rPr sz="823" spc="37" dirty="0">
                <a:solidFill>
                  <a:srgbClr val="122258"/>
                </a:solidFill>
                <a:latin typeface="Gill Sans MT"/>
                <a:cs typeface="Gill Sans MT"/>
              </a:rPr>
              <a:t>timer</a:t>
            </a:r>
            <a:endParaRPr sz="823">
              <a:solidFill>
                <a:prstClr val="black"/>
              </a:solidFill>
              <a:latin typeface="Gill Sans MT"/>
              <a:cs typeface="Gill Sans MT"/>
            </a:endParaRPr>
          </a:p>
        </p:txBody>
      </p:sp>
      <p:sp>
        <p:nvSpPr>
          <p:cNvPr id="57" name="object 57"/>
          <p:cNvSpPr txBox="1"/>
          <p:nvPr/>
        </p:nvSpPr>
        <p:spPr>
          <a:xfrm>
            <a:off x="1023145" y="3158978"/>
            <a:ext cx="1325096" cy="137190"/>
          </a:xfrm>
          <a:prstGeom prst="rect">
            <a:avLst/>
          </a:prstGeom>
        </p:spPr>
        <p:txBody>
          <a:bodyPr vert="horz" wrap="square" lIns="0" tIns="10450" rIns="0" bIns="0" rtlCol="0">
            <a:spAutoFit/>
          </a:bodyPr>
          <a:lstStyle/>
          <a:p>
            <a:pPr marL="10451" defTabSz="752460">
              <a:spcBef>
                <a:spcPts val="82"/>
              </a:spcBef>
            </a:pPr>
            <a:r>
              <a:rPr sz="823" spc="82" dirty="0">
                <a:solidFill>
                  <a:srgbClr val="122258"/>
                </a:solidFill>
                <a:latin typeface="Gill Sans MT"/>
                <a:cs typeface="Gill Sans MT"/>
              </a:rPr>
              <a:t>Play</a:t>
            </a:r>
            <a:r>
              <a:rPr sz="823" spc="-12" dirty="0">
                <a:solidFill>
                  <a:srgbClr val="122258"/>
                </a:solidFill>
                <a:latin typeface="Gill Sans MT"/>
                <a:cs typeface="Gill Sans MT"/>
              </a:rPr>
              <a:t> </a:t>
            </a:r>
            <a:r>
              <a:rPr sz="823" spc="107" dirty="0">
                <a:solidFill>
                  <a:srgbClr val="122258"/>
                </a:solidFill>
                <a:latin typeface="Gill Sans MT"/>
                <a:cs typeface="Gill Sans MT"/>
              </a:rPr>
              <a:t>game</a:t>
            </a:r>
            <a:r>
              <a:rPr sz="823" spc="-12" dirty="0">
                <a:solidFill>
                  <a:srgbClr val="122258"/>
                </a:solidFill>
                <a:latin typeface="Gill Sans MT"/>
                <a:cs typeface="Gill Sans MT"/>
              </a:rPr>
              <a:t> </a:t>
            </a:r>
            <a:r>
              <a:rPr sz="823" spc="8" dirty="0">
                <a:solidFill>
                  <a:srgbClr val="122258"/>
                </a:solidFill>
                <a:latin typeface="Gill Sans MT"/>
                <a:cs typeface="Gill Sans MT"/>
              </a:rPr>
              <a:t>or</a:t>
            </a:r>
            <a:r>
              <a:rPr sz="823" spc="-8" dirty="0">
                <a:solidFill>
                  <a:srgbClr val="122258"/>
                </a:solidFill>
                <a:latin typeface="Gill Sans MT"/>
                <a:cs typeface="Gill Sans MT"/>
              </a:rPr>
              <a:t> </a:t>
            </a:r>
            <a:r>
              <a:rPr sz="823" spc="66" dirty="0">
                <a:solidFill>
                  <a:srgbClr val="122258"/>
                </a:solidFill>
                <a:latin typeface="Gill Sans MT"/>
                <a:cs typeface="Gill Sans MT"/>
              </a:rPr>
              <a:t>answer</a:t>
            </a:r>
            <a:r>
              <a:rPr sz="823" spc="-12" dirty="0">
                <a:solidFill>
                  <a:srgbClr val="122258"/>
                </a:solidFill>
                <a:latin typeface="Gill Sans MT"/>
                <a:cs typeface="Gill Sans MT"/>
              </a:rPr>
              <a:t> </a:t>
            </a:r>
            <a:r>
              <a:rPr sz="823" spc="37" dirty="0">
                <a:solidFill>
                  <a:srgbClr val="122258"/>
                </a:solidFill>
                <a:latin typeface="Gill Sans MT"/>
                <a:cs typeface="Gill Sans MT"/>
              </a:rPr>
              <a:t>trivia</a:t>
            </a:r>
            <a:endParaRPr sz="823">
              <a:solidFill>
                <a:prstClr val="black"/>
              </a:solidFill>
              <a:latin typeface="Gill Sans MT"/>
              <a:cs typeface="Gill Sans MT"/>
            </a:endParaRPr>
          </a:p>
        </p:txBody>
      </p:sp>
      <p:sp>
        <p:nvSpPr>
          <p:cNvPr id="58" name="object 58"/>
          <p:cNvSpPr txBox="1"/>
          <p:nvPr/>
        </p:nvSpPr>
        <p:spPr>
          <a:xfrm>
            <a:off x="311341" y="2914023"/>
            <a:ext cx="2037283" cy="137190"/>
          </a:xfrm>
          <a:prstGeom prst="rect">
            <a:avLst/>
          </a:prstGeom>
        </p:spPr>
        <p:txBody>
          <a:bodyPr vert="horz" wrap="square" lIns="0" tIns="10450" rIns="0" bIns="0" rtlCol="0">
            <a:spAutoFit/>
          </a:bodyPr>
          <a:lstStyle/>
          <a:p>
            <a:pPr marL="10451" defTabSz="752460">
              <a:spcBef>
                <a:spcPts val="82"/>
              </a:spcBef>
            </a:pPr>
            <a:r>
              <a:rPr sz="823" spc="58" dirty="0">
                <a:solidFill>
                  <a:srgbClr val="122258"/>
                </a:solidFill>
                <a:latin typeface="Gill Sans MT"/>
                <a:cs typeface="Gill Sans MT"/>
              </a:rPr>
              <a:t>Use</a:t>
            </a:r>
            <a:r>
              <a:rPr sz="823" spc="-4" dirty="0">
                <a:solidFill>
                  <a:srgbClr val="122258"/>
                </a:solidFill>
                <a:latin typeface="Gill Sans MT"/>
                <a:cs typeface="Gill Sans MT"/>
              </a:rPr>
              <a:t> </a:t>
            </a:r>
            <a:r>
              <a:rPr sz="823" spc="119" dirty="0">
                <a:solidFill>
                  <a:srgbClr val="122258"/>
                </a:solidFill>
                <a:latin typeface="Gill Sans MT"/>
                <a:cs typeface="Gill Sans MT"/>
              </a:rPr>
              <a:t>a</a:t>
            </a:r>
            <a:r>
              <a:rPr sz="823" spc="-4" dirty="0">
                <a:solidFill>
                  <a:srgbClr val="122258"/>
                </a:solidFill>
                <a:latin typeface="Gill Sans MT"/>
                <a:cs typeface="Gill Sans MT"/>
              </a:rPr>
              <a:t> </a:t>
            </a:r>
            <a:r>
              <a:rPr sz="823" spc="49" dirty="0">
                <a:solidFill>
                  <a:srgbClr val="122258"/>
                </a:solidFill>
                <a:latin typeface="Gill Sans MT"/>
                <a:cs typeface="Gill Sans MT"/>
              </a:rPr>
              <a:t>favorite</a:t>
            </a:r>
            <a:r>
              <a:rPr sz="823" spc="-4" dirty="0">
                <a:solidFill>
                  <a:srgbClr val="122258"/>
                </a:solidFill>
                <a:latin typeface="Gill Sans MT"/>
                <a:cs typeface="Gill Sans MT"/>
              </a:rPr>
              <a:t> </a:t>
            </a:r>
            <a:r>
              <a:rPr sz="823" spc="49" dirty="0">
                <a:solidFill>
                  <a:srgbClr val="122258"/>
                </a:solidFill>
                <a:latin typeface="Gill Sans MT"/>
                <a:cs typeface="Gill Sans MT"/>
              </a:rPr>
              <a:t>Alexa</a:t>
            </a:r>
            <a:r>
              <a:rPr sz="823" spc="-4" dirty="0">
                <a:solidFill>
                  <a:srgbClr val="122258"/>
                </a:solidFill>
                <a:latin typeface="Gill Sans MT"/>
                <a:cs typeface="Gill Sans MT"/>
              </a:rPr>
              <a:t> </a:t>
            </a:r>
            <a:r>
              <a:rPr sz="823" spc="62" dirty="0">
                <a:solidFill>
                  <a:srgbClr val="122258"/>
                </a:solidFill>
                <a:latin typeface="Gill Sans MT"/>
                <a:cs typeface="Gill Sans MT"/>
              </a:rPr>
              <a:t>skill</a:t>
            </a:r>
            <a:r>
              <a:rPr sz="823" dirty="0">
                <a:solidFill>
                  <a:srgbClr val="122258"/>
                </a:solidFill>
                <a:latin typeface="Gill Sans MT"/>
                <a:cs typeface="Gill Sans MT"/>
              </a:rPr>
              <a:t> </a:t>
            </a:r>
            <a:r>
              <a:rPr sz="823" spc="132" dirty="0">
                <a:solidFill>
                  <a:srgbClr val="122258"/>
                </a:solidFill>
                <a:latin typeface="Gill Sans MT"/>
                <a:cs typeface="Gill Sans MT"/>
              </a:rPr>
              <a:t>/</a:t>
            </a:r>
            <a:r>
              <a:rPr sz="823" spc="-4" dirty="0">
                <a:solidFill>
                  <a:srgbClr val="122258"/>
                </a:solidFill>
                <a:latin typeface="Gill Sans MT"/>
                <a:cs typeface="Gill Sans MT"/>
              </a:rPr>
              <a:t> </a:t>
            </a:r>
            <a:r>
              <a:rPr sz="823" spc="49" dirty="0">
                <a:solidFill>
                  <a:srgbClr val="122258"/>
                </a:solidFill>
                <a:latin typeface="Gill Sans MT"/>
                <a:cs typeface="Gill Sans MT"/>
              </a:rPr>
              <a:t>Google</a:t>
            </a:r>
            <a:r>
              <a:rPr sz="823" spc="-4" dirty="0">
                <a:solidFill>
                  <a:srgbClr val="122258"/>
                </a:solidFill>
                <a:latin typeface="Gill Sans MT"/>
                <a:cs typeface="Gill Sans MT"/>
              </a:rPr>
              <a:t> </a:t>
            </a:r>
            <a:r>
              <a:rPr sz="823" spc="41" dirty="0">
                <a:solidFill>
                  <a:srgbClr val="122258"/>
                </a:solidFill>
                <a:latin typeface="Gill Sans MT"/>
                <a:cs typeface="Gill Sans MT"/>
              </a:rPr>
              <a:t>Action</a:t>
            </a:r>
            <a:endParaRPr sz="823">
              <a:solidFill>
                <a:prstClr val="black"/>
              </a:solidFill>
              <a:latin typeface="Gill Sans MT"/>
              <a:cs typeface="Gill Sans MT"/>
            </a:endParaRPr>
          </a:p>
        </p:txBody>
      </p:sp>
      <p:sp>
        <p:nvSpPr>
          <p:cNvPr id="59" name="object 59"/>
          <p:cNvSpPr txBox="1"/>
          <p:nvPr/>
        </p:nvSpPr>
        <p:spPr>
          <a:xfrm>
            <a:off x="1134333" y="3648678"/>
            <a:ext cx="1214323" cy="137190"/>
          </a:xfrm>
          <a:prstGeom prst="rect">
            <a:avLst/>
          </a:prstGeom>
        </p:spPr>
        <p:txBody>
          <a:bodyPr vert="horz" wrap="square" lIns="0" tIns="10450" rIns="0" bIns="0" rtlCol="0">
            <a:spAutoFit/>
          </a:bodyPr>
          <a:lstStyle/>
          <a:p>
            <a:pPr marL="10451" defTabSz="752460">
              <a:spcBef>
                <a:spcPts val="82"/>
              </a:spcBef>
            </a:pPr>
            <a:r>
              <a:rPr sz="823" spc="62" dirty="0">
                <a:solidFill>
                  <a:srgbClr val="122258"/>
                </a:solidFill>
                <a:latin typeface="Gill Sans MT"/>
                <a:cs typeface="Gill Sans MT"/>
              </a:rPr>
              <a:t>Listen </a:t>
            </a:r>
            <a:r>
              <a:rPr sz="823" spc="21" dirty="0">
                <a:solidFill>
                  <a:srgbClr val="122258"/>
                </a:solidFill>
                <a:latin typeface="Gill Sans MT"/>
                <a:cs typeface="Gill Sans MT"/>
              </a:rPr>
              <a:t>to </a:t>
            </a:r>
            <a:r>
              <a:rPr sz="823" spc="78" dirty="0">
                <a:solidFill>
                  <a:srgbClr val="122258"/>
                </a:solidFill>
                <a:latin typeface="Gill Sans MT"/>
                <a:cs typeface="Gill Sans MT"/>
              </a:rPr>
              <a:t>news</a:t>
            </a:r>
            <a:r>
              <a:rPr sz="823" spc="-140" dirty="0">
                <a:solidFill>
                  <a:srgbClr val="122258"/>
                </a:solidFill>
                <a:latin typeface="Gill Sans MT"/>
                <a:cs typeface="Gill Sans MT"/>
              </a:rPr>
              <a:t> </a:t>
            </a:r>
            <a:r>
              <a:rPr sz="823" spc="8" dirty="0">
                <a:solidFill>
                  <a:srgbClr val="122258"/>
                </a:solidFill>
                <a:latin typeface="Gill Sans MT"/>
                <a:cs typeface="Gill Sans MT"/>
              </a:rPr>
              <a:t>or </a:t>
            </a:r>
            <a:r>
              <a:rPr sz="823" spc="62" dirty="0">
                <a:solidFill>
                  <a:srgbClr val="122258"/>
                </a:solidFill>
                <a:latin typeface="Gill Sans MT"/>
                <a:cs typeface="Gill Sans MT"/>
              </a:rPr>
              <a:t>sports</a:t>
            </a:r>
            <a:endParaRPr sz="823">
              <a:solidFill>
                <a:prstClr val="black"/>
              </a:solidFill>
              <a:latin typeface="Gill Sans MT"/>
              <a:cs typeface="Gill Sans MT"/>
            </a:endParaRPr>
          </a:p>
        </p:txBody>
      </p:sp>
      <p:sp>
        <p:nvSpPr>
          <p:cNvPr id="60" name="object 60"/>
          <p:cNvSpPr txBox="1"/>
          <p:nvPr/>
        </p:nvSpPr>
        <p:spPr>
          <a:xfrm>
            <a:off x="936930" y="3403828"/>
            <a:ext cx="1411834" cy="137190"/>
          </a:xfrm>
          <a:prstGeom prst="rect">
            <a:avLst/>
          </a:prstGeom>
        </p:spPr>
        <p:txBody>
          <a:bodyPr vert="horz" wrap="square" lIns="0" tIns="10450" rIns="0" bIns="0" rtlCol="0">
            <a:spAutoFit/>
          </a:bodyPr>
          <a:lstStyle/>
          <a:p>
            <a:pPr marL="10451" defTabSz="752460">
              <a:spcBef>
                <a:spcPts val="82"/>
              </a:spcBef>
            </a:pPr>
            <a:r>
              <a:rPr sz="823" spc="21" dirty="0">
                <a:solidFill>
                  <a:srgbClr val="122258"/>
                </a:solidFill>
                <a:latin typeface="Gill Sans MT"/>
                <a:cs typeface="Gill Sans MT"/>
              </a:rPr>
              <a:t>Control </a:t>
            </a:r>
            <a:r>
              <a:rPr sz="823" spc="74" dirty="0">
                <a:solidFill>
                  <a:srgbClr val="122258"/>
                </a:solidFill>
                <a:latin typeface="Gill Sans MT"/>
                <a:cs typeface="Gill Sans MT"/>
              </a:rPr>
              <a:t>smart </a:t>
            </a:r>
            <a:r>
              <a:rPr sz="823" spc="70" dirty="0">
                <a:solidFill>
                  <a:srgbClr val="122258"/>
                </a:solidFill>
                <a:latin typeface="Gill Sans MT"/>
                <a:cs typeface="Gill Sans MT"/>
              </a:rPr>
              <a:t>home</a:t>
            </a:r>
            <a:r>
              <a:rPr sz="823" spc="-144" dirty="0">
                <a:solidFill>
                  <a:srgbClr val="122258"/>
                </a:solidFill>
                <a:latin typeface="Gill Sans MT"/>
                <a:cs typeface="Gill Sans MT"/>
              </a:rPr>
              <a:t> </a:t>
            </a:r>
            <a:r>
              <a:rPr sz="823" spc="74" dirty="0">
                <a:solidFill>
                  <a:srgbClr val="122258"/>
                </a:solidFill>
                <a:latin typeface="Gill Sans MT"/>
                <a:cs typeface="Gill Sans MT"/>
              </a:rPr>
              <a:t>devices</a:t>
            </a:r>
            <a:endParaRPr sz="823">
              <a:solidFill>
                <a:prstClr val="black"/>
              </a:solidFill>
              <a:latin typeface="Gill Sans MT"/>
              <a:cs typeface="Gill Sans MT"/>
            </a:endParaRPr>
          </a:p>
        </p:txBody>
      </p:sp>
      <p:sp>
        <p:nvSpPr>
          <p:cNvPr id="61" name="object 61"/>
          <p:cNvSpPr txBox="1"/>
          <p:nvPr/>
        </p:nvSpPr>
        <p:spPr>
          <a:xfrm>
            <a:off x="1653754" y="4148934"/>
            <a:ext cx="694944" cy="137190"/>
          </a:xfrm>
          <a:prstGeom prst="rect">
            <a:avLst/>
          </a:prstGeom>
        </p:spPr>
        <p:txBody>
          <a:bodyPr vert="horz" wrap="square" lIns="0" tIns="10450" rIns="0" bIns="0" rtlCol="0">
            <a:spAutoFit/>
          </a:bodyPr>
          <a:lstStyle/>
          <a:p>
            <a:pPr marL="10451" defTabSz="752460">
              <a:spcBef>
                <a:spcPts val="82"/>
              </a:spcBef>
            </a:pPr>
            <a:r>
              <a:rPr sz="823" spc="45" dirty="0">
                <a:solidFill>
                  <a:srgbClr val="122258"/>
                </a:solidFill>
                <a:latin typeface="Gill Sans MT"/>
                <a:cs typeface="Gill Sans MT"/>
              </a:rPr>
              <a:t>Call</a:t>
            </a:r>
            <a:r>
              <a:rPr sz="823" spc="-49" dirty="0">
                <a:solidFill>
                  <a:srgbClr val="122258"/>
                </a:solidFill>
                <a:latin typeface="Gill Sans MT"/>
                <a:cs typeface="Gill Sans MT"/>
              </a:rPr>
              <a:t> </a:t>
            </a:r>
            <a:r>
              <a:rPr sz="823" spc="74" dirty="0">
                <a:solidFill>
                  <a:srgbClr val="122258"/>
                </a:solidFill>
                <a:latin typeface="Gill Sans MT"/>
                <a:cs typeface="Gill Sans MT"/>
              </a:rPr>
              <a:t>someone</a:t>
            </a:r>
            <a:endParaRPr sz="823">
              <a:solidFill>
                <a:prstClr val="black"/>
              </a:solidFill>
              <a:latin typeface="Gill Sans MT"/>
              <a:cs typeface="Gill Sans MT"/>
            </a:endParaRPr>
          </a:p>
        </p:txBody>
      </p:sp>
      <p:sp>
        <p:nvSpPr>
          <p:cNvPr id="62" name="object 62"/>
          <p:cNvSpPr txBox="1"/>
          <p:nvPr/>
        </p:nvSpPr>
        <p:spPr>
          <a:xfrm>
            <a:off x="1188547" y="3893633"/>
            <a:ext cx="1159459" cy="137190"/>
          </a:xfrm>
          <a:prstGeom prst="rect">
            <a:avLst/>
          </a:prstGeom>
        </p:spPr>
        <p:txBody>
          <a:bodyPr vert="horz" wrap="square" lIns="0" tIns="10450" rIns="0" bIns="0" rtlCol="0">
            <a:spAutoFit/>
          </a:bodyPr>
          <a:lstStyle/>
          <a:p>
            <a:pPr marL="10451" defTabSz="752460">
              <a:spcBef>
                <a:spcPts val="82"/>
              </a:spcBef>
            </a:pPr>
            <a:r>
              <a:rPr sz="823" spc="70" dirty="0">
                <a:solidFill>
                  <a:srgbClr val="122258"/>
                </a:solidFill>
                <a:latin typeface="Gill Sans MT"/>
                <a:cs typeface="Gill Sans MT"/>
              </a:rPr>
              <a:t>Search </a:t>
            </a:r>
            <a:r>
              <a:rPr sz="823" spc="37" dirty="0">
                <a:solidFill>
                  <a:srgbClr val="122258"/>
                </a:solidFill>
                <a:latin typeface="Gill Sans MT"/>
                <a:cs typeface="Gill Sans MT"/>
              </a:rPr>
              <a:t>for </a:t>
            </a:r>
            <a:r>
              <a:rPr sz="823" spc="45" dirty="0">
                <a:solidFill>
                  <a:srgbClr val="122258"/>
                </a:solidFill>
                <a:latin typeface="Gill Sans MT"/>
                <a:cs typeface="Gill Sans MT"/>
              </a:rPr>
              <a:t>product</a:t>
            </a:r>
            <a:r>
              <a:rPr sz="823" spc="-152" dirty="0">
                <a:solidFill>
                  <a:srgbClr val="122258"/>
                </a:solidFill>
                <a:latin typeface="Gill Sans MT"/>
                <a:cs typeface="Gill Sans MT"/>
              </a:rPr>
              <a:t> </a:t>
            </a:r>
            <a:r>
              <a:rPr sz="823" spc="62" dirty="0">
                <a:solidFill>
                  <a:srgbClr val="122258"/>
                </a:solidFill>
                <a:latin typeface="Gill Sans MT"/>
                <a:cs typeface="Gill Sans MT"/>
              </a:rPr>
              <a:t>info</a:t>
            </a:r>
            <a:endParaRPr sz="823">
              <a:solidFill>
                <a:prstClr val="black"/>
              </a:solidFill>
              <a:latin typeface="Gill Sans MT"/>
              <a:cs typeface="Gill Sans MT"/>
            </a:endParaRPr>
          </a:p>
        </p:txBody>
      </p:sp>
      <p:sp>
        <p:nvSpPr>
          <p:cNvPr id="63" name="object 63"/>
          <p:cNvSpPr txBox="1"/>
          <p:nvPr/>
        </p:nvSpPr>
        <p:spPr>
          <a:xfrm>
            <a:off x="477997" y="4638738"/>
            <a:ext cx="1869034" cy="137190"/>
          </a:xfrm>
          <a:prstGeom prst="rect">
            <a:avLst/>
          </a:prstGeom>
        </p:spPr>
        <p:txBody>
          <a:bodyPr vert="horz" wrap="square" lIns="0" tIns="10450" rIns="0" bIns="0" rtlCol="0">
            <a:spAutoFit/>
          </a:bodyPr>
          <a:lstStyle/>
          <a:p>
            <a:pPr marL="10451" defTabSz="752460">
              <a:spcBef>
                <a:spcPts val="82"/>
              </a:spcBef>
            </a:pPr>
            <a:r>
              <a:rPr sz="823" spc="62" dirty="0">
                <a:solidFill>
                  <a:srgbClr val="122258"/>
                </a:solidFill>
                <a:latin typeface="Gill Sans MT"/>
                <a:cs typeface="Gill Sans MT"/>
              </a:rPr>
              <a:t>Listen</a:t>
            </a:r>
            <a:r>
              <a:rPr sz="823" spc="-8" dirty="0">
                <a:solidFill>
                  <a:srgbClr val="122258"/>
                </a:solidFill>
                <a:latin typeface="Gill Sans MT"/>
                <a:cs typeface="Gill Sans MT"/>
              </a:rPr>
              <a:t> </a:t>
            </a:r>
            <a:r>
              <a:rPr sz="823" spc="21" dirty="0">
                <a:solidFill>
                  <a:srgbClr val="122258"/>
                </a:solidFill>
                <a:latin typeface="Gill Sans MT"/>
                <a:cs typeface="Gill Sans MT"/>
              </a:rPr>
              <a:t>to</a:t>
            </a:r>
            <a:r>
              <a:rPr sz="823" spc="-8" dirty="0">
                <a:solidFill>
                  <a:srgbClr val="122258"/>
                </a:solidFill>
                <a:latin typeface="Gill Sans MT"/>
                <a:cs typeface="Gill Sans MT"/>
              </a:rPr>
              <a:t> </a:t>
            </a:r>
            <a:r>
              <a:rPr sz="823" spc="74" dirty="0">
                <a:solidFill>
                  <a:srgbClr val="122258"/>
                </a:solidFill>
                <a:latin typeface="Gill Sans MT"/>
                <a:cs typeface="Gill Sans MT"/>
              </a:rPr>
              <a:t>podcast</a:t>
            </a:r>
            <a:r>
              <a:rPr sz="823" spc="-4" dirty="0">
                <a:solidFill>
                  <a:srgbClr val="122258"/>
                </a:solidFill>
                <a:latin typeface="Gill Sans MT"/>
                <a:cs typeface="Gill Sans MT"/>
              </a:rPr>
              <a:t> </a:t>
            </a:r>
            <a:r>
              <a:rPr sz="823" spc="132" dirty="0">
                <a:solidFill>
                  <a:srgbClr val="122258"/>
                </a:solidFill>
                <a:latin typeface="Gill Sans MT"/>
                <a:cs typeface="Gill Sans MT"/>
              </a:rPr>
              <a:t>/</a:t>
            </a:r>
            <a:r>
              <a:rPr sz="823" spc="-8" dirty="0">
                <a:solidFill>
                  <a:srgbClr val="122258"/>
                </a:solidFill>
                <a:latin typeface="Gill Sans MT"/>
                <a:cs typeface="Gill Sans MT"/>
              </a:rPr>
              <a:t> </a:t>
            </a:r>
            <a:r>
              <a:rPr sz="823" spc="33" dirty="0">
                <a:solidFill>
                  <a:srgbClr val="122258"/>
                </a:solidFill>
                <a:latin typeface="Gill Sans MT"/>
                <a:cs typeface="Gill Sans MT"/>
              </a:rPr>
              <a:t>other</a:t>
            </a:r>
            <a:r>
              <a:rPr sz="823" spc="-8" dirty="0">
                <a:solidFill>
                  <a:srgbClr val="122258"/>
                </a:solidFill>
                <a:latin typeface="Gill Sans MT"/>
                <a:cs typeface="Gill Sans MT"/>
              </a:rPr>
              <a:t> </a:t>
            </a:r>
            <a:r>
              <a:rPr sz="823" spc="53" dirty="0">
                <a:solidFill>
                  <a:srgbClr val="122258"/>
                </a:solidFill>
                <a:latin typeface="Gill Sans MT"/>
                <a:cs typeface="Gill Sans MT"/>
              </a:rPr>
              <a:t>talk</a:t>
            </a:r>
            <a:r>
              <a:rPr sz="823" spc="-4" dirty="0">
                <a:solidFill>
                  <a:srgbClr val="122258"/>
                </a:solidFill>
                <a:latin typeface="Gill Sans MT"/>
                <a:cs typeface="Gill Sans MT"/>
              </a:rPr>
              <a:t> </a:t>
            </a:r>
            <a:r>
              <a:rPr sz="823" spc="66" dirty="0">
                <a:solidFill>
                  <a:srgbClr val="122258"/>
                </a:solidFill>
                <a:latin typeface="Gill Sans MT"/>
                <a:cs typeface="Gill Sans MT"/>
              </a:rPr>
              <a:t>formats</a:t>
            </a:r>
            <a:endParaRPr sz="823">
              <a:solidFill>
                <a:prstClr val="black"/>
              </a:solidFill>
              <a:latin typeface="Gill Sans MT"/>
              <a:cs typeface="Gill Sans MT"/>
            </a:endParaRPr>
          </a:p>
        </p:txBody>
      </p:sp>
      <p:sp>
        <p:nvSpPr>
          <p:cNvPr id="64" name="object 64"/>
          <p:cNvSpPr txBox="1"/>
          <p:nvPr/>
        </p:nvSpPr>
        <p:spPr>
          <a:xfrm>
            <a:off x="582534" y="4393888"/>
            <a:ext cx="1764531" cy="137190"/>
          </a:xfrm>
          <a:prstGeom prst="rect">
            <a:avLst/>
          </a:prstGeom>
        </p:spPr>
        <p:txBody>
          <a:bodyPr vert="horz" wrap="square" lIns="0" tIns="10450" rIns="0" bIns="0" rtlCol="0">
            <a:spAutoFit/>
          </a:bodyPr>
          <a:lstStyle/>
          <a:p>
            <a:pPr marL="10451" defTabSz="752460">
              <a:spcBef>
                <a:spcPts val="82"/>
              </a:spcBef>
            </a:pPr>
            <a:r>
              <a:rPr sz="823" spc="62" dirty="0">
                <a:solidFill>
                  <a:srgbClr val="122258"/>
                </a:solidFill>
                <a:latin typeface="Gill Sans MT"/>
                <a:cs typeface="Gill Sans MT"/>
              </a:rPr>
              <a:t>Find</a:t>
            </a:r>
            <a:r>
              <a:rPr sz="823" spc="-8" dirty="0">
                <a:solidFill>
                  <a:srgbClr val="122258"/>
                </a:solidFill>
                <a:latin typeface="Gill Sans MT"/>
                <a:cs typeface="Gill Sans MT"/>
              </a:rPr>
              <a:t> </a:t>
            </a:r>
            <a:r>
              <a:rPr sz="823" spc="119" dirty="0">
                <a:solidFill>
                  <a:srgbClr val="122258"/>
                </a:solidFill>
                <a:latin typeface="Gill Sans MT"/>
                <a:cs typeface="Gill Sans MT"/>
              </a:rPr>
              <a:t>a</a:t>
            </a:r>
            <a:r>
              <a:rPr sz="823" spc="-8" dirty="0">
                <a:solidFill>
                  <a:srgbClr val="122258"/>
                </a:solidFill>
                <a:latin typeface="Gill Sans MT"/>
                <a:cs typeface="Gill Sans MT"/>
              </a:rPr>
              <a:t> </a:t>
            </a:r>
            <a:r>
              <a:rPr sz="823" spc="49" dirty="0">
                <a:solidFill>
                  <a:srgbClr val="122258"/>
                </a:solidFill>
                <a:latin typeface="Gill Sans MT"/>
                <a:cs typeface="Gill Sans MT"/>
              </a:rPr>
              <a:t>recipe</a:t>
            </a:r>
            <a:r>
              <a:rPr sz="823" spc="-4" dirty="0">
                <a:solidFill>
                  <a:srgbClr val="122258"/>
                </a:solidFill>
                <a:latin typeface="Gill Sans MT"/>
                <a:cs typeface="Gill Sans MT"/>
              </a:rPr>
              <a:t> </a:t>
            </a:r>
            <a:r>
              <a:rPr sz="823" spc="132" dirty="0">
                <a:solidFill>
                  <a:srgbClr val="122258"/>
                </a:solidFill>
                <a:latin typeface="Gill Sans MT"/>
                <a:cs typeface="Gill Sans MT"/>
              </a:rPr>
              <a:t>/</a:t>
            </a:r>
            <a:r>
              <a:rPr sz="823" spc="-8" dirty="0">
                <a:solidFill>
                  <a:srgbClr val="122258"/>
                </a:solidFill>
                <a:latin typeface="Gill Sans MT"/>
                <a:cs typeface="Gill Sans MT"/>
              </a:rPr>
              <a:t> </a:t>
            </a:r>
            <a:r>
              <a:rPr sz="823" spc="66" dirty="0">
                <a:solidFill>
                  <a:srgbClr val="122258"/>
                </a:solidFill>
                <a:latin typeface="Gill Sans MT"/>
                <a:cs typeface="Gill Sans MT"/>
              </a:rPr>
              <a:t>cooking</a:t>
            </a:r>
            <a:r>
              <a:rPr sz="823" spc="-8" dirty="0">
                <a:solidFill>
                  <a:srgbClr val="122258"/>
                </a:solidFill>
                <a:latin typeface="Gill Sans MT"/>
                <a:cs typeface="Gill Sans MT"/>
              </a:rPr>
              <a:t> </a:t>
            </a:r>
            <a:r>
              <a:rPr sz="823" spc="53" dirty="0">
                <a:solidFill>
                  <a:srgbClr val="122258"/>
                </a:solidFill>
                <a:latin typeface="Gill Sans MT"/>
                <a:cs typeface="Gill Sans MT"/>
              </a:rPr>
              <a:t>instructions</a:t>
            </a:r>
            <a:endParaRPr sz="823">
              <a:solidFill>
                <a:prstClr val="black"/>
              </a:solidFill>
              <a:latin typeface="Gill Sans MT"/>
              <a:cs typeface="Gill Sans MT"/>
            </a:endParaRPr>
          </a:p>
        </p:txBody>
      </p:sp>
      <p:sp>
        <p:nvSpPr>
          <p:cNvPr id="65" name="object 65"/>
          <p:cNvSpPr txBox="1"/>
          <p:nvPr/>
        </p:nvSpPr>
        <p:spPr>
          <a:xfrm>
            <a:off x="1334622" y="5138994"/>
            <a:ext cx="1013155" cy="137190"/>
          </a:xfrm>
          <a:prstGeom prst="rect">
            <a:avLst/>
          </a:prstGeom>
        </p:spPr>
        <p:txBody>
          <a:bodyPr vert="horz" wrap="square" lIns="0" tIns="10450" rIns="0" bIns="0" rtlCol="0">
            <a:spAutoFit/>
          </a:bodyPr>
          <a:lstStyle/>
          <a:p>
            <a:pPr marL="10451" defTabSz="752460">
              <a:spcBef>
                <a:spcPts val="82"/>
              </a:spcBef>
            </a:pPr>
            <a:r>
              <a:rPr sz="823" spc="86" dirty="0">
                <a:solidFill>
                  <a:srgbClr val="122258"/>
                </a:solidFill>
                <a:latin typeface="Gill Sans MT"/>
                <a:cs typeface="Gill Sans MT"/>
              </a:rPr>
              <a:t>Access </a:t>
            </a:r>
            <a:r>
              <a:rPr sz="823" spc="74" dirty="0">
                <a:solidFill>
                  <a:srgbClr val="122258"/>
                </a:solidFill>
                <a:latin typeface="Gill Sans MT"/>
                <a:cs typeface="Gill Sans MT"/>
              </a:rPr>
              <a:t>my</a:t>
            </a:r>
            <a:r>
              <a:rPr sz="823" spc="-144" dirty="0">
                <a:solidFill>
                  <a:srgbClr val="122258"/>
                </a:solidFill>
                <a:latin typeface="Gill Sans MT"/>
                <a:cs typeface="Gill Sans MT"/>
              </a:rPr>
              <a:t> </a:t>
            </a:r>
            <a:r>
              <a:rPr sz="823" spc="70" dirty="0">
                <a:solidFill>
                  <a:srgbClr val="122258"/>
                </a:solidFill>
                <a:latin typeface="Gill Sans MT"/>
                <a:cs typeface="Gill Sans MT"/>
              </a:rPr>
              <a:t>calendar</a:t>
            </a:r>
            <a:endParaRPr sz="823">
              <a:solidFill>
                <a:prstClr val="black"/>
              </a:solidFill>
              <a:latin typeface="Gill Sans MT"/>
              <a:cs typeface="Gill Sans MT"/>
            </a:endParaRPr>
          </a:p>
        </p:txBody>
      </p:sp>
      <p:sp>
        <p:nvSpPr>
          <p:cNvPr id="66" name="object 66"/>
          <p:cNvSpPr txBox="1"/>
          <p:nvPr/>
        </p:nvSpPr>
        <p:spPr>
          <a:xfrm>
            <a:off x="1694162" y="4894143"/>
            <a:ext cx="654188" cy="137190"/>
          </a:xfrm>
          <a:prstGeom prst="rect">
            <a:avLst/>
          </a:prstGeom>
        </p:spPr>
        <p:txBody>
          <a:bodyPr vert="horz" wrap="square" lIns="0" tIns="10450" rIns="0" bIns="0" rtlCol="0">
            <a:spAutoFit/>
          </a:bodyPr>
          <a:lstStyle/>
          <a:p>
            <a:pPr marL="10451" defTabSz="752460">
              <a:spcBef>
                <a:spcPts val="82"/>
              </a:spcBef>
            </a:pPr>
            <a:r>
              <a:rPr sz="823" spc="49" dirty="0">
                <a:solidFill>
                  <a:srgbClr val="122258"/>
                </a:solidFill>
                <a:latin typeface="Gill Sans MT"/>
                <a:cs typeface="Gill Sans MT"/>
              </a:rPr>
              <a:t>Check</a:t>
            </a:r>
            <a:r>
              <a:rPr sz="823" spc="-45" dirty="0">
                <a:solidFill>
                  <a:srgbClr val="122258"/>
                </a:solidFill>
                <a:latin typeface="Gill Sans MT"/>
                <a:cs typeface="Gill Sans MT"/>
              </a:rPr>
              <a:t> </a:t>
            </a:r>
            <a:r>
              <a:rPr sz="823" spc="62" dirty="0">
                <a:solidFill>
                  <a:srgbClr val="122258"/>
                </a:solidFill>
                <a:latin typeface="Gill Sans MT"/>
                <a:cs typeface="Gill Sans MT"/>
              </a:rPr>
              <a:t>traffic</a:t>
            </a:r>
            <a:endParaRPr sz="823">
              <a:solidFill>
                <a:prstClr val="black"/>
              </a:solidFill>
              <a:latin typeface="Gill Sans MT"/>
              <a:cs typeface="Gill Sans MT"/>
            </a:endParaRPr>
          </a:p>
        </p:txBody>
      </p:sp>
      <p:sp>
        <p:nvSpPr>
          <p:cNvPr id="67" name="object 67"/>
          <p:cNvSpPr txBox="1"/>
          <p:nvPr/>
        </p:nvSpPr>
        <p:spPr>
          <a:xfrm>
            <a:off x="1486220" y="5628798"/>
            <a:ext cx="861626" cy="137190"/>
          </a:xfrm>
          <a:prstGeom prst="rect">
            <a:avLst/>
          </a:prstGeom>
        </p:spPr>
        <p:txBody>
          <a:bodyPr vert="horz" wrap="square" lIns="0" tIns="10450" rIns="0" bIns="0" rtlCol="0">
            <a:spAutoFit/>
          </a:bodyPr>
          <a:lstStyle/>
          <a:p>
            <a:pPr marL="10451" defTabSz="752460">
              <a:spcBef>
                <a:spcPts val="82"/>
              </a:spcBef>
            </a:pPr>
            <a:r>
              <a:rPr sz="823" spc="78" dirty="0">
                <a:solidFill>
                  <a:srgbClr val="122258"/>
                </a:solidFill>
                <a:latin typeface="Gill Sans MT"/>
                <a:cs typeface="Gill Sans MT"/>
              </a:rPr>
              <a:t>Make </a:t>
            </a:r>
            <a:r>
              <a:rPr sz="823" spc="119" dirty="0">
                <a:solidFill>
                  <a:srgbClr val="122258"/>
                </a:solidFill>
                <a:latin typeface="Gill Sans MT"/>
                <a:cs typeface="Gill Sans MT"/>
              </a:rPr>
              <a:t>a</a:t>
            </a:r>
            <a:r>
              <a:rPr sz="823" spc="-123" dirty="0">
                <a:solidFill>
                  <a:srgbClr val="122258"/>
                </a:solidFill>
                <a:latin typeface="Gill Sans MT"/>
                <a:cs typeface="Gill Sans MT"/>
              </a:rPr>
              <a:t> </a:t>
            </a:r>
            <a:r>
              <a:rPr sz="823" spc="70" dirty="0">
                <a:solidFill>
                  <a:srgbClr val="122258"/>
                </a:solidFill>
                <a:latin typeface="Gill Sans MT"/>
                <a:cs typeface="Gill Sans MT"/>
              </a:rPr>
              <a:t>purchase</a:t>
            </a:r>
            <a:endParaRPr sz="823">
              <a:solidFill>
                <a:prstClr val="black"/>
              </a:solidFill>
              <a:latin typeface="Gill Sans MT"/>
              <a:cs typeface="Gill Sans MT"/>
            </a:endParaRPr>
          </a:p>
        </p:txBody>
      </p:sp>
      <p:sp>
        <p:nvSpPr>
          <p:cNvPr id="68" name="object 68"/>
          <p:cNvSpPr txBox="1"/>
          <p:nvPr/>
        </p:nvSpPr>
        <p:spPr>
          <a:xfrm>
            <a:off x="1297727" y="5383948"/>
            <a:ext cx="1049731" cy="137190"/>
          </a:xfrm>
          <a:prstGeom prst="rect">
            <a:avLst/>
          </a:prstGeom>
        </p:spPr>
        <p:txBody>
          <a:bodyPr vert="horz" wrap="square" lIns="0" tIns="10450" rIns="0" bIns="0" rtlCol="0">
            <a:spAutoFit/>
          </a:bodyPr>
          <a:lstStyle/>
          <a:p>
            <a:pPr marL="10451" defTabSz="752460">
              <a:spcBef>
                <a:spcPts val="82"/>
              </a:spcBef>
            </a:pPr>
            <a:r>
              <a:rPr sz="823" spc="78" dirty="0">
                <a:solidFill>
                  <a:srgbClr val="122258"/>
                </a:solidFill>
                <a:latin typeface="Gill Sans MT"/>
                <a:cs typeface="Gill Sans MT"/>
              </a:rPr>
              <a:t>Send </a:t>
            </a:r>
            <a:r>
              <a:rPr sz="823" spc="119" dirty="0">
                <a:solidFill>
                  <a:srgbClr val="122258"/>
                </a:solidFill>
                <a:latin typeface="Gill Sans MT"/>
                <a:cs typeface="Gill Sans MT"/>
              </a:rPr>
              <a:t>a</a:t>
            </a:r>
            <a:r>
              <a:rPr sz="823" spc="-148" dirty="0">
                <a:solidFill>
                  <a:srgbClr val="122258"/>
                </a:solidFill>
                <a:latin typeface="Gill Sans MT"/>
                <a:cs typeface="Gill Sans MT"/>
              </a:rPr>
              <a:t> </a:t>
            </a:r>
            <a:r>
              <a:rPr sz="823" spc="25" dirty="0">
                <a:solidFill>
                  <a:srgbClr val="122258"/>
                </a:solidFill>
                <a:latin typeface="Gill Sans MT"/>
                <a:cs typeface="Gill Sans MT"/>
              </a:rPr>
              <a:t>text </a:t>
            </a:r>
            <a:r>
              <a:rPr sz="823" spc="107" dirty="0">
                <a:solidFill>
                  <a:srgbClr val="122258"/>
                </a:solidFill>
                <a:latin typeface="Gill Sans MT"/>
                <a:cs typeface="Gill Sans MT"/>
              </a:rPr>
              <a:t>message</a:t>
            </a:r>
            <a:endParaRPr sz="823">
              <a:solidFill>
                <a:prstClr val="black"/>
              </a:solidFill>
              <a:latin typeface="Gill Sans MT"/>
              <a:cs typeface="Gill Sans MT"/>
            </a:endParaRPr>
          </a:p>
        </p:txBody>
      </p:sp>
      <p:sp>
        <p:nvSpPr>
          <p:cNvPr id="69" name="object 69"/>
          <p:cNvSpPr txBox="1"/>
          <p:nvPr/>
        </p:nvSpPr>
        <p:spPr>
          <a:xfrm>
            <a:off x="3965316" y="1912322"/>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80.1%</a:t>
            </a:r>
            <a:endParaRPr sz="987">
              <a:solidFill>
                <a:prstClr val="black"/>
              </a:solidFill>
              <a:latin typeface="Gill Sans MT"/>
              <a:cs typeface="Gill Sans MT"/>
            </a:endParaRPr>
          </a:p>
        </p:txBody>
      </p:sp>
      <p:sp>
        <p:nvSpPr>
          <p:cNvPr id="70" name="object 70"/>
          <p:cNvSpPr txBox="1"/>
          <p:nvPr/>
        </p:nvSpPr>
        <p:spPr>
          <a:xfrm>
            <a:off x="5493482" y="1912322"/>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61.4%</a:t>
            </a:r>
            <a:endParaRPr sz="987">
              <a:solidFill>
                <a:prstClr val="black"/>
              </a:solidFill>
              <a:latin typeface="Gill Sans MT"/>
              <a:cs typeface="Gill Sans MT"/>
            </a:endParaRPr>
          </a:p>
        </p:txBody>
      </p:sp>
      <p:sp>
        <p:nvSpPr>
          <p:cNvPr id="71" name="object 71"/>
          <p:cNvSpPr txBox="1"/>
          <p:nvPr/>
        </p:nvSpPr>
        <p:spPr>
          <a:xfrm>
            <a:off x="6365663" y="1912322"/>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35.6%</a:t>
            </a:r>
            <a:endParaRPr sz="987">
              <a:solidFill>
                <a:prstClr val="black"/>
              </a:solidFill>
              <a:latin typeface="Gill Sans MT"/>
              <a:cs typeface="Gill Sans MT"/>
            </a:endParaRPr>
          </a:p>
        </p:txBody>
      </p:sp>
      <p:sp>
        <p:nvSpPr>
          <p:cNvPr id="72" name="object 72"/>
          <p:cNvSpPr txBox="1"/>
          <p:nvPr/>
        </p:nvSpPr>
        <p:spPr>
          <a:xfrm>
            <a:off x="3545215" y="2163254"/>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62.4%</a:t>
            </a:r>
            <a:endParaRPr sz="987">
              <a:solidFill>
                <a:prstClr val="black"/>
              </a:solidFill>
              <a:latin typeface="Gill Sans MT"/>
              <a:cs typeface="Gill Sans MT"/>
            </a:endParaRPr>
          </a:p>
        </p:txBody>
      </p:sp>
      <p:sp>
        <p:nvSpPr>
          <p:cNvPr id="73" name="object 73"/>
          <p:cNvSpPr txBox="1"/>
          <p:nvPr/>
        </p:nvSpPr>
        <p:spPr>
          <a:xfrm>
            <a:off x="4573397" y="2163254"/>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41.8%</a:t>
            </a:r>
            <a:endParaRPr sz="987">
              <a:solidFill>
                <a:prstClr val="black"/>
              </a:solidFill>
              <a:latin typeface="Gill Sans MT"/>
              <a:cs typeface="Gill Sans MT"/>
            </a:endParaRPr>
          </a:p>
        </p:txBody>
      </p:sp>
      <p:sp>
        <p:nvSpPr>
          <p:cNvPr id="74" name="object 74"/>
          <p:cNvSpPr txBox="1"/>
          <p:nvPr/>
        </p:nvSpPr>
        <p:spPr>
          <a:xfrm>
            <a:off x="5162417" y="2163254"/>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23.5%</a:t>
            </a:r>
            <a:endParaRPr sz="987">
              <a:solidFill>
                <a:prstClr val="black"/>
              </a:solidFill>
              <a:latin typeface="Gill Sans MT"/>
              <a:cs typeface="Gill Sans MT"/>
            </a:endParaRPr>
          </a:p>
        </p:txBody>
      </p:sp>
      <p:sp>
        <p:nvSpPr>
          <p:cNvPr id="75" name="object 75"/>
          <p:cNvSpPr txBox="1"/>
          <p:nvPr/>
        </p:nvSpPr>
        <p:spPr>
          <a:xfrm>
            <a:off x="3534806" y="2408919"/>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62.4%</a:t>
            </a:r>
            <a:endParaRPr sz="987">
              <a:solidFill>
                <a:prstClr val="black"/>
              </a:solidFill>
              <a:latin typeface="Gill Sans MT"/>
              <a:cs typeface="Gill Sans MT"/>
            </a:endParaRPr>
          </a:p>
        </p:txBody>
      </p:sp>
      <p:sp>
        <p:nvSpPr>
          <p:cNvPr id="76" name="object 76"/>
          <p:cNvSpPr txBox="1"/>
          <p:nvPr/>
        </p:nvSpPr>
        <p:spPr>
          <a:xfrm>
            <a:off x="4696042" y="2408919"/>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46.7%</a:t>
            </a:r>
            <a:endParaRPr sz="987">
              <a:solidFill>
                <a:prstClr val="black"/>
              </a:solidFill>
              <a:latin typeface="Gill Sans MT"/>
              <a:cs typeface="Gill Sans MT"/>
            </a:endParaRPr>
          </a:p>
        </p:txBody>
      </p:sp>
      <p:sp>
        <p:nvSpPr>
          <p:cNvPr id="77" name="object 77"/>
          <p:cNvSpPr txBox="1"/>
          <p:nvPr/>
        </p:nvSpPr>
        <p:spPr>
          <a:xfrm>
            <a:off x="5268383" y="2408919"/>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22.9%</a:t>
            </a:r>
            <a:endParaRPr sz="987">
              <a:solidFill>
                <a:prstClr val="black"/>
              </a:solidFill>
              <a:latin typeface="Gill Sans MT"/>
              <a:cs typeface="Gill Sans MT"/>
            </a:endParaRPr>
          </a:p>
        </p:txBody>
      </p:sp>
      <p:sp>
        <p:nvSpPr>
          <p:cNvPr id="78" name="object 78"/>
          <p:cNvSpPr txBox="1"/>
          <p:nvPr/>
        </p:nvSpPr>
        <p:spPr>
          <a:xfrm>
            <a:off x="3353723" y="2649443"/>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54.9%</a:t>
            </a:r>
            <a:endParaRPr sz="987">
              <a:solidFill>
                <a:prstClr val="black"/>
              </a:solidFill>
              <a:latin typeface="Gill Sans MT"/>
              <a:cs typeface="Gill Sans MT"/>
            </a:endParaRPr>
          </a:p>
        </p:txBody>
      </p:sp>
      <p:sp>
        <p:nvSpPr>
          <p:cNvPr id="79" name="object 79"/>
          <p:cNvSpPr txBox="1"/>
          <p:nvPr/>
        </p:nvSpPr>
        <p:spPr>
          <a:xfrm>
            <a:off x="4354694" y="2649443"/>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40.5%</a:t>
            </a:r>
            <a:endParaRPr sz="987">
              <a:solidFill>
                <a:prstClr val="black"/>
              </a:solidFill>
              <a:latin typeface="Gill Sans MT"/>
              <a:cs typeface="Gill Sans MT"/>
            </a:endParaRPr>
          </a:p>
        </p:txBody>
      </p:sp>
      <p:sp>
        <p:nvSpPr>
          <p:cNvPr id="80" name="object 80"/>
          <p:cNvSpPr txBox="1"/>
          <p:nvPr/>
        </p:nvSpPr>
        <p:spPr>
          <a:xfrm>
            <a:off x="4897189" y="2649443"/>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21.2%</a:t>
            </a:r>
            <a:endParaRPr sz="987">
              <a:solidFill>
                <a:prstClr val="black"/>
              </a:solidFill>
              <a:latin typeface="Gill Sans MT"/>
              <a:cs typeface="Gill Sans MT"/>
            </a:endParaRPr>
          </a:p>
        </p:txBody>
      </p:sp>
      <p:sp>
        <p:nvSpPr>
          <p:cNvPr id="81" name="object 81"/>
          <p:cNvSpPr txBox="1"/>
          <p:nvPr/>
        </p:nvSpPr>
        <p:spPr>
          <a:xfrm>
            <a:off x="3211767" y="2896990"/>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48.7%</a:t>
            </a:r>
            <a:endParaRPr sz="987">
              <a:solidFill>
                <a:prstClr val="black"/>
              </a:solidFill>
              <a:latin typeface="Gill Sans MT"/>
              <a:cs typeface="Gill Sans MT"/>
            </a:endParaRPr>
          </a:p>
        </p:txBody>
      </p:sp>
      <p:sp>
        <p:nvSpPr>
          <p:cNvPr id="82" name="object 82"/>
          <p:cNvSpPr txBox="1"/>
          <p:nvPr/>
        </p:nvSpPr>
        <p:spPr>
          <a:xfrm>
            <a:off x="4070404" y="2896990"/>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35.0%</a:t>
            </a:r>
            <a:endParaRPr sz="987">
              <a:solidFill>
                <a:prstClr val="black"/>
              </a:solidFill>
              <a:latin typeface="Gill Sans MT"/>
              <a:cs typeface="Gill Sans MT"/>
            </a:endParaRPr>
          </a:p>
        </p:txBody>
      </p:sp>
      <p:sp>
        <p:nvSpPr>
          <p:cNvPr id="83" name="object 83"/>
          <p:cNvSpPr txBox="1"/>
          <p:nvPr/>
        </p:nvSpPr>
        <p:spPr>
          <a:xfrm>
            <a:off x="4532892" y="2896990"/>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18.3%</a:t>
            </a:r>
            <a:endParaRPr sz="987">
              <a:solidFill>
                <a:prstClr val="black"/>
              </a:solidFill>
              <a:latin typeface="Gill Sans MT"/>
              <a:cs typeface="Gill Sans MT"/>
            </a:endParaRPr>
          </a:p>
        </p:txBody>
      </p:sp>
      <p:sp>
        <p:nvSpPr>
          <p:cNvPr id="84" name="object 84"/>
          <p:cNvSpPr txBox="1"/>
          <p:nvPr/>
        </p:nvSpPr>
        <p:spPr>
          <a:xfrm>
            <a:off x="3173645" y="3145664"/>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48.0%</a:t>
            </a:r>
            <a:endParaRPr sz="987">
              <a:solidFill>
                <a:prstClr val="black"/>
              </a:solidFill>
              <a:latin typeface="Gill Sans MT"/>
              <a:cs typeface="Gill Sans MT"/>
            </a:endParaRPr>
          </a:p>
        </p:txBody>
      </p:sp>
      <p:sp>
        <p:nvSpPr>
          <p:cNvPr id="85" name="object 85"/>
          <p:cNvSpPr txBox="1"/>
          <p:nvPr/>
        </p:nvSpPr>
        <p:spPr>
          <a:xfrm>
            <a:off x="3895717" y="3145664"/>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29.1%</a:t>
            </a:r>
            <a:endParaRPr sz="987">
              <a:solidFill>
                <a:prstClr val="black"/>
              </a:solidFill>
              <a:latin typeface="Gill Sans MT"/>
              <a:cs typeface="Gill Sans MT"/>
            </a:endParaRPr>
          </a:p>
        </p:txBody>
      </p:sp>
      <p:sp>
        <p:nvSpPr>
          <p:cNvPr id="86" name="object 86"/>
          <p:cNvSpPr txBox="1"/>
          <p:nvPr/>
        </p:nvSpPr>
        <p:spPr>
          <a:xfrm>
            <a:off x="4532892" y="3145664"/>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84B5F9"/>
                </a:solidFill>
                <a:latin typeface="Gill Sans MT"/>
                <a:cs typeface="Gill Sans MT"/>
              </a:rPr>
              <a:t>10.8%</a:t>
            </a:r>
            <a:endParaRPr sz="987">
              <a:solidFill>
                <a:prstClr val="black"/>
              </a:solidFill>
              <a:latin typeface="Gill Sans MT"/>
              <a:cs typeface="Gill Sans MT"/>
            </a:endParaRPr>
          </a:p>
        </p:txBody>
      </p:sp>
      <p:sp>
        <p:nvSpPr>
          <p:cNvPr id="87" name="object 87"/>
          <p:cNvSpPr txBox="1"/>
          <p:nvPr/>
        </p:nvSpPr>
        <p:spPr>
          <a:xfrm>
            <a:off x="3131885" y="3392835"/>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45.8%</a:t>
            </a:r>
            <a:endParaRPr sz="987">
              <a:solidFill>
                <a:prstClr val="black"/>
              </a:solidFill>
              <a:latin typeface="Gill Sans MT"/>
              <a:cs typeface="Gill Sans MT"/>
            </a:endParaRPr>
          </a:p>
        </p:txBody>
      </p:sp>
      <p:sp>
        <p:nvSpPr>
          <p:cNvPr id="88" name="object 88"/>
          <p:cNvSpPr txBox="1"/>
          <p:nvPr/>
        </p:nvSpPr>
        <p:spPr>
          <a:xfrm>
            <a:off x="3975725" y="3392835"/>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33.3%</a:t>
            </a:r>
            <a:endParaRPr sz="987">
              <a:solidFill>
                <a:prstClr val="black"/>
              </a:solidFill>
              <a:latin typeface="Gill Sans MT"/>
              <a:cs typeface="Gill Sans MT"/>
            </a:endParaRPr>
          </a:p>
        </p:txBody>
      </p:sp>
      <p:sp>
        <p:nvSpPr>
          <p:cNvPr id="89" name="object 89"/>
          <p:cNvSpPr txBox="1"/>
          <p:nvPr/>
        </p:nvSpPr>
        <p:spPr>
          <a:xfrm>
            <a:off x="4553207" y="3392835"/>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23.5%</a:t>
            </a:r>
            <a:endParaRPr sz="987">
              <a:solidFill>
                <a:prstClr val="black"/>
              </a:solidFill>
              <a:latin typeface="Gill Sans MT"/>
              <a:cs typeface="Gill Sans MT"/>
            </a:endParaRPr>
          </a:p>
        </p:txBody>
      </p:sp>
      <p:sp>
        <p:nvSpPr>
          <p:cNvPr id="90" name="object 90"/>
          <p:cNvSpPr txBox="1"/>
          <p:nvPr/>
        </p:nvSpPr>
        <p:spPr>
          <a:xfrm>
            <a:off x="3100283" y="3643767"/>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43.8%</a:t>
            </a:r>
            <a:endParaRPr sz="987">
              <a:solidFill>
                <a:prstClr val="black"/>
              </a:solidFill>
              <a:latin typeface="Gill Sans MT"/>
              <a:cs typeface="Gill Sans MT"/>
            </a:endParaRPr>
          </a:p>
        </p:txBody>
      </p:sp>
      <p:sp>
        <p:nvSpPr>
          <p:cNvPr id="91" name="object 91"/>
          <p:cNvSpPr txBox="1"/>
          <p:nvPr/>
        </p:nvSpPr>
        <p:spPr>
          <a:xfrm>
            <a:off x="3051000" y="3885420"/>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41.2%</a:t>
            </a:r>
            <a:endParaRPr sz="987">
              <a:solidFill>
                <a:prstClr val="black"/>
              </a:solidFill>
              <a:latin typeface="Gill Sans MT"/>
              <a:cs typeface="Gill Sans MT"/>
            </a:endParaRPr>
          </a:p>
        </p:txBody>
      </p:sp>
      <p:sp>
        <p:nvSpPr>
          <p:cNvPr id="92" name="object 92"/>
          <p:cNvSpPr txBox="1"/>
          <p:nvPr/>
        </p:nvSpPr>
        <p:spPr>
          <a:xfrm>
            <a:off x="3714760" y="3643767"/>
            <a:ext cx="950453" cy="404121"/>
          </a:xfrm>
          <a:prstGeom prst="rect">
            <a:avLst/>
          </a:prstGeom>
        </p:spPr>
        <p:txBody>
          <a:bodyPr vert="horz" wrap="square" lIns="0" tIns="10450" rIns="0" bIns="0" rtlCol="0">
            <a:spAutoFit/>
          </a:bodyPr>
          <a:lstStyle/>
          <a:p>
            <a:pPr marL="95103" defTabSz="752460">
              <a:spcBef>
                <a:spcPts val="82"/>
              </a:spcBef>
            </a:pPr>
            <a:r>
              <a:rPr sz="987" spc="-4" dirty="0">
                <a:solidFill>
                  <a:srgbClr val="FFFFFF"/>
                </a:solidFill>
                <a:latin typeface="Gill Sans MT"/>
                <a:cs typeface="Gill Sans MT"/>
              </a:rPr>
              <a:t>28.8%</a:t>
            </a:r>
            <a:r>
              <a:rPr sz="987" spc="222" dirty="0">
                <a:solidFill>
                  <a:srgbClr val="FFFFFF"/>
                </a:solidFill>
                <a:latin typeface="Gill Sans MT"/>
                <a:cs typeface="Gill Sans MT"/>
              </a:rPr>
              <a:t> </a:t>
            </a:r>
            <a:r>
              <a:rPr sz="987" spc="-4" dirty="0">
                <a:solidFill>
                  <a:srgbClr val="FFFFFF"/>
                </a:solidFill>
                <a:latin typeface="Gill Sans MT"/>
                <a:cs typeface="Gill Sans MT"/>
              </a:rPr>
              <a:t>13.4%</a:t>
            </a:r>
            <a:endParaRPr sz="987">
              <a:solidFill>
                <a:prstClr val="black"/>
              </a:solidFill>
              <a:latin typeface="Gill Sans MT"/>
              <a:cs typeface="Gill Sans MT"/>
            </a:endParaRPr>
          </a:p>
          <a:p>
            <a:pPr marL="10451" defTabSz="752460">
              <a:spcBef>
                <a:spcPts val="715"/>
              </a:spcBef>
              <a:tabLst>
                <a:tab pos="641158" algn="l"/>
              </a:tabLst>
            </a:pPr>
            <a:r>
              <a:rPr sz="987" spc="4" dirty="0">
                <a:solidFill>
                  <a:srgbClr val="FFFFFF"/>
                </a:solidFill>
                <a:latin typeface="Gill Sans MT"/>
                <a:cs typeface="Gill Sans MT"/>
              </a:rPr>
              <a:t>27.8</a:t>
            </a:r>
            <a:r>
              <a:rPr sz="987" spc="-45" dirty="0">
                <a:solidFill>
                  <a:srgbClr val="FFFFFF"/>
                </a:solidFill>
                <a:latin typeface="Gill Sans MT"/>
                <a:cs typeface="Gill Sans MT"/>
              </a:rPr>
              <a:t>%	</a:t>
            </a:r>
            <a:r>
              <a:rPr sz="987" spc="-4" dirty="0">
                <a:solidFill>
                  <a:srgbClr val="84B5F9"/>
                </a:solidFill>
                <a:latin typeface="Gill Sans MT"/>
                <a:cs typeface="Gill Sans MT"/>
              </a:rPr>
              <a:t>10.8%</a:t>
            </a:r>
            <a:endParaRPr sz="987">
              <a:solidFill>
                <a:prstClr val="black"/>
              </a:solidFill>
              <a:latin typeface="Gill Sans MT"/>
              <a:cs typeface="Gill Sans MT"/>
            </a:endParaRPr>
          </a:p>
        </p:txBody>
      </p:sp>
      <p:sp>
        <p:nvSpPr>
          <p:cNvPr id="93" name="object 93"/>
          <p:cNvSpPr txBox="1"/>
          <p:nvPr/>
        </p:nvSpPr>
        <p:spPr>
          <a:xfrm>
            <a:off x="3012375" y="4127949"/>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40.2%</a:t>
            </a:r>
            <a:endParaRPr sz="987">
              <a:solidFill>
                <a:prstClr val="black"/>
              </a:solidFill>
              <a:latin typeface="Gill Sans MT"/>
              <a:cs typeface="Gill Sans MT"/>
            </a:endParaRPr>
          </a:p>
        </p:txBody>
      </p:sp>
      <p:sp>
        <p:nvSpPr>
          <p:cNvPr id="94" name="object 94"/>
          <p:cNvSpPr txBox="1"/>
          <p:nvPr/>
        </p:nvSpPr>
        <p:spPr>
          <a:xfrm>
            <a:off x="3022784" y="4377252"/>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40.2%</a:t>
            </a:r>
            <a:endParaRPr sz="987">
              <a:solidFill>
                <a:prstClr val="black"/>
              </a:solidFill>
              <a:latin typeface="Gill Sans MT"/>
              <a:cs typeface="Gill Sans MT"/>
            </a:endParaRPr>
          </a:p>
        </p:txBody>
      </p:sp>
      <p:sp>
        <p:nvSpPr>
          <p:cNvPr id="95" name="object 95"/>
          <p:cNvSpPr txBox="1"/>
          <p:nvPr/>
        </p:nvSpPr>
        <p:spPr>
          <a:xfrm>
            <a:off x="3003472" y="4622792"/>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39.9%</a:t>
            </a:r>
            <a:endParaRPr sz="987">
              <a:solidFill>
                <a:prstClr val="black"/>
              </a:solidFill>
              <a:latin typeface="Gill Sans MT"/>
              <a:cs typeface="Gill Sans MT"/>
            </a:endParaRPr>
          </a:p>
        </p:txBody>
      </p:sp>
      <p:sp>
        <p:nvSpPr>
          <p:cNvPr id="96" name="object 96"/>
          <p:cNvSpPr txBox="1"/>
          <p:nvPr/>
        </p:nvSpPr>
        <p:spPr>
          <a:xfrm>
            <a:off x="2946037" y="4872094"/>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36.9%</a:t>
            </a:r>
            <a:endParaRPr sz="987">
              <a:solidFill>
                <a:prstClr val="black"/>
              </a:solidFill>
              <a:latin typeface="Gill Sans MT"/>
              <a:cs typeface="Gill Sans MT"/>
            </a:endParaRPr>
          </a:p>
        </p:txBody>
      </p:sp>
      <p:sp>
        <p:nvSpPr>
          <p:cNvPr id="97" name="object 97"/>
          <p:cNvSpPr txBox="1"/>
          <p:nvPr/>
        </p:nvSpPr>
        <p:spPr>
          <a:xfrm>
            <a:off x="2808470" y="5121521"/>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31.7%</a:t>
            </a:r>
            <a:endParaRPr sz="987">
              <a:solidFill>
                <a:prstClr val="black"/>
              </a:solidFill>
              <a:latin typeface="Gill Sans MT"/>
              <a:cs typeface="Gill Sans MT"/>
            </a:endParaRPr>
          </a:p>
        </p:txBody>
      </p:sp>
      <p:sp>
        <p:nvSpPr>
          <p:cNvPr id="98" name="object 98"/>
          <p:cNvSpPr txBox="1"/>
          <p:nvPr/>
        </p:nvSpPr>
        <p:spPr>
          <a:xfrm>
            <a:off x="2772730" y="5364553"/>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30.4%</a:t>
            </a:r>
            <a:endParaRPr sz="987">
              <a:solidFill>
                <a:prstClr val="black"/>
              </a:solidFill>
              <a:latin typeface="Gill Sans MT"/>
              <a:cs typeface="Gill Sans MT"/>
            </a:endParaRPr>
          </a:p>
        </p:txBody>
      </p:sp>
      <p:sp>
        <p:nvSpPr>
          <p:cNvPr id="99" name="object 99"/>
          <p:cNvSpPr txBox="1"/>
          <p:nvPr/>
        </p:nvSpPr>
        <p:spPr>
          <a:xfrm>
            <a:off x="2377272" y="5603944"/>
            <a:ext cx="640603" cy="179865"/>
          </a:xfrm>
          <a:prstGeom prst="rect">
            <a:avLst/>
          </a:prstGeom>
          <a:solidFill>
            <a:srgbClr val="235CAC"/>
          </a:solidFill>
        </p:spPr>
        <p:txBody>
          <a:bodyPr vert="horz" wrap="square" lIns="0" tIns="27693" rIns="0" bIns="0" rtlCol="0">
            <a:spAutoFit/>
          </a:bodyPr>
          <a:lstStyle/>
          <a:p>
            <a:pPr marL="297326" defTabSz="752460">
              <a:spcBef>
                <a:spcPts val="218"/>
              </a:spcBef>
            </a:pPr>
            <a:r>
              <a:rPr sz="987" spc="-4" dirty="0">
                <a:solidFill>
                  <a:srgbClr val="FFFFFF"/>
                </a:solidFill>
                <a:latin typeface="Gill Sans MT"/>
                <a:cs typeface="Gill Sans MT"/>
              </a:rPr>
              <a:t>26.1%</a:t>
            </a:r>
            <a:endParaRPr sz="987">
              <a:solidFill>
                <a:prstClr val="black"/>
              </a:solidFill>
              <a:latin typeface="Gill Sans MT"/>
              <a:cs typeface="Gill Sans MT"/>
            </a:endParaRPr>
          </a:p>
        </p:txBody>
      </p:sp>
      <p:sp>
        <p:nvSpPr>
          <p:cNvPr id="100" name="object 100"/>
          <p:cNvSpPr txBox="1"/>
          <p:nvPr/>
        </p:nvSpPr>
        <p:spPr>
          <a:xfrm>
            <a:off x="3576713" y="4128037"/>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23.5%</a:t>
            </a:r>
            <a:endParaRPr sz="987">
              <a:solidFill>
                <a:prstClr val="black"/>
              </a:solidFill>
              <a:latin typeface="Gill Sans MT"/>
              <a:cs typeface="Gill Sans MT"/>
            </a:endParaRPr>
          </a:p>
        </p:txBody>
      </p:sp>
      <p:sp>
        <p:nvSpPr>
          <p:cNvPr id="101" name="object 101"/>
          <p:cNvSpPr txBox="1"/>
          <p:nvPr/>
        </p:nvSpPr>
        <p:spPr>
          <a:xfrm>
            <a:off x="3652582" y="4377338"/>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26.1%</a:t>
            </a:r>
            <a:endParaRPr sz="987">
              <a:solidFill>
                <a:prstClr val="black"/>
              </a:solidFill>
              <a:latin typeface="Gill Sans MT"/>
              <a:cs typeface="Gill Sans MT"/>
            </a:endParaRPr>
          </a:p>
        </p:txBody>
      </p:sp>
      <p:sp>
        <p:nvSpPr>
          <p:cNvPr id="102" name="object 102"/>
          <p:cNvSpPr txBox="1"/>
          <p:nvPr/>
        </p:nvSpPr>
        <p:spPr>
          <a:xfrm>
            <a:off x="3652582" y="4622878"/>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26.5%</a:t>
            </a:r>
            <a:endParaRPr sz="987">
              <a:solidFill>
                <a:prstClr val="black"/>
              </a:solidFill>
              <a:latin typeface="Gill Sans MT"/>
              <a:cs typeface="Gill Sans MT"/>
            </a:endParaRPr>
          </a:p>
        </p:txBody>
      </p:sp>
      <p:sp>
        <p:nvSpPr>
          <p:cNvPr id="103" name="object 103"/>
          <p:cNvSpPr txBox="1"/>
          <p:nvPr/>
        </p:nvSpPr>
        <p:spPr>
          <a:xfrm>
            <a:off x="3520156" y="4872181"/>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22.9%</a:t>
            </a:r>
            <a:endParaRPr sz="987">
              <a:solidFill>
                <a:prstClr val="black"/>
              </a:solidFill>
              <a:latin typeface="Gill Sans MT"/>
              <a:cs typeface="Gill Sans MT"/>
            </a:endParaRPr>
          </a:p>
        </p:txBody>
      </p:sp>
      <p:sp>
        <p:nvSpPr>
          <p:cNvPr id="104" name="object 104"/>
          <p:cNvSpPr txBox="1"/>
          <p:nvPr/>
        </p:nvSpPr>
        <p:spPr>
          <a:xfrm>
            <a:off x="3341456" y="5121608"/>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21.2%</a:t>
            </a:r>
            <a:endParaRPr sz="987">
              <a:solidFill>
                <a:prstClr val="black"/>
              </a:solidFill>
              <a:latin typeface="Gill Sans MT"/>
              <a:cs typeface="Gill Sans MT"/>
            </a:endParaRPr>
          </a:p>
        </p:txBody>
      </p:sp>
      <p:sp>
        <p:nvSpPr>
          <p:cNvPr id="105" name="object 105"/>
          <p:cNvSpPr txBox="1"/>
          <p:nvPr/>
        </p:nvSpPr>
        <p:spPr>
          <a:xfrm>
            <a:off x="3243391" y="5364639"/>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FFFFFF"/>
                </a:solidFill>
                <a:latin typeface="Gill Sans MT"/>
                <a:cs typeface="Gill Sans MT"/>
              </a:rPr>
              <a:t>18.3%</a:t>
            </a:r>
            <a:endParaRPr sz="987">
              <a:solidFill>
                <a:prstClr val="black"/>
              </a:solidFill>
              <a:latin typeface="Gill Sans MT"/>
              <a:cs typeface="Gill Sans MT"/>
            </a:endParaRPr>
          </a:p>
        </p:txBody>
      </p:sp>
      <p:sp>
        <p:nvSpPr>
          <p:cNvPr id="106" name="object 106"/>
          <p:cNvSpPr txBox="1"/>
          <p:nvPr/>
        </p:nvSpPr>
        <p:spPr>
          <a:xfrm>
            <a:off x="3017426" y="5603944"/>
            <a:ext cx="368373" cy="179865"/>
          </a:xfrm>
          <a:prstGeom prst="rect">
            <a:avLst/>
          </a:prstGeom>
          <a:solidFill>
            <a:srgbClr val="3284F6"/>
          </a:solidFill>
        </p:spPr>
        <p:txBody>
          <a:bodyPr vert="horz" wrap="square" lIns="0" tIns="27693" rIns="0" bIns="0" rtlCol="0">
            <a:spAutoFit/>
          </a:bodyPr>
          <a:lstStyle/>
          <a:p>
            <a:pPr marL="56434" defTabSz="752460">
              <a:spcBef>
                <a:spcPts val="218"/>
              </a:spcBef>
            </a:pPr>
            <a:r>
              <a:rPr sz="987" spc="-4" dirty="0">
                <a:solidFill>
                  <a:srgbClr val="FFFFFF"/>
                </a:solidFill>
                <a:latin typeface="Gill Sans MT"/>
                <a:cs typeface="Gill Sans MT"/>
              </a:rPr>
              <a:t>15.0%</a:t>
            </a:r>
            <a:endParaRPr sz="987">
              <a:solidFill>
                <a:prstClr val="black"/>
              </a:solidFill>
              <a:latin typeface="Gill Sans MT"/>
              <a:cs typeface="Gill Sans MT"/>
            </a:endParaRPr>
          </a:p>
        </p:txBody>
      </p:sp>
      <p:sp>
        <p:nvSpPr>
          <p:cNvPr id="107" name="object 107"/>
          <p:cNvSpPr txBox="1"/>
          <p:nvPr/>
        </p:nvSpPr>
        <p:spPr>
          <a:xfrm>
            <a:off x="4224681" y="4128036"/>
            <a:ext cx="319256" cy="416945"/>
          </a:xfrm>
          <a:prstGeom prst="rect">
            <a:avLst/>
          </a:prstGeom>
        </p:spPr>
        <p:txBody>
          <a:bodyPr vert="horz" wrap="square" lIns="0" tIns="10450" rIns="0" bIns="0" rtlCol="0">
            <a:spAutoFit/>
          </a:bodyPr>
          <a:lstStyle/>
          <a:p>
            <a:pPr marL="10451" defTabSz="752460">
              <a:spcBef>
                <a:spcPts val="82"/>
              </a:spcBef>
            </a:pPr>
            <a:r>
              <a:rPr sz="987" spc="-4" dirty="0">
                <a:solidFill>
                  <a:srgbClr val="84B5F9"/>
                </a:solidFill>
                <a:latin typeface="Gill Sans MT"/>
                <a:cs typeface="Gill Sans MT"/>
              </a:rPr>
              <a:t>11.4%</a:t>
            </a:r>
            <a:endParaRPr sz="987">
              <a:solidFill>
                <a:prstClr val="black"/>
              </a:solidFill>
              <a:latin typeface="Gill Sans MT"/>
              <a:cs typeface="Gill Sans MT"/>
            </a:endParaRPr>
          </a:p>
          <a:p>
            <a:pPr marL="12018" defTabSz="752460">
              <a:spcBef>
                <a:spcPts val="777"/>
              </a:spcBef>
            </a:pPr>
            <a:r>
              <a:rPr sz="987" spc="-4" dirty="0">
                <a:solidFill>
                  <a:srgbClr val="84B5F9"/>
                </a:solidFill>
                <a:latin typeface="Gill Sans MT"/>
                <a:cs typeface="Gill Sans MT"/>
              </a:rPr>
              <a:t>7.8%</a:t>
            </a:r>
            <a:endParaRPr sz="987">
              <a:solidFill>
                <a:prstClr val="black"/>
              </a:solidFill>
              <a:latin typeface="Gill Sans MT"/>
              <a:cs typeface="Gill Sans MT"/>
            </a:endParaRPr>
          </a:p>
        </p:txBody>
      </p:sp>
      <p:sp>
        <p:nvSpPr>
          <p:cNvPr id="108" name="object 108"/>
          <p:cNvSpPr txBox="1"/>
          <p:nvPr/>
        </p:nvSpPr>
        <p:spPr>
          <a:xfrm>
            <a:off x="4297039" y="4617862"/>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84B5F9"/>
                </a:solidFill>
                <a:latin typeface="Gill Sans MT"/>
                <a:cs typeface="Gill Sans MT"/>
              </a:rPr>
              <a:t>11.1%</a:t>
            </a:r>
            <a:endParaRPr sz="987">
              <a:solidFill>
                <a:prstClr val="black"/>
              </a:solidFill>
              <a:latin typeface="Gill Sans MT"/>
              <a:cs typeface="Gill Sans MT"/>
            </a:endParaRPr>
          </a:p>
        </p:txBody>
      </p:sp>
      <p:sp>
        <p:nvSpPr>
          <p:cNvPr id="109" name="object 109"/>
          <p:cNvSpPr txBox="1"/>
          <p:nvPr/>
        </p:nvSpPr>
        <p:spPr>
          <a:xfrm>
            <a:off x="4139155" y="4872181"/>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84B5F9"/>
                </a:solidFill>
                <a:latin typeface="Gill Sans MT"/>
                <a:cs typeface="Gill Sans MT"/>
              </a:rPr>
              <a:t>11.8%</a:t>
            </a:r>
            <a:endParaRPr sz="987">
              <a:solidFill>
                <a:prstClr val="black"/>
              </a:solidFill>
              <a:latin typeface="Gill Sans MT"/>
              <a:cs typeface="Gill Sans MT"/>
            </a:endParaRPr>
          </a:p>
        </p:txBody>
      </p:sp>
      <p:sp>
        <p:nvSpPr>
          <p:cNvPr id="110" name="object 110"/>
          <p:cNvSpPr txBox="1"/>
          <p:nvPr/>
        </p:nvSpPr>
        <p:spPr>
          <a:xfrm>
            <a:off x="3975880" y="5121608"/>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84B5F9"/>
                </a:solidFill>
                <a:latin typeface="Gill Sans MT"/>
                <a:cs typeface="Gill Sans MT"/>
              </a:rPr>
              <a:t>11.4%</a:t>
            </a:r>
            <a:endParaRPr sz="987">
              <a:solidFill>
                <a:prstClr val="black"/>
              </a:solidFill>
              <a:latin typeface="Gill Sans MT"/>
              <a:cs typeface="Gill Sans MT"/>
            </a:endParaRPr>
          </a:p>
        </p:txBody>
      </p:sp>
      <p:sp>
        <p:nvSpPr>
          <p:cNvPr id="111" name="object 111"/>
          <p:cNvSpPr txBox="1"/>
          <p:nvPr/>
        </p:nvSpPr>
        <p:spPr>
          <a:xfrm>
            <a:off x="3833547" y="5364639"/>
            <a:ext cx="319256" cy="162453"/>
          </a:xfrm>
          <a:prstGeom prst="rect">
            <a:avLst/>
          </a:prstGeom>
        </p:spPr>
        <p:txBody>
          <a:bodyPr vert="horz" wrap="square" lIns="0" tIns="10450" rIns="0" bIns="0" rtlCol="0">
            <a:spAutoFit/>
          </a:bodyPr>
          <a:lstStyle/>
          <a:p>
            <a:pPr marL="10451" defTabSz="752460">
              <a:spcBef>
                <a:spcPts val="82"/>
              </a:spcBef>
            </a:pPr>
            <a:r>
              <a:rPr sz="987" spc="-4" dirty="0">
                <a:solidFill>
                  <a:srgbClr val="84B5F9"/>
                </a:solidFill>
                <a:latin typeface="Gill Sans MT"/>
                <a:cs typeface="Gill Sans MT"/>
              </a:rPr>
              <a:t>10.5%</a:t>
            </a:r>
            <a:endParaRPr sz="987">
              <a:solidFill>
                <a:prstClr val="black"/>
              </a:solidFill>
              <a:latin typeface="Gill Sans MT"/>
              <a:cs typeface="Gill Sans MT"/>
            </a:endParaRPr>
          </a:p>
        </p:txBody>
      </p:sp>
      <p:sp>
        <p:nvSpPr>
          <p:cNvPr id="112" name="object 112"/>
          <p:cNvSpPr txBox="1"/>
          <p:nvPr/>
        </p:nvSpPr>
        <p:spPr>
          <a:xfrm>
            <a:off x="3506846" y="5621462"/>
            <a:ext cx="257600" cy="162453"/>
          </a:xfrm>
          <a:prstGeom prst="rect">
            <a:avLst/>
          </a:prstGeom>
        </p:spPr>
        <p:txBody>
          <a:bodyPr vert="horz" wrap="square" lIns="0" tIns="10450" rIns="0" bIns="0" rtlCol="0">
            <a:spAutoFit/>
          </a:bodyPr>
          <a:lstStyle/>
          <a:p>
            <a:pPr marL="10451" defTabSz="752460">
              <a:spcBef>
                <a:spcPts val="82"/>
              </a:spcBef>
            </a:pPr>
            <a:r>
              <a:rPr sz="987" spc="-4" dirty="0">
                <a:solidFill>
                  <a:srgbClr val="84B5F9"/>
                </a:solidFill>
                <a:latin typeface="Gill Sans MT"/>
                <a:cs typeface="Gill Sans MT"/>
              </a:rPr>
              <a:t>3.9%</a:t>
            </a:r>
            <a:endParaRPr sz="987">
              <a:solidFill>
                <a:prstClr val="black"/>
              </a:solidFill>
              <a:latin typeface="Gill Sans MT"/>
              <a:cs typeface="Gill Sans MT"/>
            </a:endParaRPr>
          </a:p>
        </p:txBody>
      </p:sp>
      <p:sp>
        <p:nvSpPr>
          <p:cNvPr id="113" name="object 113"/>
          <p:cNvSpPr txBox="1"/>
          <p:nvPr/>
        </p:nvSpPr>
        <p:spPr>
          <a:xfrm>
            <a:off x="6289933" y="5594007"/>
            <a:ext cx="769140" cy="156728"/>
          </a:xfrm>
          <a:prstGeom prst="rect">
            <a:avLst/>
          </a:prstGeom>
          <a:solidFill>
            <a:srgbClr val="84B5F9"/>
          </a:solidFill>
        </p:spPr>
        <p:txBody>
          <a:bodyPr vert="horz" wrap="square" lIns="0" tIns="23513" rIns="0" bIns="0" rtlCol="0">
            <a:spAutoFit/>
          </a:bodyPr>
          <a:lstStyle/>
          <a:p>
            <a:pPr algn="ctr" defTabSz="752460">
              <a:spcBef>
                <a:spcPts val="185"/>
              </a:spcBef>
            </a:pPr>
            <a:r>
              <a:rPr sz="864" spc="-94" dirty="0">
                <a:solidFill>
                  <a:srgbClr val="FFFFFF"/>
                </a:solidFill>
                <a:latin typeface="Gill Sans MT"/>
                <a:cs typeface="Gill Sans MT"/>
              </a:rPr>
              <a:t>DAILY</a:t>
            </a:r>
            <a:endParaRPr sz="864">
              <a:solidFill>
                <a:prstClr val="black"/>
              </a:solidFill>
              <a:latin typeface="Gill Sans MT"/>
              <a:cs typeface="Gill Sans MT"/>
            </a:endParaRPr>
          </a:p>
        </p:txBody>
      </p:sp>
      <p:sp>
        <p:nvSpPr>
          <p:cNvPr id="114" name="object 114"/>
          <p:cNvSpPr txBox="1"/>
          <p:nvPr/>
        </p:nvSpPr>
        <p:spPr>
          <a:xfrm>
            <a:off x="6289933" y="5359064"/>
            <a:ext cx="769140" cy="159366"/>
          </a:xfrm>
          <a:prstGeom prst="rect">
            <a:avLst/>
          </a:prstGeom>
          <a:solidFill>
            <a:srgbClr val="3284F6"/>
          </a:solidFill>
        </p:spPr>
        <p:txBody>
          <a:bodyPr vert="horz" wrap="square" lIns="0" tIns="26126" rIns="0" bIns="0" rtlCol="0">
            <a:spAutoFit/>
          </a:bodyPr>
          <a:lstStyle/>
          <a:p>
            <a:pPr marL="167213" defTabSz="752460">
              <a:spcBef>
                <a:spcPts val="206"/>
              </a:spcBef>
            </a:pPr>
            <a:r>
              <a:rPr sz="864" spc="-111" dirty="0">
                <a:solidFill>
                  <a:srgbClr val="FFFFFF"/>
                </a:solidFill>
                <a:latin typeface="Gill Sans MT"/>
                <a:cs typeface="Gill Sans MT"/>
              </a:rPr>
              <a:t>MONTHLY</a:t>
            </a:r>
            <a:endParaRPr sz="864">
              <a:solidFill>
                <a:prstClr val="black"/>
              </a:solidFill>
              <a:latin typeface="Gill Sans MT"/>
              <a:cs typeface="Gill Sans MT"/>
            </a:endParaRPr>
          </a:p>
        </p:txBody>
      </p:sp>
      <p:sp>
        <p:nvSpPr>
          <p:cNvPr id="115" name="object 115"/>
          <p:cNvSpPr txBox="1"/>
          <p:nvPr/>
        </p:nvSpPr>
        <p:spPr>
          <a:xfrm>
            <a:off x="6289933" y="5124109"/>
            <a:ext cx="769140" cy="163059"/>
          </a:xfrm>
          <a:prstGeom prst="rect">
            <a:avLst/>
          </a:prstGeom>
          <a:solidFill>
            <a:srgbClr val="235CAC"/>
          </a:solidFill>
        </p:spPr>
        <p:txBody>
          <a:bodyPr vert="horz" wrap="square" lIns="0" tIns="29783" rIns="0" bIns="0" rtlCol="0">
            <a:spAutoFit/>
          </a:bodyPr>
          <a:lstStyle/>
          <a:p>
            <a:pPr marL="130113" defTabSz="752460">
              <a:spcBef>
                <a:spcPts val="235"/>
              </a:spcBef>
            </a:pPr>
            <a:r>
              <a:rPr sz="864" spc="-33" dirty="0">
                <a:solidFill>
                  <a:srgbClr val="FFFFFF"/>
                </a:solidFill>
                <a:latin typeface="Gill Sans MT"/>
                <a:cs typeface="Gill Sans MT"/>
              </a:rPr>
              <a:t>EVER</a:t>
            </a:r>
            <a:r>
              <a:rPr sz="864" spc="-74" dirty="0">
                <a:solidFill>
                  <a:srgbClr val="FFFFFF"/>
                </a:solidFill>
                <a:latin typeface="Gill Sans MT"/>
                <a:cs typeface="Gill Sans MT"/>
              </a:rPr>
              <a:t> </a:t>
            </a:r>
            <a:r>
              <a:rPr sz="864" spc="-62" dirty="0">
                <a:solidFill>
                  <a:srgbClr val="FFFFFF"/>
                </a:solidFill>
                <a:latin typeface="Gill Sans MT"/>
                <a:cs typeface="Gill Sans MT"/>
              </a:rPr>
              <a:t>TRIED</a:t>
            </a:r>
            <a:endParaRPr sz="864">
              <a:solidFill>
                <a:prstClr val="black"/>
              </a:solidFill>
              <a:latin typeface="Gill Sans MT"/>
              <a:cs typeface="Gill Sans MT"/>
            </a:endParaRPr>
          </a:p>
        </p:txBody>
      </p:sp>
      <p:sp>
        <p:nvSpPr>
          <p:cNvPr id="116" name="object 116"/>
          <p:cNvSpPr/>
          <p:nvPr/>
        </p:nvSpPr>
        <p:spPr>
          <a:xfrm>
            <a:off x="7377902" y="816429"/>
            <a:ext cx="1766098"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graphicFrame>
        <p:nvGraphicFramePr>
          <p:cNvPr id="117" name="object 117"/>
          <p:cNvGraphicFramePr>
            <a:graphicFrameLocks noGrp="1"/>
          </p:cNvGraphicFramePr>
          <p:nvPr/>
        </p:nvGraphicFramePr>
        <p:xfrm>
          <a:off x="287383" y="935912"/>
          <a:ext cx="6776487" cy="1088990"/>
        </p:xfrm>
        <a:graphic>
          <a:graphicData uri="http://schemas.openxmlformats.org/drawingml/2006/table">
            <a:tbl>
              <a:tblPr firstRow="1" bandRow="1">
                <a:tableStyleId>{2D5ABB26-0587-4C30-8999-92F81FD0307C}</a:tableStyleId>
              </a:tblPr>
              <a:tblGrid>
                <a:gridCol w="5130568">
                  <a:extLst>
                    <a:ext uri="{9D8B030D-6E8A-4147-A177-3AD203B41FA5}">
                      <a16:colId xmlns:a16="http://schemas.microsoft.com/office/drawing/2014/main" val="20000"/>
                    </a:ext>
                  </a:extLst>
                </a:gridCol>
                <a:gridCol w="652098">
                  <a:extLst>
                    <a:ext uri="{9D8B030D-6E8A-4147-A177-3AD203B41FA5}">
                      <a16:colId xmlns:a16="http://schemas.microsoft.com/office/drawing/2014/main" val="20001"/>
                    </a:ext>
                  </a:extLst>
                </a:gridCol>
                <a:gridCol w="56954">
                  <a:extLst>
                    <a:ext uri="{9D8B030D-6E8A-4147-A177-3AD203B41FA5}">
                      <a16:colId xmlns:a16="http://schemas.microsoft.com/office/drawing/2014/main" val="20002"/>
                    </a:ext>
                  </a:extLst>
                </a:gridCol>
                <a:gridCol w="936867">
                  <a:extLst>
                    <a:ext uri="{9D8B030D-6E8A-4147-A177-3AD203B41FA5}">
                      <a16:colId xmlns:a16="http://schemas.microsoft.com/office/drawing/2014/main" val="20003"/>
                    </a:ext>
                  </a:extLst>
                </a:gridCol>
              </a:tblGrid>
              <a:tr h="120749">
                <a:tc>
                  <a:txBody>
                    <a:bodyPr/>
                    <a:lstStyle/>
                    <a:p>
                      <a:pPr marL="31750">
                        <a:lnSpc>
                          <a:spcPts val="675"/>
                        </a:lnSpc>
                      </a:pPr>
                      <a:r>
                        <a:rPr sz="500" spc="-20" dirty="0">
                          <a:solidFill>
                            <a:srgbClr val="3385F5"/>
                          </a:solidFill>
                          <a:latin typeface="Gill Sans MT"/>
                          <a:cs typeface="Gill Sans MT"/>
                        </a:rPr>
                        <a:t>SMART </a:t>
                      </a:r>
                      <a:r>
                        <a:rPr sz="500" spc="-10" dirty="0">
                          <a:solidFill>
                            <a:srgbClr val="3385F5"/>
                          </a:solidFill>
                          <a:latin typeface="Gill Sans MT"/>
                          <a:cs typeface="Gill Sans MT"/>
                        </a:rPr>
                        <a:t>SPEAKER </a:t>
                      </a:r>
                      <a:r>
                        <a:rPr sz="500" spc="-45" dirty="0">
                          <a:solidFill>
                            <a:srgbClr val="3385F5"/>
                          </a:solidFill>
                          <a:latin typeface="Gill Sans MT"/>
                          <a:cs typeface="Gill Sans MT"/>
                        </a:rPr>
                        <a:t>CONSUMER </a:t>
                      </a:r>
                      <a:r>
                        <a:rPr sz="500" spc="-60" dirty="0">
                          <a:solidFill>
                            <a:srgbClr val="3385F5"/>
                          </a:solidFill>
                          <a:latin typeface="Gill Sans MT"/>
                          <a:cs typeface="Gill Sans MT"/>
                        </a:rPr>
                        <a:t>ADOPTION</a:t>
                      </a:r>
                      <a:r>
                        <a:rPr sz="500" spc="-65" dirty="0">
                          <a:solidFill>
                            <a:srgbClr val="3385F5"/>
                          </a:solidFill>
                          <a:latin typeface="Gill Sans MT"/>
                          <a:cs typeface="Gill Sans MT"/>
                        </a:rPr>
                        <a:t> </a:t>
                      </a:r>
                      <a:r>
                        <a:rPr sz="500" spc="-35" dirty="0">
                          <a:solidFill>
                            <a:srgbClr val="3385F5"/>
                          </a:solidFill>
                          <a:latin typeface="Gill Sans MT"/>
                          <a:cs typeface="Gill Sans MT"/>
                        </a:rPr>
                        <a:t>REPORT</a:t>
                      </a:r>
                      <a:endParaRPr sz="500">
                        <a:latin typeface="Gill Sans MT"/>
                        <a:cs typeface="Gill Sans MT"/>
                      </a:endParaRPr>
                    </a:p>
                  </a:txBody>
                  <a:tcPr marL="0" marR="0" marT="0" marB="0"/>
                </a:tc>
                <a:tc rowSpan="2" gridSpan="3">
                  <a:txBody>
                    <a:bodyPr/>
                    <a:lstStyle/>
                    <a:p>
                      <a:pPr>
                        <a:lnSpc>
                          <a:spcPct val="100000"/>
                        </a:lnSpc>
                      </a:pPr>
                      <a:endParaRPr sz="900">
                        <a:latin typeface="Times New Roman"/>
                        <a:cs typeface="Times New Roman"/>
                      </a:endParaRPr>
                    </a:p>
                  </a:txBody>
                  <a:tcPr marL="0" marR="0" marT="0" marB="0"/>
                </a:tc>
                <a:tc rowSpan="2" hMerge="1">
                  <a:txBody>
                    <a:bodyPr/>
                    <a:lstStyle/>
                    <a:p>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0"/>
                  </a:ext>
                </a:extLst>
              </a:tr>
              <a:tr h="355431">
                <a:tc>
                  <a:txBody>
                    <a:bodyPr/>
                    <a:lstStyle/>
                    <a:p>
                      <a:pPr marL="2397125">
                        <a:lnSpc>
                          <a:spcPct val="100000"/>
                        </a:lnSpc>
                        <a:spcBef>
                          <a:spcPts val="350"/>
                        </a:spcBef>
                      </a:pPr>
                      <a:r>
                        <a:rPr sz="1200" spc="-10" dirty="0">
                          <a:latin typeface="Gill Sans MT"/>
                          <a:cs typeface="Gill Sans MT"/>
                        </a:rPr>
                        <a:t>Smart</a:t>
                      </a:r>
                      <a:r>
                        <a:rPr sz="1200" spc="-70" dirty="0">
                          <a:latin typeface="Gill Sans MT"/>
                          <a:cs typeface="Gill Sans MT"/>
                        </a:rPr>
                        <a:t> </a:t>
                      </a:r>
                      <a:r>
                        <a:rPr sz="1200" spc="-15" dirty="0">
                          <a:latin typeface="Gill Sans MT"/>
                          <a:cs typeface="Gill Sans MT"/>
                        </a:rPr>
                        <a:t>Speaker</a:t>
                      </a:r>
                      <a:r>
                        <a:rPr sz="1200" spc="-70" dirty="0">
                          <a:latin typeface="Gill Sans MT"/>
                          <a:cs typeface="Gill Sans MT"/>
                        </a:rPr>
                        <a:t> </a:t>
                      </a:r>
                      <a:r>
                        <a:rPr sz="1200" spc="-45" dirty="0">
                          <a:latin typeface="Gill Sans MT"/>
                          <a:cs typeface="Gill Sans MT"/>
                        </a:rPr>
                        <a:t>Use</a:t>
                      </a:r>
                      <a:r>
                        <a:rPr sz="1200" spc="-70" dirty="0">
                          <a:latin typeface="Gill Sans MT"/>
                          <a:cs typeface="Gill Sans MT"/>
                        </a:rPr>
                        <a:t> </a:t>
                      </a:r>
                      <a:r>
                        <a:rPr sz="1200" spc="-15" dirty="0">
                          <a:latin typeface="Gill Sans MT"/>
                          <a:cs typeface="Gill Sans MT"/>
                        </a:rPr>
                        <a:t>Case</a:t>
                      </a:r>
                      <a:r>
                        <a:rPr sz="1200" spc="-70" dirty="0">
                          <a:latin typeface="Gill Sans MT"/>
                          <a:cs typeface="Gill Sans MT"/>
                        </a:rPr>
                        <a:t> </a:t>
                      </a:r>
                      <a:r>
                        <a:rPr sz="1200" spc="-30" dirty="0">
                          <a:latin typeface="Gill Sans MT"/>
                          <a:cs typeface="Gill Sans MT"/>
                        </a:rPr>
                        <a:t>Frequency</a:t>
                      </a:r>
                      <a:r>
                        <a:rPr sz="1200" spc="-70" dirty="0">
                          <a:latin typeface="Gill Sans MT"/>
                          <a:cs typeface="Gill Sans MT"/>
                        </a:rPr>
                        <a:t> </a:t>
                      </a:r>
                      <a:r>
                        <a:rPr sz="1200" spc="35" dirty="0">
                          <a:latin typeface="Gill Sans MT"/>
                          <a:cs typeface="Gill Sans MT"/>
                        </a:rPr>
                        <a:t>January</a:t>
                      </a:r>
                      <a:r>
                        <a:rPr sz="1200" spc="-70" dirty="0">
                          <a:latin typeface="Gill Sans MT"/>
                          <a:cs typeface="Gill Sans MT"/>
                        </a:rPr>
                        <a:t> </a:t>
                      </a:r>
                      <a:r>
                        <a:rPr sz="1200" spc="-10" dirty="0">
                          <a:latin typeface="Gill Sans MT"/>
                          <a:cs typeface="Gill Sans MT"/>
                        </a:rPr>
                        <a:t>2019</a:t>
                      </a:r>
                      <a:endParaRPr sz="1200">
                        <a:latin typeface="Gill Sans MT"/>
                        <a:cs typeface="Gill Sans MT"/>
                      </a:endParaRPr>
                    </a:p>
                  </a:txBody>
                  <a:tcPr marL="0" marR="0" marT="36576" marB="0"/>
                </a:tc>
                <a:tc gridSpan="3"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1"/>
                  </a:ext>
                </a:extLst>
              </a:tr>
              <a:tr h="221916">
                <a:tc>
                  <a:txBody>
                    <a:bodyPr/>
                    <a:lstStyle/>
                    <a:p>
                      <a:pPr marL="338455" algn="ctr">
                        <a:lnSpc>
                          <a:spcPct val="100000"/>
                        </a:lnSpc>
                        <a:spcBef>
                          <a:spcPts val="210"/>
                        </a:spcBef>
                        <a:tabLst>
                          <a:tab pos="3347085" algn="l"/>
                        </a:tabLst>
                      </a:pPr>
                      <a:r>
                        <a:rPr sz="800" spc="75" dirty="0">
                          <a:solidFill>
                            <a:srgbClr val="122258"/>
                          </a:solidFill>
                          <a:latin typeface="Gill Sans MT"/>
                          <a:cs typeface="Gill Sans MT"/>
                        </a:rPr>
                        <a:t>Ask</a:t>
                      </a:r>
                      <a:r>
                        <a:rPr sz="800" spc="-5" dirty="0">
                          <a:solidFill>
                            <a:srgbClr val="122258"/>
                          </a:solidFill>
                          <a:latin typeface="Gill Sans MT"/>
                          <a:cs typeface="Gill Sans MT"/>
                        </a:rPr>
                        <a:t> </a:t>
                      </a:r>
                      <a:r>
                        <a:rPr sz="800" spc="145" dirty="0">
                          <a:solidFill>
                            <a:srgbClr val="122258"/>
                          </a:solidFill>
                          <a:latin typeface="Gill Sans MT"/>
                          <a:cs typeface="Gill Sans MT"/>
                        </a:rPr>
                        <a:t>a</a:t>
                      </a:r>
                      <a:r>
                        <a:rPr sz="800" dirty="0">
                          <a:solidFill>
                            <a:srgbClr val="122258"/>
                          </a:solidFill>
                          <a:latin typeface="Gill Sans MT"/>
                          <a:cs typeface="Gill Sans MT"/>
                        </a:rPr>
                        <a:t> </a:t>
                      </a:r>
                      <a:r>
                        <a:rPr sz="800" spc="75" dirty="0">
                          <a:solidFill>
                            <a:srgbClr val="122258"/>
                          </a:solidFill>
                          <a:latin typeface="Gill Sans MT"/>
                          <a:cs typeface="Gill Sans MT"/>
                        </a:rPr>
                        <a:t>question	</a:t>
                      </a:r>
                      <a:r>
                        <a:rPr sz="1000" spc="-5" dirty="0">
                          <a:solidFill>
                            <a:srgbClr val="FFFFFF"/>
                          </a:solidFill>
                          <a:latin typeface="Gill Sans MT"/>
                          <a:cs typeface="Gill Sans MT"/>
                        </a:rPr>
                        <a:t>84.0%</a:t>
                      </a:r>
                      <a:endParaRPr sz="1000">
                        <a:latin typeface="Gill Sans MT"/>
                        <a:cs typeface="Gill Sans MT"/>
                      </a:endParaRPr>
                    </a:p>
                  </a:txBody>
                  <a:tcPr marL="0" marR="0" marT="21946" marB="0"/>
                </a:tc>
                <a:tc>
                  <a:txBody>
                    <a:bodyPr/>
                    <a:lstStyle/>
                    <a:p>
                      <a:pPr marR="57150" algn="r">
                        <a:lnSpc>
                          <a:spcPct val="100000"/>
                        </a:lnSpc>
                        <a:spcBef>
                          <a:spcPts val="190"/>
                        </a:spcBef>
                      </a:pPr>
                      <a:r>
                        <a:rPr sz="1000" dirty="0">
                          <a:solidFill>
                            <a:srgbClr val="FFFFFF"/>
                          </a:solidFill>
                          <a:latin typeface="Gill Sans MT"/>
                          <a:cs typeface="Gill Sans MT"/>
                        </a:rPr>
                        <a:t>66.0%</a:t>
                      </a:r>
                      <a:endParaRPr sz="1000">
                        <a:latin typeface="Gill Sans MT"/>
                        <a:cs typeface="Gill Sans MT"/>
                      </a:endParaRPr>
                    </a:p>
                  </a:txBody>
                  <a:tcPr marL="0" marR="0" marT="19856" marB="0">
                    <a:solidFill>
                      <a:srgbClr val="3284F6"/>
                    </a:solidFill>
                  </a:tcPr>
                </a:tc>
                <a:tc>
                  <a:txBody>
                    <a:bodyPr/>
                    <a:lstStyle/>
                    <a:p>
                      <a:pPr>
                        <a:lnSpc>
                          <a:spcPct val="100000"/>
                        </a:lnSpc>
                      </a:pPr>
                      <a:endParaRPr sz="900">
                        <a:latin typeface="Times New Roman"/>
                        <a:cs typeface="Times New Roman"/>
                      </a:endParaRPr>
                    </a:p>
                  </a:txBody>
                  <a:tcPr marL="0" marR="0" marT="0" marB="0">
                    <a:solidFill>
                      <a:srgbClr val="84B5F9"/>
                    </a:solidFill>
                  </a:tcPr>
                </a:tc>
                <a:tc>
                  <a:txBody>
                    <a:bodyPr/>
                    <a:lstStyle/>
                    <a:p>
                      <a:pPr marL="601345">
                        <a:lnSpc>
                          <a:spcPct val="100000"/>
                        </a:lnSpc>
                        <a:spcBef>
                          <a:spcPts val="190"/>
                        </a:spcBef>
                      </a:pPr>
                      <a:r>
                        <a:rPr sz="1000" spc="-5" dirty="0">
                          <a:solidFill>
                            <a:srgbClr val="FFFFFF"/>
                          </a:solidFill>
                          <a:latin typeface="Gill Sans MT"/>
                          <a:cs typeface="Gill Sans MT"/>
                        </a:rPr>
                        <a:t>36.9%</a:t>
                      </a:r>
                      <a:endParaRPr sz="1000">
                        <a:latin typeface="Gill Sans MT"/>
                        <a:cs typeface="Gill Sans MT"/>
                      </a:endParaRPr>
                    </a:p>
                  </a:txBody>
                  <a:tcPr marL="0" marR="0" marT="19856" marB="0">
                    <a:solidFill>
                      <a:srgbClr val="84B5F9"/>
                    </a:solidFill>
                  </a:tcPr>
                </a:tc>
                <a:extLst>
                  <a:ext uri="{0D108BD9-81ED-4DB2-BD59-A6C34878D82A}">
                    <a16:rowId xmlns:a16="http://schemas.microsoft.com/office/drawing/2014/main" val="10002"/>
                  </a:ext>
                </a:extLst>
              </a:tr>
              <a:tr h="246579">
                <a:tc>
                  <a:txBody>
                    <a:bodyPr/>
                    <a:lstStyle/>
                    <a:p>
                      <a:pPr marL="467995">
                        <a:lnSpc>
                          <a:spcPct val="100000"/>
                        </a:lnSpc>
                        <a:spcBef>
                          <a:spcPts val="430"/>
                        </a:spcBef>
                        <a:tabLst>
                          <a:tab pos="4577080" algn="l"/>
                        </a:tabLst>
                      </a:pPr>
                      <a:r>
                        <a:rPr sz="800" spc="75" dirty="0">
                          <a:solidFill>
                            <a:srgbClr val="122258"/>
                          </a:solidFill>
                          <a:latin typeface="Gill Sans MT"/>
                          <a:cs typeface="Gill Sans MT"/>
                        </a:rPr>
                        <a:t>Listen </a:t>
                      </a:r>
                      <a:r>
                        <a:rPr sz="800" spc="25" dirty="0">
                          <a:solidFill>
                            <a:srgbClr val="122258"/>
                          </a:solidFill>
                          <a:latin typeface="Gill Sans MT"/>
                          <a:cs typeface="Gill Sans MT"/>
                        </a:rPr>
                        <a:t>to </a:t>
                      </a:r>
                      <a:r>
                        <a:rPr sz="800" spc="85" dirty="0">
                          <a:solidFill>
                            <a:srgbClr val="122258"/>
                          </a:solidFill>
                          <a:latin typeface="Gill Sans MT"/>
                          <a:cs typeface="Gill Sans MT"/>
                        </a:rPr>
                        <a:t>streaming</a:t>
                      </a:r>
                      <a:r>
                        <a:rPr sz="800" spc="-85" dirty="0">
                          <a:solidFill>
                            <a:srgbClr val="122258"/>
                          </a:solidFill>
                          <a:latin typeface="Gill Sans MT"/>
                          <a:cs typeface="Gill Sans MT"/>
                        </a:rPr>
                        <a:t> </a:t>
                      </a:r>
                      <a:r>
                        <a:rPr sz="800" spc="105" dirty="0">
                          <a:solidFill>
                            <a:srgbClr val="122258"/>
                          </a:solidFill>
                          <a:latin typeface="Gill Sans MT"/>
                          <a:cs typeface="Gill Sans MT"/>
                        </a:rPr>
                        <a:t>music</a:t>
                      </a:r>
                      <a:r>
                        <a:rPr sz="800" spc="5" dirty="0">
                          <a:solidFill>
                            <a:srgbClr val="122258"/>
                          </a:solidFill>
                          <a:latin typeface="Gill Sans MT"/>
                          <a:cs typeface="Gill Sans MT"/>
                        </a:rPr>
                        <a:t> </a:t>
                      </a:r>
                      <a:r>
                        <a:rPr sz="800" spc="75" dirty="0">
                          <a:solidFill>
                            <a:srgbClr val="122258"/>
                          </a:solidFill>
                          <a:latin typeface="Gill Sans MT"/>
                          <a:cs typeface="Gill Sans MT"/>
                        </a:rPr>
                        <a:t>service	</a:t>
                      </a:r>
                      <a:r>
                        <a:rPr sz="1500" spc="-7" baseline="2314" dirty="0">
                          <a:solidFill>
                            <a:srgbClr val="FFFFFF"/>
                          </a:solidFill>
                          <a:latin typeface="Gill Sans MT"/>
                          <a:cs typeface="Gill Sans MT"/>
                        </a:rPr>
                        <a:t>83.0%</a:t>
                      </a:r>
                      <a:endParaRPr sz="1500" baseline="2314">
                        <a:latin typeface="Gill Sans MT"/>
                        <a:cs typeface="Gill Sans MT"/>
                      </a:endParaRPr>
                    </a:p>
                  </a:txBody>
                  <a:tcPr marL="0" marR="0" marT="44936" marB="0"/>
                </a:tc>
                <a:tc>
                  <a:txBody>
                    <a:bodyPr/>
                    <a:lstStyle/>
                    <a:p>
                      <a:pPr algn="r">
                        <a:lnSpc>
                          <a:spcPct val="100000"/>
                        </a:lnSpc>
                        <a:spcBef>
                          <a:spcPts val="375"/>
                        </a:spcBef>
                      </a:pPr>
                      <a:r>
                        <a:rPr sz="1000" dirty="0">
                          <a:solidFill>
                            <a:srgbClr val="FFFFFF"/>
                          </a:solidFill>
                          <a:latin typeface="Gill Sans MT"/>
                          <a:cs typeface="Gill Sans MT"/>
                        </a:rPr>
                        <a:t>69.9%</a:t>
                      </a:r>
                      <a:endParaRPr sz="1000">
                        <a:latin typeface="Gill Sans MT"/>
                        <a:cs typeface="Gill Sans MT"/>
                      </a:endParaRPr>
                    </a:p>
                  </a:txBody>
                  <a:tcPr marL="0" marR="0" marT="39189" marB="0">
                    <a:solidFill>
                      <a:srgbClr val="3284F6"/>
                    </a:solidFill>
                  </a:tcPr>
                </a:tc>
                <a:tc>
                  <a:txBody>
                    <a:bodyPr/>
                    <a:lstStyle/>
                    <a:p>
                      <a:pPr>
                        <a:lnSpc>
                          <a:spcPct val="100000"/>
                        </a:lnSpc>
                      </a:pPr>
                      <a:endParaRPr sz="900">
                        <a:latin typeface="Times New Roman"/>
                        <a:cs typeface="Times New Roman"/>
                      </a:endParaRPr>
                    </a:p>
                  </a:txBody>
                  <a:tcPr marL="0" marR="0" marT="0" marB="0">
                    <a:solidFill>
                      <a:srgbClr val="3284F6"/>
                    </a:solidFill>
                  </a:tcPr>
                </a:tc>
                <a:tc>
                  <a:txBody>
                    <a:bodyPr/>
                    <a:lstStyle/>
                    <a:p>
                      <a:pPr marL="745490">
                        <a:lnSpc>
                          <a:spcPct val="100000"/>
                        </a:lnSpc>
                        <a:spcBef>
                          <a:spcPts val="375"/>
                        </a:spcBef>
                      </a:pPr>
                      <a:r>
                        <a:rPr sz="1000" spc="-5" dirty="0">
                          <a:solidFill>
                            <a:srgbClr val="FFFFFF"/>
                          </a:solidFill>
                          <a:latin typeface="Gill Sans MT"/>
                          <a:cs typeface="Gill Sans MT"/>
                        </a:rPr>
                        <a:t>38.2%</a:t>
                      </a:r>
                      <a:endParaRPr sz="1000">
                        <a:latin typeface="Gill Sans MT"/>
                        <a:cs typeface="Gill Sans MT"/>
                      </a:endParaRPr>
                    </a:p>
                  </a:txBody>
                  <a:tcPr marL="0" marR="0" marT="39189" marB="0">
                    <a:solidFill>
                      <a:srgbClr val="84B5F9"/>
                    </a:solidFill>
                  </a:tcPr>
                </a:tc>
                <a:extLst>
                  <a:ext uri="{0D108BD9-81ED-4DB2-BD59-A6C34878D82A}">
                    <a16:rowId xmlns:a16="http://schemas.microsoft.com/office/drawing/2014/main" val="10003"/>
                  </a:ext>
                </a:extLst>
              </a:tr>
            </a:tbl>
          </a:graphicData>
        </a:graphic>
      </p:graphicFrame>
      <p:sp>
        <p:nvSpPr>
          <p:cNvPr id="118" name="object 118"/>
          <p:cNvSpPr txBox="1"/>
          <p:nvPr/>
        </p:nvSpPr>
        <p:spPr>
          <a:xfrm>
            <a:off x="8526486" y="5827341"/>
            <a:ext cx="316644" cy="111798"/>
          </a:xfrm>
          <a:prstGeom prst="rect">
            <a:avLst/>
          </a:prstGeom>
        </p:spPr>
        <p:txBody>
          <a:bodyPr vert="horz" wrap="square" lIns="0" tIns="10450" rIns="0" bIns="0" rtlCol="0">
            <a:spAutoFit/>
          </a:bodyPr>
          <a:lstStyle/>
          <a:p>
            <a:pPr marL="10451" defTabSz="752460">
              <a:spcBef>
                <a:spcPts val="82"/>
              </a:spcBef>
            </a:pPr>
            <a:r>
              <a:rPr sz="658" spc="-33" dirty="0">
                <a:solidFill>
                  <a:srgbClr val="FFFFFF"/>
                </a:solidFill>
                <a:latin typeface="Gill Sans MT"/>
                <a:cs typeface="Gill Sans MT"/>
              </a:rPr>
              <a:t>PAGE</a:t>
            </a:r>
            <a:r>
              <a:rPr sz="658" spc="-53" dirty="0">
                <a:solidFill>
                  <a:srgbClr val="FFFFFF"/>
                </a:solidFill>
                <a:latin typeface="Gill Sans MT"/>
                <a:cs typeface="Gill Sans MT"/>
              </a:rPr>
              <a:t> </a:t>
            </a:r>
            <a:r>
              <a:rPr sz="658" spc="8" dirty="0">
                <a:solidFill>
                  <a:srgbClr val="FFFFFF"/>
                </a:solidFill>
                <a:latin typeface="Gill Sans MT"/>
                <a:cs typeface="Gill Sans MT"/>
              </a:rPr>
              <a:t>16</a:t>
            </a:r>
            <a:endParaRPr sz="658">
              <a:solidFill>
                <a:prstClr val="black"/>
              </a:solidFill>
              <a:latin typeface="Gill Sans MT"/>
              <a:cs typeface="Gill Sans MT"/>
            </a:endParaRPr>
          </a:p>
        </p:txBody>
      </p:sp>
      <p:sp>
        <p:nvSpPr>
          <p:cNvPr id="119" name="object 119"/>
          <p:cNvSpPr txBox="1"/>
          <p:nvPr/>
        </p:nvSpPr>
        <p:spPr>
          <a:xfrm>
            <a:off x="303058" y="5848220"/>
            <a:ext cx="1063839" cy="86599"/>
          </a:xfrm>
          <a:prstGeom prst="rect">
            <a:avLst/>
          </a:prstGeom>
        </p:spPr>
        <p:txBody>
          <a:bodyPr vert="horz" wrap="square" lIns="0" tIns="10450" rIns="0" bIns="0" rtlCol="0">
            <a:spAutoFit/>
          </a:bodyPr>
          <a:lstStyle/>
          <a:p>
            <a:pPr marL="10451" defTabSz="752460">
              <a:spcBef>
                <a:spcPts val="82"/>
              </a:spcBef>
            </a:pPr>
            <a:r>
              <a:rPr sz="494" spc="21" dirty="0">
                <a:solidFill>
                  <a:srgbClr val="3385F5"/>
                </a:solidFill>
                <a:latin typeface="Gill Sans MT"/>
                <a:cs typeface="Gill Sans MT"/>
                <a:hlinkClick r:id="rId3"/>
              </a:rPr>
              <a:t>© </a:t>
            </a:r>
            <a:r>
              <a:rPr sz="494" spc="-45" dirty="0">
                <a:solidFill>
                  <a:srgbClr val="3385F5"/>
                </a:solidFill>
                <a:latin typeface="Gill Sans MT"/>
                <a:cs typeface="Gill Sans MT"/>
                <a:hlinkClick r:id="rId3"/>
              </a:rPr>
              <a:t>VOICEBOT.AI </a:t>
            </a:r>
            <a:r>
              <a:rPr sz="494" spc="-41" dirty="0">
                <a:solidFill>
                  <a:srgbClr val="3385F5"/>
                </a:solidFill>
                <a:latin typeface="Gill Sans MT"/>
                <a:cs typeface="Gill Sans MT"/>
                <a:hlinkClick r:id="rId3"/>
              </a:rPr>
              <a:t>- </a:t>
            </a:r>
            <a:r>
              <a:rPr sz="494" spc="-16" dirty="0">
                <a:solidFill>
                  <a:srgbClr val="3385F5"/>
                </a:solidFill>
                <a:latin typeface="Gill Sans MT"/>
                <a:cs typeface="Gill Sans MT"/>
                <a:hlinkClick r:id="rId3"/>
              </a:rPr>
              <a:t>All </a:t>
            </a:r>
            <a:r>
              <a:rPr sz="494" dirty="0">
                <a:solidFill>
                  <a:srgbClr val="3385F5"/>
                </a:solidFill>
                <a:latin typeface="Gill Sans MT"/>
                <a:cs typeface="Gill Sans MT"/>
                <a:hlinkClick r:id="rId3"/>
              </a:rPr>
              <a:t>Rights </a:t>
            </a:r>
            <a:r>
              <a:rPr sz="494" spc="-12" dirty="0">
                <a:solidFill>
                  <a:srgbClr val="3385F5"/>
                </a:solidFill>
                <a:latin typeface="Gill Sans MT"/>
                <a:cs typeface="Gill Sans MT"/>
                <a:hlinkClick r:id="rId3"/>
              </a:rPr>
              <a:t>Reserved</a:t>
            </a:r>
            <a:r>
              <a:rPr sz="494" spc="-66" dirty="0">
                <a:solidFill>
                  <a:srgbClr val="3385F5"/>
                </a:solidFill>
                <a:latin typeface="Gill Sans MT"/>
                <a:cs typeface="Gill Sans MT"/>
                <a:hlinkClick r:id="rId3"/>
              </a:rPr>
              <a:t> </a:t>
            </a:r>
            <a:r>
              <a:rPr sz="494" spc="-4" dirty="0">
                <a:solidFill>
                  <a:srgbClr val="3385F5"/>
                </a:solidFill>
                <a:latin typeface="Gill Sans MT"/>
                <a:cs typeface="Gill Sans MT"/>
                <a:hlinkClick r:id="rId3"/>
              </a:rPr>
              <a:t>2019</a:t>
            </a:r>
            <a:endParaRPr sz="494">
              <a:solidFill>
                <a:prstClr val="black"/>
              </a:solidFill>
              <a:latin typeface="Gill Sans MT"/>
              <a:cs typeface="Gill Sans MT"/>
            </a:endParaRPr>
          </a:p>
        </p:txBody>
      </p:sp>
      <p:sp>
        <p:nvSpPr>
          <p:cNvPr id="120" name="object 120"/>
          <p:cNvSpPr/>
          <p:nvPr/>
        </p:nvSpPr>
        <p:spPr>
          <a:xfrm>
            <a:off x="4897519" y="5398541"/>
            <a:ext cx="1026828" cy="397785"/>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1" name="object 121"/>
          <p:cNvSpPr/>
          <p:nvPr/>
        </p:nvSpPr>
        <p:spPr>
          <a:xfrm>
            <a:off x="5941771" y="5594836"/>
            <a:ext cx="141391" cy="112413"/>
          </a:xfrm>
          <a:prstGeom prst="rect">
            <a:avLst/>
          </a:prstGeom>
          <a:blipFill>
            <a:blip r:embed="rId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2" name="object 122"/>
          <p:cNvSpPr/>
          <p:nvPr/>
        </p:nvSpPr>
        <p:spPr>
          <a:xfrm>
            <a:off x="6111897" y="5594842"/>
            <a:ext cx="0" cy="112863"/>
          </a:xfrm>
          <a:custGeom>
            <a:avLst/>
            <a:gdLst/>
            <a:ahLst/>
            <a:cxnLst/>
            <a:rect l="l" t="t" r="r" b="b"/>
            <a:pathLst>
              <a:path h="137160">
                <a:moveTo>
                  <a:pt x="0" y="0"/>
                </a:moveTo>
                <a:lnTo>
                  <a:pt x="0" y="136601"/>
                </a:lnTo>
              </a:path>
            </a:pathLst>
          </a:custGeom>
          <a:ln w="27495">
            <a:solidFill>
              <a:srgbClr val="62737D"/>
            </a:solidFill>
          </a:ln>
        </p:spPr>
        <p:txBody>
          <a:bodyPr wrap="square" lIns="0" tIns="0" rIns="0" bIns="0" rtlCol="0"/>
          <a:lstStyle/>
          <a:p>
            <a:pPr defTabSz="752460"/>
            <a:endParaRPr sz="1481">
              <a:solidFill>
                <a:prstClr val="black"/>
              </a:solidFill>
              <a:latin typeface="Calibri"/>
            </a:endParaRPr>
          </a:p>
        </p:txBody>
      </p:sp>
      <p:sp>
        <p:nvSpPr>
          <p:cNvPr id="123" name="object 123"/>
          <p:cNvSpPr/>
          <p:nvPr/>
        </p:nvSpPr>
        <p:spPr>
          <a:xfrm>
            <a:off x="6100584" y="5553293"/>
            <a:ext cx="22991" cy="23513"/>
          </a:xfrm>
          <a:custGeom>
            <a:avLst/>
            <a:gdLst/>
            <a:ahLst/>
            <a:cxnLst/>
            <a:rect l="l" t="t" r="r" b="b"/>
            <a:pathLst>
              <a:path w="27940" h="28575">
                <a:moveTo>
                  <a:pt x="0" y="0"/>
                </a:moveTo>
                <a:lnTo>
                  <a:pt x="27495" y="0"/>
                </a:lnTo>
                <a:lnTo>
                  <a:pt x="27495" y="28333"/>
                </a:lnTo>
                <a:lnTo>
                  <a:pt x="0" y="28333"/>
                </a:lnTo>
                <a:lnTo>
                  <a:pt x="0" y="0"/>
                </a:lnTo>
                <a:close/>
              </a:path>
            </a:pathLst>
          </a:custGeom>
          <a:solidFill>
            <a:srgbClr val="62737D"/>
          </a:solidFill>
        </p:spPr>
        <p:txBody>
          <a:bodyPr wrap="square" lIns="0" tIns="0" rIns="0" bIns="0" rtlCol="0"/>
          <a:lstStyle/>
          <a:p>
            <a:pPr defTabSz="752460"/>
            <a:endParaRPr sz="1481">
              <a:solidFill>
                <a:prstClr val="black"/>
              </a:solidFill>
              <a:latin typeface="Calibri"/>
            </a:endParaRPr>
          </a:p>
        </p:txBody>
      </p:sp>
      <p:sp>
        <p:nvSpPr>
          <p:cNvPr id="124" name="object 124"/>
          <p:cNvSpPr/>
          <p:nvPr/>
        </p:nvSpPr>
        <p:spPr>
          <a:xfrm>
            <a:off x="6136089" y="5553119"/>
            <a:ext cx="48594" cy="23513"/>
          </a:xfrm>
          <a:custGeom>
            <a:avLst/>
            <a:gdLst/>
            <a:ahLst/>
            <a:cxnLst/>
            <a:rect l="l" t="t" r="r" b="b"/>
            <a:pathLst>
              <a:path w="59054" h="28575">
                <a:moveTo>
                  <a:pt x="34162" y="0"/>
                </a:moveTo>
                <a:lnTo>
                  <a:pt x="27470" y="0"/>
                </a:lnTo>
                <a:lnTo>
                  <a:pt x="27470" y="28447"/>
                </a:lnTo>
                <a:lnTo>
                  <a:pt x="31851" y="28447"/>
                </a:lnTo>
                <a:lnTo>
                  <a:pt x="31851" y="4267"/>
                </a:lnTo>
                <a:lnTo>
                  <a:pt x="35879" y="4267"/>
                </a:lnTo>
                <a:lnTo>
                  <a:pt x="34162" y="0"/>
                </a:lnTo>
                <a:close/>
              </a:path>
              <a:path w="59054" h="28575">
                <a:moveTo>
                  <a:pt x="35879" y="4267"/>
                </a:moveTo>
                <a:lnTo>
                  <a:pt x="31851" y="4267"/>
                </a:lnTo>
                <a:lnTo>
                  <a:pt x="41020" y="28447"/>
                </a:lnTo>
                <a:lnTo>
                  <a:pt x="45542" y="28447"/>
                </a:lnTo>
                <a:lnTo>
                  <a:pt x="47467" y="23202"/>
                </a:lnTo>
                <a:lnTo>
                  <a:pt x="43497" y="23202"/>
                </a:lnTo>
                <a:lnTo>
                  <a:pt x="35879" y="4267"/>
                </a:lnTo>
                <a:close/>
              </a:path>
              <a:path w="59054" h="28575">
                <a:moveTo>
                  <a:pt x="58800" y="4267"/>
                </a:moveTo>
                <a:lnTo>
                  <a:pt x="54419" y="4267"/>
                </a:lnTo>
                <a:lnTo>
                  <a:pt x="54419" y="28447"/>
                </a:lnTo>
                <a:lnTo>
                  <a:pt x="58800" y="28447"/>
                </a:lnTo>
                <a:lnTo>
                  <a:pt x="58800" y="4267"/>
                </a:lnTo>
                <a:close/>
              </a:path>
              <a:path w="59054" h="28575">
                <a:moveTo>
                  <a:pt x="58800" y="0"/>
                </a:moveTo>
                <a:lnTo>
                  <a:pt x="52108" y="0"/>
                </a:lnTo>
                <a:lnTo>
                  <a:pt x="43497" y="23202"/>
                </a:lnTo>
                <a:lnTo>
                  <a:pt x="47467" y="23202"/>
                </a:lnTo>
                <a:lnTo>
                  <a:pt x="54419" y="4267"/>
                </a:lnTo>
                <a:lnTo>
                  <a:pt x="58800" y="4267"/>
                </a:lnTo>
                <a:lnTo>
                  <a:pt x="58800" y="0"/>
                </a:lnTo>
                <a:close/>
              </a:path>
              <a:path w="59054" h="28575">
                <a:moveTo>
                  <a:pt x="14465" y="3594"/>
                </a:moveTo>
                <a:lnTo>
                  <a:pt x="9855" y="3594"/>
                </a:lnTo>
                <a:lnTo>
                  <a:pt x="9855" y="28447"/>
                </a:lnTo>
                <a:lnTo>
                  <a:pt x="14465" y="28447"/>
                </a:lnTo>
                <a:lnTo>
                  <a:pt x="14465" y="3594"/>
                </a:lnTo>
                <a:close/>
              </a:path>
              <a:path w="59054" h="28575">
                <a:moveTo>
                  <a:pt x="24269" y="0"/>
                </a:moveTo>
                <a:lnTo>
                  <a:pt x="0" y="0"/>
                </a:lnTo>
                <a:lnTo>
                  <a:pt x="0" y="3594"/>
                </a:lnTo>
                <a:lnTo>
                  <a:pt x="24269" y="3594"/>
                </a:lnTo>
                <a:lnTo>
                  <a:pt x="24269" y="0"/>
                </a:lnTo>
                <a:close/>
              </a:path>
            </a:pathLst>
          </a:custGeom>
          <a:solidFill>
            <a:srgbClr val="62737D"/>
          </a:solidFill>
        </p:spPr>
        <p:txBody>
          <a:bodyPr wrap="square" lIns="0" tIns="0" rIns="0" bIns="0" rtlCol="0"/>
          <a:lstStyle/>
          <a:p>
            <a:pPr defTabSz="752460"/>
            <a:endParaRPr sz="1481">
              <a:solidFill>
                <a:prstClr val="black"/>
              </a:solidFill>
              <a:latin typeface="Calibri"/>
            </a:endParaRPr>
          </a:p>
        </p:txBody>
      </p:sp>
      <p:sp>
        <p:nvSpPr>
          <p:cNvPr id="125" name="object 125"/>
          <p:cNvSpPr txBox="1"/>
          <p:nvPr/>
        </p:nvSpPr>
        <p:spPr>
          <a:xfrm>
            <a:off x="5265303" y="5824728"/>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165888811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9157" y="1062010"/>
            <a:ext cx="3773076" cy="289090"/>
          </a:xfrm>
          <a:prstGeom prst="rect">
            <a:avLst/>
          </a:prstGeom>
        </p:spPr>
        <p:txBody>
          <a:bodyPr vert="horz" wrap="square" lIns="0" tIns="10450" rIns="0" bIns="0" rtlCol="0">
            <a:spAutoFit/>
          </a:bodyPr>
          <a:lstStyle/>
          <a:p>
            <a:pPr marL="10451">
              <a:spcBef>
                <a:spcPts val="82"/>
              </a:spcBef>
            </a:pPr>
            <a:r>
              <a:rPr sz="1810" spc="29" dirty="0">
                <a:solidFill>
                  <a:srgbClr val="3385F5"/>
                </a:solidFill>
              </a:rPr>
              <a:t>Smart </a:t>
            </a:r>
            <a:r>
              <a:rPr sz="1810" spc="-58" dirty="0">
                <a:solidFill>
                  <a:srgbClr val="3385F5"/>
                </a:solidFill>
              </a:rPr>
              <a:t>Home </a:t>
            </a:r>
            <a:r>
              <a:rPr sz="1810" spc="41" dirty="0">
                <a:solidFill>
                  <a:srgbClr val="3385F5"/>
                </a:solidFill>
              </a:rPr>
              <a:t>and </a:t>
            </a:r>
            <a:r>
              <a:rPr sz="1810" dirty="0">
                <a:solidFill>
                  <a:srgbClr val="3385F5"/>
                </a:solidFill>
              </a:rPr>
              <a:t>Voice </a:t>
            </a:r>
            <a:r>
              <a:rPr sz="1810" spc="-37" dirty="0">
                <a:solidFill>
                  <a:srgbClr val="3385F5"/>
                </a:solidFill>
              </a:rPr>
              <a:t>Commerce</a:t>
            </a:r>
            <a:r>
              <a:rPr sz="1810" spc="-29" dirty="0">
                <a:solidFill>
                  <a:srgbClr val="3385F5"/>
                </a:solidFill>
              </a:rPr>
              <a:t> </a:t>
            </a:r>
            <a:r>
              <a:rPr sz="1810" spc="41" dirty="0">
                <a:solidFill>
                  <a:srgbClr val="3385F5"/>
                </a:solidFill>
              </a:rPr>
              <a:t>Rise</a:t>
            </a:r>
            <a:endParaRPr sz="1810"/>
          </a:p>
        </p:txBody>
      </p:sp>
      <p:sp>
        <p:nvSpPr>
          <p:cNvPr id="3" name="object 3"/>
          <p:cNvSpPr txBox="1"/>
          <p:nvPr/>
        </p:nvSpPr>
        <p:spPr>
          <a:xfrm>
            <a:off x="2069157" y="1450855"/>
            <a:ext cx="3225480" cy="4331430"/>
          </a:xfrm>
          <a:prstGeom prst="rect">
            <a:avLst/>
          </a:prstGeom>
        </p:spPr>
        <p:txBody>
          <a:bodyPr vert="horz" wrap="square" lIns="0" tIns="65837" rIns="0" bIns="0" rtlCol="0">
            <a:spAutoFit/>
          </a:bodyPr>
          <a:lstStyle/>
          <a:p>
            <a:pPr marL="10451" defTabSz="752460">
              <a:spcBef>
                <a:spcPts val="518"/>
              </a:spcBef>
            </a:pPr>
            <a:r>
              <a:rPr sz="987" spc="29" dirty="0">
                <a:solidFill>
                  <a:srgbClr val="3385F5"/>
                </a:solidFill>
                <a:latin typeface="Gill Sans MT"/>
                <a:cs typeface="Gill Sans MT"/>
              </a:rPr>
              <a:t>SMART</a:t>
            </a:r>
            <a:r>
              <a:rPr sz="987" spc="-62" dirty="0">
                <a:solidFill>
                  <a:srgbClr val="3385F5"/>
                </a:solidFill>
                <a:latin typeface="Gill Sans MT"/>
                <a:cs typeface="Gill Sans MT"/>
              </a:rPr>
              <a:t> </a:t>
            </a:r>
            <a:r>
              <a:rPr sz="987" spc="-4" dirty="0">
                <a:solidFill>
                  <a:srgbClr val="3385F5"/>
                </a:solidFill>
                <a:latin typeface="Gill Sans MT"/>
                <a:cs typeface="Gill Sans MT"/>
              </a:rPr>
              <a:t>HOME</a:t>
            </a:r>
            <a:endParaRPr sz="987">
              <a:solidFill>
                <a:prstClr val="black"/>
              </a:solidFill>
              <a:latin typeface="Gill Sans MT"/>
              <a:cs typeface="Gill Sans MT"/>
            </a:endParaRPr>
          </a:p>
          <a:p>
            <a:pPr marL="10451" marR="13586" defTabSz="752460">
              <a:lnSpc>
                <a:spcPct val="121300"/>
              </a:lnSpc>
              <a:spcBef>
                <a:spcPts val="165"/>
              </a:spcBef>
            </a:pPr>
            <a:r>
              <a:rPr sz="905" spc="53" dirty="0">
                <a:solidFill>
                  <a:srgbClr val="58595B"/>
                </a:solidFill>
                <a:latin typeface="Gill Sans MT"/>
                <a:cs typeface="Gill Sans MT"/>
              </a:rPr>
              <a:t>Smart</a:t>
            </a:r>
            <a:r>
              <a:rPr sz="905" spc="-33" dirty="0">
                <a:solidFill>
                  <a:srgbClr val="58595B"/>
                </a:solidFill>
                <a:latin typeface="Gill Sans MT"/>
                <a:cs typeface="Gill Sans MT"/>
              </a:rPr>
              <a:t> </a:t>
            </a:r>
            <a:r>
              <a:rPr sz="905" spc="45" dirty="0">
                <a:solidFill>
                  <a:srgbClr val="58595B"/>
                </a:solidFill>
                <a:latin typeface="Gill Sans MT"/>
                <a:cs typeface="Gill Sans MT"/>
              </a:rPr>
              <a:t>home</a:t>
            </a:r>
            <a:r>
              <a:rPr sz="905" spc="-33" dirty="0">
                <a:solidFill>
                  <a:srgbClr val="58595B"/>
                </a:solidFill>
                <a:latin typeface="Gill Sans MT"/>
                <a:cs typeface="Gill Sans MT"/>
              </a:rPr>
              <a:t> </a:t>
            </a:r>
            <a:r>
              <a:rPr sz="905" spc="58" dirty="0">
                <a:solidFill>
                  <a:srgbClr val="58595B"/>
                </a:solidFill>
                <a:latin typeface="Gill Sans MT"/>
                <a:cs typeface="Gill Sans MT"/>
              </a:rPr>
              <a:t>use</a:t>
            </a:r>
            <a:r>
              <a:rPr sz="905" spc="-33" dirty="0">
                <a:solidFill>
                  <a:srgbClr val="58595B"/>
                </a:solidFill>
                <a:latin typeface="Gill Sans MT"/>
                <a:cs typeface="Gill Sans MT"/>
              </a:rPr>
              <a:t> </a:t>
            </a:r>
            <a:r>
              <a:rPr sz="905" spc="78" dirty="0">
                <a:solidFill>
                  <a:srgbClr val="58595B"/>
                </a:solidFill>
                <a:latin typeface="Gill Sans MT"/>
                <a:cs typeface="Gill Sans MT"/>
              </a:rPr>
              <a:t>cases</a:t>
            </a:r>
            <a:r>
              <a:rPr sz="905" spc="-33" dirty="0">
                <a:solidFill>
                  <a:srgbClr val="58595B"/>
                </a:solidFill>
                <a:latin typeface="Gill Sans MT"/>
                <a:cs typeface="Gill Sans MT"/>
              </a:rPr>
              <a:t> </a:t>
            </a:r>
            <a:r>
              <a:rPr sz="905" spc="8" dirty="0">
                <a:solidFill>
                  <a:srgbClr val="58595B"/>
                </a:solidFill>
                <a:latin typeface="Gill Sans MT"/>
                <a:cs typeface="Gill Sans MT"/>
              </a:rPr>
              <a:t>were</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29" dirty="0">
                <a:solidFill>
                  <a:srgbClr val="58595B"/>
                </a:solidFill>
                <a:latin typeface="Gill Sans MT"/>
                <a:cs typeface="Gill Sans MT"/>
              </a:rPr>
              <a:t>notable</a:t>
            </a:r>
            <a:r>
              <a:rPr sz="905" spc="-33" dirty="0">
                <a:solidFill>
                  <a:srgbClr val="58595B"/>
                </a:solidFill>
                <a:latin typeface="Gill Sans MT"/>
                <a:cs typeface="Gill Sans MT"/>
              </a:rPr>
              <a:t> </a:t>
            </a:r>
            <a:r>
              <a:rPr sz="905" spc="21" dirty="0">
                <a:solidFill>
                  <a:srgbClr val="58595B"/>
                </a:solidFill>
                <a:latin typeface="Gill Sans MT"/>
                <a:cs typeface="Gill Sans MT"/>
              </a:rPr>
              <a:t>mover</a:t>
            </a:r>
            <a:r>
              <a:rPr sz="905" spc="-33" dirty="0">
                <a:solidFill>
                  <a:srgbClr val="58595B"/>
                </a:solidFill>
                <a:latin typeface="Gill Sans MT"/>
                <a:cs typeface="Gill Sans MT"/>
              </a:rPr>
              <a:t> </a:t>
            </a:r>
            <a:r>
              <a:rPr sz="905" spc="25" dirty="0">
                <a:solidFill>
                  <a:srgbClr val="58595B"/>
                </a:solidFill>
                <a:latin typeface="Gill Sans MT"/>
                <a:cs typeface="Gill Sans MT"/>
              </a:rPr>
              <a:t>between</a:t>
            </a:r>
            <a:r>
              <a:rPr sz="905" spc="-33" dirty="0">
                <a:solidFill>
                  <a:srgbClr val="58595B"/>
                </a:solidFill>
                <a:latin typeface="Gill Sans MT"/>
                <a:cs typeface="Gill Sans MT"/>
              </a:rPr>
              <a:t> </a:t>
            </a:r>
            <a:r>
              <a:rPr sz="905" spc="29" dirty="0">
                <a:solidFill>
                  <a:srgbClr val="58595B"/>
                </a:solidFill>
                <a:latin typeface="Gill Sans MT"/>
                <a:cs typeface="Gill Sans MT"/>
              </a:rPr>
              <a:t>2018-19.  </a:t>
            </a:r>
            <a:r>
              <a:rPr sz="905" spc="25" dirty="0">
                <a:solidFill>
                  <a:srgbClr val="58595B"/>
                </a:solidFill>
                <a:latin typeface="Gill Sans MT"/>
                <a:cs typeface="Gill Sans MT"/>
              </a:rPr>
              <a:t>In </a:t>
            </a:r>
            <a:r>
              <a:rPr sz="905" spc="45" dirty="0">
                <a:solidFill>
                  <a:srgbClr val="58595B"/>
                </a:solidFill>
                <a:latin typeface="Gill Sans MT"/>
                <a:cs typeface="Gill Sans MT"/>
              </a:rPr>
              <a:t>2018 </a:t>
            </a:r>
            <a:r>
              <a:rPr sz="905" spc="-8" dirty="0">
                <a:solidFill>
                  <a:srgbClr val="58595B"/>
                </a:solidFill>
                <a:latin typeface="Gill Sans MT"/>
                <a:cs typeface="Gill Sans MT"/>
              </a:rPr>
              <a:t>it </a:t>
            </a:r>
            <a:r>
              <a:rPr sz="905" spc="78" dirty="0">
                <a:solidFill>
                  <a:srgbClr val="58595B"/>
                </a:solidFill>
                <a:latin typeface="Gill Sans MT"/>
                <a:cs typeface="Gill Sans MT"/>
              </a:rPr>
              <a:t>was </a:t>
            </a:r>
            <a:r>
              <a:rPr sz="905" spc="16" dirty="0">
                <a:solidFill>
                  <a:srgbClr val="58595B"/>
                </a:solidFill>
                <a:latin typeface="Gill Sans MT"/>
                <a:cs typeface="Gill Sans MT"/>
              </a:rPr>
              <a:t>the fourteenth </a:t>
            </a:r>
            <a:r>
              <a:rPr sz="905" spc="49" dirty="0">
                <a:solidFill>
                  <a:srgbClr val="58595B"/>
                </a:solidFill>
                <a:latin typeface="Gill Sans MT"/>
                <a:cs typeface="Gill Sans MT"/>
              </a:rPr>
              <a:t>most common </a:t>
            </a:r>
            <a:r>
              <a:rPr sz="905" spc="58" dirty="0">
                <a:solidFill>
                  <a:srgbClr val="58595B"/>
                </a:solidFill>
                <a:latin typeface="Gill Sans MT"/>
                <a:cs typeface="Gill Sans MT"/>
              </a:rPr>
              <a:t>use </a:t>
            </a:r>
            <a:r>
              <a:rPr sz="905" spc="74" dirty="0">
                <a:solidFill>
                  <a:srgbClr val="58595B"/>
                </a:solidFill>
                <a:latin typeface="Gill Sans MT"/>
                <a:cs typeface="Gill Sans MT"/>
              </a:rPr>
              <a:t>case </a:t>
            </a:r>
            <a:r>
              <a:rPr sz="905" spc="58" dirty="0">
                <a:solidFill>
                  <a:srgbClr val="58595B"/>
                </a:solidFill>
                <a:latin typeface="Gill Sans MT"/>
                <a:cs typeface="Gill Sans MT"/>
              </a:rPr>
              <a:t>and </a:t>
            </a:r>
            <a:r>
              <a:rPr sz="905" spc="-8" dirty="0">
                <a:solidFill>
                  <a:srgbClr val="58595B"/>
                </a:solidFill>
                <a:latin typeface="Gill Sans MT"/>
                <a:cs typeface="Gill Sans MT"/>
              </a:rPr>
              <a:t>it  </a:t>
            </a:r>
            <a:r>
              <a:rPr sz="905" spc="16" dirty="0">
                <a:solidFill>
                  <a:srgbClr val="58595B"/>
                </a:solidFill>
                <a:latin typeface="Gill Sans MT"/>
                <a:cs typeface="Gill Sans MT"/>
              </a:rPr>
              <a:t>rose </a:t>
            </a:r>
            <a:r>
              <a:rPr sz="905" spc="-8" dirty="0">
                <a:solidFill>
                  <a:srgbClr val="58595B"/>
                </a:solidFill>
                <a:latin typeface="Gill Sans MT"/>
                <a:cs typeface="Gill Sans MT"/>
              </a:rPr>
              <a:t>to </a:t>
            </a:r>
            <a:r>
              <a:rPr sz="905" spc="21" dirty="0">
                <a:solidFill>
                  <a:srgbClr val="58595B"/>
                </a:solidFill>
                <a:latin typeface="Gill Sans MT"/>
                <a:cs typeface="Gill Sans MT"/>
              </a:rPr>
              <a:t>ninth in </a:t>
            </a:r>
            <a:r>
              <a:rPr sz="905" spc="37" dirty="0">
                <a:solidFill>
                  <a:srgbClr val="58595B"/>
                </a:solidFill>
                <a:latin typeface="Gill Sans MT"/>
                <a:cs typeface="Gill Sans MT"/>
              </a:rPr>
              <a:t>2019. </a:t>
            </a:r>
            <a:r>
              <a:rPr sz="905" spc="-33" dirty="0">
                <a:solidFill>
                  <a:srgbClr val="58595B"/>
                </a:solidFill>
                <a:latin typeface="Gill Sans MT"/>
                <a:cs typeface="Gill Sans MT"/>
              </a:rPr>
              <a:t>Over </a:t>
            </a:r>
            <a:r>
              <a:rPr sz="905" spc="45" dirty="0">
                <a:solidFill>
                  <a:srgbClr val="58595B"/>
                </a:solidFill>
                <a:latin typeface="Gill Sans MT"/>
                <a:cs typeface="Gill Sans MT"/>
              </a:rPr>
              <a:t>45%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49" dirty="0">
                <a:solidFill>
                  <a:srgbClr val="58595B"/>
                </a:solidFill>
                <a:latin typeface="Gill Sans MT"/>
                <a:cs typeface="Gill Sans MT"/>
              </a:rPr>
              <a:t>have  </a:t>
            </a:r>
            <a:r>
              <a:rPr sz="905" spc="53" dirty="0">
                <a:solidFill>
                  <a:srgbClr val="58595B"/>
                </a:solidFill>
                <a:latin typeface="Gill Sans MT"/>
                <a:cs typeface="Gill Sans MT"/>
              </a:rPr>
              <a:t>used </a:t>
            </a:r>
            <a:r>
              <a:rPr sz="905" spc="37" dirty="0">
                <a:solidFill>
                  <a:srgbClr val="58595B"/>
                </a:solidFill>
                <a:latin typeface="Gill Sans MT"/>
                <a:cs typeface="Gill Sans MT"/>
              </a:rPr>
              <a:t>them </a:t>
            </a:r>
            <a:r>
              <a:rPr sz="905" spc="-8" dirty="0">
                <a:solidFill>
                  <a:srgbClr val="58595B"/>
                </a:solidFill>
                <a:latin typeface="Gill Sans MT"/>
                <a:cs typeface="Gill Sans MT"/>
              </a:rPr>
              <a:t>to </a:t>
            </a:r>
            <a:r>
              <a:rPr sz="905" spc="4" dirty="0">
                <a:solidFill>
                  <a:srgbClr val="58595B"/>
                </a:solidFill>
                <a:latin typeface="Gill Sans MT"/>
                <a:cs typeface="Gill Sans MT"/>
              </a:rPr>
              <a:t>control </a:t>
            </a:r>
            <a:r>
              <a:rPr sz="905" spc="49" dirty="0">
                <a:solidFill>
                  <a:srgbClr val="58595B"/>
                </a:solidFill>
                <a:latin typeface="Gill Sans MT"/>
                <a:cs typeface="Gill Sans MT"/>
              </a:rPr>
              <a:t>smart </a:t>
            </a:r>
            <a:r>
              <a:rPr sz="905" spc="45" dirty="0">
                <a:solidFill>
                  <a:srgbClr val="58595B"/>
                </a:solidFill>
                <a:latin typeface="Gill Sans MT"/>
                <a:cs typeface="Gill Sans MT"/>
              </a:rPr>
              <a:t>home devices </a:t>
            </a:r>
            <a:r>
              <a:rPr sz="905" spc="41" dirty="0">
                <a:solidFill>
                  <a:srgbClr val="58595B"/>
                </a:solidFill>
                <a:latin typeface="Gill Sans MT"/>
                <a:cs typeface="Gill Sans MT"/>
              </a:rPr>
              <a:t>up </a:t>
            </a:r>
            <a:r>
              <a:rPr sz="905" spc="25" dirty="0">
                <a:solidFill>
                  <a:srgbClr val="58595B"/>
                </a:solidFill>
                <a:latin typeface="Gill Sans MT"/>
                <a:cs typeface="Gill Sans MT"/>
              </a:rPr>
              <a:t>from </a:t>
            </a:r>
            <a:r>
              <a:rPr sz="905" spc="16" dirty="0">
                <a:solidFill>
                  <a:srgbClr val="58595B"/>
                </a:solidFill>
                <a:latin typeface="Gill Sans MT"/>
                <a:cs typeface="Gill Sans MT"/>
              </a:rPr>
              <a:t>only </a:t>
            </a:r>
            <a:r>
              <a:rPr sz="905" spc="45" dirty="0">
                <a:solidFill>
                  <a:srgbClr val="58595B"/>
                </a:solidFill>
                <a:latin typeface="Gill Sans MT"/>
                <a:cs typeface="Gill Sans MT"/>
              </a:rPr>
              <a:t>38% </a:t>
            </a:r>
            <a:r>
              <a:rPr sz="905" spc="16" dirty="0">
                <a:solidFill>
                  <a:srgbClr val="58595B"/>
                </a:solidFill>
                <a:latin typeface="Gill Sans MT"/>
                <a:cs typeface="Gill Sans MT"/>
              </a:rPr>
              <a:t>in  </a:t>
            </a:r>
            <a:r>
              <a:rPr sz="905" spc="37" dirty="0">
                <a:solidFill>
                  <a:srgbClr val="58595B"/>
                </a:solidFill>
                <a:latin typeface="Gill Sans MT"/>
                <a:cs typeface="Gill Sans MT"/>
              </a:rPr>
              <a:t>2018.</a:t>
            </a:r>
            <a:r>
              <a:rPr sz="905" spc="-33" dirty="0">
                <a:solidFill>
                  <a:srgbClr val="58595B"/>
                </a:solidFill>
                <a:latin typeface="Gill Sans MT"/>
                <a:cs typeface="Gill Sans MT"/>
              </a:rPr>
              <a:t> </a:t>
            </a:r>
            <a:r>
              <a:rPr sz="905" spc="4" dirty="0">
                <a:solidFill>
                  <a:srgbClr val="58595B"/>
                </a:solidFill>
                <a:latin typeface="Gill Sans MT"/>
                <a:cs typeface="Gill Sans MT"/>
              </a:rPr>
              <a:t>And,</a:t>
            </a:r>
            <a:r>
              <a:rPr sz="905" spc="-33" dirty="0">
                <a:solidFill>
                  <a:srgbClr val="58595B"/>
                </a:solidFill>
                <a:latin typeface="Gill Sans MT"/>
                <a:cs typeface="Gill Sans MT"/>
              </a:rPr>
              <a:t> </a:t>
            </a:r>
            <a:r>
              <a:rPr sz="905" spc="4" dirty="0">
                <a:solidFill>
                  <a:srgbClr val="58595B"/>
                </a:solidFill>
                <a:latin typeface="Gill Sans MT"/>
                <a:cs typeface="Gill Sans MT"/>
              </a:rPr>
              <a:t>one-third</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33" dirty="0">
                <a:solidFill>
                  <a:srgbClr val="58595B"/>
                </a:solidFill>
                <a:latin typeface="Gill Sans MT"/>
                <a:cs typeface="Gill Sans MT"/>
              </a:rPr>
              <a:t>speaker</a:t>
            </a:r>
            <a:r>
              <a:rPr sz="905" spc="-33" dirty="0">
                <a:solidFill>
                  <a:srgbClr val="58595B"/>
                </a:solidFill>
                <a:latin typeface="Gill Sans MT"/>
                <a:cs typeface="Gill Sans MT"/>
              </a:rPr>
              <a:t> </a:t>
            </a:r>
            <a:r>
              <a:rPr sz="905" spc="25" dirty="0">
                <a:solidFill>
                  <a:srgbClr val="58595B"/>
                </a:solidFill>
                <a:latin typeface="Gill Sans MT"/>
                <a:cs typeface="Gill Sans MT"/>
              </a:rPr>
              <a:t>owners</a:t>
            </a:r>
            <a:r>
              <a:rPr sz="905" spc="-33" dirty="0">
                <a:solidFill>
                  <a:srgbClr val="58595B"/>
                </a:solidFill>
                <a:latin typeface="Gill Sans MT"/>
                <a:cs typeface="Gill Sans MT"/>
              </a:rPr>
              <a:t> </a:t>
            </a:r>
            <a:r>
              <a:rPr sz="905" spc="-4" dirty="0">
                <a:solidFill>
                  <a:srgbClr val="58595B"/>
                </a:solidFill>
                <a:latin typeface="Gill Sans MT"/>
                <a:cs typeface="Gill Sans MT"/>
              </a:rPr>
              <a:t>report</a:t>
            </a:r>
            <a:r>
              <a:rPr sz="905" spc="-33" dirty="0">
                <a:solidFill>
                  <a:srgbClr val="58595B"/>
                </a:solidFill>
                <a:latin typeface="Gill Sans MT"/>
                <a:cs typeface="Gill Sans MT"/>
              </a:rPr>
              <a:t> </a:t>
            </a:r>
            <a:r>
              <a:rPr sz="905" spc="25" dirty="0">
                <a:solidFill>
                  <a:srgbClr val="58595B"/>
                </a:solidFill>
                <a:latin typeface="Gill Sans MT"/>
                <a:cs typeface="Gill Sans MT"/>
              </a:rPr>
              <a:t>now</a:t>
            </a:r>
            <a:r>
              <a:rPr sz="905" spc="-33" dirty="0">
                <a:solidFill>
                  <a:srgbClr val="58595B"/>
                </a:solidFill>
                <a:latin typeface="Gill Sans MT"/>
                <a:cs typeface="Gill Sans MT"/>
              </a:rPr>
              <a:t> </a:t>
            </a:r>
            <a:r>
              <a:rPr sz="905" spc="58" dirty="0">
                <a:solidFill>
                  <a:srgbClr val="58595B"/>
                </a:solidFill>
                <a:latin typeface="Gill Sans MT"/>
                <a:cs typeface="Gill Sans MT"/>
              </a:rPr>
              <a:t>using  </a:t>
            </a:r>
            <a:r>
              <a:rPr sz="905" spc="25" dirty="0">
                <a:solidFill>
                  <a:srgbClr val="58595B"/>
                </a:solidFill>
                <a:latin typeface="Gill Sans MT"/>
                <a:cs typeface="Gill Sans MT"/>
              </a:rPr>
              <a:t>voice </a:t>
            </a:r>
            <a:r>
              <a:rPr sz="905" spc="4" dirty="0">
                <a:solidFill>
                  <a:srgbClr val="58595B"/>
                </a:solidFill>
                <a:latin typeface="Gill Sans MT"/>
                <a:cs typeface="Gill Sans MT"/>
              </a:rPr>
              <a:t>for </a:t>
            </a:r>
            <a:r>
              <a:rPr sz="905" spc="49" dirty="0">
                <a:solidFill>
                  <a:srgbClr val="58595B"/>
                </a:solidFill>
                <a:latin typeface="Gill Sans MT"/>
                <a:cs typeface="Gill Sans MT"/>
              </a:rPr>
              <a:t>smart </a:t>
            </a:r>
            <a:r>
              <a:rPr sz="905" spc="45" dirty="0">
                <a:solidFill>
                  <a:srgbClr val="58595B"/>
                </a:solidFill>
                <a:latin typeface="Gill Sans MT"/>
                <a:cs typeface="Gill Sans MT"/>
              </a:rPr>
              <a:t>home </a:t>
            </a:r>
            <a:r>
              <a:rPr sz="905" spc="33" dirty="0">
                <a:solidFill>
                  <a:srgbClr val="58595B"/>
                </a:solidFill>
                <a:latin typeface="Gill Sans MT"/>
                <a:cs typeface="Gill Sans MT"/>
              </a:rPr>
              <a:t>device </a:t>
            </a:r>
            <a:r>
              <a:rPr sz="905" spc="25" dirty="0">
                <a:solidFill>
                  <a:srgbClr val="58595B"/>
                </a:solidFill>
                <a:latin typeface="Gill Sans MT"/>
                <a:cs typeface="Gill Sans MT"/>
              </a:rPr>
              <a:t>interactions </a:t>
            </a:r>
            <a:r>
              <a:rPr sz="905" spc="21" dirty="0">
                <a:solidFill>
                  <a:srgbClr val="58595B"/>
                </a:solidFill>
                <a:latin typeface="Gill Sans MT"/>
                <a:cs typeface="Gill Sans MT"/>
              </a:rPr>
              <a:t>on </a:t>
            </a:r>
            <a:r>
              <a:rPr sz="905" spc="94" dirty="0">
                <a:solidFill>
                  <a:srgbClr val="58595B"/>
                </a:solidFill>
                <a:latin typeface="Gill Sans MT"/>
                <a:cs typeface="Gill Sans MT"/>
              </a:rPr>
              <a:t>a </a:t>
            </a:r>
            <a:r>
              <a:rPr sz="905" spc="29" dirty="0">
                <a:solidFill>
                  <a:srgbClr val="58595B"/>
                </a:solidFill>
                <a:latin typeface="Gill Sans MT"/>
                <a:cs typeface="Gill Sans MT"/>
              </a:rPr>
              <a:t>monthly </a:t>
            </a:r>
            <a:r>
              <a:rPr sz="905" spc="53" dirty="0">
                <a:solidFill>
                  <a:srgbClr val="58595B"/>
                </a:solidFill>
                <a:latin typeface="Gill Sans MT"/>
                <a:cs typeface="Gill Sans MT"/>
              </a:rPr>
              <a:t>basis,  </a:t>
            </a:r>
            <a:r>
              <a:rPr sz="905" spc="41" dirty="0">
                <a:solidFill>
                  <a:srgbClr val="58595B"/>
                </a:solidFill>
                <a:latin typeface="Gill Sans MT"/>
                <a:cs typeface="Gill Sans MT"/>
              </a:rPr>
              <a:t>up </a:t>
            </a:r>
            <a:r>
              <a:rPr sz="905" spc="25" dirty="0">
                <a:solidFill>
                  <a:srgbClr val="58595B"/>
                </a:solidFill>
                <a:latin typeface="Gill Sans MT"/>
                <a:cs typeface="Gill Sans MT"/>
              </a:rPr>
              <a:t>from </a:t>
            </a:r>
            <a:r>
              <a:rPr sz="905" spc="45" dirty="0">
                <a:solidFill>
                  <a:srgbClr val="58595B"/>
                </a:solidFill>
                <a:latin typeface="Gill Sans MT"/>
                <a:cs typeface="Gill Sans MT"/>
              </a:rPr>
              <a:t>30% </a:t>
            </a:r>
            <a:r>
              <a:rPr sz="905" spc="21" dirty="0">
                <a:solidFill>
                  <a:srgbClr val="58595B"/>
                </a:solidFill>
                <a:latin typeface="Gill Sans MT"/>
                <a:cs typeface="Gill Sans MT"/>
              </a:rPr>
              <a:t>in </a:t>
            </a:r>
            <a:r>
              <a:rPr sz="905" spc="37" dirty="0">
                <a:solidFill>
                  <a:srgbClr val="58595B"/>
                </a:solidFill>
                <a:latin typeface="Gill Sans MT"/>
                <a:cs typeface="Gill Sans MT"/>
              </a:rPr>
              <a:t>2017. </a:t>
            </a:r>
            <a:r>
              <a:rPr sz="905" spc="-29" dirty="0">
                <a:solidFill>
                  <a:srgbClr val="58595B"/>
                </a:solidFill>
                <a:latin typeface="Gill Sans MT"/>
                <a:cs typeface="Gill Sans MT"/>
              </a:rPr>
              <a:t>At </a:t>
            </a:r>
            <a:r>
              <a:rPr sz="905" spc="25" dirty="0">
                <a:solidFill>
                  <a:srgbClr val="58595B"/>
                </a:solidFill>
                <a:latin typeface="Gill Sans MT"/>
                <a:cs typeface="Gill Sans MT"/>
              </a:rPr>
              <a:t>one </a:t>
            </a:r>
            <a:r>
              <a:rPr sz="905" spc="16" dirty="0">
                <a:solidFill>
                  <a:srgbClr val="58595B"/>
                </a:solidFill>
                <a:latin typeface="Gill Sans MT"/>
                <a:cs typeface="Gill Sans MT"/>
              </a:rPr>
              <a:t>time, </a:t>
            </a:r>
            <a:r>
              <a:rPr sz="905" spc="-8" dirty="0">
                <a:solidFill>
                  <a:srgbClr val="58595B"/>
                </a:solidFill>
                <a:latin typeface="Gill Sans MT"/>
                <a:cs typeface="Gill Sans MT"/>
              </a:rPr>
              <a:t>it </a:t>
            </a:r>
            <a:r>
              <a:rPr sz="905" spc="78" dirty="0">
                <a:solidFill>
                  <a:srgbClr val="58595B"/>
                </a:solidFill>
                <a:latin typeface="Gill Sans MT"/>
                <a:cs typeface="Gill Sans MT"/>
              </a:rPr>
              <a:t>was </a:t>
            </a:r>
            <a:r>
              <a:rPr sz="905" spc="74" dirty="0">
                <a:solidFill>
                  <a:srgbClr val="58595B"/>
                </a:solidFill>
                <a:latin typeface="Gill Sans MT"/>
                <a:cs typeface="Gill Sans MT"/>
              </a:rPr>
              <a:t>assumed </a:t>
            </a:r>
            <a:r>
              <a:rPr sz="905" spc="25" dirty="0">
                <a:solidFill>
                  <a:srgbClr val="58595B"/>
                </a:solidFill>
                <a:latin typeface="Gill Sans MT"/>
                <a:cs typeface="Gill Sans MT"/>
              </a:rPr>
              <a:t>that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a:t>
            </a:r>
            <a:r>
              <a:rPr sz="905" spc="-33" dirty="0">
                <a:solidFill>
                  <a:srgbClr val="58595B"/>
                </a:solidFill>
                <a:latin typeface="Gill Sans MT"/>
                <a:cs typeface="Gill Sans MT"/>
              </a:rPr>
              <a:t> </a:t>
            </a:r>
            <a:r>
              <a:rPr sz="905" spc="29" dirty="0">
                <a:solidFill>
                  <a:srgbClr val="58595B"/>
                </a:solidFill>
                <a:latin typeface="Gill Sans MT"/>
                <a:cs typeface="Gill Sans MT"/>
              </a:rPr>
              <a:t>adoption</a:t>
            </a:r>
            <a:r>
              <a:rPr sz="905" spc="-33" dirty="0">
                <a:solidFill>
                  <a:srgbClr val="58595B"/>
                </a:solidFill>
                <a:latin typeface="Gill Sans MT"/>
                <a:cs typeface="Gill Sans MT"/>
              </a:rPr>
              <a:t> </a:t>
            </a:r>
            <a:r>
              <a:rPr sz="905" spc="78" dirty="0">
                <a:solidFill>
                  <a:srgbClr val="58595B"/>
                </a:solidFill>
                <a:latin typeface="Gill Sans MT"/>
                <a:cs typeface="Gill Sans MT"/>
              </a:rPr>
              <a:t>was</a:t>
            </a:r>
            <a:r>
              <a:rPr sz="905" spc="-33" dirty="0">
                <a:solidFill>
                  <a:srgbClr val="58595B"/>
                </a:solidFill>
                <a:latin typeface="Gill Sans MT"/>
                <a:cs typeface="Gill Sans MT"/>
              </a:rPr>
              <a:t> </a:t>
            </a:r>
            <a:r>
              <a:rPr sz="905" spc="45" dirty="0">
                <a:solidFill>
                  <a:srgbClr val="58595B"/>
                </a:solidFill>
                <a:latin typeface="Gill Sans MT"/>
                <a:cs typeface="Gill Sans MT"/>
              </a:rPr>
              <a:t>being</a:t>
            </a:r>
            <a:r>
              <a:rPr sz="905" spc="-33" dirty="0">
                <a:solidFill>
                  <a:srgbClr val="58595B"/>
                </a:solidFill>
                <a:latin typeface="Gill Sans MT"/>
                <a:cs typeface="Gill Sans MT"/>
              </a:rPr>
              <a:t> </a:t>
            </a:r>
            <a:r>
              <a:rPr sz="905" spc="16" dirty="0">
                <a:solidFill>
                  <a:srgbClr val="58595B"/>
                </a:solidFill>
                <a:latin typeface="Gill Sans MT"/>
                <a:cs typeface="Gill Sans MT"/>
              </a:rPr>
              <a:t>driven</a:t>
            </a:r>
            <a:r>
              <a:rPr sz="905" spc="-33" dirty="0">
                <a:solidFill>
                  <a:srgbClr val="58595B"/>
                </a:solidFill>
                <a:latin typeface="Gill Sans MT"/>
                <a:cs typeface="Gill Sans MT"/>
              </a:rPr>
              <a:t> </a:t>
            </a:r>
            <a:r>
              <a:rPr sz="905" spc="37" dirty="0">
                <a:solidFill>
                  <a:srgbClr val="58595B"/>
                </a:solidFill>
                <a:latin typeface="Gill Sans MT"/>
                <a:cs typeface="Gill Sans MT"/>
              </a:rPr>
              <a:t>by</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45" dirty="0">
                <a:solidFill>
                  <a:srgbClr val="58595B"/>
                </a:solidFill>
                <a:latin typeface="Gill Sans MT"/>
                <a:cs typeface="Gill Sans MT"/>
              </a:rPr>
              <a:t>home</a:t>
            </a:r>
            <a:r>
              <a:rPr sz="905" spc="-33" dirty="0">
                <a:solidFill>
                  <a:srgbClr val="58595B"/>
                </a:solidFill>
                <a:latin typeface="Gill Sans MT"/>
                <a:cs typeface="Gill Sans MT"/>
              </a:rPr>
              <a:t> </a:t>
            </a:r>
            <a:r>
              <a:rPr sz="905" spc="45" dirty="0">
                <a:solidFill>
                  <a:srgbClr val="58595B"/>
                </a:solidFill>
                <a:latin typeface="Gill Sans MT"/>
                <a:cs typeface="Gill Sans MT"/>
              </a:rPr>
              <a:t>aficionados.  </a:t>
            </a:r>
            <a:r>
              <a:rPr sz="905" spc="-4" dirty="0">
                <a:solidFill>
                  <a:srgbClr val="58595B"/>
                </a:solidFill>
                <a:latin typeface="Gill Sans MT"/>
                <a:cs typeface="Gill Sans MT"/>
              </a:rPr>
              <a:t>It </a:t>
            </a:r>
            <a:r>
              <a:rPr sz="905" spc="74" dirty="0">
                <a:solidFill>
                  <a:srgbClr val="58595B"/>
                </a:solidFill>
                <a:latin typeface="Gill Sans MT"/>
                <a:cs typeface="Gill Sans MT"/>
              </a:rPr>
              <a:t>may </a:t>
            </a:r>
            <a:r>
              <a:rPr sz="905" spc="37" dirty="0">
                <a:solidFill>
                  <a:srgbClr val="58595B"/>
                </a:solidFill>
                <a:latin typeface="Gill Sans MT"/>
                <a:cs typeface="Gill Sans MT"/>
              </a:rPr>
              <a:t>be </a:t>
            </a:r>
            <a:r>
              <a:rPr sz="905" spc="25" dirty="0">
                <a:solidFill>
                  <a:srgbClr val="58595B"/>
                </a:solidFill>
                <a:latin typeface="Gill Sans MT"/>
                <a:cs typeface="Gill Sans MT"/>
              </a:rPr>
              <a:t>that </a:t>
            </a:r>
            <a:r>
              <a:rPr sz="905" spc="16" dirty="0">
                <a:solidFill>
                  <a:srgbClr val="58595B"/>
                </a:solidFill>
                <a:latin typeface="Gill Sans MT"/>
                <a:cs typeface="Gill Sans MT"/>
              </a:rPr>
              <a:t>the </a:t>
            </a:r>
            <a:r>
              <a:rPr sz="905" spc="33" dirty="0">
                <a:solidFill>
                  <a:srgbClr val="58595B"/>
                </a:solidFill>
                <a:latin typeface="Gill Sans MT"/>
                <a:cs typeface="Gill Sans MT"/>
              </a:rPr>
              <a:t>large </a:t>
            </a:r>
            <a:r>
              <a:rPr sz="905" spc="45" dirty="0">
                <a:solidFill>
                  <a:srgbClr val="58595B"/>
                </a:solidFill>
                <a:latin typeface="Gill Sans MT"/>
                <a:cs typeface="Gill Sans MT"/>
              </a:rPr>
              <a:t>audience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49" dirty="0">
                <a:solidFill>
                  <a:srgbClr val="58595B"/>
                </a:solidFill>
                <a:latin typeface="Gill Sans MT"/>
                <a:cs typeface="Gill Sans MT"/>
              </a:rPr>
              <a:t>is  </a:t>
            </a:r>
            <a:r>
              <a:rPr sz="905" spc="25" dirty="0">
                <a:solidFill>
                  <a:srgbClr val="58595B"/>
                </a:solidFill>
                <a:latin typeface="Gill Sans MT"/>
                <a:cs typeface="Gill Sans MT"/>
              </a:rPr>
              <a:t>now</a:t>
            </a:r>
            <a:r>
              <a:rPr sz="905" spc="-37"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16" dirty="0">
                <a:solidFill>
                  <a:srgbClr val="58595B"/>
                </a:solidFill>
                <a:latin typeface="Gill Sans MT"/>
                <a:cs typeface="Gill Sans MT"/>
              </a:rPr>
              <a:t>key</a:t>
            </a:r>
            <a:r>
              <a:rPr sz="905" spc="-33" dirty="0">
                <a:solidFill>
                  <a:srgbClr val="58595B"/>
                </a:solidFill>
                <a:latin typeface="Gill Sans MT"/>
                <a:cs typeface="Gill Sans MT"/>
              </a:rPr>
              <a:t> </a:t>
            </a:r>
            <a:r>
              <a:rPr sz="905" spc="45" dirty="0">
                <a:solidFill>
                  <a:srgbClr val="58595B"/>
                </a:solidFill>
                <a:latin typeface="Gill Sans MT"/>
                <a:cs typeface="Gill Sans MT"/>
              </a:rPr>
              <a:t>catalyst</a:t>
            </a:r>
            <a:r>
              <a:rPr sz="905" spc="-33"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8" dirty="0">
                <a:solidFill>
                  <a:srgbClr val="58595B"/>
                </a:solidFill>
                <a:latin typeface="Gill Sans MT"/>
                <a:cs typeface="Gill Sans MT"/>
              </a:rPr>
              <a:t>further</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45" dirty="0">
                <a:solidFill>
                  <a:srgbClr val="58595B"/>
                </a:solidFill>
                <a:latin typeface="Gill Sans MT"/>
                <a:cs typeface="Gill Sans MT"/>
              </a:rPr>
              <a:t>home</a:t>
            </a:r>
            <a:r>
              <a:rPr sz="905" spc="-37" dirty="0">
                <a:solidFill>
                  <a:srgbClr val="58595B"/>
                </a:solidFill>
                <a:latin typeface="Gill Sans MT"/>
                <a:cs typeface="Gill Sans MT"/>
              </a:rPr>
              <a:t> </a:t>
            </a:r>
            <a:r>
              <a:rPr sz="905" spc="29" dirty="0">
                <a:solidFill>
                  <a:srgbClr val="58595B"/>
                </a:solidFill>
                <a:latin typeface="Gill Sans MT"/>
                <a:cs typeface="Gill Sans MT"/>
              </a:rPr>
              <a:t>adoption.</a:t>
            </a:r>
            <a:endParaRPr sz="905">
              <a:solidFill>
                <a:prstClr val="black"/>
              </a:solidFill>
              <a:latin typeface="Gill Sans MT"/>
              <a:cs typeface="Gill Sans MT"/>
            </a:endParaRPr>
          </a:p>
          <a:p>
            <a:pPr defTabSz="752460">
              <a:spcBef>
                <a:spcPts val="8"/>
              </a:spcBef>
            </a:pPr>
            <a:endParaRPr sz="1317">
              <a:solidFill>
                <a:prstClr val="black"/>
              </a:solidFill>
              <a:latin typeface="Times New Roman"/>
              <a:cs typeface="Times New Roman"/>
            </a:endParaRPr>
          </a:p>
          <a:p>
            <a:pPr marL="10451" defTabSz="752460"/>
            <a:r>
              <a:rPr sz="987" spc="-25" dirty="0">
                <a:solidFill>
                  <a:srgbClr val="3385F5"/>
                </a:solidFill>
                <a:latin typeface="Gill Sans MT"/>
                <a:cs typeface="Gill Sans MT"/>
              </a:rPr>
              <a:t>VOICE</a:t>
            </a:r>
            <a:r>
              <a:rPr sz="987" spc="-41" dirty="0">
                <a:solidFill>
                  <a:srgbClr val="3385F5"/>
                </a:solidFill>
                <a:latin typeface="Gill Sans MT"/>
                <a:cs typeface="Gill Sans MT"/>
              </a:rPr>
              <a:t> </a:t>
            </a:r>
            <a:r>
              <a:rPr sz="987" spc="4" dirty="0">
                <a:solidFill>
                  <a:srgbClr val="3385F5"/>
                </a:solidFill>
                <a:latin typeface="Gill Sans MT"/>
                <a:cs typeface="Gill Sans MT"/>
              </a:rPr>
              <a:t>COMMERCE</a:t>
            </a:r>
            <a:endParaRPr sz="987">
              <a:solidFill>
                <a:prstClr val="black"/>
              </a:solidFill>
              <a:latin typeface="Gill Sans MT"/>
              <a:cs typeface="Gill Sans MT"/>
            </a:endParaRPr>
          </a:p>
          <a:p>
            <a:pPr marL="10451" marR="125933" defTabSz="752460">
              <a:lnSpc>
                <a:spcPct val="121200"/>
              </a:lnSpc>
              <a:spcBef>
                <a:spcPts val="168"/>
              </a:spcBef>
            </a:pPr>
            <a:r>
              <a:rPr sz="905" spc="16" dirty="0">
                <a:solidFill>
                  <a:srgbClr val="58595B"/>
                </a:solidFill>
                <a:latin typeface="Gill Sans MT"/>
                <a:cs typeface="Gill Sans MT"/>
              </a:rPr>
              <a:t>Voice </a:t>
            </a:r>
            <a:r>
              <a:rPr sz="905" spc="41" dirty="0">
                <a:solidFill>
                  <a:srgbClr val="58595B"/>
                </a:solidFill>
                <a:latin typeface="Gill Sans MT"/>
                <a:cs typeface="Gill Sans MT"/>
              </a:rPr>
              <a:t>commerce </a:t>
            </a:r>
            <a:r>
              <a:rPr sz="905" spc="78" dirty="0">
                <a:solidFill>
                  <a:srgbClr val="58595B"/>
                </a:solidFill>
                <a:latin typeface="Gill Sans MT"/>
                <a:cs typeface="Gill Sans MT"/>
              </a:rPr>
              <a:t>was </a:t>
            </a:r>
            <a:r>
              <a:rPr sz="905" spc="94" dirty="0">
                <a:solidFill>
                  <a:srgbClr val="58595B"/>
                </a:solidFill>
                <a:latin typeface="Gill Sans MT"/>
                <a:cs typeface="Gill Sans MT"/>
              </a:rPr>
              <a:t>a </a:t>
            </a:r>
            <a:r>
              <a:rPr sz="905" spc="21" dirty="0">
                <a:solidFill>
                  <a:srgbClr val="58595B"/>
                </a:solidFill>
                <a:latin typeface="Gill Sans MT"/>
                <a:cs typeface="Gill Sans MT"/>
              </a:rPr>
              <a:t>mover </a:t>
            </a:r>
            <a:r>
              <a:rPr sz="905" spc="4" dirty="0">
                <a:solidFill>
                  <a:srgbClr val="58595B"/>
                </a:solidFill>
                <a:latin typeface="Gill Sans MT"/>
                <a:cs typeface="Gill Sans MT"/>
              </a:rPr>
              <a:t>for </a:t>
            </a:r>
            <a:r>
              <a:rPr sz="905" spc="94" dirty="0">
                <a:solidFill>
                  <a:srgbClr val="58595B"/>
                </a:solidFill>
                <a:latin typeface="Gill Sans MT"/>
                <a:cs typeface="Gill Sans MT"/>
              </a:rPr>
              <a:t>a </a:t>
            </a:r>
            <a:r>
              <a:rPr sz="905" spc="21" dirty="0">
                <a:solidFill>
                  <a:srgbClr val="58595B"/>
                </a:solidFill>
                <a:latin typeface="Gill Sans MT"/>
                <a:cs typeface="Gill Sans MT"/>
              </a:rPr>
              <a:t>different </a:t>
            </a:r>
            <a:r>
              <a:rPr sz="905" spc="33" dirty="0">
                <a:solidFill>
                  <a:srgbClr val="58595B"/>
                </a:solidFill>
                <a:latin typeface="Gill Sans MT"/>
                <a:cs typeface="Gill Sans MT"/>
              </a:rPr>
              <a:t>reason. </a:t>
            </a:r>
            <a:r>
              <a:rPr sz="905" spc="-4" dirty="0">
                <a:solidFill>
                  <a:srgbClr val="58595B"/>
                </a:solidFill>
                <a:latin typeface="Gill Sans MT"/>
                <a:cs typeface="Gill Sans MT"/>
              </a:rPr>
              <a:t>It </a:t>
            </a:r>
            <a:r>
              <a:rPr sz="905" spc="58" dirty="0">
                <a:solidFill>
                  <a:srgbClr val="58595B"/>
                </a:solidFill>
                <a:latin typeface="Gill Sans MT"/>
                <a:cs typeface="Gill Sans MT"/>
              </a:rPr>
              <a:t>had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25" dirty="0">
                <a:solidFill>
                  <a:srgbClr val="58595B"/>
                </a:solidFill>
                <a:latin typeface="Gill Sans MT"/>
                <a:cs typeface="Gill Sans MT"/>
              </a:rPr>
              <a:t>lowest</a:t>
            </a:r>
            <a:r>
              <a:rPr sz="905" spc="-33" dirty="0">
                <a:solidFill>
                  <a:srgbClr val="58595B"/>
                </a:solidFill>
                <a:latin typeface="Gill Sans MT"/>
                <a:cs typeface="Gill Sans MT"/>
              </a:rPr>
              <a:t> </a:t>
            </a:r>
            <a:r>
              <a:rPr sz="905" spc="33" dirty="0">
                <a:solidFill>
                  <a:srgbClr val="58595B"/>
                </a:solidFill>
                <a:latin typeface="Gill Sans MT"/>
                <a:cs typeface="Gill Sans MT"/>
              </a:rPr>
              <a:t>frequency</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58" dirty="0">
                <a:solidFill>
                  <a:srgbClr val="58595B"/>
                </a:solidFill>
                <a:latin typeface="Gill Sans MT"/>
                <a:cs typeface="Gill Sans MT"/>
              </a:rPr>
              <a:t>use</a:t>
            </a:r>
            <a:r>
              <a:rPr sz="905" spc="-33" dirty="0">
                <a:solidFill>
                  <a:srgbClr val="58595B"/>
                </a:solidFill>
                <a:latin typeface="Gill Sans MT"/>
                <a:cs typeface="Gill Sans MT"/>
              </a:rPr>
              <a:t> </a:t>
            </a:r>
            <a:r>
              <a:rPr sz="905" spc="78" dirty="0">
                <a:solidFill>
                  <a:srgbClr val="58595B"/>
                </a:solidFill>
                <a:latin typeface="Gill Sans MT"/>
                <a:cs typeface="Gill Sans MT"/>
              </a:rPr>
              <a:t>cases</a:t>
            </a:r>
            <a:r>
              <a:rPr sz="905" spc="-33" dirty="0">
                <a:solidFill>
                  <a:srgbClr val="58595B"/>
                </a:solidFill>
                <a:latin typeface="Gill Sans MT"/>
                <a:cs typeface="Gill Sans MT"/>
              </a:rPr>
              <a:t> </a:t>
            </a:r>
            <a:r>
              <a:rPr sz="905" spc="21" dirty="0">
                <a:solidFill>
                  <a:srgbClr val="58595B"/>
                </a:solidFill>
                <a:latin typeface="Gill Sans MT"/>
                <a:cs typeface="Gill Sans MT"/>
              </a:rPr>
              <a:t>tracked</a:t>
            </a:r>
            <a:r>
              <a:rPr sz="905" spc="-29" dirty="0">
                <a:solidFill>
                  <a:srgbClr val="58595B"/>
                </a:solidFill>
                <a:latin typeface="Gill Sans MT"/>
                <a:cs typeface="Gill Sans MT"/>
              </a:rPr>
              <a:t> </a:t>
            </a:r>
            <a:r>
              <a:rPr sz="905" spc="33" dirty="0">
                <a:solidFill>
                  <a:srgbClr val="58595B"/>
                </a:solidFill>
                <a:latin typeface="Gill Sans MT"/>
                <a:cs typeface="Gill Sans MT"/>
              </a:rPr>
              <a:t>this</a:t>
            </a:r>
            <a:r>
              <a:rPr sz="905" spc="-33" dirty="0">
                <a:solidFill>
                  <a:srgbClr val="58595B"/>
                </a:solidFill>
                <a:latin typeface="Gill Sans MT"/>
                <a:cs typeface="Gill Sans MT"/>
              </a:rPr>
              <a:t> </a:t>
            </a:r>
            <a:r>
              <a:rPr sz="905" spc="12" dirty="0">
                <a:solidFill>
                  <a:srgbClr val="58595B"/>
                </a:solidFill>
                <a:latin typeface="Gill Sans MT"/>
                <a:cs typeface="Gill Sans MT"/>
              </a:rPr>
              <a:t>year.</a:t>
            </a:r>
            <a:r>
              <a:rPr sz="905" spc="-33" dirty="0">
                <a:solidFill>
                  <a:srgbClr val="58595B"/>
                </a:solidFill>
                <a:latin typeface="Gill Sans MT"/>
                <a:cs typeface="Gill Sans MT"/>
              </a:rPr>
              <a:t> </a:t>
            </a:r>
            <a:r>
              <a:rPr sz="905" spc="-4" dirty="0">
                <a:solidFill>
                  <a:srgbClr val="58595B"/>
                </a:solidFill>
                <a:latin typeface="Gill Sans MT"/>
                <a:cs typeface="Gill Sans MT"/>
              </a:rPr>
              <a:t>However,  </a:t>
            </a:r>
            <a:r>
              <a:rPr sz="905" spc="-8" dirty="0">
                <a:solidFill>
                  <a:srgbClr val="58595B"/>
                </a:solidFill>
                <a:latin typeface="Gill Sans MT"/>
                <a:cs typeface="Gill Sans MT"/>
              </a:rPr>
              <a:t>it</a:t>
            </a:r>
            <a:r>
              <a:rPr sz="905" spc="-37" dirty="0">
                <a:solidFill>
                  <a:srgbClr val="58595B"/>
                </a:solidFill>
                <a:latin typeface="Gill Sans MT"/>
                <a:cs typeface="Gill Sans MT"/>
              </a:rPr>
              <a:t> </a:t>
            </a:r>
            <a:r>
              <a:rPr sz="905" spc="53" dirty="0">
                <a:solidFill>
                  <a:srgbClr val="58595B"/>
                </a:solidFill>
                <a:latin typeface="Gill Sans MT"/>
                <a:cs typeface="Gill Sans MT"/>
              </a:rPr>
              <a:t>also</a:t>
            </a:r>
            <a:r>
              <a:rPr sz="905" spc="-33" dirty="0">
                <a:solidFill>
                  <a:srgbClr val="58595B"/>
                </a:solidFill>
                <a:latin typeface="Gill Sans MT"/>
                <a:cs typeface="Gill Sans MT"/>
              </a:rPr>
              <a:t> </a:t>
            </a:r>
            <a:r>
              <a:rPr sz="905" spc="41" dirty="0">
                <a:solidFill>
                  <a:srgbClr val="58595B"/>
                </a:solidFill>
                <a:latin typeface="Gill Sans MT"/>
                <a:cs typeface="Gill Sans MT"/>
              </a:rPr>
              <a:t>showed</a:t>
            </a:r>
            <a:r>
              <a:rPr sz="905" spc="-33" dirty="0">
                <a:solidFill>
                  <a:srgbClr val="58595B"/>
                </a:solidFill>
                <a:latin typeface="Gill Sans MT"/>
                <a:cs typeface="Gill Sans MT"/>
              </a:rPr>
              <a:t> </a:t>
            </a:r>
            <a:r>
              <a:rPr sz="905" spc="16" dirty="0">
                <a:solidFill>
                  <a:srgbClr val="58595B"/>
                </a:solidFill>
                <a:latin typeface="Gill Sans MT"/>
                <a:cs typeface="Gill Sans MT"/>
              </a:rPr>
              <a:t>relative</a:t>
            </a:r>
            <a:r>
              <a:rPr sz="905" spc="-37" dirty="0">
                <a:solidFill>
                  <a:srgbClr val="58595B"/>
                </a:solidFill>
                <a:latin typeface="Gill Sans MT"/>
                <a:cs typeface="Gill Sans MT"/>
              </a:rPr>
              <a:t> </a:t>
            </a:r>
            <a:r>
              <a:rPr sz="905" spc="16" dirty="0">
                <a:solidFill>
                  <a:srgbClr val="58595B"/>
                </a:solidFill>
                <a:latin typeface="Gill Sans MT"/>
                <a:cs typeface="Gill Sans MT"/>
              </a:rPr>
              <a:t>growth</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29" dirty="0">
                <a:solidFill>
                  <a:srgbClr val="58595B"/>
                </a:solidFill>
                <a:latin typeface="Gill Sans MT"/>
                <a:cs typeface="Gill Sans MT"/>
              </a:rPr>
              <a:t>monthly</a:t>
            </a:r>
            <a:r>
              <a:rPr sz="905" spc="-37" dirty="0">
                <a:solidFill>
                  <a:srgbClr val="58595B"/>
                </a:solidFill>
                <a:latin typeface="Gill Sans MT"/>
                <a:cs typeface="Gill Sans MT"/>
              </a:rPr>
              <a:t> </a:t>
            </a:r>
            <a:r>
              <a:rPr sz="905" spc="37" dirty="0">
                <a:solidFill>
                  <a:srgbClr val="58595B"/>
                </a:solidFill>
                <a:latin typeface="Gill Sans MT"/>
                <a:cs typeface="Gill Sans MT"/>
              </a:rPr>
              <a:t>active</a:t>
            </a:r>
            <a:r>
              <a:rPr sz="905" spc="-33" dirty="0">
                <a:solidFill>
                  <a:srgbClr val="58595B"/>
                </a:solidFill>
                <a:latin typeface="Gill Sans MT"/>
                <a:cs typeface="Gill Sans MT"/>
              </a:rPr>
              <a:t> </a:t>
            </a:r>
            <a:r>
              <a:rPr sz="905" spc="45" dirty="0">
                <a:solidFill>
                  <a:srgbClr val="58595B"/>
                </a:solidFill>
                <a:latin typeface="Gill Sans MT"/>
                <a:cs typeface="Gill Sans MT"/>
              </a:rPr>
              <a:t>users</a:t>
            </a:r>
            <a:r>
              <a:rPr sz="905" spc="-33" dirty="0">
                <a:solidFill>
                  <a:srgbClr val="58595B"/>
                </a:solidFill>
                <a:latin typeface="Gill Sans MT"/>
                <a:cs typeface="Gill Sans MT"/>
              </a:rPr>
              <a:t> </a:t>
            </a:r>
            <a:r>
              <a:rPr sz="905" spc="29" dirty="0">
                <a:solidFill>
                  <a:srgbClr val="58595B"/>
                </a:solidFill>
                <a:latin typeface="Gill Sans MT"/>
                <a:cs typeface="Gill Sans MT"/>
              </a:rPr>
              <a:t>during  </a:t>
            </a:r>
            <a:r>
              <a:rPr sz="905" spc="37" dirty="0">
                <a:solidFill>
                  <a:srgbClr val="58595B"/>
                </a:solidFill>
                <a:latin typeface="Gill Sans MT"/>
                <a:cs typeface="Gill Sans MT"/>
              </a:rPr>
              <a:t>2018. </a:t>
            </a:r>
            <a:r>
              <a:rPr sz="905" spc="25" dirty="0">
                <a:solidFill>
                  <a:srgbClr val="58595B"/>
                </a:solidFill>
                <a:latin typeface="Gill Sans MT"/>
                <a:cs typeface="Gill Sans MT"/>
              </a:rPr>
              <a:t>Monthly </a:t>
            </a:r>
            <a:r>
              <a:rPr sz="905" spc="37" dirty="0">
                <a:solidFill>
                  <a:srgbClr val="58595B"/>
                </a:solidFill>
                <a:latin typeface="Gill Sans MT"/>
                <a:cs typeface="Gill Sans MT"/>
              </a:rPr>
              <a:t>active </a:t>
            </a:r>
            <a:r>
              <a:rPr sz="905" spc="45" dirty="0">
                <a:solidFill>
                  <a:srgbClr val="58595B"/>
                </a:solidFill>
                <a:latin typeface="Gill Sans MT"/>
                <a:cs typeface="Gill Sans MT"/>
              </a:rPr>
              <a:t>users </a:t>
            </a:r>
            <a:r>
              <a:rPr sz="905" spc="16" dirty="0">
                <a:solidFill>
                  <a:srgbClr val="58595B"/>
                </a:solidFill>
                <a:latin typeface="Gill Sans MT"/>
                <a:cs typeface="Gill Sans MT"/>
              </a:rPr>
              <a:t>rose </a:t>
            </a:r>
            <a:r>
              <a:rPr sz="905" spc="37" dirty="0">
                <a:solidFill>
                  <a:srgbClr val="58595B"/>
                </a:solidFill>
                <a:latin typeface="Gill Sans MT"/>
                <a:cs typeface="Gill Sans MT"/>
              </a:rPr>
              <a:t>10.5% </a:t>
            </a:r>
            <a:r>
              <a:rPr sz="905" spc="25" dirty="0">
                <a:solidFill>
                  <a:srgbClr val="58595B"/>
                </a:solidFill>
                <a:latin typeface="Gill Sans MT"/>
                <a:cs typeface="Gill Sans MT"/>
              </a:rPr>
              <a:t>from </a:t>
            </a:r>
            <a:r>
              <a:rPr sz="905" spc="37" dirty="0">
                <a:solidFill>
                  <a:srgbClr val="58595B"/>
                </a:solidFill>
                <a:latin typeface="Gill Sans MT"/>
                <a:cs typeface="Gill Sans MT"/>
              </a:rPr>
              <a:t>13.6% </a:t>
            </a:r>
            <a:r>
              <a:rPr sz="905" spc="-8" dirty="0">
                <a:solidFill>
                  <a:srgbClr val="58595B"/>
                </a:solidFill>
                <a:latin typeface="Gill Sans MT"/>
                <a:cs typeface="Gill Sans MT"/>
              </a:rPr>
              <a:t>to </a:t>
            </a:r>
            <a:r>
              <a:rPr sz="905" spc="33" dirty="0">
                <a:solidFill>
                  <a:srgbClr val="58595B"/>
                </a:solidFill>
                <a:latin typeface="Gill Sans MT"/>
                <a:cs typeface="Gill Sans MT"/>
              </a:rPr>
              <a:t>15.0%.  This </a:t>
            </a:r>
            <a:r>
              <a:rPr sz="905" spc="53" dirty="0">
                <a:solidFill>
                  <a:srgbClr val="58595B"/>
                </a:solidFill>
                <a:latin typeface="Gill Sans MT"/>
                <a:cs typeface="Gill Sans MT"/>
              </a:rPr>
              <a:t>is </a:t>
            </a:r>
            <a:r>
              <a:rPr sz="905" spc="16" dirty="0">
                <a:solidFill>
                  <a:srgbClr val="58595B"/>
                </a:solidFill>
                <a:latin typeface="Gill Sans MT"/>
                <a:cs typeface="Gill Sans MT"/>
              </a:rPr>
              <a:t>still </a:t>
            </a:r>
            <a:r>
              <a:rPr sz="905" spc="94" dirty="0">
                <a:solidFill>
                  <a:srgbClr val="58595B"/>
                </a:solidFill>
                <a:latin typeface="Gill Sans MT"/>
                <a:cs typeface="Gill Sans MT"/>
              </a:rPr>
              <a:t>a </a:t>
            </a:r>
            <a:r>
              <a:rPr sz="905" spc="16" dirty="0">
                <a:solidFill>
                  <a:srgbClr val="58595B"/>
                </a:solidFill>
                <a:latin typeface="Gill Sans MT"/>
                <a:cs typeface="Gill Sans MT"/>
              </a:rPr>
              <a:t>relatively </a:t>
            </a:r>
            <a:r>
              <a:rPr sz="905" spc="33" dirty="0">
                <a:solidFill>
                  <a:srgbClr val="58595B"/>
                </a:solidFill>
                <a:latin typeface="Gill Sans MT"/>
                <a:cs typeface="Gill Sans MT"/>
              </a:rPr>
              <a:t>new </a:t>
            </a:r>
            <a:r>
              <a:rPr sz="905" spc="58" dirty="0">
                <a:solidFill>
                  <a:srgbClr val="58595B"/>
                </a:solidFill>
                <a:latin typeface="Gill Sans MT"/>
                <a:cs typeface="Gill Sans MT"/>
              </a:rPr>
              <a:t>use </a:t>
            </a:r>
            <a:r>
              <a:rPr sz="905" spc="74" dirty="0">
                <a:solidFill>
                  <a:srgbClr val="58595B"/>
                </a:solidFill>
                <a:latin typeface="Gill Sans MT"/>
                <a:cs typeface="Gill Sans MT"/>
              </a:rPr>
              <a:t>case </a:t>
            </a:r>
            <a:r>
              <a:rPr sz="905" spc="25" dirty="0">
                <a:solidFill>
                  <a:srgbClr val="58595B"/>
                </a:solidFill>
                <a:latin typeface="Gill Sans MT"/>
                <a:cs typeface="Gill Sans MT"/>
              </a:rPr>
              <a:t>that </a:t>
            </a:r>
            <a:r>
              <a:rPr sz="905" spc="45" dirty="0">
                <a:solidFill>
                  <a:srgbClr val="58595B"/>
                </a:solidFill>
                <a:latin typeface="Gill Sans MT"/>
                <a:cs typeface="Gill Sans MT"/>
              </a:rPr>
              <a:t>consumers </a:t>
            </a:r>
            <a:r>
              <a:rPr sz="905" spc="21" dirty="0">
                <a:solidFill>
                  <a:srgbClr val="58595B"/>
                </a:solidFill>
                <a:latin typeface="Gill Sans MT"/>
                <a:cs typeface="Gill Sans MT"/>
              </a:rPr>
              <a:t>are  </a:t>
            </a:r>
            <a:r>
              <a:rPr sz="905" spc="49" dirty="0">
                <a:solidFill>
                  <a:srgbClr val="58595B"/>
                </a:solidFill>
                <a:latin typeface="Gill Sans MT"/>
                <a:cs typeface="Gill Sans MT"/>
              </a:rPr>
              <a:t>becoming </a:t>
            </a:r>
            <a:r>
              <a:rPr sz="905" spc="53" dirty="0">
                <a:solidFill>
                  <a:srgbClr val="58595B"/>
                </a:solidFill>
                <a:latin typeface="Gill Sans MT"/>
                <a:cs typeface="Gill Sans MT"/>
              </a:rPr>
              <a:t>accustomed </a:t>
            </a:r>
            <a:r>
              <a:rPr sz="905" spc="-16" dirty="0">
                <a:solidFill>
                  <a:srgbClr val="58595B"/>
                </a:solidFill>
                <a:latin typeface="Gill Sans MT"/>
                <a:cs typeface="Gill Sans MT"/>
              </a:rPr>
              <a:t>to, </a:t>
            </a:r>
            <a:r>
              <a:rPr sz="905" spc="25" dirty="0">
                <a:solidFill>
                  <a:srgbClr val="58595B"/>
                </a:solidFill>
                <a:latin typeface="Gill Sans MT"/>
                <a:cs typeface="Gill Sans MT"/>
              </a:rPr>
              <a:t>but </a:t>
            </a:r>
            <a:r>
              <a:rPr sz="905" spc="16" dirty="0">
                <a:solidFill>
                  <a:srgbClr val="58595B"/>
                </a:solidFill>
                <a:latin typeface="Gill Sans MT"/>
                <a:cs typeface="Gill Sans MT"/>
              </a:rPr>
              <a:t>the growth </a:t>
            </a:r>
            <a:r>
              <a:rPr sz="905" spc="53" dirty="0">
                <a:solidFill>
                  <a:srgbClr val="58595B"/>
                </a:solidFill>
                <a:latin typeface="Gill Sans MT"/>
                <a:cs typeface="Gill Sans MT"/>
              </a:rPr>
              <a:t>is </a:t>
            </a:r>
            <a:r>
              <a:rPr sz="905" spc="29" dirty="0">
                <a:solidFill>
                  <a:srgbClr val="58595B"/>
                </a:solidFill>
                <a:latin typeface="Gill Sans MT"/>
                <a:cs typeface="Gill Sans MT"/>
              </a:rPr>
              <a:t>indicative </a:t>
            </a:r>
            <a:r>
              <a:rPr sz="905" spc="37" dirty="0">
                <a:solidFill>
                  <a:srgbClr val="58595B"/>
                </a:solidFill>
                <a:latin typeface="Gill Sans MT"/>
                <a:cs typeface="Gill Sans MT"/>
              </a:rPr>
              <a:t>of </a:t>
            </a:r>
            <a:r>
              <a:rPr sz="905" spc="16" dirty="0">
                <a:solidFill>
                  <a:srgbClr val="58595B"/>
                </a:solidFill>
                <a:latin typeface="Gill Sans MT"/>
                <a:cs typeface="Gill Sans MT"/>
              </a:rPr>
              <a:t>the  </a:t>
            </a:r>
            <a:r>
              <a:rPr sz="905" spc="4" dirty="0">
                <a:solidFill>
                  <a:srgbClr val="58595B"/>
                </a:solidFill>
                <a:latin typeface="Gill Sans MT"/>
                <a:cs typeface="Gill Sans MT"/>
              </a:rPr>
              <a:t>utility</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49" dirty="0">
                <a:solidFill>
                  <a:srgbClr val="58595B"/>
                </a:solidFill>
                <a:latin typeface="Gill Sans MT"/>
                <a:cs typeface="Gill Sans MT"/>
              </a:rPr>
              <a:t>shopping</a:t>
            </a:r>
            <a:r>
              <a:rPr sz="905" spc="-33" dirty="0">
                <a:solidFill>
                  <a:srgbClr val="58595B"/>
                </a:solidFill>
                <a:latin typeface="Gill Sans MT"/>
                <a:cs typeface="Gill Sans MT"/>
              </a:rPr>
              <a:t> </a:t>
            </a:r>
            <a:r>
              <a:rPr sz="905" spc="37" dirty="0">
                <a:solidFill>
                  <a:srgbClr val="58595B"/>
                </a:solidFill>
                <a:latin typeface="Gill Sans MT"/>
                <a:cs typeface="Gill Sans MT"/>
              </a:rPr>
              <a:t>by</a:t>
            </a:r>
            <a:r>
              <a:rPr sz="905" spc="-33" dirty="0">
                <a:solidFill>
                  <a:srgbClr val="58595B"/>
                </a:solidFill>
                <a:latin typeface="Gill Sans MT"/>
                <a:cs typeface="Gill Sans MT"/>
              </a:rPr>
              <a:t> </a:t>
            </a:r>
            <a:r>
              <a:rPr sz="905" spc="21" dirty="0">
                <a:solidFill>
                  <a:srgbClr val="58595B"/>
                </a:solidFill>
                <a:latin typeface="Gill Sans MT"/>
                <a:cs typeface="Gill Sans MT"/>
              </a:rPr>
              <a:t>voice.</a:t>
            </a:r>
            <a:r>
              <a:rPr sz="905" spc="-29" dirty="0">
                <a:solidFill>
                  <a:srgbClr val="58595B"/>
                </a:solidFill>
                <a:latin typeface="Gill Sans MT"/>
                <a:cs typeface="Gill Sans MT"/>
              </a:rPr>
              <a:t> </a:t>
            </a:r>
            <a:r>
              <a:rPr sz="905" spc="4" dirty="0">
                <a:solidFill>
                  <a:srgbClr val="58595B"/>
                </a:solidFill>
                <a:latin typeface="Gill Sans MT"/>
                <a:cs typeface="Gill Sans MT"/>
              </a:rPr>
              <a:t>And,</a:t>
            </a:r>
            <a:r>
              <a:rPr sz="905" spc="-33" dirty="0">
                <a:solidFill>
                  <a:srgbClr val="58595B"/>
                </a:solidFill>
                <a:latin typeface="Gill Sans MT"/>
                <a:cs typeface="Gill Sans MT"/>
              </a:rPr>
              <a:t> </a:t>
            </a:r>
            <a:r>
              <a:rPr sz="905" spc="33" dirty="0">
                <a:solidFill>
                  <a:srgbClr val="58595B"/>
                </a:solidFill>
                <a:latin typeface="Gill Sans MT"/>
                <a:cs typeface="Gill Sans MT"/>
              </a:rPr>
              <a:t>this</a:t>
            </a:r>
            <a:r>
              <a:rPr sz="905" spc="-33" dirty="0">
                <a:solidFill>
                  <a:srgbClr val="58595B"/>
                </a:solidFill>
                <a:latin typeface="Gill Sans MT"/>
                <a:cs typeface="Gill Sans MT"/>
              </a:rPr>
              <a:t> </a:t>
            </a:r>
            <a:r>
              <a:rPr sz="905" spc="12" dirty="0">
                <a:solidFill>
                  <a:srgbClr val="58595B"/>
                </a:solidFill>
                <a:latin typeface="Gill Sans MT"/>
                <a:cs typeface="Gill Sans MT"/>
              </a:rPr>
              <a:t>isn’t</a:t>
            </a:r>
            <a:r>
              <a:rPr sz="905" spc="-33" dirty="0">
                <a:solidFill>
                  <a:srgbClr val="58595B"/>
                </a:solidFill>
                <a:latin typeface="Gill Sans MT"/>
                <a:cs typeface="Gill Sans MT"/>
              </a:rPr>
              <a:t> </a:t>
            </a:r>
            <a:r>
              <a:rPr sz="905" spc="33" dirty="0">
                <a:solidFill>
                  <a:srgbClr val="58595B"/>
                </a:solidFill>
                <a:latin typeface="Gill Sans MT"/>
                <a:cs typeface="Gill Sans MT"/>
              </a:rPr>
              <a:t>just</a:t>
            </a:r>
            <a:r>
              <a:rPr sz="905" spc="-29" dirty="0">
                <a:solidFill>
                  <a:srgbClr val="58595B"/>
                </a:solidFill>
                <a:latin typeface="Gill Sans MT"/>
                <a:cs typeface="Gill Sans MT"/>
              </a:rPr>
              <a:t> </a:t>
            </a:r>
            <a:r>
              <a:rPr sz="905" spc="45" dirty="0">
                <a:solidFill>
                  <a:srgbClr val="58595B"/>
                </a:solidFill>
                <a:latin typeface="Gill Sans MT"/>
                <a:cs typeface="Gill Sans MT"/>
              </a:rPr>
              <a:t>users</a:t>
            </a:r>
            <a:r>
              <a:rPr sz="905" spc="-33" dirty="0">
                <a:solidFill>
                  <a:srgbClr val="58595B"/>
                </a:solidFill>
                <a:latin typeface="Gill Sans MT"/>
                <a:cs typeface="Gill Sans MT"/>
              </a:rPr>
              <a:t> </a:t>
            </a:r>
            <a:r>
              <a:rPr sz="905" spc="45" dirty="0">
                <a:solidFill>
                  <a:srgbClr val="58595B"/>
                </a:solidFill>
                <a:latin typeface="Gill Sans MT"/>
                <a:cs typeface="Gill Sans MT"/>
              </a:rPr>
              <a:t>searching</a:t>
            </a:r>
            <a:endParaRPr sz="905">
              <a:solidFill>
                <a:prstClr val="black"/>
              </a:solidFill>
              <a:latin typeface="Gill Sans MT"/>
              <a:cs typeface="Gill Sans MT"/>
            </a:endParaRPr>
          </a:p>
          <a:p>
            <a:pPr marL="10451" marR="4180" defTabSz="752460">
              <a:lnSpc>
                <a:spcPct val="121200"/>
              </a:lnSpc>
              <a:spcBef>
                <a:spcPts val="4"/>
              </a:spcBef>
            </a:pP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25" dirty="0">
                <a:solidFill>
                  <a:srgbClr val="58595B"/>
                </a:solidFill>
                <a:latin typeface="Gill Sans MT"/>
                <a:cs typeface="Gill Sans MT"/>
              </a:rPr>
              <a:t>products.</a:t>
            </a:r>
            <a:r>
              <a:rPr sz="905" spc="-45" dirty="0">
                <a:solidFill>
                  <a:srgbClr val="58595B"/>
                </a:solidFill>
                <a:latin typeface="Gill Sans MT"/>
                <a:cs typeface="Gill Sans MT"/>
              </a:rPr>
              <a:t> </a:t>
            </a:r>
            <a:r>
              <a:rPr sz="905" spc="21" dirty="0">
                <a:solidFill>
                  <a:srgbClr val="58595B"/>
                </a:solidFill>
                <a:latin typeface="Gill Sans MT"/>
                <a:cs typeface="Gill Sans MT"/>
              </a:rPr>
              <a:t>The</a:t>
            </a:r>
            <a:r>
              <a:rPr sz="905" spc="-33" dirty="0">
                <a:solidFill>
                  <a:srgbClr val="58595B"/>
                </a:solidFill>
                <a:latin typeface="Gill Sans MT"/>
                <a:cs typeface="Gill Sans MT"/>
              </a:rPr>
              <a:t> </a:t>
            </a:r>
            <a:r>
              <a:rPr sz="905" spc="45" dirty="0">
                <a:solidFill>
                  <a:srgbClr val="58595B"/>
                </a:solidFill>
                <a:latin typeface="Gill Sans MT"/>
                <a:cs typeface="Gill Sans MT"/>
              </a:rPr>
              <a:t>responses</a:t>
            </a:r>
            <a:r>
              <a:rPr sz="905" spc="-29" dirty="0">
                <a:solidFill>
                  <a:srgbClr val="58595B"/>
                </a:solidFill>
                <a:latin typeface="Gill Sans MT"/>
                <a:cs typeface="Gill Sans MT"/>
              </a:rPr>
              <a:t> </a:t>
            </a:r>
            <a:r>
              <a:rPr sz="905" spc="8" dirty="0">
                <a:solidFill>
                  <a:srgbClr val="58595B"/>
                </a:solidFill>
                <a:latin typeface="Gill Sans MT"/>
                <a:cs typeface="Gill Sans MT"/>
              </a:rPr>
              <a:t>were</a:t>
            </a:r>
            <a:r>
              <a:rPr sz="905" spc="-33" dirty="0">
                <a:solidFill>
                  <a:srgbClr val="58595B"/>
                </a:solidFill>
                <a:latin typeface="Gill Sans MT"/>
                <a:cs typeface="Gill Sans MT"/>
              </a:rPr>
              <a:t> </a:t>
            </a:r>
            <a:r>
              <a:rPr sz="905" spc="45" dirty="0">
                <a:solidFill>
                  <a:srgbClr val="58595B"/>
                </a:solidFill>
                <a:latin typeface="Gill Sans MT"/>
                <a:cs typeface="Gill Sans MT"/>
              </a:rPr>
              <a:t>specific</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58" dirty="0">
                <a:solidFill>
                  <a:srgbClr val="58595B"/>
                </a:solidFill>
                <a:latin typeface="Gill Sans MT"/>
                <a:cs typeface="Gill Sans MT"/>
              </a:rPr>
              <a:t>making</a:t>
            </a:r>
            <a:r>
              <a:rPr sz="905" spc="-29" dirty="0">
                <a:solidFill>
                  <a:srgbClr val="58595B"/>
                </a:solidFill>
                <a:latin typeface="Gill Sans MT"/>
                <a:cs typeface="Gill Sans MT"/>
              </a:rPr>
              <a:t> </a:t>
            </a:r>
            <a:r>
              <a:rPr sz="905" spc="45" dirty="0">
                <a:solidFill>
                  <a:srgbClr val="58595B"/>
                </a:solidFill>
                <a:latin typeface="Gill Sans MT"/>
                <a:cs typeface="Gill Sans MT"/>
              </a:rPr>
              <a:t>purchases.  </a:t>
            </a:r>
            <a:r>
              <a:rPr sz="905" spc="-8" dirty="0">
                <a:solidFill>
                  <a:srgbClr val="58595B"/>
                </a:solidFill>
                <a:latin typeface="Gill Sans MT"/>
                <a:cs typeface="Gill Sans MT"/>
              </a:rPr>
              <a:t>When it </a:t>
            </a:r>
            <a:r>
              <a:rPr sz="905" spc="62" dirty="0">
                <a:solidFill>
                  <a:srgbClr val="58595B"/>
                </a:solidFill>
                <a:latin typeface="Gill Sans MT"/>
                <a:cs typeface="Gill Sans MT"/>
              </a:rPr>
              <a:t>comes </a:t>
            </a:r>
            <a:r>
              <a:rPr sz="905" spc="-8" dirty="0">
                <a:solidFill>
                  <a:srgbClr val="58595B"/>
                </a:solidFill>
                <a:latin typeface="Gill Sans MT"/>
                <a:cs typeface="Gill Sans MT"/>
              </a:rPr>
              <a:t>to </a:t>
            </a:r>
            <a:r>
              <a:rPr sz="905" spc="16" dirty="0">
                <a:solidFill>
                  <a:srgbClr val="58595B"/>
                </a:solidFill>
                <a:latin typeface="Gill Sans MT"/>
                <a:cs typeface="Gill Sans MT"/>
              </a:rPr>
              <a:t>product </a:t>
            </a:r>
            <a:r>
              <a:rPr sz="905" spc="33" dirty="0">
                <a:solidFill>
                  <a:srgbClr val="58595B"/>
                </a:solidFill>
                <a:latin typeface="Gill Sans MT"/>
                <a:cs typeface="Gill Sans MT"/>
              </a:rPr>
              <a:t>search, </a:t>
            </a:r>
            <a:r>
              <a:rPr sz="905" dirty="0">
                <a:solidFill>
                  <a:srgbClr val="58595B"/>
                </a:solidFill>
                <a:latin typeface="Gill Sans MT"/>
                <a:cs typeface="Gill Sans MT"/>
              </a:rPr>
              <a:t>over </a:t>
            </a:r>
            <a:r>
              <a:rPr sz="905" spc="45" dirty="0">
                <a:solidFill>
                  <a:srgbClr val="58595B"/>
                </a:solidFill>
                <a:latin typeface="Gill Sans MT"/>
                <a:cs typeface="Gill Sans MT"/>
              </a:rPr>
              <a:t>40% </a:t>
            </a:r>
            <a:r>
              <a:rPr sz="905" spc="37" dirty="0">
                <a:solidFill>
                  <a:srgbClr val="58595B"/>
                </a:solidFill>
                <a:latin typeface="Gill Sans MT"/>
                <a:cs typeface="Gill Sans MT"/>
              </a:rPr>
              <a:t>of </a:t>
            </a:r>
            <a:r>
              <a:rPr sz="905" spc="45" dirty="0">
                <a:solidFill>
                  <a:srgbClr val="58595B"/>
                </a:solidFill>
                <a:latin typeface="Gill Sans MT"/>
                <a:cs typeface="Gill Sans MT"/>
              </a:rPr>
              <a:t>users </a:t>
            </a:r>
            <a:r>
              <a:rPr sz="905" spc="49" dirty="0">
                <a:solidFill>
                  <a:srgbClr val="58595B"/>
                </a:solidFill>
                <a:latin typeface="Gill Sans MT"/>
                <a:cs typeface="Gill Sans MT"/>
              </a:rPr>
              <a:t>have  </a:t>
            </a:r>
            <a:r>
              <a:rPr sz="905" spc="33" dirty="0">
                <a:solidFill>
                  <a:srgbClr val="58595B"/>
                </a:solidFill>
                <a:latin typeface="Gill Sans MT"/>
                <a:cs typeface="Gill Sans MT"/>
              </a:rPr>
              <a:t>attempted this </a:t>
            </a:r>
            <a:r>
              <a:rPr sz="905" spc="58" dirty="0">
                <a:solidFill>
                  <a:srgbClr val="58595B"/>
                </a:solidFill>
                <a:latin typeface="Gill Sans MT"/>
                <a:cs typeface="Gill Sans MT"/>
              </a:rPr>
              <a:t>use </a:t>
            </a:r>
            <a:r>
              <a:rPr sz="905" spc="74" dirty="0">
                <a:solidFill>
                  <a:srgbClr val="58595B"/>
                </a:solidFill>
                <a:latin typeface="Gill Sans MT"/>
                <a:cs typeface="Gill Sans MT"/>
              </a:rPr>
              <a:t>case </a:t>
            </a:r>
            <a:r>
              <a:rPr sz="905" spc="21" dirty="0">
                <a:solidFill>
                  <a:srgbClr val="58595B"/>
                </a:solidFill>
                <a:latin typeface="Gill Sans MT"/>
                <a:cs typeface="Gill Sans MT"/>
              </a:rPr>
              <a:t>on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58" dirty="0">
                <a:solidFill>
                  <a:srgbClr val="58595B"/>
                </a:solidFill>
                <a:latin typeface="Gill Sans MT"/>
                <a:cs typeface="Gill Sans MT"/>
              </a:rPr>
              <a:t>and </a:t>
            </a:r>
            <a:r>
              <a:rPr sz="905" spc="45" dirty="0">
                <a:solidFill>
                  <a:srgbClr val="58595B"/>
                </a:solidFill>
                <a:latin typeface="Gill Sans MT"/>
                <a:cs typeface="Gill Sans MT"/>
              </a:rPr>
              <a:t>28% </a:t>
            </a:r>
            <a:r>
              <a:rPr sz="905" spc="21" dirty="0">
                <a:solidFill>
                  <a:srgbClr val="58595B"/>
                </a:solidFill>
                <a:latin typeface="Gill Sans MT"/>
                <a:cs typeface="Gill Sans MT"/>
              </a:rPr>
              <a:t>do </a:t>
            </a:r>
            <a:r>
              <a:rPr sz="905" spc="53" dirty="0">
                <a:solidFill>
                  <a:srgbClr val="58595B"/>
                </a:solidFill>
                <a:latin typeface="Gill Sans MT"/>
                <a:cs typeface="Gill Sans MT"/>
              </a:rPr>
              <a:t>so  </a:t>
            </a:r>
            <a:r>
              <a:rPr sz="905" spc="21" dirty="0">
                <a:solidFill>
                  <a:srgbClr val="58595B"/>
                </a:solidFill>
                <a:latin typeface="Gill Sans MT"/>
                <a:cs typeface="Gill Sans MT"/>
              </a:rPr>
              <a:t>monthly. </a:t>
            </a:r>
            <a:r>
              <a:rPr sz="905" spc="37" dirty="0">
                <a:solidFill>
                  <a:srgbClr val="58595B"/>
                </a:solidFill>
                <a:latin typeface="Gill Sans MT"/>
                <a:cs typeface="Gill Sans MT"/>
              </a:rPr>
              <a:t>These </a:t>
            </a:r>
            <a:r>
              <a:rPr sz="905" spc="21" dirty="0">
                <a:solidFill>
                  <a:srgbClr val="58595B"/>
                </a:solidFill>
                <a:latin typeface="Gill Sans MT"/>
                <a:cs typeface="Gill Sans MT"/>
              </a:rPr>
              <a:t>are </a:t>
            </a:r>
            <a:r>
              <a:rPr sz="905" spc="37" dirty="0">
                <a:solidFill>
                  <a:srgbClr val="58595B"/>
                </a:solidFill>
                <a:latin typeface="Gill Sans MT"/>
                <a:cs typeface="Gill Sans MT"/>
              </a:rPr>
              <a:t>figures </a:t>
            </a:r>
            <a:r>
              <a:rPr sz="905" spc="25" dirty="0">
                <a:solidFill>
                  <a:srgbClr val="58595B"/>
                </a:solidFill>
                <a:latin typeface="Gill Sans MT"/>
                <a:cs typeface="Gill Sans MT"/>
              </a:rPr>
              <a:t>that </a:t>
            </a:r>
            <a:r>
              <a:rPr sz="905" spc="21" dirty="0">
                <a:solidFill>
                  <a:srgbClr val="58595B"/>
                </a:solidFill>
                <a:latin typeface="Gill Sans MT"/>
                <a:cs typeface="Gill Sans MT"/>
              </a:rPr>
              <a:t>are </a:t>
            </a:r>
            <a:r>
              <a:rPr sz="905" spc="37" dirty="0">
                <a:solidFill>
                  <a:srgbClr val="58595B"/>
                </a:solidFill>
                <a:latin typeface="Gill Sans MT"/>
                <a:cs typeface="Gill Sans MT"/>
              </a:rPr>
              <a:t>increasingly </a:t>
            </a:r>
            <a:r>
              <a:rPr sz="905" spc="29" dirty="0">
                <a:solidFill>
                  <a:srgbClr val="58595B"/>
                </a:solidFill>
                <a:latin typeface="Gill Sans MT"/>
                <a:cs typeface="Gill Sans MT"/>
              </a:rPr>
              <a:t>difficult </a:t>
            </a:r>
            <a:r>
              <a:rPr sz="905" spc="4" dirty="0">
                <a:solidFill>
                  <a:srgbClr val="58595B"/>
                </a:solidFill>
                <a:latin typeface="Gill Sans MT"/>
                <a:cs typeface="Gill Sans MT"/>
              </a:rPr>
              <a:t>for  </a:t>
            </a:r>
            <a:r>
              <a:rPr sz="905" spc="41" dirty="0">
                <a:solidFill>
                  <a:srgbClr val="58595B"/>
                </a:solidFill>
                <a:latin typeface="Gill Sans MT"/>
                <a:cs typeface="Gill Sans MT"/>
              </a:rPr>
              <a:t>consumer brands </a:t>
            </a:r>
            <a:r>
              <a:rPr sz="905" spc="-8" dirty="0">
                <a:solidFill>
                  <a:srgbClr val="58595B"/>
                </a:solidFill>
                <a:latin typeface="Gill Sans MT"/>
                <a:cs typeface="Gill Sans MT"/>
              </a:rPr>
              <a:t>to</a:t>
            </a:r>
            <a:r>
              <a:rPr sz="905" spc="-185" dirty="0">
                <a:solidFill>
                  <a:srgbClr val="58595B"/>
                </a:solidFill>
                <a:latin typeface="Gill Sans MT"/>
                <a:cs typeface="Gill Sans MT"/>
              </a:rPr>
              <a:t> </a:t>
            </a:r>
            <a:r>
              <a:rPr sz="905" spc="21" dirty="0">
                <a:solidFill>
                  <a:srgbClr val="58595B"/>
                </a:solidFill>
                <a:latin typeface="Gill Sans MT"/>
                <a:cs typeface="Gill Sans MT"/>
              </a:rPr>
              <a:t>ignore.</a:t>
            </a:r>
            <a:endParaRPr sz="905">
              <a:solidFill>
                <a:prstClr val="black"/>
              </a:solidFill>
              <a:latin typeface="Gill Sans MT"/>
              <a:cs typeface="Gill Sans MT"/>
            </a:endParaRPr>
          </a:p>
        </p:txBody>
      </p:sp>
      <p:sp>
        <p:nvSpPr>
          <p:cNvPr id="4" name="object 4"/>
          <p:cNvSpPr txBox="1"/>
          <p:nvPr/>
        </p:nvSpPr>
        <p:spPr>
          <a:xfrm>
            <a:off x="5653933" y="1503535"/>
            <a:ext cx="3146581" cy="175213"/>
          </a:xfrm>
          <a:prstGeom prst="rect">
            <a:avLst/>
          </a:prstGeom>
        </p:spPr>
        <p:txBody>
          <a:bodyPr vert="horz" wrap="square" lIns="0" tIns="10450" rIns="0" bIns="0" rtlCol="0">
            <a:spAutoFit/>
          </a:bodyPr>
          <a:lstStyle/>
          <a:p>
            <a:pPr marL="10451" defTabSz="752460">
              <a:spcBef>
                <a:spcPts val="82"/>
              </a:spcBef>
            </a:pPr>
            <a:r>
              <a:rPr sz="1070" spc="-29" dirty="0">
                <a:solidFill>
                  <a:prstClr val="black"/>
                </a:solidFill>
                <a:latin typeface="Gill Sans MT"/>
                <a:cs typeface="Gill Sans MT"/>
              </a:rPr>
              <a:t>Monthly Active </a:t>
            </a:r>
            <a:r>
              <a:rPr sz="1070" dirty="0">
                <a:solidFill>
                  <a:prstClr val="black"/>
                </a:solidFill>
                <a:latin typeface="Gill Sans MT"/>
                <a:cs typeface="Gill Sans MT"/>
              </a:rPr>
              <a:t>U.S.</a:t>
            </a:r>
            <a:r>
              <a:rPr sz="1070" spc="-218" dirty="0">
                <a:solidFill>
                  <a:prstClr val="black"/>
                </a:solidFill>
                <a:latin typeface="Gill Sans MT"/>
                <a:cs typeface="Gill Sans MT"/>
              </a:rPr>
              <a:t> </a:t>
            </a:r>
            <a:r>
              <a:rPr sz="1070" spc="-8" dirty="0">
                <a:solidFill>
                  <a:prstClr val="black"/>
                </a:solidFill>
                <a:latin typeface="Gill Sans MT"/>
                <a:cs typeface="Gill Sans MT"/>
              </a:rPr>
              <a:t>Smart </a:t>
            </a:r>
            <a:r>
              <a:rPr sz="1070" spc="-53" dirty="0">
                <a:solidFill>
                  <a:prstClr val="black"/>
                </a:solidFill>
                <a:latin typeface="Gill Sans MT"/>
                <a:cs typeface="Gill Sans MT"/>
              </a:rPr>
              <a:t>Home </a:t>
            </a:r>
            <a:r>
              <a:rPr sz="1070" spc="-25" dirty="0">
                <a:solidFill>
                  <a:prstClr val="black"/>
                </a:solidFill>
                <a:latin typeface="Gill Sans MT"/>
                <a:cs typeface="Gill Sans MT"/>
              </a:rPr>
              <a:t>Users </a:t>
            </a:r>
            <a:r>
              <a:rPr sz="1070" spc="-37" dirty="0">
                <a:solidFill>
                  <a:prstClr val="black"/>
                </a:solidFill>
                <a:latin typeface="Gill Sans MT"/>
                <a:cs typeface="Gill Sans MT"/>
              </a:rPr>
              <a:t>on </a:t>
            </a:r>
            <a:r>
              <a:rPr sz="1070" spc="-8" dirty="0">
                <a:solidFill>
                  <a:prstClr val="black"/>
                </a:solidFill>
                <a:latin typeface="Gill Sans MT"/>
                <a:cs typeface="Gill Sans MT"/>
              </a:rPr>
              <a:t>Smart </a:t>
            </a:r>
            <a:r>
              <a:rPr sz="1070" spc="-4" dirty="0">
                <a:solidFill>
                  <a:prstClr val="black"/>
                </a:solidFill>
                <a:latin typeface="Gill Sans MT"/>
                <a:cs typeface="Gill Sans MT"/>
              </a:rPr>
              <a:t>Speakers</a:t>
            </a:r>
            <a:endParaRPr sz="1070">
              <a:solidFill>
                <a:prstClr val="black"/>
              </a:solidFill>
              <a:latin typeface="Gill Sans MT"/>
              <a:cs typeface="Gill Sans MT"/>
            </a:endParaRPr>
          </a:p>
        </p:txBody>
      </p:sp>
      <p:sp>
        <p:nvSpPr>
          <p:cNvPr id="5" name="object 5"/>
          <p:cNvSpPr txBox="1"/>
          <p:nvPr/>
        </p:nvSpPr>
        <p:spPr>
          <a:xfrm>
            <a:off x="5642794" y="3813048"/>
            <a:ext cx="3157031" cy="175213"/>
          </a:xfrm>
          <a:prstGeom prst="rect">
            <a:avLst/>
          </a:prstGeom>
        </p:spPr>
        <p:txBody>
          <a:bodyPr vert="horz" wrap="square" lIns="0" tIns="10450" rIns="0" bIns="0" rtlCol="0">
            <a:spAutoFit/>
          </a:bodyPr>
          <a:lstStyle/>
          <a:p>
            <a:pPr marL="10451" defTabSz="752460">
              <a:spcBef>
                <a:spcPts val="82"/>
              </a:spcBef>
            </a:pPr>
            <a:r>
              <a:rPr sz="1070" spc="-29" dirty="0">
                <a:solidFill>
                  <a:prstClr val="black"/>
                </a:solidFill>
                <a:latin typeface="Gill Sans MT"/>
                <a:cs typeface="Gill Sans MT"/>
              </a:rPr>
              <a:t>Monthly</a:t>
            </a:r>
            <a:r>
              <a:rPr sz="1070" spc="-53" dirty="0">
                <a:solidFill>
                  <a:prstClr val="black"/>
                </a:solidFill>
                <a:latin typeface="Gill Sans MT"/>
                <a:cs typeface="Gill Sans MT"/>
              </a:rPr>
              <a:t> </a:t>
            </a:r>
            <a:r>
              <a:rPr sz="1070" spc="-29" dirty="0">
                <a:solidFill>
                  <a:prstClr val="black"/>
                </a:solidFill>
                <a:latin typeface="Gill Sans MT"/>
                <a:cs typeface="Gill Sans MT"/>
              </a:rPr>
              <a:t>Active</a:t>
            </a:r>
            <a:r>
              <a:rPr sz="1070" spc="-53" dirty="0">
                <a:solidFill>
                  <a:prstClr val="black"/>
                </a:solidFill>
                <a:latin typeface="Gill Sans MT"/>
                <a:cs typeface="Gill Sans MT"/>
              </a:rPr>
              <a:t> </a:t>
            </a:r>
            <a:r>
              <a:rPr sz="1070" dirty="0">
                <a:solidFill>
                  <a:prstClr val="black"/>
                </a:solidFill>
                <a:latin typeface="Gill Sans MT"/>
                <a:cs typeface="Gill Sans MT"/>
              </a:rPr>
              <a:t>U.S.</a:t>
            </a:r>
            <a:r>
              <a:rPr sz="1070" spc="-53" dirty="0">
                <a:solidFill>
                  <a:prstClr val="black"/>
                </a:solidFill>
                <a:latin typeface="Gill Sans MT"/>
                <a:cs typeface="Gill Sans MT"/>
              </a:rPr>
              <a:t> </a:t>
            </a:r>
            <a:r>
              <a:rPr sz="1070" spc="-8" dirty="0">
                <a:solidFill>
                  <a:prstClr val="black"/>
                </a:solidFill>
                <a:latin typeface="Gill Sans MT"/>
                <a:cs typeface="Gill Sans MT"/>
              </a:rPr>
              <a:t>Smart</a:t>
            </a:r>
            <a:r>
              <a:rPr sz="1070" spc="-53" dirty="0">
                <a:solidFill>
                  <a:prstClr val="black"/>
                </a:solidFill>
                <a:latin typeface="Gill Sans MT"/>
                <a:cs typeface="Gill Sans MT"/>
              </a:rPr>
              <a:t> </a:t>
            </a:r>
            <a:r>
              <a:rPr sz="1070" spc="-12" dirty="0">
                <a:solidFill>
                  <a:prstClr val="black"/>
                </a:solidFill>
                <a:latin typeface="Gill Sans MT"/>
                <a:cs typeface="Gill Sans MT"/>
              </a:rPr>
              <a:t>Speaker</a:t>
            </a:r>
            <a:r>
              <a:rPr sz="1070" spc="-53" dirty="0">
                <a:solidFill>
                  <a:prstClr val="black"/>
                </a:solidFill>
                <a:latin typeface="Gill Sans MT"/>
                <a:cs typeface="Gill Sans MT"/>
              </a:rPr>
              <a:t> </a:t>
            </a:r>
            <a:r>
              <a:rPr sz="1070" spc="-21" dirty="0">
                <a:solidFill>
                  <a:prstClr val="black"/>
                </a:solidFill>
                <a:latin typeface="Gill Sans MT"/>
                <a:cs typeface="Gill Sans MT"/>
              </a:rPr>
              <a:t>Voice</a:t>
            </a:r>
            <a:r>
              <a:rPr sz="1070" spc="-53" dirty="0">
                <a:solidFill>
                  <a:prstClr val="black"/>
                </a:solidFill>
                <a:latin typeface="Gill Sans MT"/>
                <a:cs typeface="Gill Sans MT"/>
              </a:rPr>
              <a:t> </a:t>
            </a:r>
            <a:r>
              <a:rPr sz="1070" spc="-45" dirty="0">
                <a:solidFill>
                  <a:prstClr val="black"/>
                </a:solidFill>
                <a:latin typeface="Gill Sans MT"/>
                <a:cs typeface="Gill Sans MT"/>
              </a:rPr>
              <a:t>Commerce</a:t>
            </a:r>
            <a:r>
              <a:rPr sz="1070" spc="-53" dirty="0">
                <a:solidFill>
                  <a:prstClr val="black"/>
                </a:solidFill>
                <a:latin typeface="Gill Sans MT"/>
                <a:cs typeface="Gill Sans MT"/>
              </a:rPr>
              <a:t> </a:t>
            </a:r>
            <a:r>
              <a:rPr sz="1070" spc="-25" dirty="0">
                <a:solidFill>
                  <a:prstClr val="black"/>
                </a:solidFill>
                <a:latin typeface="Gill Sans MT"/>
                <a:cs typeface="Gill Sans MT"/>
              </a:rPr>
              <a:t>Users</a:t>
            </a:r>
            <a:endParaRPr sz="1070">
              <a:solidFill>
                <a:prstClr val="black"/>
              </a:solidFill>
              <a:latin typeface="Gill Sans MT"/>
              <a:cs typeface="Gill Sans MT"/>
            </a:endParaRPr>
          </a:p>
        </p:txBody>
      </p:sp>
      <p:sp>
        <p:nvSpPr>
          <p:cNvPr id="6" name="object 6"/>
          <p:cNvSpPr/>
          <p:nvPr/>
        </p:nvSpPr>
        <p:spPr>
          <a:xfrm>
            <a:off x="6125990" y="1873035"/>
            <a:ext cx="1012633" cy="1308898"/>
          </a:xfrm>
          <a:custGeom>
            <a:avLst/>
            <a:gdLst/>
            <a:ahLst/>
            <a:cxnLst/>
            <a:rect l="l" t="t" r="r" b="b"/>
            <a:pathLst>
              <a:path w="1230629" h="1590675">
                <a:moveTo>
                  <a:pt x="0" y="0"/>
                </a:moveTo>
                <a:lnTo>
                  <a:pt x="0" y="1230426"/>
                </a:lnTo>
                <a:lnTo>
                  <a:pt x="1176667" y="1590167"/>
                </a:lnTo>
                <a:lnTo>
                  <a:pt x="1191906" y="1537124"/>
                </a:lnTo>
                <a:lnTo>
                  <a:pt x="1204353" y="1486445"/>
                </a:lnTo>
                <a:lnTo>
                  <a:pt x="1214173" y="1437041"/>
                </a:lnTo>
                <a:lnTo>
                  <a:pt x="1221528" y="1387825"/>
                </a:lnTo>
                <a:lnTo>
                  <a:pt x="1226580" y="1337709"/>
                </a:lnTo>
                <a:lnTo>
                  <a:pt x="1229492" y="1285605"/>
                </a:lnTo>
                <a:lnTo>
                  <a:pt x="1230426" y="1230426"/>
                </a:lnTo>
                <a:lnTo>
                  <a:pt x="1229495" y="1182111"/>
                </a:lnTo>
                <a:lnTo>
                  <a:pt x="1226724" y="1134268"/>
                </a:lnTo>
                <a:lnTo>
                  <a:pt x="1222148" y="1086931"/>
                </a:lnTo>
                <a:lnTo>
                  <a:pt x="1215801" y="1040135"/>
                </a:lnTo>
                <a:lnTo>
                  <a:pt x="1207717" y="993913"/>
                </a:lnTo>
                <a:lnTo>
                  <a:pt x="1197930" y="948299"/>
                </a:lnTo>
                <a:lnTo>
                  <a:pt x="1186475" y="903328"/>
                </a:lnTo>
                <a:lnTo>
                  <a:pt x="1173385" y="859034"/>
                </a:lnTo>
                <a:lnTo>
                  <a:pt x="1158695" y="815452"/>
                </a:lnTo>
                <a:lnTo>
                  <a:pt x="1142439" y="772615"/>
                </a:lnTo>
                <a:lnTo>
                  <a:pt x="1124651" y="730557"/>
                </a:lnTo>
                <a:lnTo>
                  <a:pt x="1105365" y="689313"/>
                </a:lnTo>
                <a:lnTo>
                  <a:pt x="1084616" y="648917"/>
                </a:lnTo>
                <a:lnTo>
                  <a:pt x="1062438" y="609404"/>
                </a:lnTo>
                <a:lnTo>
                  <a:pt x="1038865" y="570807"/>
                </a:lnTo>
                <a:lnTo>
                  <a:pt x="1013931" y="533160"/>
                </a:lnTo>
                <a:lnTo>
                  <a:pt x="987670" y="496498"/>
                </a:lnTo>
                <a:lnTo>
                  <a:pt x="960117" y="460855"/>
                </a:lnTo>
                <a:lnTo>
                  <a:pt x="931306" y="426265"/>
                </a:lnTo>
                <a:lnTo>
                  <a:pt x="901270" y="392762"/>
                </a:lnTo>
                <a:lnTo>
                  <a:pt x="870045" y="360381"/>
                </a:lnTo>
                <a:lnTo>
                  <a:pt x="837664" y="329156"/>
                </a:lnTo>
                <a:lnTo>
                  <a:pt x="804161" y="299120"/>
                </a:lnTo>
                <a:lnTo>
                  <a:pt x="769571" y="270309"/>
                </a:lnTo>
                <a:lnTo>
                  <a:pt x="733928" y="242756"/>
                </a:lnTo>
                <a:lnTo>
                  <a:pt x="697266" y="216495"/>
                </a:lnTo>
                <a:lnTo>
                  <a:pt x="659619" y="191561"/>
                </a:lnTo>
                <a:lnTo>
                  <a:pt x="621022" y="167988"/>
                </a:lnTo>
                <a:lnTo>
                  <a:pt x="581508" y="145809"/>
                </a:lnTo>
                <a:lnTo>
                  <a:pt x="541113" y="125061"/>
                </a:lnTo>
                <a:lnTo>
                  <a:pt x="499869" y="105775"/>
                </a:lnTo>
                <a:lnTo>
                  <a:pt x="457811" y="87987"/>
                </a:lnTo>
                <a:lnTo>
                  <a:pt x="414974" y="71731"/>
                </a:lnTo>
                <a:lnTo>
                  <a:pt x="371391" y="57041"/>
                </a:lnTo>
                <a:lnTo>
                  <a:pt x="327098" y="43951"/>
                </a:lnTo>
                <a:lnTo>
                  <a:pt x="282127" y="32496"/>
                </a:lnTo>
                <a:lnTo>
                  <a:pt x="236513" y="22709"/>
                </a:lnTo>
                <a:lnTo>
                  <a:pt x="190291" y="14625"/>
                </a:lnTo>
                <a:lnTo>
                  <a:pt x="143494" y="8277"/>
                </a:lnTo>
                <a:lnTo>
                  <a:pt x="96157" y="3701"/>
                </a:lnTo>
                <a:lnTo>
                  <a:pt x="48314" y="931"/>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7292187" y="2415959"/>
            <a:ext cx="864761" cy="922238"/>
          </a:xfrm>
          <a:custGeom>
            <a:avLst/>
            <a:gdLst/>
            <a:ahLst/>
            <a:cxnLst/>
            <a:rect l="l" t="t" r="r" b="b"/>
            <a:pathLst>
              <a:path w="1050925" h="1120775">
                <a:moveTo>
                  <a:pt x="560362" y="0"/>
                </a:moveTo>
                <a:lnTo>
                  <a:pt x="509215" y="2226"/>
                </a:lnTo>
                <a:lnTo>
                  <a:pt x="459256" y="8826"/>
                </a:lnTo>
                <a:lnTo>
                  <a:pt x="410692" y="19677"/>
                </a:lnTo>
                <a:lnTo>
                  <a:pt x="363728" y="34659"/>
                </a:lnTo>
                <a:lnTo>
                  <a:pt x="318570" y="53649"/>
                </a:lnTo>
                <a:lnTo>
                  <a:pt x="275425" y="76527"/>
                </a:lnTo>
                <a:lnTo>
                  <a:pt x="234498" y="103170"/>
                </a:lnTo>
                <a:lnTo>
                  <a:pt x="195996" y="133459"/>
                </a:lnTo>
                <a:lnTo>
                  <a:pt x="160123" y="167270"/>
                </a:lnTo>
                <a:lnTo>
                  <a:pt x="127087" y="204484"/>
                </a:lnTo>
                <a:lnTo>
                  <a:pt x="97092" y="244979"/>
                </a:lnTo>
                <a:lnTo>
                  <a:pt x="70346" y="288632"/>
                </a:lnTo>
                <a:lnTo>
                  <a:pt x="48708" y="331911"/>
                </a:lnTo>
                <a:lnTo>
                  <a:pt x="31123" y="376131"/>
                </a:lnTo>
                <a:lnTo>
                  <a:pt x="17525" y="421062"/>
                </a:lnTo>
                <a:lnTo>
                  <a:pt x="7849" y="466478"/>
                </a:lnTo>
                <a:lnTo>
                  <a:pt x="2029" y="512148"/>
                </a:lnTo>
                <a:lnTo>
                  <a:pt x="0" y="557844"/>
                </a:lnTo>
                <a:lnTo>
                  <a:pt x="1695" y="603339"/>
                </a:lnTo>
                <a:lnTo>
                  <a:pt x="7050" y="648402"/>
                </a:lnTo>
                <a:lnTo>
                  <a:pt x="16000" y="692806"/>
                </a:lnTo>
                <a:lnTo>
                  <a:pt x="28477" y="736321"/>
                </a:lnTo>
                <a:lnTo>
                  <a:pt x="44417" y="778720"/>
                </a:lnTo>
                <a:lnTo>
                  <a:pt x="63755" y="819774"/>
                </a:lnTo>
                <a:lnTo>
                  <a:pt x="86424" y="859254"/>
                </a:lnTo>
                <a:lnTo>
                  <a:pt x="112360" y="896931"/>
                </a:lnTo>
                <a:lnTo>
                  <a:pt x="141496" y="932577"/>
                </a:lnTo>
                <a:lnTo>
                  <a:pt x="173767" y="965963"/>
                </a:lnTo>
                <a:lnTo>
                  <a:pt x="209107" y="996861"/>
                </a:lnTo>
                <a:lnTo>
                  <a:pt x="247452" y="1025042"/>
                </a:lnTo>
                <a:lnTo>
                  <a:pt x="288735" y="1050277"/>
                </a:lnTo>
                <a:lnTo>
                  <a:pt x="332014" y="1071915"/>
                </a:lnTo>
                <a:lnTo>
                  <a:pt x="376233" y="1089500"/>
                </a:lnTo>
                <a:lnTo>
                  <a:pt x="421165" y="1103098"/>
                </a:lnTo>
                <a:lnTo>
                  <a:pt x="466580" y="1112774"/>
                </a:lnTo>
                <a:lnTo>
                  <a:pt x="512250" y="1118594"/>
                </a:lnTo>
                <a:lnTo>
                  <a:pt x="557947" y="1120623"/>
                </a:lnTo>
                <a:lnTo>
                  <a:pt x="603441" y="1118927"/>
                </a:lnTo>
                <a:lnTo>
                  <a:pt x="648504" y="1113572"/>
                </a:lnTo>
                <a:lnTo>
                  <a:pt x="692908" y="1104623"/>
                </a:lnTo>
                <a:lnTo>
                  <a:pt x="736424" y="1092145"/>
                </a:lnTo>
                <a:lnTo>
                  <a:pt x="778823" y="1076205"/>
                </a:lnTo>
                <a:lnTo>
                  <a:pt x="819876" y="1056867"/>
                </a:lnTo>
                <a:lnTo>
                  <a:pt x="859356" y="1034198"/>
                </a:lnTo>
                <a:lnTo>
                  <a:pt x="897033" y="1008263"/>
                </a:lnTo>
                <a:lnTo>
                  <a:pt x="932679" y="979127"/>
                </a:lnTo>
                <a:lnTo>
                  <a:pt x="966065" y="946855"/>
                </a:lnTo>
                <a:lnTo>
                  <a:pt x="996963" y="911515"/>
                </a:lnTo>
                <a:lnTo>
                  <a:pt x="1025144" y="873170"/>
                </a:lnTo>
                <a:lnTo>
                  <a:pt x="1050379" y="831888"/>
                </a:lnTo>
                <a:lnTo>
                  <a:pt x="560362" y="560260"/>
                </a:lnTo>
                <a:lnTo>
                  <a:pt x="560362"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7325436" y="2450925"/>
            <a:ext cx="852221" cy="852221"/>
          </a:xfrm>
          <a:custGeom>
            <a:avLst/>
            <a:gdLst/>
            <a:ahLst/>
            <a:cxnLst/>
            <a:rect l="l" t="t" r="r" b="b"/>
            <a:pathLst>
              <a:path w="1035684" h="1035685">
                <a:moveTo>
                  <a:pt x="1035634" y="517817"/>
                </a:moveTo>
                <a:lnTo>
                  <a:pt x="1033518" y="564950"/>
                </a:lnTo>
                <a:lnTo>
                  <a:pt x="1027291" y="610897"/>
                </a:lnTo>
                <a:lnTo>
                  <a:pt x="1017137" y="655476"/>
                </a:lnTo>
                <a:lnTo>
                  <a:pt x="1003237" y="698503"/>
                </a:lnTo>
                <a:lnTo>
                  <a:pt x="985776" y="739796"/>
                </a:lnTo>
                <a:lnTo>
                  <a:pt x="964936" y="779173"/>
                </a:lnTo>
                <a:lnTo>
                  <a:pt x="940899" y="816449"/>
                </a:lnTo>
                <a:lnTo>
                  <a:pt x="913848" y="851443"/>
                </a:lnTo>
                <a:lnTo>
                  <a:pt x="883967" y="883972"/>
                </a:lnTo>
                <a:lnTo>
                  <a:pt x="851438" y="913853"/>
                </a:lnTo>
                <a:lnTo>
                  <a:pt x="816444" y="940902"/>
                </a:lnTo>
                <a:lnTo>
                  <a:pt x="779167" y="964938"/>
                </a:lnTo>
                <a:lnTo>
                  <a:pt x="739791" y="985778"/>
                </a:lnTo>
                <a:lnTo>
                  <a:pt x="698498" y="1003239"/>
                </a:lnTo>
                <a:lnTo>
                  <a:pt x="655472" y="1017137"/>
                </a:lnTo>
                <a:lnTo>
                  <a:pt x="610894" y="1027291"/>
                </a:lnTo>
                <a:lnTo>
                  <a:pt x="564948" y="1033518"/>
                </a:lnTo>
                <a:lnTo>
                  <a:pt x="517817" y="1035634"/>
                </a:lnTo>
                <a:lnTo>
                  <a:pt x="470683" y="1033518"/>
                </a:lnTo>
                <a:lnTo>
                  <a:pt x="424736" y="1027291"/>
                </a:lnTo>
                <a:lnTo>
                  <a:pt x="380157" y="1017137"/>
                </a:lnTo>
                <a:lnTo>
                  <a:pt x="337130" y="1003239"/>
                </a:lnTo>
                <a:lnTo>
                  <a:pt x="295837" y="985778"/>
                </a:lnTo>
                <a:lnTo>
                  <a:pt x="256460" y="964938"/>
                </a:lnTo>
                <a:lnTo>
                  <a:pt x="219184" y="940902"/>
                </a:lnTo>
                <a:lnTo>
                  <a:pt x="184190" y="913853"/>
                </a:lnTo>
                <a:lnTo>
                  <a:pt x="151661" y="883972"/>
                </a:lnTo>
                <a:lnTo>
                  <a:pt x="121781" y="851443"/>
                </a:lnTo>
                <a:lnTo>
                  <a:pt x="94731" y="816449"/>
                </a:lnTo>
                <a:lnTo>
                  <a:pt x="70695" y="779173"/>
                </a:lnTo>
                <a:lnTo>
                  <a:pt x="49855" y="739796"/>
                </a:lnTo>
                <a:lnTo>
                  <a:pt x="32394" y="698503"/>
                </a:lnTo>
                <a:lnTo>
                  <a:pt x="18496" y="655476"/>
                </a:lnTo>
                <a:lnTo>
                  <a:pt x="8342" y="610897"/>
                </a:lnTo>
                <a:lnTo>
                  <a:pt x="2116" y="564950"/>
                </a:lnTo>
                <a:lnTo>
                  <a:pt x="0" y="517817"/>
                </a:lnTo>
                <a:lnTo>
                  <a:pt x="2116" y="470685"/>
                </a:lnTo>
                <a:lnTo>
                  <a:pt x="8342" y="424739"/>
                </a:lnTo>
                <a:lnTo>
                  <a:pt x="18496" y="380162"/>
                </a:lnTo>
                <a:lnTo>
                  <a:pt x="32394" y="337135"/>
                </a:lnTo>
                <a:lnTo>
                  <a:pt x="49855" y="295842"/>
                </a:lnTo>
                <a:lnTo>
                  <a:pt x="70695" y="256466"/>
                </a:lnTo>
                <a:lnTo>
                  <a:pt x="94731" y="219190"/>
                </a:lnTo>
                <a:lnTo>
                  <a:pt x="121781" y="184195"/>
                </a:lnTo>
                <a:lnTo>
                  <a:pt x="151661" y="151666"/>
                </a:lnTo>
                <a:lnTo>
                  <a:pt x="184190" y="121785"/>
                </a:lnTo>
                <a:lnTo>
                  <a:pt x="219184" y="94734"/>
                </a:lnTo>
                <a:lnTo>
                  <a:pt x="256460" y="70698"/>
                </a:lnTo>
                <a:lnTo>
                  <a:pt x="295837" y="49857"/>
                </a:lnTo>
                <a:lnTo>
                  <a:pt x="337130" y="32396"/>
                </a:lnTo>
                <a:lnTo>
                  <a:pt x="380157" y="18497"/>
                </a:lnTo>
                <a:lnTo>
                  <a:pt x="424736" y="8342"/>
                </a:lnTo>
                <a:lnTo>
                  <a:pt x="470683" y="2116"/>
                </a:lnTo>
                <a:lnTo>
                  <a:pt x="517817" y="0"/>
                </a:lnTo>
                <a:lnTo>
                  <a:pt x="564948" y="2116"/>
                </a:lnTo>
                <a:lnTo>
                  <a:pt x="610894" y="8342"/>
                </a:lnTo>
                <a:lnTo>
                  <a:pt x="655472" y="18497"/>
                </a:lnTo>
                <a:lnTo>
                  <a:pt x="698498" y="32396"/>
                </a:lnTo>
                <a:lnTo>
                  <a:pt x="739791" y="49857"/>
                </a:lnTo>
                <a:lnTo>
                  <a:pt x="779167" y="70698"/>
                </a:lnTo>
                <a:lnTo>
                  <a:pt x="816444" y="94734"/>
                </a:lnTo>
                <a:lnTo>
                  <a:pt x="851438" y="121785"/>
                </a:lnTo>
                <a:lnTo>
                  <a:pt x="883967" y="151666"/>
                </a:lnTo>
                <a:lnTo>
                  <a:pt x="913848" y="184195"/>
                </a:lnTo>
                <a:lnTo>
                  <a:pt x="940899" y="219190"/>
                </a:lnTo>
                <a:lnTo>
                  <a:pt x="964936" y="256466"/>
                </a:lnTo>
                <a:lnTo>
                  <a:pt x="985776" y="295842"/>
                </a:lnTo>
                <a:lnTo>
                  <a:pt x="1003237" y="337135"/>
                </a:lnTo>
                <a:lnTo>
                  <a:pt x="1017137" y="380162"/>
                </a:lnTo>
                <a:lnTo>
                  <a:pt x="1027291" y="424739"/>
                </a:lnTo>
                <a:lnTo>
                  <a:pt x="1033518" y="470685"/>
                </a:lnTo>
                <a:lnTo>
                  <a:pt x="1035634" y="517817"/>
                </a:lnTo>
                <a:close/>
              </a:path>
            </a:pathLst>
          </a:custGeom>
          <a:ln w="10363">
            <a:solidFill>
              <a:srgbClr val="3284F6"/>
            </a:solidFill>
          </a:ln>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7910416" y="2808337"/>
            <a:ext cx="140556" cy="140556"/>
          </a:xfrm>
          <a:custGeom>
            <a:avLst/>
            <a:gdLst/>
            <a:ahLst/>
            <a:cxnLst/>
            <a:rect l="l" t="t" r="r" b="b"/>
            <a:pathLst>
              <a:path w="170815" h="170814">
                <a:moveTo>
                  <a:pt x="170510" y="85255"/>
                </a:moveTo>
                <a:lnTo>
                  <a:pt x="163809" y="118442"/>
                </a:lnTo>
                <a:lnTo>
                  <a:pt x="145537" y="145542"/>
                </a:lnTo>
                <a:lnTo>
                  <a:pt x="118437" y="163811"/>
                </a:lnTo>
                <a:lnTo>
                  <a:pt x="85255" y="170510"/>
                </a:lnTo>
                <a:lnTo>
                  <a:pt x="52067" y="163811"/>
                </a:lnTo>
                <a:lnTo>
                  <a:pt x="24968" y="145542"/>
                </a:lnTo>
                <a:lnTo>
                  <a:pt x="6698" y="118442"/>
                </a:lnTo>
                <a:lnTo>
                  <a:pt x="0" y="85255"/>
                </a:lnTo>
                <a:lnTo>
                  <a:pt x="6698" y="52067"/>
                </a:lnTo>
                <a:lnTo>
                  <a:pt x="24968" y="24968"/>
                </a:lnTo>
                <a:lnTo>
                  <a:pt x="52067" y="6698"/>
                </a:lnTo>
                <a:lnTo>
                  <a:pt x="85255" y="0"/>
                </a:lnTo>
                <a:lnTo>
                  <a:pt x="118437" y="6698"/>
                </a:lnTo>
                <a:lnTo>
                  <a:pt x="145537" y="24968"/>
                </a:lnTo>
                <a:lnTo>
                  <a:pt x="163809" y="52067"/>
                </a:lnTo>
                <a:lnTo>
                  <a:pt x="170510" y="85255"/>
                </a:lnTo>
                <a:close/>
              </a:path>
            </a:pathLst>
          </a:custGeom>
          <a:ln w="6197">
            <a:solidFill>
              <a:srgbClr val="3284F6"/>
            </a:solidFill>
          </a:ln>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7454961" y="2808337"/>
            <a:ext cx="140556" cy="140556"/>
          </a:xfrm>
          <a:custGeom>
            <a:avLst/>
            <a:gdLst/>
            <a:ahLst/>
            <a:cxnLst/>
            <a:rect l="l" t="t" r="r" b="b"/>
            <a:pathLst>
              <a:path w="170815" h="170814">
                <a:moveTo>
                  <a:pt x="170510" y="85255"/>
                </a:moveTo>
                <a:lnTo>
                  <a:pt x="163809" y="118442"/>
                </a:lnTo>
                <a:lnTo>
                  <a:pt x="145537" y="145542"/>
                </a:lnTo>
                <a:lnTo>
                  <a:pt x="118437" y="163811"/>
                </a:lnTo>
                <a:lnTo>
                  <a:pt x="85255" y="170510"/>
                </a:lnTo>
                <a:lnTo>
                  <a:pt x="52072" y="163811"/>
                </a:lnTo>
                <a:lnTo>
                  <a:pt x="24972" y="145542"/>
                </a:lnTo>
                <a:lnTo>
                  <a:pt x="6700" y="118442"/>
                </a:lnTo>
                <a:lnTo>
                  <a:pt x="0" y="85255"/>
                </a:lnTo>
                <a:lnTo>
                  <a:pt x="6700" y="52067"/>
                </a:lnTo>
                <a:lnTo>
                  <a:pt x="24972" y="24968"/>
                </a:lnTo>
                <a:lnTo>
                  <a:pt x="52072" y="6698"/>
                </a:lnTo>
                <a:lnTo>
                  <a:pt x="85255" y="0"/>
                </a:lnTo>
                <a:lnTo>
                  <a:pt x="118437" y="6698"/>
                </a:lnTo>
                <a:lnTo>
                  <a:pt x="145537" y="24968"/>
                </a:lnTo>
                <a:lnTo>
                  <a:pt x="163809" y="52067"/>
                </a:lnTo>
                <a:lnTo>
                  <a:pt x="170510" y="85255"/>
                </a:lnTo>
                <a:close/>
              </a:path>
            </a:pathLst>
          </a:custGeom>
          <a:ln w="6197">
            <a:solidFill>
              <a:srgbClr val="3284F6"/>
            </a:solidFill>
          </a:ln>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7967398" y="2864693"/>
            <a:ext cx="25081" cy="25081"/>
          </a:xfrm>
          <a:custGeom>
            <a:avLst/>
            <a:gdLst/>
            <a:ahLst/>
            <a:cxnLst/>
            <a:rect l="l" t="t" r="r" b="b"/>
            <a:pathLst>
              <a:path w="30479" h="30480">
                <a:moveTo>
                  <a:pt x="23240" y="0"/>
                </a:moveTo>
                <a:lnTo>
                  <a:pt x="6705" y="0"/>
                </a:lnTo>
                <a:lnTo>
                  <a:pt x="0" y="6705"/>
                </a:lnTo>
                <a:lnTo>
                  <a:pt x="0" y="23240"/>
                </a:lnTo>
                <a:lnTo>
                  <a:pt x="6705" y="29946"/>
                </a:lnTo>
                <a:lnTo>
                  <a:pt x="23240" y="29946"/>
                </a:lnTo>
                <a:lnTo>
                  <a:pt x="29946" y="23240"/>
                </a:lnTo>
                <a:lnTo>
                  <a:pt x="29946" y="6705"/>
                </a:lnTo>
                <a:lnTo>
                  <a:pt x="2324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7678459" y="2576284"/>
            <a:ext cx="145405" cy="145395"/>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7678459" y="3032544"/>
            <a:ext cx="145405" cy="145405"/>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7509871" y="2837713"/>
            <a:ext cx="26126" cy="52774"/>
          </a:xfrm>
          <a:custGeom>
            <a:avLst/>
            <a:gdLst/>
            <a:ahLst/>
            <a:cxnLst/>
            <a:rect l="l" t="t" r="r" b="b"/>
            <a:pathLst>
              <a:path w="31750" h="64135">
                <a:moveTo>
                  <a:pt x="24320" y="0"/>
                </a:moveTo>
                <a:lnTo>
                  <a:pt x="7048" y="0"/>
                </a:lnTo>
                <a:lnTo>
                  <a:pt x="0" y="7061"/>
                </a:lnTo>
                <a:lnTo>
                  <a:pt x="0" y="56527"/>
                </a:lnTo>
                <a:lnTo>
                  <a:pt x="7048" y="63588"/>
                </a:lnTo>
                <a:lnTo>
                  <a:pt x="24320" y="63588"/>
                </a:lnTo>
                <a:lnTo>
                  <a:pt x="31381" y="56527"/>
                </a:lnTo>
                <a:lnTo>
                  <a:pt x="31381" y="7061"/>
                </a:lnTo>
                <a:lnTo>
                  <a:pt x="2432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7500226" y="2877014"/>
            <a:ext cx="45458" cy="21946"/>
          </a:xfrm>
          <a:custGeom>
            <a:avLst/>
            <a:gdLst/>
            <a:ahLst/>
            <a:cxnLst/>
            <a:rect l="l" t="t" r="r" b="b"/>
            <a:pathLst>
              <a:path w="55245" h="26669">
                <a:moveTo>
                  <a:pt x="54876" y="0"/>
                </a:moveTo>
                <a:lnTo>
                  <a:pt x="51961" y="10468"/>
                </a:lnTo>
                <a:lnTo>
                  <a:pt x="45927" y="18913"/>
                </a:lnTo>
                <a:lnTo>
                  <a:pt x="37501" y="24553"/>
                </a:lnTo>
                <a:lnTo>
                  <a:pt x="27406" y="26606"/>
                </a:lnTo>
                <a:lnTo>
                  <a:pt x="17420" y="24594"/>
                </a:lnTo>
                <a:lnTo>
                  <a:pt x="9055" y="19064"/>
                </a:lnTo>
                <a:lnTo>
                  <a:pt x="3014" y="10774"/>
                </a:lnTo>
                <a:lnTo>
                  <a:pt x="0" y="482"/>
                </a:lnTo>
              </a:path>
            </a:pathLst>
          </a:custGeom>
          <a:ln w="8432">
            <a:solidFill>
              <a:srgbClr val="3284F6"/>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7508960" y="2912993"/>
            <a:ext cx="27693" cy="0"/>
          </a:xfrm>
          <a:custGeom>
            <a:avLst/>
            <a:gdLst/>
            <a:ahLst/>
            <a:cxnLst/>
            <a:rect l="l" t="t" r="r" b="b"/>
            <a:pathLst>
              <a:path w="33654">
                <a:moveTo>
                  <a:pt x="0" y="0"/>
                </a:moveTo>
                <a:lnTo>
                  <a:pt x="33477" y="0"/>
                </a:lnTo>
              </a:path>
            </a:pathLst>
          </a:custGeom>
          <a:ln w="8432">
            <a:solidFill>
              <a:srgbClr val="3284F6"/>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7493441" y="2845470"/>
            <a:ext cx="56954" cy="56954"/>
          </a:xfrm>
          <a:custGeom>
            <a:avLst/>
            <a:gdLst/>
            <a:ahLst/>
            <a:cxnLst/>
            <a:rect l="l" t="t" r="r" b="b"/>
            <a:pathLst>
              <a:path w="69215" h="69214">
                <a:moveTo>
                  <a:pt x="68605" y="0"/>
                </a:moveTo>
                <a:lnTo>
                  <a:pt x="0" y="68605"/>
                </a:lnTo>
              </a:path>
            </a:pathLst>
          </a:custGeom>
          <a:ln w="8763">
            <a:solidFill>
              <a:srgbClr val="3284F6"/>
            </a:solidFill>
          </a:ln>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7757021" y="1868753"/>
            <a:ext cx="1012633" cy="1503796"/>
          </a:xfrm>
          <a:custGeom>
            <a:avLst/>
            <a:gdLst/>
            <a:ahLst/>
            <a:cxnLst/>
            <a:rect l="l" t="t" r="r" b="b"/>
            <a:pathLst>
              <a:path w="1230629" h="1827530">
                <a:moveTo>
                  <a:pt x="0" y="0"/>
                </a:moveTo>
                <a:lnTo>
                  <a:pt x="0" y="1230426"/>
                </a:lnTo>
                <a:lnTo>
                  <a:pt x="1076159" y="1826945"/>
                </a:lnTo>
                <a:lnTo>
                  <a:pt x="1102173" y="1778066"/>
                </a:lnTo>
                <a:lnTo>
                  <a:pt x="1125568" y="1729913"/>
                </a:lnTo>
                <a:lnTo>
                  <a:pt x="1146412" y="1682222"/>
                </a:lnTo>
                <a:lnTo>
                  <a:pt x="1164773" y="1634731"/>
                </a:lnTo>
                <a:lnTo>
                  <a:pt x="1180719" y="1587177"/>
                </a:lnTo>
                <a:lnTo>
                  <a:pt x="1194319" y="1539297"/>
                </a:lnTo>
                <a:lnTo>
                  <a:pt x="1205639" y="1490827"/>
                </a:lnTo>
                <a:lnTo>
                  <a:pt x="1214748" y="1441504"/>
                </a:lnTo>
                <a:lnTo>
                  <a:pt x="1221715" y="1391066"/>
                </a:lnTo>
                <a:lnTo>
                  <a:pt x="1226607" y="1339249"/>
                </a:lnTo>
                <a:lnTo>
                  <a:pt x="1229492" y="1285790"/>
                </a:lnTo>
                <a:lnTo>
                  <a:pt x="1230439" y="1230426"/>
                </a:lnTo>
                <a:lnTo>
                  <a:pt x="1229508" y="1182111"/>
                </a:lnTo>
                <a:lnTo>
                  <a:pt x="1226737" y="1134268"/>
                </a:lnTo>
                <a:lnTo>
                  <a:pt x="1222161" y="1086931"/>
                </a:lnTo>
                <a:lnTo>
                  <a:pt x="1215814" y="1040135"/>
                </a:lnTo>
                <a:lnTo>
                  <a:pt x="1207729" y="993913"/>
                </a:lnTo>
                <a:lnTo>
                  <a:pt x="1197942" y="948299"/>
                </a:lnTo>
                <a:lnTo>
                  <a:pt x="1186486" y="903328"/>
                </a:lnTo>
                <a:lnTo>
                  <a:pt x="1173396" y="859034"/>
                </a:lnTo>
                <a:lnTo>
                  <a:pt x="1158706" y="815452"/>
                </a:lnTo>
                <a:lnTo>
                  <a:pt x="1142450" y="772615"/>
                </a:lnTo>
                <a:lnTo>
                  <a:pt x="1124661" y="730557"/>
                </a:lnTo>
                <a:lnTo>
                  <a:pt x="1105375" y="689313"/>
                </a:lnTo>
                <a:lnTo>
                  <a:pt x="1084626" y="648917"/>
                </a:lnTo>
                <a:lnTo>
                  <a:pt x="1062448" y="609404"/>
                </a:lnTo>
                <a:lnTo>
                  <a:pt x="1038874" y="570807"/>
                </a:lnTo>
                <a:lnTo>
                  <a:pt x="1013940" y="533160"/>
                </a:lnTo>
                <a:lnTo>
                  <a:pt x="987678" y="496498"/>
                </a:lnTo>
                <a:lnTo>
                  <a:pt x="960125" y="460855"/>
                </a:lnTo>
                <a:lnTo>
                  <a:pt x="931313" y="426265"/>
                </a:lnTo>
                <a:lnTo>
                  <a:pt x="901277" y="392762"/>
                </a:lnTo>
                <a:lnTo>
                  <a:pt x="870051" y="360381"/>
                </a:lnTo>
                <a:lnTo>
                  <a:pt x="837670" y="329156"/>
                </a:lnTo>
                <a:lnTo>
                  <a:pt x="804166" y="299120"/>
                </a:lnTo>
                <a:lnTo>
                  <a:pt x="769576" y="270309"/>
                </a:lnTo>
                <a:lnTo>
                  <a:pt x="733933" y="242756"/>
                </a:lnTo>
                <a:lnTo>
                  <a:pt x="697270" y="216495"/>
                </a:lnTo>
                <a:lnTo>
                  <a:pt x="659623" y="191561"/>
                </a:lnTo>
                <a:lnTo>
                  <a:pt x="621025" y="167988"/>
                </a:lnTo>
                <a:lnTo>
                  <a:pt x="581511" y="145809"/>
                </a:lnTo>
                <a:lnTo>
                  <a:pt x="541115" y="125061"/>
                </a:lnTo>
                <a:lnTo>
                  <a:pt x="499871" y="105775"/>
                </a:lnTo>
                <a:lnTo>
                  <a:pt x="457813" y="87987"/>
                </a:lnTo>
                <a:lnTo>
                  <a:pt x="414975" y="71731"/>
                </a:lnTo>
                <a:lnTo>
                  <a:pt x="371393" y="57041"/>
                </a:lnTo>
                <a:lnTo>
                  <a:pt x="327099" y="43951"/>
                </a:lnTo>
                <a:lnTo>
                  <a:pt x="282128" y="32496"/>
                </a:lnTo>
                <a:lnTo>
                  <a:pt x="236514" y="22709"/>
                </a:lnTo>
                <a:lnTo>
                  <a:pt x="190291" y="14625"/>
                </a:lnTo>
                <a:lnTo>
                  <a:pt x="143494" y="8277"/>
                </a:lnTo>
                <a:lnTo>
                  <a:pt x="96157" y="3701"/>
                </a:lnTo>
                <a:lnTo>
                  <a:pt x="48314" y="931"/>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7757021" y="1868753"/>
            <a:ext cx="1012633" cy="1503796"/>
          </a:xfrm>
          <a:custGeom>
            <a:avLst/>
            <a:gdLst/>
            <a:ahLst/>
            <a:cxnLst/>
            <a:rect l="l" t="t" r="r" b="b"/>
            <a:pathLst>
              <a:path w="1230629" h="1827530">
                <a:moveTo>
                  <a:pt x="0" y="1230426"/>
                </a:moveTo>
                <a:lnTo>
                  <a:pt x="0" y="0"/>
                </a:lnTo>
                <a:lnTo>
                  <a:pt x="48314" y="931"/>
                </a:lnTo>
                <a:lnTo>
                  <a:pt x="96157" y="3701"/>
                </a:lnTo>
                <a:lnTo>
                  <a:pt x="143494" y="8277"/>
                </a:lnTo>
                <a:lnTo>
                  <a:pt x="190291" y="14625"/>
                </a:lnTo>
                <a:lnTo>
                  <a:pt x="236514" y="22709"/>
                </a:lnTo>
                <a:lnTo>
                  <a:pt x="282128" y="32496"/>
                </a:lnTo>
                <a:lnTo>
                  <a:pt x="327099" y="43951"/>
                </a:lnTo>
                <a:lnTo>
                  <a:pt x="371393" y="57041"/>
                </a:lnTo>
                <a:lnTo>
                  <a:pt x="414975" y="71731"/>
                </a:lnTo>
                <a:lnTo>
                  <a:pt x="457813" y="87987"/>
                </a:lnTo>
                <a:lnTo>
                  <a:pt x="499871" y="105775"/>
                </a:lnTo>
                <a:lnTo>
                  <a:pt x="541115" y="125061"/>
                </a:lnTo>
                <a:lnTo>
                  <a:pt x="581511" y="145809"/>
                </a:lnTo>
                <a:lnTo>
                  <a:pt x="621025" y="167988"/>
                </a:lnTo>
                <a:lnTo>
                  <a:pt x="659623" y="191561"/>
                </a:lnTo>
                <a:lnTo>
                  <a:pt x="697270" y="216495"/>
                </a:lnTo>
                <a:lnTo>
                  <a:pt x="733933" y="242756"/>
                </a:lnTo>
                <a:lnTo>
                  <a:pt x="769576" y="270309"/>
                </a:lnTo>
                <a:lnTo>
                  <a:pt x="804166" y="299120"/>
                </a:lnTo>
                <a:lnTo>
                  <a:pt x="837670" y="329156"/>
                </a:lnTo>
                <a:lnTo>
                  <a:pt x="870051" y="360381"/>
                </a:lnTo>
                <a:lnTo>
                  <a:pt x="901277" y="392762"/>
                </a:lnTo>
                <a:lnTo>
                  <a:pt x="931313" y="426265"/>
                </a:lnTo>
                <a:lnTo>
                  <a:pt x="960125" y="460855"/>
                </a:lnTo>
                <a:lnTo>
                  <a:pt x="987678" y="496498"/>
                </a:lnTo>
                <a:lnTo>
                  <a:pt x="1013940" y="533160"/>
                </a:lnTo>
                <a:lnTo>
                  <a:pt x="1038874" y="570807"/>
                </a:lnTo>
                <a:lnTo>
                  <a:pt x="1062448" y="609404"/>
                </a:lnTo>
                <a:lnTo>
                  <a:pt x="1084626" y="648917"/>
                </a:lnTo>
                <a:lnTo>
                  <a:pt x="1105375" y="689313"/>
                </a:lnTo>
                <a:lnTo>
                  <a:pt x="1124661" y="730557"/>
                </a:lnTo>
                <a:lnTo>
                  <a:pt x="1142450" y="772615"/>
                </a:lnTo>
                <a:lnTo>
                  <a:pt x="1158706" y="815452"/>
                </a:lnTo>
                <a:lnTo>
                  <a:pt x="1173396" y="859034"/>
                </a:lnTo>
                <a:lnTo>
                  <a:pt x="1186486" y="903328"/>
                </a:lnTo>
                <a:lnTo>
                  <a:pt x="1197942" y="948299"/>
                </a:lnTo>
                <a:lnTo>
                  <a:pt x="1207729" y="993913"/>
                </a:lnTo>
                <a:lnTo>
                  <a:pt x="1215814" y="1040135"/>
                </a:lnTo>
                <a:lnTo>
                  <a:pt x="1222161" y="1086931"/>
                </a:lnTo>
                <a:lnTo>
                  <a:pt x="1226737" y="1134268"/>
                </a:lnTo>
                <a:lnTo>
                  <a:pt x="1229508" y="1182111"/>
                </a:lnTo>
                <a:lnTo>
                  <a:pt x="1230439" y="1230426"/>
                </a:lnTo>
                <a:lnTo>
                  <a:pt x="1229492" y="1285790"/>
                </a:lnTo>
                <a:lnTo>
                  <a:pt x="1226607" y="1339249"/>
                </a:lnTo>
                <a:lnTo>
                  <a:pt x="1221715" y="1391066"/>
                </a:lnTo>
                <a:lnTo>
                  <a:pt x="1214748" y="1441504"/>
                </a:lnTo>
                <a:lnTo>
                  <a:pt x="1205639" y="1490827"/>
                </a:lnTo>
                <a:lnTo>
                  <a:pt x="1194319" y="1539297"/>
                </a:lnTo>
                <a:lnTo>
                  <a:pt x="1180719" y="1587177"/>
                </a:lnTo>
                <a:lnTo>
                  <a:pt x="1164773" y="1634731"/>
                </a:lnTo>
                <a:lnTo>
                  <a:pt x="1146412" y="1682222"/>
                </a:lnTo>
                <a:lnTo>
                  <a:pt x="1125568" y="1729913"/>
                </a:lnTo>
                <a:lnTo>
                  <a:pt x="1102173" y="1778066"/>
                </a:lnTo>
                <a:lnTo>
                  <a:pt x="1076159" y="1826945"/>
                </a:lnTo>
                <a:lnTo>
                  <a:pt x="0" y="1230426"/>
                </a:lnTo>
                <a:close/>
              </a:path>
            </a:pathLst>
          </a:custGeom>
          <a:ln w="12166">
            <a:solidFill>
              <a:srgbClr val="FFFFFF"/>
            </a:solidFill>
          </a:ln>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5658000" y="2429532"/>
            <a:ext cx="901860" cy="922238"/>
          </a:xfrm>
          <a:custGeom>
            <a:avLst/>
            <a:gdLst/>
            <a:ahLst/>
            <a:cxnLst/>
            <a:rect l="l" t="t" r="r" b="b"/>
            <a:pathLst>
              <a:path w="1096009" h="1120775">
                <a:moveTo>
                  <a:pt x="559944" y="0"/>
                </a:moveTo>
                <a:lnTo>
                  <a:pt x="510680" y="2090"/>
                </a:lnTo>
                <a:lnTo>
                  <a:pt x="462526" y="8268"/>
                </a:lnTo>
                <a:lnTo>
                  <a:pt x="415673" y="18392"/>
                </a:lnTo>
                <a:lnTo>
                  <a:pt x="370311" y="32321"/>
                </a:lnTo>
                <a:lnTo>
                  <a:pt x="326630" y="49916"/>
                </a:lnTo>
                <a:lnTo>
                  <a:pt x="284821" y="71034"/>
                </a:lnTo>
                <a:lnTo>
                  <a:pt x="245074" y="95536"/>
                </a:lnTo>
                <a:lnTo>
                  <a:pt x="207578" y="123280"/>
                </a:lnTo>
                <a:lnTo>
                  <a:pt x="172526" y="154126"/>
                </a:lnTo>
                <a:lnTo>
                  <a:pt x="140106" y="187933"/>
                </a:lnTo>
                <a:lnTo>
                  <a:pt x="110509" y="224560"/>
                </a:lnTo>
                <a:lnTo>
                  <a:pt x="83925" y="263867"/>
                </a:lnTo>
                <a:lnTo>
                  <a:pt x="60545" y="305712"/>
                </a:lnTo>
                <a:lnTo>
                  <a:pt x="40559" y="349955"/>
                </a:lnTo>
                <a:lnTo>
                  <a:pt x="24157" y="396455"/>
                </a:lnTo>
                <a:lnTo>
                  <a:pt x="11988" y="443285"/>
                </a:lnTo>
                <a:lnTo>
                  <a:pt x="3981" y="490192"/>
                </a:lnTo>
                <a:lnTo>
                  <a:pt x="22" y="536968"/>
                </a:lnTo>
                <a:lnTo>
                  <a:pt x="0" y="583401"/>
                </a:lnTo>
                <a:lnTo>
                  <a:pt x="3803" y="629282"/>
                </a:lnTo>
                <a:lnTo>
                  <a:pt x="11319" y="674402"/>
                </a:lnTo>
                <a:lnTo>
                  <a:pt x="22438" y="718549"/>
                </a:lnTo>
                <a:lnTo>
                  <a:pt x="37046" y="761513"/>
                </a:lnTo>
                <a:lnTo>
                  <a:pt x="55033" y="803086"/>
                </a:lnTo>
                <a:lnTo>
                  <a:pt x="76287" y="843057"/>
                </a:lnTo>
                <a:lnTo>
                  <a:pt x="100695" y="881215"/>
                </a:lnTo>
                <a:lnTo>
                  <a:pt x="128147" y="917352"/>
                </a:lnTo>
                <a:lnTo>
                  <a:pt x="158531" y="951256"/>
                </a:lnTo>
                <a:lnTo>
                  <a:pt x="191734" y="982718"/>
                </a:lnTo>
                <a:lnTo>
                  <a:pt x="227646" y="1011529"/>
                </a:lnTo>
                <a:lnTo>
                  <a:pt x="266154" y="1037477"/>
                </a:lnTo>
                <a:lnTo>
                  <a:pt x="307147" y="1060352"/>
                </a:lnTo>
                <a:lnTo>
                  <a:pt x="350512" y="1079946"/>
                </a:lnTo>
                <a:lnTo>
                  <a:pt x="396140" y="1096048"/>
                </a:lnTo>
                <a:lnTo>
                  <a:pt x="442969" y="1108214"/>
                </a:lnTo>
                <a:lnTo>
                  <a:pt x="489877" y="1116221"/>
                </a:lnTo>
                <a:lnTo>
                  <a:pt x="536652" y="1120179"/>
                </a:lnTo>
                <a:lnTo>
                  <a:pt x="583085" y="1120201"/>
                </a:lnTo>
                <a:lnTo>
                  <a:pt x="628967" y="1116398"/>
                </a:lnTo>
                <a:lnTo>
                  <a:pt x="674086" y="1108882"/>
                </a:lnTo>
                <a:lnTo>
                  <a:pt x="718233" y="1097764"/>
                </a:lnTo>
                <a:lnTo>
                  <a:pt x="761198" y="1083157"/>
                </a:lnTo>
                <a:lnTo>
                  <a:pt x="802770" y="1065171"/>
                </a:lnTo>
                <a:lnTo>
                  <a:pt x="842741" y="1043918"/>
                </a:lnTo>
                <a:lnTo>
                  <a:pt x="880900" y="1019510"/>
                </a:lnTo>
                <a:lnTo>
                  <a:pt x="917036" y="992059"/>
                </a:lnTo>
                <a:lnTo>
                  <a:pt x="950940" y="961676"/>
                </a:lnTo>
                <a:lnTo>
                  <a:pt x="982403" y="928473"/>
                </a:lnTo>
                <a:lnTo>
                  <a:pt x="1011213" y="892562"/>
                </a:lnTo>
                <a:lnTo>
                  <a:pt x="1037161" y="854054"/>
                </a:lnTo>
                <a:lnTo>
                  <a:pt x="1060037" y="813060"/>
                </a:lnTo>
                <a:lnTo>
                  <a:pt x="1079630" y="769693"/>
                </a:lnTo>
                <a:lnTo>
                  <a:pt x="1095732" y="724065"/>
                </a:lnTo>
                <a:lnTo>
                  <a:pt x="559944" y="560260"/>
                </a:lnTo>
                <a:lnTo>
                  <a:pt x="559944" y="0"/>
                </a:lnTo>
                <a:close/>
              </a:path>
            </a:pathLst>
          </a:custGeom>
          <a:solidFill>
            <a:srgbClr val="C1DAFC"/>
          </a:solidFill>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5658000" y="2429532"/>
            <a:ext cx="901860" cy="922238"/>
          </a:xfrm>
          <a:custGeom>
            <a:avLst/>
            <a:gdLst/>
            <a:ahLst/>
            <a:cxnLst/>
            <a:rect l="l" t="t" r="r" b="b"/>
            <a:pathLst>
              <a:path w="1096009" h="1120775">
                <a:moveTo>
                  <a:pt x="559944" y="560260"/>
                </a:moveTo>
                <a:lnTo>
                  <a:pt x="1095732" y="724065"/>
                </a:lnTo>
                <a:lnTo>
                  <a:pt x="1079630" y="769693"/>
                </a:lnTo>
                <a:lnTo>
                  <a:pt x="1060037" y="813060"/>
                </a:lnTo>
                <a:lnTo>
                  <a:pt x="1037161" y="854054"/>
                </a:lnTo>
                <a:lnTo>
                  <a:pt x="1011213" y="892562"/>
                </a:lnTo>
                <a:lnTo>
                  <a:pt x="982403" y="928473"/>
                </a:lnTo>
                <a:lnTo>
                  <a:pt x="950940" y="961676"/>
                </a:lnTo>
                <a:lnTo>
                  <a:pt x="917036" y="992059"/>
                </a:lnTo>
                <a:lnTo>
                  <a:pt x="880900" y="1019510"/>
                </a:lnTo>
                <a:lnTo>
                  <a:pt x="842741" y="1043918"/>
                </a:lnTo>
                <a:lnTo>
                  <a:pt x="802770" y="1065171"/>
                </a:lnTo>
                <a:lnTo>
                  <a:pt x="761198" y="1083157"/>
                </a:lnTo>
                <a:lnTo>
                  <a:pt x="718233" y="1097764"/>
                </a:lnTo>
                <a:lnTo>
                  <a:pt x="674086" y="1108882"/>
                </a:lnTo>
                <a:lnTo>
                  <a:pt x="628967" y="1116398"/>
                </a:lnTo>
                <a:lnTo>
                  <a:pt x="583085" y="1120201"/>
                </a:lnTo>
                <a:lnTo>
                  <a:pt x="536652" y="1120179"/>
                </a:lnTo>
                <a:lnTo>
                  <a:pt x="489877" y="1116221"/>
                </a:lnTo>
                <a:lnTo>
                  <a:pt x="442969" y="1108214"/>
                </a:lnTo>
                <a:lnTo>
                  <a:pt x="396140" y="1096048"/>
                </a:lnTo>
                <a:lnTo>
                  <a:pt x="350512" y="1079946"/>
                </a:lnTo>
                <a:lnTo>
                  <a:pt x="307147" y="1060352"/>
                </a:lnTo>
                <a:lnTo>
                  <a:pt x="266154" y="1037477"/>
                </a:lnTo>
                <a:lnTo>
                  <a:pt x="227646" y="1011529"/>
                </a:lnTo>
                <a:lnTo>
                  <a:pt x="191734" y="982718"/>
                </a:lnTo>
                <a:lnTo>
                  <a:pt x="158531" y="951256"/>
                </a:lnTo>
                <a:lnTo>
                  <a:pt x="128147" y="917352"/>
                </a:lnTo>
                <a:lnTo>
                  <a:pt x="100695" y="881215"/>
                </a:lnTo>
                <a:lnTo>
                  <a:pt x="76287" y="843057"/>
                </a:lnTo>
                <a:lnTo>
                  <a:pt x="55033" y="803086"/>
                </a:lnTo>
                <a:lnTo>
                  <a:pt x="37046" y="761513"/>
                </a:lnTo>
                <a:lnTo>
                  <a:pt x="22438" y="718549"/>
                </a:lnTo>
                <a:lnTo>
                  <a:pt x="11319" y="674402"/>
                </a:lnTo>
                <a:lnTo>
                  <a:pt x="3803" y="629282"/>
                </a:lnTo>
                <a:lnTo>
                  <a:pt x="0" y="583401"/>
                </a:lnTo>
                <a:lnTo>
                  <a:pt x="22" y="536968"/>
                </a:lnTo>
                <a:lnTo>
                  <a:pt x="3981" y="490192"/>
                </a:lnTo>
                <a:lnTo>
                  <a:pt x="11988" y="443285"/>
                </a:lnTo>
                <a:lnTo>
                  <a:pt x="24157" y="396455"/>
                </a:lnTo>
                <a:lnTo>
                  <a:pt x="40559" y="349955"/>
                </a:lnTo>
                <a:lnTo>
                  <a:pt x="60545" y="305712"/>
                </a:lnTo>
                <a:lnTo>
                  <a:pt x="83925" y="263867"/>
                </a:lnTo>
                <a:lnTo>
                  <a:pt x="110509" y="224560"/>
                </a:lnTo>
                <a:lnTo>
                  <a:pt x="140106" y="187933"/>
                </a:lnTo>
                <a:lnTo>
                  <a:pt x="172526" y="154126"/>
                </a:lnTo>
                <a:lnTo>
                  <a:pt x="207578" y="123280"/>
                </a:lnTo>
                <a:lnTo>
                  <a:pt x="245074" y="95536"/>
                </a:lnTo>
                <a:lnTo>
                  <a:pt x="284821" y="71034"/>
                </a:lnTo>
                <a:lnTo>
                  <a:pt x="326630" y="49916"/>
                </a:lnTo>
                <a:lnTo>
                  <a:pt x="370311" y="32321"/>
                </a:lnTo>
                <a:lnTo>
                  <a:pt x="415673" y="18392"/>
                </a:lnTo>
                <a:lnTo>
                  <a:pt x="462526" y="8268"/>
                </a:lnTo>
                <a:lnTo>
                  <a:pt x="510680" y="2090"/>
                </a:lnTo>
                <a:lnTo>
                  <a:pt x="559944" y="0"/>
                </a:lnTo>
                <a:lnTo>
                  <a:pt x="559944" y="560260"/>
                </a:lnTo>
                <a:close/>
              </a:path>
            </a:pathLst>
          </a:custGeom>
          <a:ln w="5537">
            <a:solidFill>
              <a:srgbClr val="FFFFFF"/>
            </a:solidFill>
          </a:ln>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5687404" y="2464539"/>
            <a:ext cx="852221" cy="852221"/>
          </a:xfrm>
          <a:custGeom>
            <a:avLst/>
            <a:gdLst/>
            <a:ahLst/>
            <a:cxnLst/>
            <a:rect l="l" t="t" r="r" b="b"/>
            <a:pathLst>
              <a:path w="1035684" h="1035685">
                <a:moveTo>
                  <a:pt x="1035634" y="517817"/>
                </a:moveTo>
                <a:lnTo>
                  <a:pt x="1033518" y="564948"/>
                </a:lnTo>
                <a:lnTo>
                  <a:pt x="1027291" y="610894"/>
                </a:lnTo>
                <a:lnTo>
                  <a:pt x="1017137" y="655472"/>
                </a:lnTo>
                <a:lnTo>
                  <a:pt x="1003237" y="698498"/>
                </a:lnTo>
                <a:lnTo>
                  <a:pt x="985776" y="739791"/>
                </a:lnTo>
                <a:lnTo>
                  <a:pt x="964936" y="779167"/>
                </a:lnTo>
                <a:lnTo>
                  <a:pt x="940899" y="816444"/>
                </a:lnTo>
                <a:lnTo>
                  <a:pt x="913848" y="851438"/>
                </a:lnTo>
                <a:lnTo>
                  <a:pt x="883967" y="883967"/>
                </a:lnTo>
                <a:lnTo>
                  <a:pt x="851438" y="913848"/>
                </a:lnTo>
                <a:lnTo>
                  <a:pt x="816444" y="940899"/>
                </a:lnTo>
                <a:lnTo>
                  <a:pt x="779167" y="964936"/>
                </a:lnTo>
                <a:lnTo>
                  <a:pt x="739791" y="985776"/>
                </a:lnTo>
                <a:lnTo>
                  <a:pt x="698498" y="1003237"/>
                </a:lnTo>
                <a:lnTo>
                  <a:pt x="655472" y="1017137"/>
                </a:lnTo>
                <a:lnTo>
                  <a:pt x="610894" y="1027291"/>
                </a:lnTo>
                <a:lnTo>
                  <a:pt x="564948" y="1033518"/>
                </a:lnTo>
                <a:lnTo>
                  <a:pt x="517817" y="1035634"/>
                </a:lnTo>
                <a:lnTo>
                  <a:pt x="470685" y="1033518"/>
                </a:lnTo>
                <a:lnTo>
                  <a:pt x="424739" y="1027291"/>
                </a:lnTo>
                <a:lnTo>
                  <a:pt x="380162" y="1017137"/>
                </a:lnTo>
                <a:lnTo>
                  <a:pt x="337135" y="1003237"/>
                </a:lnTo>
                <a:lnTo>
                  <a:pt x="295842" y="985776"/>
                </a:lnTo>
                <a:lnTo>
                  <a:pt x="256466" y="964936"/>
                </a:lnTo>
                <a:lnTo>
                  <a:pt x="219190" y="940899"/>
                </a:lnTo>
                <a:lnTo>
                  <a:pt x="184195" y="913848"/>
                </a:lnTo>
                <a:lnTo>
                  <a:pt x="151666" y="883967"/>
                </a:lnTo>
                <a:lnTo>
                  <a:pt x="121785" y="851438"/>
                </a:lnTo>
                <a:lnTo>
                  <a:pt x="94734" y="816444"/>
                </a:lnTo>
                <a:lnTo>
                  <a:pt x="70698" y="779167"/>
                </a:lnTo>
                <a:lnTo>
                  <a:pt x="49857" y="739791"/>
                </a:lnTo>
                <a:lnTo>
                  <a:pt x="32396" y="698498"/>
                </a:lnTo>
                <a:lnTo>
                  <a:pt x="18497" y="655472"/>
                </a:lnTo>
                <a:lnTo>
                  <a:pt x="8342" y="610894"/>
                </a:lnTo>
                <a:lnTo>
                  <a:pt x="2116" y="564948"/>
                </a:lnTo>
                <a:lnTo>
                  <a:pt x="0" y="517817"/>
                </a:lnTo>
                <a:lnTo>
                  <a:pt x="2116" y="470683"/>
                </a:lnTo>
                <a:lnTo>
                  <a:pt x="8342" y="424736"/>
                </a:lnTo>
                <a:lnTo>
                  <a:pt x="18497" y="380157"/>
                </a:lnTo>
                <a:lnTo>
                  <a:pt x="32396" y="337130"/>
                </a:lnTo>
                <a:lnTo>
                  <a:pt x="49857" y="295837"/>
                </a:lnTo>
                <a:lnTo>
                  <a:pt x="70698" y="256460"/>
                </a:lnTo>
                <a:lnTo>
                  <a:pt x="94734" y="219184"/>
                </a:lnTo>
                <a:lnTo>
                  <a:pt x="121785" y="184190"/>
                </a:lnTo>
                <a:lnTo>
                  <a:pt x="151666" y="151661"/>
                </a:lnTo>
                <a:lnTo>
                  <a:pt x="184195" y="121781"/>
                </a:lnTo>
                <a:lnTo>
                  <a:pt x="219190" y="94731"/>
                </a:lnTo>
                <a:lnTo>
                  <a:pt x="256466" y="70695"/>
                </a:lnTo>
                <a:lnTo>
                  <a:pt x="295842" y="49855"/>
                </a:lnTo>
                <a:lnTo>
                  <a:pt x="337135" y="32394"/>
                </a:lnTo>
                <a:lnTo>
                  <a:pt x="380162" y="18496"/>
                </a:lnTo>
                <a:lnTo>
                  <a:pt x="424739" y="8342"/>
                </a:lnTo>
                <a:lnTo>
                  <a:pt x="470685" y="2116"/>
                </a:lnTo>
                <a:lnTo>
                  <a:pt x="517817" y="0"/>
                </a:lnTo>
                <a:lnTo>
                  <a:pt x="564948" y="2116"/>
                </a:lnTo>
                <a:lnTo>
                  <a:pt x="610894" y="8342"/>
                </a:lnTo>
                <a:lnTo>
                  <a:pt x="655472" y="18496"/>
                </a:lnTo>
                <a:lnTo>
                  <a:pt x="698498" y="32394"/>
                </a:lnTo>
                <a:lnTo>
                  <a:pt x="739791" y="49855"/>
                </a:lnTo>
                <a:lnTo>
                  <a:pt x="779167" y="70695"/>
                </a:lnTo>
                <a:lnTo>
                  <a:pt x="816444" y="94731"/>
                </a:lnTo>
                <a:lnTo>
                  <a:pt x="851438" y="121781"/>
                </a:lnTo>
                <a:lnTo>
                  <a:pt x="883967" y="151661"/>
                </a:lnTo>
                <a:lnTo>
                  <a:pt x="913848" y="184190"/>
                </a:lnTo>
                <a:lnTo>
                  <a:pt x="940899" y="219184"/>
                </a:lnTo>
                <a:lnTo>
                  <a:pt x="964936" y="256460"/>
                </a:lnTo>
                <a:lnTo>
                  <a:pt x="985776" y="295837"/>
                </a:lnTo>
                <a:lnTo>
                  <a:pt x="1003237" y="337130"/>
                </a:lnTo>
                <a:lnTo>
                  <a:pt x="1017137" y="380157"/>
                </a:lnTo>
                <a:lnTo>
                  <a:pt x="1027291" y="424736"/>
                </a:lnTo>
                <a:lnTo>
                  <a:pt x="1033518" y="470683"/>
                </a:lnTo>
                <a:lnTo>
                  <a:pt x="1035634" y="517817"/>
                </a:lnTo>
                <a:close/>
              </a:path>
            </a:pathLst>
          </a:custGeom>
          <a:ln w="10363">
            <a:solidFill>
              <a:srgbClr val="3284F6"/>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6272385" y="2821945"/>
            <a:ext cx="140556" cy="140556"/>
          </a:xfrm>
          <a:custGeom>
            <a:avLst/>
            <a:gdLst/>
            <a:ahLst/>
            <a:cxnLst/>
            <a:rect l="l" t="t" r="r" b="b"/>
            <a:pathLst>
              <a:path w="170815" h="170814">
                <a:moveTo>
                  <a:pt x="170510" y="85255"/>
                </a:moveTo>
                <a:lnTo>
                  <a:pt x="163809" y="118442"/>
                </a:lnTo>
                <a:lnTo>
                  <a:pt x="145537" y="145542"/>
                </a:lnTo>
                <a:lnTo>
                  <a:pt x="118437" y="163811"/>
                </a:lnTo>
                <a:lnTo>
                  <a:pt x="85255" y="170510"/>
                </a:lnTo>
                <a:lnTo>
                  <a:pt x="52067" y="163811"/>
                </a:lnTo>
                <a:lnTo>
                  <a:pt x="24968" y="145542"/>
                </a:lnTo>
                <a:lnTo>
                  <a:pt x="6698" y="118442"/>
                </a:lnTo>
                <a:lnTo>
                  <a:pt x="0" y="85255"/>
                </a:lnTo>
                <a:lnTo>
                  <a:pt x="6698" y="52072"/>
                </a:lnTo>
                <a:lnTo>
                  <a:pt x="24968" y="24972"/>
                </a:lnTo>
                <a:lnTo>
                  <a:pt x="52067" y="6700"/>
                </a:lnTo>
                <a:lnTo>
                  <a:pt x="85255" y="0"/>
                </a:lnTo>
                <a:lnTo>
                  <a:pt x="118437" y="6700"/>
                </a:lnTo>
                <a:lnTo>
                  <a:pt x="145537" y="24972"/>
                </a:lnTo>
                <a:lnTo>
                  <a:pt x="163809" y="52072"/>
                </a:lnTo>
                <a:lnTo>
                  <a:pt x="170510" y="85255"/>
                </a:lnTo>
                <a:close/>
              </a:path>
            </a:pathLst>
          </a:custGeom>
          <a:ln w="6197">
            <a:solidFill>
              <a:srgbClr val="3284F6"/>
            </a:solidFill>
          </a:ln>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5816929" y="2821945"/>
            <a:ext cx="140556" cy="140556"/>
          </a:xfrm>
          <a:custGeom>
            <a:avLst/>
            <a:gdLst/>
            <a:ahLst/>
            <a:cxnLst/>
            <a:rect l="l" t="t" r="r" b="b"/>
            <a:pathLst>
              <a:path w="170815" h="170814">
                <a:moveTo>
                  <a:pt x="170510" y="85255"/>
                </a:moveTo>
                <a:lnTo>
                  <a:pt x="163811" y="118442"/>
                </a:lnTo>
                <a:lnTo>
                  <a:pt x="145542" y="145542"/>
                </a:lnTo>
                <a:lnTo>
                  <a:pt x="118442" y="163811"/>
                </a:lnTo>
                <a:lnTo>
                  <a:pt x="85255" y="170510"/>
                </a:lnTo>
                <a:lnTo>
                  <a:pt x="52072" y="163811"/>
                </a:lnTo>
                <a:lnTo>
                  <a:pt x="24972" y="145542"/>
                </a:lnTo>
                <a:lnTo>
                  <a:pt x="6700" y="118442"/>
                </a:lnTo>
                <a:lnTo>
                  <a:pt x="0" y="85255"/>
                </a:lnTo>
                <a:lnTo>
                  <a:pt x="6700" y="52072"/>
                </a:lnTo>
                <a:lnTo>
                  <a:pt x="24972" y="24972"/>
                </a:lnTo>
                <a:lnTo>
                  <a:pt x="52072" y="6700"/>
                </a:lnTo>
                <a:lnTo>
                  <a:pt x="85255" y="0"/>
                </a:lnTo>
                <a:lnTo>
                  <a:pt x="118442" y="6700"/>
                </a:lnTo>
                <a:lnTo>
                  <a:pt x="145542" y="24972"/>
                </a:lnTo>
                <a:lnTo>
                  <a:pt x="163811" y="52072"/>
                </a:lnTo>
                <a:lnTo>
                  <a:pt x="170510" y="85255"/>
                </a:lnTo>
                <a:close/>
              </a:path>
            </a:pathLst>
          </a:custGeom>
          <a:ln w="6197">
            <a:solidFill>
              <a:srgbClr val="3284F6"/>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6329367" y="2878307"/>
            <a:ext cx="25081" cy="25081"/>
          </a:xfrm>
          <a:custGeom>
            <a:avLst/>
            <a:gdLst/>
            <a:ahLst/>
            <a:cxnLst/>
            <a:rect l="l" t="t" r="r" b="b"/>
            <a:pathLst>
              <a:path w="30479" h="30480">
                <a:moveTo>
                  <a:pt x="23253" y="0"/>
                </a:moveTo>
                <a:lnTo>
                  <a:pt x="6705" y="0"/>
                </a:lnTo>
                <a:lnTo>
                  <a:pt x="0" y="6705"/>
                </a:lnTo>
                <a:lnTo>
                  <a:pt x="0" y="23240"/>
                </a:lnTo>
                <a:lnTo>
                  <a:pt x="6705" y="29946"/>
                </a:lnTo>
                <a:lnTo>
                  <a:pt x="23253" y="29946"/>
                </a:lnTo>
                <a:lnTo>
                  <a:pt x="29946" y="23240"/>
                </a:lnTo>
                <a:lnTo>
                  <a:pt x="29946" y="6705"/>
                </a:lnTo>
                <a:lnTo>
                  <a:pt x="23253"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6040428" y="2589887"/>
            <a:ext cx="145405" cy="145405"/>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6040428" y="3046158"/>
            <a:ext cx="145405" cy="145395"/>
          </a:xfrm>
          <a:prstGeom prst="rect">
            <a:avLst/>
          </a:prstGeom>
          <a:blipFill>
            <a:blip r:embed="rId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5871839" y="2851321"/>
            <a:ext cx="26126" cy="52774"/>
          </a:xfrm>
          <a:custGeom>
            <a:avLst/>
            <a:gdLst/>
            <a:ahLst/>
            <a:cxnLst/>
            <a:rect l="l" t="t" r="r" b="b"/>
            <a:pathLst>
              <a:path w="31750" h="64135">
                <a:moveTo>
                  <a:pt x="24333" y="0"/>
                </a:moveTo>
                <a:lnTo>
                  <a:pt x="7061" y="0"/>
                </a:lnTo>
                <a:lnTo>
                  <a:pt x="0" y="7061"/>
                </a:lnTo>
                <a:lnTo>
                  <a:pt x="0" y="56527"/>
                </a:lnTo>
                <a:lnTo>
                  <a:pt x="7061" y="63588"/>
                </a:lnTo>
                <a:lnTo>
                  <a:pt x="24333" y="63588"/>
                </a:lnTo>
                <a:lnTo>
                  <a:pt x="31381" y="56527"/>
                </a:lnTo>
                <a:lnTo>
                  <a:pt x="31381" y="7061"/>
                </a:lnTo>
                <a:lnTo>
                  <a:pt x="24333"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5862196" y="2890628"/>
            <a:ext cx="45458" cy="21946"/>
          </a:xfrm>
          <a:custGeom>
            <a:avLst/>
            <a:gdLst/>
            <a:ahLst/>
            <a:cxnLst/>
            <a:rect l="l" t="t" r="r" b="b"/>
            <a:pathLst>
              <a:path w="55245" h="26669">
                <a:moveTo>
                  <a:pt x="54876" y="0"/>
                </a:moveTo>
                <a:lnTo>
                  <a:pt x="51963" y="10468"/>
                </a:lnTo>
                <a:lnTo>
                  <a:pt x="45934" y="18913"/>
                </a:lnTo>
                <a:lnTo>
                  <a:pt x="37512" y="24553"/>
                </a:lnTo>
                <a:lnTo>
                  <a:pt x="27419" y="26606"/>
                </a:lnTo>
                <a:lnTo>
                  <a:pt x="17425" y="24594"/>
                </a:lnTo>
                <a:lnTo>
                  <a:pt x="9056" y="19064"/>
                </a:lnTo>
                <a:lnTo>
                  <a:pt x="3014" y="10774"/>
                </a:lnTo>
                <a:lnTo>
                  <a:pt x="0" y="482"/>
                </a:lnTo>
              </a:path>
            </a:pathLst>
          </a:custGeom>
          <a:ln w="8432">
            <a:solidFill>
              <a:srgbClr val="3284F6"/>
            </a:solidFill>
          </a:ln>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5870929" y="2926607"/>
            <a:ext cx="27693" cy="0"/>
          </a:xfrm>
          <a:custGeom>
            <a:avLst/>
            <a:gdLst/>
            <a:ahLst/>
            <a:cxnLst/>
            <a:rect l="l" t="t" r="r" b="b"/>
            <a:pathLst>
              <a:path w="33654">
                <a:moveTo>
                  <a:pt x="0" y="0"/>
                </a:moveTo>
                <a:lnTo>
                  <a:pt x="33477" y="0"/>
                </a:lnTo>
              </a:path>
            </a:pathLst>
          </a:custGeom>
          <a:ln w="8432">
            <a:solidFill>
              <a:srgbClr val="3284F6"/>
            </a:solidFill>
          </a:ln>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5855410" y="2859079"/>
            <a:ext cx="56954" cy="56954"/>
          </a:xfrm>
          <a:custGeom>
            <a:avLst/>
            <a:gdLst/>
            <a:ahLst/>
            <a:cxnLst/>
            <a:rect l="l" t="t" r="r" b="b"/>
            <a:pathLst>
              <a:path w="69215" h="69214">
                <a:moveTo>
                  <a:pt x="68605" y="0"/>
                </a:moveTo>
                <a:lnTo>
                  <a:pt x="0" y="68605"/>
                </a:lnTo>
              </a:path>
            </a:pathLst>
          </a:custGeom>
          <a:ln w="8763">
            <a:solidFill>
              <a:srgbClr val="3284F6"/>
            </a:solidFill>
          </a:ln>
        </p:spPr>
        <p:txBody>
          <a:bodyPr wrap="square" lIns="0" tIns="0" rIns="0" bIns="0" rtlCol="0"/>
          <a:lstStyle/>
          <a:p>
            <a:pPr defTabSz="752460"/>
            <a:endParaRPr sz="1481">
              <a:solidFill>
                <a:prstClr val="black"/>
              </a:solidFill>
              <a:latin typeface="Calibri"/>
            </a:endParaRPr>
          </a:p>
        </p:txBody>
      </p:sp>
      <p:sp>
        <p:nvSpPr>
          <p:cNvPr id="32" name="object 32"/>
          <p:cNvSpPr txBox="1"/>
          <p:nvPr/>
        </p:nvSpPr>
        <p:spPr>
          <a:xfrm>
            <a:off x="6266342" y="2387310"/>
            <a:ext cx="506316" cy="408097"/>
          </a:xfrm>
          <a:prstGeom prst="rect">
            <a:avLst/>
          </a:prstGeom>
        </p:spPr>
        <p:txBody>
          <a:bodyPr vert="horz" wrap="square" lIns="0" tIns="10450" rIns="0" bIns="0" rtlCol="0">
            <a:spAutoFit/>
          </a:bodyPr>
          <a:lstStyle/>
          <a:p>
            <a:pPr marL="10451" defTabSz="752460">
              <a:lnSpc>
                <a:spcPts val="1884"/>
              </a:lnSpc>
              <a:spcBef>
                <a:spcPts val="82"/>
              </a:spcBef>
            </a:pPr>
            <a:r>
              <a:rPr sz="1605" spc="-8" dirty="0">
                <a:solidFill>
                  <a:srgbClr val="FFFFFF"/>
                </a:solidFill>
                <a:latin typeface="Gill Sans MT"/>
                <a:cs typeface="Gill Sans MT"/>
              </a:rPr>
              <a:t>29.9%</a:t>
            </a:r>
            <a:endParaRPr sz="1605">
              <a:solidFill>
                <a:prstClr val="black"/>
              </a:solidFill>
              <a:latin typeface="Gill Sans MT"/>
              <a:cs typeface="Gill Sans MT"/>
            </a:endParaRPr>
          </a:p>
          <a:p>
            <a:pPr marL="10451" defTabSz="752460">
              <a:lnSpc>
                <a:spcPts val="1243"/>
              </a:lnSpc>
            </a:pPr>
            <a:r>
              <a:rPr sz="1070" spc="-8" dirty="0">
                <a:solidFill>
                  <a:srgbClr val="FFFFFF"/>
                </a:solidFill>
                <a:latin typeface="Gill Sans MT"/>
                <a:cs typeface="Gill Sans MT"/>
              </a:rPr>
              <a:t>2017</a:t>
            </a:r>
            <a:endParaRPr sz="1070">
              <a:solidFill>
                <a:prstClr val="black"/>
              </a:solidFill>
              <a:latin typeface="Gill Sans MT"/>
              <a:cs typeface="Gill Sans MT"/>
            </a:endParaRPr>
          </a:p>
        </p:txBody>
      </p:sp>
      <p:sp>
        <p:nvSpPr>
          <p:cNvPr id="33" name="object 33"/>
          <p:cNvSpPr txBox="1"/>
          <p:nvPr/>
        </p:nvSpPr>
        <p:spPr>
          <a:xfrm>
            <a:off x="7898964" y="2392378"/>
            <a:ext cx="506316" cy="408097"/>
          </a:xfrm>
          <a:prstGeom prst="rect">
            <a:avLst/>
          </a:prstGeom>
        </p:spPr>
        <p:txBody>
          <a:bodyPr vert="horz" wrap="square" lIns="0" tIns="10450" rIns="0" bIns="0" rtlCol="0">
            <a:spAutoFit/>
          </a:bodyPr>
          <a:lstStyle/>
          <a:p>
            <a:pPr marL="10451" defTabSz="752460">
              <a:lnSpc>
                <a:spcPts val="1884"/>
              </a:lnSpc>
              <a:spcBef>
                <a:spcPts val="82"/>
              </a:spcBef>
            </a:pPr>
            <a:r>
              <a:rPr sz="1605" spc="-8" dirty="0">
                <a:solidFill>
                  <a:srgbClr val="FFFFFF"/>
                </a:solidFill>
                <a:latin typeface="Gill Sans MT"/>
                <a:cs typeface="Gill Sans MT"/>
              </a:rPr>
              <a:t>33.3%</a:t>
            </a:r>
            <a:endParaRPr sz="1605">
              <a:solidFill>
                <a:prstClr val="black"/>
              </a:solidFill>
              <a:latin typeface="Gill Sans MT"/>
              <a:cs typeface="Gill Sans MT"/>
            </a:endParaRPr>
          </a:p>
          <a:p>
            <a:pPr marL="10451" defTabSz="752460">
              <a:lnSpc>
                <a:spcPts val="1243"/>
              </a:lnSpc>
            </a:pPr>
            <a:r>
              <a:rPr sz="1070" spc="-8" dirty="0">
                <a:solidFill>
                  <a:srgbClr val="FFFFFF"/>
                </a:solidFill>
                <a:latin typeface="Gill Sans MT"/>
                <a:cs typeface="Gill Sans MT"/>
              </a:rPr>
              <a:t>2018</a:t>
            </a:r>
            <a:endParaRPr sz="1070">
              <a:solidFill>
                <a:prstClr val="black"/>
              </a:solidFill>
              <a:latin typeface="Gill Sans MT"/>
              <a:cs typeface="Gill Sans MT"/>
            </a:endParaRPr>
          </a:p>
        </p:txBody>
      </p:sp>
      <p:sp>
        <p:nvSpPr>
          <p:cNvPr id="34" name="object 34"/>
          <p:cNvSpPr/>
          <p:nvPr/>
        </p:nvSpPr>
        <p:spPr>
          <a:xfrm>
            <a:off x="7936053" y="2100698"/>
            <a:ext cx="259690" cy="284770"/>
          </a:xfrm>
          <a:custGeom>
            <a:avLst/>
            <a:gdLst/>
            <a:ahLst/>
            <a:cxnLst/>
            <a:rect l="l" t="t" r="r" b="b"/>
            <a:pathLst>
              <a:path w="315595" h="346075">
                <a:moveTo>
                  <a:pt x="0" y="140208"/>
                </a:moveTo>
                <a:lnTo>
                  <a:pt x="0" y="333794"/>
                </a:lnTo>
                <a:lnTo>
                  <a:pt x="0" y="340410"/>
                </a:lnTo>
                <a:lnTo>
                  <a:pt x="5372" y="345782"/>
                </a:lnTo>
                <a:lnTo>
                  <a:pt x="11988" y="345782"/>
                </a:lnTo>
                <a:lnTo>
                  <a:pt x="303415" y="345782"/>
                </a:lnTo>
                <a:lnTo>
                  <a:pt x="310032" y="345782"/>
                </a:lnTo>
                <a:lnTo>
                  <a:pt x="315391" y="340410"/>
                </a:lnTo>
                <a:lnTo>
                  <a:pt x="315391" y="333794"/>
                </a:lnTo>
                <a:lnTo>
                  <a:pt x="315391" y="140208"/>
                </a:lnTo>
                <a:lnTo>
                  <a:pt x="157695" y="0"/>
                </a:lnTo>
                <a:lnTo>
                  <a:pt x="0" y="140208"/>
                </a:lnTo>
                <a:close/>
              </a:path>
            </a:pathLst>
          </a:custGeom>
          <a:ln w="6883">
            <a:solidFill>
              <a:srgbClr val="FFFFFF"/>
            </a:solidFill>
          </a:ln>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7999265" y="2215894"/>
            <a:ext cx="133105" cy="132135"/>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6301737" y="2084222"/>
            <a:ext cx="259690" cy="284770"/>
          </a:xfrm>
          <a:custGeom>
            <a:avLst/>
            <a:gdLst/>
            <a:ahLst/>
            <a:cxnLst/>
            <a:rect l="l" t="t" r="r" b="b"/>
            <a:pathLst>
              <a:path w="315595" h="346075">
                <a:moveTo>
                  <a:pt x="0" y="140220"/>
                </a:moveTo>
                <a:lnTo>
                  <a:pt x="0" y="333806"/>
                </a:lnTo>
                <a:lnTo>
                  <a:pt x="0" y="340423"/>
                </a:lnTo>
                <a:lnTo>
                  <a:pt x="5372" y="345795"/>
                </a:lnTo>
                <a:lnTo>
                  <a:pt x="12001" y="345795"/>
                </a:lnTo>
                <a:lnTo>
                  <a:pt x="303428" y="345795"/>
                </a:lnTo>
                <a:lnTo>
                  <a:pt x="310032" y="345795"/>
                </a:lnTo>
                <a:lnTo>
                  <a:pt x="315404" y="340423"/>
                </a:lnTo>
                <a:lnTo>
                  <a:pt x="315404" y="333806"/>
                </a:lnTo>
                <a:lnTo>
                  <a:pt x="315404" y="140220"/>
                </a:lnTo>
                <a:lnTo>
                  <a:pt x="157708" y="0"/>
                </a:lnTo>
                <a:lnTo>
                  <a:pt x="0" y="140220"/>
                </a:lnTo>
                <a:close/>
              </a:path>
            </a:pathLst>
          </a:custGeom>
          <a:ln w="6883">
            <a:solidFill>
              <a:srgbClr val="FFFFFF"/>
            </a:solidFill>
          </a:ln>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6364957" y="2199426"/>
            <a:ext cx="133105" cy="132131"/>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5800162" y="4731908"/>
            <a:ext cx="979192" cy="979192"/>
          </a:xfrm>
          <a:custGeom>
            <a:avLst/>
            <a:gdLst/>
            <a:ahLst/>
            <a:cxnLst/>
            <a:rect l="l" t="t" r="r" b="b"/>
            <a:pathLst>
              <a:path w="1189990" h="1189989">
                <a:moveTo>
                  <a:pt x="594798" y="0"/>
                </a:moveTo>
                <a:lnTo>
                  <a:pt x="545348" y="1940"/>
                </a:lnTo>
                <a:lnTo>
                  <a:pt x="496960" y="7733"/>
                </a:lnTo>
                <a:lnTo>
                  <a:pt x="449736" y="17341"/>
                </a:lnTo>
                <a:lnTo>
                  <a:pt x="403781" y="30721"/>
                </a:lnTo>
                <a:lnTo>
                  <a:pt x="359199" y="47835"/>
                </a:lnTo>
                <a:lnTo>
                  <a:pt x="316094" y="68642"/>
                </a:lnTo>
                <a:lnTo>
                  <a:pt x="274569" y="93101"/>
                </a:lnTo>
                <a:lnTo>
                  <a:pt x="234729" y="121174"/>
                </a:lnTo>
                <a:lnTo>
                  <a:pt x="196678" y="152819"/>
                </a:lnTo>
                <a:lnTo>
                  <a:pt x="161736" y="186936"/>
                </a:lnTo>
                <a:lnTo>
                  <a:pt x="130172" y="223183"/>
                </a:lnTo>
                <a:lnTo>
                  <a:pt x="101999" y="261341"/>
                </a:lnTo>
                <a:lnTo>
                  <a:pt x="77226" y="301196"/>
                </a:lnTo>
                <a:lnTo>
                  <a:pt x="55866" y="342531"/>
                </a:lnTo>
                <a:lnTo>
                  <a:pt x="37929" y="385129"/>
                </a:lnTo>
                <a:lnTo>
                  <a:pt x="23428" y="428775"/>
                </a:lnTo>
                <a:lnTo>
                  <a:pt x="12373" y="473251"/>
                </a:lnTo>
                <a:lnTo>
                  <a:pt x="4775" y="518343"/>
                </a:lnTo>
                <a:lnTo>
                  <a:pt x="647" y="563833"/>
                </a:lnTo>
                <a:lnTo>
                  <a:pt x="0" y="609506"/>
                </a:lnTo>
                <a:lnTo>
                  <a:pt x="2844" y="655145"/>
                </a:lnTo>
                <a:lnTo>
                  <a:pt x="9191" y="700534"/>
                </a:lnTo>
                <a:lnTo>
                  <a:pt x="19052" y="745456"/>
                </a:lnTo>
                <a:lnTo>
                  <a:pt x="32440" y="789696"/>
                </a:lnTo>
                <a:lnTo>
                  <a:pt x="49364" y="833038"/>
                </a:lnTo>
                <a:lnTo>
                  <a:pt x="69837" y="875264"/>
                </a:lnTo>
                <a:lnTo>
                  <a:pt x="93870" y="916158"/>
                </a:lnTo>
                <a:lnTo>
                  <a:pt x="121474" y="955505"/>
                </a:lnTo>
                <a:lnTo>
                  <a:pt x="152660" y="993089"/>
                </a:lnTo>
                <a:lnTo>
                  <a:pt x="186776" y="1028031"/>
                </a:lnTo>
                <a:lnTo>
                  <a:pt x="223020" y="1059595"/>
                </a:lnTo>
                <a:lnTo>
                  <a:pt x="261178" y="1087769"/>
                </a:lnTo>
                <a:lnTo>
                  <a:pt x="301031" y="1112542"/>
                </a:lnTo>
                <a:lnTo>
                  <a:pt x="342365" y="1133903"/>
                </a:lnTo>
                <a:lnTo>
                  <a:pt x="384962" y="1151840"/>
                </a:lnTo>
                <a:lnTo>
                  <a:pt x="428607" y="1166343"/>
                </a:lnTo>
                <a:lnTo>
                  <a:pt x="473083" y="1177399"/>
                </a:lnTo>
                <a:lnTo>
                  <a:pt x="518174" y="1184997"/>
                </a:lnTo>
                <a:lnTo>
                  <a:pt x="563664" y="1189126"/>
                </a:lnTo>
                <a:lnTo>
                  <a:pt x="609336" y="1189775"/>
                </a:lnTo>
                <a:lnTo>
                  <a:pt x="654975" y="1186931"/>
                </a:lnTo>
                <a:lnTo>
                  <a:pt x="700363" y="1180585"/>
                </a:lnTo>
                <a:lnTo>
                  <a:pt x="745285" y="1170724"/>
                </a:lnTo>
                <a:lnTo>
                  <a:pt x="789525" y="1157338"/>
                </a:lnTo>
                <a:lnTo>
                  <a:pt x="832866" y="1140414"/>
                </a:lnTo>
                <a:lnTo>
                  <a:pt x="875092" y="1119942"/>
                </a:lnTo>
                <a:lnTo>
                  <a:pt x="915987" y="1095909"/>
                </a:lnTo>
                <a:lnTo>
                  <a:pt x="955334" y="1068306"/>
                </a:lnTo>
                <a:lnTo>
                  <a:pt x="992917" y="1037120"/>
                </a:lnTo>
                <a:lnTo>
                  <a:pt x="1027859" y="1003002"/>
                </a:lnTo>
                <a:lnTo>
                  <a:pt x="1059423" y="966756"/>
                </a:lnTo>
                <a:lnTo>
                  <a:pt x="1087597" y="928597"/>
                </a:lnTo>
                <a:lnTo>
                  <a:pt x="1112371" y="888742"/>
                </a:lnTo>
                <a:lnTo>
                  <a:pt x="1133732" y="847408"/>
                </a:lnTo>
                <a:lnTo>
                  <a:pt x="1151669" y="804809"/>
                </a:lnTo>
                <a:lnTo>
                  <a:pt x="1166171" y="761164"/>
                </a:lnTo>
                <a:lnTo>
                  <a:pt x="1177227" y="716687"/>
                </a:lnTo>
                <a:lnTo>
                  <a:pt x="1184825" y="671595"/>
                </a:lnTo>
                <a:lnTo>
                  <a:pt x="1188954" y="626105"/>
                </a:lnTo>
                <a:lnTo>
                  <a:pt x="1189397" y="594969"/>
                </a:lnTo>
                <a:lnTo>
                  <a:pt x="594798" y="594969"/>
                </a:lnTo>
                <a:lnTo>
                  <a:pt x="594798" y="0"/>
                </a:lnTo>
                <a:close/>
              </a:path>
              <a:path w="1189990" h="1189989">
                <a:moveTo>
                  <a:pt x="1036948" y="196849"/>
                </a:moveTo>
                <a:lnTo>
                  <a:pt x="594798" y="594969"/>
                </a:lnTo>
                <a:lnTo>
                  <a:pt x="1189397" y="594969"/>
                </a:lnTo>
                <a:lnTo>
                  <a:pt x="1189603" y="580432"/>
                </a:lnTo>
                <a:lnTo>
                  <a:pt x="1186760" y="534793"/>
                </a:lnTo>
                <a:lnTo>
                  <a:pt x="1180414" y="489404"/>
                </a:lnTo>
                <a:lnTo>
                  <a:pt x="1170553" y="444482"/>
                </a:lnTo>
                <a:lnTo>
                  <a:pt x="1157166" y="400242"/>
                </a:lnTo>
                <a:lnTo>
                  <a:pt x="1140243" y="356901"/>
                </a:lnTo>
                <a:lnTo>
                  <a:pt x="1119770" y="314675"/>
                </a:lnTo>
                <a:lnTo>
                  <a:pt x="1095738" y="273780"/>
                </a:lnTo>
                <a:lnTo>
                  <a:pt x="1068134" y="234433"/>
                </a:lnTo>
                <a:lnTo>
                  <a:pt x="1036948" y="196849"/>
                </a:lnTo>
                <a:close/>
              </a:path>
            </a:pathLst>
          </a:custGeom>
          <a:solidFill>
            <a:srgbClr val="C1DAFC"/>
          </a:solidFill>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5837151" y="4763276"/>
            <a:ext cx="904995" cy="904995"/>
          </a:xfrm>
          <a:custGeom>
            <a:avLst/>
            <a:gdLst/>
            <a:ahLst/>
            <a:cxnLst/>
            <a:rect l="l" t="t" r="r" b="b"/>
            <a:pathLst>
              <a:path w="1099820" h="1099820">
                <a:moveTo>
                  <a:pt x="1099693" y="549846"/>
                </a:moveTo>
                <a:lnTo>
                  <a:pt x="1097674" y="597289"/>
                </a:lnTo>
                <a:lnTo>
                  <a:pt x="1091729" y="643611"/>
                </a:lnTo>
                <a:lnTo>
                  <a:pt x="1082023" y="688647"/>
                </a:lnTo>
                <a:lnTo>
                  <a:pt x="1068720" y="732232"/>
                </a:lnTo>
                <a:lnTo>
                  <a:pt x="1051986" y="774202"/>
                </a:lnTo>
                <a:lnTo>
                  <a:pt x="1031986" y="814391"/>
                </a:lnTo>
                <a:lnTo>
                  <a:pt x="1008884" y="852634"/>
                </a:lnTo>
                <a:lnTo>
                  <a:pt x="982846" y="888766"/>
                </a:lnTo>
                <a:lnTo>
                  <a:pt x="954037" y="922622"/>
                </a:lnTo>
                <a:lnTo>
                  <a:pt x="922622" y="954037"/>
                </a:lnTo>
                <a:lnTo>
                  <a:pt x="888766" y="982846"/>
                </a:lnTo>
                <a:lnTo>
                  <a:pt x="852634" y="1008884"/>
                </a:lnTo>
                <a:lnTo>
                  <a:pt x="814391" y="1031986"/>
                </a:lnTo>
                <a:lnTo>
                  <a:pt x="774202" y="1051986"/>
                </a:lnTo>
                <a:lnTo>
                  <a:pt x="732232" y="1068720"/>
                </a:lnTo>
                <a:lnTo>
                  <a:pt x="688647" y="1082023"/>
                </a:lnTo>
                <a:lnTo>
                  <a:pt x="643611" y="1091729"/>
                </a:lnTo>
                <a:lnTo>
                  <a:pt x="597289" y="1097674"/>
                </a:lnTo>
                <a:lnTo>
                  <a:pt x="549846" y="1099693"/>
                </a:lnTo>
                <a:lnTo>
                  <a:pt x="502403" y="1097674"/>
                </a:lnTo>
                <a:lnTo>
                  <a:pt x="456081" y="1091729"/>
                </a:lnTo>
                <a:lnTo>
                  <a:pt x="411045" y="1082023"/>
                </a:lnTo>
                <a:lnTo>
                  <a:pt x="367460" y="1068720"/>
                </a:lnTo>
                <a:lnTo>
                  <a:pt x="325490" y="1051986"/>
                </a:lnTo>
                <a:lnTo>
                  <a:pt x="285301" y="1031986"/>
                </a:lnTo>
                <a:lnTo>
                  <a:pt x="247058" y="1008884"/>
                </a:lnTo>
                <a:lnTo>
                  <a:pt x="210926" y="982846"/>
                </a:lnTo>
                <a:lnTo>
                  <a:pt x="177070" y="954037"/>
                </a:lnTo>
                <a:lnTo>
                  <a:pt x="145655" y="922622"/>
                </a:lnTo>
                <a:lnTo>
                  <a:pt x="116846" y="888766"/>
                </a:lnTo>
                <a:lnTo>
                  <a:pt x="90808" y="852634"/>
                </a:lnTo>
                <a:lnTo>
                  <a:pt x="67706" y="814391"/>
                </a:lnTo>
                <a:lnTo>
                  <a:pt x="47706" y="774202"/>
                </a:lnTo>
                <a:lnTo>
                  <a:pt x="30972" y="732232"/>
                </a:lnTo>
                <a:lnTo>
                  <a:pt x="17669" y="688647"/>
                </a:lnTo>
                <a:lnTo>
                  <a:pt x="7963" y="643611"/>
                </a:lnTo>
                <a:lnTo>
                  <a:pt x="2018" y="597289"/>
                </a:lnTo>
                <a:lnTo>
                  <a:pt x="0" y="549846"/>
                </a:lnTo>
                <a:lnTo>
                  <a:pt x="2018" y="502403"/>
                </a:lnTo>
                <a:lnTo>
                  <a:pt x="7963" y="456081"/>
                </a:lnTo>
                <a:lnTo>
                  <a:pt x="17669" y="411045"/>
                </a:lnTo>
                <a:lnTo>
                  <a:pt x="30972" y="367460"/>
                </a:lnTo>
                <a:lnTo>
                  <a:pt x="47706" y="325490"/>
                </a:lnTo>
                <a:lnTo>
                  <a:pt x="67706" y="285301"/>
                </a:lnTo>
                <a:lnTo>
                  <a:pt x="90808" y="247058"/>
                </a:lnTo>
                <a:lnTo>
                  <a:pt x="116846" y="210926"/>
                </a:lnTo>
                <a:lnTo>
                  <a:pt x="145655" y="177070"/>
                </a:lnTo>
                <a:lnTo>
                  <a:pt x="177070" y="145655"/>
                </a:lnTo>
                <a:lnTo>
                  <a:pt x="210926" y="116846"/>
                </a:lnTo>
                <a:lnTo>
                  <a:pt x="247058" y="90808"/>
                </a:lnTo>
                <a:lnTo>
                  <a:pt x="285301" y="67706"/>
                </a:lnTo>
                <a:lnTo>
                  <a:pt x="325490" y="47706"/>
                </a:lnTo>
                <a:lnTo>
                  <a:pt x="367460" y="30972"/>
                </a:lnTo>
                <a:lnTo>
                  <a:pt x="411045" y="17669"/>
                </a:lnTo>
                <a:lnTo>
                  <a:pt x="456081" y="7963"/>
                </a:lnTo>
                <a:lnTo>
                  <a:pt x="502403" y="2018"/>
                </a:lnTo>
                <a:lnTo>
                  <a:pt x="549846" y="0"/>
                </a:lnTo>
                <a:lnTo>
                  <a:pt x="597289" y="2018"/>
                </a:lnTo>
                <a:lnTo>
                  <a:pt x="643611" y="7963"/>
                </a:lnTo>
                <a:lnTo>
                  <a:pt x="688647" y="17669"/>
                </a:lnTo>
                <a:lnTo>
                  <a:pt x="732232" y="30972"/>
                </a:lnTo>
                <a:lnTo>
                  <a:pt x="774202" y="47706"/>
                </a:lnTo>
                <a:lnTo>
                  <a:pt x="814391" y="67706"/>
                </a:lnTo>
                <a:lnTo>
                  <a:pt x="852634" y="90808"/>
                </a:lnTo>
                <a:lnTo>
                  <a:pt x="888766" y="116846"/>
                </a:lnTo>
                <a:lnTo>
                  <a:pt x="922622" y="145655"/>
                </a:lnTo>
                <a:lnTo>
                  <a:pt x="954037" y="177070"/>
                </a:lnTo>
                <a:lnTo>
                  <a:pt x="982846" y="210926"/>
                </a:lnTo>
                <a:lnTo>
                  <a:pt x="1008884" y="247058"/>
                </a:lnTo>
                <a:lnTo>
                  <a:pt x="1031986" y="285301"/>
                </a:lnTo>
                <a:lnTo>
                  <a:pt x="1051986" y="325490"/>
                </a:lnTo>
                <a:lnTo>
                  <a:pt x="1068720" y="367460"/>
                </a:lnTo>
                <a:lnTo>
                  <a:pt x="1082023" y="411045"/>
                </a:lnTo>
                <a:lnTo>
                  <a:pt x="1091729" y="456081"/>
                </a:lnTo>
                <a:lnTo>
                  <a:pt x="1097674" y="502403"/>
                </a:lnTo>
                <a:lnTo>
                  <a:pt x="1099693" y="549846"/>
                </a:lnTo>
                <a:close/>
              </a:path>
            </a:pathLst>
          </a:custGeom>
          <a:ln w="10998">
            <a:solidFill>
              <a:srgbClr val="3284F6"/>
            </a:solidFill>
          </a:ln>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6458320" y="5142798"/>
            <a:ext cx="149439" cy="149439"/>
          </a:xfrm>
          <a:custGeom>
            <a:avLst/>
            <a:gdLst/>
            <a:ahLst/>
            <a:cxnLst/>
            <a:rect l="l" t="t" r="r" b="b"/>
            <a:pathLst>
              <a:path w="181609" h="181610">
                <a:moveTo>
                  <a:pt x="181051" y="90525"/>
                </a:moveTo>
                <a:lnTo>
                  <a:pt x="173937" y="125763"/>
                </a:lnTo>
                <a:lnTo>
                  <a:pt x="154538" y="154538"/>
                </a:lnTo>
                <a:lnTo>
                  <a:pt x="125763" y="173937"/>
                </a:lnTo>
                <a:lnTo>
                  <a:pt x="90525" y="181051"/>
                </a:lnTo>
                <a:lnTo>
                  <a:pt x="55292" y="173937"/>
                </a:lnTo>
                <a:lnTo>
                  <a:pt x="26517" y="154538"/>
                </a:lnTo>
                <a:lnTo>
                  <a:pt x="7115" y="125763"/>
                </a:lnTo>
                <a:lnTo>
                  <a:pt x="0" y="90525"/>
                </a:lnTo>
                <a:lnTo>
                  <a:pt x="7115" y="55287"/>
                </a:lnTo>
                <a:lnTo>
                  <a:pt x="26517" y="26512"/>
                </a:lnTo>
                <a:lnTo>
                  <a:pt x="55292" y="7113"/>
                </a:lnTo>
                <a:lnTo>
                  <a:pt x="90525" y="0"/>
                </a:lnTo>
                <a:lnTo>
                  <a:pt x="125763" y="7113"/>
                </a:lnTo>
                <a:lnTo>
                  <a:pt x="154538" y="26512"/>
                </a:lnTo>
                <a:lnTo>
                  <a:pt x="173937" y="55287"/>
                </a:lnTo>
                <a:lnTo>
                  <a:pt x="181051" y="90525"/>
                </a:lnTo>
                <a:close/>
              </a:path>
            </a:pathLst>
          </a:custGeom>
          <a:ln w="6578">
            <a:solidFill>
              <a:srgbClr val="3284F6"/>
            </a:solidFill>
          </a:ln>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5974698" y="5142798"/>
            <a:ext cx="149439" cy="149439"/>
          </a:xfrm>
          <a:custGeom>
            <a:avLst/>
            <a:gdLst/>
            <a:ahLst/>
            <a:cxnLst/>
            <a:rect l="l" t="t" r="r" b="b"/>
            <a:pathLst>
              <a:path w="181609" h="181610">
                <a:moveTo>
                  <a:pt x="181051" y="90525"/>
                </a:moveTo>
                <a:lnTo>
                  <a:pt x="173937" y="125763"/>
                </a:lnTo>
                <a:lnTo>
                  <a:pt x="154538" y="154538"/>
                </a:lnTo>
                <a:lnTo>
                  <a:pt x="125763" y="173937"/>
                </a:lnTo>
                <a:lnTo>
                  <a:pt x="90525" y="181051"/>
                </a:lnTo>
                <a:lnTo>
                  <a:pt x="55292" y="173937"/>
                </a:lnTo>
                <a:lnTo>
                  <a:pt x="26517" y="154538"/>
                </a:lnTo>
                <a:lnTo>
                  <a:pt x="7115" y="125763"/>
                </a:lnTo>
                <a:lnTo>
                  <a:pt x="0" y="90525"/>
                </a:lnTo>
                <a:lnTo>
                  <a:pt x="7115" y="55287"/>
                </a:lnTo>
                <a:lnTo>
                  <a:pt x="26517" y="26512"/>
                </a:lnTo>
                <a:lnTo>
                  <a:pt x="55292" y="7113"/>
                </a:lnTo>
                <a:lnTo>
                  <a:pt x="90525" y="0"/>
                </a:lnTo>
                <a:lnTo>
                  <a:pt x="125763" y="7113"/>
                </a:lnTo>
                <a:lnTo>
                  <a:pt x="154538" y="26512"/>
                </a:lnTo>
                <a:lnTo>
                  <a:pt x="173937" y="55287"/>
                </a:lnTo>
                <a:lnTo>
                  <a:pt x="181051" y="90525"/>
                </a:lnTo>
                <a:close/>
              </a:path>
            </a:pathLst>
          </a:custGeom>
          <a:ln w="6578">
            <a:solidFill>
              <a:srgbClr val="3284F6"/>
            </a:solidFill>
          </a:ln>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6518828" y="5202638"/>
            <a:ext cx="26647" cy="26647"/>
          </a:xfrm>
          <a:custGeom>
            <a:avLst/>
            <a:gdLst/>
            <a:ahLst/>
            <a:cxnLst/>
            <a:rect l="l" t="t" r="r" b="b"/>
            <a:pathLst>
              <a:path w="32384" h="32385">
                <a:moveTo>
                  <a:pt x="24676" y="0"/>
                </a:moveTo>
                <a:lnTo>
                  <a:pt x="7124" y="0"/>
                </a:lnTo>
                <a:lnTo>
                  <a:pt x="0" y="7124"/>
                </a:lnTo>
                <a:lnTo>
                  <a:pt x="0" y="24676"/>
                </a:lnTo>
                <a:lnTo>
                  <a:pt x="7124" y="31800"/>
                </a:lnTo>
                <a:lnTo>
                  <a:pt x="24676" y="31800"/>
                </a:lnTo>
                <a:lnTo>
                  <a:pt x="31800" y="24676"/>
                </a:lnTo>
                <a:lnTo>
                  <a:pt x="31800" y="7124"/>
                </a:lnTo>
                <a:lnTo>
                  <a:pt x="24676"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6212022" y="4896383"/>
            <a:ext cx="154392" cy="154392"/>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6212022" y="5380873"/>
            <a:ext cx="154392" cy="154392"/>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5" name="object 45"/>
          <p:cNvSpPr/>
          <p:nvPr/>
        </p:nvSpPr>
        <p:spPr>
          <a:xfrm>
            <a:off x="6032998" y="5173987"/>
            <a:ext cx="27693" cy="55909"/>
          </a:xfrm>
          <a:custGeom>
            <a:avLst/>
            <a:gdLst/>
            <a:ahLst/>
            <a:cxnLst/>
            <a:rect l="l" t="t" r="r" b="b"/>
            <a:pathLst>
              <a:path w="33654" h="67945">
                <a:moveTo>
                  <a:pt x="25831" y="0"/>
                </a:moveTo>
                <a:lnTo>
                  <a:pt x="7493" y="0"/>
                </a:lnTo>
                <a:lnTo>
                  <a:pt x="0" y="7505"/>
                </a:lnTo>
                <a:lnTo>
                  <a:pt x="0" y="60020"/>
                </a:lnTo>
                <a:lnTo>
                  <a:pt x="7493" y="67525"/>
                </a:lnTo>
                <a:lnTo>
                  <a:pt x="25831" y="67525"/>
                </a:lnTo>
                <a:lnTo>
                  <a:pt x="33324" y="60020"/>
                </a:lnTo>
                <a:lnTo>
                  <a:pt x="33324" y="7505"/>
                </a:lnTo>
                <a:lnTo>
                  <a:pt x="25831"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46" name="object 46"/>
          <p:cNvSpPr/>
          <p:nvPr/>
        </p:nvSpPr>
        <p:spPr>
          <a:xfrm>
            <a:off x="6022756" y="5215722"/>
            <a:ext cx="48070" cy="23513"/>
          </a:xfrm>
          <a:custGeom>
            <a:avLst/>
            <a:gdLst/>
            <a:ahLst/>
            <a:cxnLst/>
            <a:rect l="l" t="t" r="r" b="b"/>
            <a:pathLst>
              <a:path w="58420" h="28575">
                <a:moveTo>
                  <a:pt x="58280" y="0"/>
                </a:moveTo>
                <a:lnTo>
                  <a:pt x="55181" y="11117"/>
                </a:lnTo>
                <a:lnTo>
                  <a:pt x="48775" y="20086"/>
                </a:lnTo>
                <a:lnTo>
                  <a:pt x="39829" y="26076"/>
                </a:lnTo>
                <a:lnTo>
                  <a:pt x="29108" y="28257"/>
                </a:lnTo>
                <a:lnTo>
                  <a:pt x="18495" y="26120"/>
                </a:lnTo>
                <a:lnTo>
                  <a:pt x="9610" y="20245"/>
                </a:lnTo>
                <a:lnTo>
                  <a:pt x="3198" y="11439"/>
                </a:lnTo>
                <a:lnTo>
                  <a:pt x="0" y="508"/>
                </a:lnTo>
              </a:path>
            </a:pathLst>
          </a:custGeom>
          <a:ln w="8966">
            <a:solidFill>
              <a:srgbClr val="3284F6"/>
            </a:solidFill>
          </a:ln>
        </p:spPr>
        <p:txBody>
          <a:bodyPr wrap="square" lIns="0" tIns="0" rIns="0" bIns="0" rtlCol="0"/>
          <a:lstStyle/>
          <a:p>
            <a:pPr defTabSz="752460"/>
            <a:endParaRPr sz="1481">
              <a:solidFill>
                <a:prstClr val="black"/>
              </a:solidFill>
              <a:latin typeface="Calibri"/>
            </a:endParaRPr>
          </a:p>
        </p:txBody>
      </p:sp>
      <p:sp>
        <p:nvSpPr>
          <p:cNvPr id="47" name="object 47"/>
          <p:cNvSpPr/>
          <p:nvPr/>
        </p:nvSpPr>
        <p:spPr>
          <a:xfrm>
            <a:off x="6032032" y="5253926"/>
            <a:ext cx="29261" cy="0"/>
          </a:xfrm>
          <a:custGeom>
            <a:avLst/>
            <a:gdLst/>
            <a:ahLst/>
            <a:cxnLst/>
            <a:rect l="l" t="t" r="r" b="b"/>
            <a:pathLst>
              <a:path w="35559">
                <a:moveTo>
                  <a:pt x="0" y="0"/>
                </a:moveTo>
                <a:lnTo>
                  <a:pt x="35547" y="0"/>
                </a:lnTo>
              </a:path>
            </a:pathLst>
          </a:custGeom>
          <a:ln w="8953">
            <a:solidFill>
              <a:srgbClr val="3284F6"/>
            </a:solidFill>
          </a:ln>
        </p:spPr>
        <p:txBody>
          <a:bodyPr wrap="square" lIns="0" tIns="0" rIns="0" bIns="0" rtlCol="0"/>
          <a:lstStyle/>
          <a:p>
            <a:pPr defTabSz="752460"/>
            <a:endParaRPr sz="1481">
              <a:solidFill>
                <a:prstClr val="black"/>
              </a:solidFill>
              <a:latin typeface="Calibri"/>
            </a:endParaRPr>
          </a:p>
        </p:txBody>
      </p:sp>
      <p:sp>
        <p:nvSpPr>
          <p:cNvPr id="48" name="object 48"/>
          <p:cNvSpPr/>
          <p:nvPr/>
        </p:nvSpPr>
        <p:spPr>
          <a:xfrm>
            <a:off x="6015555" y="5182224"/>
            <a:ext cx="60089" cy="60089"/>
          </a:xfrm>
          <a:custGeom>
            <a:avLst/>
            <a:gdLst/>
            <a:ahLst/>
            <a:cxnLst/>
            <a:rect l="l" t="t" r="r" b="b"/>
            <a:pathLst>
              <a:path w="73025" h="73025">
                <a:moveTo>
                  <a:pt x="72847" y="0"/>
                </a:moveTo>
                <a:lnTo>
                  <a:pt x="0" y="72847"/>
                </a:lnTo>
              </a:path>
            </a:pathLst>
          </a:custGeom>
          <a:ln w="9309">
            <a:solidFill>
              <a:srgbClr val="3284F6"/>
            </a:solidFill>
          </a:ln>
        </p:spPr>
        <p:txBody>
          <a:bodyPr wrap="square" lIns="0" tIns="0" rIns="0" bIns="0" rtlCol="0"/>
          <a:lstStyle/>
          <a:p>
            <a:pPr defTabSz="752460"/>
            <a:endParaRPr sz="1481">
              <a:solidFill>
                <a:prstClr val="black"/>
              </a:solidFill>
              <a:latin typeface="Calibri"/>
            </a:endParaRPr>
          </a:p>
        </p:txBody>
      </p:sp>
      <p:sp>
        <p:nvSpPr>
          <p:cNvPr id="49" name="object 49"/>
          <p:cNvSpPr/>
          <p:nvPr/>
        </p:nvSpPr>
        <p:spPr>
          <a:xfrm>
            <a:off x="6289597" y="4139342"/>
            <a:ext cx="799969" cy="1076379"/>
          </a:xfrm>
          <a:custGeom>
            <a:avLst/>
            <a:gdLst/>
            <a:ahLst/>
            <a:cxnLst/>
            <a:rect l="l" t="t" r="r" b="b"/>
            <a:pathLst>
              <a:path w="972184" h="1308100">
                <a:moveTo>
                  <a:pt x="0" y="0"/>
                </a:moveTo>
                <a:lnTo>
                  <a:pt x="0" y="1308100"/>
                </a:lnTo>
                <a:lnTo>
                  <a:pt x="972108" y="432816"/>
                </a:lnTo>
                <a:lnTo>
                  <a:pt x="935916" y="393926"/>
                </a:lnTo>
                <a:lnTo>
                  <a:pt x="899051" y="356906"/>
                </a:lnTo>
                <a:lnTo>
                  <a:pt x="861501" y="321750"/>
                </a:lnTo>
                <a:lnTo>
                  <a:pt x="823252" y="288451"/>
                </a:lnTo>
                <a:lnTo>
                  <a:pt x="784290" y="257005"/>
                </a:lnTo>
                <a:lnTo>
                  <a:pt x="744603" y="227405"/>
                </a:lnTo>
                <a:lnTo>
                  <a:pt x="704176" y="199644"/>
                </a:lnTo>
                <a:lnTo>
                  <a:pt x="662997" y="173718"/>
                </a:lnTo>
                <a:lnTo>
                  <a:pt x="621053" y="149620"/>
                </a:lnTo>
                <a:lnTo>
                  <a:pt x="578329" y="127344"/>
                </a:lnTo>
                <a:lnTo>
                  <a:pt x="534812" y="106884"/>
                </a:lnTo>
                <a:lnTo>
                  <a:pt x="490490" y="88235"/>
                </a:lnTo>
                <a:lnTo>
                  <a:pt x="445348" y="71390"/>
                </a:lnTo>
                <a:lnTo>
                  <a:pt x="399374" y="56343"/>
                </a:lnTo>
                <a:lnTo>
                  <a:pt x="352554" y="43089"/>
                </a:lnTo>
                <a:lnTo>
                  <a:pt x="304874" y="31622"/>
                </a:lnTo>
                <a:lnTo>
                  <a:pt x="256321" y="21934"/>
                </a:lnTo>
                <a:lnTo>
                  <a:pt x="206883" y="14022"/>
                </a:lnTo>
                <a:lnTo>
                  <a:pt x="156545" y="7878"/>
                </a:lnTo>
                <a:lnTo>
                  <a:pt x="105294" y="3497"/>
                </a:lnTo>
                <a:lnTo>
                  <a:pt x="53116" y="873"/>
                </a:lnTo>
                <a:lnTo>
                  <a:pt x="0"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50" name="object 50"/>
          <p:cNvSpPr/>
          <p:nvPr/>
        </p:nvSpPr>
        <p:spPr>
          <a:xfrm>
            <a:off x="6289597" y="4139342"/>
            <a:ext cx="799969" cy="1076379"/>
          </a:xfrm>
          <a:custGeom>
            <a:avLst/>
            <a:gdLst/>
            <a:ahLst/>
            <a:cxnLst/>
            <a:rect l="l" t="t" r="r" b="b"/>
            <a:pathLst>
              <a:path w="972184" h="1308100">
                <a:moveTo>
                  <a:pt x="0" y="1308100"/>
                </a:moveTo>
                <a:lnTo>
                  <a:pt x="0" y="0"/>
                </a:lnTo>
                <a:lnTo>
                  <a:pt x="53116" y="873"/>
                </a:lnTo>
                <a:lnTo>
                  <a:pt x="105294" y="3497"/>
                </a:lnTo>
                <a:lnTo>
                  <a:pt x="156545" y="7878"/>
                </a:lnTo>
                <a:lnTo>
                  <a:pt x="206883" y="14022"/>
                </a:lnTo>
                <a:lnTo>
                  <a:pt x="256321" y="21934"/>
                </a:lnTo>
                <a:lnTo>
                  <a:pt x="304874" y="31622"/>
                </a:lnTo>
                <a:lnTo>
                  <a:pt x="352554" y="43089"/>
                </a:lnTo>
                <a:lnTo>
                  <a:pt x="399374" y="56343"/>
                </a:lnTo>
                <a:lnTo>
                  <a:pt x="445348" y="71390"/>
                </a:lnTo>
                <a:lnTo>
                  <a:pt x="490490" y="88235"/>
                </a:lnTo>
                <a:lnTo>
                  <a:pt x="534812" y="106884"/>
                </a:lnTo>
                <a:lnTo>
                  <a:pt x="578329" y="127344"/>
                </a:lnTo>
                <a:lnTo>
                  <a:pt x="621053" y="149620"/>
                </a:lnTo>
                <a:lnTo>
                  <a:pt x="662997" y="173718"/>
                </a:lnTo>
                <a:lnTo>
                  <a:pt x="704176" y="199644"/>
                </a:lnTo>
                <a:lnTo>
                  <a:pt x="744603" y="227405"/>
                </a:lnTo>
                <a:lnTo>
                  <a:pt x="784290" y="257005"/>
                </a:lnTo>
                <a:lnTo>
                  <a:pt x="823252" y="288451"/>
                </a:lnTo>
                <a:lnTo>
                  <a:pt x="861501" y="321750"/>
                </a:lnTo>
                <a:lnTo>
                  <a:pt x="899051" y="356906"/>
                </a:lnTo>
                <a:lnTo>
                  <a:pt x="935916" y="393926"/>
                </a:lnTo>
                <a:lnTo>
                  <a:pt x="972108" y="432816"/>
                </a:lnTo>
                <a:lnTo>
                  <a:pt x="0" y="1308100"/>
                </a:lnTo>
                <a:close/>
              </a:path>
            </a:pathLst>
          </a:custGeom>
          <a:ln w="13487">
            <a:solidFill>
              <a:srgbClr val="FFFFFF"/>
            </a:solidFill>
          </a:ln>
        </p:spPr>
        <p:txBody>
          <a:bodyPr wrap="square" lIns="0" tIns="0" rIns="0" bIns="0" rtlCol="0"/>
          <a:lstStyle/>
          <a:p>
            <a:pPr defTabSz="752460"/>
            <a:endParaRPr sz="1481">
              <a:solidFill>
                <a:prstClr val="black"/>
              </a:solidFill>
              <a:latin typeface="Calibri"/>
            </a:endParaRPr>
          </a:p>
        </p:txBody>
      </p:sp>
      <p:sp>
        <p:nvSpPr>
          <p:cNvPr id="51" name="object 51"/>
          <p:cNvSpPr txBox="1"/>
          <p:nvPr/>
        </p:nvSpPr>
        <p:spPr>
          <a:xfrm>
            <a:off x="6350386" y="4558863"/>
            <a:ext cx="433164" cy="357329"/>
          </a:xfrm>
          <a:prstGeom prst="rect">
            <a:avLst/>
          </a:prstGeom>
        </p:spPr>
        <p:txBody>
          <a:bodyPr vert="horz" wrap="square" lIns="0" tIns="10973" rIns="0" bIns="0" rtlCol="0">
            <a:spAutoFit/>
          </a:bodyPr>
          <a:lstStyle/>
          <a:p>
            <a:pPr marL="10451" defTabSz="752460">
              <a:lnSpc>
                <a:spcPts val="1596"/>
              </a:lnSpc>
              <a:spcBef>
                <a:spcPts val="86"/>
              </a:spcBef>
            </a:pPr>
            <a:r>
              <a:rPr sz="1358" spc="-4" dirty="0">
                <a:solidFill>
                  <a:srgbClr val="FFFFFF"/>
                </a:solidFill>
                <a:latin typeface="Gill Sans MT"/>
                <a:cs typeface="Gill Sans MT"/>
              </a:rPr>
              <a:t>13.6%</a:t>
            </a:r>
            <a:endParaRPr sz="1358">
              <a:solidFill>
                <a:prstClr val="black"/>
              </a:solidFill>
              <a:latin typeface="Gill Sans MT"/>
              <a:cs typeface="Gill Sans MT"/>
            </a:endParaRPr>
          </a:p>
          <a:p>
            <a:pPr marL="10451" defTabSz="752460">
              <a:lnSpc>
                <a:spcPts val="1053"/>
              </a:lnSpc>
            </a:pPr>
            <a:r>
              <a:rPr sz="905" spc="-4" dirty="0">
                <a:solidFill>
                  <a:srgbClr val="FFFFFF"/>
                </a:solidFill>
                <a:latin typeface="Gill Sans MT"/>
                <a:cs typeface="Gill Sans MT"/>
              </a:rPr>
              <a:t>2017</a:t>
            </a:r>
            <a:endParaRPr sz="905">
              <a:solidFill>
                <a:prstClr val="black"/>
              </a:solidFill>
              <a:latin typeface="Gill Sans MT"/>
              <a:cs typeface="Gill Sans MT"/>
            </a:endParaRPr>
          </a:p>
        </p:txBody>
      </p:sp>
      <p:sp>
        <p:nvSpPr>
          <p:cNvPr id="52" name="object 52"/>
          <p:cNvSpPr/>
          <p:nvPr/>
        </p:nvSpPr>
        <p:spPr>
          <a:xfrm>
            <a:off x="6357035" y="4323432"/>
            <a:ext cx="224105" cy="227448"/>
          </a:xfrm>
          <a:prstGeom prst="rect">
            <a:avLst/>
          </a:prstGeom>
          <a:blipFill>
            <a:blip r:embed="rId10"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3" name="object 53"/>
          <p:cNvSpPr/>
          <p:nvPr/>
        </p:nvSpPr>
        <p:spPr>
          <a:xfrm>
            <a:off x="7271053" y="4731810"/>
            <a:ext cx="979714" cy="979714"/>
          </a:xfrm>
          <a:custGeom>
            <a:avLst/>
            <a:gdLst/>
            <a:ahLst/>
            <a:cxnLst/>
            <a:rect l="l" t="t" r="r" b="b"/>
            <a:pathLst>
              <a:path w="1190625" h="1190625">
                <a:moveTo>
                  <a:pt x="595043" y="0"/>
                </a:moveTo>
                <a:lnTo>
                  <a:pt x="539862" y="2240"/>
                </a:lnTo>
                <a:lnTo>
                  <a:pt x="486826" y="9013"/>
                </a:lnTo>
                <a:lnTo>
                  <a:pt x="435691" y="20398"/>
                </a:lnTo>
                <a:lnTo>
                  <a:pt x="386215" y="36474"/>
                </a:lnTo>
                <a:lnTo>
                  <a:pt x="338155" y="57320"/>
                </a:lnTo>
                <a:lnTo>
                  <a:pt x="291267" y="83015"/>
                </a:lnTo>
                <a:lnTo>
                  <a:pt x="245310" y="113639"/>
                </a:lnTo>
                <a:lnTo>
                  <a:pt x="206989" y="143919"/>
                </a:lnTo>
                <a:lnTo>
                  <a:pt x="171805" y="176669"/>
                </a:lnTo>
                <a:lnTo>
                  <a:pt x="139793" y="211675"/>
                </a:lnTo>
                <a:lnTo>
                  <a:pt x="110986" y="248723"/>
                </a:lnTo>
                <a:lnTo>
                  <a:pt x="85419" y="287601"/>
                </a:lnTo>
                <a:lnTo>
                  <a:pt x="63126" y="328093"/>
                </a:lnTo>
                <a:lnTo>
                  <a:pt x="44139" y="369986"/>
                </a:lnTo>
                <a:lnTo>
                  <a:pt x="28494" y="413065"/>
                </a:lnTo>
                <a:lnTo>
                  <a:pt x="16223" y="457118"/>
                </a:lnTo>
                <a:lnTo>
                  <a:pt x="7361" y="501930"/>
                </a:lnTo>
                <a:lnTo>
                  <a:pt x="1942" y="547288"/>
                </a:lnTo>
                <a:lnTo>
                  <a:pt x="0" y="592977"/>
                </a:lnTo>
                <a:lnTo>
                  <a:pt x="1567" y="638783"/>
                </a:lnTo>
                <a:lnTo>
                  <a:pt x="6679" y="684493"/>
                </a:lnTo>
                <a:lnTo>
                  <a:pt x="15369" y="729893"/>
                </a:lnTo>
                <a:lnTo>
                  <a:pt x="27671" y="774769"/>
                </a:lnTo>
                <a:lnTo>
                  <a:pt x="43618" y="818906"/>
                </a:lnTo>
                <a:lnTo>
                  <a:pt x="63246" y="862092"/>
                </a:lnTo>
                <a:lnTo>
                  <a:pt x="86586" y="904112"/>
                </a:lnTo>
                <a:lnTo>
                  <a:pt x="113675" y="944753"/>
                </a:lnTo>
                <a:lnTo>
                  <a:pt x="143954" y="983072"/>
                </a:lnTo>
                <a:lnTo>
                  <a:pt x="176704" y="1018255"/>
                </a:lnTo>
                <a:lnTo>
                  <a:pt x="211710" y="1050266"/>
                </a:lnTo>
                <a:lnTo>
                  <a:pt x="248759" y="1079071"/>
                </a:lnTo>
                <a:lnTo>
                  <a:pt x="287636" y="1104638"/>
                </a:lnTo>
                <a:lnTo>
                  <a:pt x="328128" y="1126931"/>
                </a:lnTo>
                <a:lnTo>
                  <a:pt x="370021" y="1145918"/>
                </a:lnTo>
                <a:lnTo>
                  <a:pt x="413101" y="1161563"/>
                </a:lnTo>
                <a:lnTo>
                  <a:pt x="457154" y="1173834"/>
                </a:lnTo>
                <a:lnTo>
                  <a:pt x="501966" y="1182697"/>
                </a:lnTo>
                <a:lnTo>
                  <a:pt x="547323" y="1188116"/>
                </a:lnTo>
                <a:lnTo>
                  <a:pt x="593012" y="1190060"/>
                </a:lnTo>
                <a:lnTo>
                  <a:pt x="638819" y="1188492"/>
                </a:lnTo>
                <a:lnTo>
                  <a:pt x="684529" y="1183381"/>
                </a:lnTo>
                <a:lnTo>
                  <a:pt x="729928" y="1174692"/>
                </a:lnTo>
                <a:lnTo>
                  <a:pt x="774804" y="1162391"/>
                </a:lnTo>
                <a:lnTo>
                  <a:pt x="818942" y="1146444"/>
                </a:lnTo>
                <a:lnTo>
                  <a:pt x="862128" y="1126817"/>
                </a:lnTo>
                <a:lnTo>
                  <a:pt x="904148" y="1103476"/>
                </a:lnTo>
                <a:lnTo>
                  <a:pt x="944788" y="1076388"/>
                </a:lnTo>
                <a:lnTo>
                  <a:pt x="983110" y="1046108"/>
                </a:lnTo>
                <a:lnTo>
                  <a:pt x="1018293" y="1013358"/>
                </a:lnTo>
                <a:lnTo>
                  <a:pt x="1050305" y="978352"/>
                </a:lnTo>
                <a:lnTo>
                  <a:pt x="1079112" y="941302"/>
                </a:lnTo>
                <a:lnTo>
                  <a:pt x="1104679" y="902424"/>
                </a:lnTo>
                <a:lnTo>
                  <a:pt x="1126973" y="861932"/>
                </a:lnTo>
                <a:lnTo>
                  <a:pt x="1145959" y="820038"/>
                </a:lnTo>
                <a:lnTo>
                  <a:pt x="1161604" y="776957"/>
                </a:lnTo>
                <a:lnTo>
                  <a:pt x="1173875" y="732903"/>
                </a:lnTo>
                <a:lnTo>
                  <a:pt x="1182737" y="688090"/>
                </a:lnTo>
                <a:lnTo>
                  <a:pt x="1188156" y="642732"/>
                </a:lnTo>
                <a:lnTo>
                  <a:pt x="1190099" y="597042"/>
                </a:lnTo>
                <a:lnTo>
                  <a:pt x="1190029" y="595007"/>
                </a:lnTo>
                <a:lnTo>
                  <a:pt x="595043" y="595007"/>
                </a:lnTo>
                <a:lnTo>
                  <a:pt x="595043" y="0"/>
                </a:lnTo>
                <a:close/>
              </a:path>
              <a:path w="1190625" h="1190625">
                <a:moveTo>
                  <a:pt x="1076424" y="245262"/>
                </a:moveTo>
                <a:lnTo>
                  <a:pt x="595043" y="595007"/>
                </a:lnTo>
                <a:lnTo>
                  <a:pt x="1190029" y="595007"/>
                </a:lnTo>
                <a:lnTo>
                  <a:pt x="1188531" y="551235"/>
                </a:lnTo>
                <a:lnTo>
                  <a:pt x="1183419" y="505524"/>
                </a:lnTo>
                <a:lnTo>
                  <a:pt x="1174729" y="460123"/>
                </a:lnTo>
                <a:lnTo>
                  <a:pt x="1162427" y="415247"/>
                </a:lnTo>
                <a:lnTo>
                  <a:pt x="1146480" y="371109"/>
                </a:lnTo>
                <a:lnTo>
                  <a:pt x="1126853" y="327923"/>
                </a:lnTo>
                <a:lnTo>
                  <a:pt x="1103512" y="285902"/>
                </a:lnTo>
                <a:lnTo>
                  <a:pt x="1076424" y="245262"/>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54" name="object 54"/>
          <p:cNvSpPr/>
          <p:nvPr/>
        </p:nvSpPr>
        <p:spPr>
          <a:xfrm>
            <a:off x="7310079" y="4767772"/>
            <a:ext cx="904995" cy="904995"/>
          </a:xfrm>
          <a:custGeom>
            <a:avLst/>
            <a:gdLst/>
            <a:ahLst/>
            <a:cxnLst/>
            <a:rect l="l" t="t" r="r" b="b"/>
            <a:pathLst>
              <a:path w="1099820" h="1099820">
                <a:moveTo>
                  <a:pt x="1099693" y="549846"/>
                </a:moveTo>
                <a:lnTo>
                  <a:pt x="1097674" y="597289"/>
                </a:lnTo>
                <a:lnTo>
                  <a:pt x="1091729" y="643611"/>
                </a:lnTo>
                <a:lnTo>
                  <a:pt x="1082023" y="688647"/>
                </a:lnTo>
                <a:lnTo>
                  <a:pt x="1068720" y="732232"/>
                </a:lnTo>
                <a:lnTo>
                  <a:pt x="1051986" y="774202"/>
                </a:lnTo>
                <a:lnTo>
                  <a:pt x="1031986" y="814391"/>
                </a:lnTo>
                <a:lnTo>
                  <a:pt x="1008884" y="852634"/>
                </a:lnTo>
                <a:lnTo>
                  <a:pt x="982846" y="888766"/>
                </a:lnTo>
                <a:lnTo>
                  <a:pt x="954037" y="922622"/>
                </a:lnTo>
                <a:lnTo>
                  <a:pt x="922622" y="954037"/>
                </a:lnTo>
                <a:lnTo>
                  <a:pt x="888766" y="982846"/>
                </a:lnTo>
                <a:lnTo>
                  <a:pt x="852634" y="1008884"/>
                </a:lnTo>
                <a:lnTo>
                  <a:pt x="814391" y="1031986"/>
                </a:lnTo>
                <a:lnTo>
                  <a:pt x="774202" y="1051986"/>
                </a:lnTo>
                <a:lnTo>
                  <a:pt x="732232" y="1068720"/>
                </a:lnTo>
                <a:lnTo>
                  <a:pt x="688647" y="1082023"/>
                </a:lnTo>
                <a:lnTo>
                  <a:pt x="643611" y="1091729"/>
                </a:lnTo>
                <a:lnTo>
                  <a:pt x="597289" y="1097674"/>
                </a:lnTo>
                <a:lnTo>
                  <a:pt x="549846" y="1099693"/>
                </a:lnTo>
                <a:lnTo>
                  <a:pt x="502403" y="1097674"/>
                </a:lnTo>
                <a:lnTo>
                  <a:pt x="456081" y="1091729"/>
                </a:lnTo>
                <a:lnTo>
                  <a:pt x="411045" y="1082023"/>
                </a:lnTo>
                <a:lnTo>
                  <a:pt x="367460" y="1068720"/>
                </a:lnTo>
                <a:lnTo>
                  <a:pt x="325490" y="1051986"/>
                </a:lnTo>
                <a:lnTo>
                  <a:pt x="285301" y="1031986"/>
                </a:lnTo>
                <a:lnTo>
                  <a:pt x="247058" y="1008884"/>
                </a:lnTo>
                <a:lnTo>
                  <a:pt x="210926" y="982846"/>
                </a:lnTo>
                <a:lnTo>
                  <a:pt x="177070" y="954037"/>
                </a:lnTo>
                <a:lnTo>
                  <a:pt x="145655" y="922622"/>
                </a:lnTo>
                <a:lnTo>
                  <a:pt x="116846" y="888766"/>
                </a:lnTo>
                <a:lnTo>
                  <a:pt x="90808" y="852634"/>
                </a:lnTo>
                <a:lnTo>
                  <a:pt x="67706" y="814391"/>
                </a:lnTo>
                <a:lnTo>
                  <a:pt x="47706" y="774202"/>
                </a:lnTo>
                <a:lnTo>
                  <a:pt x="30972" y="732232"/>
                </a:lnTo>
                <a:lnTo>
                  <a:pt x="17669" y="688647"/>
                </a:lnTo>
                <a:lnTo>
                  <a:pt x="7963" y="643611"/>
                </a:lnTo>
                <a:lnTo>
                  <a:pt x="2018" y="597289"/>
                </a:lnTo>
                <a:lnTo>
                  <a:pt x="0" y="549846"/>
                </a:lnTo>
                <a:lnTo>
                  <a:pt x="2018" y="502403"/>
                </a:lnTo>
                <a:lnTo>
                  <a:pt x="7963" y="456081"/>
                </a:lnTo>
                <a:lnTo>
                  <a:pt x="17669" y="411045"/>
                </a:lnTo>
                <a:lnTo>
                  <a:pt x="30972" y="367460"/>
                </a:lnTo>
                <a:lnTo>
                  <a:pt x="47706" y="325490"/>
                </a:lnTo>
                <a:lnTo>
                  <a:pt x="67706" y="285301"/>
                </a:lnTo>
                <a:lnTo>
                  <a:pt x="90808" y="247058"/>
                </a:lnTo>
                <a:lnTo>
                  <a:pt x="116846" y="210926"/>
                </a:lnTo>
                <a:lnTo>
                  <a:pt x="145655" y="177070"/>
                </a:lnTo>
                <a:lnTo>
                  <a:pt x="177070" y="145655"/>
                </a:lnTo>
                <a:lnTo>
                  <a:pt x="210926" y="116846"/>
                </a:lnTo>
                <a:lnTo>
                  <a:pt x="247058" y="90808"/>
                </a:lnTo>
                <a:lnTo>
                  <a:pt x="285301" y="67706"/>
                </a:lnTo>
                <a:lnTo>
                  <a:pt x="325490" y="47706"/>
                </a:lnTo>
                <a:lnTo>
                  <a:pt x="367460" y="30972"/>
                </a:lnTo>
                <a:lnTo>
                  <a:pt x="411045" y="17669"/>
                </a:lnTo>
                <a:lnTo>
                  <a:pt x="456081" y="7963"/>
                </a:lnTo>
                <a:lnTo>
                  <a:pt x="502403" y="2018"/>
                </a:lnTo>
                <a:lnTo>
                  <a:pt x="549846" y="0"/>
                </a:lnTo>
                <a:lnTo>
                  <a:pt x="597289" y="2018"/>
                </a:lnTo>
                <a:lnTo>
                  <a:pt x="643611" y="7963"/>
                </a:lnTo>
                <a:lnTo>
                  <a:pt x="688647" y="17669"/>
                </a:lnTo>
                <a:lnTo>
                  <a:pt x="732232" y="30972"/>
                </a:lnTo>
                <a:lnTo>
                  <a:pt x="774202" y="47706"/>
                </a:lnTo>
                <a:lnTo>
                  <a:pt x="814391" y="67706"/>
                </a:lnTo>
                <a:lnTo>
                  <a:pt x="852634" y="90808"/>
                </a:lnTo>
                <a:lnTo>
                  <a:pt x="888766" y="116846"/>
                </a:lnTo>
                <a:lnTo>
                  <a:pt x="922622" y="145655"/>
                </a:lnTo>
                <a:lnTo>
                  <a:pt x="954037" y="177070"/>
                </a:lnTo>
                <a:lnTo>
                  <a:pt x="982846" y="210926"/>
                </a:lnTo>
                <a:lnTo>
                  <a:pt x="1008884" y="247058"/>
                </a:lnTo>
                <a:lnTo>
                  <a:pt x="1031986" y="285301"/>
                </a:lnTo>
                <a:lnTo>
                  <a:pt x="1051986" y="325490"/>
                </a:lnTo>
                <a:lnTo>
                  <a:pt x="1068720" y="367460"/>
                </a:lnTo>
                <a:lnTo>
                  <a:pt x="1082023" y="411045"/>
                </a:lnTo>
                <a:lnTo>
                  <a:pt x="1091729" y="456081"/>
                </a:lnTo>
                <a:lnTo>
                  <a:pt x="1097674" y="502403"/>
                </a:lnTo>
                <a:lnTo>
                  <a:pt x="1099693" y="549846"/>
                </a:lnTo>
                <a:close/>
              </a:path>
            </a:pathLst>
          </a:custGeom>
          <a:ln w="10998">
            <a:solidFill>
              <a:srgbClr val="3284F6"/>
            </a:solidFill>
          </a:ln>
        </p:spPr>
        <p:txBody>
          <a:bodyPr wrap="square" lIns="0" tIns="0" rIns="0" bIns="0" rtlCol="0"/>
          <a:lstStyle/>
          <a:p>
            <a:pPr defTabSz="752460"/>
            <a:endParaRPr sz="1481">
              <a:solidFill>
                <a:prstClr val="black"/>
              </a:solidFill>
              <a:latin typeface="Calibri"/>
            </a:endParaRPr>
          </a:p>
        </p:txBody>
      </p:sp>
      <p:sp>
        <p:nvSpPr>
          <p:cNvPr id="55" name="object 55"/>
          <p:cNvSpPr/>
          <p:nvPr/>
        </p:nvSpPr>
        <p:spPr>
          <a:xfrm>
            <a:off x="7931249" y="5147289"/>
            <a:ext cx="149439" cy="149439"/>
          </a:xfrm>
          <a:custGeom>
            <a:avLst/>
            <a:gdLst/>
            <a:ahLst/>
            <a:cxnLst/>
            <a:rect l="l" t="t" r="r" b="b"/>
            <a:pathLst>
              <a:path w="181609" h="181610">
                <a:moveTo>
                  <a:pt x="181051" y="90525"/>
                </a:moveTo>
                <a:lnTo>
                  <a:pt x="173937" y="125763"/>
                </a:lnTo>
                <a:lnTo>
                  <a:pt x="154538" y="154538"/>
                </a:lnTo>
                <a:lnTo>
                  <a:pt x="125763" y="173937"/>
                </a:lnTo>
                <a:lnTo>
                  <a:pt x="90525" y="181051"/>
                </a:lnTo>
                <a:lnTo>
                  <a:pt x="55292" y="173937"/>
                </a:lnTo>
                <a:lnTo>
                  <a:pt x="26517" y="154538"/>
                </a:lnTo>
                <a:lnTo>
                  <a:pt x="7115" y="125763"/>
                </a:lnTo>
                <a:lnTo>
                  <a:pt x="0" y="90525"/>
                </a:lnTo>
                <a:lnTo>
                  <a:pt x="7115" y="55287"/>
                </a:lnTo>
                <a:lnTo>
                  <a:pt x="26517" y="26512"/>
                </a:lnTo>
                <a:lnTo>
                  <a:pt x="55292" y="7113"/>
                </a:lnTo>
                <a:lnTo>
                  <a:pt x="90525" y="0"/>
                </a:lnTo>
                <a:lnTo>
                  <a:pt x="125763" y="7113"/>
                </a:lnTo>
                <a:lnTo>
                  <a:pt x="154538" y="26512"/>
                </a:lnTo>
                <a:lnTo>
                  <a:pt x="173937" y="55287"/>
                </a:lnTo>
                <a:lnTo>
                  <a:pt x="181051" y="90525"/>
                </a:lnTo>
                <a:close/>
              </a:path>
            </a:pathLst>
          </a:custGeom>
          <a:ln w="6578">
            <a:solidFill>
              <a:srgbClr val="3284F6"/>
            </a:solidFill>
          </a:ln>
        </p:spPr>
        <p:txBody>
          <a:bodyPr wrap="square" lIns="0" tIns="0" rIns="0" bIns="0" rtlCol="0"/>
          <a:lstStyle/>
          <a:p>
            <a:pPr defTabSz="752460"/>
            <a:endParaRPr sz="1481">
              <a:solidFill>
                <a:prstClr val="black"/>
              </a:solidFill>
              <a:latin typeface="Calibri"/>
            </a:endParaRPr>
          </a:p>
        </p:txBody>
      </p:sp>
      <p:sp>
        <p:nvSpPr>
          <p:cNvPr id="56" name="object 56"/>
          <p:cNvSpPr/>
          <p:nvPr/>
        </p:nvSpPr>
        <p:spPr>
          <a:xfrm>
            <a:off x="7447627" y="5147289"/>
            <a:ext cx="149439" cy="149439"/>
          </a:xfrm>
          <a:custGeom>
            <a:avLst/>
            <a:gdLst/>
            <a:ahLst/>
            <a:cxnLst/>
            <a:rect l="l" t="t" r="r" b="b"/>
            <a:pathLst>
              <a:path w="181609" h="181610">
                <a:moveTo>
                  <a:pt x="181051" y="90525"/>
                </a:moveTo>
                <a:lnTo>
                  <a:pt x="173937" y="125763"/>
                </a:lnTo>
                <a:lnTo>
                  <a:pt x="154538" y="154538"/>
                </a:lnTo>
                <a:lnTo>
                  <a:pt x="125763" y="173937"/>
                </a:lnTo>
                <a:lnTo>
                  <a:pt x="90525" y="181051"/>
                </a:lnTo>
                <a:lnTo>
                  <a:pt x="55292" y="173937"/>
                </a:lnTo>
                <a:lnTo>
                  <a:pt x="26517" y="154538"/>
                </a:lnTo>
                <a:lnTo>
                  <a:pt x="7115" y="125763"/>
                </a:lnTo>
                <a:lnTo>
                  <a:pt x="0" y="90525"/>
                </a:lnTo>
                <a:lnTo>
                  <a:pt x="7115" y="55287"/>
                </a:lnTo>
                <a:lnTo>
                  <a:pt x="26517" y="26512"/>
                </a:lnTo>
                <a:lnTo>
                  <a:pt x="55292" y="7113"/>
                </a:lnTo>
                <a:lnTo>
                  <a:pt x="90525" y="0"/>
                </a:lnTo>
                <a:lnTo>
                  <a:pt x="125763" y="7113"/>
                </a:lnTo>
                <a:lnTo>
                  <a:pt x="154538" y="26512"/>
                </a:lnTo>
                <a:lnTo>
                  <a:pt x="173937" y="55287"/>
                </a:lnTo>
                <a:lnTo>
                  <a:pt x="181051" y="90525"/>
                </a:lnTo>
                <a:close/>
              </a:path>
            </a:pathLst>
          </a:custGeom>
          <a:ln w="6578">
            <a:solidFill>
              <a:srgbClr val="3284F6"/>
            </a:solidFill>
          </a:ln>
        </p:spPr>
        <p:txBody>
          <a:bodyPr wrap="square" lIns="0" tIns="0" rIns="0" bIns="0" rtlCol="0"/>
          <a:lstStyle/>
          <a:p>
            <a:pPr defTabSz="752460"/>
            <a:endParaRPr sz="1481">
              <a:solidFill>
                <a:prstClr val="black"/>
              </a:solidFill>
              <a:latin typeface="Calibri"/>
            </a:endParaRPr>
          </a:p>
        </p:txBody>
      </p:sp>
      <p:sp>
        <p:nvSpPr>
          <p:cNvPr id="57" name="object 57"/>
          <p:cNvSpPr/>
          <p:nvPr/>
        </p:nvSpPr>
        <p:spPr>
          <a:xfrm>
            <a:off x="7991757" y="5207134"/>
            <a:ext cx="26647" cy="26647"/>
          </a:xfrm>
          <a:custGeom>
            <a:avLst/>
            <a:gdLst/>
            <a:ahLst/>
            <a:cxnLst/>
            <a:rect l="l" t="t" r="r" b="b"/>
            <a:pathLst>
              <a:path w="32384" h="32385">
                <a:moveTo>
                  <a:pt x="24676" y="0"/>
                </a:moveTo>
                <a:lnTo>
                  <a:pt x="7112" y="0"/>
                </a:lnTo>
                <a:lnTo>
                  <a:pt x="0" y="7124"/>
                </a:lnTo>
                <a:lnTo>
                  <a:pt x="0" y="24676"/>
                </a:lnTo>
                <a:lnTo>
                  <a:pt x="7112" y="31800"/>
                </a:lnTo>
                <a:lnTo>
                  <a:pt x="24676" y="31800"/>
                </a:lnTo>
                <a:lnTo>
                  <a:pt x="31800" y="24676"/>
                </a:lnTo>
                <a:lnTo>
                  <a:pt x="31800" y="7124"/>
                </a:lnTo>
                <a:lnTo>
                  <a:pt x="24676"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58" name="object 58"/>
          <p:cNvSpPr/>
          <p:nvPr/>
        </p:nvSpPr>
        <p:spPr>
          <a:xfrm>
            <a:off x="7684951" y="4900879"/>
            <a:ext cx="154392" cy="154392"/>
          </a:xfrm>
          <a:prstGeom prst="rect">
            <a:avLst/>
          </a:prstGeom>
          <a:blipFill>
            <a:blip r:embed="rId11"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9" name="object 59"/>
          <p:cNvSpPr/>
          <p:nvPr/>
        </p:nvSpPr>
        <p:spPr>
          <a:xfrm>
            <a:off x="7684951" y="5385368"/>
            <a:ext cx="154392" cy="154392"/>
          </a:xfrm>
          <a:prstGeom prst="rect">
            <a:avLst/>
          </a:prstGeom>
          <a:blipFill>
            <a:blip r:embed="rId1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0" name="object 60"/>
          <p:cNvSpPr/>
          <p:nvPr/>
        </p:nvSpPr>
        <p:spPr>
          <a:xfrm>
            <a:off x="7505927" y="5178488"/>
            <a:ext cx="27693" cy="55909"/>
          </a:xfrm>
          <a:custGeom>
            <a:avLst/>
            <a:gdLst/>
            <a:ahLst/>
            <a:cxnLst/>
            <a:rect l="l" t="t" r="r" b="b"/>
            <a:pathLst>
              <a:path w="33654" h="67945">
                <a:moveTo>
                  <a:pt x="25831" y="0"/>
                </a:moveTo>
                <a:lnTo>
                  <a:pt x="7493" y="0"/>
                </a:lnTo>
                <a:lnTo>
                  <a:pt x="0" y="7492"/>
                </a:lnTo>
                <a:lnTo>
                  <a:pt x="0" y="60020"/>
                </a:lnTo>
                <a:lnTo>
                  <a:pt x="7493" y="67513"/>
                </a:lnTo>
                <a:lnTo>
                  <a:pt x="25831" y="67513"/>
                </a:lnTo>
                <a:lnTo>
                  <a:pt x="33324" y="60020"/>
                </a:lnTo>
                <a:lnTo>
                  <a:pt x="33324" y="7492"/>
                </a:lnTo>
                <a:lnTo>
                  <a:pt x="25831"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61" name="object 61"/>
          <p:cNvSpPr/>
          <p:nvPr/>
        </p:nvSpPr>
        <p:spPr>
          <a:xfrm>
            <a:off x="7495685" y="5220217"/>
            <a:ext cx="48070" cy="23513"/>
          </a:xfrm>
          <a:custGeom>
            <a:avLst/>
            <a:gdLst/>
            <a:ahLst/>
            <a:cxnLst/>
            <a:rect l="l" t="t" r="r" b="b"/>
            <a:pathLst>
              <a:path w="58420" h="28575">
                <a:moveTo>
                  <a:pt x="58280" y="0"/>
                </a:moveTo>
                <a:lnTo>
                  <a:pt x="55181" y="11112"/>
                </a:lnTo>
                <a:lnTo>
                  <a:pt x="48775" y="20081"/>
                </a:lnTo>
                <a:lnTo>
                  <a:pt x="39829" y="26074"/>
                </a:lnTo>
                <a:lnTo>
                  <a:pt x="29108" y="28257"/>
                </a:lnTo>
                <a:lnTo>
                  <a:pt x="18495" y="26120"/>
                </a:lnTo>
                <a:lnTo>
                  <a:pt x="9610" y="20245"/>
                </a:lnTo>
                <a:lnTo>
                  <a:pt x="3198" y="11439"/>
                </a:lnTo>
                <a:lnTo>
                  <a:pt x="0" y="507"/>
                </a:lnTo>
              </a:path>
            </a:pathLst>
          </a:custGeom>
          <a:ln w="8966">
            <a:solidFill>
              <a:srgbClr val="3284F6"/>
            </a:solidFill>
          </a:ln>
        </p:spPr>
        <p:txBody>
          <a:bodyPr wrap="square" lIns="0" tIns="0" rIns="0" bIns="0" rtlCol="0"/>
          <a:lstStyle/>
          <a:p>
            <a:pPr defTabSz="752460"/>
            <a:endParaRPr sz="1481">
              <a:solidFill>
                <a:prstClr val="black"/>
              </a:solidFill>
              <a:latin typeface="Calibri"/>
            </a:endParaRPr>
          </a:p>
        </p:txBody>
      </p:sp>
      <p:sp>
        <p:nvSpPr>
          <p:cNvPr id="62" name="object 62"/>
          <p:cNvSpPr/>
          <p:nvPr/>
        </p:nvSpPr>
        <p:spPr>
          <a:xfrm>
            <a:off x="7504962" y="5258421"/>
            <a:ext cx="29261" cy="0"/>
          </a:xfrm>
          <a:custGeom>
            <a:avLst/>
            <a:gdLst/>
            <a:ahLst/>
            <a:cxnLst/>
            <a:rect l="l" t="t" r="r" b="b"/>
            <a:pathLst>
              <a:path w="35559">
                <a:moveTo>
                  <a:pt x="0" y="0"/>
                </a:moveTo>
                <a:lnTo>
                  <a:pt x="35547" y="0"/>
                </a:lnTo>
              </a:path>
            </a:pathLst>
          </a:custGeom>
          <a:ln w="8953">
            <a:solidFill>
              <a:srgbClr val="3284F6"/>
            </a:solidFill>
          </a:ln>
        </p:spPr>
        <p:txBody>
          <a:bodyPr wrap="square" lIns="0" tIns="0" rIns="0" bIns="0" rtlCol="0"/>
          <a:lstStyle/>
          <a:p>
            <a:pPr defTabSz="752460"/>
            <a:endParaRPr sz="1481">
              <a:solidFill>
                <a:prstClr val="black"/>
              </a:solidFill>
              <a:latin typeface="Calibri"/>
            </a:endParaRPr>
          </a:p>
        </p:txBody>
      </p:sp>
      <p:sp>
        <p:nvSpPr>
          <p:cNvPr id="63" name="object 63"/>
          <p:cNvSpPr/>
          <p:nvPr/>
        </p:nvSpPr>
        <p:spPr>
          <a:xfrm>
            <a:off x="7488484" y="5186718"/>
            <a:ext cx="60089" cy="60089"/>
          </a:xfrm>
          <a:custGeom>
            <a:avLst/>
            <a:gdLst/>
            <a:ahLst/>
            <a:cxnLst/>
            <a:rect l="l" t="t" r="r" b="b"/>
            <a:pathLst>
              <a:path w="73025" h="73025">
                <a:moveTo>
                  <a:pt x="72847" y="0"/>
                </a:moveTo>
                <a:lnTo>
                  <a:pt x="0" y="72847"/>
                </a:lnTo>
              </a:path>
            </a:pathLst>
          </a:custGeom>
          <a:ln w="9309">
            <a:solidFill>
              <a:srgbClr val="3284F6"/>
            </a:solidFill>
          </a:ln>
        </p:spPr>
        <p:txBody>
          <a:bodyPr wrap="square" lIns="0" tIns="0" rIns="0" bIns="0" rtlCol="0"/>
          <a:lstStyle/>
          <a:p>
            <a:pPr defTabSz="752460"/>
            <a:endParaRPr sz="1481">
              <a:solidFill>
                <a:prstClr val="black"/>
              </a:solidFill>
              <a:latin typeface="Calibri"/>
            </a:endParaRPr>
          </a:p>
        </p:txBody>
      </p:sp>
      <p:sp>
        <p:nvSpPr>
          <p:cNvPr id="64" name="object 64"/>
          <p:cNvSpPr/>
          <p:nvPr/>
        </p:nvSpPr>
        <p:spPr>
          <a:xfrm>
            <a:off x="7760688" y="4140705"/>
            <a:ext cx="871031" cy="1076379"/>
          </a:xfrm>
          <a:custGeom>
            <a:avLst/>
            <a:gdLst/>
            <a:ahLst/>
            <a:cxnLst/>
            <a:rect l="l" t="t" r="r" b="b"/>
            <a:pathLst>
              <a:path w="1058545" h="1308100">
                <a:moveTo>
                  <a:pt x="0" y="0"/>
                </a:moveTo>
                <a:lnTo>
                  <a:pt x="0" y="1308099"/>
                </a:lnTo>
                <a:lnTo>
                  <a:pt x="1058278" y="539216"/>
                </a:lnTo>
                <a:lnTo>
                  <a:pt x="1027155" y="497915"/>
                </a:lnTo>
                <a:lnTo>
                  <a:pt x="994946" y="458181"/>
                </a:lnTo>
                <a:lnTo>
                  <a:pt x="961670" y="420024"/>
                </a:lnTo>
                <a:lnTo>
                  <a:pt x="927347" y="383453"/>
                </a:lnTo>
                <a:lnTo>
                  <a:pt x="891997" y="348479"/>
                </a:lnTo>
                <a:lnTo>
                  <a:pt x="855641" y="315113"/>
                </a:lnTo>
                <a:lnTo>
                  <a:pt x="818297" y="283364"/>
                </a:lnTo>
                <a:lnTo>
                  <a:pt x="779986" y="253242"/>
                </a:lnTo>
                <a:lnTo>
                  <a:pt x="740728" y="224758"/>
                </a:lnTo>
                <a:lnTo>
                  <a:pt x="700542" y="197921"/>
                </a:lnTo>
                <a:lnTo>
                  <a:pt x="659449" y="172743"/>
                </a:lnTo>
                <a:lnTo>
                  <a:pt x="617469" y="149232"/>
                </a:lnTo>
                <a:lnTo>
                  <a:pt x="574620" y="127400"/>
                </a:lnTo>
                <a:lnTo>
                  <a:pt x="530924" y="107256"/>
                </a:lnTo>
                <a:lnTo>
                  <a:pt x="486400" y="88810"/>
                </a:lnTo>
                <a:lnTo>
                  <a:pt x="441068" y="72073"/>
                </a:lnTo>
                <a:lnTo>
                  <a:pt x="394948" y="57055"/>
                </a:lnTo>
                <a:lnTo>
                  <a:pt x="348059" y="43765"/>
                </a:lnTo>
                <a:lnTo>
                  <a:pt x="300422" y="32215"/>
                </a:lnTo>
                <a:lnTo>
                  <a:pt x="252057" y="22413"/>
                </a:lnTo>
                <a:lnTo>
                  <a:pt x="202983" y="14371"/>
                </a:lnTo>
                <a:lnTo>
                  <a:pt x="153220" y="8099"/>
                </a:lnTo>
                <a:lnTo>
                  <a:pt x="102789" y="3606"/>
                </a:lnTo>
                <a:lnTo>
                  <a:pt x="51709" y="903"/>
                </a:lnTo>
                <a:lnTo>
                  <a:pt x="0" y="0"/>
                </a:lnTo>
                <a:close/>
              </a:path>
            </a:pathLst>
          </a:custGeom>
          <a:solidFill>
            <a:srgbClr val="235CAC"/>
          </a:solidFill>
        </p:spPr>
        <p:txBody>
          <a:bodyPr wrap="square" lIns="0" tIns="0" rIns="0" bIns="0" rtlCol="0"/>
          <a:lstStyle/>
          <a:p>
            <a:pPr defTabSz="752460"/>
            <a:endParaRPr sz="1481">
              <a:solidFill>
                <a:prstClr val="black"/>
              </a:solidFill>
              <a:latin typeface="Calibri"/>
            </a:endParaRPr>
          </a:p>
        </p:txBody>
      </p:sp>
      <p:sp>
        <p:nvSpPr>
          <p:cNvPr id="65" name="object 65"/>
          <p:cNvSpPr/>
          <p:nvPr/>
        </p:nvSpPr>
        <p:spPr>
          <a:xfrm>
            <a:off x="7760688" y="4140705"/>
            <a:ext cx="871031" cy="1076379"/>
          </a:xfrm>
          <a:custGeom>
            <a:avLst/>
            <a:gdLst/>
            <a:ahLst/>
            <a:cxnLst/>
            <a:rect l="l" t="t" r="r" b="b"/>
            <a:pathLst>
              <a:path w="1058545" h="1308100">
                <a:moveTo>
                  <a:pt x="0" y="1308099"/>
                </a:moveTo>
                <a:lnTo>
                  <a:pt x="0" y="0"/>
                </a:lnTo>
                <a:lnTo>
                  <a:pt x="51709" y="903"/>
                </a:lnTo>
                <a:lnTo>
                  <a:pt x="102789" y="3606"/>
                </a:lnTo>
                <a:lnTo>
                  <a:pt x="153220" y="8099"/>
                </a:lnTo>
                <a:lnTo>
                  <a:pt x="202983" y="14371"/>
                </a:lnTo>
                <a:lnTo>
                  <a:pt x="252057" y="22413"/>
                </a:lnTo>
                <a:lnTo>
                  <a:pt x="300422" y="32215"/>
                </a:lnTo>
                <a:lnTo>
                  <a:pt x="348059" y="43765"/>
                </a:lnTo>
                <a:lnTo>
                  <a:pt x="394948" y="57055"/>
                </a:lnTo>
                <a:lnTo>
                  <a:pt x="441068" y="72073"/>
                </a:lnTo>
                <a:lnTo>
                  <a:pt x="486400" y="88810"/>
                </a:lnTo>
                <a:lnTo>
                  <a:pt x="530924" y="107256"/>
                </a:lnTo>
                <a:lnTo>
                  <a:pt x="574620" y="127400"/>
                </a:lnTo>
                <a:lnTo>
                  <a:pt x="617469" y="149232"/>
                </a:lnTo>
                <a:lnTo>
                  <a:pt x="659449" y="172743"/>
                </a:lnTo>
                <a:lnTo>
                  <a:pt x="700542" y="197921"/>
                </a:lnTo>
                <a:lnTo>
                  <a:pt x="740728" y="224758"/>
                </a:lnTo>
                <a:lnTo>
                  <a:pt x="779986" y="253242"/>
                </a:lnTo>
                <a:lnTo>
                  <a:pt x="818297" y="283364"/>
                </a:lnTo>
                <a:lnTo>
                  <a:pt x="855641" y="315113"/>
                </a:lnTo>
                <a:lnTo>
                  <a:pt x="891997" y="348479"/>
                </a:lnTo>
                <a:lnTo>
                  <a:pt x="927347" y="383453"/>
                </a:lnTo>
                <a:lnTo>
                  <a:pt x="961670" y="420024"/>
                </a:lnTo>
                <a:lnTo>
                  <a:pt x="994946" y="458181"/>
                </a:lnTo>
                <a:lnTo>
                  <a:pt x="1027155" y="497915"/>
                </a:lnTo>
                <a:lnTo>
                  <a:pt x="1058278" y="539216"/>
                </a:lnTo>
                <a:lnTo>
                  <a:pt x="0" y="1308099"/>
                </a:lnTo>
                <a:close/>
              </a:path>
            </a:pathLst>
          </a:custGeom>
          <a:ln w="13487">
            <a:solidFill>
              <a:srgbClr val="FFFFFF"/>
            </a:solidFill>
          </a:ln>
        </p:spPr>
        <p:txBody>
          <a:bodyPr wrap="square" lIns="0" tIns="0" rIns="0" bIns="0" rtlCol="0"/>
          <a:lstStyle/>
          <a:p>
            <a:pPr defTabSz="752460"/>
            <a:endParaRPr sz="1481">
              <a:solidFill>
                <a:prstClr val="black"/>
              </a:solidFill>
              <a:latin typeface="Calibri"/>
            </a:endParaRPr>
          </a:p>
        </p:txBody>
      </p:sp>
      <p:sp>
        <p:nvSpPr>
          <p:cNvPr id="66" name="object 66"/>
          <p:cNvSpPr txBox="1"/>
          <p:nvPr/>
        </p:nvSpPr>
        <p:spPr>
          <a:xfrm>
            <a:off x="7840725" y="4558859"/>
            <a:ext cx="433164" cy="357329"/>
          </a:xfrm>
          <a:prstGeom prst="rect">
            <a:avLst/>
          </a:prstGeom>
        </p:spPr>
        <p:txBody>
          <a:bodyPr vert="horz" wrap="square" lIns="0" tIns="10973" rIns="0" bIns="0" rtlCol="0">
            <a:spAutoFit/>
          </a:bodyPr>
          <a:lstStyle/>
          <a:p>
            <a:pPr marL="10451" defTabSz="752460">
              <a:lnSpc>
                <a:spcPts val="1596"/>
              </a:lnSpc>
              <a:spcBef>
                <a:spcPts val="86"/>
              </a:spcBef>
            </a:pPr>
            <a:r>
              <a:rPr sz="1358" spc="-4" dirty="0">
                <a:solidFill>
                  <a:srgbClr val="FFFFFF"/>
                </a:solidFill>
                <a:latin typeface="Gill Sans MT"/>
                <a:cs typeface="Gill Sans MT"/>
              </a:rPr>
              <a:t>15.0%</a:t>
            </a:r>
            <a:endParaRPr sz="1358">
              <a:solidFill>
                <a:prstClr val="black"/>
              </a:solidFill>
              <a:latin typeface="Gill Sans MT"/>
              <a:cs typeface="Gill Sans MT"/>
            </a:endParaRPr>
          </a:p>
          <a:p>
            <a:pPr marL="10451" defTabSz="752460">
              <a:lnSpc>
                <a:spcPts val="1053"/>
              </a:lnSpc>
            </a:pPr>
            <a:r>
              <a:rPr sz="905" spc="-4" dirty="0">
                <a:solidFill>
                  <a:srgbClr val="FFFFFF"/>
                </a:solidFill>
                <a:latin typeface="Gill Sans MT"/>
                <a:cs typeface="Gill Sans MT"/>
              </a:rPr>
              <a:t>2018</a:t>
            </a:r>
            <a:endParaRPr sz="905">
              <a:solidFill>
                <a:prstClr val="black"/>
              </a:solidFill>
              <a:latin typeface="Gill Sans MT"/>
              <a:cs typeface="Gill Sans MT"/>
            </a:endParaRPr>
          </a:p>
        </p:txBody>
      </p:sp>
      <p:sp>
        <p:nvSpPr>
          <p:cNvPr id="67" name="object 67"/>
          <p:cNvSpPr/>
          <p:nvPr/>
        </p:nvSpPr>
        <p:spPr>
          <a:xfrm>
            <a:off x="7847374" y="4323432"/>
            <a:ext cx="224103" cy="227448"/>
          </a:xfrm>
          <a:prstGeom prst="rect">
            <a:avLst/>
          </a:prstGeom>
          <a:blipFill>
            <a:blip r:embed="rId1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8" name="object 68"/>
          <p:cNvSpPr/>
          <p:nvPr/>
        </p:nvSpPr>
        <p:spPr>
          <a:xfrm>
            <a:off x="0" y="816429"/>
            <a:ext cx="1771323" cy="5225143"/>
          </a:xfrm>
          <a:prstGeom prst="rect">
            <a:avLst/>
          </a:prstGeom>
          <a:blipFill>
            <a:blip r:embed="rId1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9" name="object 69"/>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70" name="object 70"/>
          <p:cNvSpPr/>
          <p:nvPr/>
        </p:nvSpPr>
        <p:spPr>
          <a:xfrm>
            <a:off x="8179662" y="5605270"/>
            <a:ext cx="642380" cy="198552"/>
          </a:xfrm>
          <a:prstGeom prst="rect">
            <a:avLst/>
          </a:prstGeom>
          <a:blipFill>
            <a:blip r:embed="rId1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1" name="object 71"/>
          <p:cNvSpPr txBox="1"/>
          <p:nvPr/>
        </p:nvSpPr>
        <p:spPr>
          <a:xfrm>
            <a:off x="5679731" y="3410712"/>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
        <p:nvSpPr>
          <p:cNvPr id="73" name="object 73"/>
          <p:cNvSpPr txBox="1"/>
          <p:nvPr/>
        </p:nvSpPr>
        <p:spPr>
          <a:xfrm>
            <a:off x="8526486" y="5833382"/>
            <a:ext cx="316644" cy="105467"/>
          </a:xfrm>
          <a:prstGeom prst="rect">
            <a:avLst/>
          </a:prstGeom>
        </p:spPr>
        <p:txBody>
          <a:bodyPr vert="horz" wrap="square" lIns="0" tIns="4180" rIns="0" bIns="0" rtlCol="0">
            <a:spAutoFit/>
          </a:bodyPr>
          <a:lstStyle/>
          <a:p>
            <a:pPr marL="10451" defTabSz="752460">
              <a:spcBef>
                <a:spcPts val="33"/>
              </a:spcBef>
            </a:pPr>
            <a:r>
              <a:rPr sz="658" spc="-33" dirty="0">
                <a:solidFill>
                  <a:srgbClr val="3385F5"/>
                </a:solidFill>
                <a:latin typeface="Gill Sans MT"/>
                <a:cs typeface="Gill Sans MT"/>
              </a:rPr>
              <a:t>PAGE</a:t>
            </a:r>
            <a:r>
              <a:rPr sz="658" spc="-53" dirty="0">
                <a:solidFill>
                  <a:srgbClr val="3385F5"/>
                </a:solidFill>
                <a:latin typeface="Gill Sans MT"/>
                <a:cs typeface="Gill Sans MT"/>
              </a:rPr>
              <a:t> </a:t>
            </a:r>
            <a:r>
              <a:rPr sz="658" spc="8" dirty="0">
                <a:solidFill>
                  <a:srgbClr val="3385F5"/>
                </a:solidFill>
                <a:latin typeface="Gill Sans MT"/>
                <a:cs typeface="Gill Sans MT"/>
              </a:rPr>
              <a:t>17</a:t>
            </a:r>
            <a:endParaRPr sz="658">
              <a:solidFill>
                <a:prstClr val="black"/>
              </a:solidFill>
              <a:latin typeface="Gill Sans MT"/>
              <a:cs typeface="Gill Sans MT"/>
            </a:endParaRPr>
          </a:p>
        </p:txBody>
      </p:sp>
      <p:sp>
        <p:nvSpPr>
          <p:cNvPr id="74" name="object 74"/>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FFFFFF"/>
                </a:solidFill>
                <a:latin typeface="Gill Sans MT"/>
                <a:cs typeface="Gill Sans MT"/>
                <a:hlinkClick r:id="rId16"/>
              </a:rPr>
              <a:t>© </a:t>
            </a:r>
            <a:r>
              <a:rPr sz="494" spc="-45" dirty="0">
                <a:solidFill>
                  <a:srgbClr val="FFFFFF"/>
                </a:solidFill>
                <a:latin typeface="Gill Sans MT"/>
                <a:cs typeface="Gill Sans MT"/>
                <a:hlinkClick r:id="rId16"/>
              </a:rPr>
              <a:t>VOICEBOT.AI </a:t>
            </a:r>
            <a:r>
              <a:rPr sz="494" spc="-41" dirty="0">
                <a:solidFill>
                  <a:srgbClr val="FFFFFF"/>
                </a:solidFill>
                <a:latin typeface="Gill Sans MT"/>
                <a:cs typeface="Gill Sans MT"/>
                <a:hlinkClick r:id="rId16"/>
              </a:rPr>
              <a:t>- </a:t>
            </a:r>
            <a:r>
              <a:rPr sz="494" spc="-16" dirty="0">
                <a:solidFill>
                  <a:srgbClr val="FFFFFF"/>
                </a:solidFill>
                <a:latin typeface="Gill Sans MT"/>
                <a:cs typeface="Gill Sans MT"/>
                <a:hlinkClick r:id="rId16"/>
              </a:rPr>
              <a:t>All </a:t>
            </a:r>
            <a:r>
              <a:rPr sz="494" dirty="0">
                <a:solidFill>
                  <a:srgbClr val="FFFFFF"/>
                </a:solidFill>
                <a:latin typeface="Gill Sans MT"/>
                <a:cs typeface="Gill Sans MT"/>
                <a:hlinkClick r:id="rId16"/>
              </a:rPr>
              <a:t>Rights </a:t>
            </a:r>
            <a:r>
              <a:rPr sz="494" spc="-12" dirty="0">
                <a:solidFill>
                  <a:srgbClr val="FFFFFF"/>
                </a:solidFill>
                <a:latin typeface="Gill Sans MT"/>
                <a:cs typeface="Gill Sans MT"/>
                <a:hlinkClick r:id="rId16"/>
              </a:rPr>
              <a:t>Reserved</a:t>
            </a:r>
            <a:r>
              <a:rPr sz="494" spc="-66" dirty="0">
                <a:solidFill>
                  <a:srgbClr val="FFFFFF"/>
                </a:solidFill>
                <a:latin typeface="Gill Sans MT"/>
                <a:cs typeface="Gill Sans MT"/>
                <a:hlinkClick r:id="rId16"/>
              </a:rPr>
              <a:t> </a:t>
            </a:r>
            <a:r>
              <a:rPr sz="494" spc="-4" dirty="0">
                <a:solidFill>
                  <a:srgbClr val="FFFFFF"/>
                </a:solidFill>
                <a:latin typeface="Gill Sans MT"/>
                <a:cs typeface="Gill Sans MT"/>
                <a:hlinkClick r:id="rId16"/>
              </a:rPr>
              <a:t>2019</a:t>
            </a:r>
            <a:endParaRPr sz="494">
              <a:solidFill>
                <a:prstClr val="black"/>
              </a:solidFill>
              <a:latin typeface="Gill Sans MT"/>
              <a:cs typeface="Gill Sans MT"/>
            </a:endParaRPr>
          </a:p>
        </p:txBody>
      </p:sp>
      <p:sp>
        <p:nvSpPr>
          <p:cNvPr id="72" name="object 72"/>
          <p:cNvSpPr txBox="1"/>
          <p:nvPr/>
        </p:nvSpPr>
        <p:spPr>
          <a:xfrm>
            <a:off x="5679731" y="5730676"/>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38122064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Unsupervised Learning</a:t>
            </a:r>
          </a:p>
        </p:txBody>
      </p:sp>
      <p:sp>
        <p:nvSpPr>
          <p:cNvPr id="6147" name="Content Placeholder 2"/>
          <p:cNvSpPr>
            <a:spLocks noGrp="1"/>
          </p:cNvSpPr>
          <p:nvPr>
            <p:ph idx="1"/>
          </p:nvPr>
        </p:nvSpPr>
        <p:spPr/>
        <p:txBody>
          <a:bodyPr/>
          <a:lstStyle/>
          <a:p>
            <a:pPr eaLnBrk="1" hangingPunct="1"/>
            <a:r>
              <a:rPr lang="en-US" altLang="en-US" sz="2400" smtClean="0"/>
              <a:t>In a clustering net, there are as many units as the input vector has components.</a:t>
            </a:r>
          </a:p>
          <a:p>
            <a:pPr eaLnBrk="1" hangingPunct="1"/>
            <a:endParaRPr lang="en-US" altLang="en-US" sz="2400" smtClean="0"/>
          </a:p>
          <a:p>
            <a:pPr eaLnBrk="1" hangingPunct="1"/>
            <a:r>
              <a:rPr lang="en-US" altLang="en-US" sz="2400" smtClean="0"/>
              <a:t>Every output unit represents a cluster and the number of output units limit the number of clusters.</a:t>
            </a:r>
          </a:p>
          <a:p>
            <a:pPr eaLnBrk="1" hangingPunct="1"/>
            <a:endParaRPr lang="en-US" altLang="en-US" sz="2400" smtClean="0"/>
          </a:p>
          <a:p>
            <a:pPr eaLnBrk="1" hangingPunct="1"/>
            <a:r>
              <a:rPr lang="en-US" altLang="en-US" sz="2400" smtClean="0"/>
              <a:t>During the training, the network finds the best matching output unit to the input vector.</a:t>
            </a:r>
          </a:p>
          <a:p>
            <a:pPr eaLnBrk="1" hangingPunct="1"/>
            <a:endParaRPr lang="en-US" altLang="en-US" sz="2400" smtClean="0"/>
          </a:p>
          <a:p>
            <a:pPr eaLnBrk="1" hangingPunct="1"/>
            <a:r>
              <a:rPr lang="en-US" altLang="en-US" sz="2400" smtClean="0"/>
              <a:t>The weight vector of the winner is then updated according to learning algorithm.</a:t>
            </a:r>
          </a:p>
        </p:txBody>
      </p:sp>
    </p:spTree>
    <p:extLst>
      <p:ext uri="{BB962C8B-B14F-4D97-AF65-F5344CB8AC3E}">
        <p14:creationId xmlns:p14="http://schemas.microsoft.com/office/powerpoint/2010/main" val="20789607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9027" y="1062010"/>
            <a:ext cx="5620686" cy="289090"/>
          </a:xfrm>
          <a:prstGeom prst="rect">
            <a:avLst/>
          </a:prstGeom>
        </p:spPr>
        <p:txBody>
          <a:bodyPr vert="horz" wrap="square" lIns="0" tIns="10450" rIns="0" bIns="0" rtlCol="0">
            <a:spAutoFit/>
          </a:bodyPr>
          <a:lstStyle/>
          <a:p>
            <a:pPr marL="10451">
              <a:spcBef>
                <a:spcPts val="82"/>
              </a:spcBef>
            </a:pPr>
            <a:r>
              <a:rPr sz="1810" spc="45" dirty="0">
                <a:solidFill>
                  <a:srgbClr val="3385F5"/>
                </a:solidFill>
              </a:rPr>
              <a:t>Music, </a:t>
            </a:r>
            <a:r>
              <a:rPr sz="1810" spc="-49" dirty="0">
                <a:solidFill>
                  <a:srgbClr val="3385F5"/>
                </a:solidFill>
              </a:rPr>
              <a:t>News </a:t>
            </a:r>
            <a:r>
              <a:rPr sz="1810" spc="-148" dirty="0">
                <a:solidFill>
                  <a:srgbClr val="3385F5"/>
                </a:solidFill>
              </a:rPr>
              <a:t>&amp; </a:t>
            </a:r>
            <a:r>
              <a:rPr sz="1810" spc="29" dirty="0">
                <a:solidFill>
                  <a:srgbClr val="3385F5"/>
                </a:solidFill>
              </a:rPr>
              <a:t>Movies </a:t>
            </a:r>
            <a:r>
              <a:rPr sz="1810" spc="12" dirty="0">
                <a:solidFill>
                  <a:srgbClr val="3385F5"/>
                </a:solidFill>
              </a:rPr>
              <a:t>Categories </a:t>
            </a:r>
            <a:r>
              <a:rPr sz="1810" spc="33" dirty="0">
                <a:solidFill>
                  <a:srgbClr val="3385F5"/>
                </a:solidFill>
              </a:rPr>
              <a:t>Lead </a:t>
            </a:r>
            <a:r>
              <a:rPr sz="1810" spc="16" dirty="0">
                <a:solidFill>
                  <a:srgbClr val="3385F5"/>
                </a:solidFill>
              </a:rPr>
              <a:t>in </a:t>
            </a:r>
            <a:r>
              <a:rPr sz="1810" spc="-25" dirty="0">
                <a:solidFill>
                  <a:srgbClr val="3385F5"/>
                </a:solidFill>
              </a:rPr>
              <a:t>Question</a:t>
            </a:r>
            <a:r>
              <a:rPr sz="1810" spc="-329" dirty="0">
                <a:solidFill>
                  <a:srgbClr val="3385F5"/>
                </a:solidFill>
              </a:rPr>
              <a:t> </a:t>
            </a:r>
            <a:r>
              <a:rPr sz="1810" spc="16" dirty="0">
                <a:solidFill>
                  <a:srgbClr val="3385F5"/>
                </a:solidFill>
              </a:rPr>
              <a:t>Topics</a:t>
            </a:r>
            <a:endParaRPr sz="1810"/>
          </a:p>
        </p:txBody>
      </p:sp>
      <p:sp>
        <p:nvSpPr>
          <p:cNvPr id="3" name="object 3"/>
          <p:cNvSpPr/>
          <p:nvPr/>
        </p:nvSpPr>
        <p:spPr>
          <a:xfrm>
            <a:off x="3933091" y="3822788"/>
            <a:ext cx="822960" cy="159889"/>
          </a:xfrm>
          <a:custGeom>
            <a:avLst/>
            <a:gdLst/>
            <a:ahLst/>
            <a:cxnLst/>
            <a:rect l="l" t="t" r="r" b="b"/>
            <a:pathLst>
              <a:path w="1000125" h="194310">
                <a:moveTo>
                  <a:pt x="0" y="0"/>
                </a:moveTo>
                <a:lnTo>
                  <a:pt x="999743" y="0"/>
                </a:lnTo>
                <a:lnTo>
                  <a:pt x="999743" y="194094"/>
                </a:lnTo>
                <a:lnTo>
                  <a:pt x="0" y="194094"/>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3933091" y="3996754"/>
            <a:ext cx="790564" cy="159889"/>
          </a:xfrm>
          <a:custGeom>
            <a:avLst/>
            <a:gdLst/>
            <a:ahLst/>
            <a:cxnLst/>
            <a:rect l="l" t="t" r="r" b="b"/>
            <a:pathLst>
              <a:path w="960754" h="194310">
                <a:moveTo>
                  <a:pt x="0" y="0"/>
                </a:moveTo>
                <a:lnTo>
                  <a:pt x="960539" y="0"/>
                </a:lnTo>
                <a:lnTo>
                  <a:pt x="960539" y="194094"/>
                </a:lnTo>
                <a:lnTo>
                  <a:pt x="0" y="194094"/>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3933091" y="4170720"/>
            <a:ext cx="790564" cy="159889"/>
          </a:xfrm>
          <a:custGeom>
            <a:avLst/>
            <a:gdLst/>
            <a:ahLst/>
            <a:cxnLst/>
            <a:rect l="l" t="t" r="r" b="b"/>
            <a:pathLst>
              <a:path w="960754" h="194310">
                <a:moveTo>
                  <a:pt x="0" y="0"/>
                </a:moveTo>
                <a:lnTo>
                  <a:pt x="960539" y="0"/>
                </a:lnTo>
                <a:lnTo>
                  <a:pt x="960539" y="194094"/>
                </a:lnTo>
                <a:lnTo>
                  <a:pt x="0" y="194094"/>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3933091" y="4344685"/>
            <a:ext cx="774365" cy="159889"/>
          </a:xfrm>
          <a:custGeom>
            <a:avLst/>
            <a:gdLst/>
            <a:ahLst/>
            <a:cxnLst/>
            <a:rect l="l" t="t" r="r" b="b"/>
            <a:pathLst>
              <a:path w="941070" h="194310">
                <a:moveTo>
                  <a:pt x="0" y="0"/>
                </a:moveTo>
                <a:lnTo>
                  <a:pt x="940930" y="0"/>
                </a:lnTo>
                <a:lnTo>
                  <a:pt x="940930" y="194094"/>
                </a:lnTo>
                <a:lnTo>
                  <a:pt x="0" y="194094"/>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3933090" y="4518651"/>
            <a:ext cx="564838" cy="159889"/>
          </a:xfrm>
          <a:custGeom>
            <a:avLst/>
            <a:gdLst/>
            <a:ahLst/>
            <a:cxnLst/>
            <a:rect l="l" t="t" r="r" b="b"/>
            <a:pathLst>
              <a:path w="686435" h="194310">
                <a:moveTo>
                  <a:pt x="0" y="0"/>
                </a:moveTo>
                <a:lnTo>
                  <a:pt x="686092" y="0"/>
                </a:lnTo>
                <a:lnTo>
                  <a:pt x="686092" y="194094"/>
                </a:lnTo>
                <a:lnTo>
                  <a:pt x="0" y="194094"/>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3933091" y="4692607"/>
            <a:ext cx="500046" cy="159889"/>
          </a:xfrm>
          <a:custGeom>
            <a:avLst/>
            <a:gdLst/>
            <a:ahLst/>
            <a:cxnLst/>
            <a:rect l="l" t="t" r="r" b="b"/>
            <a:pathLst>
              <a:path w="607695" h="194310">
                <a:moveTo>
                  <a:pt x="0" y="0"/>
                </a:moveTo>
                <a:lnTo>
                  <a:pt x="607682" y="0"/>
                </a:lnTo>
                <a:lnTo>
                  <a:pt x="607682" y="194094"/>
                </a:lnTo>
                <a:lnTo>
                  <a:pt x="0" y="194094"/>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3933090" y="4866572"/>
            <a:ext cx="403381" cy="159889"/>
          </a:xfrm>
          <a:custGeom>
            <a:avLst/>
            <a:gdLst/>
            <a:ahLst/>
            <a:cxnLst/>
            <a:rect l="l" t="t" r="r" b="b"/>
            <a:pathLst>
              <a:path w="490220" h="194310">
                <a:moveTo>
                  <a:pt x="0" y="0"/>
                </a:moveTo>
                <a:lnTo>
                  <a:pt x="490067" y="0"/>
                </a:lnTo>
                <a:lnTo>
                  <a:pt x="490067" y="194094"/>
                </a:lnTo>
                <a:lnTo>
                  <a:pt x="0" y="194094"/>
                </a:lnTo>
                <a:lnTo>
                  <a:pt x="0" y="0"/>
                </a:lnTo>
                <a:close/>
              </a:path>
            </a:pathLst>
          </a:custGeom>
          <a:solidFill>
            <a:srgbClr val="C1DAFC"/>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3933090" y="5040538"/>
            <a:ext cx="339112" cy="159889"/>
          </a:xfrm>
          <a:custGeom>
            <a:avLst/>
            <a:gdLst/>
            <a:ahLst/>
            <a:cxnLst/>
            <a:rect l="l" t="t" r="r" b="b"/>
            <a:pathLst>
              <a:path w="412114" h="194310">
                <a:moveTo>
                  <a:pt x="0" y="0"/>
                </a:moveTo>
                <a:lnTo>
                  <a:pt x="411657" y="0"/>
                </a:lnTo>
                <a:lnTo>
                  <a:pt x="411657" y="194094"/>
                </a:lnTo>
                <a:lnTo>
                  <a:pt x="0" y="194094"/>
                </a:lnTo>
                <a:lnTo>
                  <a:pt x="0" y="0"/>
                </a:lnTo>
                <a:close/>
              </a:path>
            </a:pathLst>
          </a:custGeom>
          <a:solidFill>
            <a:srgbClr val="C1DAFC"/>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3933090" y="5214504"/>
            <a:ext cx="258122" cy="159889"/>
          </a:xfrm>
          <a:custGeom>
            <a:avLst/>
            <a:gdLst/>
            <a:ahLst/>
            <a:cxnLst/>
            <a:rect l="l" t="t" r="r" b="b"/>
            <a:pathLst>
              <a:path w="313689" h="194310">
                <a:moveTo>
                  <a:pt x="0" y="0"/>
                </a:moveTo>
                <a:lnTo>
                  <a:pt x="313639" y="0"/>
                </a:lnTo>
                <a:lnTo>
                  <a:pt x="313639" y="194094"/>
                </a:lnTo>
                <a:lnTo>
                  <a:pt x="0" y="194094"/>
                </a:lnTo>
                <a:lnTo>
                  <a:pt x="0" y="0"/>
                </a:lnTo>
                <a:close/>
              </a:path>
            </a:pathLst>
          </a:custGeom>
          <a:solidFill>
            <a:srgbClr val="C1DAFC"/>
          </a:solidFill>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3933090" y="5388470"/>
            <a:ext cx="210051" cy="159889"/>
          </a:xfrm>
          <a:custGeom>
            <a:avLst/>
            <a:gdLst/>
            <a:ahLst/>
            <a:cxnLst/>
            <a:rect l="l" t="t" r="r" b="b"/>
            <a:pathLst>
              <a:path w="255270" h="194310">
                <a:moveTo>
                  <a:pt x="0" y="0"/>
                </a:moveTo>
                <a:lnTo>
                  <a:pt x="254838" y="0"/>
                </a:lnTo>
                <a:lnTo>
                  <a:pt x="254838" y="194094"/>
                </a:lnTo>
                <a:lnTo>
                  <a:pt x="0" y="194094"/>
                </a:lnTo>
                <a:lnTo>
                  <a:pt x="0" y="0"/>
                </a:lnTo>
                <a:close/>
              </a:path>
            </a:pathLst>
          </a:custGeom>
          <a:solidFill>
            <a:srgbClr val="C1DAFC"/>
          </a:solidFill>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3933090" y="5562425"/>
            <a:ext cx="145259" cy="159889"/>
          </a:xfrm>
          <a:custGeom>
            <a:avLst/>
            <a:gdLst/>
            <a:ahLst/>
            <a:cxnLst/>
            <a:rect l="l" t="t" r="r" b="b"/>
            <a:pathLst>
              <a:path w="176529" h="194310">
                <a:moveTo>
                  <a:pt x="0" y="194094"/>
                </a:moveTo>
                <a:lnTo>
                  <a:pt x="176428" y="194094"/>
                </a:lnTo>
                <a:lnTo>
                  <a:pt x="176428" y="0"/>
                </a:lnTo>
                <a:lnTo>
                  <a:pt x="0" y="0"/>
                </a:lnTo>
                <a:lnTo>
                  <a:pt x="0" y="194094"/>
                </a:lnTo>
                <a:close/>
              </a:path>
            </a:pathLst>
          </a:custGeom>
          <a:solidFill>
            <a:srgbClr val="C1DAFC"/>
          </a:solidFill>
        </p:spPr>
        <p:txBody>
          <a:bodyPr wrap="square" lIns="0" tIns="0" rIns="0" bIns="0" rtlCol="0"/>
          <a:lstStyle/>
          <a:p>
            <a:pPr defTabSz="752460"/>
            <a:endParaRPr sz="1481">
              <a:solidFill>
                <a:prstClr val="black"/>
              </a:solidFill>
              <a:latin typeface="Calibri"/>
            </a:endParaRPr>
          </a:p>
        </p:txBody>
      </p:sp>
      <p:sp>
        <p:nvSpPr>
          <p:cNvPr id="14" name="object 14"/>
          <p:cNvSpPr txBox="1"/>
          <p:nvPr/>
        </p:nvSpPr>
        <p:spPr>
          <a:xfrm>
            <a:off x="3933090" y="1909194"/>
            <a:ext cx="2706624" cy="139844"/>
          </a:xfrm>
          <a:prstGeom prst="rect">
            <a:avLst/>
          </a:prstGeom>
          <a:solidFill>
            <a:srgbClr val="022782"/>
          </a:solidFill>
        </p:spPr>
        <p:txBody>
          <a:bodyPr vert="horz" wrap="square" lIns="0" tIns="6793" rIns="0" bIns="0" rtlCol="0">
            <a:spAutoFit/>
          </a:bodyPr>
          <a:lstStyle/>
          <a:p>
            <a:pPr marR="7316" algn="r" defTabSz="752460">
              <a:spcBef>
                <a:spcPts val="53"/>
              </a:spcBef>
            </a:pPr>
            <a:r>
              <a:rPr sz="864" spc="8" dirty="0">
                <a:solidFill>
                  <a:srgbClr val="FFFFFF"/>
                </a:solidFill>
                <a:latin typeface="Gill Sans MT"/>
                <a:cs typeface="Gill Sans MT"/>
              </a:rPr>
              <a:t>54.9%</a:t>
            </a:r>
            <a:endParaRPr sz="864">
              <a:solidFill>
                <a:prstClr val="black"/>
              </a:solidFill>
              <a:latin typeface="Gill Sans MT"/>
              <a:cs typeface="Gill Sans MT"/>
            </a:endParaRPr>
          </a:p>
        </p:txBody>
      </p:sp>
      <p:sp>
        <p:nvSpPr>
          <p:cNvPr id="15" name="object 15"/>
          <p:cNvSpPr txBox="1"/>
          <p:nvPr/>
        </p:nvSpPr>
        <p:spPr>
          <a:xfrm>
            <a:off x="2560288" y="1862497"/>
            <a:ext cx="1343384" cy="3859554"/>
          </a:xfrm>
          <a:prstGeom prst="rect">
            <a:avLst/>
          </a:prstGeom>
        </p:spPr>
        <p:txBody>
          <a:bodyPr vert="horz" wrap="square" lIns="0" tIns="10450" rIns="0" bIns="0" rtlCol="0">
            <a:spAutoFit/>
          </a:bodyPr>
          <a:lstStyle/>
          <a:p>
            <a:pPr marL="1050831" marR="4180" indent="43893" algn="r" defTabSz="752460">
              <a:lnSpc>
                <a:spcPct val="145800"/>
              </a:lnSpc>
              <a:spcBef>
                <a:spcPts val="82"/>
              </a:spcBef>
            </a:pPr>
            <a:r>
              <a:rPr sz="782" spc="4" dirty="0">
                <a:solidFill>
                  <a:prstClr val="black"/>
                </a:solidFill>
                <a:latin typeface="Gill Sans MT"/>
                <a:cs typeface="Gill Sans MT"/>
              </a:rPr>
              <a:t>Music  </a:t>
            </a:r>
            <a:r>
              <a:rPr sz="782" spc="-33" dirty="0">
                <a:solidFill>
                  <a:prstClr val="black"/>
                </a:solidFill>
                <a:latin typeface="Gill Sans MT"/>
                <a:cs typeface="Gill Sans MT"/>
              </a:rPr>
              <a:t>News  </a:t>
            </a:r>
            <a:r>
              <a:rPr sz="782" spc="-41" dirty="0">
                <a:solidFill>
                  <a:prstClr val="black"/>
                </a:solidFill>
                <a:latin typeface="Gill Sans MT"/>
                <a:cs typeface="Gill Sans MT"/>
              </a:rPr>
              <a:t>M</a:t>
            </a:r>
            <a:r>
              <a:rPr sz="782" spc="-33" dirty="0">
                <a:solidFill>
                  <a:prstClr val="black"/>
                </a:solidFill>
                <a:latin typeface="Gill Sans MT"/>
                <a:cs typeface="Gill Sans MT"/>
              </a:rPr>
              <a:t>o</a:t>
            </a:r>
            <a:r>
              <a:rPr sz="782" spc="8" dirty="0">
                <a:solidFill>
                  <a:prstClr val="black"/>
                </a:solidFill>
                <a:latin typeface="Gill Sans MT"/>
                <a:cs typeface="Gill Sans MT"/>
              </a:rPr>
              <a:t>vies</a:t>
            </a:r>
            <a:endParaRPr sz="782">
              <a:solidFill>
                <a:prstClr val="black"/>
              </a:solidFill>
              <a:latin typeface="Gill Sans MT"/>
              <a:cs typeface="Gill Sans MT"/>
            </a:endParaRPr>
          </a:p>
          <a:p>
            <a:pPr marR="4703" algn="r" defTabSz="752460">
              <a:spcBef>
                <a:spcPts val="428"/>
              </a:spcBef>
            </a:pPr>
            <a:r>
              <a:rPr sz="782" spc="-66" dirty="0">
                <a:solidFill>
                  <a:prstClr val="black"/>
                </a:solidFill>
                <a:latin typeface="Gill Sans MT"/>
                <a:cs typeface="Gill Sans MT"/>
              </a:rPr>
              <a:t>How </a:t>
            </a:r>
            <a:r>
              <a:rPr sz="782" spc="-41" dirty="0">
                <a:solidFill>
                  <a:prstClr val="black"/>
                </a:solidFill>
                <a:latin typeface="Gill Sans MT"/>
                <a:cs typeface="Gill Sans MT"/>
              </a:rPr>
              <a:t>to</a:t>
            </a:r>
            <a:r>
              <a:rPr sz="782" spc="-49" dirty="0">
                <a:solidFill>
                  <a:prstClr val="black"/>
                </a:solidFill>
                <a:latin typeface="Gill Sans MT"/>
                <a:cs typeface="Gill Sans MT"/>
              </a:rPr>
              <a:t> </a:t>
            </a:r>
            <a:r>
              <a:rPr sz="782" spc="-8" dirty="0">
                <a:solidFill>
                  <a:prstClr val="black"/>
                </a:solidFill>
                <a:latin typeface="Gill Sans MT"/>
                <a:cs typeface="Gill Sans MT"/>
              </a:rPr>
              <a:t>instructions</a:t>
            </a:r>
            <a:endParaRPr sz="782">
              <a:solidFill>
                <a:prstClr val="black"/>
              </a:solidFill>
              <a:latin typeface="Gill Sans MT"/>
              <a:cs typeface="Gill Sans MT"/>
            </a:endParaRPr>
          </a:p>
          <a:p>
            <a:pPr marL="863761" marR="4180" indent="187592" algn="r" defTabSz="752460">
              <a:lnSpc>
                <a:spcPct val="145800"/>
              </a:lnSpc>
            </a:pPr>
            <a:r>
              <a:rPr sz="782" spc="-21" dirty="0">
                <a:solidFill>
                  <a:prstClr val="black"/>
                </a:solidFill>
                <a:latin typeface="Gill Sans MT"/>
                <a:cs typeface="Gill Sans MT"/>
              </a:rPr>
              <a:t>Hist</a:t>
            </a:r>
            <a:r>
              <a:rPr sz="782" spc="-66" dirty="0">
                <a:solidFill>
                  <a:prstClr val="black"/>
                </a:solidFill>
                <a:latin typeface="Gill Sans MT"/>
                <a:cs typeface="Gill Sans MT"/>
              </a:rPr>
              <a:t>o</a:t>
            </a:r>
            <a:r>
              <a:rPr sz="782" spc="-45" dirty="0">
                <a:solidFill>
                  <a:prstClr val="black"/>
                </a:solidFill>
                <a:latin typeface="Gill Sans MT"/>
                <a:cs typeface="Gill Sans MT"/>
              </a:rPr>
              <a:t>r</a:t>
            </a:r>
            <a:r>
              <a:rPr sz="782" spc="-16" dirty="0">
                <a:solidFill>
                  <a:prstClr val="black"/>
                </a:solidFill>
                <a:latin typeface="Gill Sans MT"/>
                <a:cs typeface="Gill Sans MT"/>
              </a:rPr>
              <a:t>y  </a:t>
            </a:r>
            <a:r>
              <a:rPr sz="782" spc="-29" dirty="0">
                <a:solidFill>
                  <a:prstClr val="black"/>
                </a:solidFill>
                <a:latin typeface="Gill Sans MT"/>
                <a:cs typeface="Gill Sans MT"/>
              </a:rPr>
              <a:t>P</a:t>
            </a:r>
            <a:r>
              <a:rPr sz="782" spc="-25" dirty="0">
                <a:solidFill>
                  <a:prstClr val="black"/>
                </a:solidFill>
                <a:latin typeface="Gill Sans MT"/>
                <a:cs typeface="Gill Sans MT"/>
              </a:rPr>
              <a:t>r</a:t>
            </a:r>
            <a:r>
              <a:rPr sz="782" spc="-4" dirty="0">
                <a:solidFill>
                  <a:prstClr val="black"/>
                </a:solidFill>
                <a:latin typeface="Gill Sans MT"/>
                <a:cs typeface="Gill Sans MT"/>
              </a:rPr>
              <a:t>oducts  </a:t>
            </a:r>
            <a:r>
              <a:rPr sz="782" spc="-12" dirty="0">
                <a:solidFill>
                  <a:prstClr val="black"/>
                </a:solidFill>
                <a:latin typeface="Gill Sans MT"/>
                <a:cs typeface="Gill Sans MT"/>
              </a:rPr>
              <a:t>Restau</a:t>
            </a:r>
            <a:r>
              <a:rPr sz="782" spc="-29" dirty="0">
                <a:solidFill>
                  <a:prstClr val="black"/>
                </a:solidFill>
                <a:latin typeface="Gill Sans MT"/>
                <a:cs typeface="Gill Sans MT"/>
              </a:rPr>
              <a:t>r</a:t>
            </a:r>
            <a:r>
              <a:rPr sz="782" spc="12" dirty="0">
                <a:solidFill>
                  <a:prstClr val="black"/>
                </a:solidFill>
                <a:latin typeface="Gill Sans MT"/>
                <a:cs typeface="Gill Sans MT"/>
              </a:rPr>
              <a:t>ants</a:t>
            </a:r>
            <a:endParaRPr sz="782">
              <a:solidFill>
                <a:prstClr val="black"/>
              </a:solidFill>
              <a:latin typeface="Gill Sans MT"/>
              <a:cs typeface="Gill Sans MT"/>
            </a:endParaRPr>
          </a:p>
          <a:p>
            <a:pPr marL="644294" marR="4180" indent="430052" algn="r" defTabSz="752460">
              <a:lnSpc>
                <a:spcPct val="145800"/>
              </a:lnSpc>
            </a:pPr>
            <a:r>
              <a:rPr sz="782" spc="-25" dirty="0">
                <a:solidFill>
                  <a:prstClr val="black"/>
                </a:solidFill>
                <a:latin typeface="Gill Sans MT"/>
                <a:cs typeface="Gill Sans MT"/>
              </a:rPr>
              <a:t>Spo</a:t>
            </a:r>
            <a:r>
              <a:rPr sz="782" dirty="0">
                <a:solidFill>
                  <a:prstClr val="black"/>
                </a:solidFill>
                <a:latin typeface="Gill Sans MT"/>
                <a:cs typeface="Gill Sans MT"/>
              </a:rPr>
              <a:t>r</a:t>
            </a:r>
            <a:r>
              <a:rPr sz="782" spc="4" dirty="0">
                <a:solidFill>
                  <a:prstClr val="black"/>
                </a:solidFill>
                <a:latin typeface="Gill Sans MT"/>
                <a:cs typeface="Gill Sans MT"/>
              </a:rPr>
              <a:t>ts  </a:t>
            </a:r>
            <a:r>
              <a:rPr sz="782" spc="-8" dirty="0">
                <a:solidFill>
                  <a:prstClr val="black"/>
                </a:solidFill>
                <a:latin typeface="Gill Sans MT"/>
                <a:cs typeface="Gill Sans MT"/>
              </a:rPr>
              <a:t>Retail </a:t>
            </a:r>
            <a:r>
              <a:rPr sz="782" spc="-25" dirty="0">
                <a:solidFill>
                  <a:prstClr val="black"/>
                </a:solidFill>
                <a:latin typeface="Gill Sans MT"/>
                <a:cs typeface="Gill Sans MT"/>
              </a:rPr>
              <a:t>store</a:t>
            </a:r>
            <a:r>
              <a:rPr sz="782" spc="-132" dirty="0">
                <a:solidFill>
                  <a:prstClr val="black"/>
                </a:solidFill>
                <a:latin typeface="Gill Sans MT"/>
                <a:cs typeface="Gill Sans MT"/>
              </a:rPr>
              <a:t> </a:t>
            </a:r>
            <a:r>
              <a:rPr sz="782" spc="-16" dirty="0">
                <a:solidFill>
                  <a:prstClr val="black"/>
                </a:solidFill>
                <a:latin typeface="Gill Sans MT"/>
                <a:cs typeface="Gill Sans MT"/>
              </a:rPr>
              <a:t>hours</a:t>
            </a:r>
            <a:endParaRPr sz="782">
              <a:solidFill>
                <a:prstClr val="black"/>
              </a:solidFill>
              <a:latin typeface="Gill Sans MT"/>
              <a:cs typeface="Gill Sans MT"/>
            </a:endParaRPr>
          </a:p>
          <a:p>
            <a:pPr marR="4180" algn="r" defTabSz="752460">
              <a:spcBef>
                <a:spcPts val="432"/>
              </a:spcBef>
            </a:pPr>
            <a:r>
              <a:rPr sz="782" spc="4" dirty="0">
                <a:solidFill>
                  <a:prstClr val="black"/>
                </a:solidFill>
                <a:latin typeface="Gill Sans MT"/>
                <a:cs typeface="Gill Sans MT"/>
              </a:rPr>
              <a:t>Science</a:t>
            </a:r>
            <a:endParaRPr sz="782">
              <a:solidFill>
                <a:prstClr val="black"/>
              </a:solidFill>
              <a:latin typeface="Gill Sans MT"/>
              <a:cs typeface="Gill Sans MT"/>
            </a:endParaRPr>
          </a:p>
          <a:p>
            <a:pPr marL="1059192" marR="4180" indent="72633" algn="r" defTabSz="752460">
              <a:lnSpc>
                <a:spcPct val="145800"/>
              </a:lnSpc>
            </a:pPr>
            <a:r>
              <a:rPr sz="782" spc="-12" dirty="0">
                <a:solidFill>
                  <a:prstClr val="black"/>
                </a:solidFill>
                <a:latin typeface="Gill Sans MT"/>
                <a:cs typeface="Gill Sans MT"/>
              </a:rPr>
              <a:t>Math  Games</a:t>
            </a:r>
            <a:endParaRPr sz="782">
              <a:solidFill>
                <a:prstClr val="black"/>
              </a:solidFill>
              <a:latin typeface="Gill Sans MT"/>
              <a:cs typeface="Gill Sans MT"/>
            </a:endParaRPr>
          </a:p>
          <a:p>
            <a:pPr marL="618689" marR="4180" indent="-74723" algn="r" defTabSz="752460">
              <a:lnSpc>
                <a:spcPct val="145800"/>
              </a:lnSpc>
            </a:pPr>
            <a:r>
              <a:rPr sz="782" spc="-21" dirty="0">
                <a:solidFill>
                  <a:prstClr val="black"/>
                </a:solidFill>
                <a:latin typeface="Gill Sans MT"/>
                <a:cs typeface="Gill Sans MT"/>
              </a:rPr>
              <a:t>Health</a:t>
            </a:r>
            <a:r>
              <a:rPr sz="782" spc="-70" dirty="0">
                <a:solidFill>
                  <a:prstClr val="black"/>
                </a:solidFill>
                <a:latin typeface="Gill Sans MT"/>
                <a:cs typeface="Gill Sans MT"/>
              </a:rPr>
              <a:t> </a:t>
            </a:r>
            <a:r>
              <a:rPr sz="782" spc="4" dirty="0">
                <a:solidFill>
                  <a:prstClr val="black"/>
                </a:solidFill>
                <a:latin typeface="Gill Sans MT"/>
                <a:cs typeface="Gill Sans MT"/>
              </a:rPr>
              <a:t>and</a:t>
            </a:r>
            <a:r>
              <a:rPr sz="782" spc="-66" dirty="0">
                <a:solidFill>
                  <a:prstClr val="black"/>
                </a:solidFill>
                <a:latin typeface="Gill Sans MT"/>
                <a:cs typeface="Gill Sans MT"/>
              </a:rPr>
              <a:t> </a:t>
            </a:r>
            <a:r>
              <a:rPr sz="782" spc="4" dirty="0">
                <a:solidFill>
                  <a:prstClr val="black"/>
                </a:solidFill>
                <a:latin typeface="Gill Sans MT"/>
                <a:cs typeface="Gill Sans MT"/>
              </a:rPr>
              <a:t>wellness </a:t>
            </a:r>
            <a:r>
              <a:rPr sz="782" dirty="0">
                <a:solidFill>
                  <a:prstClr val="black"/>
                </a:solidFill>
                <a:latin typeface="Gill Sans MT"/>
                <a:cs typeface="Gill Sans MT"/>
              </a:rPr>
              <a:t> </a:t>
            </a:r>
            <a:r>
              <a:rPr sz="782" spc="-53" dirty="0">
                <a:solidFill>
                  <a:prstClr val="black"/>
                </a:solidFill>
                <a:latin typeface="Gill Sans MT"/>
                <a:cs typeface="Gill Sans MT"/>
              </a:rPr>
              <a:t>None </a:t>
            </a:r>
            <a:r>
              <a:rPr sz="782" spc="4" dirty="0">
                <a:solidFill>
                  <a:prstClr val="black"/>
                </a:solidFill>
                <a:latin typeface="Gill Sans MT"/>
                <a:cs typeface="Gill Sans MT"/>
              </a:rPr>
              <a:t>of </a:t>
            </a:r>
            <a:r>
              <a:rPr sz="782" spc="-21" dirty="0">
                <a:solidFill>
                  <a:prstClr val="black"/>
                </a:solidFill>
                <a:latin typeface="Gill Sans MT"/>
                <a:cs typeface="Gill Sans MT"/>
              </a:rPr>
              <a:t>the</a:t>
            </a:r>
            <a:r>
              <a:rPr sz="782" spc="-132" dirty="0">
                <a:solidFill>
                  <a:prstClr val="black"/>
                </a:solidFill>
                <a:latin typeface="Gill Sans MT"/>
                <a:cs typeface="Gill Sans MT"/>
              </a:rPr>
              <a:t> </a:t>
            </a:r>
            <a:r>
              <a:rPr sz="782" spc="-8" dirty="0">
                <a:solidFill>
                  <a:prstClr val="black"/>
                </a:solidFill>
                <a:latin typeface="Gill Sans MT"/>
                <a:cs typeface="Gill Sans MT"/>
              </a:rPr>
              <a:t>above</a:t>
            </a:r>
            <a:endParaRPr sz="782">
              <a:solidFill>
                <a:prstClr val="black"/>
              </a:solidFill>
              <a:latin typeface="Gill Sans MT"/>
              <a:cs typeface="Gill Sans MT"/>
            </a:endParaRPr>
          </a:p>
          <a:p>
            <a:pPr marL="1038813" marR="4180" indent="-124887" algn="r" defTabSz="752460">
              <a:lnSpc>
                <a:spcPct val="145800"/>
              </a:lnSpc>
            </a:pPr>
            <a:r>
              <a:rPr sz="782" spc="-16" dirty="0">
                <a:solidFill>
                  <a:prstClr val="black"/>
                </a:solidFill>
                <a:latin typeface="Gill Sans MT"/>
                <a:cs typeface="Gill Sans MT"/>
              </a:rPr>
              <a:t>Celebrities  </a:t>
            </a:r>
            <a:r>
              <a:rPr sz="782" spc="25" dirty="0">
                <a:solidFill>
                  <a:prstClr val="black"/>
                </a:solidFill>
                <a:latin typeface="Gill Sans MT"/>
                <a:cs typeface="Gill Sans MT"/>
              </a:rPr>
              <a:t>P</a:t>
            </a:r>
            <a:r>
              <a:rPr sz="782" spc="4" dirty="0">
                <a:solidFill>
                  <a:prstClr val="black"/>
                </a:solidFill>
                <a:latin typeface="Gill Sans MT"/>
                <a:cs typeface="Gill Sans MT"/>
              </a:rPr>
              <a:t>olitics</a:t>
            </a:r>
            <a:endParaRPr sz="782">
              <a:solidFill>
                <a:prstClr val="black"/>
              </a:solidFill>
              <a:latin typeface="Gill Sans MT"/>
              <a:cs typeface="Gill Sans MT"/>
            </a:endParaRPr>
          </a:p>
          <a:p>
            <a:pPr marR="4703" algn="r" defTabSz="752460">
              <a:spcBef>
                <a:spcPts val="428"/>
              </a:spcBef>
            </a:pPr>
            <a:r>
              <a:rPr sz="782" dirty="0">
                <a:solidFill>
                  <a:prstClr val="black"/>
                </a:solidFill>
                <a:latin typeface="Gill Sans MT"/>
                <a:cs typeface="Gill Sans MT"/>
              </a:rPr>
              <a:t>Local</a:t>
            </a:r>
            <a:r>
              <a:rPr sz="782" spc="-99" dirty="0">
                <a:solidFill>
                  <a:prstClr val="black"/>
                </a:solidFill>
                <a:latin typeface="Gill Sans MT"/>
                <a:cs typeface="Gill Sans MT"/>
              </a:rPr>
              <a:t> </a:t>
            </a:r>
            <a:r>
              <a:rPr sz="782" spc="8" dirty="0">
                <a:solidFill>
                  <a:prstClr val="black"/>
                </a:solidFill>
                <a:latin typeface="Gill Sans MT"/>
                <a:cs typeface="Gill Sans MT"/>
              </a:rPr>
              <a:t>Business</a:t>
            </a:r>
            <a:endParaRPr sz="782">
              <a:solidFill>
                <a:prstClr val="black"/>
              </a:solidFill>
              <a:latin typeface="Gill Sans MT"/>
              <a:cs typeface="Gill Sans MT"/>
            </a:endParaRPr>
          </a:p>
          <a:p>
            <a:pPr marL="1118239" marR="4180" indent="-20902" algn="r" defTabSz="752460">
              <a:lnSpc>
                <a:spcPct val="145800"/>
              </a:lnSpc>
            </a:pPr>
            <a:r>
              <a:rPr sz="782" spc="-94" dirty="0">
                <a:solidFill>
                  <a:prstClr val="black"/>
                </a:solidFill>
                <a:latin typeface="Gill Sans MT"/>
                <a:cs typeface="Gill Sans MT"/>
              </a:rPr>
              <a:t>T</a:t>
            </a:r>
            <a:r>
              <a:rPr sz="782" spc="-91" dirty="0">
                <a:solidFill>
                  <a:prstClr val="black"/>
                </a:solidFill>
                <a:latin typeface="Gill Sans MT"/>
                <a:cs typeface="Gill Sans MT"/>
              </a:rPr>
              <a:t>r</a:t>
            </a:r>
            <a:r>
              <a:rPr sz="782" spc="29" dirty="0">
                <a:solidFill>
                  <a:prstClr val="black"/>
                </a:solidFill>
                <a:latin typeface="Gill Sans MT"/>
                <a:cs typeface="Gill Sans MT"/>
              </a:rPr>
              <a:t>a</a:t>
            </a:r>
            <a:r>
              <a:rPr sz="782" spc="-16" dirty="0">
                <a:solidFill>
                  <a:prstClr val="black"/>
                </a:solidFill>
                <a:latin typeface="Gill Sans MT"/>
                <a:cs typeface="Gill Sans MT"/>
              </a:rPr>
              <a:t>v</a:t>
            </a:r>
            <a:r>
              <a:rPr sz="782" spc="-12" dirty="0">
                <a:solidFill>
                  <a:prstClr val="black"/>
                </a:solidFill>
                <a:latin typeface="Gill Sans MT"/>
                <a:cs typeface="Gill Sans MT"/>
              </a:rPr>
              <a:t>e</a:t>
            </a:r>
            <a:r>
              <a:rPr sz="782" spc="8" dirty="0">
                <a:solidFill>
                  <a:prstClr val="black"/>
                </a:solidFill>
                <a:latin typeface="Gill Sans MT"/>
                <a:cs typeface="Gill Sans MT"/>
              </a:rPr>
              <a:t>l  </a:t>
            </a:r>
            <a:r>
              <a:rPr sz="782" spc="-62" dirty="0">
                <a:solidFill>
                  <a:prstClr val="black"/>
                </a:solidFill>
                <a:latin typeface="Gill Sans MT"/>
                <a:cs typeface="Gill Sans MT"/>
              </a:rPr>
              <a:t>Other</a:t>
            </a:r>
            <a:endParaRPr sz="782">
              <a:solidFill>
                <a:prstClr val="black"/>
              </a:solidFill>
              <a:latin typeface="Gill Sans MT"/>
              <a:cs typeface="Gill Sans MT"/>
            </a:endParaRPr>
          </a:p>
          <a:p>
            <a:pPr marL="175574" marR="4703" indent="-165646" algn="r" defTabSz="752460">
              <a:lnSpc>
                <a:spcPct val="145800"/>
              </a:lnSpc>
            </a:pPr>
            <a:r>
              <a:rPr sz="782" dirty="0">
                <a:solidFill>
                  <a:prstClr val="black"/>
                </a:solidFill>
                <a:latin typeface="Gill Sans MT"/>
                <a:cs typeface="Gill Sans MT"/>
              </a:rPr>
              <a:t>Professional </a:t>
            </a:r>
            <a:r>
              <a:rPr sz="782" spc="70" dirty="0">
                <a:solidFill>
                  <a:prstClr val="black"/>
                </a:solidFill>
                <a:latin typeface="Gill Sans MT"/>
                <a:cs typeface="Gill Sans MT"/>
              </a:rPr>
              <a:t>/</a:t>
            </a:r>
            <a:r>
              <a:rPr sz="782" spc="-107" dirty="0">
                <a:solidFill>
                  <a:prstClr val="black"/>
                </a:solidFill>
                <a:latin typeface="Gill Sans MT"/>
                <a:cs typeface="Gill Sans MT"/>
              </a:rPr>
              <a:t> </a:t>
            </a:r>
            <a:r>
              <a:rPr sz="782" spc="-49" dirty="0">
                <a:solidFill>
                  <a:prstClr val="black"/>
                </a:solidFill>
                <a:latin typeface="Gill Sans MT"/>
                <a:cs typeface="Gill Sans MT"/>
              </a:rPr>
              <a:t>work </a:t>
            </a:r>
            <a:r>
              <a:rPr sz="782" spc="-16" dirty="0">
                <a:solidFill>
                  <a:prstClr val="black"/>
                </a:solidFill>
                <a:latin typeface="Gill Sans MT"/>
                <a:cs typeface="Gill Sans MT"/>
              </a:rPr>
              <a:t>related</a:t>
            </a:r>
            <a:r>
              <a:rPr sz="782" spc="-49" dirty="0">
                <a:solidFill>
                  <a:prstClr val="black"/>
                </a:solidFill>
                <a:latin typeface="Gill Sans MT"/>
                <a:cs typeface="Gill Sans MT"/>
              </a:rPr>
              <a:t> </a:t>
            </a:r>
            <a:r>
              <a:rPr sz="782" dirty="0">
                <a:solidFill>
                  <a:prstClr val="black"/>
                </a:solidFill>
                <a:latin typeface="Gill Sans MT"/>
                <a:cs typeface="Gill Sans MT"/>
              </a:rPr>
              <a:t>topics </a:t>
            </a:r>
            <a:r>
              <a:rPr sz="782" spc="4" dirty="0">
                <a:solidFill>
                  <a:prstClr val="black"/>
                </a:solidFill>
                <a:latin typeface="Gill Sans MT"/>
                <a:cs typeface="Gill Sans MT"/>
              </a:rPr>
              <a:t> </a:t>
            </a:r>
            <a:r>
              <a:rPr sz="782" spc="-4" dirty="0">
                <a:solidFill>
                  <a:prstClr val="black"/>
                </a:solidFill>
                <a:latin typeface="Gill Sans MT"/>
                <a:cs typeface="Gill Sans MT"/>
              </a:rPr>
              <a:t>Finance, </a:t>
            </a:r>
            <a:r>
              <a:rPr sz="782" dirty="0">
                <a:solidFill>
                  <a:prstClr val="black"/>
                </a:solidFill>
                <a:latin typeface="Gill Sans MT"/>
                <a:cs typeface="Gill Sans MT"/>
              </a:rPr>
              <a:t>banking, </a:t>
            </a:r>
            <a:r>
              <a:rPr sz="782" spc="-58" dirty="0">
                <a:solidFill>
                  <a:prstClr val="black"/>
                </a:solidFill>
                <a:latin typeface="Gill Sans MT"/>
                <a:cs typeface="Gill Sans MT"/>
              </a:rPr>
              <a:t>or</a:t>
            </a:r>
            <a:r>
              <a:rPr sz="782" spc="-152" dirty="0">
                <a:solidFill>
                  <a:prstClr val="black"/>
                </a:solidFill>
                <a:latin typeface="Gill Sans MT"/>
                <a:cs typeface="Gill Sans MT"/>
              </a:rPr>
              <a:t> </a:t>
            </a:r>
            <a:r>
              <a:rPr sz="782" dirty="0">
                <a:solidFill>
                  <a:prstClr val="black"/>
                </a:solidFill>
                <a:latin typeface="Gill Sans MT"/>
                <a:cs typeface="Gill Sans MT"/>
              </a:rPr>
              <a:t>investing</a:t>
            </a:r>
            <a:endParaRPr sz="782">
              <a:solidFill>
                <a:prstClr val="black"/>
              </a:solidFill>
              <a:latin typeface="Gill Sans MT"/>
              <a:cs typeface="Gill Sans MT"/>
            </a:endParaRPr>
          </a:p>
          <a:p>
            <a:pPr marR="4180" algn="r" defTabSz="752460">
              <a:spcBef>
                <a:spcPts val="428"/>
              </a:spcBef>
            </a:pPr>
            <a:r>
              <a:rPr sz="782" spc="-8" dirty="0">
                <a:solidFill>
                  <a:prstClr val="black"/>
                </a:solidFill>
                <a:latin typeface="Gill Sans MT"/>
                <a:cs typeface="Gill Sans MT"/>
              </a:rPr>
              <a:t>F</a:t>
            </a:r>
            <a:r>
              <a:rPr sz="782" spc="4" dirty="0">
                <a:solidFill>
                  <a:prstClr val="black"/>
                </a:solidFill>
                <a:latin typeface="Gill Sans MT"/>
                <a:cs typeface="Gill Sans MT"/>
              </a:rPr>
              <a:t>ashion</a:t>
            </a:r>
            <a:endParaRPr sz="782">
              <a:solidFill>
                <a:prstClr val="black"/>
              </a:solidFill>
              <a:latin typeface="Gill Sans MT"/>
              <a:cs typeface="Gill Sans MT"/>
            </a:endParaRPr>
          </a:p>
        </p:txBody>
      </p:sp>
      <p:sp>
        <p:nvSpPr>
          <p:cNvPr id="16" name="object 16"/>
          <p:cNvSpPr txBox="1"/>
          <p:nvPr/>
        </p:nvSpPr>
        <p:spPr>
          <a:xfrm>
            <a:off x="3933090" y="2083149"/>
            <a:ext cx="1758261" cy="139844"/>
          </a:xfrm>
          <a:prstGeom prst="rect">
            <a:avLst/>
          </a:prstGeom>
          <a:solidFill>
            <a:srgbClr val="235CAC"/>
          </a:solidFill>
        </p:spPr>
        <p:txBody>
          <a:bodyPr vert="horz" wrap="square" lIns="0" tIns="6793" rIns="0" bIns="0" rtlCol="0">
            <a:spAutoFit/>
          </a:bodyPr>
          <a:lstStyle/>
          <a:p>
            <a:pPr marR="16721" algn="r" defTabSz="752460">
              <a:spcBef>
                <a:spcPts val="53"/>
              </a:spcBef>
            </a:pPr>
            <a:r>
              <a:rPr sz="864" spc="8" dirty="0">
                <a:solidFill>
                  <a:srgbClr val="FFFFFF"/>
                </a:solidFill>
                <a:latin typeface="Gill Sans MT"/>
                <a:cs typeface="Gill Sans MT"/>
              </a:rPr>
              <a:t>35.6%</a:t>
            </a:r>
            <a:endParaRPr sz="864">
              <a:solidFill>
                <a:prstClr val="black"/>
              </a:solidFill>
              <a:latin typeface="Gill Sans MT"/>
              <a:cs typeface="Gill Sans MT"/>
            </a:endParaRPr>
          </a:p>
        </p:txBody>
      </p:sp>
      <p:sp>
        <p:nvSpPr>
          <p:cNvPr id="17" name="object 17"/>
          <p:cNvSpPr txBox="1"/>
          <p:nvPr/>
        </p:nvSpPr>
        <p:spPr>
          <a:xfrm>
            <a:off x="3933090" y="2257115"/>
            <a:ext cx="1758261" cy="139844"/>
          </a:xfrm>
          <a:prstGeom prst="rect">
            <a:avLst/>
          </a:prstGeom>
          <a:solidFill>
            <a:srgbClr val="235CAC"/>
          </a:solidFill>
        </p:spPr>
        <p:txBody>
          <a:bodyPr vert="horz" wrap="square" lIns="0" tIns="6793" rIns="0" bIns="0" rtlCol="0">
            <a:spAutoFit/>
          </a:bodyPr>
          <a:lstStyle/>
          <a:p>
            <a:pPr marR="65318" algn="r" defTabSz="752460">
              <a:spcBef>
                <a:spcPts val="53"/>
              </a:spcBef>
            </a:pPr>
            <a:r>
              <a:rPr sz="864" spc="8" dirty="0">
                <a:solidFill>
                  <a:srgbClr val="FFFFFF"/>
                </a:solidFill>
                <a:latin typeface="Gill Sans MT"/>
                <a:cs typeface="Gill Sans MT"/>
              </a:rPr>
              <a:t>34.6%</a:t>
            </a:r>
            <a:endParaRPr sz="864">
              <a:solidFill>
                <a:prstClr val="black"/>
              </a:solidFill>
              <a:latin typeface="Gill Sans MT"/>
              <a:cs typeface="Gill Sans MT"/>
            </a:endParaRPr>
          </a:p>
        </p:txBody>
      </p:sp>
      <p:sp>
        <p:nvSpPr>
          <p:cNvPr id="18" name="object 18"/>
          <p:cNvSpPr txBox="1"/>
          <p:nvPr/>
        </p:nvSpPr>
        <p:spPr>
          <a:xfrm>
            <a:off x="3933090" y="2431081"/>
            <a:ext cx="1403473" cy="143010"/>
          </a:xfrm>
          <a:prstGeom prst="rect">
            <a:avLst/>
          </a:prstGeom>
          <a:solidFill>
            <a:srgbClr val="3284F6"/>
          </a:solidFill>
        </p:spPr>
        <p:txBody>
          <a:bodyPr vert="horz" wrap="square" lIns="0" tIns="9928" rIns="0" bIns="0" rtlCol="0">
            <a:spAutoFit/>
          </a:bodyPr>
          <a:lstStyle/>
          <a:p>
            <a:pPr marR="25082" algn="r" defTabSz="752460">
              <a:spcBef>
                <a:spcPts val="78"/>
              </a:spcBef>
            </a:pPr>
            <a:r>
              <a:rPr sz="864" spc="8" dirty="0">
                <a:solidFill>
                  <a:srgbClr val="FFFFFF"/>
                </a:solidFill>
                <a:latin typeface="Gill Sans MT"/>
                <a:cs typeface="Gill Sans MT"/>
              </a:rPr>
              <a:t>28.4%</a:t>
            </a:r>
            <a:endParaRPr sz="864">
              <a:solidFill>
                <a:prstClr val="black"/>
              </a:solidFill>
              <a:latin typeface="Gill Sans MT"/>
              <a:cs typeface="Gill Sans MT"/>
            </a:endParaRPr>
          </a:p>
        </p:txBody>
      </p:sp>
      <p:sp>
        <p:nvSpPr>
          <p:cNvPr id="19" name="object 19"/>
          <p:cNvSpPr txBox="1"/>
          <p:nvPr/>
        </p:nvSpPr>
        <p:spPr>
          <a:xfrm>
            <a:off x="3933090" y="2605047"/>
            <a:ext cx="1403473" cy="145648"/>
          </a:xfrm>
          <a:prstGeom prst="rect">
            <a:avLst/>
          </a:prstGeom>
          <a:solidFill>
            <a:srgbClr val="3284F6"/>
          </a:solidFill>
        </p:spPr>
        <p:txBody>
          <a:bodyPr vert="horz" wrap="square" lIns="0" tIns="12540" rIns="0" bIns="0" rtlCol="0">
            <a:spAutoFit/>
          </a:bodyPr>
          <a:lstStyle/>
          <a:p>
            <a:pPr marR="152582" algn="r" defTabSz="752460">
              <a:spcBef>
                <a:spcPts val="99"/>
              </a:spcBef>
            </a:pPr>
            <a:r>
              <a:rPr sz="864" spc="8" dirty="0">
                <a:solidFill>
                  <a:srgbClr val="FFFFFF"/>
                </a:solidFill>
                <a:latin typeface="Gill Sans MT"/>
                <a:cs typeface="Gill Sans MT"/>
              </a:rPr>
              <a:t>25.8%</a:t>
            </a:r>
            <a:endParaRPr sz="864">
              <a:solidFill>
                <a:prstClr val="black"/>
              </a:solidFill>
              <a:latin typeface="Gill Sans MT"/>
              <a:cs typeface="Gill Sans MT"/>
            </a:endParaRPr>
          </a:p>
        </p:txBody>
      </p:sp>
      <p:sp>
        <p:nvSpPr>
          <p:cNvPr id="20" name="object 20"/>
          <p:cNvSpPr txBox="1"/>
          <p:nvPr/>
        </p:nvSpPr>
        <p:spPr>
          <a:xfrm>
            <a:off x="3933090" y="2779013"/>
            <a:ext cx="1403473" cy="145648"/>
          </a:xfrm>
          <a:prstGeom prst="rect">
            <a:avLst/>
          </a:prstGeom>
          <a:solidFill>
            <a:srgbClr val="3284F6"/>
          </a:solidFill>
        </p:spPr>
        <p:txBody>
          <a:bodyPr vert="horz" wrap="square" lIns="0" tIns="12540" rIns="0" bIns="0" rtlCol="0">
            <a:spAutoFit/>
          </a:bodyPr>
          <a:lstStyle/>
          <a:p>
            <a:pPr marL="922286" defTabSz="752460">
              <a:spcBef>
                <a:spcPts val="99"/>
              </a:spcBef>
            </a:pPr>
            <a:r>
              <a:rPr sz="864" spc="8" dirty="0">
                <a:solidFill>
                  <a:srgbClr val="FFFFFF"/>
                </a:solidFill>
                <a:latin typeface="Gill Sans MT"/>
                <a:cs typeface="Gill Sans MT"/>
              </a:rPr>
              <a:t>24.8%</a:t>
            </a:r>
            <a:endParaRPr sz="864">
              <a:solidFill>
                <a:prstClr val="black"/>
              </a:solidFill>
              <a:latin typeface="Gill Sans MT"/>
              <a:cs typeface="Gill Sans MT"/>
            </a:endParaRPr>
          </a:p>
        </p:txBody>
      </p:sp>
      <p:sp>
        <p:nvSpPr>
          <p:cNvPr id="21" name="object 21"/>
          <p:cNvSpPr txBox="1"/>
          <p:nvPr/>
        </p:nvSpPr>
        <p:spPr>
          <a:xfrm>
            <a:off x="3933090" y="2952979"/>
            <a:ext cx="1403473" cy="145648"/>
          </a:xfrm>
          <a:prstGeom prst="rect">
            <a:avLst/>
          </a:prstGeom>
          <a:solidFill>
            <a:srgbClr val="3284F6"/>
          </a:solidFill>
        </p:spPr>
        <p:txBody>
          <a:bodyPr vert="horz" wrap="square" lIns="0" tIns="12540" rIns="0" bIns="0" rtlCol="0">
            <a:spAutoFit/>
          </a:bodyPr>
          <a:lstStyle/>
          <a:p>
            <a:pPr marL="838157" defTabSz="752460">
              <a:spcBef>
                <a:spcPts val="99"/>
              </a:spcBef>
            </a:pPr>
            <a:r>
              <a:rPr sz="864" spc="8" dirty="0">
                <a:solidFill>
                  <a:srgbClr val="FFFFFF"/>
                </a:solidFill>
                <a:latin typeface="Gill Sans MT"/>
                <a:cs typeface="Gill Sans MT"/>
              </a:rPr>
              <a:t>23.2%</a:t>
            </a:r>
            <a:endParaRPr sz="864">
              <a:solidFill>
                <a:prstClr val="black"/>
              </a:solidFill>
              <a:latin typeface="Gill Sans MT"/>
              <a:cs typeface="Gill Sans MT"/>
            </a:endParaRPr>
          </a:p>
        </p:txBody>
      </p:sp>
      <p:sp>
        <p:nvSpPr>
          <p:cNvPr id="22" name="object 22"/>
          <p:cNvSpPr txBox="1"/>
          <p:nvPr/>
        </p:nvSpPr>
        <p:spPr>
          <a:xfrm>
            <a:off x="3933090" y="3126934"/>
            <a:ext cx="1403473" cy="144065"/>
          </a:xfrm>
          <a:prstGeom prst="rect">
            <a:avLst/>
          </a:prstGeom>
          <a:solidFill>
            <a:srgbClr val="3284F6"/>
          </a:solidFill>
        </p:spPr>
        <p:txBody>
          <a:bodyPr vert="horz" wrap="square" lIns="0" tIns="10973" rIns="0" bIns="0" rtlCol="0">
            <a:spAutoFit/>
          </a:bodyPr>
          <a:lstStyle/>
          <a:p>
            <a:pPr marL="823003" defTabSz="752460">
              <a:spcBef>
                <a:spcPts val="86"/>
              </a:spcBef>
            </a:pPr>
            <a:r>
              <a:rPr sz="864" spc="8" dirty="0">
                <a:solidFill>
                  <a:srgbClr val="FFFFFF"/>
                </a:solidFill>
                <a:latin typeface="Gill Sans MT"/>
                <a:cs typeface="Gill Sans MT"/>
              </a:rPr>
              <a:t>22.9%</a:t>
            </a:r>
            <a:endParaRPr sz="864">
              <a:solidFill>
                <a:prstClr val="black"/>
              </a:solidFill>
              <a:latin typeface="Gill Sans MT"/>
              <a:cs typeface="Gill Sans MT"/>
            </a:endParaRPr>
          </a:p>
        </p:txBody>
      </p:sp>
      <p:sp>
        <p:nvSpPr>
          <p:cNvPr id="23" name="object 23"/>
          <p:cNvSpPr txBox="1"/>
          <p:nvPr/>
        </p:nvSpPr>
        <p:spPr>
          <a:xfrm>
            <a:off x="3933090" y="3300900"/>
            <a:ext cx="1403473" cy="147231"/>
          </a:xfrm>
          <a:prstGeom prst="rect">
            <a:avLst/>
          </a:prstGeom>
          <a:solidFill>
            <a:srgbClr val="3284F6"/>
          </a:solidFill>
        </p:spPr>
        <p:txBody>
          <a:bodyPr vert="horz" wrap="square" lIns="0" tIns="14108" rIns="0" bIns="0" rtlCol="0">
            <a:spAutoFit/>
          </a:bodyPr>
          <a:lstStyle/>
          <a:p>
            <a:pPr marL="820390" defTabSz="752460">
              <a:spcBef>
                <a:spcPts val="111"/>
              </a:spcBef>
            </a:pPr>
            <a:r>
              <a:rPr sz="864" spc="8" dirty="0">
                <a:solidFill>
                  <a:srgbClr val="FFFFFF"/>
                </a:solidFill>
                <a:latin typeface="Gill Sans MT"/>
                <a:cs typeface="Gill Sans MT"/>
              </a:rPr>
              <a:t>22.6%</a:t>
            </a:r>
            <a:endParaRPr sz="864">
              <a:solidFill>
                <a:prstClr val="black"/>
              </a:solidFill>
              <a:latin typeface="Gill Sans MT"/>
              <a:cs typeface="Gill Sans MT"/>
            </a:endParaRPr>
          </a:p>
        </p:txBody>
      </p:sp>
      <p:sp>
        <p:nvSpPr>
          <p:cNvPr id="24" name="object 24"/>
          <p:cNvSpPr txBox="1"/>
          <p:nvPr/>
        </p:nvSpPr>
        <p:spPr>
          <a:xfrm>
            <a:off x="3933090" y="3474866"/>
            <a:ext cx="1403473" cy="145119"/>
          </a:xfrm>
          <a:prstGeom prst="rect">
            <a:avLst/>
          </a:prstGeom>
          <a:solidFill>
            <a:srgbClr val="3284F6"/>
          </a:solidFill>
        </p:spPr>
        <p:txBody>
          <a:bodyPr vert="horz" wrap="square" lIns="0" tIns="12017" rIns="0" bIns="0" rtlCol="0">
            <a:spAutoFit/>
          </a:bodyPr>
          <a:lstStyle/>
          <a:p>
            <a:pPr marL="734171" defTabSz="752460">
              <a:spcBef>
                <a:spcPts val="94"/>
              </a:spcBef>
            </a:pPr>
            <a:r>
              <a:rPr sz="864" spc="8" dirty="0">
                <a:solidFill>
                  <a:srgbClr val="FFFFFF"/>
                </a:solidFill>
                <a:latin typeface="Gill Sans MT"/>
                <a:cs typeface="Gill Sans MT"/>
              </a:rPr>
              <a:t>21.2%</a:t>
            </a:r>
            <a:endParaRPr sz="864">
              <a:solidFill>
                <a:prstClr val="black"/>
              </a:solidFill>
              <a:latin typeface="Gill Sans MT"/>
              <a:cs typeface="Gill Sans MT"/>
            </a:endParaRPr>
          </a:p>
        </p:txBody>
      </p:sp>
      <p:sp>
        <p:nvSpPr>
          <p:cNvPr id="25" name="object 25"/>
          <p:cNvSpPr txBox="1"/>
          <p:nvPr/>
        </p:nvSpPr>
        <p:spPr>
          <a:xfrm>
            <a:off x="3933091" y="3648832"/>
            <a:ext cx="871031" cy="145119"/>
          </a:xfrm>
          <a:prstGeom prst="rect">
            <a:avLst/>
          </a:prstGeom>
          <a:solidFill>
            <a:srgbClr val="84B5F9"/>
          </a:solidFill>
        </p:spPr>
        <p:txBody>
          <a:bodyPr vert="horz" wrap="square" lIns="0" tIns="12017" rIns="0" bIns="0" rtlCol="0">
            <a:spAutoFit/>
          </a:bodyPr>
          <a:lstStyle/>
          <a:p>
            <a:pPr marL="564345" defTabSz="752460">
              <a:spcBef>
                <a:spcPts val="94"/>
              </a:spcBef>
            </a:pPr>
            <a:r>
              <a:rPr sz="864" spc="8" dirty="0">
                <a:solidFill>
                  <a:srgbClr val="FFFFFF"/>
                </a:solidFill>
                <a:latin typeface="Gill Sans MT"/>
                <a:cs typeface="Gill Sans MT"/>
              </a:rPr>
              <a:t>17.7%</a:t>
            </a:r>
            <a:endParaRPr sz="864">
              <a:solidFill>
                <a:prstClr val="black"/>
              </a:solidFill>
              <a:latin typeface="Gill Sans MT"/>
              <a:cs typeface="Gill Sans MT"/>
            </a:endParaRPr>
          </a:p>
        </p:txBody>
      </p:sp>
      <p:sp>
        <p:nvSpPr>
          <p:cNvPr id="26" name="object 26"/>
          <p:cNvSpPr txBox="1"/>
          <p:nvPr/>
        </p:nvSpPr>
        <p:spPr>
          <a:xfrm>
            <a:off x="4114315" y="3797041"/>
            <a:ext cx="612909" cy="1047943"/>
          </a:xfrm>
          <a:prstGeom prst="rect">
            <a:avLst/>
          </a:prstGeom>
        </p:spPr>
        <p:txBody>
          <a:bodyPr vert="horz" wrap="square" lIns="0" tIns="44414" rIns="0" bIns="0" rtlCol="0">
            <a:spAutoFit/>
          </a:bodyPr>
          <a:lstStyle/>
          <a:p>
            <a:pPr marL="332336" defTabSz="752460">
              <a:spcBef>
                <a:spcPts val="350"/>
              </a:spcBef>
            </a:pPr>
            <a:r>
              <a:rPr sz="864" spc="8" dirty="0">
                <a:solidFill>
                  <a:srgbClr val="FFFFFF"/>
                </a:solidFill>
                <a:latin typeface="Gill Sans MT"/>
                <a:cs typeface="Gill Sans MT"/>
              </a:rPr>
              <a:t>16.7%</a:t>
            </a:r>
            <a:endParaRPr sz="864">
              <a:solidFill>
                <a:prstClr val="black"/>
              </a:solidFill>
              <a:latin typeface="Gill Sans MT"/>
              <a:cs typeface="Gill Sans MT"/>
            </a:endParaRPr>
          </a:p>
          <a:p>
            <a:pPr marL="305164" defTabSz="752460">
              <a:spcBef>
                <a:spcPts val="276"/>
              </a:spcBef>
            </a:pPr>
            <a:r>
              <a:rPr sz="864" spc="8" dirty="0">
                <a:solidFill>
                  <a:srgbClr val="FFFFFF"/>
                </a:solidFill>
                <a:latin typeface="Gill Sans MT"/>
                <a:cs typeface="Gill Sans MT"/>
              </a:rPr>
              <a:t>16.0%</a:t>
            </a:r>
            <a:endParaRPr sz="864">
              <a:solidFill>
                <a:prstClr val="black"/>
              </a:solidFill>
              <a:latin typeface="Gill Sans MT"/>
              <a:cs typeface="Gill Sans MT"/>
            </a:endParaRPr>
          </a:p>
          <a:p>
            <a:pPr marL="305164" defTabSz="752460">
              <a:spcBef>
                <a:spcPts val="357"/>
              </a:spcBef>
            </a:pPr>
            <a:r>
              <a:rPr sz="864" spc="8" dirty="0">
                <a:solidFill>
                  <a:srgbClr val="FFFFFF"/>
                </a:solidFill>
                <a:latin typeface="Gill Sans MT"/>
                <a:cs typeface="Gill Sans MT"/>
              </a:rPr>
              <a:t>16.0%</a:t>
            </a:r>
            <a:endParaRPr sz="864">
              <a:solidFill>
                <a:prstClr val="black"/>
              </a:solidFill>
              <a:latin typeface="Gill Sans MT"/>
              <a:cs typeface="Gill Sans MT"/>
            </a:endParaRPr>
          </a:p>
          <a:p>
            <a:pPr marL="292623" defTabSz="752460">
              <a:spcBef>
                <a:spcPts val="333"/>
              </a:spcBef>
            </a:pPr>
            <a:r>
              <a:rPr sz="864" spc="8" dirty="0">
                <a:solidFill>
                  <a:srgbClr val="FFFFFF"/>
                </a:solidFill>
                <a:latin typeface="Gill Sans MT"/>
                <a:cs typeface="Gill Sans MT"/>
              </a:rPr>
              <a:t>15.7%</a:t>
            </a:r>
            <a:endParaRPr sz="864">
              <a:solidFill>
                <a:prstClr val="black"/>
              </a:solidFill>
              <a:latin typeface="Gill Sans MT"/>
              <a:cs typeface="Gill Sans MT"/>
            </a:endParaRPr>
          </a:p>
          <a:p>
            <a:pPr marL="73156" defTabSz="752460">
              <a:spcBef>
                <a:spcPts val="329"/>
              </a:spcBef>
            </a:pPr>
            <a:r>
              <a:rPr sz="864" spc="8" dirty="0">
                <a:solidFill>
                  <a:srgbClr val="FFFFFF"/>
                </a:solidFill>
                <a:latin typeface="Gill Sans MT"/>
                <a:cs typeface="Gill Sans MT"/>
              </a:rPr>
              <a:t>11.4%</a:t>
            </a:r>
            <a:endParaRPr sz="864">
              <a:solidFill>
                <a:prstClr val="black"/>
              </a:solidFill>
              <a:latin typeface="Gill Sans MT"/>
              <a:cs typeface="Gill Sans MT"/>
            </a:endParaRPr>
          </a:p>
          <a:p>
            <a:pPr marL="10451" defTabSz="752460">
              <a:spcBef>
                <a:spcPts val="309"/>
              </a:spcBef>
            </a:pPr>
            <a:r>
              <a:rPr sz="864" spc="8" dirty="0">
                <a:solidFill>
                  <a:srgbClr val="FFFFFF"/>
                </a:solidFill>
                <a:latin typeface="Gill Sans MT"/>
                <a:cs typeface="Gill Sans MT"/>
              </a:rPr>
              <a:t>10.1%</a:t>
            </a:r>
            <a:endParaRPr sz="864">
              <a:solidFill>
                <a:prstClr val="black"/>
              </a:solidFill>
              <a:latin typeface="Gill Sans MT"/>
              <a:cs typeface="Gill Sans MT"/>
            </a:endParaRPr>
          </a:p>
        </p:txBody>
      </p:sp>
      <p:sp>
        <p:nvSpPr>
          <p:cNvPr id="27" name="object 27"/>
          <p:cNvSpPr txBox="1"/>
          <p:nvPr/>
        </p:nvSpPr>
        <p:spPr>
          <a:xfrm>
            <a:off x="4356069" y="4867794"/>
            <a:ext cx="235131" cy="147231"/>
          </a:xfrm>
          <a:prstGeom prst="rect">
            <a:avLst/>
          </a:prstGeom>
        </p:spPr>
        <p:txBody>
          <a:bodyPr vert="horz" wrap="square" lIns="0" tIns="14108" rIns="0" bIns="0" rtlCol="0">
            <a:spAutoFit/>
          </a:bodyPr>
          <a:lstStyle/>
          <a:p>
            <a:pPr marL="10451" defTabSz="752460">
              <a:spcBef>
                <a:spcPts val="111"/>
              </a:spcBef>
            </a:pPr>
            <a:r>
              <a:rPr sz="864" spc="8" dirty="0">
                <a:solidFill>
                  <a:srgbClr val="3284F6"/>
                </a:solidFill>
                <a:latin typeface="Gill Sans MT"/>
                <a:cs typeface="Gill Sans MT"/>
              </a:rPr>
              <a:t>8.2%</a:t>
            </a:r>
            <a:endParaRPr sz="864">
              <a:solidFill>
                <a:prstClr val="black"/>
              </a:solidFill>
              <a:latin typeface="Gill Sans MT"/>
              <a:cs typeface="Gill Sans MT"/>
            </a:endParaRPr>
          </a:p>
        </p:txBody>
      </p:sp>
      <p:sp>
        <p:nvSpPr>
          <p:cNvPr id="28" name="object 28"/>
          <p:cNvSpPr txBox="1"/>
          <p:nvPr/>
        </p:nvSpPr>
        <p:spPr>
          <a:xfrm>
            <a:off x="4291033" y="5036568"/>
            <a:ext cx="235131" cy="147231"/>
          </a:xfrm>
          <a:prstGeom prst="rect">
            <a:avLst/>
          </a:prstGeom>
        </p:spPr>
        <p:txBody>
          <a:bodyPr vert="horz" wrap="square" lIns="0" tIns="14108" rIns="0" bIns="0" rtlCol="0">
            <a:spAutoFit/>
          </a:bodyPr>
          <a:lstStyle/>
          <a:p>
            <a:pPr marL="10451" defTabSz="752460">
              <a:spcBef>
                <a:spcPts val="111"/>
              </a:spcBef>
            </a:pPr>
            <a:r>
              <a:rPr sz="864" spc="8" dirty="0">
                <a:solidFill>
                  <a:srgbClr val="3284F6"/>
                </a:solidFill>
                <a:latin typeface="Gill Sans MT"/>
                <a:cs typeface="Gill Sans MT"/>
              </a:rPr>
              <a:t>6.9%</a:t>
            </a:r>
            <a:endParaRPr sz="864">
              <a:solidFill>
                <a:prstClr val="black"/>
              </a:solidFill>
              <a:latin typeface="Gill Sans MT"/>
              <a:cs typeface="Gill Sans MT"/>
            </a:endParaRPr>
          </a:p>
        </p:txBody>
      </p:sp>
      <p:sp>
        <p:nvSpPr>
          <p:cNvPr id="29" name="object 29"/>
          <p:cNvSpPr txBox="1"/>
          <p:nvPr/>
        </p:nvSpPr>
        <p:spPr>
          <a:xfrm>
            <a:off x="4208859" y="5213854"/>
            <a:ext cx="235131" cy="147231"/>
          </a:xfrm>
          <a:prstGeom prst="rect">
            <a:avLst/>
          </a:prstGeom>
        </p:spPr>
        <p:txBody>
          <a:bodyPr vert="horz" wrap="square" lIns="0" tIns="14108" rIns="0" bIns="0" rtlCol="0">
            <a:spAutoFit/>
          </a:bodyPr>
          <a:lstStyle/>
          <a:p>
            <a:pPr marL="10451" defTabSz="752460">
              <a:spcBef>
                <a:spcPts val="111"/>
              </a:spcBef>
            </a:pPr>
            <a:r>
              <a:rPr sz="864" spc="8" dirty="0">
                <a:solidFill>
                  <a:srgbClr val="3284F6"/>
                </a:solidFill>
                <a:latin typeface="Gill Sans MT"/>
                <a:cs typeface="Gill Sans MT"/>
              </a:rPr>
              <a:t>5.2%</a:t>
            </a:r>
            <a:endParaRPr sz="864">
              <a:solidFill>
                <a:prstClr val="black"/>
              </a:solidFill>
              <a:latin typeface="Gill Sans MT"/>
              <a:cs typeface="Gill Sans MT"/>
            </a:endParaRPr>
          </a:p>
        </p:txBody>
      </p:sp>
      <p:sp>
        <p:nvSpPr>
          <p:cNvPr id="30" name="object 30"/>
          <p:cNvSpPr txBox="1"/>
          <p:nvPr/>
        </p:nvSpPr>
        <p:spPr>
          <a:xfrm>
            <a:off x="4162325" y="5376954"/>
            <a:ext cx="235131" cy="147231"/>
          </a:xfrm>
          <a:prstGeom prst="rect">
            <a:avLst/>
          </a:prstGeom>
        </p:spPr>
        <p:txBody>
          <a:bodyPr vert="horz" wrap="square" lIns="0" tIns="14108" rIns="0" bIns="0" rtlCol="0">
            <a:spAutoFit/>
          </a:bodyPr>
          <a:lstStyle/>
          <a:p>
            <a:pPr marL="10451" defTabSz="752460">
              <a:spcBef>
                <a:spcPts val="111"/>
              </a:spcBef>
            </a:pPr>
            <a:r>
              <a:rPr sz="864" spc="8" dirty="0">
                <a:solidFill>
                  <a:srgbClr val="3284F6"/>
                </a:solidFill>
                <a:latin typeface="Gill Sans MT"/>
                <a:cs typeface="Gill Sans MT"/>
              </a:rPr>
              <a:t>4.3%</a:t>
            </a:r>
            <a:endParaRPr sz="864">
              <a:solidFill>
                <a:prstClr val="black"/>
              </a:solidFill>
              <a:latin typeface="Gill Sans MT"/>
              <a:cs typeface="Gill Sans MT"/>
            </a:endParaRPr>
          </a:p>
        </p:txBody>
      </p:sp>
      <p:sp>
        <p:nvSpPr>
          <p:cNvPr id="31" name="object 31"/>
          <p:cNvSpPr txBox="1"/>
          <p:nvPr/>
        </p:nvSpPr>
        <p:spPr>
          <a:xfrm>
            <a:off x="4096042" y="5557758"/>
            <a:ext cx="235131" cy="147231"/>
          </a:xfrm>
          <a:prstGeom prst="rect">
            <a:avLst/>
          </a:prstGeom>
        </p:spPr>
        <p:txBody>
          <a:bodyPr vert="horz" wrap="square" lIns="0" tIns="14108" rIns="0" bIns="0" rtlCol="0">
            <a:spAutoFit/>
          </a:bodyPr>
          <a:lstStyle/>
          <a:p>
            <a:pPr marL="10451" defTabSz="752460">
              <a:spcBef>
                <a:spcPts val="111"/>
              </a:spcBef>
            </a:pPr>
            <a:r>
              <a:rPr sz="864" spc="8" dirty="0">
                <a:solidFill>
                  <a:srgbClr val="3284F6"/>
                </a:solidFill>
                <a:latin typeface="Gill Sans MT"/>
                <a:cs typeface="Gill Sans MT"/>
              </a:rPr>
              <a:t>2.9%</a:t>
            </a:r>
            <a:endParaRPr sz="864">
              <a:solidFill>
                <a:prstClr val="black"/>
              </a:solidFill>
              <a:latin typeface="Gill Sans MT"/>
              <a:cs typeface="Gill Sans MT"/>
            </a:endParaRPr>
          </a:p>
        </p:txBody>
      </p:sp>
      <p:sp>
        <p:nvSpPr>
          <p:cNvPr id="32" name="object 32"/>
          <p:cNvSpPr txBox="1"/>
          <p:nvPr/>
        </p:nvSpPr>
        <p:spPr>
          <a:xfrm>
            <a:off x="3163254" y="1500923"/>
            <a:ext cx="2835163" cy="187845"/>
          </a:xfrm>
          <a:prstGeom prst="rect">
            <a:avLst/>
          </a:prstGeom>
        </p:spPr>
        <p:txBody>
          <a:bodyPr vert="horz" wrap="square" lIns="0" tIns="10450" rIns="0" bIns="0" rtlCol="0">
            <a:spAutoFit/>
          </a:bodyPr>
          <a:lstStyle/>
          <a:p>
            <a:pPr marL="10451" defTabSz="752460">
              <a:spcBef>
                <a:spcPts val="82"/>
              </a:spcBef>
            </a:pPr>
            <a:r>
              <a:rPr sz="1152" spc="-41" dirty="0">
                <a:solidFill>
                  <a:prstClr val="black"/>
                </a:solidFill>
                <a:latin typeface="Gill Sans MT"/>
                <a:cs typeface="Gill Sans MT"/>
              </a:rPr>
              <a:t>Question </a:t>
            </a:r>
            <a:r>
              <a:rPr sz="1152" spc="-33" dirty="0">
                <a:solidFill>
                  <a:prstClr val="black"/>
                </a:solidFill>
                <a:latin typeface="Gill Sans MT"/>
                <a:cs typeface="Gill Sans MT"/>
              </a:rPr>
              <a:t>Category </a:t>
            </a:r>
            <a:r>
              <a:rPr sz="1152" spc="-25" dirty="0">
                <a:solidFill>
                  <a:prstClr val="black"/>
                </a:solidFill>
                <a:latin typeface="Gill Sans MT"/>
                <a:cs typeface="Gill Sans MT"/>
              </a:rPr>
              <a:t>Frequency </a:t>
            </a:r>
            <a:r>
              <a:rPr sz="1152" spc="-41" dirty="0">
                <a:solidFill>
                  <a:prstClr val="black"/>
                </a:solidFill>
                <a:latin typeface="Gill Sans MT"/>
                <a:cs typeface="Gill Sans MT"/>
              </a:rPr>
              <a:t>on </a:t>
            </a:r>
            <a:r>
              <a:rPr sz="1152" spc="-8" dirty="0">
                <a:solidFill>
                  <a:prstClr val="black"/>
                </a:solidFill>
                <a:latin typeface="Gill Sans MT"/>
                <a:cs typeface="Gill Sans MT"/>
              </a:rPr>
              <a:t>Smart</a:t>
            </a:r>
            <a:r>
              <a:rPr sz="1152" spc="-144" dirty="0">
                <a:solidFill>
                  <a:prstClr val="black"/>
                </a:solidFill>
                <a:latin typeface="Gill Sans MT"/>
                <a:cs typeface="Gill Sans MT"/>
              </a:rPr>
              <a:t> </a:t>
            </a:r>
            <a:r>
              <a:rPr sz="1152" spc="-4" dirty="0">
                <a:solidFill>
                  <a:prstClr val="black"/>
                </a:solidFill>
                <a:latin typeface="Gill Sans MT"/>
                <a:cs typeface="Gill Sans MT"/>
              </a:rPr>
              <a:t>Speakers</a:t>
            </a:r>
            <a:endParaRPr sz="1152">
              <a:solidFill>
                <a:prstClr val="black"/>
              </a:solidFill>
              <a:latin typeface="Gill Sans MT"/>
              <a:cs typeface="Gill Sans MT"/>
            </a:endParaRPr>
          </a:p>
        </p:txBody>
      </p:sp>
      <p:sp>
        <p:nvSpPr>
          <p:cNvPr id="33" name="object 33"/>
          <p:cNvSpPr txBox="1"/>
          <p:nvPr/>
        </p:nvSpPr>
        <p:spPr>
          <a:xfrm>
            <a:off x="6925927" y="1479447"/>
            <a:ext cx="1888367" cy="2032644"/>
          </a:xfrm>
          <a:prstGeom prst="rect">
            <a:avLst/>
          </a:prstGeom>
        </p:spPr>
        <p:txBody>
          <a:bodyPr vert="horz" wrap="square" lIns="0" tIns="10450" rIns="0" bIns="0" rtlCol="0">
            <a:spAutoFit/>
          </a:bodyPr>
          <a:lstStyle/>
          <a:p>
            <a:pPr marL="10451" marR="4180" defTabSz="752460">
              <a:lnSpc>
                <a:spcPct val="121300"/>
              </a:lnSpc>
              <a:spcBef>
                <a:spcPts val="82"/>
              </a:spcBef>
            </a:pPr>
            <a:r>
              <a:rPr sz="905" spc="21" dirty="0">
                <a:solidFill>
                  <a:srgbClr val="58595B"/>
                </a:solidFill>
                <a:latin typeface="Gill Sans MT"/>
                <a:cs typeface="Gill Sans MT"/>
              </a:rPr>
              <a:t>The</a:t>
            </a:r>
            <a:r>
              <a:rPr sz="905" spc="-37" dirty="0">
                <a:solidFill>
                  <a:srgbClr val="58595B"/>
                </a:solidFill>
                <a:latin typeface="Gill Sans MT"/>
                <a:cs typeface="Gill Sans MT"/>
              </a:rPr>
              <a:t> </a:t>
            </a:r>
            <a:r>
              <a:rPr sz="905" spc="49" dirty="0">
                <a:solidFill>
                  <a:srgbClr val="58595B"/>
                </a:solidFill>
                <a:latin typeface="Gill Sans MT"/>
                <a:cs typeface="Gill Sans MT"/>
              </a:rPr>
              <a:t>most</a:t>
            </a:r>
            <a:r>
              <a:rPr sz="905" spc="-33" dirty="0">
                <a:solidFill>
                  <a:srgbClr val="58595B"/>
                </a:solidFill>
                <a:latin typeface="Gill Sans MT"/>
                <a:cs typeface="Gill Sans MT"/>
              </a:rPr>
              <a:t> </a:t>
            </a:r>
            <a:r>
              <a:rPr sz="905" spc="-4" dirty="0">
                <a:solidFill>
                  <a:srgbClr val="58595B"/>
                </a:solidFill>
                <a:latin typeface="Gill Sans MT"/>
                <a:cs typeface="Gill Sans MT"/>
              </a:rPr>
              <a:t>tried</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33" dirty="0">
                <a:solidFill>
                  <a:srgbClr val="58595B"/>
                </a:solidFill>
                <a:latin typeface="Gill Sans MT"/>
                <a:cs typeface="Gill Sans MT"/>
              </a:rPr>
              <a:t>speaker</a:t>
            </a:r>
            <a:r>
              <a:rPr sz="905" spc="-33" dirty="0">
                <a:solidFill>
                  <a:srgbClr val="58595B"/>
                </a:solidFill>
                <a:latin typeface="Gill Sans MT"/>
                <a:cs typeface="Gill Sans MT"/>
              </a:rPr>
              <a:t> </a:t>
            </a:r>
            <a:r>
              <a:rPr sz="905" spc="25" dirty="0">
                <a:solidFill>
                  <a:srgbClr val="58595B"/>
                </a:solidFill>
                <a:latin typeface="Gill Sans MT"/>
                <a:cs typeface="Gill Sans MT"/>
              </a:rPr>
              <a:t>feature  </a:t>
            </a:r>
            <a:r>
              <a:rPr sz="905" spc="58" dirty="0">
                <a:solidFill>
                  <a:srgbClr val="58595B"/>
                </a:solidFill>
                <a:latin typeface="Gill Sans MT"/>
                <a:cs typeface="Gill Sans MT"/>
              </a:rPr>
              <a:t>and </a:t>
            </a:r>
            <a:r>
              <a:rPr sz="905" spc="45" dirty="0">
                <a:solidFill>
                  <a:srgbClr val="58595B"/>
                </a:solidFill>
                <a:latin typeface="Gill Sans MT"/>
                <a:cs typeface="Gill Sans MT"/>
              </a:rPr>
              <a:t>second highest </a:t>
            </a:r>
            <a:r>
              <a:rPr sz="905" spc="33" dirty="0">
                <a:solidFill>
                  <a:srgbClr val="58595B"/>
                </a:solidFill>
                <a:latin typeface="Gill Sans MT"/>
                <a:cs typeface="Gill Sans MT"/>
              </a:rPr>
              <a:t>frequency  </a:t>
            </a:r>
            <a:r>
              <a:rPr sz="905" spc="29" dirty="0">
                <a:solidFill>
                  <a:srgbClr val="58595B"/>
                </a:solidFill>
                <a:latin typeface="Gill Sans MT"/>
                <a:cs typeface="Gill Sans MT"/>
              </a:rPr>
              <a:t>monthly</a:t>
            </a:r>
            <a:r>
              <a:rPr sz="905" spc="-37" dirty="0">
                <a:solidFill>
                  <a:srgbClr val="58595B"/>
                </a:solidFill>
                <a:latin typeface="Gill Sans MT"/>
                <a:cs typeface="Gill Sans MT"/>
              </a:rPr>
              <a:t> </a:t>
            </a:r>
            <a:r>
              <a:rPr sz="905" spc="58" dirty="0">
                <a:solidFill>
                  <a:srgbClr val="58595B"/>
                </a:solidFill>
                <a:latin typeface="Gill Sans MT"/>
                <a:cs typeface="Gill Sans MT"/>
              </a:rPr>
              <a:t>and</a:t>
            </a:r>
            <a:r>
              <a:rPr sz="905" spc="-37" dirty="0">
                <a:solidFill>
                  <a:srgbClr val="58595B"/>
                </a:solidFill>
                <a:latin typeface="Gill Sans MT"/>
                <a:cs typeface="Gill Sans MT"/>
              </a:rPr>
              <a:t> </a:t>
            </a:r>
            <a:r>
              <a:rPr sz="905" spc="33" dirty="0">
                <a:solidFill>
                  <a:srgbClr val="58595B"/>
                </a:solidFill>
                <a:latin typeface="Gill Sans MT"/>
                <a:cs typeface="Gill Sans MT"/>
              </a:rPr>
              <a:t>daily</a:t>
            </a:r>
            <a:r>
              <a:rPr sz="905" spc="-37" dirty="0">
                <a:solidFill>
                  <a:srgbClr val="58595B"/>
                </a:solidFill>
                <a:latin typeface="Gill Sans MT"/>
                <a:cs typeface="Gill Sans MT"/>
              </a:rPr>
              <a:t> </a:t>
            </a:r>
            <a:r>
              <a:rPr sz="905" spc="58" dirty="0">
                <a:solidFill>
                  <a:srgbClr val="58595B"/>
                </a:solidFill>
                <a:latin typeface="Gill Sans MT"/>
                <a:cs typeface="Gill Sans MT"/>
              </a:rPr>
              <a:t>use</a:t>
            </a:r>
            <a:r>
              <a:rPr sz="905" spc="-33" dirty="0">
                <a:solidFill>
                  <a:srgbClr val="58595B"/>
                </a:solidFill>
                <a:latin typeface="Gill Sans MT"/>
                <a:cs typeface="Gill Sans MT"/>
              </a:rPr>
              <a:t> </a:t>
            </a:r>
            <a:r>
              <a:rPr sz="905" spc="74" dirty="0">
                <a:solidFill>
                  <a:srgbClr val="58595B"/>
                </a:solidFill>
                <a:latin typeface="Gill Sans MT"/>
                <a:cs typeface="Gill Sans MT"/>
              </a:rPr>
              <a:t>case</a:t>
            </a:r>
            <a:r>
              <a:rPr sz="905" spc="-37" dirty="0">
                <a:solidFill>
                  <a:srgbClr val="58595B"/>
                </a:solidFill>
                <a:latin typeface="Gill Sans MT"/>
                <a:cs typeface="Gill Sans MT"/>
              </a:rPr>
              <a:t> </a:t>
            </a:r>
            <a:r>
              <a:rPr sz="905" spc="53" dirty="0">
                <a:solidFill>
                  <a:srgbClr val="58595B"/>
                </a:solidFill>
                <a:latin typeface="Gill Sans MT"/>
                <a:cs typeface="Gill Sans MT"/>
              </a:rPr>
              <a:t>is</a:t>
            </a:r>
            <a:r>
              <a:rPr sz="905" spc="-37" dirty="0">
                <a:solidFill>
                  <a:srgbClr val="58595B"/>
                </a:solidFill>
                <a:latin typeface="Gill Sans MT"/>
                <a:cs typeface="Gill Sans MT"/>
              </a:rPr>
              <a:t> </a:t>
            </a:r>
            <a:r>
              <a:rPr sz="905" spc="62" dirty="0">
                <a:solidFill>
                  <a:srgbClr val="58595B"/>
                </a:solidFill>
                <a:latin typeface="Gill Sans MT"/>
                <a:cs typeface="Gill Sans MT"/>
              </a:rPr>
              <a:t>asking  </a:t>
            </a:r>
            <a:r>
              <a:rPr sz="905" spc="33" dirty="0">
                <a:solidFill>
                  <a:srgbClr val="58595B"/>
                </a:solidFill>
                <a:latin typeface="Gill Sans MT"/>
                <a:cs typeface="Gill Sans MT"/>
              </a:rPr>
              <a:t>general </a:t>
            </a:r>
            <a:r>
              <a:rPr sz="905" spc="41" dirty="0">
                <a:solidFill>
                  <a:srgbClr val="58595B"/>
                </a:solidFill>
                <a:latin typeface="Gill Sans MT"/>
                <a:cs typeface="Gill Sans MT"/>
              </a:rPr>
              <a:t>questions.</a:t>
            </a:r>
            <a:r>
              <a:rPr sz="905" spc="-185" dirty="0">
                <a:solidFill>
                  <a:srgbClr val="58595B"/>
                </a:solidFill>
                <a:latin typeface="Gill Sans MT"/>
                <a:cs typeface="Gill Sans MT"/>
              </a:rPr>
              <a:t> </a:t>
            </a:r>
            <a:r>
              <a:rPr sz="905" spc="33" dirty="0">
                <a:solidFill>
                  <a:srgbClr val="58595B"/>
                </a:solidFill>
                <a:latin typeface="Gill Sans MT"/>
                <a:cs typeface="Gill Sans MT"/>
              </a:rPr>
              <a:t>This </a:t>
            </a:r>
            <a:r>
              <a:rPr sz="905" spc="25" dirty="0">
                <a:solidFill>
                  <a:srgbClr val="58595B"/>
                </a:solidFill>
                <a:latin typeface="Gill Sans MT"/>
                <a:cs typeface="Gill Sans MT"/>
              </a:rPr>
              <a:t>feature</a:t>
            </a:r>
            <a:endParaRPr sz="905">
              <a:solidFill>
                <a:prstClr val="black"/>
              </a:solidFill>
              <a:latin typeface="Gill Sans MT"/>
              <a:cs typeface="Gill Sans MT"/>
            </a:endParaRPr>
          </a:p>
          <a:p>
            <a:pPr marL="10451" marR="27172" defTabSz="752460">
              <a:lnSpc>
                <a:spcPct val="121300"/>
              </a:lnSpc>
            </a:pPr>
            <a:r>
              <a:rPr sz="905" spc="21" dirty="0">
                <a:solidFill>
                  <a:srgbClr val="58595B"/>
                </a:solidFill>
                <a:latin typeface="Gill Sans MT"/>
                <a:cs typeface="Gill Sans MT"/>
              </a:rPr>
              <a:t>turns </a:t>
            </a:r>
            <a:r>
              <a:rPr sz="905" spc="94" dirty="0">
                <a:solidFill>
                  <a:srgbClr val="58595B"/>
                </a:solidFill>
                <a:latin typeface="Gill Sans MT"/>
                <a:cs typeface="Gill Sans MT"/>
              </a:rPr>
              <a:t>a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4" dirty="0">
                <a:solidFill>
                  <a:srgbClr val="58595B"/>
                </a:solidFill>
                <a:latin typeface="Gill Sans MT"/>
                <a:cs typeface="Gill Sans MT"/>
              </a:rPr>
              <a:t>into </a:t>
            </a:r>
            <a:r>
              <a:rPr sz="905" spc="94" dirty="0">
                <a:solidFill>
                  <a:srgbClr val="58595B"/>
                </a:solidFill>
                <a:latin typeface="Gill Sans MT"/>
                <a:cs typeface="Gill Sans MT"/>
              </a:rPr>
              <a:t>a </a:t>
            </a:r>
            <a:r>
              <a:rPr sz="905" spc="25" dirty="0">
                <a:solidFill>
                  <a:srgbClr val="58595B"/>
                </a:solidFill>
                <a:latin typeface="Gill Sans MT"/>
                <a:cs typeface="Gill Sans MT"/>
              </a:rPr>
              <a:t>voice  </a:t>
            </a:r>
            <a:r>
              <a:rPr sz="905" spc="16" dirty="0">
                <a:solidFill>
                  <a:srgbClr val="58595B"/>
                </a:solidFill>
                <a:latin typeface="Gill Sans MT"/>
                <a:cs typeface="Gill Sans MT"/>
              </a:rPr>
              <a:t>interactive </a:t>
            </a:r>
            <a:r>
              <a:rPr sz="905" spc="45" dirty="0">
                <a:solidFill>
                  <a:srgbClr val="58595B"/>
                </a:solidFill>
                <a:latin typeface="Gill Sans MT"/>
                <a:cs typeface="Gill Sans MT"/>
              </a:rPr>
              <a:t>search </a:t>
            </a:r>
            <a:r>
              <a:rPr sz="905" spc="41" dirty="0">
                <a:solidFill>
                  <a:srgbClr val="58595B"/>
                </a:solidFill>
                <a:latin typeface="Gill Sans MT"/>
                <a:cs typeface="Gill Sans MT"/>
              </a:rPr>
              <a:t>engine. </a:t>
            </a:r>
            <a:r>
              <a:rPr sz="905" spc="53" dirty="0">
                <a:solidFill>
                  <a:srgbClr val="58595B"/>
                </a:solidFill>
                <a:latin typeface="Gill Sans MT"/>
                <a:cs typeface="Gill Sans MT"/>
              </a:rPr>
              <a:t>Music  </a:t>
            </a:r>
            <a:r>
              <a:rPr sz="905" spc="16" dirty="0">
                <a:solidFill>
                  <a:srgbClr val="58595B"/>
                </a:solidFill>
                <a:latin typeface="Gill Sans MT"/>
                <a:cs typeface="Gill Sans MT"/>
              </a:rPr>
              <a:t>related</a:t>
            </a:r>
            <a:r>
              <a:rPr sz="905" spc="-33" dirty="0">
                <a:solidFill>
                  <a:srgbClr val="58595B"/>
                </a:solidFill>
                <a:latin typeface="Gill Sans MT"/>
                <a:cs typeface="Gill Sans MT"/>
              </a:rPr>
              <a:t> </a:t>
            </a:r>
            <a:r>
              <a:rPr sz="905" spc="41" dirty="0">
                <a:solidFill>
                  <a:srgbClr val="58595B"/>
                </a:solidFill>
                <a:latin typeface="Gill Sans MT"/>
                <a:cs typeface="Gill Sans MT"/>
              </a:rPr>
              <a:t>questions</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37" dirty="0">
                <a:solidFill>
                  <a:srgbClr val="58595B"/>
                </a:solidFill>
                <a:latin typeface="Gill Sans MT"/>
                <a:cs typeface="Gill Sans MT"/>
              </a:rPr>
              <a:t>by</a:t>
            </a:r>
            <a:r>
              <a:rPr sz="905" spc="-33" dirty="0">
                <a:solidFill>
                  <a:srgbClr val="58595B"/>
                </a:solidFill>
                <a:latin typeface="Gill Sans MT"/>
                <a:cs typeface="Gill Sans MT"/>
              </a:rPr>
              <a:t> </a:t>
            </a:r>
            <a:r>
              <a:rPr sz="905" spc="33" dirty="0">
                <a:solidFill>
                  <a:srgbClr val="58595B"/>
                </a:solidFill>
                <a:latin typeface="Gill Sans MT"/>
                <a:cs typeface="Gill Sans MT"/>
              </a:rPr>
              <a:t>far</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45" dirty="0">
                <a:solidFill>
                  <a:srgbClr val="58595B"/>
                </a:solidFill>
                <a:latin typeface="Gill Sans MT"/>
                <a:cs typeface="Gill Sans MT"/>
              </a:rPr>
              <a:t>most  </a:t>
            </a:r>
            <a:r>
              <a:rPr sz="905" spc="49" dirty="0">
                <a:solidFill>
                  <a:srgbClr val="58595B"/>
                </a:solidFill>
                <a:latin typeface="Gill Sans MT"/>
                <a:cs typeface="Gill Sans MT"/>
              </a:rPr>
              <a:t>common</a:t>
            </a:r>
            <a:r>
              <a:rPr sz="905" spc="-37" dirty="0">
                <a:solidFill>
                  <a:srgbClr val="58595B"/>
                </a:solidFill>
                <a:latin typeface="Gill Sans MT"/>
                <a:cs typeface="Gill Sans MT"/>
              </a:rPr>
              <a:t> </a:t>
            </a:r>
            <a:r>
              <a:rPr sz="905" spc="41" dirty="0">
                <a:solidFill>
                  <a:srgbClr val="58595B"/>
                </a:solidFill>
                <a:latin typeface="Gill Sans MT"/>
                <a:cs typeface="Gill Sans MT"/>
              </a:rPr>
              <a:t>at</a:t>
            </a:r>
            <a:r>
              <a:rPr sz="905" spc="-37" dirty="0">
                <a:solidFill>
                  <a:srgbClr val="58595B"/>
                </a:solidFill>
                <a:latin typeface="Gill Sans MT"/>
                <a:cs typeface="Gill Sans MT"/>
              </a:rPr>
              <a:t> </a:t>
            </a:r>
            <a:r>
              <a:rPr sz="905" spc="37" dirty="0">
                <a:solidFill>
                  <a:srgbClr val="58595B"/>
                </a:solidFill>
                <a:latin typeface="Gill Sans MT"/>
                <a:cs typeface="Gill Sans MT"/>
              </a:rPr>
              <a:t>about</a:t>
            </a:r>
            <a:r>
              <a:rPr sz="905" spc="-33" dirty="0">
                <a:solidFill>
                  <a:srgbClr val="58595B"/>
                </a:solidFill>
                <a:latin typeface="Gill Sans MT"/>
                <a:cs typeface="Gill Sans MT"/>
              </a:rPr>
              <a:t> </a:t>
            </a:r>
            <a:r>
              <a:rPr sz="905" spc="45" dirty="0">
                <a:solidFill>
                  <a:srgbClr val="58595B"/>
                </a:solidFill>
                <a:latin typeface="Gill Sans MT"/>
                <a:cs typeface="Gill Sans MT"/>
              </a:rPr>
              <a:t>55%</a:t>
            </a:r>
            <a:r>
              <a:rPr sz="905" spc="-37"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37" dirty="0">
                <a:solidFill>
                  <a:srgbClr val="58595B"/>
                </a:solidFill>
                <a:latin typeface="Gill Sans MT"/>
                <a:cs typeface="Gill Sans MT"/>
              </a:rPr>
              <a:t>users.</a:t>
            </a:r>
            <a:r>
              <a:rPr sz="905" spc="-53" dirty="0">
                <a:solidFill>
                  <a:srgbClr val="58595B"/>
                </a:solidFill>
                <a:latin typeface="Gill Sans MT"/>
                <a:cs typeface="Gill Sans MT"/>
              </a:rPr>
              <a:t> </a:t>
            </a:r>
            <a:r>
              <a:rPr sz="905" spc="33" dirty="0">
                <a:solidFill>
                  <a:srgbClr val="58595B"/>
                </a:solidFill>
                <a:latin typeface="Gill Sans MT"/>
                <a:cs typeface="Gill Sans MT"/>
              </a:rPr>
              <a:t>This  </a:t>
            </a:r>
            <a:r>
              <a:rPr sz="905" spc="78" dirty="0">
                <a:solidFill>
                  <a:srgbClr val="58595B"/>
                </a:solidFill>
                <a:latin typeface="Gill Sans MT"/>
                <a:cs typeface="Gill Sans MT"/>
              </a:rPr>
              <a:t>was </a:t>
            </a:r>
            <a:r>
              <a:rPr sz="905" spc="21" dirty="0">
                <a:solidFill>
                  <a:srgbClr val="58595B"/>
                </a:solidFill>
                <a:latin typeface="Gill Sans MT"/>
                <a:cs typeface="Gill Sans MT"/>
              </a:rPr>
              <a:t>followed </a:t>
            </a:r>
            <a:r>
              <a:rPr sz="905" spc="37" dirty="0">
                <a:solidFill>
                  <a:srgbClr val="58595B"/>
                </a:solidFill>
                <a:latin typeface="Gill Sans MT"/>
                <a:cs typeface="Gill Sans MT"/>
              </a:rPr>
              <a:t>by </a:t>
            </a:r>
            <a:r>
              <a:rPr sz="905" spc="49" dirty="0">
                <a:solidFill>
                  <a:srgbClr val="58595B"/>
                </a:solidFill>
                <a:latin typeface="Gill Sans MT"/>
                <a:cs typeface="Gill Sans MT"/>
              </a:rPr>
              <a:t>news </a:t>
            </a:r>
            <a:r>
              <a:rPr sz="905" spc="58" dirty="0">
                <a:solidFill>
                  <a:srgbClr val="58595B"/>
                </a:solidFill>
                <a:latin typeface="Gill Sans MT"/>
                <a:cs typeface="Gill Sans MT"/>
              </a:rPr>
              <a:t>and </a:t>
            </a:r>
            <a:r>
              <a:rPr sz="905" spc="45" dirty="0">
                <a:solidFill>
                  <a:srgbClr val="58595B"/>
                </a:solidFill>
                <a:latin typeface="Gill Sans MT"/>
                <a:cs typeface="Gill Sans MT"/>
              </a:rPr>
              <a:t>movies  </a:t>
            </a:r>
            <a:r>
              <a:rPr sz="905" spc="37" dirty="0">
                <a:solidFill>
                  <a:srgbClr val="58595B"/>
                </a:solidFill>
                <a:latin typeface="Gill Sans MT"/>
                <a:cs typeface="Gill Sans MT"/>
              </a:rPr>
              <a:t>which</a:t>
            </a:r>
            <a:r>
              <a:rPr sz="905" spc="-41" dirty="0">
                <a:solidFill>
                  <a:srgbClr val="58595B"/>
                </a:solidFill>
                <a:latin typeface="Gill Sans MT"/>
                <a:cs typeface="Gill Sans MT"/>
              </a:rPr>
              <a:t> </a:t>
            </a:r>
            <a:r>
              <a:rPr sz="905" spc="8" dirty="0">
                <a:solidFill>
                  <a:srgbClr val="58595B"/>
                </a:solidFill>
                <a:latin typeface="Gill Sans MT"/>
                <a:cs typeface="Gill Sans MT"/>
              </a:rPr>
              <a:t>were</a:t>
            </a:r>
            <a:r>
              <a:rPr sz="905" spc="-37" dirty="0">
                <a:solidFill>
                  <a:srgbClr val="58595B"/>
                </a:solidFill>
                <a:latin typeface="Gill Sans MT"/>
                <a:cs typeface="Gill Sans MT"/>
              </a:rPr>
              <a:t> </a:t>
            </a:r>
            <a:r>
              <a:rPr sz="905" spc="16" dirty="0">
                <a:solidFill>
                  <a:srgbClr val="58595B"/>
                </a:solidFill>
                <a:latin typeface="Gill Sans MT"/>
                <a:cs typeface="Gill Sans MT"/>
              </a:rPr>
              <a:t>both</a:t>
            </a:r>
            <a:r>
              <a:rPr sz="905" spc="-37" dirty="0">
                <a:solidFill>
                  <a:srgbClr val="58595B"/>
                </a:solidFill>
                <a:latin typeface="Gill Sans MT"/>
                <a:cs typeface="Gill Sans MT"/>
              </a:rPr>
              <a:t> </a:t>
            </a:r>
            <a:r>
              <a:rPr sz="905" spc="33" dirty="0">
                <a:solidFill>
                  <a:srgbClr val="58595B"/>
                </a:solidFill>
                <a:latin typeface="Gill Sans MT"/>
                <a:cs typeface="Gill Sans MT"/>
              </a:rPr>
              <a:t>topics</a:t>
            </a:r>
            <a:r>
              <a:rPr sz="905" spc="-37" dirty="0">
                <a:solidFill>
                  <a:srgbClr val="58595B"/>
                </a:solidFill>
                <a:latin typeface="Gill Sans MT"/>
                <a:cs typeface="Gill Sans MT"/>
              </a:rPr>
              <a:t> </a:t>
            </a:r>
            <a:r>
              <a:rPr sz="905" spc="21" dirty="0">
                <a:solidFill>
                  <a:srgbClr val="58595B"/>
                </a:solidFill>
                <a:latin typeface="Gill Sans MT"/>
                <a:cs typeface="Gill Sans MT"/>
              </a:rPr>
              <a:t>identified</a:t>
            </a:r>
            <a:endParaRPr sz="905">
              <a:solidFill>
                <a:prstClr val="black"/>
              </a:solidFill>
              <a:latin typeface="Gill Sans MT"/>
              <a:cs typeface="Gill Sans MT"/>
            </a:endParaRPr>
          </a:p>
          <a:p>
            <a:pPr marL="10451" marR="152060" defTabSz="752460">
              <a:lnSpc>
                <a:spcPct val="121300"/>
              </a:lnSpc>
            </a:pPr>
            <a:r>
              <a:rPr sz="905" spc="37" dirty="0">
                <a:solidFill>
                  <a:srgbClr val="58595B"/>
                </a:solidFill>
                <a:latin typeface="Gill Sans MT"/>
                <a:cs typeface="Gill Sans MT"/>
              </a:rPr>
              <a:t>by</a:t>
            </a:r>
            <a:r>
              <a:rPr sz="905" spc="-41" dirty="0">
                <a:solidFill>
                  <a:srgbClr val="58595B"/>
                </a:solidFill>
                <a:latin typeface="Gill Sans MT"/>
                <a:cs typeface="Gill Sans MT"/>
              </a:rPr>
              <a:t> </a:t>
            </a:r>
            <a:r>
              <a:rPr sz="905" dirty="0">
                <a:solidFill>
                  <a:srgbClr val="58595B"/>
                </a:solidFill>
                <a:latin typeface="Gill Sans MT"/>
                <a:cs typeface="Gill Sans MT"/>
              </a:rPr>
              <a:t>over</a:t>
            </a:r>
            <a:r>
              <a:rPr sz="905" spc="-37" dirty="0">
                <a:solidFill>
                  <a:srgbClr val="58595B"/>
                </a:solidFill>
                <a:latin typeface="Gill Sans MT"/>
                <a:cs typeface="Gill Sans MT"/>
              </a:rPr>
              <a:t> </a:t>
            </a:r>
            <a:r>
              <a:rPr sz="905" spc="4" dirty="0">
                <a:solidFill>
                  <a:srgbClr val="58595B"/>
                </a:solidFill>
                <a:latin typeface="Gill Sans MT"/>
                <a:cs typeface="Gill Sans MT"/>
              </a:rPr>
              <a:t>one-third</a:t>
            </a:r>
            <a:r>
              <a:rPr sz="905" spc="-41" dirty="0">
                <a:solidFill>
                  <a:srgbClr val="58595B"/>
                </a:solidFill>
                <a:latin typeface="Gill Sans MT"/>
                <a:cs typeface="Gill Sans MT"/>
              </a:rPr>
              <a:t> </a:t>
            </a:r>
            <a:r>
              <a:rPr sz="905" spc="37" dirty="0">
                <a:solidFill>
                  <a:srgbClr val="58595B"/>
                </a:solidFill>
                <a:latin typeface="Gill Sans MT"/>
                <a:cs typeface="Gill Sans MT"/>
              </a:rPr>
              <a:t>of</a:t>
            </a:r>
            <a:r>
              <a:rPr sz="905" spc="-37" dirty="0">
                <a:solidFill>
                  <a:srgbClr val="58595B"/>
                </a:solidFill>
                <a:latin typeface="Gill Sans MT"/>
                <a:cs typeface="Gill Sans MT"/>
              </a:rPr>
              <a:t> </a:t>
            </a:r>
            <a:r>
              <a:rPr sz="905" spc="49" dirty="0">
                <a:solidFill>
                  <a:srgbClr val="58595B"/>
                </a:solidFill>
                <a:latin typeface="Gill Sans MT"/>
                <a:cs typeface="Gill Sans MT"/>
              </a:rPr>
              <a:t>smart</a:t>
            </a:r>
            <a:r>
              <a:rPr sz="905" spc="-41" dirty="0">
                <a:solidFill>
                  <a:srgbClr val="58595B"/>
                </a:solidFill>
                <a:latin typeface="Gill Sans MT"/>
                <a:cs typeface="Gill Sans MT"/>
              </a:rPr>
              <a:t> </a:t>
            </a:r>
            <a:r>
              <a:rPr sz="905" spc="33" dirty="0">
                <a:solidFill>
                  <a:srgbClr val="58595B"/>
                </a:solidFill>
                <a:latin typeface="Gill Sans MT"/>
                <a:cs typeface="Gill Sans MT"/>
              </a:rPr>
              <a:t>speaker  </a:t>
            </a:r>
            <a:r>
              <a:rPr sz="905" spc="21" dirty="0">
                <a:solidFill>
                  <a:srgbClr val="58595B"/>
                </a:solidFill>
                <a:latin typeface="Gill Sans MT"/>
                <a:cs typeface="Gill Sans MT"/>
              </a:rPr>
              <a:t>owners.</a:t>
            </a:r>
            <a:endParaRPr sz="905">
              <a:solidFill>
                <a:prstClr val="black"/>
              </a:solidFill>
              <a:latin typeface="Gill Sans MT"/>
              <a:cs typeface="Gill Sans MT"/>
            </a:endParaRPr>
          </a:p>
        </p:txBody>
      </p:sp>
      <p:sp>
        <p:nvSpPr>
          <p:cNvPr id="34" name="object 34"/>
          <p:cNvSpPr txBox="1"/>
          <p:nvPr/>
        </p:nvSpPr>
        <p:spPr>
          <a:xfrm>
            <a:off x="6925927" y="3591022"/>
            <a:ext cx="1916060" cy="1695629"/>
          </a:xfrm>
          <a:prstGeom prst="rect">
            <a:avLst/>
          </a:prstGeom>
        </p:spPr>
        <p:txBody>
          <a:bodyPr vert="horz" wrap="square" lIns="0" tIns="10450" rIns="0" bIns="0" rtlCol="0">
            <a:spAutoFit/>
          </a:bodyPr>
          <a:lstStyle/>
          <a:p>
            <a:pPr marL="10451" marR="4180" defTabSz="752460">
              <a:lnSpc>
                <a:spcPct val="121200"/>
              </a:lnSpc>
              <a:spcBef>
                <a:spcPts val="82"/>
              </a:spcBef>
            </a:pPr>
            <a:r>
              <a:rPr sz="905" spc="21" dirty="0">
                <a:solidFill>
                  <a:srgbClr val="58595B"/>
                </a:solidFill>
                <a:latin typeface="Gill Sans MT"/>
                <a:cs typeface="Gill Sans MT"/>
              </a:rPr>
              <a:t>The</a:t>
            </a:r>
            <a:r>
              <a:rPr sz="905" spc="-37" dirty="0">
                <a:solidFill>
                  <a:srgbClr val="58595B"/>
                </a:solidFill>
                <a:latin typeface="Gill Sans MT"/>
                <a:cs typeface="Gill Sans MT"/>
              </a:rPr>
              <a:t> </a:t>
            </a:r>
            <a:r>
              <a:rPr sz="905" spc="8" dirty="0">
                <a:solidFill>
                  <a:srgbClr val="58595B"/>
                </a:solidFill>
                <a:latin typeface="Gill Sans MT"/>
                <a:cs typeface="Gill Sans MT"/>
              </a:rPr>
              <a:t>next</a:t>
            </a:r>
            <a:r>
              <a:rPr sz="905" spc="-33" dirty="0">
                <a:solidFill>
                  <a:srgbClr val="58595B"/>
                </a:solidFill>
                <a:latin typeface="Gill Sans MT"/>
                <a:cs typeface="Gill Sans MT"/>
              </a:rPr>
              <a:t> </a:t>
            </a:r>
            <a:r>
              <a:rPr sz="905" spc="-12" dirty="0">
                <a:solidFill>
                  <a:srgbClr val="58595B"/>
                </a:solidFill>
                <a:latin typeface="Gill Sans MT"/>
                <a:cs typeface="Gill Sans MT"/>
              </a:rPr>
              <a:t>tier</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7" dirty="0">
                <a:solidFill>
                  <a:srgbClr val="58595B"/>
                </a:solidFill>
                <a:latin typeface="Gill Sans MT"/>
                <a:cs typeface="Gill Sans MT"/>
              </a:rPr>
              <a:t> </a:t>
            </a:r>
            <a:r>
              <a:rPr sz="905" spc="41" dirty="0">
                <a:solidFill>
                  <a:srgbClr val="58595B"/>
                </a:solidFill>
                <a:latin typeface="Gill Sans MT"/>
                <a:cs typeface="Gill Sans MT"/>
              </a:rPr>
              <a:t>questions</a:t>
            </a:r>
            <a:r>
              <a:rPr sz="905" spc="-33" dirty="0">
                <a:solidFill>
                  <a:srgbClr val="58595B"/>
                </a:solidFill>
                <a:latin typeface="Gill Sans MT"/>
                <a:cs typeface="Gill Sans MT"/>
              </a:rPr>
              <a:t> </a:t>
            </a:r>
            <a:r>
              <a:rPr sz="905" spc="33" dirty="0">
                <a:solidFill>
                  <a:srgbClr val="58595B"/>
                </a:solidFill>
                <a:latin typeface="Gill Sans MT"/>
                <a:cs typeface="Gill Sans MT"/>
              </a:rPr>
              <a:t>clusters</a:t>
            </a:r>
            <a:r>
              <a:rPr sz="905" spc="-33" dirty="0">
                <a:solidFill>
                  <a:srgbClr val="58595B"/>
                </a:solidFill>
                <a:latin typeface="Gill Sans MT"/>
                <a:cs typeface="Gill Sans MT"/>
              </a:rPr>
              <a:t> </a:t>
            </a:r>
            <a:r>
              <a:rPr sz="905" spc="16" dirty="0">
                <a:solidFill>
                  <a:srgbClr val="58595B"/>
                </a:solidFill>
                <a:latin typeface="Gill Sans MT"/>
                <a:cs typeface="Gill Sans MT"/>
              </a:rPr>
              <a:t>the  </a:t>
            </a:r>
            <a:r>
              <a:rPr sz="905" spc="33" dirty="0">
                <a:solidFill>
                  <a:srgbClr val="58595B"/>
                </a:solidFill>
                <a:latin typeface="Gill Sans MT"/>
                <a:cs typeface="Gill Sans MT"/>
              </a:rPr>
              <a:t>20-30% </a:t>
            </a:r>
            <a:r>
              <a:rPr sz="905" spc="41" dirty="0">
                <a:solidFill>
                  <a:srgbClr val="58595B"/>
                </a:solidFill>
                <a:latin typeface="Gill Sans MT"/>
                <a:cs typeface="Gill Sans MT"/>
              </a:rPr>
              <a:t>range </a:t>
            </a:r>
            <a:r>
              <a:rPr sz="905" spc="37" dirty="0">
                <a:solidFill>
                  <a:srgbClr val="58595B"/>
                </a:solidFill>
                <a:latin typeface="Gill Sans MT"/>
                <a:cs typeface="Gill Sans MT"/>
              </a:rPr>
              <a:t>of </a:t>
            </a:r>
            <a:r>
              <a:rPr sz="905" spc="45" dirty="0">
                <a:solidFill>
                  <a:srgbClr val="58595B"/>
                </a:solidFill>
                <a:latin typeface="Gill Sans MT"/>
                <a:cs typeface="Gill Sans MT"/>
              </a:rPr>
              <a:t>users </a:t>
            </a:r>
            <a:r>
              <a:rPr sz="905" spc="49" dirty="0">
                <a:solidFill>
                  <a:srgbClr val="58595B"/>
                </a:solidFill>
                <a:latin typeface="Gill Sans MT"/>
                <a:cs typeface="Gill Sans MT"/>
              </a:rPr>
              <a:t>ranging </a:t>
            </a:r>
            <a:r>
              <a:rPr sz="905" spc="25" dirty="0">
                <a:solidFill>
                  <a:srgbClr val="58595B"/>
                </a:solidFill>
                <a:latin typeface="Gill Sans MT"/>
                <a:cs typeface="Gill Sans MT"/>
              </a:rPr>
              <a:t>from  </a:t>
            </a:r>
            <a:r>
              <a:rPr sz="905" spc="62" dirty="0">
                <a:solidFill>
                  <a:srgbClr val="58595B"/>
                </a:solidFill>
                <a:latin typeface="Gill Sans MT"/>
                <a:cs typeface="Gill Sans MT"/>
              </a:rPr>
              <a:t>asking </a:t>
            </a:r>
            <a:r>
              <a:rPr sz="905" spc="4" dirty="0">
                <a:solidFill>
                  <a:srgbClr val="58595B"/>
                </a:solidFill>
                <a:latin typeface="Gill Sans MT"/>
                <a:cs typeface="Gill Sans MT"/>
              </a:rPr>
              <a:t>for how-to </a:t>
            </a:r>
            <a:r>
              <a:rPr sz="905" spc="25" dirty="0">
                <a:solidFill>
                  <a:srgbClr val="58595B"/>
                </a:solidFill>
                <a:latin typeface="Gill Sans MT"/>
                <a:cs typeface="Gill Sans MT"/>
              </a:rPr>
              <a:t>instructions </a:t>
            </a:r>
            <a:r>
              <a:rPr sz="905" spc="58" dirty="0">
                <a:solidFill>
                  <a:srgbClr val="58595B"/>
                </a:solidFill>
                <a:latin typeface="Gill Sans MT"/>
                <a:cs typeface="Gill Sans MT"/>
              </a:rPr>
              <a:t>and  </a:t>
            </a:r>
            <a:r>
              <a:rPr sz="905" spc="16" dirty="0">
                <a:solidFill>
                  <a:srgbClr val="58595B"/>
                </a:solidFill>
                <a:latin typeface="Gill Sans MT"/>
                <a:cs typeface="Gill Sans MT"/>
              </a:rPr>
              <a:t>product </a:t>
            </a:r>
            <a:r>
              <a:rPr sz="905" spc="25" dirty="0">
                <a:solidFill>
                  <a:srgbClr val="58595B"/>
                </a:solidFill>
                <a:latin typeface="Gill Sans MT"/>
                <a:cs typeface="Gill Sans MT"/>
              </a:rPr>
              <a:t>information </a:t>
            </a:r>
            <a:r>
              <a:rPr sz="905" spc="-8" dirty="0">
                <a:solidFill>
                  <a:srgbClr val="58595B"/>
                </a:solidFill>
                <a:latin typeface="Gill Sans MT"/>
                <a:cs typeface="Gill Sans MT"/>
              </a:rPr>
              <a:t>to </a:t>
            </a:r>
            <a:r>
              <a:rPr sz="905" spc="8" dirty="0">
                <a:solidFill>
                  <a:srgbClr val="58595B"/>
                </a:solidFill>
                <a:latin typeface="Gill Sans MT"/>
                <a:cs typeface="Gill Sans MT"/>
              </a:rPr>
              <a:t>retail store  </a:t>
            </a:r>
            <a:r>
              <a:rPr sz="905" spc="29" dirty="0">
                <a:solidFill>
                  <a:srgbClr val="58595B"/>
                </a:solidFill>
                <a:latin typeface="Gill Sans MT"/>
                <a:cs typeface="Gill Sans MT"/>
              </a:rPr>
              <a:t>hours</a:t>
            </a:r>
            <a:r>
              <a:rPr sz="905" spc="-37"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41" dirty="0">
                <a:solidFill>
                  <a:srgbClr val="58595B"/>
                </a:solidFill>
                <a:latin typeface="Gill Sans MT"/>
                <a:cs typeface="Gill Sans MT"/>
              </a:rPr>
              <a:t>science.</a:t>
            </a:r>
            <a:r>
              <a:rPr sz="905" spc="-49" dirty="0">
                <a:solidFill>
                  <a:srgbClr val="58595B"/>
                </a:solidFill>
                <a:latin typeface="Gill Sans MT"/>
                <a:cs typeface="Gill Sans MT"/>
              </a:rPr>
              <a:t> </a:t>
            </a:r>
            <a:r>
              <a:rPr sz="905" spc="29" dirty="0">
                <a:solidFill>
                  <a:srgbClr val="58595B"/>
                </a:solidFill>
                <a:latin typeface="Gill Sans MT"/>
                <a:cs typeface="Gill Sans MT"/>
              </a:rPr>
              <a:t>Topics</a:t>
            </a:r>
            <a:r>
              <a:rPr sz="905" spc="-37"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33" dirty="0">
                <a:solidFill>
                  <a:srgbClr val="58595B"/>
                </a:solidFill>
                <a:latin typeface="Gill Sans MT"/>
                <a:cs typeface="Gill Sans MT"/>
              </a:rPr>
              <a:t> </a:t>
            </a:r>
            <a:r>
              <a:rPr sz="905" spc="33" dirty="0">
                <a:solidFill>
                  <a:srgbClr val="58595B"/>
                </a:solidFill>
                <a:latin typeface="Gill Sans MT"/>
                <a:cs typeface="Gill Sans MT"/>
              </a:rPr>
              <a:t>far  </a:t>
            </a:r>
            <a:r>
              <a:rPr sz="905" spc="58" dirty="0">
                <a:solidFill>
                  <a:srgbClr val="58595B"/>
                </a:solidFill>
                <a:latin typeface="Gill Sans MT"/>
                <a:cs typeface="Gill Sans MT"/>
              </a:rPr>
              <a:t>less </a:t>
            </a:r>
            <a:r>
              <a:rPr sz="905" spc="49" dirty="0">
                <a:solidFill>
                  <a:srgbClr val="58595B"/>
                </a:solidFill>
                <a:latin typeface="Gill Sans MT"/>
                <a:cs typeface="Gill Sans MT"/>
              </a:rPr>
              <a:t>common </a:t>
            </a:r>
            <a:r>
              <a:rPr sz="905" spc="29" dirty="0">
                <a:solidFill>
                  <a:srgbClr val="58595B"/>
                </a:solidFill>
                <a:latin typeface="Gill Sans MT"/>
                <a:cs typeface="Gill Sans MT"/>
              </a:rPr>
              <a:t>include </a:t>
            </a:r>
            <a:r>
              <a:rPr sz="905" spc="8" dirty="0">
                <a:solidFill>
                  <a:srgbClr val="58595B"/>
                </a:solidFill>
                <a:latin typeface="Gill Sans MT"/>
                <a:cs typeface="Gill Sans MT"/>
              </a:rPr>
              <a:t>work-related  </a:t>
            </a:r>
            <a:r>
              <a:rPr sz="905" spc="21" dirty="0">
                <a:solidFill>
                  <a:srgbClr val="58595B"/>
                </a:solidFill>
                <a:latin typeface="Gill Sans MT"/>
                <a:cs typeface="Gill Sans MT"/>
              </a:rPr>
              <a:t>information, </a:t>
            </a:r>
            <a:r>
              <a:rPr sz="905" spc="45" dirty="0">
                <a:solidFill>
                  <a:srgbClr val="58595B"/>
                </a:solidFill>
                <a:latin typeface="Gill Sans MT"/>
                <a:cs typeface="Gill Sans MT"/>
              </a:rPr>
              <a:t>finance </a:t>
            </a:r>
            <a:r>
              <a:rPr sz="905" spc="58" dirty="0">
                <a:solidFill>
                  <a:srgbClr val="58595B"/>
                </a:solidFill>
                <a:latin typeface="Gill Sans MT"/>
                <a:cs typeface="Gill Sans MT"/>
              </a:rPr>
              <a:t>and </a:t>
            </a:r>
            <a:r>
              <a:rPr sz="905" spc="33" dirty="0">
                <a:solidFill>
                  <a:srgbClr val="58595B"/>
                </a:solidFill>
                <a:latin typeface="Gill Sans MT"/>
                <a:cs typeface="Gill Sans MT"/>
              </a:rPr>
              <a:t>investing,  </a:t>
            </a:r>
            <a:r>
              <a:rPr sz="905" spc="58" dirty="0">
                <a:solidFill>
                  <a:srgbClr val="58595B"/>
                </a:solidFill>
                <a:latin typeface="Gill Sans MT"/>
                <a:cs typeface="Gill Sans MT"/>
              </a:rPr>
              <a:t>and</a:t>
            </a:r>
            <a:r>
              <a:rPr sz="905" spc="-37" dirty="0">
                <a:solidFill>
                  <a:srgbClr val="58595B"/>
                </a:solidFill>
                <a:latin typeface="Gill Sans MT"/>
                <a:cs typeface="Gill Sans MT"/>
              </a:rPr>
              <a:t> </a:t>
            </a:r>
            <a:r>
              <a:rPr sz="905" spc="45" dirty="0">
                <a:solidFill>
                  <a:srgbClr val="58595B"/>
                </a:solidFill>
                <a:latin typeface="Gill Sans MT"/>
                <a:cs typeface="Gill Sans MT"/>
              </a:rPr>
              <a:t>fashion.</a:t>
            </a:r>
            <a:r>
              <a:rPr sz="905" spc="-53" dirty="0">
                <a:solidFill>
                  <a:srgbClr val="58595B"/>
                </a:solidFill>
                <a:latin typeface="Gill Sans MT"/>
                <a:cs typeface="Gill Sans MT"/>
              </a:rPr>
              <a:t> </a:t>
            </a:r>
            <a:r>
              <a:rPr sz="905" spc="37" dirty="0">
                <a:solidFill>
                  <a:srgbClr val="58595B"/>
                </a:solidFill>
                <a:latin typeface="Gill Sans MT"/>
                <a:cs typeface="Gill Sans MT"/>
              </a:rPr>
              <a:t>These</a:t>
            </a:r>
            <a:r>
              <a:rPr sz="905" spc="-37" dirty="0">
                <a:solidFill>
                  <a:srgbClr val="58595B"/>
                </a:solidFill>
                <a:latin typeface="Gill Sans MT"/>
                <a:cs typeface="Gill Sans MT"/>
              </a:rPr>
              <a:t> </a:t>
            </a:r>
            <a:r>
              <a:rPr sz="905" spc="8" dirty="0">
                <a:solidFill>
                  <a:srgbClr val="58595B"/>
                </a:solidFill>
                <a:latin typeface="Gill Sans MT"/>
                <a:cs typeface="Gill Sans MT"/>
              </a:rPr>
              <a:t>were</a:t>
            </a:r>
            <a:r>
              <a:rPr sz="905" spc="-33" dirty="0">
                <a:solidFill>
                  <a:srgbClr val="58595B"/>
                </a:solidFill>
                <a:latin typeface="Gill Sans MT"/>
                <a:cs typeface="Gill Sans MT"/>
              </a:rPr>
              <a:t> </a:t>
            </a:r>
            <a:r>
              <a:rPr sz="905" spc="33" dirty="0">
                <a:solidFill>
                  <a:srgbClr val="58595B"/>
                </a:solidFill>
                <a:latin typeface="Gill Sans MT"/>
                <a:cs typeface="Gill Sans MT"/>
              </a:rPr>
              <a:t>all</a:t>
            </a:r>
            <a:r>
              <a:rPr sz="905" spc="-33" dirty="0">
                <a:solidFill>
                  <a:srgbClr val="58595B"/>
                </a:solidFill>
                <a:latin typeface="Gill Sans MT"/>
                <a:cs typeface="Gill Sans MT"/>
              </a:rPr>
              <a:t> </a:t>
            </a:r>
            <a:r>
              <a:rPr sz="905" spc="21" dirty="0">
                <a:solidFill>
                  <a:srgbClr val="58595B"/>
                </a:solidFill>
                <a:latin typeface="Gill Sans MT"/>
                <a:cs typeface="Gill Sans MT"/>
              </a:rPr>
              <a:t>registered  </a:t>
            </a:r>
            <a:r>
              <a:rPr sz="905" spc="37" dirty="0">
                <a:solidFill>
                  <a:srgbClr val="58595B"/>
                </a:solidFill>
                <a:latin typeface="Gill Sans MT"/>
                <a:cs typeface="Gill Sans MT"/>
              </a:rPr>
              <a:t>by </a:t>
            </a:r>
            <a:r>
              <a:rPr sz="905" spc="49" dirty="0">
                <a:solidFill>
                  <a:srgbClr val="58595B"/>
                </a:solidFill>
                <a:latin typeface="Gill Sans MT"/>
                <a:cs typeface="Gill Sans MT"/>
              </a:rPr>
              <a:t>5% </a:t>
            </a:r>
            <a:r>
              <a:rPr sz="905" spc="-29" dirty="0">
                <a:solidFill>
                  <a:srgbClr val="58595B"/>
                </a:solidFill>
                <a:latin typeface="Gill Sans MT"/>
                <a:cs typeface="Gill Sans MT"/>
              </a:rPr>
              <a:t>or </a:t>
            </a:r>
            <a:r>
              <a:rPr sz="905" spc="21" dirty="0">
                <a:solidFill>
                  <a:srgbClr val="58595B"/>
                </a:solidFill>
                <a:latin typeface="Gill Sans MT"/>
                <a:cs typeface="Gill Sans MT"/>
              </a:rPr>
              <a:t>fewer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1" dirty="0">
                <a:solidFill>
                  <a:srgbClr val="58595B"/>
                </a:solidFill>
                <a:latin typeface="Gill Sans MT"/>
                <a:cs typeface="Gill Sans MT"/>
              </a:rPr>
              <a:t>owners.</a:t>
            </a:r>
            <a:endParaRPr sz="905">
              <a:solidFill>
                <a:prstClr val="black"/>
              </a:solidFill>
              <a:latin typeface="Gill Sans MT"/>
              <a:cs typeface="Gill Sans MT"/>
            </a:endParaRPr>
          </a:p>
        </p:txBody>
      </p:sp>
      <p:sp>
        <p:nvSpPr>
          <p:cNvPr id="35" name="object 35"/>
          <p:cNvSpPr/>
          <p:nvPr/>
        </p:nvSpPr>
        <p:spPr>
          <a:xfrm>
            <a:off x="0" y="816429"/>
            <a:ext cx="2210235"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5596927" y="5338323"/>
            <a:ext cx="1042637" cy="322275"/>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7" name="object 37"/>
          <p:cNvSpPr txBox="1"/>
          <p:nvPr/>
        </p:nvSpPr>
        <p:spPr>
          <a:xfrm>
            <a:off x="303059" y="92095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39" name="object 39"/>
          <p:cNvSpPr txBox="1"/>
          <p:nvPr/>
        </p:nvSpPr>
        <p:spPr>
          <a:xfrm>
            <a:off x="313508" y="5863201"/>
            <a:ext cx="1042939" cy="76944"/>
          </a:xfrm>
          <a:prstGeom prst="rect">
            <a:avLst/>
          </a:prstGeom>
        </p:spPr>
        <p:txBody>
          <a:bodyPr vert="horz" wrap="square" lIns="0" tIns="0" rIns="0" bIns="0" rtlCol="0">
            <a:spAutoFit/>
          </a:bodyPr>
          <a:lstStyle/>
          <a:p>
            <a:pPr defTabSz="752460">
              <a:lnSpc>
                <a:spcPts val="555"/>
              </a:lnSpc>
            </a:pPr>
            <a:r>
              <a:rPr sz="494" spc="21" dirty="0">
                <a:solidFill>
                  <a:srgbClr val="3385F5"/>
                </a:solidFill>
                <a:latin typeface="Gill Sans MT"/>
                <a:cs typeface="Gill Sans MT"/>
                <a:hlinkClick r:id="rId4"/>
              </a:rPr>
              <a:t>© </a:t>
            </a:r>
            <a:r>
              <a:rPr sz="494" spc="-45" dirty="0">
                <a:solidFill>
                  <a:srgbClr val="3385F5"/>
                </a:solidFill>
                <a:latin typeface="Gill Sans MT"/>
                <a:cs typeface="Gill Sans MT"/>
                <a:hlinkClick r:id="rId4"/>
              </a:rPr>
              <a:t>VOICEBOT.AI </a:t>
            </a:r>
            <a:r>
              <a:rPr sz="494" spc="-41" dirty="0">
                <a:solidFill>
                  <a:srgbClr val="3385F5"/>
                </a:solidFill>
                <a:latin typeface="Gill Sans MT"/>
                <a:cs typeface="Gill Sans MT"/>
                <a:hlinkClick r:id="rId4"/>
              </a:rPr>
              <a:t>- </a:t>
            </a:r>
            <a:r>
              <a:rPr sz="494" spc="-16" dirty="0">
                <a:solidFill>
                  <a:srgbClr val="3385F5"/>
                </a:solidFill>
                <a:latin typeface="Gill Sans MT"/>
                <a:cs typeface="Gill Sans MT"/>
                <a:hlinkClick r:id="rId4"/>
              </a:rPr>
              <a:t>All </a:t>
            </a:r>
            <a:r>
              <a:rPr sz="494" dirty="0">
                <a:solidFill>
                  <a:srgbClr val="3385F5"/>
                </a:solidFill>
                <a:latin typeface="Gill Sans MT"/>
                <a:cs typeface="Gill Sans MT"/>
                <a:hlinkClick r:id="rId4"/>
              </a:rPr>
              <a:t>Rights </a:t>
            </a:r>
            <a:r>
              <a:rPr sz="494" spc="-12" dirty="0">
                <a:solidFill>
                  <a:srgbClr val="3385F5"/>
                </a:solidFill>
                <a:latin typeface="Gill Sans MT"/>
                <a:cs typeface="Gill Sans MT"/>
                <a:hlinkClick r:id="rId4"/>
              </a:rPr>
              <a:t>Reserved</a:t>
            </a:r>
            <a:r>
              <a:rPr sz="494" spc="-66" dirty="0">
                <a:solidFill>
                  <a:srgbClr val="3385F5"/>
                </a:solidFill>
                <a:latin typeface="Gill Sans MT"/>
                <a:cs typeface="Gill Sans MT"/>
                <a:hlinkClick r:id="rId4"/>
              </a:rPr>
              <a:t> </a:t>
            </a:r>
            <a:r>
              <a:rPr sz="494" spc="-4" dirty="0">
                <a:solidFill>
                  <a:srgbClr val="3385F5"/>
                </a:solidFill>
                <a:latin typeface="Gill Sans MT"/>
                <a:cs typeface="Gill Sans MT"/>
                <a:hlinkClick r:id="rId4"/>
              </a:rPr>
              <a:t>2019</a:t>
            </a:r>
            <a:endParaRPr sz="494">
              <a:solidFill>
                <a:prstClr val="black"/>
              </a:solidFill>
              <a:latin typeface="Gill Sans MT"/>
              <a:cs typeface="Gill Sans MT"/>
            </a:endParaRPr>
          </a:p>
        </p:txBody>
      </p:sp>
      <p:sp>
        <p:nvSpPr>
          <p:cNvPr id="40" name="object 40"/>
          <p:cNvSpPr txBox="1"/>
          <p:nvPr/>
        </p:nvSpPr>
        <p:spPr>
          <a:xfrm>
            <a:off x="8526486" y="5833382"/>
            <a:ext cx="316644" cy="105467"/>
          </a:xfrm>
          <a:prstGeom prst="rect">
            <a:avLst/>
          </a:prstGeom>
        </p:spPr>
        <p:txBody>
          <a:bodyPr vert="horz" wrap="square" lIns="0" tIns="4180" rIns="0" bIns="0" rtlCol="0">
            <a:spAutoFit/>
          </a:bodyPr>
          <a:lstStyle/>
          <a:p>
            <a:pPr marL="10451" defTabSz="752460">
              <a:spcBef>
                <a:spcPts val="33"/>
              </a:spcBef>
            </a:pPr>
            <a:r>
              <a:rPr sz="658" spc="-33" dirty="0">
                <a:solidFill>
                  <a:srgbClr val="3385F5"/>
                </a:solidFill>
                <a:latin typeface="Gill Sans MT"/>
                <a:cs typeface="Gill Sans MT"/>
              </a:rPr>
              <a:t>PAGE</a:t>
            </a:r>
            <a:r>
              <a:rPr sz="658" spc="-53" dirty="0">
                <a:solidFill>
                  <a:srgbClr val="3385F5"/>
                </a:solidFill>
                <a:latin typeface="Gill Sans MT"/>
                <a:cs typeface="Gill Sans MT"/>
              </a:rPr>
              <a:t> </a:t>
            </a:r>
            <a:r>
              <a:rPr sz="658" spc="8" dirty="0">
                <a:solidFill>
                  <a:srgbClr val="3385F5"/>
                </a:solidFill>
                <a:latin typeface="Gill Sans MT"/>
                <a:cs typeface="Gill Sans MT"/>
              </a:rPr>
              <a:t>18</a:t>
            </a:r>
            <a:endParaRPr sz="658">
              <a:solidFill>
                <a:prstClr val="black"/>
              </a:solidFill>
              <a:latin typeface="Gill Sans MT"/>
              <a:cs typeface="Gill Sans MT"/>
            </a:endParaRPr>
          </a:p>
        </p:txBody>
      </p:sp>
      <p:sp>
        <p:nvSpPr>
          <p:cNvPr id="41" name="object 41"/>
          <p:cNvSpPr txBox="1"/>
          <p:nvPr/>
        </p:nvSpPr>
        <p:spPr>
          <a:xfrm>
            <a:off x="303058" y="5852772"/>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FFFFFF"/>
                </a:solidFill>
                <a:latin typeface="Gill Sans MT"/>
                <a:cs typeface="Gill Sans MT"/>
                <a:hlinkClick r:id="rId4"/>
              </a:rPr>
              <a:t>© </a:t>
            </a:r>
            <a:r>
              <a:rPr sz="494" spc="-45" dirty="0">
                <a:solidFill>
                  <a:srgbClr val="FFFFFF"/>
                </a:solidFill>
                <a:latin typeface="Gill Sans MT"/>
                <a:cs typeface="Gill Sans MT"/>
                <a:hlinkClick r:id="rId4"/>
              </a:rPr>
              <a:t>VOICEBOT.AI </a:t>
            </a:r>
            <a:r>
              <a:rPr sz="494" spc="-41" dirty="0">
                <a:solidFill>
                  <a:srgbClr val="FFFFFF"/>
                </a:solidFill>
                <a:latin typeface="Gill Sans MT"/>
                <a:cs typeface="Gill Sans MT"/>
                <a:hlinkClick r:id="rId4"/>
              </a:rPr>
              <a:t>- </a:t>
            </a:r>
            <a:r>
              <a:rPr sz="494" spc="-16" dirty="0">
                <a:solidFill>
                  <a:srgbClr val="FFFFFF"/>
                </a:solidFill>
                <a:latin typeface="Gill Sans MT"/>
                <a:cs typeface="Gill Sans MT"/>
                <a:hlinkClick r:id="rId4"/>
              </a:rPr>
              <a:t>All </a:t>
            </a:r>
            <a:r>
              <a:rPr sz="494" dirty="0">
                <a:solidFill>
                  <a:srgbClr val="FFFFFF"/>
                </a:solidFill>
                <a:latin typeface="Gill Sans MT"/>
                <a:cs typeface="Gill Sans MT"/>
                <a:hlinkClick r:id="rId4"/>
              </a:rPr>
              <a:t>Rights </a:t>
            </a:r>
            <a:r>
              <a:rPr sz="494" spc="-12" dirty="0">
                <a:solidFill>
                  <a:srgbClr val="FFFFFF"/>
                </a:solidFill>
                <a:latin typeface="Gill Sans MT"/>
                <a:cs typeface="Gill Sans MT"/>
                <a:hlinkClick r:id="rId4"/>
              </a:rPr>
              <a:t>Reserved</a:t>
            </a:r>
            <a:r>
              <a:rPr sz="494" spc="-66" dirty="0">
                <a:solidFill>
                  <a:srgbClr val="FFFFFF"/>
                </a:solidFill>
                <a:latin typeface="Gill Sans MT"/>
                <a:cs typeface="Gill Sans MT"/>
                <a:hlinkClick r:id="rId4"/>
              </a:rPr>
              <a:t> </a:t>
            </a:r>
            <a:r>
              <a:rPr sz="494" spc="-4" dirty="0">
                <a:solidFill>
                  <a:srgbClr val="FFFFFF"/>
                </a:solidFill>
                <a:latin typeface="Gill Sans MT"/>
                <a:cs typeface="Gill Sans MT"/>
                <a:hlinkClick r:id="rId4"/>
              </a:rPr>
              <a:t>2019</a:t>
            </a:r>
            <a:endParaRPr sz="494">
              <a:solidFill>
                <a:prstClr val="black"/>
              </a:solidFill>
              <a:latin typeface="Gill Sans MT"/>
              <a:cs typeface="Gill Sans MT"/>
            </a:endParaRPr>
          </a:p>
        </p:txBody>
      </p:sp>
      <p:sp>
        <p:nvSpPr>
          <p:cNvPr id="38" name="object 38"/>
          <p:cNvSpPr txBox="1"/>
          <p:nvPr/>
        </p:nvSpPr>
        <p:spPr>
          <a:xfrm>
            <a:off x="4840468" y="5654932"/>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104397883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16429"/>
            <a:ext cx="9144000" cy="1724307"/>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txBox="1"/>
          <p:nvPr/>
        </p:nvSpPr>
        <p:spPr>
          <a:xfrm>
            <a:off x="303059" y="2754382"/>
            <a:ext cx="2107300" cy="1695629"/>
          </a:xfrm>
          <a:prstGeom prst="rect">
            <a:avLst/>
          </a:prstGeom>
        </p:spPr>
        <p:txBody>
          <a:bodyPr vert="horz" wrap="square" lIns="0" tIns="10450" rIns="0" bIns="0" rtlCol="0">
            <a:spAutoFit/>
          </a:bodyPr>
          <a:lstStyle/>
          <a:p>
            <a:pPr marL="10451" marR="44939" defTabSz="752460">
              <a:lnSpc>
                <a:spcPct val="121300"/>
              </a:lnSpc>
              <a:spcBef>
                <a:spcPts val="82"/>
              </a:spcBef>
            </a:pPr>
            <a:r>
              <a:rPr sz="905" spc="53" dirty="0">
                <a:solidFill>
                  <a:srgbClr val="58595B"/>
                </a:solidFill>
                <a:latin typeface="Gill Sans MT"/>
                <a:cs typeface="Gill Sans MT"/>
              </a:rPr>
              <a:t>Smart</a:t>
            </a:r>
            <a:r>
              <a:rPr sz="905" spc="-45" dirty="0">
                <a:solidFill>
                  <a:srgbClr val="58595B"/>
                </a:solidFill>
                <a:latin typeface="Gill Sans MT"/>
                <a:cs typeface="Gill Sans MT"/>
              </a:rPr>
              <a:t> </a:t>
            </a:r>
            <a:r>
              <a:rPr sz="905" spc="45" dirty="0">
                <a:solidFill>
                  <a:srgbClr val="58595B"/>
                </a:solidFill>
                <a:latin typeface="Gill Sans MT"/>
                <a:cs typeface="Gill Sans MT"/>
              </a:rPr>
              <a:t>home</a:t>
            </a:r>
            <a:r>
              <a:rPr sz="905" spc="-41" dirty="0">
                <a:solidFill>
                  <a:srgbClr val="58595B"/>
                </a:solidFill>
                <a:latin typeface="Gill Sans MT"/>
                <a:cs typeface="Gill Sans MT"/>
              </a:rPr>
              <a:t> </a:t>
            </a:r>
            <a:r>
              <a:rPr sz="905" spc="45" dirty="0">
                <a:solidFill>
                  <a:srgbClr val="58595B"/>
                </a:solidFill>
                <a:latin typeface="Gill Sans MT"/>
                <a:cs typeface="Gill Sans MT"/>
              </a:rPr>
              <a:t>devices</a:t>
            </a:r>
            <a:r>
              <a:rPr sz="905" spc="-41" dirty="0">
                <a:solidFill>
                  <a:srgbClr val="58595B"/>
                </a:solidFill>
                <a:latin typeface="Gill Sans MT"/>
                <a:cs typeface="Gill Sans MT"/>
              </a:rPr>
              <a:t> </a:t>
            </a:r>
            <a:r>
              <a:rPr sz="905" spc="21" dirty="0">
                <a:solidFill>
                  <a:srgbClr val="58595B"/>
                </a:solidFill>
                <a:latin typeface="Gill Sans MT"/>
                <a:cs typeface="Gill Sans MT"/>
              </a:rPr>
              <a:t>are</a:t>
            </a:r>
            <a:r>
              <a:rPr sz="905" spc="-41" dirty="0">
                <a:solidFill>
                  <a:srgbClr val="58595B"/>
                </a:solidFill>
                <a:latin typeface="Gill Sans MT"/>
                <a:cs typeface="Gill Sans MT"/>
              </a:rPr>
              <a:t> </a:t>
            </a:r>
            <a:r>
              <a:rPr sz="905" spc="25" dirty="0">
                <a:solidFill>
                  <a:srgbClr val="58595B"/>
                </a:solidFill>
                <a:latin typeface="Gill Sans MT"/>
                <a:cs typeface="Gill Sans MT"/>
              </a:rPr>
              <a:t>popular</a:t>
            </a:r>
            <a:r>
              <a:rPr sz="905" spc="-41" dirty="0">
                <a:solidFill>
                  <a:srgbClr val="58595B"/>
                </a:solidFill>
                <a:latin typeface="Gill Sans MT"/>
                <a:cs typeface="Gill Sans MT"/>
              </a:rPr>
              <a:t> </a:t>
            </a:r>
            <a:r>
              <a:rPr sz="905" spc="74" dirty="0">
                <a:solidFill>
                  <a:srgbClr val="58595B"/>
                </a:solidFill>
                <a:latin typeface="Gill Sans MT"/>
                <a:cs typeface="Gill Sans MT"/>
              </a:rPr>
              <a:t>among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1" dirty="0">
                <a:solidFill>
                  <a:srgbClr val="58595B"/>
                </a:solidFill>
                <a:latin typeface="Gill Sans MT"/>
                <a:cs typeface="Gill Sans MT"/>
              </a:rPr>
              <a:t>owners. </a:t>
            </a:r>
            <a:r>
              <a:rPr sz="905" spc="8" dirty="0">
                <a:solidFill>
                  <a:srgbClr val="58595B"/>
                </a:solidFill>
                <a:latin typeface="Gill Sans MT"/>
                <a:cs typeface="Gill Sans MT"/>
              </a:rPr>
              <a:t>More </a:t>
            </a:r>
            <a:r>
              <a:rPr sz="905" spc="41" dirty="0">
                <a:solidFill>
                  <a:srgbClr val="58595B"/>
                </a:solidFill>
                <a:latin typeface="Gill Sans MT"/>
                <a:cs typeface="Gill Sans MT"/>
              </a:rPr>
              <a:t>than </a:t>
            </a:r>
            <a:r>
              <a:rPr sz="905" spc="45" dirty="0">
                <a:solidFill>
                  <a:srgbClr val="58595B"/>
                </a:solidFill>
                <a:latin typeface="Gill Sans MT"/>
                <a:cs typeface="Gill Sans MT"/>
              </a:rPr>
              <a:t>55%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74" dirty="0">
                <a:solidFill>
                  <a:srgbClr val="58595B"/>
                </a:solidFill>
                <a:latin typeface="Gill Sans MT"/>
                <a:cs typeface="Gill Sans MT"/>
              </a:rPr>
              <a:t>say </a:t>
            </a:r>
            <a:r>
              <a:rPr sz="905" spc="21" dirty="0">
                <a:solidFill>
                  <a:srgbClr val="58595B"/>
                </a:solidFill>
                <a:latin typeface="Gill Sans MT"/>
                <a:cs typeface="Gill Sans MT"/>
              </a:rPr>
              <a:t>they </a:t>
            </a:r>
            <a:r>
              <a:rPr sz="905" spc="49" dirty="0">
                <a:solidFill>
                  <a:srgbClr val="58595B"/>
                </a:solidFill>
                <a:latin typeface="Gill Sans MT"/>
                <a:cs typeface="Gill Sans MT"/>
              </a:rPr>
              <a:t>have  </a:t>
            </a:r>
            <a:r>
              <a:rPr sz="905" spc="41" dirty="0">
                <a:solidFill>
                  <a:srgbClr val="58595B"/>
                </a:solidFill>
                <a:latin typeface="Gill Sans MT"/>
                <a:cs typeface="Gill Sans MT"/>
              </a:rPr>
              <a:t>at</a:t>
            </a:r>
            <a:r>
              <a:rPr sz="905" spc="-37" dirty="0">
                <a:solidFill>
                  <a:srgbClr val="58595B"/>
                </a:solidFill>
                <a:latin typeface="Gill Sans MT"/>
                <a:cs typeface="Gill Sans MT"/>
              </a:rPr>
              <a:t> </a:t>
            </a:r>
            <a:r>
              <a:rPr sz="905" spc="41" dirty="0">
                <a:solidFill>
                  <a:srgbClr val="58595B"/>
                </a:solidFill>
                <a:latin typeface="Gill Sans MT"/>
                <a:cs typeface="Gill Sans MT"/>
              </a:rPr>
              <a:t>least</a:t>
            </a:r>
            <a:r>
              <a:rPr sz="905" spc="-33" dirty="0">
                <a:solidFill>
                  <a:srgbClr val="58595B"/>
                </a:solidFill>
                <a:latin typeface="Gill Sans MT"/>
                <a:cs typeface="Gill Sans MT"/>
              </a:rPr>
              <a:t> </a:t>
            </a:r>
            <a:r>
              <a:rPr sz="905" spc="25" dirty="0">
                <a:solidFill>
                  <a:srgbClr val="58595B"/>
                </a:solidFill>
                <a:latin typeface="Gill Sans MT"/>
                <a:cs typeface="Gill Sans MT"/>
              </a:rPr>
              <a:t>one</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7" dirty="0">
                <a:solidFill>
                  <a:srgbClr val="58595B"/>
                </a:solidFill>
                <a:latin typeface="Gill Sans MT"/>
                <a:cs typeface="Gill Sans MT"/>
              </a:rPr>
              <a:t> </a:t>
            </a:r>
            <a:r>
              <a:rPr sz="905" spc="45" dirty="0">
                <a:solidFill>
                  <a:srgbClr val="58595B"/>
                </a:solidFill>
                <a:latin typeface="Gill Sans MT"/>
                <a:cs typeface="Gill Sans MT"/>
              </a:rPr>
              <a:t>home</a:t>
            </a:r>
            <a:r>
              <a:rPr sz="905" spc="-33" dirty="0">
                <a:solidFill>
                  <a:srgbClr val="58595B"/>
                </a:solidFill>
                <a:latin typeface="Gill Sans MT"/>
                <a:cs typeface="Gill Sans MT"/>
              </a:rPr>
              <a:t> </a:t>
            </a:r>
            <a:r>
              <a:rPr sz="905" spc="33" dirty="0">
                <a:solidFill>
                  <a:srgbClr val="58595B"/>
                </a:solidFill>
                <a:latin typeface="Gill Sans MT"/>
                <a:cs typeface="Gill Sans MT"/>
              </a:rPr>
              <a:t>device</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37" dirty="0">
                <a:solidFill>
                  <a:srgbClr val="58595B"/>
                </a:solidFill>
                <a:latin typeface="Gill Sans MT"/>
                <a:cs typeface="Gill Sans MT"/>
              </a:rPr>
              <a:t> </a:t>
            </a:r>
            <a:r>
              <a:rPr sz="905" spc="21" dirty="0">
                <a:solidFill>
                  <a:srgbClr val="58595B"/>
                </a:solidFill>
                <a:latin typeface="Gill Sans MT"/>
                <a:cs typeface="Gill Sans MT"/>
              </a:rPr>
              <a:t>they  </a:t>
            </a:r>
            <a:r>
              <a:rPr sz="905" spc="4" dirty="0">
                <a:solidFill>
                  <a:srgbClr val="58595B"/>
                </a:solidFill>
                <a:latin typeface="Gill Sans MT"/>
                <a:cs typeface="Gill Sans MT"/>
              </a:rPr>
              <a:t>control</a:t>
            </a:r>
            <a:r>
              <a:rPr sz="905" spc="-37" dirty="0">
                <a:solidFill>
                  <a:srgbClr val="58595B"/>
                </a:solidFill>
                <a:latin typeface="Gill Sans MT"/>
                <a:cs typeface="Gill Sans MT"/>
              </a:rPr>
              <a:t> </a:t>
            </a:r>
            <a:r>
              <a:rPr sz="905" spc="37" dirty="0">
                <a:solidFill>
                  <a:srgbClr val="58595B"/>
                </a:solidFill>
                <a:latin typeface="Gill Sans MT"/>
                <a:cs typeface="Gill Sans MT"/>
              </a:rPr>
              <a:t>by</a:t>
            </a:r>
            <a:r>
              <a:rPr sz="905" spc="-33" dirty="0">
                <a:solidFill>
                  <a:srgbClr val="58595B"/>
                </a:solidFill>
                <a:latin typeface="Gill Sans MT"/>
                <a:cs typeface="Gill Sans MT"/>
              </a:rPr>
              <a:t> </a:t>
            </a:r>
            <a:r>
              <a:rPr sz="905" spc="21" dirty="0">
                <a:solidFill>
                  <a:srgbClr val="58595B"/>
                </a:solidFill>
                <a:latin typeface="Gill Sans MT"/>
                <a:cs typeface="Gill Sans MT"/>
              </a:rPr>
              <a:t>voice.</a:t>
            </a:r>
            <a:r>
              <a:rPr sz="905" spc="-33" dirty="0">
                <a:solidFill>
                  <a:srgbClr val="58595B"/>
                </a:solidFill>
                <a:latin typeface="Gill Sans MT"/>
                <a:cs typeface="Gill Sans MT"/>
              </a:rPr>
              <a:t> Of </a:t>
            </a:r>
            <a:r>
              <a:rPr sz="905" spc="21" dirty="0">
                <a:solidFill>
                  <a:srgbClr val="58595B"/>
                </a:solidFill>
                <a:latin typeface="Gill Sans MT"/>
                <a:cs typeface="Gill Sans MT"/>
              </a:rPr>
              <a:t>course,</a:t>
            </a:r>
            <a:r>
              <a:rPr sz="905" spc="-33" dirty="0">
                <a:solidFill>
                  <a:srgbClr val="58595B"/>
                </a:solidFill>
                <a:latin typeface="Gill Sans MT"/>
                <a:cs typeface="Gill Sans MT"/>
              </a:rPr>
              <a:t> </a:t>
            </a:r>
            <a:r>
              <a:rPr sz="905" spc="45" dirty="0">
                <a:solidFill>
                  <a:srgbClr val="58595B"/>
                </a:solidFill>
                <a:latin typeface="Gill Sans MT"/>
                <a:cs typeface="Gill Sans MT"/>
              </a:rPr>
              <a:t>being</a:t>
            </a:r>
            <a:r>
              <a:rPr sz="905" spc="-33" dirty="0">
                <a:solidFill>
                  <a:srgbClr val="58595B"/>
                </a:solidFill>
                <a:latin typeface="Gill Sans MT"/>
                <a:cs typeface="Gill Sans MT"/>
              </a:rPr>
              <a:t> </a:t>
            </a:r>
            <a:r>
              <a:rPr sz="905" spc="45" dirty="0">
                <a:solidFill>
                  <a:srgbClr val="58595B"/>
                </a:solidFill>
                <a:latin typeface="Gill Sans MT"/>
                <a:cs typeface="Gill Sans MT"/>
              </a:rPr>
              <a:t>able</a:t>
            </a:r>
            <a:r>
              <a:rPr sz="905" spc="-37" dirty="0">
                <a:solidFill>
                  <a:srgbClr val="58595B"/>
                </a:solidFill>
                <a:latin typeface="Gill Sans MT"/>
                <a:cs typeface="Gill Sans MT"/>
              </a:rPr>
              <a:t> </a:t>
            </a:r>
            <a:r>
              <a:rPr sz="905" spc="-8" dirty="0">
                <a:solidFill>
                  <a:srgbClr val="58595B"/>
                </a:solidFill>
                <a:latin typeface="Gill Sans MT"/>
                <a:cs typeface="Gill Sans MT"/>
              </a:rPr>
              <a:t>to  </a:t>
            </a:r>
            <a:r>
              <a:rPr sz="905" spc="16" dirty="0">
                <a:solidFill>
                  <a:srgbClr val="58595B"/>
                </a:solidFill>
                <a:latin typeface="Gill Sans MT"/>
                <a:cs typeface="Gill Sans MT"/>
              </a:rPr>
              <a:t>interact </a:t>
            </a:r>
            <a:r>
              <a:rPr sz="905" spc="37" dirty="0">
                <a:solidFill>
                  <a:srgbClr val="58595B"/>
                </a:solidFill>
                <a:latin typeface="Gill Sans MT"/>
                <a:cs typeface="Gill Sans MT"/>
              </a:rPr>
              <a:t>by </a:t>
            </a:r>
            <a:r>
              <a:rPr sz="905" spc="25" dirty="0">
                <a:solidFill>
                  <a:srgbClr val="58595B"/>
                </a:solidFill>
                <a:latin typeface="Gill Sans MT"/>
                <a:cs typeface="Gill Sans MT"/>
              </a:rPr>
              <a:t>voice </a:t>
            </a:r>
            <a:r>
              <a:rPr sz="905" spc="16" dirty="0">
                <a:solidFill>
                  <a:srgbClr val="58595B"/>
                </a:solidFill>
                <a:latin typeface="Gill Sans MT"/>
                <a:cs typeface="Gill Sans MT"/>
              </a:rPr>
              <a:t>with </a:t>
            </a:r>
            <a:r>
              <a:rPr sz="905" dirty="0">
                <a:solidFill>
                  <a:srgbClr val="58595B"/>
                </a:solidFill>
                <a:latin typeface="Gill Sans MT"/>
                <a:cs typeface="Gill Sans MT"/>
              </a:rPr>
              <a:t>your </a:t>
            </a:r>
            <a:r>
              <a:rPr sz="905" spc="49" dirty="0">
                <a:solidFill>
                  <a:srgbClr val="58595B"/>
                </a:solidFill>
                <a:latin typeface="Gill Sans MT"/>
                <a:cs typeface="Gill Sans MT"/>
              </a:rPr>
              <a:t>smart </a:t>
            </a:r>
            <a:r>
              <a:rPr sz="905" spc="45" dirty="0">
                <a:solidFill>
                  <a:srgbClr val="58595B"/>
                </a:solidFill>
                <a:latin typeface="Gill Sans MT"/>
                <a:cs typeface="Gill Sans MT"/>
              </a:rPr>
              <a:t>home  devices </a:t>
            </a:r>
            <a:r>
              <a:rPr sz="905" spc="21" dirty="0">
                <a:solidFill>
                  <a:srgbClr val="58595B"/>
                </a:solidFill>
                <a:latin typeface="Gill Sans MT"/>
                <a:cs typeface="Gill Sans MT"/>
              </a:rPr>
              <a:t>doesn’t </a:t>
            </a:r>
            <a:r>
              <a:rPr sz="905" spc="66" dirty="0">
                <a:solidFill>
                  <a:srgbClr val="58595B"/>
                </a:solidFill>
                <a:latin typeface="Gill Sans MT"/>
                <a:cs typeface="Gill Sans MT"/>
              </a:rPr>
              <a:t>mean </a:t>
            </a:r>
            <a:r>
              <a:rPr sz="905" spc="21" dirty="0">
                <a:solidFill>
                  <a:srgbClr val="58595B"/>
                </a:solidFill>
                <a:latin typeface="Gill Sans MT"/>
                <a:cs typeface="Gill Sans MT"/>
              </a:rPr>
              <a:t>you are </a:t>
            </a:r>
            <a:r>
              <a:rPr sz="905" spc="58" dirty="0">
                <a:solidFill>
                  <a:srgbClr val="58595B"/>
                </a:solidFill>
                <a:latin typeface="Gill Sans MT"/>
                <a:cs typeface="Gill Sans MT"/>
              </a:rPr>
              <a:t>going </a:t>
            </a:r>
            <a:r>
              <a:rPr sz="905" spc="-8" dirty="0">
                <a:solidFill>
                  <a:srgbClr val="58595B"/>
                </a:solidFill>
                <a:latin typeface="Gill Sans MT"/>
                <a:cs typeface="Gill Sans MT"/>
              </a:rPr>
              <a:t>to  </a:t>
            </a:r>
            <a:r>
              <a:rPr sz="905" spc="58" dirty="0">
                <a:solidFill>
                  <a:srgbClr val="58595B"/>
                </a:solidFill>
                <a:latin typeface="Gill Sans MT"/>
                <a:cs typeface="Gill Sans MT"/>
              </a:rPr>
              <a:t>use</a:t>
            </a:r>
            <a:r>
              <a:rPr sz="905" spc="-37" dirty="0">
                <a:solidFill>
                  <a:srgbClr val="58595B"/>
                </a:solidFill>
                <a:latin typeface="Gill Sans MT"/>
                <a:cs typeface="Gill Sans MT"/>
              </a:rPr>
              <a:t> </a:t>
            </a:r>
            <a:r>
              <a:rPr sz="905" spc="-8" dirty="0">
                <a:solidFill>
                  <a:srgbClr val="58595B"/>
                </a:solidFill>
                <a:latin typeface="Gill Sans MT"/>
                <a:cs typeface="Gill Sans MT"/>
              </a:rPr>
              <a:t>it</a:t>
            </a:r>
            <a:r>
              <a:rPr sz="905" spc="-33" dirty="0">
                <a:solidFill>
                  <a:srgbClr val="58595B"/>
                </a:solidFill>
                <a:latin typeface="Gill Sans MT"/>
                <a:cs typeface="Gill Sans MT"/>
              </a:rPr>
              <a:t> </a:t>
            </a:r>
            <a:r>
              <a:rPr sz="905" spc="103" dirty="0">
                <a:solidFill>
                  <a:srgbClr val="58595B"/>
                </a:solidFill>
                <a:latin typeface="Gill Sans MT"/>
                <a:cs typeface="Gill Sans MT"/>
              </a:rPr>
              <a:t>as</a:t>
            </a:r>
            <a:r>
              <a:rPr sz="905" spc="-33" dirty="0">
                <a:solidFill>
                  <a:srgbClr val="58595B"/>
                </a:solidFill>
                <a:latin typeface="Gill Sans MT"/>
                <a:cs typeface="Gill Sans MT"/>
              </a:rPr>
              <a:t> </a:t>
            </a:r>
            <a:r>
              <a:rPr sz="905" spc="37" dirty="0">
                <a:solidFill>
                  <a:srgbClr val="58595B"/>
                </a:solidFill>
                <a:latin typeface="Gill Sans MT"/>
                <a:cs typeface="Gill Sans MT"/>
              </a:rPr>
              <a:t>about</a:t>
            </a:r>
            <a:r>
              <a:rPr sz="905" spc="-33" dirty="0">
                <a:solidFill>
                  <a:srgbClr val="58595B"/>
                </a:solidFill>
                <a:latin typeface="Gill Sans MT"/>
                <a:cs typeface="Gill Sans MT"/>
              </a:rPr>
              <a:t> </a:t>
            </a:r>
            <a:r>
              <a:rPr sz="905" spc="12" dirty="0">
                <a:solidFill>
                  <a:srgbClr val="58595B"/>
                </a:solidFill>
                <a:latin typeface="Gill Sans MT"/>
                <a:cs typeface="Gill Sans MT"/>
              </a:rPr>
              <a:t>one-in-five</a:t>
            </a:r>
            <a:r>
              <a:rPr sz="905" spc="-33" dirty="0">
                <a:solidFill>
                  <a:srgbClr val="58595B"/>
                </a:solidFill>
                <a:latin typeface="Gill Sans MT"/>
                <a:cs typeface="Gill Sans MT"/>
              </a:rPr>
              <a:t> </a:t>
            </a:r>
            <a:r>
              <a:rPr sz="905" spc="45" dirty="0">
                <a:solidFill>
                  <a:srgbClr val="58595B"/>
                </a:solidFill>
                <a:latin typeface="Gill Sans MT"/>
                <a:cs typeface="Gill Sans MT"/>
              </a:rPr>
              <a:t>consumers</a:t>
            </a:r>
            <a:endParaRPr sz="905">
              <a:solidFill>
                <a:prstClr val="black"/>
              </a:solidFill>
              <a:latin typeface="Gill Sans MT"/>
              <a:cs typeface="Gill Sans MT"/>
            </a:endParaRPr>
          </a:p>
          <a:p>
            <a:pPr marL="10451" marR="4180" defTabSz="752460">
              <a:lnSpc>
                <a:spcPct val="121300"/>
              </a:lnSpc>
            </a:pPr>
            <a:r>
              <a:rPr sz="905" spc="16" dirty="0">
                <a:solidFill>
                  <a:srgbClr val="58595B"/>
                </a:solidFill>
                <a:latin typeface="Gill Sans MT"/>
                <a:cs typeface="Gill Sans MT"/>
              </a:rPr>
              <a:t>with</a:t>
            </a:r>
            <a:r>
              <a:rPr sz="905" spc="-37" dirty="0">
                <a:solidFill>
                  <a:srgbClr val="58595B"/>
                </a:solidFill>
                <a:latin typeface="Gill Sans MT"/>
                <a:cs typeface="Gill Sans MT"/>
              </a:rPr>
              <a:t> </a:t>
            </a:r>
            <a:r>
              <a:rPr sz="905" spc="49" dirty="0">
                <a:solidFill>
                  <a:srgbClr val="58595B"/>
                </a:solidFill>
                <a:latin typeface="Gill Sans MT"/>
                <a:cs typeface="Gill Sans MT"/>
              </a:rPr>
              <a:t>smart</a:t>
            </a:r>
            <a:r>
              <a:rPr sz="905" spc="-37" dirty="0">
                <a:solidFill>
                  <a:srgbClr val="58595B"/>
                </a:solidFill>
                <a:latin typeface="Gill Sans MT"/>
                <a:cs typeface="Gill Sans MT"/>
              </a:rPr>
              <a:t> </a:t>
            </a:r>
            <a:r>
              <a:rPr sz="905" spc="45" dirty="0">
                <a:solidFill>
                  <a:srgbClr val="58595B"/>
                </a:solidFill>
                <a:latin typeface="Gill Sans MT"/>
                <a:cs typeface="Gill Sans MT"/>
              </a:rPr>
              <a:t>home</a:t>
            </a:r>
            <a:r>
              <a:rPr sz="905" spc="-37" dirty="0">
                <a:solidFill>
                  <a:srgbClr val="58595B"/>
                </a:solidFill>
                <a:latin typeface="Gill Sans MT"/>
                <a:cs typeface="Gill Sans MT"/>
              </a:rPr>
              <a:t> </a:t>
            </a:r>
            <a:r>
              <a:rPr sz="905" spc="45" dirty="0">
                <a:solidFill>
                  <a:srgbClr val="58595B"/>
                </a:solidFill>
                <a:latin typeface="Gill Sans MT"/>
                <a:cs typeface="Gill Sans MT"/>
              </a:rPr>
              <a:t>devices</a:t>
            </a:r>
            <a:r>
              <a:rPr sz="905" spc="-37" dirty="0">
                <a:solidFill>
                  <a:srgbClr val="58595B"/>
                </a:solidFill>
                <a:latin typeface="Gill Sans MT"/>
                <a:cs typeface="Gill Sans MT"/>
              </a:rPr>
              <a:t> </a:t>
            </a:r>
            <a:r>
              <a:rPr sz="905" spc="49" dirty="0">
                <a:solidFill>
                  <a:srgbClr val="58595B"/>
                </a:solidFill>
                <a:latin typeface="Gill Sans MT"/>
                <a:cs typeface="Gill Sans MT"/>
              </a:rPr>
              <a:t>have</a:t>
            </a:r>
            <a:r>
              <a:rPr sz="905" spc="-33" dirty="0">
                <a:solidFill>
                  <a:srgbClr val="58595B"/>
                </a:solidFill>
                <a:latin typeface="Gill Sans MT"/>
                <a:cs typeface="Gill Sans MT"/>
              </a:rPr>
              <a:t> </a:t>
            </a:r>
            <a:r>
              <a:rPr sz="905" spc="12" dirty="0">
                <a:solidFill>
                  <a:srgbClr val="58595B"/>
                </a:solidFill>
                <a:latin typeface="Gill Sans MT"/>
                <a:cs typeface="Gill Sans MT"/>
              </a:rPr>
              <a:t>never</a:t>
            </a:r>
            <a:r>
              <a:rPr sz="905" spc="-37" dirty="0">
                <a:solidFill>
                  <a:srgbClr val="58595B"/>
                </a:solidFill>
                <a:latin typeface="Gill Sans MT"/>
                <a:cs typeface="Gill Sans MT"/>
              </a:rPr>
              <a:t> </a:t>
            </a:r>
            <a:r>
              <a:rPr sz="905" spc="-4" dirty="0">
                <a:solidFill>
                  <a:srgbClr val="58595B"/>
                </a:solidFill>
                <a:latin typeface="Gill Sans MT"/>
                <a:cs typeface="Gill Sans MT"/>
              </a:rPr>
              <a:t>tried  </a:t>
            </a:r>
            <a:r>
              <a:rPr sz="905" spc="16" dirty="0">
                <a:solidFill>
                  <a:srgbClr val="58595B"/>
                </a:solidFill>
                <a:latin typeface="Gill Sans MT"/>
                <a:cs typeface="Gill Sans MT"/>
              </a:rPr>
              <a:t>controlling</a:t>
            </a:r>
            <a:r>
              <a:rPr sz="905" spc="-41" dirty="0">
                <a:solidFill>
                  <a:srgbClr val="58595B"/>
                </a:solidFill>
                <a:latin typeface="Gill Sans MT"/>
                <a:cs typeface="Gill Sans MT"/>
              </a:rPr>
              <a:t> </a:t>
            </a:r>
            <a:r>
              <a:rPr sz="905" spc="37" dirty="0">
                <a:solidFill>
                  <a:srgbClr val="58595B"/>
                </a:solidFill>
                <a:latin typeface="Gill Sans MT"/>
                <a:cs typeface="Gill Sans MT"/>
              </a:rPr>
              <a:t>them</a:t>
            </a:r>
            <a:r>
              <a:rPr sz="905" spc="-37" dirty="0">
                <a:solidFill>
                  <a:srgbClr val="58595B"/>
                </a:solidFill>
                <a:latin typeface="Gill Sans MT"/>
                <a:cs typeface="Gill Sans MT"/>
              </a:rPr>
              <a:t> </a:t>
            </a:r>
            <a:r>
              <a:rPr sz="905" spc="16" dirty="0">
                <a:solidFill>
                  <a:srgbClr val="58595B"/>
                </a:solidFill>
                <a:latin typeface="Gill Sans MT"/>
                <a:cs typeface="Gill Sans MT"/>
              </a:rPr>
              <a:t>with</a:t>
            </a:r>
            <a:r>
              <a:rPr sz="905" spc="-37" dirty="0">
                <a:solidFill>
                  <a:srgbClr val="58595B"/>
                </a:solidFill>
                <a:latin typeface="Gill Sans MT"/>
                <a:cs typeface="Gill Sans MT"/>
              </a:rPr>
              <a:t> </a:t>
            </a:r>
            <a:r>
              <a:rPr sz="905" dirty="0">
                <a:solidFill>
                  <a:srgbClr val="58595B"/>
                </a:solidFill>
                <a:latin typeface="Gill Sans MT"/>
                <a:cs typeface="Gill Sans MT"/>
              </a:rPr>
              <a:t>their</a:t>
            </a:r>
            <a:r>
              <a:rPr sz="905" spc="-37" dirty="0">
                <a:solidFill>
                  <a:srgbClr val="58595B"/>
                </a:solidFill>
                <a:latin typeface="Gill Sans MT"/>
                <a:cs typeface="Gill Sans MT"/>
              </a:rPr>
              <a:t> </a:t>
            </a:r>
            <a:r>
              <a:rPr sz="905" spc="49" dirty="0">
                <a:solidFill>
                  <a:srgbClr val="58595B"/>
                </a:solidFill>
                <a:latin typeface="Gill Sans MT"/>
                <a:cs typeface="Gill Sans MT"/>
              </a:rPr>
              <a:t>smart</a:t>
            </a:r>
            <a:r>
              <a:rPr sz="905" spc="-41" dirty="0">
                <a:solidFill>
                  <a:srgbClr val="58595B"/>
                </a:solidFill>
                <a:latin typeface="Gill Sans MT"/>
                <a:cs typeface="Gill Sans MT"/>
              </a:rPr>
              <a:t> </a:t>
            </a:r>
            <a:r>
              <a:rPr sz="905" spc="25" dirty="0">
                <a:solidFill>
                  <a:srgbClr val="58595B"/>
                </a:solidFill>
                <a:latin typeface="Gill Sans MT"/>
                <a:cs typeface="Gill Sans MT"/>
              </a:rPr>
              <a:t>speaker.</a:t>
            </a:r>
            <a:endParaRPr sz="905">
              <a:solidFill>
                <a:prstClr val="black"/>
              </a:solidFill>
              <a:latin typeface="Gill Sans MT"/>
              <a:cs typeface="Gill Sans MT"/>
            </a:endParaRPr>
          </a:p>
        </p:txBody>
      </p:sp>
      <p:sp>
        <p:nvSpPr>
          <p:cNvPr id="4" name="object 4"/>
          <p:cNvSpPr txBox="1"/>
          <p:nvPr/>
        </p:nvSpPr>
        <p:spPr>
          <a:xfrm>
            <a:off x="303059" y="4531442"/>
            <a:ext cx="2228523" cy="1190106"/>
          </a:xfrm>
          <a:prstGeom prst="rect">
            <a:avLst/>
          </a:prstGeom>
        </p:spPr>
        <p:txBody>
          <a:bodyPr vert="horz" wrap="square" lIns="0" tIns="10450" rIns="0" bIns="0" rtlCol="0">
            <a:spAutoFit/>
          </a:bodyPr>
          <a:lstStyle/>
          <a:p>
            <a:pPr marL="10451" marR="4180" defTabSz="752460">
              <a:lnSpc>
                <a:spcPct val="121300"/>
              </a:lnSpc>
              <a:spcBef>
                <a:spcPts val="82"/>
              </a:spcBef>
            </a:pPr>
            <a:r>
              <a:rPr sz="905" spc="21" dirty="0">
                <a:solidFill>
                  <a:srgbClr val="58595B"/>
                </a:solidFill>
                <a:latin typeface="Gill Sans MT"/>
                <a:cs typeface="Gill Sans MT"/>
              </a:rPr>
              <a:t>The</a:t>
            </a:r>
            <a:r>
              <a:rPr sz="905" spc="-41" dirty="0">
                <a:solidFill>
                  <a:srgbClr val="58595B"/>
                </a:solidFill>
                <a:latin typeface="Gill Sans MT"/>
                <a:cs typeface="Gill Sans MT"/>
              </a:rPr>
              <a:t> </a:t>
            </a:r>
            <a:r>
              <a:rPr sz="905" spc="49" dirty="0">
                <a:solidFill>
                  <a:srgbClr val="58595B"/>
                </a:solidFill>
                <a:latin typeface="Gill Sans MT"/>
                <a:cs typeface="Gill Sans MT"/>
              </a:rPr>
              <a:t>most</a:t>
            </a:r>
            <a:r>
              <a:rPr sz="905" spc="-37" dirty="0">
                <a:solidFill>
                  <a:srgbClr val="58595B"/>
                </a:solidFill>
                <a:latin typeface="Gill Sans MT"/>
                <a:cs typeface="Gill Sans MT"/>
              </a:rPr>
              <a:t> </a:t>
            </a:r>
            <a:r>
              <a:rPr sz="905" spc="25" dirty="0">
                <a:solidFill>
                  <a:srgbClr val="58595B"/>
                </a:solidFill>
                <a:latin typeface="Gill Sans MT"/>
                <a:cs typeface="Gill Sans MT"/>
              </a:rPr>
              <a:t>popular</a:t>
            </a:r>
            <a:r>
              <a:rPr sz="905" spc="-37" dirty="0">
                <a:solidFill>
                  <a:srgbClr val="58595B"/>
                </a:solidFill>
                <a:latin typeface="Gill Sans MT"/>
                <a:cs typeface="Gill Sans MT"/>
              </a:rPr>
              <a:t> </a:t>
            </a:r>
            <a:r>
              <a:rPr sz="905" spc="49" dirty="0">
                <a:solidFill>
                  <a:srgbClr val="58595B"/>
                </a:solidFill>
                <a:latin typeface="Gill Sans MT"/>
                <a:cs typeface="Gill Sans MT"/>
              </a:rPr>
              <a:t>smart</a:t>
            </a:r>
            <a:r>
              <a:rPr sz="905" spc="-41" dirty="0">
                <a:solidFill>
                  <a:srgbClr val="58595B"/>
                </a:solidFill>
                <a:latin typeface="Gill Sans MT"/>
                <a:cs typeface="Gill Sans MT"/>
              </a:rPr>
              <a:t> </a:t>
            </a:r>
            <a:r>
              <a:rPr sz="905" spc="45" dirty="0">
                <a:solidFill>
                  <a:srgbClr val="58595B"/>
                </a:solidFill>
                <a:latin typeface="Gill Sans MT"/>
                <a:cs typeface="Gill Sans MT"/>
              </a:rPr>
              <a:t>home</a:t>
            </a:r>
            <a:r>
              <a:rPr sz="905" spc="-37" dirty="0">
                <a:solidFill>
                  <a:srgbClr val="58595B"/>
                </a:solidFill>
                <a:latin typeface="Gill Sans MT"/>
                <a:cs typeface="Gill Sans MT"/>
              </a:rPr>
              <a:t> </a:t>
            </a:r>
            <a:r>
              <a:rPr sz="905" spc="45" dirty="0">
                <a:solidFill>
                  <a:srgbClr val="58595B"/>
                </a:solidFill>
                <a:latin typeface="Gill Sans MT"/>
                <a:cs typeface="Gill Sans MT"/>
              </a:rPr>
              <a:t>devices</a:t>
            </a:r>
            <a:r>
              <a:rPr sz="905" spc="-37" dirty="0">
                <a:solidFill>
                  <a:srgbClr val="58595B"/>
                </a:solidFill>
                <a:latin typeface="Gill Sans MT"/>
                <a:cs typeface="Gill Sans MT"/>
              </a:rPr>
              <a:t> </a:t>
            </a:r>
            <a:r>
              <a:rPr sz="905" spc="37" dirty="0">
                <a:solidFill>
                  <a:srgbClr val="58595B"/>
                </a:solidFill>
                <a:latin typeface="Gill Sans MT"/>
                <a:cs typeface="Gill Sans MT"/>
              </a:rPr>
              <a:t>by</a:t>
            </a:r>
            <a:r>
              <a:rPr sz="905" spc="-41" dirty="0">
                <a:solidFill>
                  <a:srgbClr val="58595B"/>
                </a:solidFill>
                <a:latin typeface="Gill Sans MT"/>
                <a:cs typeface="Gill Sans MT"/>
              </a:rPr>
              <a:t> </a:t>
            </a:r>
            <a:r>
              <a:rPr sz="905" spc="94" dirty="0">
                <a:solidFill>
                  <a:srgbClr val="58595B"/>
                </a:solidFill>
                <a:latin typeface="Gill Sans MT"/>
                <a:cs typeface="Gill Sans MT"/>
              </a:rPr>
              <a:t>a  </a:t>
            </a:r>
            <a:r>
              <a:rPr sz="905" spc="25" dirty="0">
                <a:solidFill>
                  <a:srgbClr val="58595B"/>
                </a:solidFill>
                <a:latin typeface="Gill Sans MT"/>
                <a:cs typeface="Gill Sans MT"/>
              </a:rPr>
              <a:t>wide</a:t>
            </a:r>
            <a:r>
              <a:rPr sz="905" spc="-41" dirty="0">
                <a:solidFill>
                  <a:srgbClr val="58595B"/>
                </a:solidFill>
                <a:latin typeface="Gill Sans MT"/>
                <a:cs typeface="Gill Sans MT"/>
              </a:rPr>
              <a:t> </a:t>
            </a:r>
            <a:r>
              <a:rPr sz="905" spc="49" dirty="0">
                <a:solidFill>
                  <a:srgbClr val="58595B"/>
                </a:solidFill>
                <a:latin typeface="Gill Sans MT"/>
                <a:cs typeface="Gill Sans MT"/>
              </a:rPr>
              <a:t>margin</a:t>
            </a:r>
            <a:r>
              <a:rPr sz="905" spc="-37" dirty="0">
                <a:solidFill>
                  <a:srgbClr val="58595B"/>
                </a:solidFill>
                <a:latin typeface="Gill Sans MT"/>
                <a:cs typeface="Gill Sans MT"/>
              </a:rPr>
              <a:t> </a:t>
            </a:r>
            <a:r>
              <a:rPr sz="905" spc="21" dirty="0">
                <a:solidFill>
                  <a:srgbClr val="58595B"/>
                </a:solidFill>
                <a:latin typeface="Gill Sans MT"/>
                <a:cs typeface="Gill Sans MT"/>
              </a:rPr>
              <a:t>are</a:t>
            </a:r>
            <a:r>
              <a:rPr sz="905" spc="-37" dirty="0">
                <a:solidFill>
                  <a:srgbClr val="58595B"/>
                </a:solidFill>
                <a:latin typeface="Gill Sans MT"/>
                <a:cs typeface="Gill Sans MT"/>
              </a:rPr>
              <a:t> </a:t>
            </a:r>
            <a:r>
              <a:rPr sz="905" spc="49" dirty="0">
                <a:solidFill>
                  <a:srgbClr val="58595B"/>
                </a:solidFill>
                <a:latin typeface="Gill Sans MT"/>
                <a:cs typeface="Gill Sans MT"/>
              </a:rPr>
              <a:t>smart</a:t>
            </a:r>
            <a:r>
              <a:rPr sz="905" spc="-58" dirty="0">
                <a:solidFill>
                  <a:srgbClr val="58595B"/>
                </a:solidFill>
                <a:latin typeface="Gill Sans MT"/>
                <a:cs typeface="Gill Sans MT"/>
              </a:rPr>
              <a:t> </a:t>
            </a:r>
            <a:r>
              <a:rPr sz="905" spc="37" dirty="0">
                <a:solidFill>
                  <a:srgbClr val="58595B"/>
                </a:solidFill>
                <a:latin typeface="Gill Sans MT"/>
                <a:cs typeface="Gill Sans MT"/>
              </a:rPr>
              <a:t>TVs</a:t>
            </a:r>
            <a:r>
              <a:rPr sz="905" spc="-37" dirty="0">
                <a:solidFill>
                  <a:srgbClr val="58595B"/>
                </a:solidFill>
                <a:latin typeface="Gill Sans MT"/>
                <a:cs typeface="Gill Sans MT"/>
              </a:rPr>
              <a:t> </a:t>
            </a:r>
            <a:r>
              <a:rPr sz="905" spc="16" dirty="0">
                <a:solidFill>
                  <a:srgbClr val="58595B"/>
                </a:solidFill>
                <a:latin typeface="Gill Sans MT"/>
                <a:cs typeface="Gill Sans MT"/>
              </a:rPr>
              <a:t>with</a:t>
            </a:r>
            <a:r>
              <a:rPr sz="905" spc="-41" dirty="0">
                <a:solidFill>
                  <a:srgbClr val="58595B"/>
                </a:solidFill>
                <a:latin typeface="Gill Sans MT"/>
                <a:cs typeface="Gill Sans MT"/>
              </a:rPr>
              <a:t> </a:t>
            </a:r>
            <a:r>
              <a:rPr sz="905" spc="33" dirty="0">
                <a:solidFill>
                  <a:srgbClr val="58595B"/>
                </a:solidFill>
                <a:latin typeface="Gill Sans MT"/>
                <a:cs typeface="Gill Sans MT"/>
              </a:rPr>
              <a:t>33.3%.</a:t>
            </a:r>
            <a:r>
              <a:rPr sz="905" spc="-58" dirty="0">
                <a:solidFill>
                  <a:srgbClr val="58595B"/>
                </a:solidFill>
                <a:latin typeface="Gill Sans MT"/>
                <a:cs typeface="Gill Sans MT"/>
              </a:rPr>
              <a:t> </a:t>
            </a:r>
            <a:r>
              <a:rPr sz="905" spc="25" dirty="0">
                <a:solidFill>
                  <a:srgbClr val="58595B"/>
                </a:solidFill>
                <a:latin typeface="Gill Sans MT"/>
                <a:cs typeface="Gill Sans MT"/>
              </a:rPr>
              <a:t>That  </a:t>
            </a:r>
            <a:r>
              <a:rPr sz="905" spc="78" dirty="0">
                <a:solidFill>
                  <a:srgbClr val="58595B"/>
                </a:solidFill>
                <a:latin typeface="Gill Sans MT"/>
                <a:cs typeface="Gill Sans MT"/>
              </a:rPr>
              <a:t>was </a:t>
            </a:r>
            <a:r>
              <a:rPr sz="905" spc="21" dirty="0">
                <a:solidFill>
                  <a:srgbClr val="58595B"/>
                </a:solidFill>
                <a:latin typeface="Gill Sans MT"/>
                <a:cs typeface="Gill Sans MT"/>
              </a:rPr>
              <a:t>followed </a:t>
            </a:r>
            <a:r>
              <a:rPr sz="905" spc="37" dirty="0">
                <a:solidFill>
                  <a:srgbClr val="58595B"/>
                </a:solidFill>
                <a:latin typeface="Gill Sans MT"/>
                <a:cs typeface="Gill Sans MT"/>
              </a:rPr>
              <a:t>by </a:t>
            </a:r>
            <a:r>
              <a:rPr sz="905" spc="49" dirty="0">
                <a:solidFill>
                  <a:srgbClr val="58595B"/>
                </a:solidFill>
                <a:latin typeface="Gill Sans MT"/>
                <a:cs typeface="Gill Sans MT"/>
              </a:rPr>
              <a:t>smart </a:t>
            </a:r>
            <a:r>
              <a:rPr sz="905" spc="33" dirty="0">
                <a:solidFill>
                  <a:srgbClr val="58595B"/>
                </a:solidFill>
                <a:latin typeface="Gill Sans MT"/>
                <a:cs typeface="Gill Sans MT"/>
              </a:rPr>
              <a:t>lighting </a:t>
            </a:r>
            <a:r>
              <a:rPr sz="905" spc="41" dirty="0">
                <a:solidFill>
                  <a:srgbClr val="58595B"/>
                </a:solidFill>
                <a:latin typeface="Gill Sans MT"/>
                <a:cs typeface="Gill Sans MT"/>
              </a:rPr>
              <a:t>at </a:t>
            </a:r>
            <a:r>
              <a:rPr sz="905" spc="25" dirty="0">
                <a:solidFill>
                  <a:srgbClr val="58595B"/>
                </a:solidFill>
                <a:latin typeface="Gill Sans MT"/>
                <a:cs typeface="Gill Sans MT"/>
              </a:rPr>
              <a:t>21.2%,  voice </a:t>
            </a:r>
            <a:r>
              <a:rPr sz="905" spc="16" dirty="0">
                <a:solidFill>
                  <a:srgbClr val="58595B"/>
                </a:solidFill>
                <a:latin typeface="Gill Sans MT"/>
                <a:cs typeface="Gill Sans MT"/>
              </a:rPr>
              <a:t>interactive </a:t>
            </a:r>
            <a:r>
              <a:rPr sz="905" spc="86" dirty="0">
                <a:solidFill>
                  <a:srgbClr val="58595B"/>
                </a:solidFill>
                <a:latin typeface="Gill Sans MT"/>
                <a:cs typeface="Gill Sans MT"/>
              </a:rPr>
              <a:t>game </a:t>
            </a:r>
            <a:r>
              <a:rPr sz="905" spc="41" dirty="0">
                <a:solidFill>
                  <a:srgbClr val="58595B"/>
                </a:solidFill>
                <a:latin typeface="Gill Sans MT"/>
                <a:cs typeface="Gill Sans MT"/>
              </a:rPr>
              <a:t>consoles </a:t>
            </a:r>
            <a:r>
              <a:rPr sz="905" spc="58" dirty="0">
                <a:solidFill>
                  <a:srgbClr val="58595B"/>
                </a:solidFill>
                <a:latin typeface="Gill Sans MT"/>
                <a:cs typeface="Gill Sans MT"/>
              </a:rPr>
              <a:t>and </a:t>
            </a:r>
            <a:r>
              <a:rPr sz="905" spc="45" dirty="0">
                <a:solidFill>
                  <a:srgbClr val="58595B"/>
                </a:solidFill>
                <a:latin typeface="Gill Sans MT"/>
                <a:cs typeface="Gill Sans MT"/>
              </a:rPr>
              <a:t>cable  </a:t>
            </a:r>
            <a:r>
              <a:rPr sz="905" spc="29" dirty="0">
                <a:solidFill>
                  <a:srgbClr val="58595B"/>
                </a:solidFill>
                <a:latin typeface="Gill Sans MT"/>
                <a:cs typeface="Gill Sans MT"/>
              </a:rPr>
              <a:t>boxes </a:t>
            </a:r>
            <a:r>
              <a:rPr sz="905" spc="41" dirty="0">
                <a:solidFill>
                  <a:srgbClr val="58595B"/>
                </a:solidFill>
                <a:latin typeface="Gill Sans MT"/>
                <a:cs typeface="Gill Sans MT"/>
              </a:rPr>
              <a:t>at </a:t>
            </a:r>
            <a:r>
              <a:rPr sz="905" spc="37" dirty="0">
                <a:solidFill>
                  <a:srgbClr val="58595B"/>
                </a:solidFill>
                <a:latin typeface="Gill Sans MT"/>
                <a:cs typeface="Gill Sans MT"/>
              </a:rPr>
              <a:t>14.4% </a:t>
            </a:r>
            <a:r>
              <a:rPr sz="905" spc="58" dirty="0">
                <a:solidFill>
                  <a:srgbClr val="58595B"/>
                </a:solidFill>
                <a:latin typeface="Gill Sans MT"/>
                <a:cs typeface="Gill Sans MT"/>
              </a:rPr>
              <a:t>and </a:t>
            </a:r>
            <a:r>
              <a:rPr sz="905" spc="49" dirty="0">
                <a:solidFill>
                  <a:srgbClr val="58595B"/>
                </a:solidFill>
                <a:latin typeface="Gill Sans MT"/>
                <a:cs typeface="Gill Sans MT"/>
              </a:rPr>
              <a:t>smart </a:t>
            </a:r>
            <a:r>
              <a:rPr sz="905" spc="33" dirty="0">
                <a:solidFill>
                  <a:srgbClr val="58595B"/>
                </a:solidFill>
                <a:latin typeface="Gill Sans MT"/>
                <a:cs typeface="Gill Sans MT"/>
              </a:rPr>
              <a:t>thermostats </a:t>
            </a:r>
            <a:r>
              <a:rPr sz="905" spc="41" dirty="0">
                <a:solidFill>
                  <a:srgbClr val="58595B"/>
                </a:solidFill>
                <a:latin typeface="Gill Sans MT"/>
                <a:cs typeface="Gill Sans MT"/>
              </a:rPr>
              <a:t>at  </a:t>
            </a:r>
            <a:r>
              <a:rPr sz="905" spc="33" dirty="0">
                <a:solidFill>
                  <a:srgbClr val="58595B"/>
                </a:solidFill>
                <a:latin typeface="Gill Sans MT"/>
                <a:cs typeface="Gill Sans MT"/>
              </a:rPr>
              <a:t>12.4%.</a:t>
            </a:r>
            <a:r>
              <a:rPr sz="905" spc="-37" dirty="0">
                <a:solidFill>
                  <a:srgbClr val="58595B"/>
                </a:solidFill>
                <a:latin typeface="Gill Sans MT"/>
                <a:cs typeface="Gill Sans MT"/>
              </a:rPr>
              <a:t> </a:t>
            </a:r>
            <a:r>
              <a:rPr sz="905" spc="41" dirty="0">
                <a:solidFill>
                  <a:srgbClr val="58595B"/>
                </a:solidFill>
                <a:latin typeface="Gill Sans MT"/>
                <a:cs typeface="Gill Sans MT"/>
              </a:rPr>
              <a:t>Rounding</a:t>
            </a:r>
            <a:r>
              <a:rPr sz="905" spc="-37" dirty="0">
                <a:solidFill>
                  <a:srgbClr val="58595B"/>
                </a:solidFill>
                <a:latin typeface="Gill Sans MT"/>
                <a:cs typeface="Gill Sans MT"/>
              </a:rPr>
              <a:t> </a:t>
            </a:r>
            <a:r>
              <a:rPr sz="905" spc="8" dirty="0">
                <a:solidFill>
                  <a:srgbClr val="58595B"/>
                </a:solidFill>
                <a:latin typeface="Gill Sans MT"/>
                <a:cs typeface="Gill Sans MT"/>
              </a:rPr>
              <a:t>out</a:t>
            </a:r>
            <a:r>
              <a:rPr sz="905" spc="-37"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8" dirty="0">
                <a:solidFill>
                  <a:srgbClr val="58595B"/>
                </a:solidFill>
                <a:latin typeface="Gill Sans MT"/>
                <a:cs typeface="Gill Sans MT"/>
              </a:rPr>
              <a:t>top</a:t>
            </a:r>
            <a:r>
              <a:rPr sz="905" spc="-37" dirty="0">
                <a:solidFill>
                  <a:srgbClr val="58595B"/>
                </a:solidFill>
                <a:latin typeface="Gill Sans MT"/>
                <a:cs typeface="Gill Sans MT"/>
              </a:rPr>
              <a:t> </a:t>
            </a:r>
            <a:r>
              <a:rPr sz="905" spc="29" dirty="0">
                <a:solidFill>
                  <a:srgbClr val="58595B"/>
                </a:solidFill>
                <a:latin typeface="Gill Sans MT"/>
                <a:cs typeface="Gill Sans MT"/>
              </a:rPr>
              <a:t>five</a:t>
            </a:r>
            <a:r>
              <a:rPr sz="905" spc="-37" dirty="0">
                <a:solidFill>
                  <a:srgbClr val="58595B"/>
                </a:solidFill>
                <a:latin typeface="Gill Sans MT"/>
                <a:cs typeface="Gill Sans MT"/>
              </a:rPr>
              <a:t> </a:t>
            </a:r>
            <a:r>
              <a:rPr sz="905" spc="8" dirty="0">
                <a:solidFill>
                  <a:srgbClr val="58595B"/>
                </a:solidFill>
                <a:latin typeface="Gill Sans MT"/>
                <a:cs typeface="Gill Sans MT"/>
              </a:rPr>
              <a:t>were</a:t>
            </a:r>
            <a:r>
              <a:rPr sz="905" spc="-37" dirty="0">
                <a:solidFill>
                  <a:srgbClr val="58595B"/>
                </a:solidFill>
                <a:latin typeface="Gill Sans MT"/>
                <a:cs typeface="Gill Sans MT"/>
              </a:rPr>
              <a:t> </a:t>
            </a:r>
            <a:r>
              <a:rPr sz="905" spc="25" dirty="0">
                <a:solidFill>
                  <a:srgbClr val="58595B"/>
                </a:solidFill>
                <a:latin typeface="Gill Sans MT"/>
                <a:cs typeface="Gill Sans MT"/>
              </a:rPr>
              <a:t>video  </a:t>
            </a:r>
            <a:r>
              <a:rPr sz="905" spc="21" dirty="0">
                <a:solidFill>
                  <a:srgbClr val="58595B"/>
                </a:solidFill>
                <a:latin typeface="Gill Sans MT"/>
                <a:cs typeface="Gill Sans MT"/>
              </a:rPr>
              <a:t>doorbells </a:t>
            </a:r>
            <a:r>
              <a:rPr sz="905" spc="41" dirty="0">
                <a:solidFill>
                  <a:srgbClr val="58595B"/>
                </a:solidFill>
                <a:latin typeface="Gill Sans MT"/>
                <a:cs typeface="Gill Sans MT"/>
              </a:rPr>
              <a:t>at</a:t>
            </a:r>
            <a:r>
              <a:rPr sz="905" spc="-91" dirty="0">
                <a:solidFill>
                  <a:srgbClr val="58595B"/>
                </a:solidFill>
                <a:latin typeface="Gill Sans MT"/>
                <a:cs typeface="Gill Sans MT"/>
              </a:rPr>
              <a:t> </a:t>
            </a:r>
            <a:r>
              <a:rPr sz="905" spc="33" dirty="0">
                <a:solidFill>
                  <a:srgbClr val="58595B"/>
                </a:solidFill>
                <a:latin typeface="Gill Sans MT"/>
                <a:cs typeface="Gill Sans MT"/>
              </a:rPr>
              <a:t>10.5%.</a:t>
            </a:r>
            <a:endParaRPr sz="905">
              <a:solidFill>
                <a:prstClr val="black"/>
              </a:solidFill>
              <a:latin typeface="Gill Sans MT"/>
              <a:cs typeface="Gill Sans MT"/>
            </a:endParaRPr>
          </a:p>
        </p:txBody>
      </p:sp>
      <p:sp>
        <p:nvSpPr>
          <p:cNvPr id="5" name="object 5"/>
          <p:cNvSpPr/>
          <p:nvPr/>
        </p:nvSpPr>
        <p:spPr>
          <a:xfrm>
            <a:off x="3309370" y="3587115"/>
            <a:ext cx="836023" cy="1246197"/>
          </a:xfrm>
          <a:custGeom>
            <a:avLst/>
            <a:gdLst/>
            <a:ahLst/>
            <a:cxnLst/>
            <a:rect l="l" t="t" r="r" b="b"/>
            <a:pathLst>
              <a:path w="1016000" h="1514475">
                <a:moveTo>
                  <a:pt x="258927" y="0"/>
                </a:moveTo>
                <a:lnTo>
                  <a:pt x="258927" y="757034"/>
                </a:lnTo>
                <a:lnTo>
                  <a:pt x="0" y="1468412"/>
                </a:lnTo>
                <a:lnTo>
                  <a:pt x="51733" y="1485458"/>
                </a:lnTo>
                <a:lnTo>
                  <a:pt x="102188" y="1498315"/>
                </a:lnTo>
                <a:lnTo>
                  <a:pt x="152670" y="1507213"/>
                </a:lnTo>
                <a:lnTo>
                  <a:pt x="204481" y="1512383"/>
                </a:lnTo>
                <a:lnTo>
                  <a:pt x="258927" y="1514055"/>
                </a:lnTo>
                <a:lnTo>
                  <a:pt x="306803" y="1512566"/>
                </a:lnTo>
                <a:lnTo>
                  <a:pt x="353888" y="1508157"/>
                </a:lnTo>
                <a:lnTo>
                  <a:pt x="400092" y="1500917"/>
                </a:lnTo>
                <a:lnTo>
                  <a:pt x="445328" y="1490936"/>
                </a:lnTo>
                <a:lnTo>
                  <a:pt x="489507" y="1478300"/>
                </a:lnTo>
                <a:lnTo>
                  <a:pt x="532539" y="1463100"/>
                </a:lnTo>
                <a:lnTo>
                  <a:pt x="574337" y="1445423"/>
                </a:lnTo>
                <a:lnTo>
                  <a:pt x="614812" y="1425359"/>
                </a:lnTo>
                <a:lnTo>
                  <a:pt x="653874" y="1402997"/>
                </a:lnTo>
                <a:lnTo>
                  <a:pt x="691436" y="1378424"/>
                </a:lnTo>
                <a:lnTo>
                  <a:pt x="727409" y="1351729"/>
                </a:lnTo>
                <a:lnTo>
                  <a:pt x="761703" y="1323002"/>
                </a:lnTo>
                <a:lnTo>
                  <a:pt x="794231" y="1292331"/>
                </a:lnTo>
                <a:lnTo>
                  <a:pt x="824903" y="1259804"/>
                </a:lnTo>
                <a:lnTo>
                  <a:pt x="853631" y="1225510"/>
                </a:lnTo>
                <a:lnTo>
                  <a:pt x="880326" y="1189539"/>
                </a:lnTo>
                <a:lnTo>
                  <a:pt x="904899" y="1151978"/>
                </a:lnTo>
                <a:lnTo>
                  <a:pt x="927263" y="1112916"/>
                </a:lnTo>
                <a:lnTo>
                  <a:pt x="947327" y="1072442"/>
                </a:lnTo>
                <a:lnTo>
                  <a:pt x="965004" y="1030644"/>
                </a:lnTo>
                <a:lnTo>
                  <a:pt x="980205" y="987612"/>
                </a:lnTo>
                <a:lnTo>
                  <a:pt x="992841" y="943434"/>
                </a:lnTo>
                <a:lnTo>
                  <a:pt x="1002823" y="898198"/>
                </a:lnTo>
                <a:lnTo>
                  <a:pt x="1010063" y="851994"/>
                </a:lnTo>
                <a:lnTo>
                  <a:pt x="1014472" y="804910"/>
                </a:lnTo>
                <a:lnTo>
                  <a:pt x="1015961" y="757034"/>
                </a:lnTo>
                <a:lnTo>
                  <a:pt x="1014472" y="709158"/>
                </a:lnTo>
                <a:lnTo>
                  <a:pt x="1010063" y="662073"/>
                </a:lnTo>
                <a:lnTo>
                  <a:pt x="1002823" y="615869"/>
                </a:lnTo>
                <a:lnTo>
                  <a:pt x="992841" y="570633"/>
                </a:lnTo>
                <a:lnTo>
                  <a:pt x="980205" y="526454"/>
                </a:lnTo>
                <a:lnTo>
                  <a:pt x="965004" y="483422"/>
                </a:lnTo>
                <a:lnTo>
                  <a:pt x="947327" y="441624"/>
                </a:lnTo>
                <a:lnTo>
                  <a:pt x="927263" y="401149"/>
                </a:lnTo>
                <a:lnTo>
                  <a:pt x="904899" y="362086"/>
                </a:lnTo>
                <a:lnTo>
                  <a:pt x="880326" y="324525"/>
                </a:lnTo>
                <a:lnTo>
                  <a:pt x="853631" y="288552"/>
                </a:lnTo>
                <a:lnTo>
                  <a:pt x="824903" y="254258"/>
                </a:lnTo>
                <a:lnTo>
                  <a:pt x="794231" y="221730"/>
                </a:lnTo>
                <a:lnTo>
                  <a:pt x="761703" y="191058"/>
                </a:lnTo>
                <a:lnTo>
                  <a:pt x="727409" y="162330"/>
                </a:lnTo>
                <a:lnTo>
                  <a:pt x="691436" y="135635"/>
                </a:lnTo>
                <a:lnTo>
                  <a:pt x="653874" y="111062"/>
                </a:lnTo>
                <a:lnTo>
                  <a:pt x="614812" y="88698"/>
                </a:lnTo>
                <a:lnTo>
                  <a:pt x="574337" y="68634"/>
                </a:lnTo>
                <a:lnTo>
                  <a:pt x="532539" y="50957"/>
                </a:lnTo>
                <a:lnTo>
                  <a:pt x="489507" y="35756"/>
                </a:lnTo>
                <a:lnTo>
                  <a:pt x="445328" y="23120"/>
                </a:lnTo>
                <a:lnTo>
                  <a:pt x="400092" y="13138"/>
                </a:lnTo>
                <a:lnTo>
                  <a:pt x="353888" y="5898"/>
                </a:lnTo>
                <a:lnTo>
                  <a:pt x="306803" y="1489"/>
                </a:lnTo>
                <a:lnTo>
                  <a:pt x="258927" y="0"/>
                </a:lnTo>
                <a:close/>
              </a:path>
            </a:pathLst>
          </a:custGeom>
          <a:solidFill>
            <a:srgbClr val="3284F6"/>
          </a:solidFill>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2899499" y="3587115"/>
            <a:ext cx="1246197" cy="1246197"/>
          </a:xfrm>
          <a:custGeom>
            <a:avLst/>
            <a:gdLst/>
            <a:ahLst/>
            <a:cxnLst/>
            <a:rect l="l" t="t" r="r" b="b"/>
            <a:pathLst>
              <a:path w="1514475" h="1514475">
                <a:moveTo>
                  <a:pt x="1514068" y="757034"/>
                </a:moveTo>
                <a:lnTo>
                  <a:pt x="1512579" y="804910"/>
                </a:lnTo>
                <a:lnTo>
                  <a:pt x="1508170" y="851994"/>
                </a:lnTo>
                <a:lnTo>
                  <a:pt x="1500930" y="898198"/>
                </a:lnTo>
                <a:lnTo>
                  <a:pt x="1490948" y="943434"/>
                </a:lnTo>
                <a:lnTo>
                  <a:pt x="1478313" y="987612"/>
                </a:lnTo>
                <a:lnTo>
                  <a:pt x="1463112" y="1030644"/>
                </a:lnTo>
                <a:lnTo>
                  <a:pt x="1445436" y="1072442"/>
                </a:lnTo>
                <a:lnTo>
                  <a:pt x="1425372" y="1112916"/>
                </a:lnTo>
                <a:lnTo>
                  <a:pt x="1403009" y="1151978"/>
                </a:lnTo>
                <a:lnTo>
                  <a:pt x="1378436" y="1189539"/>
                </a:lnTo>
                <a:lnTo>
                  <a:pt x="1351741" y="1225510"/>
                </a:lnTo>
                <a:lnTo>
                  <a:pt x="1323014" y="1259804"/>
                </a:lnTo>
                <a:lnTo>
                  <a:pt x="1292342" y="1292331"/>
                </a:lnTo>
                <a:lnTo>
                  <a:pt x="1259815" y="1323002"/>
                </a:lnTo>
                <a:lnTo>
                  <a:pt x="1225521" y="1351729"/>
                </a:lnTo>
                <a:lnTo>
                  <a:pt x="1189549" y="1378424"/>
                </a:lnTo>
                <a:lnTo>
                  <a:pt x="1151987" y="1402997"/>
                </a:lnTo>
                <a:lnTo>
                  <a:pt x="1112924" y="1425359"/>
                </a:lnTo>
                <a:lnTo>
                  <a:pt x="1072450" y="1445423"/>
                </a:lnTo>
                <a:lnTo>
                  <a:pt x="1030651" y="1463100"/>
                </a:lnTo>
                <a:lnTo>
                  <a:pt x="987618" y="1478300"/>
                </a:lnTo>
                <a:lnTo>
                  <a:pt x="943439" y="1490936"/>
                </a:lnTo>
                <a:lnTo>
                  <a:pt x="898202" y="1500917"/>
                </a:lnTo>
                <a:lnTo>
                  <a:pt x="851997" y="1508157"/>
                </a:lnTo>
                <a:lnTo>
                  <a:pt x="804911" y="1512566"/>
                </a:lnTo>
                <a:lnTo>
                  <a:pt x="757034" y="1514055"/>
                </a:lnTo>
                <a:lnTo>
                  <a:pt x="709158" y="1512566"/>
                </a:lnTo>
                <a:lnTo>
                  <a:pt x="662073" y="1508157"/>
                </a:lnTo>
                <a:lnTo>
                  <a:pt x="615869" y="1500917"/>
                </a:lnTo>
                <a:lnTo>
                  <a:pt x="570633" y="1490936"/>
                </a:lnTo>
                <a:lnTo>
                  <a:pt x="526454" y="1478300"/>
                </a:lnTo>
                <a:lnTo>
                  <a:pt x="483422" y="1463100"/>
                </a:lnTo>
                <a:lnTo>
                  <a:pt x="441624" y="1445423"/>
                </a:lnTo>
                <a:lnTo>
                  <a:pt x="401149" y="1425359"/>
                </a:lnTo>
                <a:lnTo>
                  <a:pt x="362086" y="1402997"/>
                </a:lnTo>
                <a:lnTo>
                  <a:pt x="324525" y="1378424"/>
                </a:lnTo>
                <a:lnTo>
                  <a:pt x="288552" y="1351729"/>
                </a:lnTo>
                <a:lnTo>
                  <a:pt x="254258" y="1323002"/>
                </a:lnTo>
                <a:lnTo>
                  <a:pt x="221730" y="1292331"/>
                </a:lnTo>
                <a:lnTo>
                  <a:pt x="191058" y="1259804"/>
                </a:lnTo>
                <a:lnTo>
                  <a:pt x="162330" y="1225510"/>
                </a:lnTo>
                <a:lnTo>
                  <a:pt x="135635" y="1189539"/>
                </a:lnTo>
                <a:lnTo>
                  <a:pt x="111062" y="1151978"/>
                </a:lnTo>
                <a:lnTo>
                  <a:pt x="88698" y="1112916"/>
                </a:lnTo>
                <a:lnTo>
                  <a:pt x="68634" y="1072442"/>
                </a:lnTo>
                <a:lnTo>
                  <a:pt x="50957" y="1030644"/>
                </a:lnTo>
                <a:lnTo>
                  <a:pt x="35756" y="987612"/>
                </a:lnTo>
                <a:lnTo>
                  <a:pt x="23120" y="943434"/>
                </a:lnTo>
                <a:lnTo>
                  <a:pt x="13138" y="898198"/>
                </a:lnTo>
                <a:lnTo>
                  <a:pt x="5898" y="851994"/>
                </a:lnTo>
                <a:lnTo>
                  <a:pt x="1489" y="804910"/>
                </a:lnTo>
                <a:lnTo>
                  <a:pt x="0" y="757034"/>
                </a:lnTo>
                <a:lnTo>
                  <a:pt x="1489" y="709158"/>
                </a:lnTo>
                <a:lnTo>
                  <a:pt x="5898" y="662073"/>
                </a:lnTo>
                <a:lnTo>
                  <a:pt x="13138" y="615869"/>
                </a:lnTo>
                <a:lnTo>
                  <a:pt x="23120" y="570633"/>
                </a:lnTo>
                <a:lnTo>
                  <a:pt x="35756" y="526454"/>
                </a:lnTo>
                <a:lnTo>
                  <a:pt x="50957" y="483422"/>
                </a:lnTo>
                <a:lnTo>
                  <a:pt x="68634" y="441624"/>
                </a:lnTo>
                <a:lnTo>
                  <a:pt x="88698" y="401149"/>
                </a:lnTo>
                <a:lnTo>
                  <a:pt x="111062" y="362086"/>
                </a:lnTo>
                <a:lnTo>
                  <a:pt x="135635" y="324525"/>
                </a:lnTo>
                <a:lnTo>
                  <a:pt x="162330" y="288552"/>
                </a:lnTo>
                <a:lnTo>
                  <a:pt x="191058" y="254258"/>
                </a:lnTo>
                <a:lnTo>
                  <a:pt x="221730" y="221730"/>
                </a:lnTo>
                <a:lnTo>
                  <a:pt x="254258" y="191058"/>
                </a:lnTo>
                <a:lnTo>
                  <a:pt x="288552" y="162330"/>
                </a:lnTo>
                <a:lnTo>
                  <a:pt x="324525" y="135635"/>
                </a:lnTo>
                <a:lnTo>
                  <a:pt x="362086" y="111062"/>
                </a:lnTo>
                <a:lnTo>
                  <a:pt x="401149" y="88698"/>
                </a:lnTo>
                <a:lnTo>
                  <a:pt x="441624" y="68634"/>
                </a:lnTo>
                <a:lnTo>
                  <a:pt x="483422" y="50957"/>
                </a:lnTo>
                <a:lnTo>
                  <a:pt x="526454" y="35756"/>
                </a:lnTo>
                <a:lnTo>
                  <a:pt x="570633" y="23120"/>
                </a:lnTo>
                <a:lnTo>
                  <a:pt x="615869" y="13138"/>
                </a:lnTo>
                <a:lnTo>
                  <a:pt x="662073" y="5898"/>
                </a:lnTo>
                <a:lnTo>
                  <a:pt x="709158" y="1489"/>
                </a:lnTo>
                <a:lnTo>
                  <a:pt x="757034" y="0"/>
                </a:lnTo>
                <a:lnTo>
                  <a:pt x="804911" y="1489"/>
                </a:lnTo>
                <a:lnTo>
                  <a:pt x="851997" y="5898"/>
                </a:lnTo>
                <a:lnTo>
                  <a:pt x="898202" y="13138"/>
                </a:lnTo>
                <a:lnTo>
                  <a:pt x="943439" y="23120"/>
                </a:lnTo>
                <a:lnTo>
                  <a:pt x="987618" y="35756"/>
                </a:lnTo>
                <a:lnTo>
                  <a:pt x="1030651" y="50957"/>
                </a:lnTo>
                <a:lnTo>
                  <a:pt x="1072450" y="68634"/>
                </a:lnTo>
                <a:lnTo>
                  <a:pt x="1112924" y="88698"/>
                </a:lnTo>
                <a:lnTo>
                  <a:pt x="1151987" y="111062"/>
                </a:lnTo>
                <a:lnTo>
                  <a:pt x="1189549" y="135635"/>
                </a:lnTo>
                <a:lnTo>
                  <a:pt x="1225521" y="162330"/>
                </a:lnTo>
                <a:lnTo>
                  <a:pt x="1259815" y="191058"/>
                </a:lnTo>
                <a:lnTo>
                  <a:pt x="1292342" y="221730"/>
                </a:lnTo>
                <a:lnTo>
                  <a:pt x="1323014" y="254258"/>
                </a:lnTo>
                <a:lnTo>
                  <a:pt x="1351741" y="288552"/>
                </a:lnTo>
                <a:lnTo>
                  <a:pt x="1378436" y="324525"/>
                </a:lnTo>
                <a:lnTo>
                  <a:pt x="1403009" y="362086"/>
                </a:lnTo>
                <a:lnTo>
                  <a:pt x="1425372" y="401149"/>
                </a:lnTo>
                <a:lnTo>
                  <a:pt x="1445436" y="441624"/>
                </a:lnTo>
                <a:lnTo>
                  <a:pt x="1463112" y="483422"/>
                </a:lnTo>
                <a:lnTo>
                  <a:pt x="1478313" y="526454"/>
                </a:lnTo>
                <a:lnTo>
                  <a:pt x="1490948" y="570633"/>
                </a:lnTo>
                <a:lnTo>
                  <a:pt x="1500930" y="615869"/>
                </a:lnTo>
                <a:lnTo>
                  <a:pt x="1508170" y="662073"/>
                </a:lnTo>
                <a:lnTo>
                  <a:pt x="1512579" y="709158"/>
                </a:lnTo>
                <a:lnTo>
                  <a:pt x="1514068" y="757034"/>
                </a:lnTo>
                <a:close/>
              </a:path>
            </a:pathLst>
          </a:custGeom>
          <a:ln w="19050">
            <a:solidFill>
              <a:srgbClr val="122258"/>
            </a:solidFill>
          </a:ln>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3235513" y="3881934"/>
            <a:ext cx="574243" cy="629107"/>
          </a:xfrm>
          <a:custGeom>
            <a:avLst/>
            <a:gdLst/>
            <a:ahLst/>
            <a:cxnLst/>
            <a:rect l="l" t="t" r="r" b="b"/>
            <a:pathLst>
              <a:path w="697864" h="764539">
                <a:moveTo>
                  <a:pt x="0" y="310019"/>
                </a:moveTo>
                <a:lnTo>
                  <a:pt x="0" y="738035"/>
                </a:lnTo>
                <a:lnTo>
                  <a:pt x="2084" y="748348"/>
                </a:lnTo>
                <a:lnTo>
                  <a:pt x="7769" y="756773"/>
                </a:lnTo>
                <a:lnTo>
                  <a:pt x="16202" y="762456"/>
                </a:lnTo>
                <a:lnTo>
                  <a:pt x="26530" y="764539"/>
                </a:lnTo>
                <a:lnTo>
                  <a:pt x="670864" y="764539"/>
                </a:lnTo>
                <a:lnTo>
                  <a:pt x="681183" y="762456"/>
                </a:lnTo>
                <a:lnTo>
                  <a:pt x="689608" y="756773"/>
                </a:lnTo>
                <a:lnTo>
                  <a:pt x="695287" y="748348"/>
                </a:lnTo>
                <a:lnTo>
                  <a:pt x="697369" y="738035"/>
                </a:lnTo>
                <a:lnTo>
                  <a:pt x="697369" y="310019"/>
                </a:lnTo>
                <a:lnTo>
                  <a:pt x="348691" y="0"/>
                </a:lnTo>
                <a:lnTo>
                  <a:pt x="0" y="310019"/>
                </a:lnTo>
                <a:close/>
              </a:path>
            </a:pathLst>
          </a:custGeom>
          <a:ln w="12700">
            <a:solidFill>
              <a:srgbClr val="122258"/>
            </a:solidFill>
          </a:ln>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3352388" y="4125348"/>
            <a:ext cx="340679" cy="316644"/>
          </a:xfrm>
          <a:custGeom>
            <a:avLst/>
            <a:gdLst/>
            <a:ahLst/>
            <a:cxnLst/>
            <a:rect l="l" t="t" r="r" b="b"/>
            <a:pathLst>
              <a:path w="414020" h="384810">
                <a:moveTo>
                  <a:pt x="277850" y="13212"/>
                </a:moveTo>
                <a:lnTo>
                  <a:pt x="319684" y="4462"/>
                </a:lnTo>
                <a:lnTo>
                  <a:pt x="359137" y="37860"/>
                </a:lnTo>
                <a:lnTo>
                  <a:pt x="388640" y="79188"/>
                </a:lnTo>
                <a:lnTo>
                  <a:pt x="407125" y="126470"/>
                </a:lnTo>
                <a:lnTo>
                  <a:pt x="413524" y="177728"/>
                </a:lnTo>
                <a:lnTo>
                  <a:pt x="408053" y="225125"/>
                </a:lnTo>
                <a:lnTo>
                  <a:pt x="392475" y="268665"/>
                </a:lnTo>
                <a:lnTo>
                  <a:pt x="368038" y="307095"/>
                </a:lnTo>
                <a:lnTo>
                  <a:pt x="335995" y="339164"/>
                </a:lnTo>
                <a:lnTo>
                  <a:pt x="297596" y="363620"/>
                </a:lnTo>
                <a:lnTo>
                  <a:pt x="254091" y="379212"/>
                </a:lnTo>
                <a:lnTo>
                  <a:pt x="206730" y="384687"/>
                </a:lnTo>
                <a:lnTo>
                  <a:pt x="159385" y="379212"/>
                </a:lnTo>
                <a:lnTo>
                  <a:pt x="115893" y="363620"/>
                </a:lnTo>
                <a:lnTo>
                  <a:pt x="77506" y="339164"/>
                </a:lnTo>
                <a:lnTo>
                  <a:pt x="45472" y="307095"/>
                </a:lnTo>
                <a:lnTo>
                  <a:pt x="21043" y="268665"/>
                </a:lnTo>
                <a:lnTo>
                  <a:pt x="5469" y="225125"/>
                </a:lnTo>
                <a:lnTo>
                  <a:pt x="0" y="177728"/>
                </a:lnTo>
                <a:lnTo>
                  <a:pt x="6397" y="126477"/>
                </a:lnTo>
                <a:lnTo>
                  <a:pt x="24879" y="79198"/>
                </a:lnTo>
                <a:lnTo>
                  <a:pt x="54381" y="37867"/>
                </a:lnTo>
                <a:lnTo>
                  <a:pt x="93840" y="4462"/>
                </a:lnTo>
                <a:lnTo>
                  <a:pt x="104986" y="0"/>
                </a:lnTo>
                <a:lnTo>
                  <a:pt x="116571" y="159"/>
                </a:lnTo>
                <a:lnTo>
                  <a:pt x="139955" y="35948"/>
                </a:lnTo>
                <a:lnTo>
                  <a:pt x="98969" y="78706"/>
                </a:lnTo>
                <a:lnTo>
                  <a:pt x="78074" y="107971"/>
                </a:lnTo>
                <a:lnTo>
                  <a:pt x="64983" y="141444"/>
                </a:lnTo>
                <a:lnTo>
                  <a:pt x="60451" y="177728"/>
                </a:lnTo>
                <a:lnTo>
                  <a:pt x="67923" y="223986"/>
                </a:lnTo>
                <a:lnTo>
                  <a:pt x="88716" y="264197"/>
                </a:lnTo>
                <a:lnTo>
                  <a:pt x="120401" y="295930"/>
                </a:lnTo>
                <a:lnTo>
                  <a:pt x="160549" y="316753"/>
                </a:lnTo>
                <a:lnTo>
                  <a:pt x="206730" y="324235"/>
                </a:lnTo>
                <a:lnTo>
                  <a:pt x="252932" y="316753"/>
                </a:lnTo>
                <a:lnTo>
                  <a:pt x="293098" y="295930"/>
                </a:lnTo>
                <a:lnTo>
                  <a:pt x="324797" y="264197"/>
                </a:lnTo>
                <a:lnTo>
                  <a:pt x="345598" y="223986"/>
                </a:lnTo>
                <a:lnTo>
                  <a:pt x="353072" y="177728"/>
                </a:lnTo>
                <a:lnTo>
                  <a:pt x="348540" y="141444"/>
                </a:lnTo>
                <a:lnTo>
                  <a:pt x="335449" y="107971"/>
                </a:lnTo>
                <a:lnTo>
                  <a:pt x="314555" y="78706"/>
                </a:lnTo>
                <a:lnTo>
                  <a:pt x="286613" y="55046"/>
                </a:lnTo>
                <a:lnTo>
                  <a:pt x="278066" y="46623"/>
                </a:lnTo>
                <a:lnTo>
                  <a:pt x="273569" y="35948"/>
                </a:lnTo>
                <a:lnTo>
                  <a:pt x="273403" y="24363"/>
                </a:lnTo>
                <a:lnTo>
                  <a:pt x="277850" y="13212"/>
                </a:lnTo>
                <a:close/>
              </a:path>
            </a:pathLst>
          </a:custGeom>
          <a:ln w="12700">
            <a:solidFill>
              <a:srgbClr val="122258"/>
            </a:solidFill>
          </a:ln>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3495421" y="4098989"/>
            <a:ext cx="54069" cy="181573"/>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7081897" y="3139176"/>
            <a:ext cx="388228" cy="499524"/>
          </a:xfrm>
          <a:custGeom>
            <a:avLst/>
            <a:gdLst/>
            <a:ahLst/>
            <a:cxnLst/>
            <a:rect l="l" t="t" r="r" b="b"/>
            <a:pathLst>
              <a:path w="471804" h="607060">
                <a:moveTo>
                  <a:pt x="0" y="0"/>
                </a:moveTo>
                <a:lnTo>
                  <a:pt x="0" y="606437"/>
                </a:lnTo>
                <a:lnTo>
                  <a:pt x="471271" y="224802"/>
                </a:lnTo>
                <a:lnTo>
                  <a:pt x="437280" y="185774"/>
                </a:lnTo>
                <a:lnTo>
                  <a:pt x="401523" y="150467"/>
                </a:lnTo>
                <a:lnTo>
                  <a:pt x="363999" y="118880"/>
                </a:lnTo>
                <a:lnTo>
                  <a:pt x="324707" y="91011"/>
                </a:lnTo>
                <a:lnTo>
                  <a:pt x="283644" y="66861"/>
                </a:lnTo>
                <a:lnTo>
                  <a:pt x="240809" y="46428"/>
                </a:lnTo>
                <a:lnTo>
                  <a:pt x="196201" y="29712"/>
                </a:lnTo>
                <a:lnTo>
                  <a:pt x="149817" y="16711"/>
                </a:lnTo>
                <a:lnTo>
                  <a:pt x="101657" y="7427"/>
                </a:lnTo>
                <a:lnTo>
                  <a:pt x="51718" y="1856"/>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6587201" y="3139239"/>
            <a:ext cx="998002" cy="998525"/>
          </a:xfrm>
          <a:custGeom>
            <a:avLst/>
            <a:gdLst/>
            <a:ahLst/>
            <a:cxnLst/>
            <a:rect l="l" t="t" r="r" b="b"/>
            <a:pathLst>
              <a:path w="1212850" h="1213485">
                <a:moveTo>
                  <a:pt x="1212850" y="606437"/>
                </a:moveTo>
                <a:lnTo>
                  <a:pt x="1211025" y="653828"/>
                </a:lnTo>
                <a:lnTo>
                  <a:pt x="1205641" y="700221"/>
                </a:lnTo>
                <a:lnTo>
                  <a:pt x="1196833" y="745483"/>
                </a:lnTo>
                <a:lnTo>
                  <a:pt x="1184735" y="789477"/>
                </a:lnTo>
                <a:lnTo>
                  <a:pt x="1169483" y="832069"/>
                </a:lnTo>
                <a:lnTo>
                  <a:pt x="1151210" y="873124"/>
                </a:lnTo>
                <a:lnTo>
                  <a:pt x="1130053" y="912508"/>
                </a:lnTo>
                <a:lnTo>
                  <a:pt x="1106145" y="950086"/>
                </a:lnTo>
                <a:lnTo>
                  <a:pt x="1079621" y="985722"/>
                </a:lnTo>
                <a:lnTo>
                  <a:pt x="1050617" y="1019282"/>
                </a:lnTo>
                <a:lnTo>
                  <a:pt x="1019268" y="1050631"/>
                </a:lnTo>
                <a:lnTo>
                  <a:pt x="985707" y="1079635"/>
                </a:lnTo>
                <a:lnTo>
                  <a:pt x="950070" y="1106158"/>
                </a:lnTo>
                <a:lnTo>
                  <a:pt x="912492" y="1130066"/>
                </a:lnTo>
                <a:lnTo>
                  <a:pt x="873107" y="1151223"/>
                </a:lnTo>
                <a:lnTo>
                  <a:pt x="832050" y="1169495"/>
                </a:lnTo>
                <a:lnTo>
                  <a:pt x="789457" y="1184748"/>
                </a:lnTo>
                <a:lnTo>
                  <a:pt x="745462" y="1196846"/>
                </a:lnTo>
                <a:lnTo>
                  <a:pt x="700199" y="1205654"/>
                </a:lnTo>
                <a:lnTo>
                  <a:pt x="653804" y="1211038"/>
                </a:lnTo>
                <a:lnTo>
                  <a:pt x="606412" y="1212862"/>
                </a:lnTo>
                <a:lnTo>
                  <a:pt x="559021" y="1211038"/>
                </a:lnTo>
                <a:lnTo>
                  <a:pt x="512628" y="1205654"/>
                </a:lnTo>
                <a:lnTo>
                  <a:pt x="467367" y="1196846"/>
                </a:lnTo>
                <a:lnTo>
                  <a:pt x="423374" y="1184748"/>
                </a:lnTo>
                <a:lnTo>
                  <a:pt x="380782" y="1169495"/>
                </a:lnTo>
                <a:lnTo>
                  <a:pt x="339727" y="1151223"/>
                </a:lnTo>
                <a:lnTo>
                  <a:pt x="300344" y="1130066"/>
                </a:lnTo>
                <a:lnTo>
                  <a:pt x="262767" y="1106158"/>
                </a:lnTo>
                <a:lnTo>
                  <a:pt x="227132" y="1079635"/>
                </a:lnTo>
                <a:lnTo>
                  <a:pt x="193573" y="1050631"/>
                </a:lnTo>
                <a:lnTo>
                  <a:pt x="162224" y="1019282"/>
                </a:lnTo>
                <a:lnTo>
                  <a:pt x="133222" y="985722"/>
                </a:lnTo>
                <a:lnTo>
                  <a:pt x="106699" y="950086"/>
                </a:lnTo>
                <a:lnTo>
                  <a:pt x="82793" y="912508"/>
                </a:lnTo>
                <a:lnTo>
                  <a:pt x="61636" y="873124"/>
                </a:lnTo>
                <a:lnTo>
                  <a:pt x="43364" y="832069"/>
                </a:lnTo>
                <a:lnTo>
                  <a:pt x="28113" y="789477"/>
                </a:lnTo>
                <a:lnTo>
                  <a:pt x="16015" y="745483"/>
                </a:lnTo>
                <a:lnTo>
                  <a:pt x="7208" y="700221"/>
                </a:lnTo>
                <a:lnTo>
                  <a:pt x="1824" y="653828"/>
                </a:lnTo>
                <a:lnTo>
                  <a:pt x="0" y="606437"/>
                </a:lnTo>
                <a:lnTo>
                  <a:pt x="1824" y="559045"/>
                </a:lnTo>
                <a:lnTo>
                  <a:pt x="7208" y="512650"/>
                </a:lnTo>
                <a:lnTo>
                  <a:pt x="16015" y="467387"/>
                </a:lnTo>
                <a:lnTo>
                  <a:pt x="28113" y="423392"/>
                </a:lnTo>
                <a:lnTo>
                  <a:pt x="43364" y="380799"/>
                </a:lnTo>
                <a:lnTo>
                  <a:pt x="61636" y="339742"/>
                </a:lnTo>
                <a:lnTo>
                  <a:pt x="82793" y="300357"/>
                </a:lnTo>
                <a:lnTo>
                  <a:pt x="106699" y="262779"/>
                </a:lnTo>
                <a:lnTo>
                  <a:pt x="133222" y="227142"/>
                </a:lnTo>
                <a:lnTo>
                  <a:pt x="162224" y="193581"/>
                </a:lnTo>
                <a:lnTo>
                  <a:pt x="193573" y="162232"/>
                </a:lnTo>
                <a:lnTo>
                  <a:pt x="227132" y="133228"/>
                </a:lnTo>
                <a:lnTo>
                  <a:pt x="262767" y="106704"/>
                </a:lnTo>
                <a:lnTo>
                  <a:pt x="300344" y="82796"/>
                </a:lnTo>
                <a:lnTo>
                  <a:pt x="339727" y="61639"/>
                </a:lnTo>
                <a:lnTo>
                  <a:pt x="380782" y="43366"/>
                </a:lnTo>
                <a:lnTo>
                  <a:pt x="423374" y="28114"/>
                </a:lnTo>
                <a:lnTo>
                  <a:pt x="467367" y="16016"/>
                </a:lnTo>
                <a:lnTo>
                  <a:pt x="512628" y="7208"/>
                </a:lnTo>
                <a:lnTo>
                  <a:pt x="559021" y="1824"/>
                </a:lnTo>
                <a:lnTo>
                  <a:pt x="606412" y="0"/>
                </a:lnTo>
                <a:lnTo>
                  <a:pt x="653804" y="1824"/>
                </a:lnTo>
                <a:lnTo>
                  <a:pt x="700199" y="7208"/>
                </a:lnTo>
                <a:lnTo>
                  <a:pt x="745462" y="16016"/>
                </a:lnTo>
                <a:lnTo>
                  <a:pt x="789457" y="28114"/>
                </a:lnTo>
                <a:lnTo>
                  <a:pt x="832050" y="43366"/>
                </a:lnTo>
                <a:lnTo>
                  <a:pt x="873107" y="61639"/>
                </a:lnTo>
                <a:lnTo>
                  <a:pt x="912492" y="82796"/>
                </a:lnTo>
                <a:lnTo>
                  <a:pt x="950070" y="106704"/>
                </a:lnTo>
                <a:lnTo>
                  <a:pt x="985707" y="133228"/>
                </a:lnTo>
                <a:lnTo>
                  <a:pt x="1019268" y="162232"/>
                </a:lnTo>
                <a:lnTo>
                  <a:pt x="1050617" y="193581"/>
                </a:lnTo>
                <a:lnTo>
                  <a:pt x="1079621" y="227142"/>
                </a:lnTo>
                <a:lnTo>
                  <a:pt x="1106145" y="262779"/>
                </a:lnTo>
                <a:lnTo>
                  <a:pt x="1130053" y="300357"/>
                </a:lnTo>
                <a:lnTo>
                  <a:pt x="1151210" y="339742"/>
                </a:lnTo>
                <a:lnTo>
                  <a:pt x="1169483" y="380799"/>
                </a:lnTo>
                <a:lnTo>
                  <a:pt x="1184735" y="423392"/>
                </a:lnTo>
                <a:lnTo>
                  <a:pt x="1196833" y="467387"/>
                </a:lnTo>
                <a:lnTo>
                  <a:pt x="1205641" y="512650"/>
                </a:lnTo>
                <a:lnTo>
                  <a:pt x="1211025" y="559045"/>
                </a:lnTo>
                <a:lnTo>
                  <a:pt x="1212850" y="606437"/>
                </a:lnTo>
                <a:close/>
              </a:path>
            </a:pathLst>
          </a:custGeom>
          <a:ln w="16052">
            <a:solidFill>
              <a:srgbClr val="122258"/>
            </a:solidFill>
          </a:ln>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6780282" y="3649505"/>
            <a:ext cx="379868" cy="97188"/>
          </a:xfrm>
          <a:custGeom>
            <a:avLst/>
            <a:gdLst/>
            <a:ahLst/>
            <a:cxnLst/>
            <a:rect l="l" t="t" r="r" b="b"/>
            <a:pathLst>
              <a:path w="461645" h="118110">
                <a:moveTo>
                  <a:pt x="461162" y="117538"/>
                </a:moveTo>
                <a:lnTo>
                  <a:pt x="48895" y="117538"/>
                </a:lnTo>
                <a:lnTo>
                  <a:pt x="29864" y="113967"/>
                </a:lnTo>
                <a:lnTo>
                  <a:pt x="14322" y="104232"/>
                </a:lnTo>
                <a:lnTo>
                  <a:pt x="3842" y="89795"/>
                </a:lnTo>
                <a:lnTo>
                  <a:pt x="0" y="72123"/>
                </a:lnTo>
                <a:lnTo>
                  <a:pt x="0" y="45402"/>
                </a:lnTo>
                <a:lnTo>
                  <a:pt x="3842" y="27732"/>
                </a:lnTo>
                <a:lnTo>
                  <a:pt x="14322" y="13300"/>
                </a:lnTo>
                <a:lnTo>
                  <a:pt x="29864" y="3568"/>
                </a:lnTo>
                <a:lnTo>
                  <a:pt x="48895" y="0"/>
                </a:lnTo>
                <a:lnTo>
                  <a:pt x="334619" y="0"/>
                </a:lnTo>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7260929" y="3645587"/>
            <a:ext cx="135101" cy="104555"/>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6823812" y="3697860"/>
            <a:ext cx="91963" cy="0"/>
          </a:xfrm>
          <a:custGeom>
            <a:avLst/>
            <a:gdLst/>
            <a:ahLst/>
            <a:cxnLst/>
            <a:rect l="l" t="t" r="r" b="b"/>
            <a:pathLst>
              <a:path w="111759">
                <a:moveTo>
                  <a:pt x="0" y="0"/>
                </a:moveTo>
                <a:lnTo>
                  <a:pt x="111277" y="0"/>
                </a:lnTo>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6910362" y="3417410"/>
            <a:ext cx="426894" cy="396588"/>
          </a:xfrm>
          <a:custGeom>
            <a:avLst/>
            <a:gdLst/>
            <a:ahLst/>
            <a:cxnLst/>
            <a:rect l="l" t="t" r="r" b="b"/>
            <a:pathLst>
              <a:path w="518795" h="481964">
                <a:moveTo>
                  <a:pt x="506018" y="399599"/>
                </a:moveTo>
                <a:lnTo>
                  <a:pt x="426897" y="473094"/>
                </a:lnTo>
                <a:lnTo>
                  <a:pt x="416457" y="479516"/>
                </a:lnTo>
                <a:lnTo>
                  <a:pt x="404553" y="481657"/>
                </a:lnTo>
                <a:lnTo>
                  <a:pt x="392652" y="479516"/>
                </a:lnTo>
                <a:lnTo>
                  <a:pt x="382219" y="473094"/>
                </a:lnTo>
                <a:lnTo>
                  <a:pt x="9220" y="126638"/>
                </a:lnTo>
                <a:lnTo>
                  <a:pt x="2305" y="116942"/>
                </a:lnTo>
                <a:lnTo>
                  <a:pt x="0" y="105887"/>
                </a:lnTo>
                <a:lnTo>
                  <a:pt x="2305" y="94835"/>
                </a:lnTo>
                <a:lnTo>
                  <a:pt x="9220" y="85147"/>
                </a:lnTo>
                <a:lnTo>
                  <a:pt x="91668" y="8553"/>
                </a:lnTo>
                <a:lnTo>
                  <a:pt x="102108" y="2138"/>
                </a:lnTo>
                <a:lnTo>
                  <a:pt x="114012" y="0"/>
                </a:lnTo>
                <a:lnTo>
                  <a:pt x="125913" y="2138"/>
                </a:lnTo>
                <a:lnTo>
                  <a:pt x="136347" y="8553"/>
                </a:lnTo>
                <a:lnTo>
                  <a:pt x="509346" y="355009"/>
                </a:lnTo>
                <a:lnTo>
                  <a:pt x="516254" y="364705"/>
                </a:lnTo>
                <a:lnTo>
                  <a:pt x="518556" y="375761"/>
                </a:lnTo>
                <a:lnTo>
                  <a:pt x="516254" y="386816"/>
                </a:lnTo>
                <a:lnTo>
                  <a:pt x="509346" y="396513"/>
                </a:lnTo>
                <a:lnTo>
                  <a:pt x="506018" y="399599"/>
                </a:lnTo>
              </a:path>
            </a:pathLst>
          </a:custGeom>
          <a:ln w="9524">
            <a:solidFill>
              <a:srgbClr val="122258"/>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7087213" y="3581401"/>
            <a:ext cx="111805" cy="104398"/>
          </a:xfrm>
          <a:prstGeom prst="rect">
            <a:avLst/>
          </a:prstGeom>
          <a:blipFill>
            <a:blip r:embed="rId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6961202" y="3464346"/>
            <a:ext cx="150784" cy="140619"/>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8" name="object 18"/>
          <p:cNvSpPr txBox="1"/>
          <p:nvPr/>
        </p:nvSpPr>
        <p:spPr>
          <a:xfrm>
            <a:off x="6603390" y="3871181"/>
            <a:ext cx="965606" cy="509835"/>
          </a:xfrm>
          <a:prstGeom prst="rect">
            <a:avLst/>
          </a:prstGeom>
        </p:spPr>
        <p:txBody>
          <a:bodyPr vert="horz" wrap="square" lIns="0" tIns="12017" rIns="0" bIns="0" rtlCol="0">
            <a:spAutoFit/>
          </a:bodyPr>
          <a:lstStyle/>
          <a:p>
            <a:pPr algn="ctr" defTabSz="752460">
              <a:spcBef>
                <a:spcPts val="94"/>
              </a:spcBef>
            </a:pPr>
            <a:r>
              <a:rPr sz="1234" dirty="0">
                <a:solidFill>
                  <a:srgbClr val="3284F6"/>
                </a:solidFill>
                <a:latin typeface="Gill Sans MT"/>
                <a:cs typeface="Gill Sans MT"/>
              </a:rPr>
              <a:t>14.4%</a:t>
            </a:r>
            <a:endParaRPr sz="1234">
              <a:solidFill>
                <a:prstClr val="black"/>
              </a:solidFill>
              <a:latin typeface="Gill Sans MT"/>
              <a:cs typeface="Gill Sans MT"/>
            </a:endParaRPr>
          </a:p>
          <a:p>
            <a:pPr marL="10451" marR="4180" algn="ctr" defTabSz="752460">
              <a:lnSpc>
                <a:spcPts val="724"/>
              </a:lnSpc>
              <a:spcBef>
                <a:spcPts val="1037"/>
              </a:spcBef>
            </a:pPr>
            <a:r>
              <a:rPr sz="699" spc="-25" dirty="0">
                <a:solidFill>
                  <a:srgbClr val="122258"/>
                </a:solidFill>
                <a:latin typeface="Tahoma"/>
                <a:cs typeface="Tahoma"/>
              </a:rPr>
              <a:t>Smart </a:t>
            </a:r>
            <a:r>
              <a:rPr sz="699" spc="-29" dirty="0">
                <a:solidFill>
                  <a:srgbClr val="122258"/>
                </a:solidFill>
                <a:latin typeface="Tahoma"/>
                <a:cs typeface="Tahoma"/>
              </a:rPr>
              <a:t>media </a:t>
            </a:r>
            <a:r>
              <a:rPr sz="699" spc="-25" dirty="0">
                <a:solidFill>
                  <a:srgbClr val="122258"/>
                </a:solidFill>
                <a:latin typeface="Tahoma"/>
                <a:cs typeface="Tahoma"/>
              </a:rPr>
              <a:t>controller,  </a:t>
            </a:r>
            <a:r>
              <a:rPr sz="699" spc="-41" dirty="0">
                <a:solidFill>
                  <a:srgbClr val="122258"/>
                </a:solidFill>
                <a:latin typeface="Tahoma"/>
                <a:cs typeface="Tahoma"/>
              </a:rPr>
              <a:t>game</a:t>
            </a:r>
            <a:r>
              <a:rPr sz="699" spc="-82" dirty="0">
                <a:solidFill>
                  <a:srgbClr val="122258"/>
                </a:solidFill>
                <a:latin typeface="Tahoma"/>
                <a:cs typeface="Tahoma"/>
              </a:rPr>
              <a:t> </a:t>
            </a:r>
            <a:r>
              <a:rPr sz="699" spc="-21" dirty="0">
                <a:solidFill>
                  <a:srgbClr val="122258"/>
                </a:solidFill>
                <a:latin typeface="Tahoma"/>
                <a:cs typeface="Tahoma"/>
              </a:rPr>
              <a:t>console</a:t>
            </a:r>
            <a:r>
              <a:rPr sz="699" spc="-82" dirty="0">
                <a:solidFill>
                  <a:srgbClr val="122258"/>
                </a:solidFill>
                <a:latin typeface="Tahoma"/>
                <a:cs typeface="Tahoma"/>
              </a:rPr>
              <a:t> </a:t>
            </a:r>
            <a:r>
              <a:rPr sz="699" spc="-25" dirty="0">
                <a:solidFill>
                  <a:srgbClr val="122258"/>
                </a:solidFill>
                <a:latin typeface="Tahoma"/>
                <a:cs typeface="Tahoma"/>
              </a:rPr>
              <a:t>or</a:t>
            </a:r>
            <a:r>
              <a:rPr sz="699" spc="-82" dirty="0">
                <a:solidFill>
                  <a:srgbClr val="122258"/>
                </a:solidFill>
                <a:latin typeface="Tahoma"/>
                <a:cs typeface="Tahoma"/>
              </a:rPr>
              <a:t> </a:t>
            </a:r>
            <a:r>
              <a:rPr sz="699" spc="-21" dirty="0">
                <a:solidFill>
                  <a:srgbClr val="122258"/>
                </a:solidFill>
                <a:latin typeface="Tahoma"/>
                <a:cs typeface="Tahoma"/>
              </a:rPr>
              <a:t>cable</a:t>
            </a:r>
            <a:r>
              <a:rPr sz="699" spc="-82" dirty="0">
                <a:solidFill>
                  <a:srgbClr val="122258"/>
                </a:solidFill>
                <a:latin typeface="Tahoma"/>
                <a:cs typeface="Tahoma"/>
              </a:rPr>
              <a:t> </a:t>
            </a:r>
            <a:r>
              <a:rPr sz="699" spc="-37" dirty="0">
                <a:solidFill>
                  <a:srgbClr val="122258"/>
                </a:solidFill>
                <a:latin typeface="Tahoma"/>
                <a:cs typeface="Tahoma"/>
              </a:rPr>
              <a:t>box</a:t>
            </a:r>
            <a:endParaRPr sz="699">
              <a:solidFill>
                <a:prstClr val="black"/>
              </a:solidFill>
              <a:latin typeface="Tahoma"/>
              <a:cs typeface="Tahoma"/>
            </a:endParaRPr>
          </a:p>
        </p:txBody>
      </p:sp>
      <p:sp>
        <p:nvSpPr>
          <p:cNvPr id="19" name="object 19"/>
          <p:cNvSpPr/>
          <p:nvPr/>
        </p:nvSpPr>
        <p:spPr>
          <a:xfrm>
            <a:off x="7086192" y="4534005"/>
            <a:ext cx="86737" cy="499001"/>
          </a:xfrm>
          <a:custGeom>
            <a:avLst/>
            <a:gdLst/>
            <a:ahLst/>
            <a:cxnLst/>
            <a:rect l="l" t="t" r="r" b="b"/>
            <a:pathLst>
              <a:path w="105409" h="606425">
                <a:moveTo>
                  <a:pt x="0" y="0"/>
                </a:moveTo>
                <a:lnTo>
                  <a:pt x="0" y="606425"/>
                </a:lnTo>
                <a:lnTo>
                  <a:pt x="105308" y="9207"/>
                </a:lnTo>
                <a:lnTo>
                  <a:pt x="78175" y="4918"/>
                </a:lnTo>
                <a:lnTo>
                  <a:pt x="52878" y="2070"/>
                </a:lnTo>
                <a:lnTo>
                  <a:pt x="27468" y="488"/>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6587201" y="4534004"/>
            <a:ext cx="998002" cy="998002"/>
          </a:xfrm>
          <a:custGeom>
            <a:avLst/>
            <a:gdLst/>
            <a:ahLst/>
            <a:cxnLst/>
            <a:rect l="l" t="t" r="r" b="b"/>
            <a:pathLst>
              <a:path w="1212850" h="1212850">
                <a:moveTo>
                  <a:pt x="1212850" y="606425"/>
                </a:moveTo>
                <a:lnTo>
                  <a:pt x="1211025" y="653815"/>
                </a:lnTo>
                <a:lnTo>
                  <a:pt x="1205641" y="700209"/>
                </a:lnTo>
                <a:lnTo>
                  <a:pt x="1196833" y="745470"/>
                </a:lnTo>
                <a:lnTo>
                  <a:pt x="1184735" y="789464"/>
                </a:lnTo>
                <a:lnTo>
                  <a:pt x="1169483" y="832056"/>
                </a:lnTo>
                <a:lnTo>
                  <a:pt x="1151210" y="873112"/>
                </a:lnTo>
                <a:lnTo>
                  <a:pt x="1130053" y="912495"/>
                </a:lnTo>
                <a:lnTo>
                  <a:pt x="1106145" y="950073"/>
                </a:lnTo>
                <a:lnTo>
                  <a:pt x="1079621" y="985709"/>
                </a:lnTo>
                <a:lnTo>
                  <a:pt x="1050617" y="1019269"/>
                </a:lnTo>
                <a:lnTo>
                  <a:pt x="1019268" y="1050619"/>
                </a:lnTo>
                <a:lnTo>
                  <a:pt x="985707" y="1079622"/>
                </a:lnTo>
                <a:lnTo>
                  <a:pt x="950070" y="1106145"/>
                </a:lnTo>
                <a:lnTo>
                  <a:pt x="912492" y="1130053"/>
                </a:lnTo>
                <a:lnTo>
                  <a:pt x="873107" y="1151210"/>
                </a:lnTo>
                <a:lnTo>
                  <a:pt x="832050" y="1169483"/>
                </a:lnTo>
                <a:lnTo>
                  <a:pt x="789457" y="1184735"/>
                </a:lnTo>
                <a:lnTo>
                  <a:pt x="745462" y="1196833"/>
                </a:lnTo>
                <a:lnTo>
                  <a:pt x="700199" y="1205641"/>
                </a:lnTo>
                <a:lnTo>
                  <a:pt x="653804" y="1211025"/>
                </a:lnTo>
                <a:lnTo>
                  <a:pt x="606412" y="1212850"/>
                </a:lnTo>
                <a:lnTo>
                  <a:pt x="559021" y="1211025"/>
                </a:lnTo>
                <a:lnTo>
                  <a:pt x="512628" y="1205641"/>
                </a:lnTo>
                <a:lnTo>
                  <a:pt x="467367" y="1196833"/>
                </a:lnTo>
                <a:lnTo>
                  <a:pt x="423374" y="1184735"/>
                </a:lnTo>
                <a:lnTo>
                  <a:pt x="380782" y="1169483"/>
                </a:lnTo>
                <a:lnTo>
                  <a:pt x="339727" y="1151210"/>
                </a:lnTo>
                <a:lnTo>
                  <a:pt x="300344" y="1130053"/>
                </a:lnTo>
                <a:lnTo>
                  <a:pt x="262767" y="1106145"/>
                </a:lnTo>
                <a:lnTo>
                  <a:pt x="227132" y="1079622"/>
                </a:lnTo>
                <a:lnTo>
                  <a:pt x="193573" y="1050619"/>
                </a:lnTo>
                <a:lnTo>
                  <a:pt x="162224" y="1019269"/>
                </a:lnTo>
                <a:lnTo>
                  <a:pt x="133222" y="985709"/>
                </a:lnTo>
                <a:lnTo>
                  <a:pt x="106699" y="950073"/>
                </a:lnTo>
                <a:lnTo>
                  <a:pt x="82793" y="912495"/>
                </a:lnTo>
                <a:lnTo>
                  <a:pt x="61636" y="873112"/>
                </a:lnTo>
                <a:lnTo>
                  <a:pt x="43364" y="832056"/>
                </a:lnTo>
                <a:lnTo>
                  <a:pt x="28113" y="789464"/>
                </a:lnTo>
                <a:lnTo>
                  <a:pt x="16015" y="745470"/>
                </a:lnTo>
                <a:lnTo>
                  <a:pt x="7208" y="700209"/>
                </a:lnTo>
                <a:lnTo>
                  <a:pt x="1824" y="653815"/>
                </a:lnTo>
                <a:lnTo>
                  <a:pt x="0" y="606425"/>
                </a:lnTo>
                <a:lnTo>
                  <a:pt x="1824" y="559032"/>
                </a:lnTo>
                <a:lnTo>
                  <a:pt x="7208" y="512637"/>
                </a:lnTo>
                <a:lnTo>
                  <a:pt x="16015" y="467375"/>
                </a:lnTo>
                <a:lnTo>
                  <a:pt x="28113" y="423380"/>
                </a:lnTo>
                <a:lnTo>
                  <a:pt x="43364" y="380788"/>
                </a:lnTo>
                <a:lnTo>
                  <a:pt x="61636" y="339732"/>
                </a:lnTo>
                <a:lnTo>
                  <a:pt x="82793" y="300348"/>
                </a:lnTo>
                <a:lnTo>
                  <a:pt x="106699" y="262770"/>
                </a:lnTo>
                <a:lnTo>
                  <a:pt x="133222" y="227134"/>
                </a:lnTo>
                <a:lnTo>
                  <a:pt x="162224" y="193575"/>
                </a:lnTo>
                <a:lnTo>
                  <a:pt x="193573" y="162226"/>
                </a:lnTo>
                <a:lnTo>
                  <a:pt x="227132" y="133223"/>
                </a:lnTo>
                <a:lnTo>
                  <a:pt x="262767" y="106700"/>
                </a:lnTo>
                <a:lnTo>
                  <a:pt x="300344" y="82793"/>
                </a:lnTo>
                <a:lnTo>
                  <a:pt x="339727" y="61636"/>
                </a:lnTo>
                <a:lnTo>
                  <a:pt x="380782" y="43365"/>
                </a:lnTo>
                <a:lnTo>
                  <a:pt x="423374" y="28113"/>
                </a:lnTo>
                <a:lnTo>
                  <a:pt x="467367" y="16015"/>
                </a:lnTo>
                <a:lnTo>
                  <a:pt x="512628" y="7208"/>
                </a:lnTo>
                <a:lnTo>
                  <a:pt x="559021" y="1824"/>
                </a:lnTo>
                <a:lnTo>
                  <a:pt x="606412" y="0"/>
                </a:lnTo>
                <a:lnTo>
                  <a:pt x="653804" y="1824"/>
                </a:lnTo>
                <a:lnTo>
                  <a:pt x="700199" y="7208"/>
                </a:lnTo>
                <a:lnTo>
                  <a:pt x="745462" y="16015"/>
                </a:lnTo>
                <a:lnTo>
                  <a:pt x="789457" y="28113"/>
                </a:lnTo>
                <a:lnTo>
                  <a:pt x="832050" y="43365"/>
                </a:lnTo>
                <a:lnTo>
                  <a:pt x="873107" y="61636"/>
                </a:lnTo>
                <a:lnTo>
                  <a:pt x="912492" y="82793"/>
                </a:lnTo>
                <a:lnTo>
                  <a:pt x="950070" y="106700"/>
                </a:lnTo>
                <a:lnTo>
                  <a:pt x="985707" y="133223"/>
                </a:lnTo>
                <a:lnTo>
                  <a:pt x="1019268" y="162226"/>
                </a:lnTo>
                <a:lnTo>
                  <a:pt x="1050617" y="193575"/>
                </a:lnTo>
                <a:lnTo>
                  <a:pt x="1079621" y="227134"/>
                </a:lnTo>
                <a:lnTo>
                  <a:pt x="1106145" y="262770"/>
                </a:lnTo>
                <a:lnTo>
                  <a:pt x="1130053" y="300348"/>
                </a:lnTo>
                <a:lnTo>
                  <a:pt x="1151210" y="339732"/>
                </a:lnTo>
                <a:lnTo>
                  <a:pt x="1169483" y="380788"/>
                </a:lnTo>
                <a:lnTo>
                  <a:pt x="1184735" y="423380"/>
                </a:lnTo>
                <a:lnTo>
                  <a:pt x="1196833" y="467375"/>
                </a:lnTo>
                <a:lnTo>
                  <a:pt x="1205641" y="512637"/>
                </a:lnTo>
                <a:lnTo>
                  <a:pt x="1211025" y="559032"/>
                </a:lnTo>
                <a:lnTo>
                  <a:pt x="1212850" y="606425"/>
                </a:lnTo>
                <a:close/>
              </a:path>
            </a:pathLst>
          </a:custGeom>
          <a:ln w="16052">
            <a:solidFill>
              <a:srgbClr val="122258"/>
            </a:solidFill>
          </a:ln>
        </p:spPr>
        <p:txBody>
          <a:bodyPr wrap="square" lIns="0" tIns="0" rIns="0" bIns="0" rtlCol="0"/>
          <a:lstStyle/>
          <a:p>
            <a:pPr defTabSz="752460"/>
            <a:endParaRPr sz="1481">
              <a:solidFill>
                <a:prstClr val="black"/>
              </a:solidFill>
              <a:latin typeface="Calibri"/>
            </a:endParaRPr>
          </a:p>
        </p:txBody>
      </p:sp>
      <p:sp>
        <p:nvSpPr>
          <p:cNvPr id="21" name="object 21"/>
          <p:cNvSpPr txBox="1"/>
          <p:nvPr/>
        </p:nvSpPr>
        <p:spPr>
          <a:xfrm>
            <a:off x="6720566" y="5243527"/>
            <a:ext cx="731520" cy="456936"/>
          </a:xfrm>
          <a:prstGeom prst="rect">
            <a:avLst/>
          </a:prstGeom>
        </p:spPr>
        <p:txBody>
          <a:bodyPr vert="horz" wrap="square" lIns="0" tIns="12017" rIns="0" bIns="0" rtlCol="0">
            <a:spAutoFit/>
          </a:bodyPr>
          <a:lstStyle/>
          <a:p>
            <a:pPr algn="ctr" defTabSz="752460">
              <a:spcBef>
                <a:spcPts val="94"/>
              </a:spcBef>
            </a:pPr>
            <a:r>
              <a:rPr sz="1234" dirty="0">
                <a:solidFill>
                  <a:srgbClr val="3284F6"/>
                </a:solidFill>
                <a:latin typeface="Gill Sans MT"/>
                <a:cs typeface="Gill Sans MT"/>
              </a:rPr>
              <a:t>2.9%</a:t>
            </a:r>
            <a:endParaRPr sz="1234">
              <a:solidFill>
                <a:prstClr val="black"/>
              </a:solidFill>
              <a:latin typeface="Gill Sans MT"/>
              <a:cs typeface="Gill Sans MT"/>
            </a:endParaRPr>
          </a:p>
          <a:p>
            <a:pPr algn="ctr" defTabSz="752460">
              <a:spcBef>
                <a:spcPts val="1012"/>
              </a:spcBef>
            </a:pPr>
            <a:r>
              <a:rPr sz="823" spc="-41" dirty="0">
                <a:solidFill>
                  <a:srgbClr val="122258"/>
                </a:solidFill>
                <a:latin typeface="Tahoma"/>
                <a:cs typeface="Tahoma"/>
              </a:rPr>
              <a:t>Smart</a:t>
            </a:r>
            <a:r>
              <a:rPr sz="823" spc="-140" dirty="0">
                <a:solidFill>
                  <a:srgbClr val="122258"/>
                </a:solidFill>
                <a:latin typeface="Tahoma"/>
                <a:cs typeface="Tahoma"/>
              </a:rPr>
              <a:t> </a:t>
            </a:r>
            <a:r>
              <a:rPr sz="823" spc="-33" dirty="0">
                <a:solidFill>
                  <a:srgbClr val="122258"/>
                </a:solidFill>
                <a:latin typeface="Tahoma"/>
                <a:cs typeface="Tahoma"/>
              </a:rPr>
              <a:t>appliances</a:t>
            </a:r>
            <a:endParaRPr sz="823">
              <a:solidFill>
                <a:prstClr val="black"/>
              </a:solidFill>
              <a:latin typeface="Tahoma"/>
              <a:cs typeface="Tahoma"/>
            </a:endParaRPr>
          </a:p>
        </p:txBody>
      </p:sp>
      <p:sp>
        <p:nvSpPr>
          <p:cNvPr id="22" name="object 22"/>
          <p:cNvSpPr/>
          <p:nvPr/>
        </p:nvSpPr>
        <p:spPr>
          <a:xfrm>
            <a:off x="6913905" y="4912473"/>
            <a:ext cx="344859" cy="228339"/>
          </a:xfrm>
          <a:custGeom>
            <a:avLst/>
            <a:gdLst/>
            <a:ahLst/>
            <a:cxnLst/>
            <a:rect l="l" t="t" r="r" b="b"/>
            <a:pathLst>
              <a:path w="419100" h="277495">
                <a:moveTo>
                  <a:pt x="0" y="0"/>
                </a:moveTo>
                <a:lnTo>
                  <a:pt x="418769" y="0"/>
                </a:lnTo>
                <a:lnTo>
                  <a:pt x="418769" y="277329"/>
                </a:lnTo>
                <a:lnTo>
                  <a:pt x="0" y="277329"/>
                </a:lnTo>
                <a:lnTo>
                  <a:pt x="0" y="0"/>
                </a:lnTo>
                <a:close/>
              </a:path>
            </a:pathLst>
          </a:custGeom>
          <a:ln w="9524">
            <a:solidFill>
              <a:srgbClr val="122258"/>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6950411" y="4973798"/>
            <a:ext cx="18288" cy="109728"/>
          </a:xfrm>
          <a:custGeom>
            <a:avLst/>
            <a:gdLst/>
            <a:ahLst/>
            <a:cxnLst/>
            <a:rect l="l" t="t" r="r" b="b"/>
            <a:pathLst>
              <a:path w="22225" h="133350">
                <a:moveTo>
                  <a:pt x="11099" y="133108"/>
                </a:moveTo>
                <a:lnTo>
                  <a:pt x="4978" y="133108"/>
                </a:lnTo>
                <a:lnTo>
                  <a:pt x="0" y="128142"/>
                </a:lnTo>
                <a:lnTo>
                  <a:pt x="0" y="122021"/>
                </a:lnTo>
                <a:lnTo>
                  <a:pt x="0" y="11099"/>
                </a:lnTo>
                <a:lnTo>
                  <a:pt x="0" y="4965"/>
                </a:lnTo>
                <a:lnTo>
                  <a:pt x="4978" y="0"/>
                </a:lnTo>
                <a:lnTo>
                  <a:pt x="11099" y="0"/>
                </a:lnTo>
                <a:lnTo>
                  <a:pt x="17221" y="0"/>
                </a:lnTo>
                <a:lnTo>
                  <a:pt x="22186" y="4965"/>
                </a:lnTo>
                <a:lnTo>
                  <a:pt x="22186" y="11099"/>
                </a:lnTo>
                <a:lnTo>
                  <a:pt x="22186" y="122021"/>
                </a:lnTo>
                <a:lnTo>
                  <a:pt x="22186" y="128142"/>
                </a:lnTo>
                <a:lnTo>
                  <a:pt x="17221" y="133108"/>
                </a:lnTo>
                <a:lnTo>
                  <a:pt x="11099" y="133108"/>
                </a:lnTo>
                <a:close/>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7014312" y="4951536"/>
            <a:ext cx="205347" cy="154142"/>
          </a:xfrm>
          <a:custGeom>
            <a:avLst/>
            <a:gdLst/>
            <a:ahLst/>
            <a:cxnLst/>
            <a:rect l="l" t="t" r="r" b="b"/>
            <a:pathLst>
              <a:path w="249554" h="187325">
                <a:moveTo>
                  <a:pt x="0" y="0"/>
                </a:moveTo>
                <a:lnTo>
                  <a:pt x="249288" y="0"/>
                </a:lnTo>
                <a:lnTo>
                  <a:pt x="249288" y="187223"/>
                </a:lnTo>
                <a:lnTo>
                  <a:pt x="0" y="187223"/>
                </a:lnTo>
                <a:lnTo>
                  <a:pt x="0" y="0"/>
                </a:lnTo>
                <a:close/>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25" name="object 25"/>
          <p:cNvSpPr txBox="1"/>
          <p:nvPr/>
        </p:nvSpPr>
        <p:spPr>
          <a:xfrm>
            <a:off x="4551198" y="3871171"/>
            <a:ext cx="398156" cy="444112"/>
          </a:xfrm>
          <a:prstGeom prst="rect">
            <a:avLst/>
          </a:prstGeom>
        </p:spPr>
        <p:txBody>
          <a:bodyPr vert="horz" wrap="square" lIns="0" tIns="12017" rIns="0" bIns="0" rtlCol="0">
            <a:spAutoFit/>
          </a:bodyPr>
          <a:lstStyle/>
          <a:p>
            <a:pPr marL="10451" defTabSz="752460">
              <a:spcBef>
                <a:spcPts val="94"/>
              </a:spcBef>
            </a:pPr>
            <a:r>
              <a:rPr sz="1234" dirty="0">
                <a:solidFill>
                  <a:srgbClr val="3284F6"/>
                </a:solidFill>
                <a:latin typeface="Gill Sans MT"/>
                <a:cs typeface="Gill Sans MT"/>
              </a:rPr>
              <a:t>33.3%</a:t>
            </a:r>
            <a:endParaRPr sz="1234">
              <a:solidFill>
                <a:prstClr val="black"/>
              </a:solidFill>
              <a:latin typeface="Gill Sans MT"/>
              <a:cs typeface="Gill Sans MT"/>
            </a:endParaRPr>
          </a:p>
          <a:p>
            <a:pPr marL="10451" defTabSz="752460">
              <a:spcBef>
                <a:spcPts val="881"/>
              </a:spcBef>
            </a:pPr>
            <a:r>
              <a:rPr sz="823" spc="-41" dirty="0">
                <a:solidFill>
                  <a:srgbClr val="122258"/>
                </a:solidFill>
                <a:latin typeface="Tahoma"/>
                <a:cs typeface="Tahoma"/>
              </a:rPr>
              <a:t>Smart</a:t>
            </a:r>
            <a:r>
              <a:rPr sz="823" spc="-168" dirty="0">
                <a:solidFill>
                  <a:srgbClr val="122258"/>
                </a:solidFill>
                <a:latin typeface="Tahoma"/>
                <a:cs typeface="Tahoma"/>
              </a:rPr>
              <a:t> </a:t>
            </a:r>
            <a:r>
              <a:rPr sz="823" spc="-66" dirty="0">
                <a:solidFill>
                  <a:srgbClr val="122258"/>
                </a:solidFill>
                <a:latin typeface="Tahoma"/>
                <a:cs typeface="Tahoma"/>
              </a:rPr>
              <a:t>TV</a:t>
            </a:r>
            <a:endParaRPr sz="823">
              <a:solidFill>
                <a:prstClr val="black"/>
              </a:solidFill>
              <a:latin typeface="Tahoma"/>
              <a:cs typeface="Tahoma"/>
            </a:endParaRPr>
          </a:p>
        </p:txBody>
      </p:sp>
      <p:sp>
        <p:nvSpPr>
          <p:cNvPr id="26" name="object 26"/>
          <p:cNvSpPr/>
          <p:nvPr/>
        </p:nvSpPr>
        <p:spPr>
          <a:xfrm>
            <a:off x="4749982" y="3139177"/>
            <a:ext cx="499001" cy="740925"/>
          </a:xfrm>
          <a:custGeom>
            <a:avLst/>
            <a:gdLst/>
            <a:ahLst/>
            <a:cxnLst/>
            <a:rect l="l" t="t" r="r" b="b"/>
            <a:pathLst>
              <a:path w="606425" h="900429">
                <a:moveTo>
                  <a:pt x="0" y="0"/>
                </a:moveTo>
                <a:lnTo>
                  <a:pt x="0" y="606437"/>
                </a:lnTo>
                <a:lnTo>
                  <a:pt x="530390" y="900430"/>
                </a:lnTo>
                <a:lnTo>
                  <a:pt x="554741" y="852608"/>
                </a:lnTo>
                <a:lnTo>
                  <a:pt x="574063" y="805698"/>
                </a:lnTo>
                <a:lnTo>
                  <a:pt x="588624" y="758663"/>
                </a:lnTo>
                <a:lnTo>
                  <a:pt x="598692" y="710465"/>
                </a:lnTo>
                <a:lnTo>
                  <a:pt x="604536" y="660068"/>
                </a:lnTo>
                <a:lnTo>
                  <a:pt x="606425" y="606437"/>
                </a:lnTo>
                <a:lnTo>
                  <a:pt x="604600" y="559045"/>
                </a:lnTo>
                <a:lnTo>
                  <a:pt x="599216" y="512650"/>
                </a:lnTo>
                <a:lnTo>
                  <a:pt x="590409" y="467387"/>
                </a:lnTo>
                <a:lnTo>
                  <a:pt x="578311" y="423392"/>
                </a:lnTo>
                <a:lnTo>
                  <a:pt x="563059" y="380799"/>
                </a:lnTo>
                <a:lnTo>
                  <a:pt x="544788" y="339742"/>
                </a:lnTo>
                <a:lnTo>
                  <a:pt x="523631" y="300357"/>
                </a:lnTo>
                <a:lnTo>
                  <a:pt x="499724" y="262779"/>
                </a:lnTo>
                <a:lnTo>
                  <a:pt x="473201" y="227142"/>
                </a:lnTo>
                <a:lnTo>
                  <a:pt x="444198" y="193581"/>
                </a:lnTo>
                <a:lnTo>
                  <a:pt x="412849" y="162232"/>
                </a:lnTo>
                <a:lnTo>
                  <a:pt x="379290" y="133228"/>
                </a:lnTo>
                <a:lnTo>
                  <a:pt x="343654" y="106704"/>
                </a:lnTo>
                <a:lnTo>
                  <a:pt x="306076" y="82796"/>
                </a:lnTo>
                <a:lnTo>
                  <a:pt x="266692" y="61639"/>
                </a:lnTo>
                <a:lnTo>
                  <a:pt x="225636" y="43366"/>
                </a:lnTo>
                <a:lnTo>
                  <a:pt x="183044" y="28114"/>
                </a:lnTo>
                <a:lnTo>
                  <a:pt x="139049" y="16016"/>
                </a:lnTo>
                <a:lnTo>
                  <a:pt x="93787" y="7208"/>
                </a:lnTo>
                <a:lnTo>
                  <a:pt x="47392" y="1824"/>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4250981" y="3139228"/>
            <a:ext cx="998002" cy="998002"/>
          </a:xfrm>
          <a:custGeom>
            <a:avLst/>
            <a:gdLst/>
            <a:ahLst/>
            <a:cxnLst/>
            <a:rect l="l" t="t" r="r" b="b"/>
            <a:pathLst>
              <a:path w="1212850" h="1212850">
                <a:moveTo>
                  <a:pt x="1212850" y="606425"/>
                </a:moveTo>
                <a:lnTo>
                  <a:pt x="1211025" y="653817"/>
                </a:lnTo>
                <a:lnTo>
                  <a:pt x="1205641" y="700212"/>
                </a:lnTo>
                <a:lnTo>
                  <a:pt x="1196834" y="745474"/>
                </a:lnTo>
                <a:lnTo>
                  <a:pt x="1184736" y="789469"/>
                </a:lnTo>
                <a:lnTo>
                  <a:pt x="1169484" y="832061"/>
                </a:lnTo>
                <a:lnTo>
                  <a:pt x="1151213" y="873117"/>
                </a:lnTo>
                <a:lnTo>
                  <a:pt x="1130056" y="912501"/>
                </a:lnTo>
                <a:lnTo>
                  <a:pt x="1106149" y="950079"/>
                </a:lnTo>
                <a:lnTo>
                  <a:pt x="1079626" y="985715"/>
                </a:lnTo>
                <a:lnTo>
                  <a:pt x="1050623" y="1019274"/>
                </a:lnTo>
                <a:lnTo>
                  <a:pt x="1019274" y="1050623"/>
                </a:lnTo>
                <a:lnTo>
                  <a:pt x="985715" y="1079626"/>
                </a:lnTo>
                <a:lnTo>
                  <a:pt x="950079" y="1106149"/>
                </a:lnTo>
                <a:lnTo>
                  <a:pt x="912501" y="1130056"/>
                </a:lnTo>
                <a:lnTo>
                  <a:pt x="873117" y="1151213"/>
                </a:lnTo>
                <a:lnTo>
                  <a:pt x="832061" y="1169484"/>
                </a:lnTo>
                <a:lnTo>
                  <a:pt x="789469" y="1184736"/>
                </a:lnTo>
                <a:lnTo>
                  <a:pt x="745474" y="1196834"/>
                </a:lnTo>
                <a:lnTo>
                  <a:pt x="700212" y="1205641"/>
                </a:lnTo>
                <a:lnTo>
                  <a:pt x="653817" y="1211025"/>
                </a:lnTo>
                <a:lnTo>
                  <a:pt x="606425" y="1212850"/>
                </a:lnTo>
                <a:lnTo>
                  <a:pt x="559032" y="1211025"/>
                </a:lnTo>
                <a:lnTo>
                  <a:pt x="512637" y="1205641"/>
                </a:lnTo>
                <a:lnTo>
                  <a:pt x="467375" y="1196834"/>
                </a:lnTo>
                <a:lnTo>
                  <a:pt x="423380" y="1184736"/>
                </a:lnTo>
                <a:lnTo>
                  <a:pt x="380788" y="1169484"/>
                </a:lnTo>
                <a:lnTo>
                  <a:pt x="339732" y="1151213"/>
                </a:lnTo>
                <a:lnTo>
                  <a:pt x="300348" y="1130056"/>
                </a:lnTo>
                <a:lnTo>
                  <a:pt x="262770" y="1106149"/>
                </a:lnTo>
                <a:lnTo>
                  <a:pt x="227134" y="1079626"/>
                </a:lnTo>
                <a:lnTo>
                  <a:pt x="193575" y="1050623"/>
                </a:lnTo>
                <a:lnTo>
                  <a:pt x="162226" y="1019274"/>
                </a:lnTo>
                <a:lnTo>
                  <a:pt x="133223" y="985715"/>
                </a:lnTo>
                <a:lnTo>
                  <a:pt x="106700" y="950079"/>
                </a:lnTo>
                <a:lnTo>
                  <a:pt x="82793" y="912501"/>
                </a:lnTo>
                <a:lnTo>
                  <a:pt x="61636" y="873117"/>
                </a:lnTo>
                <a:lnTo>
                  <a:pt x="43365" y="832061"/>
                </a:lnTo>
                <a:lnTo>
                  <a:pt x="28113" y="789469"/>
                </a:lnTo>
                <a:lnTo>
                  <a:pt x="16015" y="745474"/>
                </a:lnTo>
                <a:lnTo>
                  <a:pt x="7208" y="700212"/>
                </a:lnTo>
                <a:lnTo>
                  <a:pt x="1824" y="653817"/>
                </a:lnTo>
                <a:lnTo>
                  <a:pt x="0" y="606425"/>
                </a:lnTo>
                <a:lnTo>
                  <a:pt x="1824" y="559032"/>
                </a:lnTo>
                <a:lnTo>
                  <a:pt x="7208" y="512637"/>
                </a:lnTo>
                <a:lnTo>
                  <a:pt x="16015" y="467375"/>
                </a:lnTo>
                <a:lnTo>
                  <a:pt x="28113" y="423380"/>
                </a:lnTo>
                <a:lnTo>
                  <a:pt x="43365" y="380788"/>
                </a:lnTo>
                <a:lnTo>
                  <a:pt x="61636" y="339732"/>
                </a:lnTo>
                <a:lnTo>
                  <a:pt x="82793" y="300348"/>
                </a:lnTo>
                <a:lnTo>
                  <a:pt x="106700" y="262770"/>
                </a:lnTo>
                <a:lnTo>
                  <a:pt x="133223" y="227134"/>
                </a:lnTo>
                <a:lnTo>
                  <a:pt x="162226" y="193575"/>
                </a:lnTo>
                <a:lnTo>
                  <a:pt x="193575" y="162226"/>
                </a:lnTo>
                <a:lnTo>
                  <a:pt x="227134" y="133223"/>
                </a:lnTo>
                <a:lnTo>
                  <a:pt x="262770" y="106700"/>
                </a:lnTo>
                <a:lnTo>
                  <a:pt x="300348" y="82793"/>
                </a:lnTo>
                <a:lnTo>
                  <a:pt x="339732" y="61636"/>
                </a:lnTo>
                <a:lnTo>
                  <a:pt x="380788" y="43365"/>
                </a:lnTo>
                <a:lnTo>
                  <a:pt x="423380" y="28113"/>
                </a:lnTo>
                <a:lnTo>
                  <a:pt x="467375" y="16015"/>
                </a:lnTo>
                <a:lnTo>
                  <a:pt x="512637" y="7208"/>
                </a:lnTo>
                <a:lnTo>
                  <a:pt x="559032" y="1824"/>
                </a:lnTo>
                <a:lnTo>
                  <a:pt x="606425" y="0"/>
                </a:lnTo>
                <a:lnTo>
                  <a:pt x="653817" y="1824"/>
                </a:lnTo>
                <a:lnTo>
                  <a:pt x="700212" y="7208"/>
                </a:lnTo>
                <a:lnTo>
                  <a:pt x="745474" y="16015"/>
                </a:lnTo>
                <a:lnTo>
                  <a:pt x="789469" y="28113"/>
                </a:lnTo>
                <a:lnTo>
                  <a:pt x="832061" y="43365"/>
                </a:lnTo>
                <a:lnTo>
                  <a:pt x="873117" y="61636"/>
                </a:lnTo>
                <a:lnTo>
                  <a:pt x="912501" y="82793"/>
                </a:lnTo>
                <a:lnTo>
                  <a:pt x="950079" y="106700"/>
                </a:lnTo>
                <a:lnTo>
                  <a:pt x="985715" y="133223"/>
                </a:lnTo>
                <a:lnTo>
                  <a:pt x="1019274" y="162226"/>
                </a:lnTo>
                <a:lnTo>
                  <a:pt x="1050623" y="193575"/>
                </a:lnTo>
                <a:lnTo>
                  <a:pt x="1079626" y="227134"/>
                </a:lnTo>
                <a:lnTo>
                  <a:pt x="1106149" y="262770"/>
                </a:lnTo>
                <a:lnTo>
                  <a:pt x="1130056" y="300348"/>
                </a:lnTo>
                <a:lnTo>
                  <a:pt x="1151213" y="339732"/>
                </a:lnTo>
                <a:lnTo>
                  <a:pt x="1169484" y="380788"/>
                </a:lnTo>
                <a:lnTo>
                  <a:pt x="1184736" y="423380"/>
                </a:lnTo>
                <a:lnTo>
                  <a:pt x="1196834" y="467375"/>
                </a:lnTo>
                <a:lnTo>
                  <a:pt x="1205641" y="512637"/>
                </a:lnTo>
                <a:lnTo>
                  <a:pt x="1211025" y="559032"/>
                </a:lnTo>
                <a:lnTo>
                  <a:pt x="1212850" y="606425"/>
                </a:lnTo>
                <a:close/>
              </a:path>
            </a:pathLst>
          </a:custGeom>
          <a:ln w="16052">
            <a:solidFill>
              <a:srgbClr val="122258"/>
            </a:solidFill>
          </a:ln>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4718761" y="3780049"/>
            <a:ext cx="62702" cy="47026"/>
          </a:xfrm>
          <a:custGeom>
            <a:avLst/>
            <a:gdLst/>
            <a:ahLst/>
            <a:cxnLst/>
            <a:rect l="l" t="t" r="r" b="b"/>
            <a:pathLst>
              <a:path w="76200" h="57150">
                <a:moveTo>
                  <a:pt x="0" y="0"/>
                </a:moveTo>
                <a:lnTo>
                  <a:pt x="75882" y="0"/>
                </a:lnTo>
                <a:lnTo>
                  <a:pt x="75882" y="56756"/>
                </a:lnTo>
                <a:lnTo>
                  <a:pt x="0" y="56756"/>
                </a:lnTo>
                <a:lnTo>
                  <a:pt x="0" y="0"/>
                </a:lnTo>
                <a:close/>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4475244" y="3417905"/>
            <a:ext cx="549685" cy="362625"/>
          </a:xfrm>
          <a:custGeom>
            <a:avLst/>
            <a:gdLst/>
            <a:ahLst/>
            <a:cxnLst/>
            <a:rect l="l" t="t" r="r" b="b"/>
            <a:pathLst>
              <a:path w="668020" h="440689">
                <a:moveTo>
                  <a:pt x="667753" y="424929"/>
                </a:moveTo>
                <a:lnTo>
                  <a:pt x="667753" y="433273"/>
                </a:lnTo>
                <a:lnTo>
                  <a:pt x="660920" y="440105"/>
                </a:lnTo>
                <a:lnTo>
                  <a:pt x="652576" y="440105"/>
                </a:lnTo>
                <a:lnTo>
                  <a:pt x="15189" y="440105"/>
                </a:lnTo>
                <a:lnTo>
                  <a:pt x="6832" y="440105"/>
                </a:lnTo>
                <a:lnTo>
                  <a:pt x="0" y="433273"/>
                </a:lnTo>
                <a:lnTo>
                  <a:pt x="0" y="424929"/>
                </a:lnTo>
                <a:lnTo>
                  <a:pt x="0" y="15176"/>
                </a:lnTo>
                <a:lnTo>
                  <a:pt x="0" y="6832"/>
                </a:lnTo>
                <a:lnTo>
                  <a:pt x="6832" y="0"/>
                </a:lnTo>
                <a:lnTo>
                  <a:pt x="15189" y="0"/>
                </a:lnTo>
                <a:lnTo>
                  <a:pt x="652576" y="0"/>
                </a:lnTo>
                <a:lnTo>
                  <a:pt x="660920" y="0"/>
                </a:lnTo>
                <a:lnTo>
                  <a:pt x="667753" y="6832"/>
                </a:lnTo>
                <a:lnTo>
                  <a:pt x="667753" y="15176"/>
                </a:lnTo>
                <a:lnTo>
                  <a:pt x="667753" y="424929"/>
                </a:lnTo>
                <a:close/>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4493745" y="3437091"/>
            <a:ext cx="512587" cy="310373"/>
          </a:xfrm>
          <a:custGeom>
            <a:avLst/>
            <a:gdLst/>
            <a:ahLst/>
            <a:cxnLst/>
            <a:rect l="l" t="t" r="r" b="b"/>
            <a:pathLst>
              <a:path w="622935" h="377189">
                <a:moveTo>
                  <a:pt x="0" y="0"/>
                </a:moveTo>
                <a:lnTo>
                  <a:pt x="622808" y="0"/>
                </a:lnTo>
                <a:lnTo>
                  <a:pt x="622808" y="376961"/>
                </a:lnTo>
                <a:lnTo>
                  <a:pt x="0" y="376961"/>
                </a:lnTo>
                <a:lnTo>
                  <a:pt x="0" y="0"/>
                </a:lnTo>
                <a:close/>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4615731" y="3826752"/>
            <a:ext cx="268572" cy="0"/>
          </a:xfrm>
          <a:custGeom>
            <a:avLst/>
            <a:gdLst/>
            <a:ahLst/>
            <a:cxnLst/>
            <a:rect l="l" t="t" r="r" b="b"/>
            <a:pathLst>
              <a:path w="326389">
                <a:moveTo>
                  <a:pt x="0" y="0"/>
                </a:moveTo>
                <a:lnTo>
                  <a:pt x="326301" y="0"/>
                </a:lnTo>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4538357" y="3701871"/>
            <a:ext cx="390841" cy="19333"/>
          </a:xfrm>
          <a:custGeom>
            <a:avLst/>
            <a:gdLst/>
            <a:ahLst/>
            <a:cxnLst/>
            <a:rect l="l" t="t" r="r" b="b"/>
            <a:pathLst>
              <a:path w="474979" h="23495">
                <a:moveTo>
                  <a:pt x="474497" y="22999"/>
                </a:moveTo>
                <a:lnTo>
                  <a:pt x="0" y="22999"/>
                </a:lnTo>
                <a:lnTo>
                  <a:pt x="0" y="0"/>
                </a:lnTo>
                <a:lnTo>
                  <a:pt x="474497" y="0"/>
                </a:lnTo>
                <a:lnTo>
                  <a:pt x="474497" y="22999"/>
                </a:lnTo>
                <a:close/>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4944999" y="3701871"/>
            <a:ext cx="19333" cy="19333"/>
          </a:xfrm>
          <a:custGeom>
            <a:avLst/>
            <a:gdLst/>
            <a:ahLst/>
            <a:cxnLst/>
            <a:rect l="l" t="t" r="r" b="b"/>
            <a:pathLst>
              <a:path w="23495" h="23495">
                <a:moveTo>
                  <a:pt x="22999" y="22999"/>
                </a:moveTo>
                <a:lnTo>
                  <a:pt x="0" y="22999"/>
                </a:lnTo>
                <a:lnTo>
                  <a:pt x="0" y="0"/>
                </a:lnTo>
                <a:lnTo>
                  <a:pt x="22999" y="0"/>
                </a:lnTo>
                <a:lnTo>
                  <a:pt x="22999" y="22999"/>
                </a:lnTo>
                <a:close/>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4749982" y="4533984"/>
            <a:ext cx="300446" cy="499001"/>
          </a:xfrm>
          <a:custGeom>
            <a:avLst/>
            <a:gdLst/>
            <a:ahLst/>
            <a:cxnLst/>
            <a:rect l="l" t="t" r="r" b="b"/>
            <a:pathLst>
              <a:path w="365125" h="606425">
                <a:moveTo>
                  <a:pt x="0" y="0"/>
                </a:moveTo>
                <a:lnTo>
                  <a:pt x="0" y="606424"/>
                </a:lnTo>
                <a:lnTo>
                  <a:pt x="364959" y="122110"/>
                </a:lnTo>
                <a:lnTo>
                  <a:pt x="322792" y="92557"/>
                </a:lnTo>
                <a:lnTo>
                  <a:pt x="280320" y="67315"/>
                </a:lnTo>
                <a:lnTo>
                  <a:pt x="237203" y="46270"/>
                </a:lnTo>
                <a:lnTo>
                  <a:pt x="193100" y="29308"/>
                </a:lnTo>
                <a:lnTo>
                  <a:pt x="147669" y="16314"/>
                </a:lnTo>
                <a:lnTo>
                  <a:pt x="100569" y="7174"/>
                </a:lnTo>
                <a:lnTo>
                  <a:pt x="51460" y="1774"/>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4250981" y="4534004"/>
            <a:ext cx="998002" cy="998002"/>
          </a:xfrm>
          <a:custGeom>
            <a:avLst/>
            <a:gdLst/>
            <a:ahLst/>
            <a:cxnLst/>
            <a:rect l="l" t="t" r="r" b="b"/>
            <a:pathLst>
              <a:path w="1212850" h="1212850">
                <a:moveTo>
                  <a:pt x="1212850" y="606425"/>
                </a:moveTo>
                <a:lnTo>
                  <a:pt x="1211025" y="653815"/>
                </a:lnTo>
                <a:lnTo>
                  <a:pt x="1205641" y="700209"/>
                </a:lnTo>
                <a:lnTo>
                  <a:pt x="1196834" y="745470"/>
                </a:lnTo>
                <a:lnTo>
                  <a:pt x="1184736" y="789464"/>
                </a:lnTo>
                <a:lnTo>
                  <a:pt x="1169484" y="832056"/>
                </a:lnTo>
                <a:lnTo>
                  <a:pt x="1151213" y="873112"/>
                </a:lnTo>
                <a:lnTo>
                  <a:pt x="1130056" y="912495"/>
                </a:lnTo>
                <a:lnTo>
                  <a:pt x="1106149" y="950073"/>
                </a:lnTo>
                <a:lnTo>
                  <a:pt x="1079626" y="985709"/>
                </a:lnTo>
                <a:lnTo>
                  <a:pt x="1050623" y="1019269"/>
                </a:lnTo>
                <a:lnTo>
                  <a:pt x="1019274" y="1050619"/>
                </a:lnTo>
                <a:lnTo>
                  <a:pt x="985715" y="1079622"/>
                </a:lnTo>
                <a:lnTo>
                  <a:pt x="950079" y="1106145"/>
                </a:lnTo>
                <a:lnTo>
                  <a:pt x="912501" y="1130053"/>
                </a:lnTo>
                <a:lnTo>
                  <a:pt x="873117" y="1151210"/>
                </a:lnTo>
                <a:lnTo>
                  <a:pt x="832061" y="1169483"/>
                </a:lnTo>
                <a:lnTo>
                  <a:pt x="789469" y="1184735"/>
                </a:lnTo>
                <a:lnTo>
                  <a:pt x="745474" y="1196833"/>
                </a:lnTo>
                <a:lnTo>
                  <a:pt x="700212" y="1205641"/>
                </a:lnTo>
                <a:lnTo>
                  <a:pt x="653817" y="1211025"/>
                </a:lnTo>
                <a:lnTo>
                  <a:pt x="606425" y="1212850"/>
                </a:lnTo>
                <a:lnTo>
                  <a:pt x="559032" y="1211025"/>
                </a:lnTo>
                <a:lnTo>
                  <a:pt x="512637" y="1205641"/>
                </a:lnTo>
                <a:lnTo>
                  <a:pt x="467375" y="1196833"/>
                </a:lnTo>
                <a:lnTo>
                  <a:pt x="423380" y="1184735"/>
                </a:lnTo>
                <a:lnTo>
                  <a:pt x="380788" y="1169483"/>
                </a:lnTo>
                <a:lnTo>
                  <a:pt x="339732" y="1151210"/>
                </a:lnTo>
                <a:lnTo>
                  <a:pt x="300348" y="1130053"/>
                </a:lnTo>
                <a:lnTo>
                  <a:pt x="262770" y="1106145"/>
                </a:lnTo>
                <a:lnTo>
                  <a:pt x="227134" y="1079622"/>
                </a:lnTo>
                <a:lnTo>
                  <a:pt x="193575" y="1050619"/>
                </a:lnTo>
                <a:lnTo>
                  <a:pt x="162226" y="1019269"/>
                </a:lnTo>
                <a:lnTo>
                  <a:pt x="133223" y="985709"/>
                </a:lnTo>
                <a:lnTo>
                  <a:pt x="106700" y="950073"/>
                </a:lnTo>
                <a:lnTo>
                  <a:pt x="82793" y="912495"/>
                </a:lnTo>
                <a:lnTo>
                  <a:pt x="61636" y="873112"/>
                </a:lnTo>
                <a:lnTo>
                  <a:pt x="43365" y="832056"/>
                </a:lnTo>
                <a:lnTo>
                  <a:pt x="28113" y="789464"/>
                </a:lnTo>
                <a:lnTo>
                  <a:pt x="16015" y="745470"/>
                </a:lnTo>
                <a:lnTo>
                  <a:pt x="7208" y="700209"/>
                </a:lnTo>
                <a:lnTo>
                  <a:pt x="1824" y="653815"/>
                </a:lnTo>
                <a:lnTo>
                  <a:pt x="0" y="606425"/>
                </a:lnTo>
                <a:lnTo>
                  <a:pt x="1824" y="559032"/>
                </a:lnTo>
                <a:lnTo>
                  <a:pt x="7208" y="512637"/>
                </a:lnTo>
                <a:lnTo>
                  <a:pt x="16015" y="467375"/>
                </a:lnTo>
                <a:lnTo>
                  <a:pt x="28113" y="423380"/>
                </a:lnTo>
                <a:lnTo>
                  <a:pt x="43365" y="380788"/>
                </a:lnTo>
                <a:lnTo>
                  <a:pt x="61636" y="339732"/>
                </a:lnTo>
                <a:lnTo>
                  <a:pt x="82793" y="300348"/>
                </a:lnTo>
                <a:lnTo>
                  <a:pt x="106700" y="262770"/>
                </a:lnTo>
                <a:lnTo>
                  <a:pt x="133223" y="227134"/>
                </a:lnTo>
                <a:lnTo>
                  <a:pt x="162226" y="193575"/>
                </a:lnTo>
                <a:lnTo>
                  <a:pt x="193575" y="162226"/>
                </a:lnTo>
                <a:lnTo>
                  <a:pt x="227134" y="133223"/>
                </a:lnTo>
                <a:lnTo>
                  <a:pt x="262770" y="106700"/>
                </a:lnTo>
                <a:lnTo>
                  <a:pt x="300348" y="82793"/>
                </a:lnTo>
                <a:lnTo>
                  <a:pt x="339732" y="61636"/>
                </a:lnTo>
                <a:lnTo>
                  <a:pt x="380788" y="43365"/>
                </a:lnTo>
                <a:lnTo>
                  <a:pt x="423380" y="28113"/>
                </a:lnTo>
                <a:lnTo>
                  <a:pt x="467375" y="16015"/>
                </a:lnTo>
                <a:lnTo>
                  <a:pt x="512637" y="7208"/>
                </a:lnTo>
                <a:lnTo>
                  <a:pt x="559032" y="1824"/>
                </a:lnTo>
                <a:lnTo>
                  <a:pt x="606425" y="0"/>
                </a:lnTo>
                <a:lnTo>
                  <a:pt x="653817" y="1824"/>
                </a:lnTo>
                <a:lnTo>
                  <a:pt x="700212" y="7208"/>
                </a:lnTo>
                <a:lnTo>
                  <a:pt x="745474" y="16015"/>
                </a:lnTo>
                <a:lnTo>
                  <a:pt x="789469" y="28113"/>
                </a:lnTo>
                <a:lnTo>
                  <a:pt x="832061" y="43365"/>
                </a:lnTo>
                <a:lnTo>
                  <a:pt x="873117" y="61636"/>
                </a:lnTo>
                <a:lnTo>
                  <a:pt x="912501" y="82793"/>
                </a:lnTo>
                <a:lnTo>
                  <a:pt x="950079" y="106700"/>
                </a:lnTo>
                <a:lnTo>
                  <a:pt x="985715" y="133223"/>
                </a:lnTo>
                <a:lnTo>
                  <a:pt x="1019274" y="162226"/>
                </a:lnTo>
                <a:lnTo>
                  <a:pt x="1050623" y="193575"/>
                </a:lnTo>
                <a:lnTo>
                  <a:pt x="1079626" y="227134"/>
                </a:lnTo>
                <a:lnTo>
                  <a:pt x="1106149" y="262770"/>
                </a:lnTo>
                <a:lnTo>
                  <a:pt x="1130056" y="300348"/>
                </a:lnTo>
                <a:lnTo>
                  <a:pt x="1151213" y="339732"/>
                </a:lnTo>
                <a:lnTo>
                  <a:pt x="1169484" y="380788"/>
                </a:lnTo>
                <a:lnTo>
                  <a:pt x="1184736" y="423380"/>
                </a:lnTo>
                <a:lnTo>
                  <a:pt x="1196834" y="467375"/>
                </a:lnTo>
                <a:lnTo>
                  <a:pt x="1205641" y="512637"/>
                </a:lnTo>
                <a:lnTo>
                  <a:pt x="1211025" y="559032"/>
                </a:lnTo>
                <a:lnTo>
                  <a:pt x="1212850" y="606425"/>
                </a:lnTo>
                <a:close/>
              </a:path>
            </a:pathLst>
          </a:custGeom>
          <a:ln w="16052">
            <a:solidFill>
              <a:srgbClr val="122258"/>
            </a:solidFill>
          </a:ln>
        </p:spPr>
        <p:txBody>
          <a:bodyPr wrap="square" lIns="0" tIns="0" rIns="0" bIns="0" rtlCol="0"/>
          <a:lstStyle/>
          <a:p>
            <a:pPr defTabSz="752460"/>
            <a:endParaRPr sz="1481">
              <a:solidFill>
                <a:prstClr val="black"/>
              </a:solidFill>
              <a:latin typeface="Calibri"/>
            </a:endParaRPr>
          </a:p>
        </p:txBody>
      </p:sp>
      <p:sp>
        <p:nvSpPr>
          <p:cNvPr id="36" name="object 36"/>
          <p:cNvSpPr txBox="1"/>
          <p:nvPr/>
        </p:nvSpPr>
        <p:spPr>
          <a:xfrm>
            <a:off x="4448584" y="5243537"/>
            <a:ext cx="602981" cy="456936"/>
          </a:xfrm>
          <a:prstGeom prst="rect">
            <a:avLst/>
          </a:prstGeom>
        </p:spPr>
        <p:txBody>
          <a:bodyPr vert="horz" wrap="square" lIns="0" tIns="12017" rIns="0" bIns="0" rtlCol="0">
            <a:spAutoFit/>
          </a:bodyPr>
          <a:lstStyle/>
          <a:p>
            <a:pPr algn="ctr" defTabSz="752460">
              <a:spcBef>
                <a:spcPts val="94"/>
              </a:spcBef>
            </a:pPr>
            <a:r>
              <a:rPr sz="1234" dirty="0">
                <a:solidFill>
                  <a:srgbClr val="3284F6"/>
                </a:solidFill>
                <a:latin typeface="Gill Sans MT"/>
                <a:cs typeface="Gill Sans MT"/>
              </a:rPr>
              <a:t>10.5%</a:t>
            </a:r>
            <a:endParaRPr sz="1234">
              <a:solidFill>
                <a:prstClr val="black"/>
              </a:solidFill>
              <a:latin typeface="Gill Sans MT"/>
              <a:cs typeface="Gill Sans MT"/>
            </a:endParaRPr>
          </a:p>
          <a:p>
            <a:pPr algn="ctr" defTabSz="752460">
              <a:spcBef>
                <a:spcPts val="1012"/>
              </a:spcBef>
            </a:pPr>
            <a:r>
              <a:rPr sz="823" spc="-45" dirty="0">
                <a:solidFill>
                  <a:srgbClr val="122258"/>
                </a:solidFill>
                <a:latin typeface="Tahoma"/>
                <a:cs typeface="Tahoma"/>
              </a:rPr>
              <a:t>Video</a:t>
            </a:r>
            <a:r>
              <a:rPr sz="823" spc="-119" dirty="0">
                <a:solidFill>
                  <a:srgbClr val="122258"/>
                </a:solidFill>
                <a:latin typeface="Tahoma"/>
                <a:cs typeface="Tahoma"/>
              </a:rPr>
              <a:t> </a:t>
            </a:r>
            <a:r>
              <a:rPr sz="823" spc="-41" dirty="0">
                <a:solidFill>
                  <a:srgbClr val="122258"/>
                </a:solidFill>
                <a:latin typeface="Tahoma"/>
                <a:cs typeface="Tahoma"/>
              </a:rPr>
              <a:t>doorbell</a:t>
            </a:r>
            <a:endParaRPr sz="823">
              <a:solidFill>
                <a:prstClr val="black"/>
              </a:solidFill>
              <a:latin typeface="Tahoma"/>
              <a:cs typeface="Tahoma"/>
            </a:endParaRPr>
          </a:p>
        </p:txBody>
      </p:sp>
      <p:sp>
        <p:nvSpPr>
          <p:cNvPr id="37" name="object 37"/>
          <p:cNvSpPr/>
          <p:nvPr/>
        </p:nvSpPr>
        <p:spPr>
          <a:xfrm>
            <a:off x="4634835" y="4850900"/>
            <a:ext cx="230429" cy="232519"/>
          </a:xfrm>
          <a:custGeom>
            <a:avLst/>
            <a:gdLst/>
            <a:ahLst/>
            <a:cxnLst/>
            <a:rect l="l" t="t" r="r" b="b"/>
            <a:pathLst>
              <a:path w="280035" h="282575">
                <a:moveTo>
                  <a:pt x="0" y="0"/>
                </a:moveTo>
                <a:lnTo>
                  <a:pt x="279869" y="0"/>
                </a:lnTo>
                <a:lnTo>
                  <a:pt x="279869" y="282105"/>
                </a:lnTo>
                <a:lnTo>
                  <a:pt x="0" y="282105"/>
                </a:lnTo>
                <a:lnTo>
                  <a:pt x="0" y="0"/>
                </a:lnTo>
                <a:close/>
              </a:path>
            </a:pathLst>
          </a:custGeom>
          <a:ln w="10769">
            <a:solidFill>
              <a:srgbClr val="122258"/>
            </a:solidFill>
          </a:ln>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4668732" y="4885716"/>
            <a:ext cx="162501" cy="162512"/>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4634835" y="5083033"/>
            <a:ext cx="230429" cy="122268"/>
          </a:xfrm>
          <a:custGeom>
            <a:avLst/>
            <a:gdLst/>
            <a:ahLst/>
            <a:cxnLst/>
            <a:rect l="l" t="t" r="r" b="b"/>
            <a:pathLst>
              <a:path w="280035" h="148589">
                <a:moveTo>
                  <a:pt x="0" y="0"/>
                </a:moveTo>
                <a:lnTo>
                  <a:pt x="279869" y="0"/>
                </a:lnTo>
                <a:lnTo>
                  <a:pt x="279869" y="148018"/>
                </a:lnTo>
                <a:lnTo>
                  <a:pt x="0" y="148018"/>
                </a:lnTo>
                <a:lnTo>
                  <a:pt x="0" y="0"/>
                </a:lnTo>
                <a:close/>
              </a:path>
            </a:pathLst>
          </a:custGeom>
          <a:ln w="10769">
            <a:solidFill>
              <a:srgbClr val="122258"/>
            </a:solidFill>
          </a:ln>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4713050" y="5107282"/>
            <a:ext cx="73862" cy="73851"/>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4749982" y="4890151"/>
            <a:ext cx="0" cy="41801"/>
          </a:xfrm>
          <a:custGeom>
            <a:avLst/>
            <a:gdLst/>
            <a:ahLst/>
            <a:cxnLst/>
            <a:rect l="l" t="t" r="r" b="b"/>
            <a:pathLst>
              <a:path h="50800">
                <a:moveTo>
                  <a:pt x="0" y="0"/>
                </a:moveTo>
                <a:lnTo>
                  <a:pt x="0" y="50266"/>
                </a:lnTo>
              </a:path>
            </a:pathLst>
          </a:custGeom>
          <a:ln w="10769">
            <a:solidFill>
              <a:srgbClr val="122258"/>
            </a:solidFill>
          </a:ln>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4749982" y="5002420"/>
            <a:ext cx="0" cy="41801"/>
          </a:xfrm>
          <a:custGeom>
            <a:avLst/>
            <a:gdLst/>
            <a:ahLst/>
            <a:cxnLst/>
            <a:rect l="l" t="t" r="r" b="b"/>
            <a:pathLst>
              <a:path h="50800">
                <a:moveTo>
                  <a:pt x="0" y="0"/>
                </a:moveTo>
                <a:lnTo>
                  <a:pt x="0" y="50279"/>
                </a:lnTo>
              </a:path>
            </a:pathLst>
          </a:custGeom>
          <a:ln w="10769">
            <a:solidFill>
              <a:srgbClr val="122258"/>
            </a:solidFill>
          </a:ln>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5918088" y="3139176"/>
            <a:ext cx="484371" cy="499524"/>
          </a:xfrm>
          <a:custGeom>
            <a:avLst/>
            <a:gdLst/>
            <a:ahLst/>
            <a:cxnLst/>
            <a:rect l="l" t="t" r="r" b="b"/>
            <a:pathLst>
              <a:path w="588645" h="607060">
                <a:moveTo>
                  <a:pt x="0" y="0"/>
                </a:moveTo>
                <a:lnTo>
                  <a:pt x="0" y="606437"/>
                </a:lnTo>
                <a:lnTo>
                  <a:pt x="588416" y="459727"/>
                </a:lnTo>
                <a:lnTo>
                  <a:pt x="574582" y="412063"/>
                </a:lnTo>
                <a:lnTo>
                  <a:pt x="557426" y="366411"/>
                </a:lnTo>
                <a:lnTo>
                  <a:pt x="537092" y="322884"/>
                </a:lnTo>
                <a:lnTo>
                  <a:pt x="513727" y="281595"/>
                </a:lnTo>
                <a:lnTo>
                  <a:pt x="487475" y="242656"/>
                </a:lnTo>
                <a:lnTo>
                  <a:pt x="458480" y="206182"/>
                </a:lnTo>
                <a:lnTo>
                  <a:pt x="426888" y="172286"/>
                </a:lnTo>
                <a:lnTo>
                  <a:pt x="392843" y="141080"/>
                </a:lnTo>
                <a:lnTo>
                  <a:pt x="356491" y="112678"/>
                </a:lnTo>
                <a:lnTo>
                  <a:pt x="317976" y="87194"/>
                </a:lnTo>
                <a:lnTo>
                  <a:pt x="277444" y="64740"/>
                </a:lnTo>
                <a:lnTo>
                  <a:pt x="235040" y="45430"/>
                </a:lnTo>
                <a:lnTo>
                  <a:pt x="190907" y="29377"/>
                </a:lnTo>
                <a:lnTo>
                  <a:pt x="145192" y="16694"/>
                </a:lnTo>
                <a:lnTo>
                  <a:pt x="98039" y="7495"/>
                </a:lnTo>
                <a:lnTo>
                  <a:pt x="49593" y="1892"/>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5419091" y="3139177"/>
            <a:ext cx="998002" cy="998525"/>
          </a:xfrm>
          <a:custGeom>
            <a:avLst/>
            <a:gdLst/>
            <a:ahLst/>
            <a:cxnLst/>
            <a:rect l="l" t="t" r="r" b="b"/>
            <a:pathLst>
              <a:path w="1212850" h="1213485">
                <a:moveTo>
                  <a:pt x="1212850" y="606437"/>
                </a:moveTo>
                <a:lnTo>
                  <a:pt x="1211025" y="653828"/>
                </a:lnTo>
                <a:lnTo>
                  <a:pt x="1205641" y="700221"/>
                </a:lnTo>
                <a:lnTo>
                  <a:pt x="1196834" y="745483"/>
                </a:lnTo>
                <a:lnTo>
                  <a:pt x="1184736" y="789477"/>
                </a:lnTo>
                <a:lnTo>
                  <a:pt x="1169484" y="832069"/>
                </a:lnTo>
                <a:lnTo>
                  <a:pt x="1151213" y="873124"/>
                </a:lnTo>
                <a:lnTo>
                  <a:pt x="1130056" y="912508"/>
                </a:lnTo>
                <a:lnTo>
                  <a:pt x="1106149" y="950086"/>
                </a:lnTo>
                <a:lnTo>
                  <a:pt x="1079626" y="985722"/>
                </a:lnTo>
                <a:lnTo>
                  <a:pt x="1050623" y="1019282"/>
                </a:lnTo>
                <a:lnTo>
                  <a:pt x="1019274" y="1050631"/>
                </a:lnTo>
                <a:lnTo>
                  <a:pt x="985715" y="1079635"/>
                </a:lnTo>
                <a:lnTo>
                  <a:pt x="950079" y="1106158"/>
                </a:lnTo>
                <a:lnTo>
                  <a:pt x="912501" y="1130066"/>
                </a:lnTo>
                <a:lnTo>
                  <a:pt x="873117" y="1151223"/>
                </a:lnTo>
                <a:lnTo>
                  <a:pt x="832061" y="1169495"/>
                </a:lnTo>
                <a:lnTo>
                  <a:pt x="789469" y="1184748"/>
                </a:lnTo>
                <a:lnTo>
                  <a:pt x="745474" y="1196846"/>
                </a:lnTo>
                <a:lnTo>
                  <a:pt x="700212" y="1205654"/>
                </a:lnTo>
                <a:lnTo>
                  <a:pt x="653817" y="1211038"/>
                </a:lnTo>
                <a:lnTo>
                  <a:pt x="606425" y="1212862"/>
                </a:lnTo>
                <a:lnTo>
                  <a:pt x="559032" y="1211038"/>
                </a:lnTo>
                <a:lnTo>
                  <a:pt x="512637" y="1205654"/>
                </a:lnTo>
                <a:lnTo>
                  <a:pt x="467375" y="1196846"/>
                </a:lnTo>
                <a:lnTo>
                  <a:pt x="423380" y="1184748"/>
                </a:lnTo>
                <a:lnTo>
                  <a:pt x="380788" y="1169495"/>
                </a:lnTo>
                <a:lnTo>
                  <a:pt x="339732" y="1151223"/>
                </a:lnTo>
                <a:lnTo>
                  <a:pt x="300348" y="1130066"/>
                </a:lnTo>
                <a:lnTo>
                  <a:pt x="262770" y="1106158"/>
                </a:lnTo>
                <a:lnTo>
                  <a:pt x="227134" y="1079635"/>
                </a:lnTo>
                <a:lnTo>
                  <a:pt x="193575" y="1050631"/>
                </a:lnTo>
                <a:lnTo>
                  <a:pt x="162226" y="1019282"/>
                </a:lnTo>
                <a:lnTo>
                  <a:pt x="133223" y="985722"/>
                </a:lnTo>
                <a:lnTo>
                  <a:pt x="106700" y="950086"/>
                </a:lnTo>
                <a:lnTo>
                  <a:pt x="82793" y="912508"/>
                </a:lnTo>
                <a:lnTo>
                  <a:pt x="61636" y="873124"/>
                </a:lnTo>
                <a:lnTo>
                  <a:pt x="43365" y="832069"/>
                </a:lnTo>
                <a:lnTo>
                  <a:pt x="28113" y="789477"/>
                </a:lnTo>
                <a:lnTo>
                  <a:pt x="16015" y="745483"/>
                </a:lnTo>
                <a:lnTo>
                  <a:pt x="7208" y="700221"/>
                </a:lnTo>
                <a:lnTo>
                  <a:pt x="1824" y="653828"/>
                </a:lnTo>
                <a:lnTo>
                  <a:pt x="0" y="606437"/>
                </a:lnTo>
                <a:lnTo>
                  <a:pt x="1824" y="559045"/>
                </a:lnTo>
                <a:lnTo>
                  <a:pt x="7208" y="512650"/>
                </a:lnTo>
                <a:lnTo>
                  <a:pt x="16015" y="467387"/>
                </a:lnTo>
                <a:lnTo>
                  <a:pt x="28113" y="423392"/>
                </a:lnTo>
                <a:lnTo>
                  <a:pt x="43365" y="380799"/>
                </a:lnTo>
                <a:lnTo>
                  <a:pt x="61636" y="339742"/>
                </a:lnTo>
                <a:lnTo>
                  <a:pt x="82793" y="300357"/>
                </a:lnTo>
                <a:lnTo>
                  <a:pt x="106700" y="262779"/>
                </a:lnTo>
                <a:lnTo>
                  <a:pt x="133223" y="227142"/>
                </a:lnTo>
                <a:lnTo>
                  <a:pt x="162226" y="193581"/>
                </a:lnTo>
                <a:lnTo>
                  <a:pt x="193575" y="162232"/>
                </a:lnTo>
                <a:lnTo>
                  <a:pt x="227134" y="133228"/>
                </a:lnTo>
                <a:lnTo>
                  <a:pt x="262770" y="106704"/>
                </a:lnTo>
                <a:lnTo>
                  <a:pt x="300348" y="82796"/>
                </a:lnTo>
                <a:lnTo>
                  <a:pt x="339732" y="61639"/>
                </a:lnTo>
                <a:lnTo>
                  <a:pt x="380788" y="43366"/>
                </a:lnTo>
                <a:lnTo>
                  <a:pt x="423380" y="28114"/>
                </a:lnTo>
                <a:lnTo>
                  <a:pt x="467375" y="16016"/>
                </a:lnTo>
                <a:lnTo>
                  <a:pt x="512637" y="7208"/>
                </a:lnTo>
                <a:lnTo>
                  <a:pt x="559032" y="1824"/>
                </a:lnTo>
                <a:lnTo>
                  <a:pt x="606425" y="0"/>
                </a:lnTo>
                <a:lnTo>
                  <a:pt x="653817" y="1824"/>
                </a:lnTo>
                <a:lnTo>
                  <a:pt x="700212" y="7208"/>
                </a:lnTo>
                <a:lnTo>
                  <a:pt x="745474" y="16016"/>
                </a:lnTo>
                <a:lnTo>
                  <a:pt x="789469" y="28114"/>
                </a:lnTo>
                <a:lnTo>
                  <a:pt x="832061" y="43366"/>
                </a:lnTo>
                <a:lnTo>
                  <a:pt x="873117" y="61639"/>
                </a:lnTo>
                <a:lnTo>
                  <a:pt x="912501" y="82796"/>
                </a:lnTo>
                <a:lnTo>
                  <a:pt x="950079" y="106704"/>
                </a:lnTo>
                <a:lnTo>
                  <a:pt x="985715" y="133228"/>
                </a:lnTo>
                <a:lnTo>
                  <a:pt x="1019274" y="162232"/>
                </a:lnTo>
                <a:lnTo>
                  <a:pt x="1050623" y="193581"/>
                </a:lnTo>
                <a:lnTo>
                  <a:pt x="1079626" y="227142"/>
                </a:lnTo>
                <a:lnTo>
                  <a:pt x="1106149" y="262779"/>
                </a:lnTo>
                <a:lnTo>
                  <a:pt x="1130056" y="300357"/>
                </a:lnTo>
                <a:lnTo>
                  <a:pt x="1151213" y="339742"/>
                </a:lnTo>
                <a:lnTo>
                  <a:pt x="1169484" y="380799"/>
                </a:lnTo>
                <a:lnTo>
                  <a:pt x="1184736" y="423392"/>
                </a:lnTo>
                <a:lnTo>
                  <a:pt x="1196834" y="467387"/>
                </a:lnTo>
                <a:lnTo>
                  <a:pt x="1205641" y="512650"/>
                </a:lnTo>
                <a:lnTo>
                  <a:pt x="1211025" y="559045"/>
                </a:lnTo>
                <a:lnTo>
                  <a:pt x="1212850" y="606437"/>
                </a:lnTo>
                <a:close/>
              </a:path>
            </a:pathLst>
          </a:custGeom>
          <a:ln w="16052">
            <a:solidFill>
              <a:srgbClr val="122258"/>
            </a:solidFill>
          </a:ln>
        </p:spPr>
        <p:txBody>
          <a:bodyPr wrap="square" lIns="0" tIns="0" rIns="0" bIns="0" rtlCol="0"/>
          <a:lstStyle/>
          <a:p>
            <a:pPr defTabSz="752460"/>
            <a:endParaRPr sz="1481">
              <a:solidFill>
                <a:prstClr val="black"/>
              </a:solidFill>
              <a:latin typeface="Calibri"/>
            </a:endParaRPr>
          </a:p>
        </p:txBody>
      </p:sp>
      <p:sp>
        <p:nvSpPr>
          <p:cNvPr id="45" name="object 45"/>
          <p:cNvSpPr txBox="1"/>
          <p:nvPr/>
        </p:nvSpPr>
        <p:spPr>
          <a:xfrm>
            <a:off x="5645698" y="3871181"/>
            <a:ext cx="544982" cy="444112"/>
          </a:xfrm>
          <a:prstGeom prst="rect">
            <a:avLst/>
          </a:prstGeom>
        </p:spPr>
        <p:txBody>
          <a:bodyPr vert="horz" wrap="square" lIns="0" tIns="12017" rIns="0" bIns="0" rtlCol="0">
            <a:spAutoFit/>
          </a:bodyPr>
          <a:lstStyle/>
          <a:p>
            <a:pPr algn="ctr" defTabSz="752460">
              <a:spcBef>
                <a:spcPts val="94"/>
              </a:spcBef>
            </a:pPr>
            <a:r>
              <a:rPr sz="1234" dirty="0">
                <a:solidFill>
                  <a:srgbClr val="3284F6"/>
                </a:solidFill>
                <a:latin typeface="Gill Sans MT"/>
                <a:cs typeface="Gill Sans MT"/>
              </a:rPr>
              <a:t>21.2%</a:t>
            </a:r>
            <a:endParaRPr sz="1234">
              <a:solidFill>
                <a:prstClr val="black"/>
              </a:solidFill>
              <a:latin typeface="Gill Sans MT"/>
              <a:cs typeface="Gill Sans MT"/>
            </a:endParaRPr>
          </a:p>
          <a:p>
            <a:pPr algn="ctr" defTabSz="752460">
              <a:spcBef>
                <a:spcPts val="881"/>
              </a:spcBef>
            </a:pPr>
            <a:r>
              <a:rPr sz="823" spc="-41" dirty="0">
                <a:solidFill>
                  <a:srgbClr val="122258"/>
                </a:solidFill>
                <a:latin typeface="Tahoma"/>
                <a:cs typeface="Tahoma"/>
              </a:rPr>
              <a:t>Smart</a:t>
            </a:r>
            <a:r>
              <a:rPr sz="823" spc="-148" dirty="0">
                <a:solidFill>
                  <a:srgbClr val="122258"/>
                </a:solidFill>
                <a:latin typeface="Tahoma"/>
                <a:cs typeface="Tahoma"/>
              </a:rPr>
              <a:t> </a:t>
            </a:r>
            <a:r>
              <a:rPr sz="823" spc="-29" dirty="0">
                <a:solidFill>
                  <a:srgbClr val="122258"/>
                </a:solidFill>
                <a:latin typeface="Tahoma"/>
                <a:cs typeface="Tahoma"/>
              </a:rPr>
              <a:t>Lights</a:t>
            </a:r>
            <a:endParaRPr sz="823">
              <a:solidFill>
                <a:prstClr val="black"/>
              </a:solidFill>
              <a:latin typeface="Tahoma"/>
              <a:cs typeface="Tahoma"/>
            </a:endParaRPr>
          </a:p>
        </p:txBody>
      </p:sp>
      <p:sp>
        <p:nvSpPr>
          <p:cNvPr id="46" name="object 46"/>
          <p:cNvSpPr/>
          <p:nvPr/>
        </p:nvSpPr>
        <p:spPr>
          <a:xfrm>
            <a:off x="5828408" y="3700651"/>
            <a:ext cx="179358" cy="140021"/>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7" name="object 47"/>
          <p:cNvSpPr/>
          <p:nvPr/>
        </p:nvSpPr>
        <p:spPr>
          <a:xfrm>
            <a:off x="5786769" y="3361203"/>
            <a:ext cx="262825" cy="305671"/>
          </a:xfrm>
          <a:custGeom>
            <a:avLst/>
            <a:gdLst/>
            <a:ahLst/>
            <a:cxnLst/>
            <a:rect l="l" t="t" r="r" b="b"/>
            <a:pathLst>
              <a:path w="319404" h="371475">
                <a:moveTo>
                  <a:pt x="297470" y="241922"/>
                </a:moveTo>
                <a:lnTo>
                  <a:pt x="273019" y="296444"/>
                </a:lnTo>
                <a:lnTo>
                  <a:pt x="260856" y="355549"/>
                </a:lnTo>
                <a:lnTo>
                  <a:pt x="259383" y="371182"/>
                </a:lnTo>
                <a:lnTo>
                  <a:pt x="59751" y="371182"/>
                </a:lnTo>
                <a:lnTo>
                  <a:pt x="53842" y="325591"/>
                </a:lnTo>
                <a:lnTo>
                  <a:pt x="35412" y="268414"/>
                </a:lnTo>
                <a:lnTo>
                  <a:pt x="21715" y="241934"/>
                </a:lnTo>
                <a:lnTo>
                  <a:pt x="7062" y="209454"/>
                </a:lnTo>
                <a:lnTo>
                  <a:pt x="0" y="175066"/>
                </a:lnTo>
                <a:lnTo>
                  <a:pt x="635" y="139968"/>
                </a:lnTo>
                <a:lnTo>
                  <a:pt x="9078" y="105359"/>
                </a:lnTo>
                <a:lnTo>
                  <a:pt x="32853" y="62311"/>
                </a:lnTo>
                <a:lnTo>
                  <a:pt x="67784" y="29048"/>
                </a:lnTo>
                <a:lnTo>
                  <a:pt x="110973" y="7600"/>
                </a:lnTo>
                <a:lnTo>
                  <a:pt x="159523" y="0"/>
                </a:lnTo>
                <a:lnTo>
                  <a:pt x="159675" y="0"/>
                </a:lnTo>
                <a:lnTo>
                  <a:pt x="208217" y="7598"/>
                </a:lnTo>
                <a:lnTo>
                  <a:pt x="251402" y="29043"/>
                </a:lnTo>
                <a:lnTo>
                  <a:pt x="286332" y="62306"/>
                </a:lnTo>
                <a:lnTo>
                  <a:pt x="310107" y="105359"/>
                </a:lnTo>
                <a:lnTo>
                  <a:pt x="319176" y="175064"/>
                </a:lnTo>
                <a:lnTo>
                  <a:pt x="312116" y="209448"/>
                </a:lnTo>
                <a:lnTo>
                  <a:pt x="297470" y="241922"/>
                </a:lnTo>
                <a:close/>
              </a:path>
            </a:pathLst>
          </a:custGeom>
          <a:ln w="9524">
            <a:solidFill>
              <a:srgbClr val="122258"/>
            </a:solidFill>
          </a:ln>
        </p:spPr>
        <p:txBody>
          <a:bodyPr wrap="square" lIns="0" tIns="0" rIns="0" bIns="0" rtlCol="0"/>
          <a:lstStyle/>
          <a:p>
            <a:pPr defTabSz="752460"/>
            <a:endParaRPr sz="1481">
              <a:solidFill>
                <a:prstClr val="black"/>
              </a:solidFill>
              <a:latin typeface="Calibri"/>
            </a:endParaRPr>
          </a:p>
        </p:txBody>
      </p:sp>
      <p:sp>
        <p:nvSpPr>
          <p:cNvPr id="48" name="object 48"/>
          <p:cNvSpPr/>
          <p:nvPr/>
        </p:nvSpPr>
        <p:spPr>
          <a:xfrm>
            <a:off x="5903898" y="3531090"/>
            <a:ext cx="28738" cy="135854"/>
          </a:xfrm>
          <a:custGeom>
            <a:avLst/>
            <a:gdLst/>
            <a:ahLst/>
            <a:cxnLst/>
            <a:rect l="l" t="t" r="r" b="b"/>
            <a:pathLst>
              <a:path w="34925" h="165100">
                <a:moveTo>
                  <a:pt x="0" y="164719"/>
                </a:moveTo>
                <a:lnTo>
                  <a:pt x="0" y="17259"/>
                </a:lnTo>
                <a:lnTo>
                  <a:pt x="0" y="7734"/>
                </a:lnTo>
                <a:lnTo>
                  <a:pt x="7721" y="0"/>
                </a:lnTo>
                <a:lnTo>
                  <a:pt x="17246" y="0"/>
                </a:lnTo>
                <a:lnTo>
                  <a:pt x="26771" y="0"/>
                </a:lnTo>
                <a:lnTo>
                  <a:pt x="34493" y="7734"/>
                </a:lnTo>
                <a:lnTo>
                  <a:pt x="34493" y="17259"/>
                </a:lnTo>
                <a:lnTo>
                  <a:pt x="34493" y="164719"/>
                </a:lnTo>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49" name="object 49"/>
          <p:cNvSpPr/>
          <p:nvPr/>
        </p:nvSpPr>
        <p:spPr>
          <a:xfrm>
            <a:off x="5835934" y="3666631"/>
            <a:ext cx="164069" cy="24558"/>
          </a:xfrm>
          <a:custGeom>
            <a:avLst/>
            <a:gdLst/>
            <a:ahLst/>
            <a:cxnLst/>
            <a:rect l="l" t="t" r="r" b="b"/>
            <a:pathLst>
              <a:path w="199390" h="29845">
                <a:moveTo>
                  <a:pt x="0" y="0"/>
                </a:moveTo>
                <a:lnTo>
                  <a:pt x="0" y="29730"/>
                </a:lnTo>
                <a:lnTo>
                  <a:pt x="198805" y="29730"/>
                </a:lnTo>
                <a:lnTo>
                  <a:pt x="198805" y="0"/>
                </a:lnTo>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50" name="object 50"/>
          <p:cNvSpPr/>
          <p:nvPr/>
        </p:nvSpPr>
        <p:spPr>
          <a:xfrm>
            <a:off x="5918087" y="4534005"/>
            <a:ext cx="257077" cy="499001"/>
          </a:xfrm>
          <a:custGeom>
            <a:avLst/>
            <a:gdLst/>
            <a:ahLst/>
            <a:cxnLst/>
            <a:rect l="l" t="t" r="r" b="b"/>
            <a:pathLst>
              <a:path w="312420" h="606425">
                <a:moveTo>
                  <a:pt x="0" y="0"/>
                </a:moveTo>
                <a:lnTo>
                  <a:pt x="0" y="606425"/>
                </a:lnTo>
                <a:lnTo>
                  <a:pt x="312331" y="86614"/>
                </a:lnTo>
                <a:lnTo>
                  <a:pt x="269398" y="62697"/>
                </a:lnTo>
                <a:lnTo>
                  <a:pt x="226841" y="42889"/>
                </a:lnTo>
                <a:lnTo>
                  <a:pt x="184098" y="27032"/>
                </a:lnTo>
                <a:lnTo>
                  <a:pt x="140605" y="14971"/>
                </a:lnTo>
                <a:lnTo>
                  <a:pt x="95799" y="6549"/>
                </a:lnTo>
                <a:lnTo>
                  <a:pt x="49119" y="1611"/>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51" name="object 51"/>
          <p:cNvSpPr/>
          <p:nvPr/>
        </p:nvSpPr>
        <p:spPr>
          <a:xfrm>
            <a:off x="5419091" y="4534004"/>
            <a:ext cx="998002" cy="998002"/>
          </a:xfrm>
          <a:custGeom>
            <a:avLst/>
            <a:gdLst/>
            <a:ahLst/>
            <a:cxnLst/>
            <a:rect l="l" t="t" r="r" b="b"/>
            <a:pathLst>
              <a:path w="1212850" h="1212850">
                <a:moveTo>
                  <a:pt x="1212850" y="606425"/>
                </a:moveTo>
                <a:lnTo>
                  <a:pt x="1211025" y="653815"/>
                </a:lnTo>
                <a:lnTo>
                  <a:pt x="1205641" y="700209"/>
                </a:lnTo>
                <a:lnTo>
                  <a:pt x="1196834" y="745470"/>
                </a:lnTo>
                <a:lnTo>
                  <a:pt x="1184736" y="789464"/>
                </a:lnTo>
                <a:lnTo>
                  <a:pt x="1169484" y="832056"/>
                </a:lnTo>
                <a:lnTo>
                  <a:pt x="1151213" y="873112"/>
                </a:lnTo>
                <a:lnTo>
                  <a:pt x="1130056" y="912495"/>
                </a:lnTo>
                <a:lnTo>
                  <a:pt x="1106149" y="950073"/>
                </a:lnTo>
                <a:lnTo>
                  <a:pt x="1079626" y="985709"/>
                </a:lnTo>
                <a:lnTo>
                  <a:pt x="1050623" y="1019269"/>
                </a:lnTo>
                <a:lnTo>
                  <a:pt x="1019274" y="1050619"/>
                </a:lnTo>
                <a:lnTo>
                  <a:pt x="985715" y="1079622"/>
                </a:lnTo>
                <a:lnTo>
                  <a:pt x="950079" y="1106145"/>
                </a:lnTo>
                <a:lnTo>
                  <a:pt x="912501" y="1130053"/>
                </a:lnTo>
                <a:lnTo>
                  <a:pt x="873117" y="1151210"/>
                </a:lnTo>
                <a:lnTo>
                  <a:pt x="832061" y="1169483"/>
                </a:lnTo>
                <a:lnTo>
                  <a:pt x="789469" y="1184735"/>
                </a:lnTo>
                <a:lnTo>
                  <a:pt x="745474" y="1196833"/>
                </a:lnTo>
                <a:lnTo>
                  <a:pt x="700212" y="1205641"/>
                </a:lnTo>
                <a:lnTo>
                  <a:pt x="653817" y="1211025"/>
                </a:lnTo>
                <a:lnTo>
                  <a:pt x="606425" y="1212850"/>
                </a:lnTo>
                <a:lnTo>
                  <a:pt x="559032" y="1211025"/>
                </a:lnTo>
                <a:lnTo>
                  <a:pt x="512637" y="1205641"/>
                </a:lnTo>
                <a:lnTo>
                  <a:pt x="467375" y="1196833"/>
                </a:lnTo>
                <a:lnTo>
                  <a:pt x="423380" y="1184735"/>
                </a:lnTo>
                <a:lnTo>
                  <a:pt x="380788" y="1169483"/>
                </a:lnTo>
                <a:lnTo>
                  <a:pt x="339732" y="1151210"/>
                </a:lnTo>
                <a:lnTo>
                  <a:pt x="300348" y="1130053"/>
                </a:lnTo>
                <a:lnTo>
                  <a:pt x="262770" y="1106145"/>
                </a:lnTo>
                <a:lnTo>
                  <a:pt x="227134" y="1079622"/>
                </a:lnTo>
                <a:lnTo>
                  <a:pt x="193575" y="1050619"/>
                </a:lnTo>
                <a:lnTo>
                  <a:pt x="162226" y="1019269"/>
                </a:lnTo>
                <a:lnTo>
                  <a:pt x="133223" y="985709"/>
                </a:lnTo>
                <a:lnTo>
                  <a:pt x="106700" y="950073"/>
                </a:lnTo>
                <a:lnTo>
                  <a:pt x="82793" y="912495"/>
                </a:lnTo>
                <a:lnTo>
                  <a:pt x="61636" y="873112"/>
                </a:lnTo>
                <a:lnTo>
                  <a:pt x="43365" y="832056"/>
                </a:lnTo>
                <a:lnTo>
                  <a:pt x="28113" y="789464"/>
                </a:lnTo>
                <a:lnTo>
                  <a:pt x="16015" y="745470"/>
                </a:lnTo>
                <a:lnTo>
                  <a:pt x="7208" y="700209"/>
                </a:lnTo>
                <a:lnTo>
                  <a:pt x="1824" y="653815"/>
                </a:lnTo>
                <a:lnTo>
                  <a:pt x="0" y="606425"/>
                </a:lnTo>
                <a:lnTo>
                  <a:pt x="1824" y="559032"/>
                </a:lnTo>
                <a:lnTo>
                  <a:pt x="7208" y="512637"/>
                </a:lnTo>
                <a:lnTo>
                  <a:pt x="16015" y="467375"/>
                </a:lnTo>
                <a:lnTo>
                  <a:pt x="28113" y="423380"/>
                </a:lnTo>
                <a:lnTo>
                  <a:pt x="43365" y="380788"/>
                </a:lnTo>
                <a:lnTo>
                  <a:pt x="61636" y="339732"/>
                </a:lnTo>
                <a:lnTo>
                  <a:pt x="82793" y="300348"/>
                </a:lnTo>
                <a:lnTo>
                  <a:pt x="106700" y="262770"/>
                </a:lnTo>
                <a:lnTo>
                  <a:pt x="133223" y="227134"/>
                </a:lnTo>
                <a:lnTo>
                  <a:pt x="162226" y="193575"/>
                </a:lnTo>
                <a:lnTo>
                  <a:pt x="193575" y="162226"/>
                </a:lnTo>
                <a:lnTo>
                  <a:pt x="227134" y="133223"/>
                </a:lnTo>
                <a:lnTo>
                  <a:pt x="262770" y="106700"/>
                </a:lnTo>
                <a:lnTo>
                  <a:pt x="300348" y="82793"/>
                </a:lnTo>
                <a:lnTo>
                  <a:pt x="339732" y="61636"/>
                </a:lnTo>
                <a:lnTo>
                  <a:pt x="380788" y="43365"/>
                </a:lnTo>
                <a:lnTo>
                  <a:pt x="423380" y="28113"/>
                </a:lnTo>
                <a:lnTo>
                  <a:pt x="467375" y="16015"/>
                </a:lnTo>
                <a:lnTo>
                  <a:pt x="512637" y="7208"/>
                </a:lnTo>
                <a:lnTo>
                  <a:pt x="559032" y="1824"/>
                </a:lnTo>
                <a:lnTo>
                  <a:pt x="606425" y="0"/>
                </a:lnTo>
                <a:lnTo>
                  <a:pt x="653817" y="1824"/>
                </a:lnTo>
                <a:lnTo>
                  <a:pt x="700212" y="7208"/>
                </a:lnTo>
                <a:lnTo>
                  <a:pt x="745474" y="16015"/>
                </a:lnTo>
                <a:lnTo>
                  <a:pt x="789469" y="28113"/>
                </a:lnTo>
                <a:lnTo>
                  <a:pt x="832061" y="43365"/>
                </a:lnTo>
                <a:lnTo>
                  <a:pt x="873117" y="61636"/>
                </a:lnTo>
                <a:lnTo>
                  <a:pt x="912501" y="82793"/>
                </a:lnTo>
                <a:lnTo>
                  <a:pt x="950079" y="106700"/>
                </a:lnTo>
                <a:lnTo>
                  <a:pt x="985715" y="133223"/>
                </a:lnTo>
                <a:lnTo>
                  <a:pt x="1019274" y="162226"/>
                </a:lnTo>
                <a:lnTo>
                  <a:pt x="1050623" y="193575"/>
                </a:lnTo>
                <a:lnTo>
                  <a:pt x="1079626" y="227134"/>
                </a:lnTo>
                <a:lnTo>
                  <a:pt x="1106149" y="262770"/>
                </a:lnTo>
                <a:lnTo>
                  <a:pt x="1130056" y="300348"/>
                </a:lnTo>
                <a:lnTo>
                  <a:pt x="1151213" y="339732"/>
                </a:lnTo>
                <a:lnTo>
                  <a:pt x="1169484" y="380788"/>
                </a:lnTo>
                <a:lnTo>
                  <a:pt x="1184736" y="423380"/>
                </a:lnTo>
                <a:lnTo>
                  <a:pt x="1196834" y="467375"/>
                </a:lnTo>
                <a:lnTo>
                  <a:pt x="1205641" y="512637"/>
                </a:lnTo>
                <a:lnTo>
                  <a:pt x="1211025" y="559032"/>
                </a:lnTo>
                <a:lnTo>
                  <a:pt x="1212850" y="606425"/>
                </a:lnTo>
                <a:close/>
              </a:path>
            </a:pathLst>
          </a:custGeom>
          <a:ln w="16052">
            <a:solidFill>
              <a:srgbClr val="122258"/>
            </a:solidFill>
          </a:ln>
        </p:spPr>
        <p:txBody>
          <a:bodyPr wrap="square" lIns="0" tIns="0" rIns="0" bIns="0" rtlCol="0"/>
          <a:lstStyle/>
          <a:p>
            <a:pPr defTabSz="752460"/>
            <a:endParaRPr sz="1481">
              <a:solidFill>
                <a:prstClr val="black"/>
              </a:solidFill>
              <a:latin typeface="Calibri"/>
            </a:endParaRPr>
          </a:p>
        </p:txBody>
      </p:sp>
      <p:sp>
        <p:nvSpPr>
          <p:cNvPr id="52" name="object 52"/>
          <p:cNvSpPr txBox="1"/>
          <p:nvPr/>
        </p:nvSpPr>
        <p:spPr>
          <a:xfrm>
            <a:off x="5596045" y="5243537"/>
            <a:ext cx="644260" cy="456936"/>
          </a:xfrm>
          <a:prstGeom prst="rect">
            <a:avLst/>
          </a:prstGeom>
        </p:spPr>
        <p:txBody>
          <a:bodyPr vert="horz" wrap="square" lIns="0" tIns="12017" rIns="0" bIns="0" rtlCol="0">
            <a:spAutoFit/>
          </a:bodyPr>
          <a:lstStyle/>
          <a:p>
            <a:pPr algn="ctr" defTabSz="752460">
              <a:spcBef>
                <a:spcPts val="94"/>
              </a:spcBef>
            </a:pPr>
            <a:r>
              <a:rPr sz="1234" dirty="0">
                <a:solidFill>
                  <a:srgbClr val="3284F6"/>
                </a:solidFill>
                <a:latin typeface="Gill Sans MT"/>
                <a:cs typeface="Gill Sans MT"/>
              </a:rPr>
              <a:t>8.8%</a:t>
            </a:r>
            <a:endParaRPr sz="1234">
              <a:solidFill>
                <a:prstClr val="black"/>
              </a:solidFill>
              <a:latin typeface="Gill Sans MT"/>
              <a:cs typeface="Gill Sans MT"/>
            </a:endParaRPr>
          </a:p>
          <a:p>
            <a:pPr algn="ctr" defTabSz="752460">
              <a:spcBef>
                <a:spcPts val="1012"/>
              </a:spcBef>
            </a:pPr>
            <a:r>
              <a:rPr sz="823" spc="-41" dirty="0">
                <a:solidFill>
                  <a:srgbClr val="122258"/>
                </a:solidFill>
                <a:latin typeface="Tahoma"/>
                <a:cs typeface="Tahoma"/>
              </a:rPr>
              <a:t>Smart</a:t>
            </a:r>
            <a:r>
              <a:rPr sz="823" spc="-140" dirty="0">
                <a:solidFill>
                  <a:srgbClr val="122258"/>
                </a:solidFill>
                <a:latin typeface="Tahoma"/>
                <a:cs typeface="Tahoma"/>
              </a:rPr>
              <a:t> </a:t>
            </a:r>
            <a:r>
              <a:rPr sz="823" spc="-37" dirty="0">
                <a:solidFill>
                  <a:srgbClr val="122258"/>
                </a:solidFill>
                <a:latin typeface="Tahoma"/>
                <a:cs typeface="Tahoma"/>
              </a:rPr>
              <a:t>cameras</a:t>
            </a:r>
            <a:endParaRPr sz="823">
              <a:solidFill>
                <a:prstClr val="black"/>
              </a:solidFill>
              <a:latin typeface="Tahoma"/>
              <a:cs typeface="Tahoma"/>
            </a:endParaRPr>
          </a:p>
        </p:txBody>
      </p:sp>
      <p:sp>
        <p:nvSpPr>
          <p:cNvPr id="53" name="object 53"/>
          <p:cNvSpPr/>
          <p:nvPr/>
        </p:nvSpPr>
        <p:spPr>
          <a:xfrm>
            <a:off x="5762001" y="4869230"/>
            <a:ext cx="312464" cy="315076"/>
          </a:xfrm>
          <a:custGeom>
            <a:avLst/>
            <a:gdLst/>
            <a:ahLst/>
            <a:cxnLst/>
            <a:rect l="l" t="t" r="r" b="b"/>
            <a:pathLst>
              <a:path w="379729" h="382904">
                <a:moveTo>
                  <a:pt x="34429" y="0"/>
                </a:moveTo>
                <a:lnTo>
                  <a:pt x="344957" y="0"/>
                </a:lnTo>
                <a:lnTo>
                  <a:pt x="358357" y="2706"/>
                </a:lnTo>
                <a:lnTo>
                  <a:pt x="369301" y="10085"/>
                </a:lnTo>
                <a:lnTo>
                  <a:pt x="376681" y="21029"/>
                </a:lnTo>
                <a:lnTo>
                  <a:pt x="379387" y="34429"/>
                </a:lnTo>
                <a:lnTo>
                  <a:pt x="379387" y="347992"/>
                </a:lnTo>
                <a:lnTo>
                  <a:pt x="376681" y="361392"/>
                </a:lnTo>
                <a:lnTo>
                  <a:pt x="369301" y="372337"/>
                </a:lnTo>
                <a:lnTo>
                  <a:pt x="358357" y="379716"/>
                </a:lnTo>
                <a:lnTo>
                  <a:pt x="344957" y="382422"/>
                </a:lnTo>
                <a:lnTo>
                  <a:pt x="34429" y="382422"/>
                </a:lnTo>
                <a:lnTo>
                  <a:pt x="21024" y="379716"/>
                </a:lnTo>
                <a:lnTo>
                  <a:pt x="10080" y="372337"/>
                </a:lnTo>
                <a:lnTo>
                  <a:pt x="2704" y="361392"/>
                </a:lnTo>
                <a:lnTo>
                  <a:pt x="0" y="347992"/>
                </a:lnTo>
                <a:lnTo>
                  <a:pt x="0" y="34429"/>
                </a:lnTo>
                <a:lnTo>
                  <a:pt x="2704" y="21029"/>
                </a:lnTo>
                <a:lnTo>
                  <a:pt x="10080" y="10085"/>
                </a:lnTo>
                <a:lnTo>
                  <a:pt x="21024" y="2706"/>
                </a:lnTo>
                <a:lnTo>
                  <a:pt x="34429" y="0"/>
                </a:lnTo>
                <a:close/>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54" name="object 54"/>
          <p:cNvSpPr/>
          <p:nvPr/>
        </p:nvSpPr>
        <p:spPr>
          <a:xfrm>
            <a:off x="5797802" y="4906283"/>
            <a:ext cx="240879" cy="240879"/>
          </a:xfrm>
          <a:custGeom>
            <a:avLst/>
            <a:gdLst/>
            <a:ahLst/>
            <a:cxnLst/>
            <a:rect l="l" t="t" r="r" b="b"/>
            <a:pathLst>
              <a:path w="292734" h="292735">
                <a:moveTo>
                  <a:pt x="292366" y="146189"/>
                </a:moveTo>
                <a:lnTo>
                  <a:pt x="284914" y="192389"/>
                </a:lnTo>
                <a:lnTo>
                  <a:pt x="264162" y="232515"/>
                </a:lnTo>
                <a:lnTo>
                  <a:pt x="232518" y="264160"/>
                </a:lnTo>
                <a:lnTo>
                  <a:pt x="192387" y="284913"/>
                </a:lnTo>
                <a:lnTo>
                  <a:pt x="146176" y="292366"/>
                </a:lnTo>
                <a:lnTo>
                  <a:pt x="99972" y="284913"/>
                </a:lnTo>
                <a:lnTo>
                  <a:pt x="59845" y="264160"/>
                </a:lnTo>
                <a:lnTo>
                  <a:pt x="28202" y="232515"/>
                </a:lnTo>
                <a:lnTo>
                  <a:pt x="7451" y="192389"/>
                </a:lnTo>
                <a:lnTo>
                  <a:pt x="0" y="146189"/>
                </a:lnTo>
                <a:lnTo>
                  <a:pt x="7451" y="99984"/>
                </a:lnTo>
                <a:lnTo>
                  <a:pt x="28202" y="59853"/>
                </a:lnTo>
                <a:lnTo>
                  <a:pt x="59845" y="28207"/>
                </a:lnTo>
                <a:lnTo>
                  <a:pt x="99972" y="7453"/>
                </a:lnTo>
                <a:lnTo>
                  <a:pt x="146176" y="0"/>
                </a:lnTo>
                <a:lnTo>
                  <a:pt x="192387" y="7453"/>
                </a:lnTo>
                <a:lnTo>
                  <a:pt x="232518" y="28207"/>
                </a:lnTo>
                <a:lnTo>
                  <a:pt x="264162" y="59853"/>
                </a:lnTo>
                <a:lnTo>
                  <a:pt x="284914" y="99984"/>
                </a:lnTo>
                <a:lnTo>
                  <a:pt x="292366" y="146189"/>
                </a:lnTo>
                <a:close/>
              </a:path>
            </a:pathLst>
          </a:custGeom>
          <a:ln w="9524">
            <a:solidFill>
              <a:srgbClr val="122258"/>
            </a:solidFill>
          </a:ln>
        </p:spPr>
        <p:txBody>
          <a:bodyPr wrap="square" lIns="0" tIns="0" rIns="0" bIns="0" rtlCol="0"/>
          <a:lstStyle/>
          <a:p>
            <a:pPr defTabSz="752460"/>
            <a:endParaRPr sz="1481">
              <a:solidFill>
                <a:prstClr val="black"/>
              </a:solidFill>
              <a:latin typeface="Calibri"/>
            </a:endParaRPr>
          </a:p>
        </p:txBody>
      </p:sp>
      <p:sp>
        <p:nvSpPr>
          <p:cNvPr id="55" name="object 55"/>
          <p:cNvSpPr/>
          <p:nvPr/>
        </p:nvSpPr>
        <p:spPr>
          <a:xfrm>
            <a:off x="5858656" y="4906285"/>
            <a:ext cx="118872" cy="240567"/>
          </a:xfrm>
          <a:prstGeom prst="rect">
            <a:avLst/>
          </a:prstGeom>
          <a:blipFill>
            <a:blip r:embed="rId10"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6" name="object 56"/>
          <p:cNvSpPr/>
          <p:nvPr/>
        </p:nvSpPr>
        <p:spPr>
          <a:xfrm>
            <a:off x="8258615" y="3139176"/>
            <a:ext cx="346949" cy="499524"/>
          </a:xfrm>
          <a:custGeom>
            <a:avLst/>
            <a:gdLst/>
            <a:ahLst/>
            <a:cxnLst/>
            <a:rect l="l" t="t" r="r" b="b"/>
            <a:pathLst>
              <a:path w="421640" h="607060">
                <a:moveTo>
                  <a:pt x="0" y="0"/>
                </a:moveTo>
                <a:lnTo>
                  <a:pt x="0" y="606437"/>
                </a:lnTo>
                <a:lnTo>
                  <a:pt x="421259" y="170205"/>
                </a:lnTo>
                <a:lnTo>
                  <a:pt x="380810" y="133973"/>
                </a:lnTo>
                <a:lnTo>
                  <a:pt x="339047" y="102183"/>
                </a:lnTo>
                <a:lnTo>
                  <a:pt x="295852" y="74787"/>
                </a:lnTo>
                <a:lnTo>
                  <a:pt x="251107" y="51736"/>
                </a:lnTo>
                <a:lnTo>
                  <a:pt x="204695" y="32983"/>
                </a:lnTo>
                <a:lnTo>
                  <a:pt x="156495" y="18481"/>
                </a:lnTo>
                <a:lnTo>
                  <a:pt x="106392" y="8182"/>
                </a:lnTo>
                <a:lnTo>
                  <a:pt x="54266" y="2037"/>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57" name="object 57"/>
          <p:cNvSpPr/>
          <p:nvPr/>
        </p:nvSpPr>
        <p:spPr>
          <a:xfrm>
            <a:off x="7755306" y="3139177"/>
            <a:ext cx="998002" cy="998525"/>
          </a:xfrm>
          <a:custGeom>
            <a:avLst/>
            <a:gdLst/>
            <a:ahLst/>
            <a:cxnLst/>
            <a:rect l="l" t="t" r="r" b="b"/>
            <a:pathLst>
              <a:path w="1212850" h="1213485">
                <a:moveTo>
                  <a:pt x="1212850" y="606437"/>
                </a:moveTo>
                <a:lnTo>
                  <a:pt x="1211025" y="653828"/>
                </a:lnTo>
                <a:lnTo>
                  <a:pt x="1205641" y="700221"/>
                </a:lnTo>
                <a:lnTo>
                  <a:pt x="1196833" y="745483"/>
                </a:lnTo>
                <a:lnTo>
                  <a:pt x="1184735" y="789477"/>
                </a:lnTo>
                <a:lnTo>
                  <a:pt x="1169483" y="832069"/>
                </a:lnTo>
                <a:lnTo>
                  <a:pt x="1151210" y="873124"/>
                </a:lnTo>
                <a:lnTo>
                  <a:pt x="1130053" y="912508"/>
                </a:lnTo>
                <a:lnTo>
                  <a:pt x="1106145" y="950086"/>
                </a:lnTo>
                <a:lnTo>
                  <a:pt x="1079622" y="985722"/>
                </a:lnTo>
                <a:lnTo>
                  <a:pt x="1050619" y="1019282"/>
                </a:lnTo>
                <a:lnTo>
                  <a:pt x="1019269" y="1050631"/>
                </a:lnTo>
                <a:lnTo>
                  <a:pt x="985709" y="1079635"/>
                </a:lnTo>
                <a:lnTo>
                  <a:pt x="950073" y="1106158"/>
                </a:lnTo>
                <a:lnTo>
                  <a:pt x="912495" y="1130066"/>
                </a:lnTo>
                <a:lnTo>
                  <a:pt x="873112" y="1151223"/>
                </a:lnTo>
                <a:lnTo>
                  <a:pt x="832056" y="1169495"/>
                </a:lnTo>
                <a:lnTo>
                  <a:pt x="789464" y="1184748"/>
                </a:lnTo>
                <a:lnTo>
                  <a:pt x="745470" y="1196846"/>
                </a:lnTo>
                <a:lnTo>
                  <a:pt x="700209" y="1205654"/>
                </a:lnTo>
                <a:lnTo>
                  <a:pt x="653815" y="1211038"/>
                </a:lnTo>
                <a:lnTo>
                  <a:pt x="606425" y="1212862"/>
                </a:lnTo>
                <a:lnTo>
                  <a:pt x="559032" y="1211038"/>
                </a:lnTo>
                <a:lnTo>
                  <a:pt x="512637" y="1205654"/>
                </a:lnTo>
                <a:lnTo>
                  <a:pt x="467375" y="1196846"/>
                </a:lnTo>
                <a:lnTo>
                  <a:pt x="423380" y="1184748"/>
                </a:lnTo>
                <a:lnTo>
                  <a:pt x="380788" y="1169495"/>
                </a:lnTo>
                <a:lnTo>
                  <a:pt x="339732" y="1151223"/>
                </a:lnTo>
                <a:lnTo>
                  <a:pt x="300348" y="1130066"/>
                </a:lnTo>
                <a:lnTo>
                  <a:pt x="262770" y="1106158"/>
                </a:lnTo>
                <a:lnTo>
                  <a:pt x="227134" y="1079635"/>
                </a:lnTo>
                <a:lnTo>
                  <a:pt x="193575" y="1050631"/>
                </a:lnTo>
                <a:lnTo>
                  <a:pt x="162226" y="1019282"/>
                </a:lnTo>
                <a:lnTo>
                  <a:pt x="133223" y="985722"/>
                </a:lnTo>
                <a:lnTo>
                  <a:pt x="106700" y="950086"/>
                </a:lnTo>
                <a:lnTo>
                  <a:pt x="82793" y="912508"/>
                </a:lnTo>
                <a:lnTo>
                  <a:pt x="61636" y="873124"/>
                </a:lnTo>
                <a:lnTo>
                  <a:pt x="43365" y="832069"/>
                </a:lnTo>
                <a:lnTo>
                  <a:pt x="28113" y="789477"/>
                </a:lnTo>
                <a:lnTo>
                  <a:pt x="16015" y="745483"/>
                </a:lnTo>
                <a:lnTo>
                  <a:pt x="7208" y="700221"/>
                </a:lnTo>
                <a:lnTo>
                  <a:pt x="1824" y="653828"/>
                </a:lnTo>
                <a:lnTo>
                  <a:pt x="0" y="606437"/>
                </a:lnTo>
                <a:lnTo>
                  <a:pt x="1824" y="559045"/>
                </a:lnTo>
                <a:lnTo>
                  <a:pt x="7208" y="512650"/>
                </a:lnTo>
                <a:lnTo>
                  <a:pt x="16015" y="467387"/>
                </a:lnTo>
                <a:lnTo>
                  <a:pt x="28113" y="423392"/>
                </a:lnTo>
                <a:lnTo>
                  <a:pt x="43365" y="380799"/>
                </a:lnTo>
                <a:lnTo>
                  <a:pt x="61636" y="339742"/>
                </a:lnTo>
                <a:lnTo>
                  <a:pt x="82793" y="300357"/>
                </a:lnTo>
                <a:lnTo>
                  <a:pt x="106700" y="262779"/>
                </a:lnTo>
                <a:lnTo>
                  <a:pt x="133223" y="227142"/>
                </a:lnTo>
                <a:lnTo>
                  <a:pt x="162226" y="193581"/>
                </a:lnTo>
                <a:lnTo>
                  <a:pt x="193575" y="162232"/>
                </a:lnTo>
                <a:lnTo>
                  <a:pt x="227134" y="133228"/>
                </a:lnTo>
                <a:lnTo>
                  <a:pt x="262770" y="106704"/>
                </a:lnTo>
                <a:lnTo>
                  <a:pt x="300348" y="82796"/>
                </a:lnTo>
                <a:lnTo>
                  <a:pt x="339732" y="61639"/>
                </a:lnTo>
                <a:lnTo>
                  <a:pt x="380788" y="43366"/>
                </a:lnTo>
                <a:lnTo>
                  <a:pt x="423380" y="28114"/>
                </a:lnTo>
                <a:lnTo>
                  <a:pt x="467375" y="16016"/>
                </a:lnTo>
                <a:lnTo>
                  <a:pt x="512637" y="7208"/>
                </a:lnTo>
                <a:lnTo>
                  <a:pt x="559032" y="1824"/>
                </a:lnTo>
                <a:lnTo>
                  <a:pt x="606425" y="0"/>
                </a:lnTo>
                <a:lnTo>
                  <a:pt x="653815" y="1824"/>
                </a:lnTo>
                <a:lnTo>
                  <a:pt x="700209" y="7208"/>
                </a:lnTo>
                <a:lnTo>
                  <a:pt x="745470" y="16016"/>
                </a:lnTo>
                <a:lnTo>
                  <a:pt x="789464" y="28114"/>
                </a:lnTo>
                <a:lnTo>
                  <a:pt x="832056" y="43366"/>
                </a:lnTo>
                <a:lnTo>
                  <a:pt x="873112" y="61639"/>
                </a:lnTo>
                <a:lnTo>
                  <a:pt x="912495" y="82796"/>
                </a:lnTo>
                <a:lnTo>
                  <a:pt x="950073" y="106704"/>
                </a:lnTo>
                <a:lnTo>
                  <a:pt x="985709" y="133228"/>
                </a:lnTo>
                <a:lnTo>
                  <a:pt x="1019269" y="162232"/>
                </a:lnTo>
                <a:lnTo>
                  <a:pt x="1050619" y="193581"/>
                </a:lnTo>
                <a:lnTo>
                  <a:pt x="1079622" y="227142"/>
                </a:lnTo>
                <a:lnTo>
                  <a:pt x="1106145" y="262779"/>
                </a:lnTo>
                <a:lnTo>
                  <a:pt x="1130053" y="300357"/>
                </a:lnTo>
                <a:lnTo>
                  <a:pt x="1151210" y="339742"/>
                </a:lnTo>
                <a:lnTo>
                  <a:pt x="1169483" y="380799"/>
                </a:lnTo>
                <a:lnTo>
                  <a:pt x="1184735" y="423392"/>
                </a:lnTo>
                <a:lnTo>
                  <a:pt x="1196833" y="467387"/>
                </a:lnTo>
                <a:lnTo>
                  <a:pt x="1205641" y="512650"/>
                </a:lnTo>
                <a:lnTo>
                  <a:pt x="1211025" y="559045"/>
                </a:lnTo>
                <a:lnTo>
                  <a:pt x="1212850" y="606437"/>
                </a:lnTo>
                <a:close/>
              </a:path>
            </a:pathLst>
          </a:custGeom>
          <a:ln w="16052">
            <a:solidFill>
              <a:srgbClr val="122258"/>
            </a:solidFill>
          </a:ln>
        </p:spPr>
        <p:txBody>
          <a:bodyPr wrap="square" lIns="0" tIns="0" rIns="0" bIns="0" rtlCol="0"/>
          <a:lstStyle/>
          <a:p>
            <a:pPr defTabSz="752460"/>
            <a:endParaRPr sz="1481">
              <a:solidFill>
                <a:prstClr val="black"/>
              </a:solidFill>
              <a:latin typeface="Calibri"/>
            </a:endParaRPr>
          </a:p>
        </p:txBody>
      </p:sp>
      <p:sp>
        <p:nvSpPr>
          <p:cNvPr id="58" name="object 58"/>
          <p:cNvSpPr txBox="1"/>
          <p:nvPr/>
        </p:nvSpPr>
        <p:spPr>
          <a:xfrm>
            <a:off x="7870665" y="3871181"/>
            <a:ext cx="767573" cy="444112"/>
          </a:xfrm>
          <a:prstGeom prst="rect">
            <a:avLst/>
          </a:prstGeom>
        </p:spPr>
        <p:txBody>
          <a:bodyPr vert="horz" wrap="square" lIns="0" tIns="12017" rIns="0" bIns="0" rtlCol="0">
            <a:spAutoFit/>
          </a:bodyPr>
          <a:lstStyle/>
          <a:p>
            <a:pPr algn="ctr" defTabSz="752460">
              <a:spcBef>
                <a:spcPts val="94"/>
              </a:spcBef>
            </a:pPr>
            <a:r>
              <a:rPr sz="1234" dirty="0">
                <a:solidFill>
                  <a:srgbClr val="3284F6"/>
                </a:solidFill>
                <a:latin typeface="Gill Sans MT"/>
                <a:cs typeface="Gill Sans MT"/>
              </a:rPr>
              <a:t>12.4%</a:t>
            </a:r>
            <a:endParaRPr sz="1234">
              <a:solidFill>
                <a:prstClr val="black"/>
              </a:solidFill>
              <a:latin typeface="Gill Sans MT"/>
              <a:cs typeface="Gill Sans MT"/>
            </a:endParaRPr>
          </a:p>
          <a:p>
            <a:pPr algn="ctr" defTabSz="752460">
              <a:spcBef>
                <a:spcPts val="881"/>
              </a:spcBef>
            </a:pPr>
            <a:r>
              <a:rPr sz="823" spc="-41" dirty="0">
                <a:solidFill>
                  <a:srgbClr val="122258"/>
                </a:solidFill>
                <a:latin typeface="Tahoma"/>
                <a:cs typeface="Tahoma"/>
              </a:rPr>
              <a:t>Smart</a:t>
            </a:r>
            <a:r>
              <a:rPr sz="823" spc="-140" dirty="0">
                <a:solidFill>
                  <a:srgbClr val="122258"/>
                </a:solidFill>
                <a:latin typeface="Tahoma"/>
                <a:cs typeface="Tahoma"/>
              </a:rPr>
              <a:t> </a:t>
            </a:r>
            <a:r>
              <a:rPr sz="823" spc="-41" dirty="0">
                <a:solidFill>
                  <a:srgbClr val="122258"/>
                </a:solidFill>
                <a:latin typeface="Tahoma"/>
                <a:cs typeface="Tahoma"/>
              </a:rPr>
              <a:t>Thermostat</a:t>
            </a:r>
            <a:endParaRPr sz="823">
              <a:solidFill>
                <a:prstClr val="black"/>
              </a:solidFill>
              <a:latin typeface="Tahoma"/>
              <a:cs typeface="Tahoma"/>
            </a:endParaRPr>
          </a:p>
        </p:txBody>
      </p:sp>
      <p:sp>
        <p:nvSpPr>
          <p:cNvPr id="59" name="object 59"/>
          <p:cNvSpPr/>
          <p:nvPr/>
        </p:nvSpPr>
        <p:spPr>
          <a:xfrm>
            <a:off x="8058900" y="3430747"/>
            <a:ext cx="390841" cy="390841"/>
          </a:xfrm>
          <a:custGeom>
            <a:avLst/>
            <a:gdLst/>
            <a:ahLst/>
            <a:cxnLst/>
            <a:rect l="l" t="t" r="r" b="b"/>
            <a:pathLst>
              <a:path w="474979" h="474979">
                <a:moveTo>
                  <a:pt x="474929" y="237451"/>
                </a:moveTo>
                <a:lnTo>
                  <a:pt x="474929" y="242189"/>
                </a:lnTo>
                <a:lnTo>
                  <a:pt x="474789" y="246913"/>
                </a:lnTo>
                <a:lnTo>
                  <a:pt x="468130" y="294300"/>
                </a:lnTo>
                <a:lnTo>
                  <a:pt x="454245" y="334705"/>
                </a:lnTo>
                <a:lnTo>
                  <a:pt x="433214" y="372000"/>
                </a:lnTo>
                <a:lnTo>
                  <a:pt x="405371" y="405371"/>
                </a:lnTo>
                <a:lnTo>
                  <a:pt x="371939" y="433251"/>
                </a:lnTo>
                <a:lnTo>
                  <a:pt x="334560" y="454296"/>
                </a:lnTo>
                <a:lnTo>
                  <a:pt x="294055" y="468166"/>
                </a:lnTo>
                <a:lnTo>
                  <a:pt x="251244" y="474522"/>
                </a:lnTo>
                <a:lnTo>
                  <a:pt x="242074" y="474916"/>
                </a:lnTo>
                <a:lnTo>
                  <a:pt x="237464" y="474916"/>
                </a:lnTo>
                <a:lnTo>
                  <a:pt x="232676" y="474916"/>
                </a:lnTo>
                <a:lnTo>
                  <a:pt x="228028" y="474776"/>
                </a:lnTo>
                <a:lnTo>
                  <a:pt x="180673" y="468107"/>
                </a:lnTo>
                <a:lnTo>
                  <a:pt x="140250" y="454231"/>
                </a:lnTo>
                <a:lnTo>
                  <a:pt x="102940" y="433206"/>
                </a:lnTo>
                <a:lnTo>
                  <a:pt x="69557" y="405371"/>
                </a:lnTo>
                <a:lnTo>
                  <a:pt x="41704" y="371969"/>
                </a:lnTo>
                <a:lnTo>
                  <a:pt x="20667" y="334640"/>
                </a:lnTo>
                <a:lnTo>
                  <a:pt x="6791" y="294198"/>
                </a:lnTo>
                <a:lnTo>
                  <a:pt x="419" y="251460"/>
                </a:lnTo>
                <a:lnTo>
                  <a:pt x="0" y="242138"/>
                </a:lnTo>
                <a:lnTo>
                  <a:pt x="0" y="237451"/>
                </a:lnTo>
                <a:lnTo>
                  <a:pt x="0" y="232816"/>
                </a:lnTo>
                <a:lnTo>
                  <a:pt x="6764" y="180823"/>
                </a:lnTo>
                <a:lnTo>
                  <a:pt x="20637" y="140338"/>
                </a:lnTo>
                <a:lnTo>
                  <a:pt x="41682" y="102972"/>
                </a:lnTo>
                <a:lnTo>
                  <a:pt x="69557" y="69545"/>
                </a:lnTo>
                <a:lnTo>
                  <a:pt x="102971" y="41679"/>
                </a:lnTo>
                <a:lnTo>
                  <a:pt x="140317" y="20639"/>
                </a:lnTo>
                <a:lnTo>
                  <a:pt x="180780" y="6764"/>
                </a:lnTo>
                <a:lnTo>
                  <a:pt x="223545" y="393"/>
                </a:lnTo>
                <a:lnTo>
                  <a:pt x="232740" y="0"/>
                </a:lnTo>
                <a:lnTo>
                  <a:pt x="237350" y="0"/>
                </a:lnTo>
                <a:lnTo>
                  <a:pt x="242125" y="0"/>
                </a:lnTo>
                <a:lnTo>
                  <a:pt x="246773" y="127"/>
                </a:lnTo>
                <a:lnTo>
                  <a:pt x="294152" y="6764"/>
                </a:lnTo>
                <a:lnTo>
                  <a:pt x="334621" y="20639"/>
                </a:lnTo>
                <a:lnTo>
                  <a:pt x="371968" y="41679"/>
                </a:lnTo>
                <a:lnTo>
                  <a:pt x="405371" y="69545"/>
                </a:lnTo>
                <a:lnTo>
                  <a:pt x="433280" y="103003"/>
                </a:lnTo>
                <a:lnTo>
                  <a:pt x="454337" y="140404"/>
                </a:lnTo>
                <a:lnTo>
                  <a:pt x="468205" y="180930"/>
                </a:lnTo>
                <a:lnTo>
                  <a:pt x="474548" y="223761"/>
                </a:lnTo>
                <a:lnTo>
                  <a:pt x="474929" y="232879"/>
                </a:lnTo>
                <a:lnTo>
                  <a:pt x="474929" y="237451"/>
                </a:lnTo>
                <a:close/>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60" name="object 60"/>
          <p:cNvSpPr/>
          <p:nvPr/>
        </p:nvSpPr>
        <p:spPr>
          <a:xfrm>
            <a:off x="8118752" y="3491575"/>
            <a:ext cx="271185" cy="271185"/>
          </a:xfrm>
          <a:custGeom>
            <a:avLst/>
            <a:gdLst/>
            <a:ahLst/>
            <a:cxnLst/>
            <a:rect l="l" t="t" r="r" b="b"/>
            <a:pathLst>
              <a:path w="329565" h="329564">
                <a:moveTo>
                  <a:pt x="329526" y="164757"/>
                </a:moveTo>
                <a:lnTo>
                  <a:pt x="323631" y="208510"/>
                </a:lnTo>
                <a:lnTo>
                  <a:pt x="306998" y="247858"/>
                </a:lnTo>
                <a:lnTo>
                  <a:pt x="281212" y="281219"/>
                </a:lnTo>
                <a:lnTo>
                  <a:pt x="247855" y="307008"/>
                </a:lnTo>
                <a:lnTo>
                  <a:pt x="208509" y="323642"/>
                </a:lnTo>
                <a:lnTo>
                  <a:pt x="164757" y="329539"/>
                </a:lnTo>
                <a:lnTo>
                  <a:pt x="121005" y="323642"/>
                </a:lnTo>
                <a:lnTo>
                  <a:pt x="81661" y="307008"/>
                </a:lnTo>
                <a:lnTo>
                  <a:pt x="48307" y="281219"/>
                </a:lnTo>
                <a:lnTo>
                  <a:pt x="22524" y="247858"/>
                </a:lnTo>
                <a:lnTo>
                  <a:pt x="5894" y="208510"/>
                </a:lnTo>
                <a:lnTo>
                  <a:pt x="0" y="164757"/>
                </a:lnTo>
                <a:lnTo>
                  <a:pt x="5894" y="121010"/>
                </a:lnTo>
                <a:lnTo>
                  <a:pt x="22524" y="81667"/>
                </a:lnTo>
                <a:lnTo>
                  <a:pt x="48307" y="48312"/>
                </a:lnTo>
                <a:lnTo>
                  <a:pt x="81661" y="22527"/>
                </a:lnTo>
                <a:lnTo>
                  <a:pt x="121005" y="5895"/>
                </a:lnTo>
                <a:lnTo>
                  <a:pt x="164757" y="0"/>
                </a:lnTo>
                <a:lnTo>
                  <a:pt x="172453" y="0"/>
                </a:lnTo>
                <a:lnTo>
                  <a:pt x="178676" y="6235"/>
                </a:lnTo>
                <a:lnTo>
                  <a:pt x="178676" y="13919"/>
                </a:lnTo>
                <a:lnTo>
                  <a:pt x="178676" y="21615"/>
                </a:lnTo>
                <a:lnTo>
                  <a:pt x="172453" y="27851"/>
                </a:lnTo>
                <a:lnTo>
                  <a:pt x="164757" y="27851"/>
                </a:lnTo>
                <a:lnTo>
                  <a:pt x="121524" y="34842"/>
                </a:lnTo>
                <a:lnTo>
                  <a:pt x="83945" y="54301"/>
                </a:lnTo>
                <a:lnTo>
                  <a:pt x="54289" y="83955"/>
                </a:lnTo>
                <a:lnTo>
                  <a:pt x="34829" y="121531"/>
                </a:lnTo>
                <a:lnTo>
                  <a:pt x="27838" y="164757"/>
                </a:lnTo>
                <a:lnTo>
                  <a:pt x="34829" y="207990"/>
                </a:lnTo>
                <a:lnTo>
                  <a:pt x="54289" y="245573"/>
                </a:lnTo>
                <a:lnTo>
                  <a:pt x="83945" y="275233"/>
                </a:lnTo>
                <a:lnTo>
                  <a:pt x="121524" y="294695"/>
                </a:lnTo>
                <a:lnTo>
                  <a:pt x="164757" y="301688"/>
                </a:lnTo>
                <a:lnTo>
                  <a:pt x="207990" y="294695"/>
                </a:lnTo>
                <a:lnTo>
                  <a:pt x="245573" y="275233"/>
                </a:lnTo>
                <a:lnTo>
                  <a:pt x="275233" y="245573"/>
                </a:lnTo>
                <a:lnTo>
                  <a:pt x="294695" y="207990"/>
                </a:lnTo>
                <a:lnTo>
                  <a:pt x="301688" y="164757"/>
                </a:lnTo>
                <a:lnTo>
                  <a:pt x="301688" y="157086"/>
                </a:lnTo>
                <a:lnTo>
                  <a:pt x="307911" y="150837"/>
                </a:lnTo>
                <a:lnTo>
                  <a:pt x="315607" y="150837"/>
                </a:lnTo>
                <a:lnTo>
                  <a:pt x="323291" y="150837"/>
                </a:lnTo>
                <a:lnTo>
                  <a:pt x="329526" y="157086"/>
                </a:lnTo>
                <a:lnTo>
                  <a:pt x="329526" y="164757"/>
                </a:lnTo>
                <a:close/>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61" name="object 61"/>
          <p:cNvSpPr/>
          <p:nvPr/>
        </p:nvSpPr>
        <p:spPr>
          <a:xfrm>
            <a:off x="8190745" y="3536861"/>
            <a:ext cx="101524" cy="127553"/>
          </a:xfrm>
          <a:prstGeom prst="rect">
            <a:avLst/>
          </a:prstGeom>
          <a:blipFill>
            <a:blip r:embed="rId11"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2" name="object 62"/>
          <p:cNvSpPr/>
          <p:nvPr/>
        </p:nvSpPr>
        <p:spPr>
          <a:xfrm>
            <a:off x="8254308" y="4533973"/>
            <a:ext cx="61134" cy="499001"/>
          </a:xfrm>
          <a:custGeom>
            <a:avLst/>
            <a:gdLst/>
            <a:ahLst/>
            <a:cxnLst/>
            <a:rect l="l" t="t" r="r" b="b"/>
            <a:pathLst>
              <a:path w="74295" h="606425">
                <a:moveTo>
                  <a:pt x="0" y="0"/>
                </a:moveTo>
                <a:lnTo>
                  <a:pt x="0" y="606425"/>
                </a:lnTo>
                <a:lnTo>
                  <a:pt x="73901" y="4508"/>
                </a:lnTo>
                <a:lnTo>
                  <a:pt x="54901" y="2432"/>
                </a:lnTo>
                <a:lnTo>
                  <a:pt x="37022" y="1035"/>
                </a:lnTo>
                <a:lnTo>
                  <a:pt x="19106" y="247"/>
                </a:lnTo>
                <a:lnTo>
                  <a:pt x="0" y="0"/>
                </a:lnTo>
                <a:close/>
              </a:path>
            </a:pathLst>
          </a:custGeom>
          <a:solidFill>
            <a:srgbClr val="84B5F9"/>
          </a:solidFill>
        </p:spPr>
        <p:txBody>
          <a:bodyPr wrap="square" lIns="0" tIns="0" rIns="0" bIns="0" rtlCol="0"/>
          <a:lstStyle/>
          <a:p>
            <a:pPr defTabSz="752460"/>
            <a:endParaRPr sz="1481">
              <a:solidFill>
                <a:prstClr val="black"/>
              </a:solidFill>
              <a:latin typeface="Calibri"/>
            </a:endParaRPr>
          </a:p>
        </p:txBody>
      </p:sp>
      <p:sp>
        <p:nvSpPr>
          <p:cNvPr id="63" name="object 63"/>
          <p:cNvSpPr/>
          <p:nvPr/>
        </p:nvSpPr>
        <p:spPr>
          <a:xfrm>
            <a:off x="7755306" y="4534004"/>
            <a:ext cx="998002" cy="998002"/>
          </a:xfrm>
          <a:custGeom>
            <a:avLst/>
            <a:gdLst/>
            <a:ahLst/>
            <a:cxnLst/>
            <a:rect l="l" t="t" r="r" b="b"/>
            <a:pathLst>
              <a:path w="1212850" h="1212850">
                <a:moveTo>
                  <a:pt x="1212850" y="606425"/>
                </a:moveTo>
                <a:lnTo>
                  <a:pt x="1211025" y="653815"/>
                </a:lnTo>
                <a:lnTo>
                  <a:pt x="1205641" y="700209"/>
                </a:lnTo>
                <a:lnTo>
                  <a:pt x="1196833" y="745470"/>
                </a:lnTo>
                <a:lnTo>
                  <a:pt x="1184735" y="789464"/>
                </a:lnTo>
                <a:lnTo>
                  <a:pt x="1169483" y="832056"/>
                </a:lnTo>
                <a:lnTo>
                  <a:pt x="1151210" y="873112"/>
                </a:lnTo>
                <a:lnTo>
                  <a:pt x="1130053" y="912495"/>
                </a:lnTo>
                <a:lnTo>
                  <a:pt x="1106145" y="950073"/>
                </a:lnTo>
                <a:lnTo>
                  <a:pt x="1079622" y="985709"/>
                </a:lnTo>
                <a:lnTo>
                  <a:pt x="1050619" y="1019269"/>
                </a:lnTo>
                <a:lnTo>
                  <a:pt x="1019269" y="1050619"/>
                </a:lnTo>
                <a:lnTo>
                  <a:pt x="985709" y="1079622"/>
                </a:lnTo>
                <a:lnTo>
                  <a:pt x="950073" y="1106145"/>
                </a:lnTo>
                <a:lnTo>
                  <a:pt x="912495" y="1130053"/>
                </a:lnTo>
                <a:lnTo>
                  <a:pt x="873112" y="1151210"/>
                </a:lnTo>
                <a:lnTo>
                  <a:pt x="832056" y="1169483"/>
                </a:lnTo>
                <a:lnTo>
                  <a:pt x="789464" y="1184735"/>
                </a:lnTo>
                <a:lnTo>
                  <a:pt x="745470" y="1196833"/>
                </a:lnTo>
                <a:lnTo>
                  <a:pt x="700209" y="1205641"/>
                </a:lnTo>
                <a:lnTo>
                  <a:pt x="653815" y="1211025"/>
                </a:lnTo>
                <a:lnTo>
                  <a:pt x="606425" y="1212850"/>
                </a:lnTo>
                <a:lnTo>
                  <a:pt x="559032" y="1211025"/>
                </a:lnTo>
                <a:lnTo>
                  <a:pt x="512637" y="1205641"/>
                </a:lnTo>
                <a:lnTo>
                  <a:pt x="467375" y="1196833"/>
                </a:lnTo>
                <a:lnTo>
                  <a:pt x="423380" y="1184735"/>
                </a:lnTo>
                <a:lnTo>
                  <a:pt x="380788" y="1169483"/>
                </a:lnTo>
                <a:lnTo>
                  <a:pt x="339732" y="1151210"/>
                </a:lnTo>
                <a:lnTo>
                  <a:pt x="300348" y="1130053"/>
                </a:lnTo>
                <a:lnTo>
                  <a:pt x="262770" y="1106145"/>
                </a:lnTo>
                <a:lnTo>
                  <a:pt x="227134" y="1079622"/>
                </a:lnTo>
                <a:lnTo>
                  <a:pt x="193575" y="1050619"/>
                </a:lnTo>
                <a:lnTo>
                  <a:pt x="162226" y="1019269"/>
                </a:lnTo>
                <a:lnTo>
                  <a:pt x="133223" y="985709"/>
                </a:lnTo>
                <a:lnTo>
                  <a:pt x="106700" y="950073"/>
                </a:lnTo>
                <a:lnTo>
                  <a:pt x="82793" y="912495"/>
                </a:lnTo>
                <a:lnTo>
                  <a:pt x="61636" y="873112"/>
                </a:lnTo>
                <a:lnTo>
                  <a:pt x="43365" y="832056"/>
                </a:lnTo>
                <a:lnTo>
                  <a:pt x="28113" y="789464"/>
                </a:lnTo>
                <a:lnTo>
                  <a:pt x="16015" y="745470"/>
                </a:lnTo>
                <a:lnTo>
                  <a:pt x="7208" y="700209"/>
                </a:lnTo>
                <a:lnTo>
                  <a:pt x="1824" y="653815"/>
                </a:lnTo>
                <a:lnTo>
                  <a:pt x="0" y="606425"/>
                </a:lnTo>
                <a:lnTo>
                  <a:pt x="1824" y="559032"/>
                </a:lnTo>
                <a:lnTo>
                  <a:pt x="7208" y="512637"/>
                </a:lnTo>
                <a:lnTo>
                  <a:pt x="16015" y="467375"/>
                </a:lnTo>
                <a:lnTo>
                  <a:pt x="28113" y="423380"/>
                </a:lnTo>
                <a:lnTo>
                  <a:pt x="43365" y="380788"/>
                </a:lnTo>
                <a:lnTo>
                  <a:pt x="61636" y="339732"/>
                </a:lnTo>
                <a:lnTo>
                  <a:pt x="82793" y="300348"/>
                </a:lnTo>
                <a:lnTo>
                  <a:pt x="106700" y="262770"/>
                </a:lnTo>
                <a:lnTo>
                  <a:pt x="133223" y="227134"/>
                </a:lnTo>
                <a:lnTo>
                  <a:pt x="162226" y="193575"/>
                </a:lnTo>
                <a:lnTo>
                  <a:pt x="193575" y="162226"/>
                </a:lnTo>
                <a:lnTo>
                  <a:pt x="227134" y="133223"/>
                </a:lnTo>
                <a:lnTo>
                  <a:pt x="262770" y="106700"/>
                </a:lnTo>
                <a:lnTo>
                  <a:pt x="300348" y="82793"/>
                </a:lnTo>
                <a:lnTo>
                  <a:pt x="339732" y="61636"/>
                </a:lnTo>
                <a:lnTo>
                  <a:pt x="380788" y="43365"/>
                </a:lnTo>
                <a:lnTo>
                  <a:pt x="423380" y="28113"/>
                </a:lnTo>
                <a:lnTo>
                  <a:pt x="467375" y="16015"/>
                </a:lnTo>
                <a:lnTo>
                  <a:pt x="512637" y="7208"/>
                </a:lnTo>
                <a:lnTo>
                  <a:pt x="559032" y="1824"/>
                </a:lnTo>
                <a:lnTo>
                  <a:pt x="606425" y="0"/>
                </a:lnTo>
                <a:lnTo>
                  <a:pt x="653815" y="1824"/>
                </a:lnTo>
                <a:lnTo>
                  <a:pt x="700209" y="7208"/>
                </a:lnTo>
                <a:lnTo>
                  <a:pt x="745470" y="16015"/>
                </a:lnTo>
                <a:lnTo>
                  <a:pt x="789464" y="28113"/>
                </a:lnTo>
                <a:lnTo>
                  <a:pt x="832056" y="43365"/>
                </a:lnTo>
                <a:lnTo>
                  <a:pt x="873112" y="61636"/>
                </a:lnTo>
                <a:lnTo>
                  <a:pt x="912495" y="82793"/>
                </a:lnTo>
                <a:lnTo>
                  <a:pt x="950073" y="106700"/>
                </a:lnTo>
                <a:lnTo>
                  <a:pt x="985709" y="133223"/>
                </a:lnTo>
                <a:lnTo>
                  <a:pt x="1019269" y="162226"/>
                </a:lnTo>
                <a:lnTo>
                  <a:pt x="1050619" y="193575"/>
                </a:lnTo>
                <a:lnTo>
                  <a:pt x="1079622" y="227134"/>
                </a:lnTo>
                <a:lnTo>
                  <a:pt x="1106145" y="262770"/>
                </a:lnTo>
                <a:lnTo>
                  <a:pt x="1130053" y="300348"/>
                </a:lnTo>
                <a:lnTo>
                  <a:pt x="1151210" y="339732"/>
                </a:lnTo>
                <a:lnTo>
                  <a:pt x="1169483" y="380788"/>
                </a:lnTo>
                <a:lnTo>
                  <a:pt x="1184735" y="423380"/>
                </a:lnTo>
                <a:lnTo>
                  <a:pt x="1196833" y="467375"/>
                </a:lnTo>
                <a:lnTo>
                  <a:pt x="1205641" y="512637"/>
                </a:lnTo>
                <a:lnTo>
                  <a:pt x="1211025" y="559032"/>
                </a:lnTo>
                <a:lnTo>
                  <a:pt x="1212850" y="606425"/>
                </a:lnTo>
                <a:close/>
              </a:path>
            </a:pathLst>
          </a:custGeom>
          <a:ln w="16052">
            <a:solidFill>
              <a:srgbClr val="122258"/>
            </a:solidFill>
          </a:ln>
        </p:spPr>
        <p:txBody>
          <a:bodyPr wrap="square" lIns="0" tIns="0" rIns="0" bIns="0" rtlCol="0"/>
          <a:lstStyle/>
          <a:p>
            <a:pPr defTabSz="752460"/>
            <a:endParaRPr sz="1481">
              <a:solidFill>
                <a:prstClr val="black"/>
              </a:solidFill>
              <a:latin typeface="Calibri"/>
            </a:endParaRPr>
          </a:p>
        </p:txBody>
      </p:sp>
      <p:sp>
        <p:nvSpPr>
          <p:cNvPr id="64" name="object 64"/>
          <p:cNvSpPr txBox="1"/>
          <p:nvPr/>
        </p:nvSpPr>
        <p:spPr>
          <a:xfrm>
            <a:off x="8094636" y="5243527"/>
            <a:ext cx="319779" cy="456936"/>
          </a:xfrm>
          <a:prstGeom prst="rect">
            <a:avLst/>
          </a:prstGeom>
        </p:spPr>
        <p:txBody>
          <a:bodyPr vert="horz" wrap="square" lIns="0" tIns="12017" rIns="0" bIns="0" rtlCol="0">
            <a:spAutoFit/>
          </a:bodyPr>
          <a:lstStyle/>
          <a:p>
            <a:pPr marL="10451" defTabSz="752460">
              <a:spcBef>
                <a:spcPts val="94"/>
              </a:spcBef>
            </a:pPr>
            <a:r>
              <a:rPr sz="1234" dirty="0">
                <a:solidFill>
                  <a:srgbClr val="3284F6"/>
                </a:solidFill>
                <a:latin typeface="Gill Sans MT"/>
                <a:cs typeface="Gill Sans MT"/>
              </a:rPr>
              <a:t>2.0%</a:t>
            </a:r>
            <a:endParaRPr sz="1234">
              <a:solidFill>
                <a:prstClr val="black"/>
              </a:solidFill>
              <a:latin typeface="Gill Sans MT"/>
              <a:cs typeface="Gill Sans MT"/>
            </a:endParaRPr>
          </a:p>
          <a:p>
            <a:pPr marL="46506" defTabSz="752460">
              <a:spcBef>
                <a:spcPts val="1012"/>
              </a:spcBef>
            </a:pPr>
            <a:r>
              <a:rPr sz="823" spc="-58" dirty="0">
                <a:solidFill>
                  <a:srgbClr val="122258"/>
                </a:solidFill>
                <a:latin typeface="Tahoma"/>
                <a:cs typeface="Tahoma"/>
              </a:rPr>
              <a:t>Other</a:t>
            </a:r>
            <a:endParaRPr sz="823">
              <a:solidFill>
                <a:prstClr val="black"/>
              </a:solidFill>
              <a:latin typeface="Tahoma"/>
              <a:cs typeface="Tahoma"/>
            </a:endParaRPr>
          </a:p>
        </p:txBody>
      </p:sp>
      <p:sp>
        <p:nvSpPr>
          <p:cNvPr id="65" name="object 65"/>
          <p:cNvSpPr/>
          <p:nvPr/>
        </p:nvSpPr>
        <p:spPr>
          <a:xfrm>
            <a:off x="8101002" y="4878561"/>
            <a:ext cx="306716" cy="285293"/>
          </a:xfrm>
          <a:custGeom>
            <a:avLst/>
            <a:gdLst/>
            <a:ahLst/>
            <a:cxnLst/>
            <a:rect l="l" t="t" r="r" b="b"/>
            <a:pathLst>
              <a:path w="372745" h="346710">
                <a:moveTo>
                  <a:pt x="250367" y="11913"/>
                </a:moveTo>
                <a:lnTo>
                  <a:pt x="257954" y="4205"/>
                </a:lnTo>
                <a:lnTo>
                  <a:pt x="267576" y="149"/>
                </a:lnTo>
                <a:lnTo>
                  <a:pt x="278017" y="0"/>
                </a:lnTo>
                <a:lnTo>
                  <a:pt x="288061" y="4014"/>
                </a:lnTo>
                <a:lnTo>
                  <a:pt x="323610" y="34112"/>
                </a:lnTo>
                <a:lnTo>
                  <a:pt x="350194" y="71351"/>
                </a:lnTo>
                <a:lnTo>
                  <a:pt x="366851" y="113955"/>
                </a:lnTo>
                <a:lnTo>
                  <a:pt x="372617" y="160148"/>
                </a:lnTo>
                <a:lnTo>
                  <a:pt x="365950" y="209671"/>
                </a:lnTo>
                <a:lnTo>
                  <a:pt x="347140" y="254202"/>
                </a:lnTo>
                <a:lnTo>
                  <a:pt x="317979" y="291952"/>
                </a:lnTo>
                <a:lnTo>
                  <a:pt x="280256" y="321131"/>
                </a:lnTo>
                <a:lnTo>
                  <a:pt x="235760" y="339951"/>
                </a:lnTo>
                <a:lnTo>
                  <a:pt x="186283" y="346622"/>
                </a:lnTo>
                <a:lnTo>
                  <a:pt x="136818" y="339951"/>
                </a:lnTo>
                <a:lnTo>
                  <a:pt x="92335" y="321131"/>
                </a:lnTo>
                <a:lnTo>
                  <a:pt x="54622" y="291952"/>
                </a:lnTo>
                <a:lnTo>
                  <a:pt x="25469" y="254202"/>
                </a:lnTo>
                <a:lnTo>
                  <a:pt x="6665" y="209671"/>
                </a:lnTo>
                <a:lnTo>
                  <a:pt x="0" y="160148"/>
                </a:lnTo>
                <a:lnTo>
                  <a:pt x="5764" y="113962"/>
                </a:lnTo>
                <a:lnTo>
                  <a:pt x="22417" y="71361"/>
                </a:lnTo>
                <a:lnTo>
                  <a:pt x="48997" y="34120"/>
                </a:lnTo>
                <a:lnTo>
                  <a:pt x="84543" y="4014"/>
                </a:lnTo>
                <a:lnTo>
                  <a:pt x="122250" y="11913"/>
                </a:lnTo>
                <a:lnTo>
                  <a:pt x="114350" y="49607"/>
                </a:lnTo>
                <a:lnTo>
                  <a:pt x="89172" y="70919"/>
                </a:lnTo>
                <a:lnTo>
                  <a:pt x="70346" y="97286"/>
                </a:lnTo>
                <a:lnTo>
                  <a:pt x="58552" y="127449"/>
                </a:lnTo>
                <a:lnTo>
                  <a:pt x="54470" y="160148"/>
                </a:lnTo>
                <a:lnTo>
                  <a:pt x="61202" y="201825"/>
                </a:lnTo>
                <a:lnTo>
                  <a:pt x="79939" y="238056"/>
                </a:lnTo>
                <a:lnTo>
                  <a:pt x="108492" y="266648"/>
                </a:lnTo>
                <a:lnTo>
                  <a:pt x="144669" y="285411"/>
                </a:lnTo>
                <a:lnTo>
                  <a:pt x="186283" y="292152"/>
                </a:lnTo>
                <a:lnTo>
                  <a:pt x="227915" y="285411"/>
                </a:lnTo>
                <a:lnTo>
                  <a:pt x="264104" y="266648"/>
                </a:lnTo>
                <a:lnTo>
                  <a:pt x="292663" y="238056"/>
                </a:lnTo>
                <a:lnTo>
                  <a:pt x="311402" y="201825"/>
                </a:lnTo>
                <a:lnTo>
                  <a:pt x="318134" y="160148"/>
                </a:lnTo>
                <a:lnTo>
                  <a:pt x="314052" y="127449"/>
                </a:lnTo>
                <a:lnTo>
                  <a:pt x="302258" y="97286"/>
                </a:lnTo>
                <a:lnTo>
                  <a:pt x="283432" y="70919"/>
                </a:lnTo>
                <a:lnTo>
                  <a:pt x="258254" y="49607"/>
                </a:lnTo>
                <a:lnTo>
                  <a:pt x="250555" y="42015"/>
                </a:lnTo>
                <a:lnTo>
                  <a:pt x="246505" y="32394"/>
                </a:lnTo>
                <a:lnTo>
                  <a:pt x="246358" y="21955"/>
                </a:lnTo>
                <a:lnTo>
                  <a:pt x="250367" y="11913"/>
                </a:lnTo>
                <a:close/>
              </a:path>
            </a:pathLst>
          </a:custGeom>
          <a:ln w="9525">
            <a:solidFill>
              <a:srgbClr val="122258"/>
            </a:solidFill>
          </a:ln>
        </p:spPr>
        <p:txBody>
          <a:bodyPr wrap="square" lIns="0" tIns="0" rIns="0" bIns="0" rtlCol="0"/>
          <a:lstStyle/>
          <a:p>
            <a:pPr defTabSz="752460"/>
            <a:endParaRPr sz="1481">
              <a:solidFill>
                <a:prstClr val="black"/>
              </a:solidFill>
              <a:latin typeface="Calibri"/>
            </a:endParaRPr>
          </a:p>
        </p:txBody>
      </p:sp>
      <p:sp>
        <p:nvSpPr>
          <p:cNvPr id="66" name="object 66"/>
          <p:cNvSpPr/>
          <p:nvPr/>
        </p:nvSpPr>
        <p:spPr>
          <a:xfrm>
            <a:off x="8234587" y="4859522"/>
            <a:ext cx="39711" cy="154664"/>
          </a:xfrm>
          <a:custGeom>
            <a:avLst/>
            <a:gdLst/>
            <a:ahLst/>
            <a:cxnLst/>
            <a:rect l="l" t="t" r="r" b="b"/>
            <a:pathLst>
              <a:path w="48259" h="187960">
                <a:moveTo>
                  <a:pt x="47777" y="23888"/>
                </a:moveTo>
                <a:lnTo>
                  <a:pt x="47777" y="163499"/>
                </a:lnTo>
                <a:lnTo>
                  <a:pt x="45900" y="172793"/>
                </a:lnTo>
                <a:lnTo>
                  <a:pt x="40781" y="180387"/>
                </a:lnTo>
                <a:lnTo>
                  <a:pt x="33188" y="185509"/>
                </a:lnTo>
                <a:lnTo>
                  <a:pt x="23888" y="187388"/>
                </a:lnTo>
                <a:lnTo>
                  <a:pt x="14594" y="185509"/>
                </a:lnTo>
                <a:lnTo>
                  <a:pt x="7000" y="180387"/>
                </a:lnTo>
                <a:lnTo>
                  <a:pt x="1878" y="172793"/>
                </a:lnTo>
                <a:lnTo>
                  <a:pt x="0" y="163499"/>
                </a:lnTo>
                <a:lnTo>
                  <a:pt x="0" y="23888"/>
                </a:lnTo>
                <a:lnTo>
                  <a:pt x="1878" y="14589"/>
                </a:lnTo>
                <a:lnTo>
                  <a:pt x="7000" y="6996"/>
                </a:lnTo>
                <a:lnTo>
                  <a:pt x="14594" y="1877"/>
                </a:lnTo>
                <a:lnTo>
                  <a:pt x="23888" y="0"/>
                </a:lnTo>
                <a:lnTo>
                  <a:pt x="33188" y="1877"/>
                </a:lnTo>
                <a:lnTo>
                  <a:pt x="40781" y="6996"/>
                </a:lnTo>
                <a:lnTo>
                  <a:pt x="45900" y="14589"/>
                </a:lnTo>
                <a:lnTo>
                  <a:pt x="47777" y="23888"/>
                </a:lnTo>
                <a:close/>
              </a:path>
            </a:pathLst>
          </a:custGeom>
          <a:ln w="9524">
            <a:solidFill>
              <a:srgbClr val="122258"/>
            </a:solidFill>
          </a:ln>
        </p:spPr>
        <p:txBody>
          <a:bodyPr wrap="square" lIns="0" tIns="0" rIns="0" bIns="0" rtlCol="0"/>
          <a:lstStyle/>
          <a:p>
            <a:pPr defTabSz="752460"/>
            <a:endParaRPr sz="1481">
              <a:solidFill>
                <a:prstClr val="black"/>
              </a:solidFill>
              <a:latin typeface="Calibri"/>
            </a:endParaRPr>
          </a:p>
        </p:txBody>
      </p:sp>
      <p:sp>
        <p:nvSpPr>
          <p:cNvPr id="67" name="object 67"/>
          <p:cNvSpPr txBox="1"/>
          <p:nvPr/>
        </p:nvSpPr>
        <p:spPr>
          <a:xfrm>
            <a:off x="3149385" y="4852840"/>
            <a:ext cx="703304" cy="536337"/>
          </a:xfrm>
          <a:prstGeom prst="rect">
            <a:avLst/>
          </a:prstGeom>
        </p:spPr>
        <p:txBody>
          <a:bodyPr vert="horz" wrap="square" lIns="0" tIns="10450" rIns="0" bIns="0" rtlCol="0">
            <a:spAutoFit/>
          </a:bodyPr>
          <a:lstStyle/>
          <a:p>
            <a:pPr algn="ctr" defTabSz="752460">
              <a:lnSpc>
                <a:spcPts val="1823"/>
              </a:lnSpc>
              <a:spcBef>
                <a:spcPts val="82"/>
              </a:spcBef>
            </a:pPr>
            <a:r>
              <a:rPr sz="1564" spc="-8" dirty="0">
                <a:solidFill>
                  <a:srgbClr val="3284F6"/>
                </a:solidFill>
                <a:latin typeface="Gill Sans MT"/>
                <a:cs typeface="Gill Sans MT"/>
              </a:rPr>
              <a:t>55.6%</a:t>
            </a:r>
            <a:endParaRPr sz="1564">
              <a:solidFill>
                <a:prstClr val="black"/>
              </a:solidFill>
              <a:latin typeface="Gill Sans MT"/>
              <a:cs typeface="Gill Sans MT"/>
            </a:endParaRPr>
          </a:p>
          <a:p>
            <a:pPr marL="10451" marR="4180" indent="-523" algn="ctr" defTabSz="752460">
              <a:lnSpc>
                <a:spcPts val="1070"/>
              </a:lnSpc>
              <a:spcBef>
                <a:spcPts val="78"/>
              </a:spcBef>
            </a:pPr>
            <a:r>
              <a:rPr sz="987" spc="-25" dirty="0">
                <a:solidFill>
                  <a:srgbClr val="122258"/>
                </a:solidFill>
                <a:latin typeface="Gill Sans MT"/>
                <a:cs typeface="Gill Sans MT"/>
              </a:rPr>
              <a:t>Have </a:t>
            </a:r>
            <a:r>
              <a:rPr sz="987" dirty="0">
                <a:solidFill>
                  <a:srgbClr val="122258"/>
                </a:solidFill>
                <a:latin typeface="Gill Sans MT"/>
                <a:cs typeface="Gill Sans MT"/>
              </a:rPr>
              <a:t>smart  </a:t>
            </a:r>
            <a:r>
              <a:rPr sz="987" spc="-25" dirty="0">
                <a:solidFill>
                  <a:srgbClr val="122258"/>
                </a:solidFill>
                <a:latin typeface="Gill Sans MT"/>
                <a:cs typeface="Gill Sans MT"/>
              </a:rPr>
              <a:t>home</a:t>
            </a:r>
            <a:r>
              <a:rPr sz="987" spc="-111" dirty="0">
                <a:solidFill>
                  <a:srgbClr val="122258"/>
                </a:solidFill>
                <a:latin typeface="Gill Sans MT"/>
                <a:cs typeface="Gill Sans MT"/>
              </a:rPr>
              <a:t> </a:t>
            </a:r>
            <a:r>
              <a:rPr sz="987" spc="4" dirty="0">
                <a:solidFill>
                  <a:srgbClr val="122258"/>
                </a:solidFill>
                <a:latin typeface="Gill Sans MT"/>
                <a:cs typeface="Gill Sans MT"/>
              </a:rPr>
              <a:t>devices</a:t>
            </a:r>
            <a:endParaRPr sz="987">
              <a:solidFill>
                <a:prstClr val="black"/>
              </a:solidFill>
              <a:latin typeface="Gill Sans MT"/>
              <a:cs typeface="Gill Sans MT"/>
            </a:endParaRPr>
          </a:p>
        </p:txBody>
      </p:sp>
      <p:sp>
        <p:nvSpPr>
          <p:cNvPr id="68" name="object 68"/>
          <p:cNvSpPr txBox="1"/>
          <p:nvPr/>
        </p:nvSpPr>
        <p:spPr>
          <a:xfrm>
            <a:off x="4181329" y="2775858"/>
            <a:ext cx="3327893" cy="187845"/>
          </a:xfrm>
          <a:prstGeom prst="rect">
            <a:avLst/>
          </a:prstGeom>
        </p:spPr>
        <p:txBody>
          <a:bodyPr vert="horz" wrap="square" lIns="0" tIns="10450" rIns="0" bIns="0" rtlCol="0">
            <a:spAutoFit/>
          </a:bodyPr>
          <a:lstStyle/>
          <a:p>
            <a:pPr marL="10451" defTabSz="752460">
              <a:spcBef>
                <a:spcPts val="82"/>
              </a:spcBef>
            </a:pPr>
            <a:r>
              <a:rPr sz="1152" spc="-8" dirty="0">
                <a:solidFill>
                  <a:prstClr val="black"/>
                </a:solidFill>
                <a:latin typeface="Gill Sans MT"/>
                <a:cs typeface="Gill Sans MT"/>
              </a:rPr>
              <a:t>Smart</a:t>
            </a:r>
            <a:r>
              <a:rPr sz="1152" spc="-70" dirty="0">
                <a:solidFill>
                  <a:prstClr val="black"/>
                </a:solidFill>
                <a:latin typeface="Gill Sans MT"/>
                <a:cs typeface="Gill Sans MT"/>
              </a:rPr>
              <a:t> </a:t>
            </a:r>
            <a:r>
              <a:rPr sz="1152" spc="-58" dirty="0">
                <a:solidFill>
                  <a:prstClr val="black"/>
                </a:solidFill>
                <a:latin typeface="Gill Sans MT"/>
                <a:cs typeface="Gill Sans MT"/>
              </a:rPr>
              <a:t>Home</a:t>
            </a:r>
            <a:r>
              <a:rPr sz="1152" spc="-62" dirty="0">
                <a:solidFill>
                  <a:prstClr val="black"/>
                </a:solidFill>
                <a:latin typeface="Gill Sans MT"/>
                <a:cs typeface="Gill Sans MT"/>
              </a:rPr>
              <a:t> </a:t>
            </a:r>
            <a:r>
              <a:rPr sz="1152" spc="-21" dirty="0">
                <a:solidFill>
                  <a:prstClr val="black"/>
                </a:solidFill>
                <a:latin typeface="Gill Sans MT"/>
                <a:cs typeface="Gill Sans MT"/>
              </a:rPr>
              <a:t>Devices</a:t>
            </a:r>
            <a:r>
              <a:rPr sz="1152" spc="-66" dirty="0">
                <a:solidFill>
                  <a:prstClr val="black"/>
                </a:solidFill>
                <a:latin typeface="Gill Sans MT"/>
                <a:cs typeface="Gill Sans MT"/>
              </a:rPr>
              <a:t> </a:t>
            </a:r>
            <a:r>
              <a:rPr sz="1152" spc="-29" dirty="0">
                <a:solidFill>
                  <a:prstClr val="black"/>
                </a:solidFill>
                <a:latin typeface="Gill Sans MT"/>
                <a:cs typeface="Gill Sans MT"/>
              </a:rPr>
              <a:t>Used</a:t>
            </a:r>
            <a:r>
              <a:rPr sz="1152" spc="-62" dirty="0">
                <a:solidFill>
                  <a:prstClr val="black"/>
                </a:solidFill>
                <a:latin typeface="Gill Sans MT"/>
                <a:cs typeface="Gill Sans MT"/>
              </a:rPr>
              <a:t> </a:t>
            </a:r>
            <a:r>
              <a:rPr sz="1152" spc="-21" dirty="0">
                <a:solidFill>
                  <a:prstClr val="black"/>
                </a:solidFill>
                <a:latin typeface="Gill Sans MT"/>
                <a:cs typeface="Gill Sans MT"/>
              </a:rPr>
              <a:t>by</a:t>
            </a:r>
            <a:r>
              <a:rPr sz="1152" spc="-66" dirty="0">
                <a:solidFill>
                  <a:prstClr val="black"/>
                </a:solidFill>
                <a:latin typeface="Gill Sans MT"/>
                <a:cs typeface="Gill Sans MT"/>
              </a:rPr>
              <a:t> </a:t>
            </a:r>
            <a:r>
              <a:rPr sz="1152" dirty="0">
                <a:solidFill>
                  <a:prstClr val="black"/>
                </a:solidFill>
                <a:latin typeface="Gill Sans MT"/>
                <a:cs typeface="Gill Sans MT"/>
              </a:rPr>
              <a:t>U.S.</a:t>
            </a:r>
            <a:r>
              <a:rPr sz="1152" spc="-62" dirty="0">
                <a:solidFill>
                  <a:prstClr val="black"/>
                </a:solidFill>
                <a:latin typeface="Gill Sans MT"/>
                <a:cs typeface="Gill Sans MT"/>
              </a:rPr>
              <a:t> </a:t>
            </a:r>
            <a:r>
              <a:rPr sz="1152" spc="-8" dirty="0">
                <a:solidFill>
                  <a:prstClr val="black"/>
                </a:solidFill>
                <a:latin typeface="Gill Sans MT"/>
                <a:cs typeface="Gill Sans MT"/>
              </a:rPr>
              <a:t>Smart</a:t>
            </a:r>
            <a:r>
              <a:rPr sz="1152" spc="-70" dirty="0">
                <a:solidFill>
                  <a:prstClr val="black"/>
                </a:solidFill>
                <a:latin typeface="Gill Sans MT"/>
                <a:cs typeface="Gill Sans MT"/>
              </a:rPr>
              <a:t> </a:t>
            </a:r>
            <a:r>
              <a:rPr sz="1152" spc="-12" dirty="0">
                <a:solidFill>
                  <a:prstClr val="black"/>
                </a:solidFill>
                <a:latin typeface="Gill Sans MT"/>
                <a:cs typeface="Gill Sans MT"/>
              </a:rPr>
              <a:t>Speaker</a:t>
            </a:r>
            <a:r>
              <a:rPr sz="1152" spc="-62" dirty="0">
                <a:solidFill>
                  <a:prstClr val="black"/>
                </a:solidFill>
                <a:latin typeface="Gill Sans MT"/>
                <a:cs typeface="Gill Sans MT"/>
              </a:rPr>
              <a:t> </a:t>
            </a:r>
            <a:r>
              <a:rPr sz="1152" spc="-66" dirty="0">
                <a:solidFill>
                  <a:prstClr val="black"/>
                </a:solidFill>
                <a:latin typeface="Gill Sans MT"/>
                <a:cs typeface="Gill Sans MT"/>
              </a:rPr>
              <a:t>Owners</a:t>
            </a:r>
            <a:endParaRPr sz="1152">
              <a:solidFill>
                <a:prstClr val="black"/>
              </a:solidFill>
              <a:latin typeface="Gill Sans MT"/>
              <a:cs typeface="Gill Sans MT"/>
            </a:endParaRPr>
          </a:p>
        </p:txBody>
      </p:sp>
      <p:sp>
        <p:nvSpPr>
          <p:cNvPr id="69" name="object 69"/>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70" name="object 70"/>
          <p:cNvSpPr txBox="1">
            <a:spLocks noGrp="1"/>
          </p:cNvSpPr>
          <p:nvPr>
            <p:ph type="title"/>
          </p:nvPr>
        </p:nvSpPr>
        <p:spPr>
          <a:xfrm>
            <a:off x="303059" y="2138390"/>
            <a:ext cx="5516183" cy="289090"/>
          </a:xfrm>
          <a:prstGeom prst="rect">
            <a:avLst/>
          </a:prstGeom>
        </p:spPr>
        <p:txBody>
          <a:bodyPr vert="horz" wrap="square" lIns="0" tIns="10450" rIns="0" bIns="0" rtlCol="0">
            <a:spAutoFit/>
          </a:bodyPr>
          <a:lstStyle/>
          <a:p>
            <a:pPr marL="10451">
              <a:spcBef>
                <a:spcPts val="82"/>
              </a:spcBef>
            </a:pPr>
            <a:r>
              <a:rPr sz="1810" spc="29" dirty="0"/>
              <a:t>Smart </a:t>
            </a:r>
            <a:r>
              <a:rPr sz="1810" spc="-58" dirty="0"/>
              <a:t>Home </a:t>
            </a:r>
            <a:r>
              <a:rPr sz="1810" spc="8" dirty="0"/>
              <a:t>Devices </a:t>
            </a:r>
            <a:r>
              <a:rPr sz="1810" spc="21" dirty="0"/>
              <a:t>Popular </a:t>
            </a:r>
            <a:r>
              <a:rPr sz="1810" spc="-21" dirty="0"/>
              <a:t>with </a:t>
            </a:r>
            <a:r>
              <a:rPr sz="1810" spc="29" dirty="0"/>
              <a:t>Smart </a:t>
            </a:r>
            <a:r>
              <a:rPr sz="1810" spc="21" dirty="0"/>
              <a:t>Speaker</a:t>
            </a:r>
            <a:r>
              <a:rPr sz="1810" spc="-25" dirty="0"/>
              <a:t> </a:t>
            </a:r>
            <a:r>
              <a:rPr sz="1810" spc="-58" dirty="0"/>
              <a:t>Owners</a:t>
            </a:r>
            <a:endParaRPr sz="1810"/>
          </a:p>
        </p:txBody>
      </p:sp>
      <p:sp>
        <p:nvSpPr>
          <p:cNvPr id="71" name="object 71"/>
          <p:cNvSpPr/>
          <p:nvPr/>
        </p:nvSpPr>
        <p:spPr>
          <a:xfrm>
            <a:off x="2859022" y="5473229"/>
            <a:ext cx="959685" cy="296631"/>
          </a:xfrm>
          <a:prstGeom prst="rect">
            <a:avLst/>
          </a:prstGeom>
          <a:blipFill>
            <a:blip r:embed="rId1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2" name="object 72"/>
          <p:cNvSpPr txBox="1"/>
          <p:nvPr/>
        </p:nvSpPr>
        <p:spPr>
          <a:xfrm>
            <a:off x="2836433" y="5769864"/>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
        <p:nvSpPr>
          <p:cNvPr id="73" name="object 73"/>
          <p:cNvSpPr txBox="1">
            <a:spLocks noGrp="1"/>
          </p:cNvSpPr>
          <p:nvPr>
            <p:ph type="sldNum" sz="quarter" idx="7"/>
          </p:nvPr>
        </p:nvSpPr>
        <p:spPr>
          <a:xfrm>
            <a:off x="7016081" y="7051167"/>
            <a:ext cx="269151" cy="206712"/>
          </a:xfrm>
          <a:prstGeom prst="rect">
            <a:avLst/>
          </a:prstGeom>
        </p:spPr>
        <p:txBody>
          <a:bodyPr vert="horz" wrap="square" lIns="0" tIns="4180" rIns="0" bIns="0" rtlCol="0">
            <a:spAutoFit/>
          </a:bodyPr>
          <a:lstStyle/>
          <a:p>
            <a:pPr marL="10451" defTabSz="752460">
              <a:spcBef>
                <a:spcPts val="33"/>
              </a:spcBef>
            </a:pPr>
            <a:r>
              <a:rPr spc="-33" dirty="0"/>
              <a:t>PAGE</a:t>
            </a:r>
            <a:r>
              <a:rPr spc="-37" dirty="0"/>
              <a:t> </a:t>
            </a:r>
            <a:fld id="{81D60167-4931-47E6-BA6A-407CBD079E47}" type="slidenum">
              <a:rPr spc="-8" dirty="0"/>
              <a:pPr marL="10451" defTabSz="752460">
                <a:spcBef>
                  <a:spcPts val="33"/>
                </a:spcBef>
              </a:pPr>
              <a:t>231</a:t>
            </a:fld>
            <a:endParaRPr spc="-8" dirty="0"/>
          </a:p>
        </p:txBody>
      </p:sp>
      <p:sp>
        <p:nvSpPr>
          <p:cNvPr id="74" name="object 74"/>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3385F5"/>
                </a:solidFill>
                <a:latin typeface="Gill Sans MT"/>
                <a:cs typeface="Gill Sans MT"/>
                <a:hlinkClick r:id="rId13"/>
              </a:rPr>
              <a:t>© </a:t>
            </a:r>
            <a:r>
              <a:rPr sz="494" spc="-45" dirty="0">
                <a:solidFill>
                  <a:srgbClr val="3385F5"/>
                </a:solidFill>
                <a:latin typeface="Gill Sans MT"/>
                <a:cs typeface="Gill Sans MT"/>
                <a:hlinkClick r:id="rId13"/>
              </a:rPr>
              <a:t>VOICEBOT.AI </a:t>
            </a:r>
            <a:r>
              <a:rPr sz="494" spc="-41" dirty="0">
                <a:solidFill>
                  <a:srgbClr val="3385F5"/>
                </a:solidFill>
                <a:latin typeface="Gill Sans MT"/>
                <a:cs typeface="Gill Sans MT"/>
                <a:hlinkClick r:id="rId13"/>
              </a:rPr>
              <a:t>- </a:t>
            </a:r>
            <a:r>
              <a:rPr sz="494" spc="-16" dirty="0">
                <a:solidFill>
                  <a:srgbClr val="3385F5"/>
                </a:solidFill>
                <a:latin typeface="Gill Sans MT"/>
                <a:cs typeface="Gill Sans MT"/>
                <a:hlinkClick r:id="rId13"/>
              </a:rPr>
              <a:t>All </a:t>
            </a:r>
            <a:r>
              <a:rPr sz="494" dirty="0">
                <a:solidFill>
                  <a:srgbClr val="3385F5"/>
                </a:solidFill>
                <a:latin typeface="Gill Sans MT"/>
                <a:cs typeface="Gill Sans MT"/>
                <a:hlinkClick r:id="rId13"/>
              </a:rPr>
              <a:t>Rights </a:t>
            </a:r>
            <a:r>
              <a:rPr sz="494" spc="-12" dirty="0">
                <a:solidFill>
                  <a:srgbClr val="3385F5"/>
                </a:solidFill>
                <a:latin typeface="Gill Sans MT"/>
                <a:cs typeface="Gill Sans MT"/>
                <a:hlinkClick r:id="rId13"/>
              </a:rPr>
              <a:t>Reserved</a:t>
            </a:r>
            <a:r>
              <a:rPr sz="494" spc="-66" dirty="0">
                <a:solidFill>
                  <a:srgbClr val="3385F5"/>
                </a:solidFill>
                <a:latin typeface="Gill Sans MT"/>
                <a:cs typeface="Gill Sans MT"/>
                <a:hlinkClick r:id="rId13"/>
              </a:rPr>
              <a:t> </a:t>
            </a:r>
            <a:r>
              <a:rPr sz="494" spc="-4" dirty="0">
                <a:solidFill>
                  <a:srgbClr val="3385F5"/>
                </a:solidFill>
                <a:latin typeface="Gill Sans MT"/>
                <a:cs typeface="Gill Sans MT"/>
                <a:hlinkClick r:id="rId13"/>
              </a:rPr>
              <a:t>2019</a:t>
            </a:r>
            <a:endParaRPr sz="494">
              <a:solidFill>
                <a:prstClr val="black"/>
              </a:solidFill>
              <a:latin typeface="Gill Sans MT"/>
              <a:cs typeface="Gill Sans MT"/>
            </a:endParaRPr>
          </a:p>
        </p:txBody>
      </p:sp>
    </p:spTree>
    <p:extLst>
      <p:ext uri="{BB962C8B-B14F-4D97-AF65-F5344CB8AC3E}">
        <p14:creationId xmlns:p14="http://schemas.microsoft.com/office/powerpoint/2010/main" val="100884561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3059" y="1480753"/>
            <a:ext cx="2747903" cy="516075"/>
          </a:xfrm>
          <a:prstGeom prst="rect">
            <a:avLst/>
          </a:prstGeom>
        </p:spPr>
        <p:txBody>
          <a:bodyPr vert="horz" wrap="square" lIns="0" tIns="10450" rIns="0" bIns="0" rtlCol="0">
            <a:spAutoFit/>
          </a:bodyPr>
          <a:lstStyle/>
          <a:p>
            <a:pPr marL="10451" marR="4180" defTabSz="752460">
              <a:lnSpc>
                <a:spcPct val="121300"/>
              </a:lnSpc>
              <a:spcBef>
                <a:spcPts val="82"/>
              </a:spcBef>
            </a:pPr>
            <a:r>
              <a:rPr sz="905" spc="-41" dirty="0">
                <a:solidFill>
                  <a:srgbClr val="58595B"/>
                </a:solidFill>
                <a:latin typeface="Gill Sans MT"/>
                <a:cs typeface="Gill Sans MT"/>
              </a:rPr>
              <a:t>A </a:t>
            </a:r>
            <a:r>
              <a:rPr sz="905" spc="33" dirty="0">
                <a:solidFill>
                  <a:srgbClr val="58595B"/>
                </a:solidFill>
                <a:latin typeface="Gill Sans MT"/>
                <a:cs typeface="Gill Sans MT"/>
              </a:rPr>
              <a:t>number </a:t>
            </a:r>
            <a:r>
              <a:rPr sz="905" spc="37" dirty="0">
                <a:solidFill>
                  <a:srgbClr val="58595B"/>
                </a:solidFill>
                <a:latin typeface="Gill Sans MT"/>
                <a:cs typeface="Gill Sans MT"/>
              </a:rPr>
              <a:t>of </a:t>
            </a:r>
            <a:r>
              <a:rPr sz="905" spc="53" dirty="0">
                <a:solidFill>
                  <a:srgbClr val="58595B"/>
                </a:solidFill>
                <a:latin typeface="Gill Sans MT"/>
                <a:cs typeface="Gill Sans MT"/>
              </a:rPr>
              <a:t>companies </a:t>
            </a:r>
            <a:r>
              <a:rPr sz="905" spc="21" dirty="0">
                <a:solidFill>
                  <a:srgbClr val="58595B"/>
                </a:solidFill>
                <a:latin typeface="Gill Sans MT"/>
                <a:cs typeface="Gill Sans MT"/>
              </a:rPr>
              <a:t>are </a:t>
            </a:r>
            <a:r>
              <a:rPr sz="905" spc="33" dirty="0">
                <a:solidFill>
                  <a:srgbClr val="58595B"/>
                </a:solidFill>
                <a:latin typeface="Gill Sans MT"/>
                <a:cs typeface="Gill Sans MT"/>
              </a:rPr>
              <a:t>starting </a:t>
            </a:r>
            <a:r>
              <a:rPr sz="905" spc="-8" dirty="0">
                <a:solidFill>
                  <a:srgbClr val="58595B"/>
                </a:solidFill>
                <a:latin typeface="Gill Sans MT"/>
                <a:cs typeface="Gill Sans MT"/>
              </a:rPr>
              <a:t>to </a:t>
            </a:r>
            <a:r>
              <a:rPr sz="905" spc="12" dirty="0">
                <a:solidFill>
                  <a:srgbClr val="58595B"/>
                </a:solidFill>
                <a:latin typeface="Gill Sans MT"/>
                <a:cs typeface="Gill Sans MT"/>
              </a:rPr>
              <a:t>think </a:t>
            </a:r>
            <a:r>
              <a:rPr sz="905" spc="37" dirty="0">
                <a:solidFill>
                  <a:srgbClr val="58595B"/>
                </a:solidFill>
                <a:latin typeface="Gill Sans MT"/>
                <a:cs typeface="Gill Sans MT"/>
              </a:rPr>
              <a:t>about  </a:t>
            </a:r>
            <a:r>
              <a:rPr sz="905" spc="25" dirty="0">
                <a:solidFill>
                  <a:srgbClr val="58595B"/>
                </a:solidFill>
                <a:latin typeface="Gill Sans MT"/>
                <a:cs typeface="Gill Sans MT"/>
              </a:rPr>
              <a:t>how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66" dirty="0">
                <a:solidFill>
                  <a:srgbClr val="58595B"/>
                </a:solidFill>
                <a:latin typeface="Gill Sans MT"/>
                <a:cs typeface="Gill Sans MT"/>
              </a:rPr>
              <a:t>can </a:t>
            </a:r>
            <a:r>
              <a:rPr sz="905" spc="33" dirty="0">
                <a:solidFill>
                  <a:srgbClr val="58595B"/>
                </a:solidFill>
                <a:latin typeface="Gill Sans MT"/>
                <a:cs typeface="Gill Sans MT"/>
              </a:rPr>
              <a:t>help </a:t>
            </a:r>
            <a:r>
              <a:rPr sz="905" spc="49" dirty="0">
                <a:solidFill>
                  <a:srgbClr val="58595B"/>
                </a:solidFill>
                <a:latin typeface="Gill Sans MT"/>
                <a:cs typeface="Gill Sans MT"/>
              </a:rPr>
              <a:t>address common  </a:t>
            </a:r>
            <a:r>
              <a:rPr sz="905" spc="33" dirty="0">
                <a:solidFill>
                  <a:srgbClr val="58595B"/>
                </a:solidFill>
                <a:latin typeface="Gill Sans MT"/>
                <a:cs typeface="Gill Sans MT"/>
              </a:rPr>
              <a:t>customer</a:t>
            </a:r>
            <a:r>
              <a:rPr sz="905" spc="-37" dirty="0">
                <a:solidFill>
                  <a:srgbClr val="58595B"/>
                </a:solidFill>
                <a:latin typeface="Gill Sans MT"/>
                <a:cs typeface="Gill Sans MT"/>
              </a:rPr>
              <a:t> </a:t>
            </a:r>
            <a:r>
              <a:rPr sz="905" spc="33" dirty="0">
                <a:solidFill>
                  <a:srgbClr val="58595B"/>
                </a:solidFill>
                <a:latin typeface="Gill Sans MT"/>
                <a:cs typeface="Gill Sans MT"/>
              </a:rPr>
              <a:t>service</a:t>
            </a:r>
            <a:r>
              <a:rPr sz="905" spc="-37" dirty="0">
                <a:solidFill>
                  <a:srgbClr val="58595B"/>
                </a:solidFill>
                <a:latin typeface="Gill Sans MT"/>
                <a:cs typeface="Gill Sans MT"/>
              </a:rPr>
              <a:t> </a:t>
            </a:r>
            <a:r>
              <a:rPr sz="905" spc="41" dirty="0">
                <a:solidFill>
                  <a:srgbClr val="58595B"/>
                </a:solidFill>
                <a:latin typeface="Gill Sans MT"/>
                <a:cs typeface="Gill Sans MT"/>
              </a:rPr>
              <a:t>questions.</a:t>
            </a:r>
            <a:r>
              <a:rPr sz="905" spc="-33" dirty="0">
                <a:solidFill>
                  <a:srgbClr val="58595B"/>
                </a:solidFill>
                <a:latin typeface="Gill Sans MT"/>
                <a:cs typeface="Gill Sans MT"/>
              </a:rPr>
              <a:t> </a:t>
            </a:r>
            <a:r>
              <a:rPr sz="905" spc="-29" dirty="0">
                <a:solidFill>
                  <a:srgbClr val="58595B"/>
                </a:solidFill>
                <a:latin typeface="Gill Sans MT"/>
                <a:cs typeface="Gill Sans MT"/>
              </a:rPr>
              <a:t>At</a:t>
            </a:r>
            <a:r>
              <a:rPr sz="905" spc="-37" dirty="0">
                <a:solidFill>
                  <a:srgbClr val="58595B"/>
                </a:solidFill>
                <a:latin typeface="Gill Sans MT"/>
                <a:cs typeface="Gill Sans MT"/>
              </a:rPr>
              <a:t> </a:t>
            </a:r>
            <a:r>
              <a:rPr sz="905" spc="94" dirty="0">
                <a:solidFill>
                  <a:srgbClr val="58595B"/>
                </a:solidFill>
                <a:latin typeface="Gill Sans MT"/>
                <a:cs typeface="Gill Sans MT"/>
              </a:rPr>
              <a:t>a</a:t>
            </a:r>
            <a:r>
              <a:rPr sz="905" spc="-37" dirty="0">
                <a:solidFill>
                  <a:srgbClr val="58595B"/>
                </a:solidFill>
                <a:latin typeface="Gill Sans MT"/>
                <a:cs typeface="Gill Sans MT"/>
              </a:rPr>
              <a:t> </a:t>
            </a:r>
            <a:r>
              <a:rPr sz="905" spc="62" dirty="0">
                <a:solidFill>
                  <a:srgbClr val="58595B"/>
                </a:solidFill>
                <a:latin typeface="Gill Sans MT"/>
                <a:cs typeface="Gill Sans MT"/>
              </a:rPr>
              <a:t>basic</a:t>
            </a:r>
            <a:r>
              <a:rPr sz="905" spc="-33" dirty="0">
                <a:solidFill>
                  <a:srgbClr val="58595B"/>
                </a:solidFill>
                <a:latin typeface="Gill Sans MT"/>
                <a:cs typeface="Gill Sans MT"/>
              </a:rPr>
              <a:t> </a:t>
            </a:r>
            <a:r>
              <a:rPr sz="905" spc="8" dirty="0">
                <a:solidFill>
                  <a:srgbClr val="58595B"/>
                </a:solidFill>
                <a:latin typeface="Gill Sans MT"/>
                <a:cs typeface="Gill Sans MT"/>
              </a:rPr>
              <a:t>level,</a:t>
            </a:r>
            <a:r>
              <a:rPr sz="905" spc="-37" dirty="0">
                <a:solidFill>
                  <a:srgbClr val="58595B"/>
                </a:solidFill>
                <a:latin typeface="Gill Sans MT"/>
                <a:cs typeface="Gill Sans MT"/>
              </a:rPr>
              <a:t> </a:t>
            </a:r>
            <a:r>
              <a:rPr sz="905" spc="33" dirty="0">
                <a:solidFill>
                  <a:srgbClr val="58595B"/>
                </a:solidFill>
                <a:latin typeface="Gill Sans MT"/>
                <a:cs typeface="Gill Sans MT"/>
              </a:rPr>
              <a:t>this</a:t>
            </a:r>
            <a:r>
              <a:rPr sz="905" spc="-37" dirty="0">
                <a:solidFill>
                  <a:srgbClr val="58595B"/>
                </a:solidFill>
                <a:latin typeface="Gill Sans MT"/>
                <a:cs typeface="Gill Sans MT"/>
              </a:rPr>
              <a:t> </a:t>
            </a:r>
            <a:r>
              <a:rPr sz="905" spc="29" dirty="0">
                <a:solidFill>
                  <a:srgbClr val="58595B"/>
                </a:solidFill>
                <a:latin typeface="Gill Sans MT"/>
                <a:cs typeface="Gill Sans MT"/>
              </a:rPr>
              <a:t>could</a:t>
            </a:r>
            <a:endParaRPr sz="905">
              <a:solidFill>
                <a:prstClr val="black"/>
              </a:solidFill>
              <a:latin typeface="Gill Sans MT"/>
              <a:cs typeface="Gill Sans MT"/>
            </a:endParaRPr>
          </a:p>
        </p:txBody>
      </p:sp>
      <p:sp>
        <p:nvSpPr>
          <p:cNvPr id="3" name="object 3"/>
          <p:cNvSpPr txBox="1"/>
          <p:nvPr/>
        </p:nvSpPr>
        <p:spPr>
          <a:xfrm>
            <a:off x="303059" y="1982523"/>
            <a:ext cx="2685723" cy="1190106"/>
          </a:xfrm>
          <a:prstGeom prst="rect">
            <a:avLst/>
          </a:prstGeom>
        </p:spPr>
        <p:txBody>
          <a:bodyPr vert="horz" wrap="square" lIns="0" tIns="10450" rIns="0" bIns="0" rtlCol="0">
            <a:spAutoFit/>
          </a:bodyPr>
          <a:lstStyle/>
          <a:p>
            <a:pPr marL="10451" marR="212674" defTabSz="752460">
              <a:lnSpc>
                <a:spcPct val="121200"/>
              </a:lnSpc>
              <a:spcBef>
                <a:spcPts val="82"/>
              </a:spcBef>
            </a:pPr>
            <a:r>
              <a:rPr sz="905" spc="37" dirty="0">
                <a:solidFill>
                  <a:srgbClr val="58595B"/>
                </a:solidFill>
                <a:latin typeface="Gill Sans MT"/>
                <a:cs typeface="Gill Sans MT"/>
              </a:rPr>
              <a:t>be</a:t>
            </a:r>
            <a:r>
              <a:rPr sz="905" spc="-33" dirty="0">
                <a:solidFill>
                  <a:srgbClr val="58595B"/>
                </a:solidFill>
                <a:latin typeface="Gill Sans MT"/>
                <a:cs typeface="Gill Sans MT"/>
              </a:rPr>
              <a:t> </a:t>
            </a:r>
            <a:r>
              <a:rPr sz="905" spc="70" dirty="0">
                <a:solidFill>
                  <a:srgbClr val="58595B"/>
                </a:solidFill>
                <a:latin typeface="Gill Sans MT"/>
                <a:cs typeface="Gill Sans MT"/>
              </a:rPr>
              <a:t>an</a:t>
            </a:r>
            <a:r>
              <a:rPr sz="905" spc="-29" dirty="0">
                <a:solidFill>
                  <a:srgbClr val="58595B"/>
                </a:solidFill>
                <a:latin typeface="Gill Sans MT"/>
                <a:cs typeface="Gill Sans MT"/>
              </a:rPr>
              <a:t> </a:t>
            </a:r>
            <a:r>
              <a:rPr sz="905" spc="-62" dirty="0">
                <a:solidFill>
                  <a:srgbClr val="58595B"/>
                </a:solidFill>
                <a:latin typeface="Gill Sans MT"/>
                <a:cs typeface="Gill Sans MT"/>
              </a:rPr>
              <a:t>FAQ</a:t>
            </a:r>
            <a:r>
              <a:rPr sz="905" spc="-33" dirty="0">
                <a:solidFill>
                  <a:srgbClr val="58595B"/>
                </a:solidFill>
                <a:latin typeface="Gill Sans MT"/>
                <a:cs typeface="Gill Sans MT"/>
              </a:rPr>
              <a:t> </a:t>
            </a:r>
            <a:r>
              <a:rPr sz="905" spc="25" dirty="0">
                <a:solidFill>
                  <a:srgbClr val="58595B"/>
                </a:solidFill>
                <a:latin typeface="Gill Sans MT"/>
                <a:cs typeface="Gill Sans MT"/>
              </a:rPr>
              <a:t>from</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41" dirty="0">
                <a:solidFill>
                  <a:srgbClr val="58595B"/>
                </a:solidFill>
                <a:latin typeface="Gill Sans MT"/>
                <a:cs typeface="Gill Sans MT"/>
              </a:rPr>
              <a:t>company’s</a:t>
            </a:r>
            <a:r>
              <a:rPr sz="905" spc="-33" dirty="0">
                <a:solidFill>
                  <a:srgbClr val="58595B"/>
                </a:solidFill>
                <a:latin typeface="Gill Sans MT"/>
                <a:cs typeface="Gill Sans MT"/>
              </a:rPr>
              <a:t> </a:t>
            </a:r>
            <a:r>
              <a:rPr sz="905" spc="33" dirty="0">
                <a:solidFill>
                  <a:srgbClr val="58595B"/>
                </a:solidFill>
                <a:latin typeface="Gill Sans MT"/>
                <a:cs typeface="Gill Sans MT"/>
              </a:rPr>
              <a:t>website</a:t>
            </a:r>
            <a:r>
              <a:rPr sz="905" spc="-29" dirty="0">
                <a:solidFill>
                  <a:srgbClr val="58595B"/>
                </a:solidFill>
                <a:latin typeface="Gill Sans MT"/>
                <a:cs typeface="Gill Sans MT"/>
              </a:rPr>
              <a:t> </a:t>
            </a:r>
            <a:r>
              <a:rPr sz="905" spc="25" dirty="0">
                <a:solidFill>
                  <a:srgbClr val="58595B"/>
                </a:solidFill>
                <a:latin typeface="Gill Sans MT"/>
                <a:cs typeface="Gill Sans MT"/>
              </a:rPr>
              <a:t>repurposed  </a:t>
            </a:r>
            <a:r>
              <a:rPr sz="905" spc="4" dirty="0">
                <a:solidFill>
                  <a:srgbClr val="58595B"/>
                </a:solidFill>
                <a:latin typeface="Gill Sans MT"/>
                <a:cs typeface="Gill Sans MT"/>
              </a:rPr>
              <a:t>for</a:t>
            </a:r>
            <a:r>
              <a:rPr sz="905" spc="-37" dirty="0">
                <a:solidFill>
                  <a:srgbClr val="58595B"/>
                </a:solidFill>
                <a:latin typeface="Gill Sans MT"/>
                <a:cs typeface="Gill Sans MT"/>
              </a:rPr>
              <a:t> </a:t>
            </a:r>
            <a:r>
              <a:rPr sz="905" spc="21" dirty="0">
                <a:solidFill>
                  <a:srgbClr val="58595B"/>
                </a:solidFill>
                <a:latin typeface="Gill Sans MT"/>
                <a:cs typeface="Gill Sans MT"/>
              </a:rPr>
              <a:t>voice.</a:t>
            </a:r>
            <a:r>
              <a:rPr sz="905" spc="-49" dirty="0">
                <a:solidFill>
                  <a:srgbClr val="58595B"/>
                </a:solidFill>
                <a:latin typeface="Gill Sans MT"/>
                <a:cs typeface="Gill Sans MT"/>
              </a:rPr>
              <a:t> </a:t>
            </a:r>
            <a:r>
              <a:rPr sz="905" spc="21" dirty="0">
                <a:solidFill>
                  <a:srgbClr val="58595B"/>
                </a:solidFill>
                <a:latin typeface="Gill Sans MT"/>
                <a:cs typeface="Gill Sans MT"/>
              </a:rPr>
              <a:t>The</a:t>
            </a:r>
            <a:r>
              <a:rPr sz="905" spc="-33" dirty="0">
                <a:solidFill>
                  <a:srgbClr val="58595B"/>
                </a:solidFill>
                <a:latin typeface="Gill Sans MT"/>
                <a:cs typeface="Gill Sans MT"/>
              </a:rPr>
              <a:t> </a:t>
            </a:r>
            <a:r>
              <a:rPr sz="905" spc="53" dirty="0">
                <a:solidFill>
                  <a:srgbClr val="58595B"/>
                </a:solidFill>
                <a:latin typeface="Gill Sans MT"/>
                <a:cs typeface="Gill Sans MT"/>
              </a:rPr>
              <a:t>goal</a:t>
            </a:r>
            <a:r>
              <a:rPr sz="905" spc="-33" dirty="0">
                <a:solidFill>
                  <a:srgbClr val="58595B"/>
                </a:solidFill>
                <a:latin typeface="Gill Sans MT"/>
                <a:cs typeface="Gill Sans MT"/>
              </a:rPr>
              <a:t> </a:t>
            </a:r>
            <a:r>
              <a:rPr sz="905" spc="25" dirty="0">
                <a:solidFill>
                  <a:srgbClr val="58595B"/>
                </a:solidFill>
                <a:latin typeface="Gill Sans MT"/>
                <a:cs typeface="Gill Sans MT"/>
              </a:rPr>
              <a:t>would</a:t>
            </a:r>
            <a:r>
              <a:rPr sz="905" spc="-37" dirty="0">
                <a:solidFill>
                  <a:srgbClr val="58595B"/>
                </a:solidFill>
                <a:latin typeface="Gill Sans MT"/>
                <a:cs typeface="Gill Sans MT"/>
              </a:rPr>
              <a:t> </a:t>
            </a:r>
            <a:r>
              <a:rPr sz="905" spc="37" dirty="0">
                <a:solidFill>
                  <a:srgbClr val="58595B"/>
                </a:solidFill>
                <a:latin typeface="Gill Sans MT"/>
                <a:cs typeface="Gill Sans MT"/>
              </a:rPr>
              <a:t>be</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12" dirty="0">
                <a:solidFill>
                  <a:srgbClr val="58595B"/>
                </a:solidFill>
                <a:latin typeface="Gill Sans MT"/>
                <a:cs typeface="Gill Sans MT"/>
              </a:rPr>
              <a:t>provide</a:t>
            </a:r>
            <a:r>
              <a:rPr sz="905" spc="-33" dirty="0">
                <a:solidFill>
                  <a:srgbClr val="58595B"/>
                </a:solidFill>
                <a:latin typeface="Gill Sans MT"/>
                <a:cs typeface="Gill Sans MT"/>
              </a:rPr>
              <a:t> </a:t>
            </a:r>
            <a:r>
              <a:rPr sz="905" spc="33" dirty="0">
                <a:solidFill>
                  <a:srgbClr val="58595B"/>
                </a:solidFill>
                <a:latin typeface="Gill Sans MT"/>
                <a:cs typeface="Gill Sans MT"/>
              </a:rPr>
              <a:t>customer</a:t>
            </a:r>
            <a:endParaRPr sz="905">
              <a:solidFill>
                <a:prstClr val="black"/>
              </a:solidFill>
              <a:latin typeface="Gill Sans MT"/>
              <a:cs typeface="Gill Sans MT"/>
            </a:endParaRPr>
          </a:p>
          <a:p>
            <a:pPr marL="10451" marR="4180" defTabSz="752460">
              <a:lnSpc>
                <a:spcPct val="121300"/>
              </a:lnSpc>
            </a:pPr>
            <a:r>
              <a:rPr sz="905" spc="33" dirty="0">
                <a:solidFill>
                  <a:srgbClr val="58595B"/>
                </a:solidFill>
                <a:latin typeface="Gill Sans MT"/>
                <a:cs typeface="Gill Sans MT"/>
              </a:rPr>
              <a:t>convenience</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33" dirty="0">
                <a:solidFill>
                  <a:srgbClr val="58595B"/>
                </a:solidFill>
                <a:latin typeface="Gill Sans MT"/>
                <a:cs typeface="Gill Sans MT"/>
              </a:rPr>
              <a:t>deflect</a:t>
            </a:r>
            <a:r>
              <a:rPr sz="905" spc="-29" dirty="0">
                <a:solidFill>
                  <a:srgbClr val="58595B"/>
                </a:solidFill>
                <a:latin typeface="Gill Sans MT"/>
                <a:cs typeface="Gill Sans MT"/>
              </a:rPr>
              <a:t> </a:t>
            </a:r>
            <a:r>
              <a:rPr sz="905" spc="29" dirty="0">
                <a:solidFill>
                  <a:srgbClr val="58595B"/>
                </a:solidFill>
                <a:latin typeface="Gill Sans MT"/>
                <a:cs typeface="Gill Sans MT"/>
              </a:rPr>
              <a:t>inbound</a:t>
            </a:r>
            <a:r>
              <a:rPr sz="905" spc="-29" dirty="0">
                <a:solidFill>
                  <a:srgbClr val="58595B"/>
                </a:solidFill>
                <a:latin typeface="Gill Sans MT"/>
                <a:cs typeface="Gill Sans MT"/>
              </a:rPr>
              <a:t> </a:t>
            </a:r>
            <a:r>
              <a:rPr sz="905" spc="41" dirty="0">
                <a:solidFill>
                  <a:srgbClr val="58595B"/>
                </a:solidFill>
                <a:latin typeface="Gill Sans MT"/>
                <a:cs typeface="Gill Sans MT"/>
              </a:rPr>
              <a:t>call</a:t>
            </a:r>
            <a:r>
              <a:rPr sz="905" spc="-29" dirty="0">
                <a:solidFill>
                  <a:srgbClr val="58595B"/>
                </a:solidFill>
                <a:latin typeface="Gill Sans MT"/>
                <a:cs typeface="Gill Sans MT"/>
              </a:rPr>
              <a:t> </a:t>
            </a:r>
            <a:r>
              <a:rPr sz="905" spc="12" dirty="0">
                <a:solidFill>
                  <a:srgbClr val="58595B"/>
                </a:solidFill>
                <a:latin typeface="Gill Sans MT"/>
                <a:cs typeface="Gill Sans MT"/>
              </a:rPr>
              <a:t>center</a:t>
            </a:r>
            <a:r>
              <a:rPr sz="905" spc="-29" dirty="0">
                <a:solidFill>
                  <a:srgbClr val="58595B"/>
                </a:solidFill>
                <a:latin typeface="Gill Sans MT"/>
                <a:cs typeface="Gill Sans MT"/>
              </a:rPr>
              <a:t> </a:t>
            </a:r>
            <a:r>
              <a:rPr sz="905" spc="41" dirty="0">
                <a:solidFill>
                  <a:srgbClr val="58595B"/>
                </a:solidFill>
                <a:latin typeface="Gill Sans MT"/>
                <a:cs typeface="Gill Sans MT"/>
              </a:rPr>
              <a:t>contacts  </a:t>
            </a:r>
            <a:r>
              <a:rPr sz="905" spc="37" dirty="0">
                <a:solidFill>
                  <a:srgbClr val="58595B"/>
                </a:solidFill>
                <a:latin typeface="Gill Sans MT"/>
                <a:cs typeface="Gill Sans MT"/>
              </a:rPr>
              <a:t>when </a:t>
            </a:r>
            <a:r>
              <a:rPr sz="905" spc="29" dirty="0">
                <a:solidFill>
                  <a:srgbClr val="58595B"/>
                </a:solidFill>
                <a:latin typeface="Gill Sans MT"/>
                <a:cs typeface="Gill Sans MT"/>
              </a:rPr>
              <a:t>practical. </a:t>
            </a:r>
            <a:r>
              <a:rPr sz="905" spc="33" dirty="0">
                <a:solidFill>
                  <a:srgbClr val="58595B"/>
                </a:solidFill>
                <a:latin typeface="Gill Sans MT"/>
                <a:cs typeface="Gill Sans MT"/>
              </a:rPr>
              <a:t>This </a:t>
            </a:r>
            <a:r>
              <a:rPr sz="905" spc="29" dirty="0">
                <a:solidFill>
                  <a:srgbClr val="58595B"/>
                </a:solidFill>
                <a:latin typeface="Gill Sans MT"/>
                <a:cs typeface="Gill Sans MT"/>
              </a:rPr>
              <a:t>could include </a:t>
            </a:r>
            <a:r>
              <a:rPr sz="905" spc="41" dirty="0">
                <a:solidFill>
                  <a:srgbClr val="58595B"/>
                </a:solidFill>
                <a:latin typeface="Gill Sans MT"/>
                <a:cs typeface="Gill Sans MT"/>
              </a:rPr>
              <a:t>switching </a:t>
            </a:r>
            <a:r>
              <a:rPr sz="905" spc="16" dirty="0">
                <a:solidFill>
                  <a:srgbClr val="58595B"/>
                </a:solidFill>
                <a:latin typeface="Gill Sans MT"/>
                <a:cs typeface="Gill Sans MT"/>
              </a:rPr>
              <a:t>the  </a:t>
            </a:r>
            <a:r>
              <a:rPr sz="905" spc="33" dirty="0">
                <a:solidFill>
                  <a:srgbClr val="58595B"/>
                </a:solidFill>
                <a:latin typeface="Gill Sans MT"/>
                <a:cs typeface="Gill Sans MT"/>
              </a:rPr>
              <a:t>customer </a:t>
            </a:r>
            <a:r>
              <a:rPr sz="905" spc="-8" dirty="0">
                <a:solidFill>
                  <a:srgbClr val="58595B"/>
                </a:solidFill>
                <a:latin typeface="Gill Sans MT"/>
                <a:cs typeface="Gill Sans MT"/>
              </a:rPr>
              <a:t>to </a:t>
            </a:r>
            <a:r>
              <a:rPr sz="905" spc="94" dirty="0">
                <a:solidFill>
                  <a:srgbClr val="58595B"/>
                </a:solidFill>
                <a:latin typeface="Gill Sans MT"/>
                <a:cs typeface="Gill Sans MT"/>
              </a:rPr>
              <a:t>a </a:t>
            </a:r>
            <a:r>
              <a:rPr sz="905" spc="21" dirty="0">
                <a:solidFill>
                  <a:srgbClr val="58595B"/>
                </a:solidFill>
                <a:latin typeface="Gill Sans MT"/>
                <a:cs typeface="Gill Sans MT"/>
              </a:rPr>
              <a:t>mobile, </a:t>
            </a:r>
            <a:r>
              <a:rPr sz="905" spc="12" dirty="0">
                <a:solidFill>
                  <a:srgbClr val="58595B"/>
                </a:solidFill>
                <a:latin typeface="Gill Sans MT"/>
                <a:cs typeface="Gill Sans MT"/>
              </a:rPr>
              <a:t>online, </a:t>
            </a:r>
            <a:r>
              <a:rPr sz="905" spc="-29" dirty="0">
                <a:solidFill>
                  <a:srgbClr val="58595B"/>
                </a:solidFill>
                <a:latin typeface="Gill Sans MT"/>
                <a:cs typeface="Gill Sans MT"/>
              </a:rPr>
              <a:t>or </a:t>
            </a:r>
            <a:r>
              <a:rPr sz="905" spc="41" dirty="0">
                <a:solidFill>
                  <a:srgbClr val="58595B"/>
                </a:solidFill>
                <a:latin typeface="Gill Sans MT"/>
                <a:cs typeface="Gill Sans MT"/>
              </a:rPr>
              <a:t>call </a:t>
            </a:r>
            <a:r>
              <a:rPr sz="905" spc="12" dirty="0">
                <a:solidFill>
                  <a:srgbClr val="58595B"/>
                </a:solidFill>
                <a:latin typeface="Gill Sans MT"/>
                <a:cs typeface="Gill Sans MT"/>
              </a:rPr>
              <a:t>center </a:t>
            </a:r>
            <a:r>
              <a:rPr sz="905" spc="41" dirty="0">
                <a:solidFill>
                  <a:srgbClr val="58595B"/>
                </a:solidFill>
                <a:latin typeface="Gill Sans MT"/>
                <a:cs typeface="Gill Sans MT"/>
              </a:rPr>
              <a:t>channel  </a:t>
            </a:r>
            <a:r>
              <a:rPr sz="905" spc="37" dirty="0">
                <a:solidFill>
                  <a:srgbClr val="58595B"/>
                </a:solidFill>
                <a:latin typeface="Gill Sans MT"/>
                <a:cs typeface="Gill Sans MT"/>
              </a:rPr>
              <a:t>when </a:t>
            </a:r>
            <a:r>
              <a:rPr sz="905" spc="16" dirty="0">
                <a:solidFill>
                  <a:srgbClr val="58595B"/>
                </a:solidFill>
                <a:latin typeface="Gill Sans MT"/>
                <a:cs typeface="Gill Sans MT"/>
              </a:rPr>
              <a:t>the </a:t>
            </a:r>
            <a:r>
              <a:rPr sz="905" spc="25" dirty="0">
                <a:solidFill>
                  <a:srgbClr val="58595B"/>
                </a:solidFill>
                <a:latin typeface="Gill Sans MT"/>
                <a:cs typeface="Gill Sans MT"/>
              </a:rPr>
              <a:t>voice </a:t>
            </a:r>
            <a:r>
              <a:rPr sz="905" spc="62" dirty="0">
                <a:solidFill>
                  <a:srgbClr val="58595B"/>
                </a:solidFill>
                <a:latin typeface="Gill Sans MT"/>
                <a:cs typeface="Gill Sans MT"/>
              </a:rPr>
              <a:t>app </a:t>
            </a:r>
            <a:r>
              <a:rPr sz="905" spc="37" dirty="0">
                <a:solidFill>
                  <a:srgbClr val="58595B"/>
                </a:solidFill>
                <a:latin typeface="Gill Sans MT"/>
                <a:cs typeface="Gill Sans MT"/>
              </a:rPr>
              <a:t>cannot </a:t>
            </a:r>
            <a:r>
              <a:rPr sz="905" spc="41" dirty="0">
                <a:solidFill>
                  <a:srgbClr val="58595B"/>
                </a:solidFill>
                <a:latin typeface="Gill Sans MT"/>
                <a:cs typeface="Gill Sans MT"/>
              </a:rPr>
              <a:t>adequately </a:t>
            </a:r>
            <a:r>
              <a:rPr sz="905" spc="49" dirty="0">
                <a:solidFill>
                  <a:srgbClr val="58595B"/>
                </a:solidFill>
                <a:latin typeface="Gill Sans MT"/>
                <a:cs typeface="Gill Sans MT"/>
              </a:rPr>
              <a:t>address </a:t>
            </a:r>
            <a:r>
              <a:rPr sz="905" spc="16" dirty="0">
                <a:solidFill>
                  <a:srgbClr val="58595B"/>
                </a:solidFill>
                <a:latin typeface="Gill Sans MT"/>
                <a:cs typeface="Gill Sans MT"/>
              </a:rPr>
              <a:t>the  </a:t>
            </a:r>
            <a:r>
              <a:rPr sz="905" spc="8" dirty="0">
                <a:solidFill>
                  <a:srgbClr val="58595B"/>
                </a:solidFill>
                <a:latin typeface="Gill Sans MT"/>
                <a:cs typeface="Gill Sans MT"/>
              </a:rPr>
              <a:t>inquiry.</a:t>
            </a:r>
            <a:endParaRPr sz="905">
              <a:solidFill>
                <a:prstClr val="black"/>
              </a:solidFill>
              <a:latin typeface="Gill Sans MT"/>
              <a:cs typeface="Gill Sans MT"/>
            </a:endParaRPr>
          </a:p>
        </p:txBody>
      </p:sp>
      <p:sp>
        <p:nvSpPr>
          <p:cNvPr id="4" name="object 4"/>
          <p:cNvSpPr txBox="1"/>
          <p:nvPr/>
        </p:nvSpPr>
        <p:spPr>
          <a:xfrm>
            <a:off x="303059" y="3257813"/>
            <a:ext cx="2658030" cy="853090"/>
          </a:xfrm>
          <a:prstGeom prst="rect">
            <a:avLst/>
          </a:prstGeom>
        </p:spPr>
        <p:txBody>
          <a:bodyPr vert="horz" wrap="square" lIns="0" tIns="10450" rIns="0" bIns="0" rtlCol="0">
            <a:spAutoFit/>
          </a:bodyPr>
          <a:lstStyle/>
          <a:p>
            <a:pPr marL="10451" marR="4180" defTabSz="752460">
              <a:lnSpc>
                <a:spcPct val="121300"/>
              </a:lnSpc>
              <a:spcBef>
                <a:spcPts val="82"/>
              </a:spcBef>
            </a:pPr>
            <a:r>
              <a:rPr sz="905" spc="-41" dirty="0">
                <a:solidFill>
                  <a:srgbClr val="58595B"/>
                </a:solidFill>
                <a:latin typeface="Gill Sans MT"/>
                <a:cs typeface="Gill Sans MT"/>
              </a:rPr>
              <a:t>A </a:t>
            </a:r>
            <a:r>
              <a:rPr sz="905" spc="16" dirty="0">
                <a:solidFill>
                  <a:srgbClr val="58595B"/>
                </a:solidFill>
                <a:latin typeface="Gill Sans MT"/>
                <a:cs typeface="Gill Sans MT"/>
              </a:rPr>
              <a:t>more </a:t>
            </a:r>
            <a:r>
              <a:rPr sz="905" spc="53" dirty="0">
                <a:solidFill>
                  <a:srgbClr val="58595B"/>
                </a:solidFill>
                <a:latin typeface="Gill Sans MT"/>
                <a:cs typeface="Gill Sans MT"/>
              </a:rPr>
              <a:t>advanced </a:t>
            </a:r>
            <a:r>
              <a:rPr sz="905" spc="29" dirty="0">
                <a:solidFill>
                  <a:srgbClr val="58595B"/>
                </a:solidFill>
                <a:latin typeface="Gill Sans MT"/>
                <a:cs typeface="Gill Sans MT"/>
              </a:rPr>
              <a:t>implementation </a:t>
            </a:r>
            <a:r>
              <a:rPr sz="905" spc="45" dirty="0">
                <a:solidFill>
                  <a:srgbClr val="58595B"/>
                </a:solidFill>
                <a:latin typeface="Gill Sans MT"/>
                <a:cs typeface="Gill Sans MT"/>
              </a:rPr>
              <a:t>might </a:t>
            </a:r>
            <a:r>
              <a:rPr sz="905" spc="29" dirty="0">
                <a:solidFill>
                  <a:srgbClr val="58595B"/>
                </a:solidFill>
                <a:latin typeface="Gill Sans MT"/>
                <a:cs typeface="Gill Sans MT"/>
              </a:rPr>
              <a:t>include  </a:t>
            </a:r>
            <a:r>
              <a:rPr sz="905" spc="45" dirty="0">
                <a:solidFill>
                  <a:srgbClr val="58595B"/>
                </a:solidFill>
                <a:latin typeface="Gill Sans MT"/>
                <a:cs typeface="Gill Sans MT"/>
              </a:rPr>
              <a:t>account </a:t>
            </a:r>
            <a:r>
              <a:rPr sz="905" spc="29" dirty="0">
                <a:solidFill>
                  <a:srgbClr val="58595B"/>
                </a:solidFill>
                <a:latin typeface="Gill Sans MT"/>
                <a:cs typeface="Gill Sans MT"/>
              </a:rPr>
              <a:t>linking </a:t>
            </a:r>
            <a:r>
              <a:rPr sz="905" spc="58" dirty="0">
                <a:solidFill>
                  <a:srgbClr val="58595B"/>
                </a:solidFill>
                <a:latin typeface="Gill Sans MT"/>
                <a:cs typeface="Gill Sans MT"/>
              </a:rPr>
              <a:t>and </a:t>
            </a:r>
            <a:r>
              <a:rPr sz="905" spc="70" dirty="0">
                <a:solidFill>
                  <a:srgbClr val="58595B"/>
                </a:solidFill>
                <a:latin typeface="Gill Sans MT"/>
                <a:cs typeface="Gill Sans MT"/>
              </a:rPr>
              <a:t>accessing </a:t>
            </a:r>
            <a:r>
              <a:rPr sz="905" spc="25" dirty="0">
                <a:solidFill>
                  <a:srgbClr val="58595B"/>
                </a:solidFill>
                <a:latin typeface="Gill Sans MT"/>
                <a:cs typeface="Gill Sans MT"/>
              </a:rPr>
              <a:t>information </a:t>
            </a:r>
            <a:r>
              <a:rPr sz="905" spc="45" dirty="0">
                <a:solidFill>
                  <a:srgbClr val="58595B"/>
                </a:solidFill>
                <a:latin typeface="Gill Sans MT"/>
                <a:cs typeface="Gill Sans MT"/>
              </a:rPr>
              <a:t>specific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21" dirty="0">
                <a:solidFill>
                  <a:srgbClr val="58595B"/>
                </a:solidFill>
                <a:latin typeface="Gill Sans MT"/>
                <a:cs typeface="Gill Sans MT"/>
              </a:rPr>
              <a:t>particular</a:t>
            </a:r>
            <a:r>
              <a:rPr sz="905" spc="-33" dirty="0">
                <a:solidFill>
                  <a:srgbClr val="58595B"/>
                </a:solidFill>
                <a:latin typeface="Gill Sans MT"/>
                <a:cs typeface="Gill Sans MT"/>
              </a:rPr>
              <a:t> </a:t>
            </a:r>
            <a:r>
              <a:rPr sz="905" spc="16" dirty="0">
                <a:solidFill>
                  <a:srgbClr val="58595B"/>
                </a:solidFill>
                <a:latin typeface="Gill Sans MT"/>
                <a:cs typeface="Gill Sans MT"/>
              </a:rPr>
              <a:t>user.</a:t>
            </a:r>
            <a:r>
              <a:rPr sz="905" spc="-33" dirty="0">
                <a:solidFill>
                  <a:srgbClr val="58595B"/>
                </a:solidFill>
                <a:latin typeface="Gill Sans MT"/>
                <a:cs typeface="Gill Sans MT"/>
              </a:rPr>
              <a:t> </a:t>
            </a:r>
            <a:r>
              <a:rPr sz="905" spc="25" dirty="0">
                <a:solidFill>
                  <a:srgbClr val="58595B"/>
                </a:solidFill>
                <a:latin typeface="Gill Sans MT"/>
                <a:cs typeface="Gill Sans MT"/>
              </a:rPr>
              <a:t>Finally,</a:t>
            </a:r>
            <a:r>
              <a:rPr sz="905" spc="-33" dirty="0">
                <a:solidFill>
                  <a:srgbClr val="58595B"/>
                </a:solidFill>
                <a:latin typeface="Gill Sans MT"/>
                <a:cs typeface="Gill Sans MT"/>
              </a:rPr>
              <a:t> </a:t>
            </a:r>
            <a:r>
              <a:rPr sz="905" spc="21" dirty="0">
                <a:solidFill>
                  <a:srgbClr val="58595B"/>
                </a:solidFill>
                <a:latin typeface="Gill Sans MT"/>
                <a:cs typeface="Gill Sans MT"/>
              </a:rPr>
              <a:t>you</a:t>
            </a:r>
            <a:r>
              <a:rPr sz="905" spc="-29" dirty="0">
                <a:solidFill>
                  <a:srgbClr val="58595B"/>
                </a:solidFill>
                <a:latin typeface="Gill Sans MT"/>
                <a:cs typeface="Gill Sans MT"/>
              </a:rPr>
              <a:t> </a:t>
            </a:r>
            <a:r>
              <a:rPr sz="905" spc="29" dirty="0">
                <a:solidFill>
                  <a:srgbClr val="58595B"/>
                </a:solidFill>
                <a:latin typeface="Gill Sans MT"/>
                <a:cs typeface="Gill Sans MT"/>
              </a:rPr>
              <a:t>could</a:t>
            </a:r>
            <a:r>
              <a:rPr sz="905" spc="-33" dirty="0">
                <a:solidFill>
                  <a:srgbClr val="58595B"/>
                </a:solidFill>
                <a:latin typeface="Gill Sans MT"/>
                <a:cs typeface="Gill Sans MT"/>
              </a:rPr>
              <a:t> </a:t>
            </a:r>
            <a:r>
              <a:rPr sz="905" spc="41" dirty="0">
                <a:solidFill>
                  <a:srgbClr val="58595B"/>
                </a:solidFill>
                <a:latin typeface="Gill Sans MT"/>
                <a:cs typeface="Gill Sans MT"/>
              </a:rPr>
              <a:t>enable</a:t>
            </a:r>
            <a:r>
              <a:rPr sz="905" spc="-33" dirty="0">
                <a:solidFill>
                  <a:srgbClr val="58595B"/>
                </a:solidFill>
                <a:latin typeface="Gill Sans MT"/>
                <a:cs typeface="Gill Sans MT"/>
              </a:rPr>
              <a:t> </a:t>
            </a:r>
            <a:r>
              <a:rPr sz="905" spc="45" dirty="0">
                <a:solidFill>
                  <a:srgbClr val="58595B"/>
                </a:solidFill>
                <a:latin typeface="Gill Sans MT"/>
                <a:cs typeface="Gill Sans MT"/>
              </a:rPr>
              <a:t>users</a:t>
            </a:r>
            <a:r>
              <a:rPr sz="905" spc="-33" dirty="0">
                <a:solidFill>
                  <a:srgbClr val="58595B"/>
                </a:solidFill>
                <a:latin typeface="Gill Sans MT"/>
                <a:cs typeface="Gill Sans MT"/>
              </a:rPr>
              <a:t> </a:t>
            </a:r>
            <a:r>
              <a:rPr sz="905" spc="-8" dirty="0">
                <a:solidFill>
                  <a:srgbClr val="58595B"/>
                </a:solidFill>
                <a:latin typeface="Gill Sans MT"/>
                <a:cs typeface="Gill Sans MT"/>
              </a:rPr>
              <a:t>to  </a:t>
            </a:r>
            <a:r>
              <a:rPr sz="905" spc="33" dirty="0">
                <a:solidFill>
                  <a:srgbClr val="58595B"/>
                </a:solidFill>
                <a:latin typeface="Gill Sans MT"/>
                <a:cs typeface="Gill Sans MT"/>
              </a:rPr>
              <a:t>connect </a:t>
            </a:r>
            <a:r>
              <a:rPr sz="905" spc="37" dirty="0">
                <a:solidFill>
                  <a:srgbClr val="58595B"/>
                </a:solidFill>
                <a:latin typeface="Gill Sans MT"/>
                <a:cs typeface="Gill Sans MT"/>
              </a:rPr>
              <a:t>by </a:t>
            </a:r>
            <a:r>
              <a:rPr sz="905" spc="25" dirty="0">
                <a:solidFill>
                  <a:srgbClr val="58595B"/>
                </a:solidFill>
                <a:latin typeface="Gill Sans MT"/>
                <a:cs typeface="Gill Sans MT"/>
              </a:rPr>
              <a:t>voice </a:t>
            </a:r>
            <a:r>
              <a:rPr sz="905" spc="-8" dirty="0">
                <a:solidFill>
                  <a:srgbClr val="58595B"/>
                </a:solidFill>
                <a:latin typeface="Gill Sans MT"/>
                <a:cs typeface="Gill Sans MT"/>
              </a:rPr>
              <a:t>to </a:t>
            </a:r>
            <a:r>
              <a:rPr sz="905" spc="94" dirty="0">
                <a:solidFill>
                  <a:srgbClr val="58595B"/>
                </a:solidFill>
                <a:latin typeface="Gill Sans MT"/>
                <a:cs typeface="Gill Sans MT"/>
              </a:rPr>
              <a:t>a </a:t>
            </a:r>
            <a:r>
              <a:rPr sz="905" spc="12" dirty="0">
                <a:solidFill>
                  <a:srgbClr val="58595B"/>
                </a:solidFill>
                <a:latin typeface="Gill Sans MT"/>
                <a:cs typeface="Gill Sans MT"/>
              </a:rPr>
              <a:t>live </a:t>
            </a:r>
            <a:r>
              <a:rPr sz="905" spc="53" dirty="0">
                <a:solidFill>
                  <a:srgbClr val="58595B"/>
                </a:solidFill>
                <a:latin typeface="Gill Sans MT"/>
                <a:cs typeface="Gill Sans MT"/>
              </a:rPr>
              <a:t>agent </a:t>
            </a:r>
            <a:r>
              <a:rPr sz="905" spc="-8" dirty="0">
                <a:solidFill>
                  <a:srgbClr val="58595B"/>
                </a:solidFill>
                <a:latin typeface="Gill Sans MT"/>
                <a:cs typeface="Gill Sans MT"/>
              </a:rPr>
              <a:t>to </a:t>
            </a:r>
            <a:r>
              <a:rPr sz="905" spc="49" dirty="0">
                <a:solidFill>
                  <a:srgbClr val="58595B"/>
                </a:solidFill>
                <a:latin typeface="Gill Sans MT"/>
                <a:cs typeface="Gill Sans MT"/>
              </a:rPr>
              <a:t>address </a:t>
            </a:r>
            <a:r>
              <a:rPr sz="905" spc="29" dirty="0">
                <a:solidFill>
                  <a:srgbClr val="58595B"/>
                </a:solidFill>
                <a:latin typeface="Gill Sans MT"/>
                <a:cs typeface="Gill Sans MT"/>
              </a:rPr>
              <a:t>detailed  </a:t>
            </a:r>
            <a:r>
              <a:rPr sz="905" spc="62" dirty="0">
                <a:solidFill>
                  <a:srgbClr val="58595B"/>
                </a:solidFill>
                <a:latin typeface="Gill Sans MT"/>
                <a:cs typeface="Gill Sans MT"/>
              </a:rPr>
              <a:t>issues</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21" dirty="0">
                <a:solidFill>
                  <a:srgbClr val="58595B"/>
                </a:solidFill>
                <a:latin typeface="Gill Sans MT"/>
                <a:cs typeface="Gill Sans MT"/>
              </a:rPr>
              <a:t>are</a:t>
            </a:r>
            <a:r>
              <a:rPr sz="905" spc="-33" dirty="0">
                <a:solidFill>
                  <a:srgbClr val="58595B"/>
                </a:solidFill>
                <a:latin typeface="Gill Sans MT"/>
                <a:cs typeface="Gill Sans MT"/>
              </a:rPr>
              <a:t> </a:t>
            </a:r>
            <a:r>
              <a:rPr sz="905" spc="41" dirty="0">
                <a:solidFill>
                  <a:srgbClr val="58595B"/>
                </a:solidFill>
                <a:latin typeface="Gill Sans MT"/>
                <a:cs typeface="Gill Sans MT"/>
              </a:rPr>
              <a:t>best</a:t>
            </a:r>
            <a:r>
              <a:rPr sz="905" spc="-29" dirty="0">
                <a:solidFill>
                  <a:srgbClr val="58595B"/>
                </a:solidFill>
                <a:latin typeface="Gill Sans MT"/>
                <a:cs typeface="Gill Sans MT"/>
              </a:rPr>
              <a:t> </a:t>
            </a:r>
            <a:r>
              <a:rPr sz="905" spc="41" dirty="0">
                <a:solidFill>
                  <a:srgbClr val="58595B"/>
                </a:solidFill>
                <a:latin typeface="Gill Sans MT"/>
                <a:cs typeface="Gill Sans MT"/>
              </a:rPr>
              <a:t>handled</a:t>
            </a:r>
            <a:r>
              <a:rPr sz="905" spc="-33" dirty="0">
                <a:solidFill>
                  <a:srgbClr val="58595B"/>
                </a:solidFill>
                <a:latin typeface="Gill Sans MT"/>
                <a:cs typeface="Gill Sans MT"/>
              </a:rPr>
              <a:t> </a:t>
            </a:r>
            <a:r>
              <a:rPr sz="905" spc="21" dirty="0">
                <a:solidFill>
                  <a:srgbClr val="58595B"/>
                </a:solidFill>
                <a:latin typeface="Gill Sans MT"/>
                <a:cs typeface="Gill Sans MT"/>
              </a:rPr>
              <a:t>through</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29" dirty="0">
                <a:solidFill>
                  <a:srgbClr val="58595B"/>
                </a:solidFill>
                <a:latin typeface="Gill Sans MT"/>
                <a:cs typeface="Gill Sans MT"/>
              </a:rPr>
              <a:t>phone</a:t>
            </a:r>
            <a:r>
              <a:rPr sz="905" spc="-33" dirty="0">
                <a:solidFill>
                  <a:srgbClr val="58595B"/>
                </a:solidFill>
                <a:latin typeface="Gill Sans MT"/>
                <a:cs typeface="Gill Sans MT"/>
              </a:rPr>
              <a:t> </a:t>
            </a:r>
            <a:r>
              <a:rPr sz="905" spc="33" dirty="0">
                <a:solidFill>
                  <a:srgbClr val="58595B"/>
                </a:solidFill>
                <a:latin typeface="Gill Sans MT"/>
                <a:cs typeface="Gill Sans MT"/>
              </a:rPr>
              <a:t>call.</a:t>
            </a:r>
            <a:endParaRPr sz="905">
              <a:solidFill>
                <a:prstClr val="black"/>
              </a:solidFill>
              <a:latin typeface="Gill Sans MT"/>
              <a:cs typeface="Gill Sans MT"/>
            </a:endParaRPr>
          </a:p>
        </p:txBody>
      </p:sp>
      <p:sp>
        <p:nvSpPr>
          <p:cNvPr id="5" name="object 5"/>
          <p:cNvSpPr txBox="1"/>
          <p:nvPr/>
        </p:nvSpPr>
        <p:spPr>
          <a:xfrm>
            <a:off x="303058" y="4198591"/>
            <a:ext cx="2756785" cy="1527121"/>
          </a:xfrm>
          <a:prstGeom prst="rect">
            <a:avLst/>
          </a:prstGeom>
        </p:spPr>
        <p:txBody>
          <a:bodyPr vert="horz" wrap="square" lIns="0" tIns="10450" rIns="0" bIns="0" rtlCol="0">
            <a:spAutoFit/>
          </a:bodyPr>
          <a:lstStyle/>
          <a:p>
            <a:pPr marL="10451" marR="4180" defTabSz="752460">
              <a:lnSpc>
                <a:spcPct val="121300"/>
              </a:lnSpc>
              <a:spcBef>
                <a:spcPts val="82"/>
              </a:spcBef>
            </a:pPr>
            <a:r>
              <a:rPr sz="905" spc="4" dirty="0">
                <a:solidFill>
                  <a:srgbClr val="58595B"/>
                </a:solidFill>
                <a:latin typeface="Gill Sans MT"/>
                <a:cs typeface="Gill Sans MT"/>
              </a:rPr>
              <a:t>Today, </a:t>
            </a:r>
            <a:r>
              <a:rPr sz="905" spc="37" dirty="0">
                <a:solidFill>
                  <a:srgbClr val="58595B"/>
                </a:solidFill>
                <a:latin typeface="Gill Sans MT"/>
                <a:cs typeface="Gill Sans MT"/>
              </a:rPr>
              <a:t>31.4% of </a:t>
            </a:r>
            <a:r>
              <a:rPr sz="905" spc="45" dirty="0">
                <a:solidFill>
                  <a:srgbClr val="58595B"/>
                </a:solidFill>
                <a:latin typeface="Gill Sans MT"/>
                <a:cs typeface="Gill Sans MT"/>
              </a:rPr>
              <a:t>consumers </a:t>
            </a:r>
            <a:r>
              <a:rPr sz="905" spc="25" dirty="0">
                <a:solidFill>
                  <a:srgbClr val="58595B"/>
                </a:solidFill>
                <a:latin typeface="Gill Sans MT"/>
                <a:cs typeface="Gill Sans MT"/>
              </a:rPr>
              <a:t>would </a:t>
            </a:r>
            <a:r>
              <a:rPr sz="905" spc="8" dirty="0">
                <a:solidFill>
                  <a:srgbClr val="58595B"/>
                </a:solidFill>
                <a:latin typeface="Gill Sans MT"/>
                <a:cs typeface="Gill Sans MT"/>
              </a:rPr>
              <a:t>like </a:t>
            </a:r>
            <a:r>
              <a:rPr sz="905" spc="-8" dirty="0">
                <a:solidFill>
                  <a:srgbClr val="58595B"/>
                </a:solidFill>
                <a:latin typeface="Gill Sans MT"/>
                <a:cs typeface="Gill Sans MT"/>
              </a:rPr>
              <a:t>to </a:t>
            </a:r>
            <a:r>
              <a:rPr sz="905" spc="37" dirty="0">
                <a:solidFill>
                  <a:srgbClr val="58595B"/>
                </a:solidFill>
                <a:latin typeface="Gill Sans MT"/>
                <a:cs typeface="Gill Sans MT"/>
              </a:rPr>
              <a:t>be </a:t>
            </a:r>
            <a:r>
              <a:rPr sz="905" spc="45" dirty="0">
                <a:solidFill>
                  <a:srgbClr val="58595B"/>
                </a:solidFill>
                <a:latin typeface="Gill Sans MT"/>
                <a:cs typeface="Gill Sans MT"/>
              </a:rPr>
              <a:t>able </a:t>
            </a:r>
            <a:r>
              <a:rPr sz="905" spc="-8" dirty="0">
                <a:solidFill>
                  <a:srgbClr val="58595B"/>
                </a:solidFill>
                <a:latin typeface="Gill Sans MT"/>
                <a:cs typeface="Gill Sans MT"/>
              </a:rPr>
              <a:t>to  </a:t>
            </a:r>
            <a:r>
              <a:rPr sz="905" spc="58" dirty="0">
                <a:solidFill>
                  <a:srgbClr val="58595B"/>
                </a:solidFill>
                <a:latin typeface="Gill Sans MT"/>
                <a:cs typeface="Gill Sans MT"/>
              </a:rPr>
              <a:t>use </a:t>
            </a:r>
            <a:r>
              <a:rPr sz="905" dirty="0">
                <a:solidFill>
                  <a:srgbClr val="58595B"/>
                </a:solidFill>
                <a:latin typeface="Gill Sans MT"/>
                <a:cs typeface="Gill Sans MT"/>
              </a:rPr>
              <a:t>their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8" dirty="0">
                <a:solidFill>
                  <a:srgbClr val="58595B"/>
                </a:solidFill>
                <a:latin typeface="Gill Sans MT"/>
                <a:cs typeface="Gill Sans MT"/>
              </a:rPr>
              <a:t>to </a:t>
            </a:r>
            <a:r>
              <a:rPr sz="905" spc="33" dirty="0">
                <a:solidFill>
                  <a:srgbClr val="58595B"/>
                </a:solidFill>
                <a:latin typeface="Gill Sans MT"/>
                <a:cs typeface="Gill Sans MT"/>
              </a:rPr>
              <a:t>contact customer service  </a:t>
            </a:r>
            <a:r>
              <a:rPr sz="905" spc="37" dirty="0">
                <a:solidFill>
                  <a:srgbClr val="58595B"/>
                </a:solidFill>
                <a:latin typeface="Gill Sans MT"/>
                <a:cs typeface="Gill Sans MT"/>
              </a:rPr>
              <a:t>departments. </a:t>
            </a:r>
            <a:r>
              <a:rPr sz="905" dirty="0">
                <a:solidFill>
                  <a:srgbClr val="58595B"/>
                </a:solidFill>
                <a:latin typeface="Gill Sans MT"/>
                <a:cs typeface="Gill Sans MT"/>
              </a:rPr>
              <a:t>Another </a:t>
            </a:r>
            <a:r>
              <a:rPr sz="905" spc="45" dirty="0">
                <a:solidFill>
                  <a:srgbClr val="58595B"/>
                </a:solidFill>
                <a:latin typeface="Gill Sans MT"/>
                <a:cs typeface="Gill Sans MT"/>
              </a:rPr>
              <a:t>30% </a:t>
            </a:r>
            <a:r>
              <a:rPr sz="905" spc="21" dirty="0">
                <a:solidFill>
                  <a:srgbClr val="58595B"/>
                </a:solidFill>
                <a:latin typeface="Gill Sans MT"/>
                <a:cs typeface="Gill Sans MT"/>
              </a:rPr>
              <a:t>are </a:t>
            </a:r>
            <a:r>
              <a:rPr sz="905" spc="33" dirty="0">
                <a:solidFill>
                  <a:srgbClr val="58595B"/>
                </a:solidFill>
                <a:latin typeface="Gill Sans MT"/>
                <a:cs typeface="Gill Sans MT"/>
              </a:rPr>
              <a:t>unsure </a:t>
            </a:r>
            <a:r>
              <a:rPr sz="905" spc="58" dirty="0">
                <a:solidFill>
                  <a:srgbClr val="58595B"/>
                </a:solidFill>
                <a:latin typeface="Gill Sans MT"/>
                <a:cs typeface="Gill Sans MT"/>
              </a:rPr>
              <a:t>and </a:t>
            </a:r>
            <a:r>
              <a:rPr sz="905" spc="33" dirty="0">
                <a:solidFill>
                  <a:srgbClr val="58595B"/>
                </a:solidFill>
                <a:latin typeface="Gill Sans MT"/>
                <a:cs typeface="Gill Sans MT"/>
              </a:rPr>
              <a:t>just </a:t>
            </a:r>
            <a:r>
              <a:rPr sz="905" spc="16" dirty="0">
                <a:solidFill>
                  <a:srgbClr val="58595B"/>
                </a:solidFill>
                <a:latin typeface="Gill Sans MT"/>
                <a:cs typeface="Gill Sans MT"/>
              </a:rPr>
              <a:t>under  </a:t>
            </a:r>
            <a:r>
              <a:rPr sz="905" spc="45" dirty="0">
                <a:solidFill>
                  <a:srgbClr val="58595B"/>
                </a:solidFill>
                <a:latin typeface="Gill Sans MT"/>
                <a:cs typeface="Gill Sans MT"/>
              </a:rPr>
              <a:t>40%</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8" dirty="0">
                <a:solidFill>
                  <a:srgbClr val="58595B"/>
                </a:solidFill>
                <a:latin typeface="Gill Sans MT"/>
                <a:cs typeface="Gill Sans MT"/>
              </a:rPr>
              <a:t>not</a:t>
            </a:r>
            <a:r>
              <a:rPr sz="905" spc="-33" dirty="0">
                <a:solidFill>
                  <a:srgbClr val="58595B"/>
                </a:solidFill>
                <a:latin typeface="Gill Sans MT"/>
                <a:cs typeface="Gill Sans MT"/>
              </a:rPr>
              <a:t> </a:t>
            </a:r>
            <a:r>
              <a:rPr sz="905" spc="16" dirty="0">
                <a:solidFill>
                  <a:srgbClr val="58595B"/>
                </a:solidFill>
                <a:latin typeface="Gill Sans MT"/>
                <a:cs typeface="Gill Sans MT"/>
              </a:rPr>
              <a:t>interested.</a:t>
            </a:r>
            <a:r>
              <a:rPr sz="905" spc="-29" dirty="0">
                <a:solidFill>
                  <a:srgbClr val="58595B"/>
                </a:solidFill>
                <a:latin typeface="Gill Sans MT"/>
                <a:cs typeface="Gill Sans MT"/>
              </a:rPr>
              <a:t> </a:t>
            </a:r>
            <a:r>
              <a:rPr sz="905" spc="-4" dirty="0">
                <a:solidFill>
                  <a:srgbClr val="58595B"/>
                </a:solidFill>
                <a:latin typeface="Gill Sans MT"/>
                <a:cs typeface="Gill Sans MT"/>
              </a:rPr>
              <a:t>However,</a:t>
            </a:r>
            <a:r>
              <a:rPr sz="905" spc="-33" dirty="0">
                <a:solidFill>
                  <a:srgbClr val="58595B"/>
                </a:solidFill>
                <a:latin typeface="Gill Sans MT"/>
                <a:cs typeface="Gill Sans MT"/>
              </a:rPr>
              <a:t> </a:t>
            </a:r>
            <a:r>
              <a:rPr sz="905" spc="33" dirty="0">
                <a:solidFill>
                  <a:srgbClr val="58595B"/>
                </a:solidFill>
                <a:latin typeface="Gill Sans MT"/>
                <a:cs typeface="Gill Sans MT"/>
              </a:rPr>
              <a:t>this</a:t>
            </a:r>
            <a:r>
              <a:rPr sz="905" spc="-29" dirty="0">
                <a:solidFill>
                  <a:srgbClr val="58595B"/>
                </a:solidFill>
                <a:latin typeface="Gill Sans MT"/>
                <a:cs typeface="Gill Sans MT"/>
              </a:rPr>
              <a:t> </a:t>
            </a:r>
            <a:r>
              <a:rPr sz="905" spc="74" dirty="0">
                <a:solidFill>
                  <a:srgbClr val="58595B"/>
                </a:solidFill>
                <a:latin typeface="Gill Sans MT"/>
                <a:cs typeface="Gill Sans MT"/>
              </a:rPr>
              <a:t>means</a:t>
            </a:r>
            <a:r>
              <a:rPr sz="905" spc="-29"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16" dirty="0">
                <a:solidFill>
                  <a:srgbClr val="58595B"/>
                </a:solidFill>
                <a:latin typeface="Gill Sans MT"/>
                <a:cs typeface="Gill Sans MT"/>
              </a:rPr>
              <a:t>more  </a:t>
            </a:r>
            <a:r>
              <a:rPr sz="905" spc="41" dirty="0">
                <a:solidFill>
                  <a:srgbClr val="58595B"/>
                </a:solidFill>
                <a:latin typeface="Gill Sans MT"/>
                <a:cs typeface="Gill Sans MT"/>
              </a:rPr>
              <a:t>than </a:t>
            </a:r>
            <a:r>
              <a:rPr sz="905" spc="45" dirty="0">
                <a:solidFill>
                  <a:srgbClr val="58595B"/>
                </a:solidFill>
                <a:latin typeface="Gill Sans MT"/>
                <a:cs typeface="Gill Sans MT"/>
              </a:rPr>
              <a:t>20 </a:t>
            </a:r>
            <a:r>
              <a:rPr sz="905" spc="21" dirty="0">
                <a:solidFill>
                  <a:srgbClr val="58595B"/>
                </a:solidFill>
                <a:latin typeface="Gill Sans MT"/>
                <a:cs typeface="Gill Sans MT"/>
              </a:rPr>
              <a:t>million </a:t>
            </a:r>
            <a:r>
              <a:rPr sz="905" spc="25" dirty="0">
                <a:solidFill>
                  <a:srgbClr val="58595B"/>
                </a:solidFill>
                <a:latin typeface="Gill Sans MT"/>
                <a:cs typeface="Gill Sans MT"/>
              </a:rPr>
              <a:t>U.S. </a:t>
            </a:r>
            <a:r>
              <a:rPr sz="905" spc="45" dirty="0">
                <a:solidFill>
                  <a:srgbClr val="58595B"/>
                </a:solidFill>
                <a:latin typeface="Gill Sans MT"/>
                <a:cs typeface="Gill Sans MT"/>
              </a:rPr>
              <a:t>adults </a:t>
            </a:r>
            <a:r>
              <a:rPr sz="905" spc="21" dirty="0">
                <a:solidFill>
                  <a:srgbClr val="58595B"/>
                </a:solidFill>
                <a:latin typeface="Gill Sans MT"/>
                <a:cs typeface="Gill Sans MT"/>
              </a:rPr>
              <a:t>are </a:t>
            </a:r>
            <a:r>
              <a:rPr sz="905" spc="16" dirty="0">
                <a:solidFill>
                  <a:srgbClr val="58595B"/>
                </a:solidFill>
                <a:latin typeface="Gill Sans MT"/>
                <a:cs typeface="Gill Sans MT"/>
              </a:rPr>
              <a:t>interested </a:t>
            </a:r>
            <a:r>
              <a:rPr sz="905" spc="21" dirty="0">
                <a:solidFill>
                  <a:srgbClr val="58595B"/>
                </a:solidFill>
                <a:latin typeface="Gill Sans MT"/>
                <a:cs typeface="Gill Sans MT"/>
              </a:rPr>
              <a:t>in </a:t>
            </a:r>
            <a:r>
              <a:rPr sz="905" spc="41" dirty="0">
                <a:solidFill>
                  <a:srgbClr val="58595B"/>
                </a:solidFill>
                <a:latin typeface="Gill Sans MT"/>
                <a:cs typeface="Gill Sans MT"/>
              </a:rPr>
              <a:t>doing </a:t>
            </a:r>
            <a:r>
              <a:rPr sz="905" spc="33" dirty="0">
                <a:solidFill>
                  <a:srgbClr val="58595B"/>
                </a:solidFill>
                <a:latin typeface="Gill Sans MT"/>
                <a:cs typeface="Gill Sans MT"/>
              </a:rPr>
              <a:t>this  </a:t>
            </a:r>
            <a:r>
              <a:rPr sz="905" spc="25" dirty="0">
                <a:solidFill>
                  <a:srgbClr val="58595B"/>
                </a:solidFill>
                <a:latin typeface="Gill Sans MT"/>
                <a:cs typeface="Gill Sans MT"/>
              </a:rPr>
              <a:t>today </a:t>
            </a:r>
            <a:r>
              <a:rPr sz="905" spc="58" dirty="0">
                <a:solidFill>
                  <a:srgbClr val="58595B"/>
                </a:solidFill>
                <a:latin typeface="Gill Sans MT"/>
                <a:cs typeface="Gill Sans MT"/>
              </a:rPr>
              <a:t>and </a:t>
            </a:r>
            <a:r>
              <a:rPr sz="905" spc="94" dirty="0">
                <a:solidFill>
                  <a:srgbClr val="58595B"/>
                </a:solidFill>
                <a:latin typeface="Gill Sans MT"/>
                <a:cs typeface="Gill Sans MT"/>
              </a:rPr>
              <a:t>a </a:t>
            </a:r>
            <a:r>
              <a:rPr sz="905" spc="41" dirty="0">
                <a:solidFill>
                  <a:srgbClr val="58595B"/>
                </a:solidFill>
                <a:latin typeface="Gill Sans MT"/>
                <a:cs typeface="Gill Sans MT"/>
              </a:rPr>
              <a:t>comparable </a:t>
            </a:r>
            <a:r>
              <a:rPr sz="905" spc="45" dirty="0">
                <a:solidFill>
                  <a:srgbClr val="58595B"/>
                </a:solidFill>
                <a:latin typeface="Gill Sans MT"/>
                <a:cs typeface="Gill Sans MT"/>
              </a:rPr>
              <a:t>amount </a:t>
            </a:r>
            <a:r>
              <a:rPr sz="905" spc="21" dirty="0">
                <a:solidFill>
                  <a:srgbClr val="58595B"/>
                </a:solidFill>
                <a:latin typeface="Gill Sans MT"/>
                <a:cs typeface="Gill Sans MT"/>
              </a:rPr>
              <a:t>are </a:t>
            </a:r>
            <a:r>
              <a:rPr sz="905" spc="29" dirty="0">
                <a:solidFill>
                  <a:srgbClr val="58595B"/>
                </a:solidFill>
                <a:latin typeface="Gill Sans MT"/>
                <a:cs typeface="Gill Sans MT"/>
              </a:rPr>
              <a:t>open </a:t>
            </a:r>
            <a:r>
              <a:rPr sz="905" spc="-8" dirty="0">
                <a:solidFill>
                  <a:srgbClr val="58595B"/>
                </a:solidFill>
                <a:latin typeface="Gill Sans MT"/>
                <a:cs typeface="Gill Sans MT"/>
              </a:rPr>
              <a:t>to </a:t>
            </a:r>
            <a:r>
              <a:rPr sz="905" dirty="0">
                <a:solidFill>
                  <a:srgbClr val="58595B"/>
                </a:solidFill>
                <a:latin typeface="Gill Sans MT"/>
                <a:cs typeface="Gill Sans MT"/>
              </a:rPr>
              <a:t>it. </a:t>
            </a:r>
            <a:r>
              <a:rPr sz="905" spc="33" dirty="0">
                <a:solidFill>
                  <a:srgbClr val="58595B"/>
                </a:solidFill>
                <a:latin typeface="Gill Sans MT"/>
                <a:cs typeface="Gill Sans MT"/>
              </a:rPr>
              <a:t>This  </a:t>
            </a:r>
            <a:r>
              <a:rPr sz="905" spc="29" dirty="0">
                <a:solidFill>
                  <a:srgbClr val="58595B"/>
                </a:solidFill>
                <a:latin typeface="Gill Sans MT"/>
                <a:cs typeface="Gill Sans MT"/>
              </a:rPr>
              <a:t>could</a:t>
            </a:r>
            <a:r>
              <a:rPr sz="905" spc="-37" dirty="0">
                <a:solidFill>
                  <a:srgbClr val="58595B"/>
                </a:solidFill>
                <a:latin typeface="Gill Sans MT"/>
                <a:cs typeface="Gill Sans MT"/>
              </a:rPr>
              <a:t> </a:t>
            </a:r>
            <a:r>
              <a:rPr sz="905" spc="37" dirty="0">
                <a:solidFill>
                  <a:srgbClr val="58595B"/>
                </a:solidFill>
                <a:latin typeface="Gill Sans MT"/>
                <a:cs typeface="Gill Sans MT"/>
              </a:rPr>
              <a:t>be</a:t>
            </a:r>
            <a:r>
              <a:rPr sz="905" spc="-37" dirty="0">
                <a:solidFill>
                  <a:srgbClr val="58595B"/>
                </a:solidFill>
                <a:latin typeface="Gill Sans MT"/>
                <a:cs typeface="Gill Sans MT"/>
              </a:rPr>
              <a:t> </a:t>
            </a:r>
            <a:r>
              <a:rPr sz="905" spc="94" dirty="0">
                <a:solidFill>
                  <a:srgbClr val="58595B"/>
                </a:solidFill>
                <a:latin typeface="Gill Sans MT"/>
                <a:cs typeface="Gill Sans MT"/>
              </a:rPr>
              <a:t>a</a:t>
            </a:r>
            <a:r>
              <a:rPr sz="905" spc="-37" dirty="0">
                <a:solidFill>
                  <a:srgbClr val="58595B"/>
                </a:solidFill>
                <a:latin typeface="Gill Sans MT"/>
                <a:cs typeface="Gill Sans MT"/>
              </a:rPr>
              <a:t> </a:t>
            </a:r>
            <a:r>
              <a:rPr sz="905" spc="45" dirty="0">
                <a:solidFill>
                  <a:srgbClr val="58595B"/>
                </a:solidFill>
                <a:latin typeface="Gill Sans MT"/>
                <a:cs typeface="Gill Sans MT"/>
              </a:rPr>
              <a:t>significant</a:t>
            </a:r>
            <a:r>
              <a:rPr sz="905" spc="-37" dirty="0">
                <a:solidFill>
                  <a:srgbClr val="58595B"/>
                </a:solidFill>
                <a:latin typeface="Gill Sans MT"/>
                <a:cs typeface="Gill Sans MT"/>
              </a:rPr>
              <a:t> </a:t>
            </a:r>
            <a:r>
              <a:rPr sz="905" spc="12" dirty="0">
                <a:solidFill>
                  <a:srgbClr val="58595B"/>
                </a:solidFill>
                <a:latin typeface="Gill Sans MT"/>
                <a:cs typeface="Gill Sans MT"/>
              </a:rPr>
              <a:t>opportunity</a:t>
            </a:r>
            <a:r>
              <a:rPr sz="905" spc="-33" dirty="0">
                <a:solidFill>
                  <a:srgbClr val="58595B"/>
                </a:solidFill>
                <a:latin typeface="Gill Sans MT"/>
                <a:cs typeface="Gill Sans MT"/>
              </a:rPr>
              <a:t> </a:t>
            </a:r>
            <a:r>
              <a:rPr sz="905" spc="4" dirty="0">
                <a:solidFill>
                  <a:srgbClr val="58595B"/>
                </a:solidFill>
                <a:latin typeface="Gill Sans MT"/>
                <a:cs typeface="Gill Sans MT"/>
              </a:rPr>
              <a:t>for</a:t>
            </a:r>
            <a:r>
              <a:rPr sz="905" spc="-37" dirty="0">
                <a:solidFill>
                  <a:srgbClr val="58595B"/>
                </a:solidFill>
                <a:latin typeface="Gill Sans MT"/>
                <a:cs typeface="Gill Sans MT"/>
              </a:rPr>
              <a:t> </a:t>
            </a:r>
            <a:r>
              <a:rPr sz="905" spc="33" dirty="0">
                <a:solidFill>
                  <a:srgbClr val="58595B"/>
                </a:solidFill>
                <a:latin typeface="Gill Sans MT"/>
                <a:cs typeface="Gill Sans MT"/>
              </a:rPr>
              <a:t>customer</a:t>
            </a:r>
            <a:r>
              <a:rPr sz="905" spc="-37" dirty="0">
                <a:solidFill>
                  <a:srgbClr val="58595B"/>
                </a:solidFill>
                <a:latin typeface="Gill Sans MT"/>
                <a:cs typeface="Gill Sans MT"/>
              </a:rPr>
              <a:t> </a:t>
            </a:r>
            <a:r>
              <a:rPr sz="905" spc="33" dirty="0">
                <a:solidFill>
                  <a:srgbClr val="58595B"/>
                </a:solidFill>
                <a:latin typeface="Gill Sans MT"/>
                <a:cs typeface="Gill Sans MT"/>
              </a:rPr>
              <a:t>service  </a:t>
            </a:r>
            <a:r>
              <a:rPr sz="905" spc="37" dirty="0">
                <a:solidFill>
                  <a:srgbClr val="58595B"/>
                </a:solidFill>
                <a:latin typeface="Gill Sans MT"/>
                <a:cs typeface="Gill Sans MT"/>
              </a:rPr>
              <a:t>departments </a:t>
            </a:r>
            <a:r>
              <a:rPr sz="905" spc="-8" dirty="0">
                <a:solidFill>
                  <a:srgbClr val="58595B"/>
                </a:solidFill>
                <a:latin typeface="Gill Sans MT"/>
                <a:cs typeface="Gill Sans MT"/>
              </a:rPr>
              <a:t>to </a:t>
            </a:r>
            <a:r>
              <a:rPr sz="905" spc="37" dirty="0">
                <a:solidFill>
                  <a:srgbClr val="58595B"/>
                </a:solidFill>
                <a:latin typeface="Gill Sans MT"/>
                <a:cs typeface="Gill Sans MT"/>
              </a:rPr>
              <a:t>increase </a:t>
            </a:r>
            <a:r>
              <a:rPr sz="905" spc="33" dirty="0">
                <a:solidFill>
                  <a:srgbClr val="58595B"/>
                </a:solidFill>
                <a:latin typeface="Gill Sans MT"/>
                <a:cs typeface="Gill Sans MT"/>
              </a:rPr>
              <a:t>customer </a:t>
            </a:r>
            <a:r>
              <a:rPr sz="905" spc="45" dirty="0">
                <a:solidFill>
                  <a:srgbClr val="58595B"/>
                </a:solidFill>
                <a:latin typeface="Gill Sans MT"/>
                <a:cs typeface="Gill Sans MT"/>
              </a:rPr>
              <a:t>satisfaction </a:t>
            </a:r>
            <a:r>
              <a:rPr sz="905" spc="58" dirty="0">
                <a:solidFill>
                  <a:srgbClr val="58595B"/>
                </a:solidFill>
                <a:latin typeface="Gill Sans MT"/>
                <a:cs typeface="Gill Sans MT"/>
              </a:rPr>
              <a:t>and  </a:t>
            </a:r>
            <a:r>
              <a:rPr sz="905" spc="33" dirty="0">
                <a:solidFill>
                  <a:srgbClr val="58595B"/>
                </a:solidFill>
                <a:latin typeface="Gill Sans MT"/>
                <a:cs typeface="Gill Sans MT"/>
              </a:rPr>
              <a:t>help</a:t>
            </a:r>
            <a:r>
              <a:rPr sz="905" spc="-37" dirty="0">
                <a:solidFill>
                  <a:srgbClr val="58595B"/>
                </a:solidFill>
                <a:latin typeface="Gill Sans MT"/>
                <a:cs typeface="Gill Sans MT"/>
              </a:rPr>
              <a:t> </a:t>
            </a:r>
            <a:r>
              <a:rPr sz="905" spc="37" dirty="0">
                <a:solidFill>
                  <a:srgbClr val="58595B"/>
                </a:solidFill>
                <a:latin typeface="Gill Sans MT"/>
                <a:cs typeface="Gill Sans MT"/>
              </a:rPr>
              <a:t>them</a:t>
            </a:r>
            <a:r>
              <a:rPr sz="905" spc="-33" dirty="0">
                <a:solidFill>
                  <a:srgbClr val="58595B"/>
                </a:solidFill>
                <a:latin typeface="Gill Sans MT"/>
                <a:cs typeface="Gill Sans MT"/>
              </a:rPr>
              <a:t> </a:t>
            </a:r>
            <a:r>
              <a:rPr sz="905" spc="21" dirty="0">
                <a:solidFill>
                  <a:srgbClr val="58595B"/>
                </a:solidFill>
                <a:latin typeface="Gill Sans MT"/>
                <a:cs typeface="Gill Sans MT"/>
              </a:rPr>
              <a:t>resolve</a:t>
            </a:r>
            <a:r>
              <a:rPr sz="905" spc="-33" dirty="0">
                <a:solidFill>
                  <a:srgbClr val="58595B"/>
                </a:solidFill>
                <a:latin typeface="Gill Sans MT"/>
                <a:cs typeface="Gill Sans MT"/>
              </a:rPr>
              <a:t> </a:t>
            </a:r>
            <a:r>
              <a:rPr sz="905" spc="62" dirty="0">
                <a:solidFill>
                  <a:srgbClr val="58595B"/>
                </a:solidFill>
                <a:latin typeface="Gill Sans MT"/>
                <a:cs typeface="Gill Sans MT"/>
              </a:rPr>
              <a:t>issues</a:t>
            </a:r>
            <a:r>
              <a:rPr sz="905" spc="-33" dirty="0">
                <a:solidFill>
                  <a:srgbClr val="58595B"/>
                </a:solidFill>
                <a:latin typeface="Gill Sans MT"/>
                <a:cs typeface="Gill Sans MT"/>
              </a:rPr>
              <a:t> </a:t>
            </a:r>
            <a:r>
              <a:rPr sz="905" spc="16" dirty="0">
                <a:solidFill>
                  <a:srgbClr val="58595B"/>
                </a:solidFill>
                <a:latin typeface="Gill Sans MT"/>
                <a:cs typeface="Gill Sans MT"/>
              </a:rPr>
              <a:t>more</a:t>
            </a:r>
            <a:r>
              <a:rPr sz="905" spc="-33" dirty="0">
                <a:solidFill>
                  <a:srgbClr val="58595B"/>
                </a:solidFill>
                <a:latin typeface="Gill Sans MT"/>
                <a:cs typeface="Gill Sans MT"/>
              </a:rPr>
              <a:t> </a:t>
            </a:r>
            <a:r>
              <a:rPr sz="905" spc="21" dirty="0">
                <a:solidFill>
                  <a:srgbClr val="58595B"/>
                </a:solidFill>
                <a:latin typeface="Gill Sans MT"/>
                <a:cs typeface="Gill Sans MT"/>
              </a:rPr>
              <a:t>quickly.</a:t>
            </a:r>
            <a:endParaRPr sz="905">
              <a:solidFill>
                <a:prstClr val="black"/>
              </a:solidFill>
              <a:latin typeface="Gill Sans MT"/>
              <a:cs typeface="Gill Sans MT"/>
            </a:endParaRPr>
          </a:p>
        </p:txBody>
      </p:sp>
      <p:sp>
        <p:nvSpPr>
          <p:cNvPr id="6" name="object 6"/>
          <p:cNvSpPr/>
          <p:nvPr/>
        </p:nvSpPr>
        <p:spPr>
          <a:xfrm>
            <a:off x="6200499" y="816429"/>
            <a:ext cx="2943500"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 name="object 7"/>
          <p:cNvSpPr txBox="1"/>
          <p:nvPr/>
        </p:nvSpPr>
        <p:spPr>
          <a:xfrm>
            <a:off x="3564869" y="1965960"/>
            <a:ext cx="1981897" cy="365136"/>
          </a:xfrm>
          <a:prstGeom prst="rect">
            <a:avLst/>
          </a:prstGeom>
        </p:spPr>
        <p:txBody>
          <a:bodyPr vert="horz" wrap="square" lIns="0" tIns="10450" rIns="0" bIns="0" rtlCol="0">
            <a:spAutoFit/>
          </a:bodyPr>
          <a:lstStyle/>
          <a:p>
            <a:pPr marL="10451" marR="4180" indent="55389" defTabSz="752460">
              <a:spcBef>
                <a:spcPts val="82"/>
              </a:spcBef>
            </a:pPr>
            <a:r>
              <a:rPr sz="1152" dirty="0">
                <a:solidFill>
                  <a:prstClr val="black"/>
                </a:solidFill>
                <a:latin typeface="Gill Sans MT"/>
                <a:cs typeface="Gill Sans MT"/>
              </a:rPr>
              <a:t>U.S. </a:t>
            </a:r>
            <a:r>
              <a:rPr sz="1152" spc="-41" dirty="0">
                <a:solidFill>
                  <a:prstClr val="black"/>
                </a:solidFill>
                <a:latin typeface="Gill Sans MT"/>
                <a:cs typeface="Gill Sans MT"/>
              </a:rPr>
              <a:t>Consumer </a:t>
            </a:r>
            <a:r>
              <a:rPr sz="1152" spc="-25" dirty="0">
                <a:solidFill>
                  <a:prstClr val="black"/>
                </a:solidFill>
                <a:latin typeface="Gill Sans MT"/>
                <a:cs typeface="Gill Sans MT"/>
              </a:rPr>
              <a:t>Interest </a:t>
            </a:r>
            <a:r>
              <a:rPr sz="1152" spc="-4" dirty="0">
                <a:solidFill>
                  <a:prstClr val="black"/>
                </a:solidFill>
                <a:latin typeface="Gill Sans MT"/>
                <a:cs typeface="Gill Sans MT"/>
              </a:rPr>
              <a:t>in </a:t>
            </a:r>
            <a:r>
              <a:rPr sz="1152" spc="-8" dirty="0">
                <a:solidFill>
                  <a:prstClr val="black"/>
                </a:solidFill>
                <a:latin typeface="Gill Sans MT"/>
                <a:cs typeface="Gill Sans MT"/>
              </a:rPr>
              <a:t>Smart  </a:t>
            </a:r>
            <a:r>
              <a:rPr sz="1152" spc="-12" dirty="0">
                <a:solidFill>
                  <a:prstClr val="black"/>
                </a:solidFill>
                <a:latin typeface="Gill Sans MT"/>
                <a:cs typeface="Gill Sans MT"/>
              </a:rPr>
              <a:t>Speaker </a:t>
            </a:r>
            <a:r>
              <a:rPr sz="1152" spc="-37" dirty="0">
                <a:solidFill>
                  <a:prstClr val="black"/>
                </a:solidFill>
                <a:latin typeface="Gill Sans MT"/>
                <a:cs typeface="Gill Sans MT"/>
              </a:rPr>
              <a:t>Use </a:t>
            </a:r>
            <a:r>
              <a:rPr sz="1152" spc="-33" dirty="0">
                <a:solidFill>
                  <a:prstClr val="black"/>
                </a:solidFill>
                <a:latin typeface="Gill Sans MT"/>
                <a:cs typeface="Gill Sans MT"/>
              </a:rPr>
              <a:t>for </a:t>
            </a:r>
            <a:r>
              <a:rPr sz="1152" spc="-45" dirty="0">
                <a:solidFill>
                  <a:prstClr val="black"/>
                </a:solidFill>
                <a:latin typeface="Gill Sans MT"/>
                <a:cs typeface="Gill Sans MT"/>
              </a:rPr>
              <a:t>Customer</a:t>
            </a:r>
            <a:r>
              <a:rPr sz="1152" spc="-173" dirty="0">
                <a:solidFill>
                  <a:prstClr val="black"/>
                </a:solidFill>
                <a:latin typeface="Gill Sans MT"/>
                <a:cs typeface="Gill Sans MT"/>
              </a:rPr>
              <a:t> </a:t>
            </a:r>
            <a:r>
              <a:rPr sz="1152" spc="-8" dirty="0">
                <a:solidFill>
                  <a:prstClr val="black"/>
                </a:solidFill>
                <a:latin typeface="Gill Sans MT"/>
                <a:cs typeface="Gill Sans MT"/>
              </a:rPr>
              <a:t>Service</a:t>
            </a:r>
            <a:endParaRPr sz="1152">
              <a:solidFill>
                <a:prstClr val="black"/>
              </a:solidFill>
              <a:latin typeface="Gill Sans MT"/>
              <a:cs typeface="Gill Sans MT"/>
            </a:endParaRPr>
          </a:p>
        </p:txBody>
      </p:sp>
      <p:sp>
        <p:nvSpPr>
          <p:cNvPr id="8" name="object 8"/>
          <p:cNvSpPr txBox="1">
            <a:spLocks noGrp="1"/>
          </p:cNvSpPr>
          <p:nvPr>
            <p:ph type="title"/>
          </p:nvPr>
        </p:nvSpPr>
        <p:spPr>
          <a:xfrm>
            <a:off x="303059" y="1063316"/>
            <a:ext cx="5411680" cy="289090"/>
          </a:xfrm>
          <a:prstGeom prst="rect">
            <a:avLst/>
          </a:prstGeom>
        </p:spPr>
        <p:txBody>
          <a:bodyPr vert="horz" wrap="square" lIns="0" tIns="10450" rIns="0" bIns="0" rtlCol="0">
            <a:spAutoFit/>
          </a:bodyPr>
          <a:lstStyle/>
          <a:p>
            <a:pPr marL="10451">
              <a:spcBef>
                <a:spcPts val="82"/>
              </a:spcBef>
            </a:pPr>
            <a:r>
              <a:rPr sz="1810" spc="-33" dirty="0">
                <a:solidFill>
                  <a:srgbClr val="3385F5"/>
                </a:solidFill>
              </a:rPr>
              <a:t>Customer </a:t>
            </a:r>
            <a:r>
              <a:rPr sz="1810" spc="29" dirty="0">
                <a:solidFill>
                  <a:srgbClr val="3385F5"/>
                </a:solidFill>
              </a:rPr>
              <a:t>Service </a:t>
            </a:r>
            <a:r>
              <a:rPr sz="1810" spc="-8" dirty="0">
                <a:solidFill>
                  <a:srgbClr val="3385F5"/>
                </a:solidFill>
              </a:rPr>
              <a:t>Coming </a:t>
            </a:r>
            <a:r>
              <a:rPr sz="1810" spc="-70" dirty="0">
                <a:solidFill>
                  <a:srgbClr val="3385F5"/>
                </a:solidFill>
              </a:rPr>
              <a:t>to </a:t>
            </a:r>
            <a:r>
              <a:rPr sz="1810" spc="91" dirty="0">
                <a:solidFill>
                  <a:srgbClr val="3385F5"/>
                </a:solidFill>
              </a:rPr>
              <a:t>a </a:t>
            </a:r>
            <a:r>
              <a:rPr sz="1810" spc="29" dirty="0">
                <a:solidFill>
                  <a:srgbClr val="3385F5"/>
                </a:solidFill>
              </a:rPr>
              <a:t>Smart </a:t>
            </a:r>
            <a:r>
              <a:rPr sz="1810" spc="21" dirty="0">
                <a:solidFill>
                  <a:srgbClr val="3385F5"/>
                </a:solidFill>
              </a:rPr>
              <a:t>Speaker </a:t>
            </a:r>
            <a:r>
              <a:rPr sz="1810" spc="-66" dirty="0">
                <a:solidFill>
                  <a:srgbClr val="3385F5"/>
                </a:solidFill>
              </a:rPr>
              <a:t>Near</a:t>
            </a:r>
            <a:r>
              <a:rPr sz="1810" spc="-53" dirty="0">
                <a:solidFill>
                  <a:srgbClr val="3385F5"/>
                </a:solidFill>
              </a:rPr>
              <a:t> </a:t>
            </a:r>
            <a:r>
              <a:rPr sz="1810" spc="4" dirty="0">
                <a:solidFill>
                  <a:srgbClr val="3385F5"/>
                </a:solidFill>
              </a:rPr>
              <a:t>You?</a:t>
            </a:r>
            <a:endParaRPr sz="1810"/>
          </a:p>
        </p:txBody>
      </p:sp>
      <p:sp>
        <p:nvSpPr>
          <p:cNvPr id="9" name="object 9"/>
          <p:cNvSpPr/>
          <p:nvPr/>
        </p:nvSpPr>
        <p:spPr>
          <a:xfrm>
            <a:off x="3355249" y="2577375"/>
            <a:ext cx="2470989" cy="2478851"/>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 name="object 10"/>
          <p:cNvSpPr txBox="1"/>
          <p:nvPr/>
        </p:nvSpPr>
        <p:spPr>
          <a:xfrm>
            <a:off x="4671508" y="2711092"/>
            <a:ext cx="390841" cy="373318"/>
          </a:xfrm>
          <a:prstGeom prst="rect">
            <a:avLst/>
          </a:prstGeom>
        </p:spPr>
        <p:txBody>
          <a:bodyPr vert="horz" wrap="square" lIns="0" tIns="14108" rIns="0" bIns="0" rtlCol="0">
            <a:spAutoFit/>
          </a:bodyPr>
          <a:lstStyle/>
          <a:p>
            <a:pPr marL="10451" defTabSz="752460">
              <a:lnSpc>
                <a:spcPts val="1354"/>
              </a:lnSpc>
              <a:spcBef>
                <a:spcPts val="111"/>
              </a:spcBef>
            </a:pPr>
            <a:r>
              <a:rPr sz="1193" spc="8" dirty="0">
                <a:solidFill>
                  <a:srgbClr val="FFFFFF"/>
                </a:solidFill>
                <a:latin typeface="Gill Sans MT"/>
                <a:cs typeface="Gill Sans MT"/>
              </a:rPr>
              <a:t>31.4%</a:t>
            </a:r>
            <a:endParaRPr sz="1193">
              <a:solidFill>
                <a:prstClr val="black"/>
              </a:solidFill>
              <a:latin typeface="Gill Sans MT"/>
              <a:cs typeface="Gill Sans MT"/>
            </a:endParaRPr>
          </a:p>
          <a:p>
            <a:pPr marL="10451" defTabSz="752460">
              <a:lnSpc>
                <a:spcPts val="1354"/>
              </a:lnSpc>
            </a:pPr>
            <a:r>
              <a:rPr sz="1193" spc="-8" dirty="0">
                <a:solidFill>
                  <a:srgbClr val="FFFFFF"/>
                </a:solidFill>
                <a:latin typeface="Gill Sans MT"/>
                <a:cs typeface="Gill Sans MT"/>
              </a:rPr>
              <a:t>Yes</a:t>
            </a:r>
            <a:endParaRPr sz="1193">
              <a:solidFill>
                <a:prstClr val="black"/>
              </a:solidFill>
              <a:latin typeface="Gill Sans MT"/>
              <a:cs typeface="Gill Sans MT"/>
            </a:endParaRPr>
          </a:p>
        </p:txBody>
      </p:sp>
      <p:sp>
        <p:nvSpPr>
          <p:cNvPr id="14" name="object 14"/>
          <p:cNvSpPr txBox="1">
            <a:spLocks noGrp="1"/>
          </p:cNvSpPr>
          <p:nvPr>
            <p:ph type="sldNum" sz="quarter" idx="7"/>
          </p:nvPr>
        </p:nvSpPr>
        <p:spPr>
          <a:xfrm>
            <a:off x="7016081" y="7051167"/>
            <a:ext cx="269151" cy="206712"/>
          </a:xfrm>
          <a:prstGeom prst="rect">
            <a:avLst/>
          </a:prstGeom>
        </p:spPr>
        <p:txBody>
          <a:bodyPr vert="horz" wrap="square" lIns="0" tIns="4180" rIns="0" bIns="0" rtlCol="0">
            <a:spAutoFit/>
          </a:bodyPr>
          <a:lstStyle/>
          <a:p>
            <a:pPr marL="10451" defTabSz="752460">
              <a:spcBef>
                <a:spcPts val="33"/>
              </a:spcBef>
            </a:pPr>
            <a:r>
              <a:rPr spc="-33" dirty="0"/>
              <a:t>PAGE</a:t>
            </a:r>
            <a:r>
              <a:rPr spc="-37" dirty="0"/>
              <a:t> </a:t>
            </a:r>
            <a:fld id="{81D60167-4931-47E6-BA6A-407CBD079E47}" type="slidenum">
              <a:rPr spc="-8" dirty="0"/>
              <a:pPr marL="10451" defTabSz="752460">
                <a:spcBef>
                  <a:spcPts val="33"/>
                </a:spcBef>
              </a:pPr>
              <a:t>232</a:t>
            </a:fld>
            <a:endParaRPr spc="-8" dirty="0"/>
          </a:p>
        </p:txBody>
      </p:sp>
      <p:sp>
        <p:nvSpPr>
          <p:cNvPr id="15" name="object 15"/>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3385F5"/>
                </a:solidFill>
                <a:latin typeface="Gill Sans MT"/>
                <a:cs typeface="Gill Sans MT"/>
                <a:hlinkClick r:id="rId4"/>
              </a:rPr>
              <a:t>© </a:t>
            </a:r>
            <a:r>
              <a:rPr sz="494" spc="-45" dirty="0">
                <a:solidFill>
                  <a:srgbClr val="3385F5"/>
                </a:solidFill>
                <a:latin typeface="Gill Sans MT"/>
                <a:cs typeface="Gill Sans MT"/>
                <a:hlinkClick r:id="rId4"/>
              </a:rPr>
              <a:t>VOICEBOT.AI </a:t>
            </a:r>
            <a:r>
              <a:rPr sz="494" spc="-41" dirty="0">
                <a:solidFill>
                  <a:srgbClr val="3385F5"/>
                </a:solidFill>
                <a:latin typeface="Gill Sans MT"/>
                <a:cs typeface="Gill Sans MT"/>
                <a:hlinkClick r:id="rId4"/>
              </a:rPr>
              <a:t>- </a:t>
            </a:r>
            <a:r>
              <a:rPr sz="494" spc="-16" dirty="0">
                <a:solidFill>
                  <a:srgbClr val="3385F5"/>
                </a:solidFill>
                <a:latin typeface="Gill Sans MT"/>
                <a:cs typeface="Gill Sans MT"/>
                <a:hlinkClick r:id="rId4"/>
              </a:rPr>
              <a:t>All </a:t>
            </a:r>
            <a:r>
              <a:rPr sz="494" dirty="0">
                <a:solidFill>
                  <a:srgbClr val="3385F5"/>
                </a:solidFill>
                <a:latin typeface="Gill Sans MT"/>
                <a:cs typeface="Gill Sans MT"/>
                <a:hlinkClick r:id="rId4"/>
              </a:rPr>
              <a:t>Rights </a:t>
            </a:r>
            <a:r>
              <a:rPr sz="494" spc="-12" dirty="0">
                <a:solidFill>
                  <a:srgbClr val="3385F5"/>
                </a:solidFill>
                <a:latin typeface="Gill Sans MT"/>
                <a:cs typeface="Gill Sans MT"/>
                <a:hlinkClick r:id="rId4"/>
              </a:rPr>
              <a:t>Reserved</a:t>
            </a:r>
            <a:r>
              <a:rPr sz="494" spc="-66" dirty="0">
                <a:solidFill>
                  <a:srgbClr val="3385F5"/>
                </a:solidFill>
                <a:latin typeface="Gill Sans MT"/>
                <a:cs typeface="Gill Sans MT"/>
                <a:hlinkClick r:id="rId4"/>
              </a:rPr>
              <a:t> </a:t>
            </a:r>
            <a:r>
              <a:rPr sz="494" spc="-4" dirty="0">
                <a:solidFill>
                  <a:srgbClr val="3385F5"/>
                </a:solidFill>
                <a:latin typeface="Gill Sans MT"/>
                <a:cs typeface="Gill Sans MT"/>
                <a:hlinkClick r:id="rId4"/>
              </a:rPr>
              <a:t>2019</a:t>
            </a:r>
            <a:endParaRPr sz="494">
              <a:solidFill>
                <a:prstClr val="black"/>
              </a:solidFill>
              <a:latin typeface="Gill Sans MT"/>
              <a:cs typeface="Gill Sans MT"/>
            </a:endParaRPr>
          </a:p>
        </p:txBody>
      </p:sp>
      <p:sp>
        <p:nvSpPr>
          <p:cNvPr id="11" name="object 11"/>
          <p:cNvSpPr txBox="1"/>
          <p:nvPr/>
        </p:nvSpPr>
        <p:spPr>
          <a:xfrm>
            <a:off x="4044503" y="2711249"/>
            <a:ext cx="448840" cy="373318"/>
          </a:xfrm>
          <a:prstGeom prst="rect">
            <a:avLst/>
          </a:prstGeom>
        </p:spPr>
        <p:txBody>
          <a:bodyPr vert="horz" wrap="square" lIns="0" tIns="14108" rIns="0" bIns="0" rtlCol="0">
            <a:spAutoFit/>
          </a:bodyPr>
          <a:lstStyle/>
          <a:p>
            <a:pPr marL="67930" defTabSz="752460">
              <a:lnSpc>
                <a:spcPts val="1354"/>
              </a:lnSpc>
              <a:spcBef>
                <a:spcPts val="111"/>
              </a:spcBef>
            </a:pPr>
            <a:r>
              <a:rPr sz="1193" spc="8" dirty="0">
                <a:solidFill>
                  <a:srgbClr val="FFFFFF"/>
                </a:solidFill>
                <a:latin typeface="Gill Sans MT"/>
                <a:cs typeface="Gill Sans MT"/>
              </a:rPr>
              <a:t>30.4%</a:t>
            </a:r>
            <a:endParaRPr sz="1193">
              <a:solidFill>
                <a:prstClr val="black"/>
              </a:solidFill>
              <a:latin typeface="Gill Sans MT"/>
              <a:cs typeface="Gill Sans MT"/>
            </a:endParaRPr>
          </a:p>
          <a:p>
            <a:pPr marL="10451" defTabSz="752460">
              <a:lnSpc>
                <a:spcPts val="1354"/>
              </a:lnSpc>
            </a:pPr>
            <a:r>
              <a:rPr sz="1193" spc="-160" dirty="0">
                <a:solidFill>
                  <a:srgbClr val="FFFFFF"/>
                </a:solidFill>
                <a:latin typeface="Gill Sans MT"/>
                <a:cs typeface="Gill Sans MT"/>
              </a:rPr>
              <a:t>U</a:t>
            </a:r>
            <a:r>
              <a:rPr sz="1193" spc="-4" dirty="0">
                <a:solidFill>
                  <a:srgbClr val="FFFFFF"/>
                </a:solidFill>
                <a:latin typeface="Gill Sans MT"/>
                <a:cs typeface="Gill Sans MT"/>
              </a:rPr>
              <a:t>nsu</a:t>
            </a:r>
            <a:r>
              <a:rPr sz="1193" spc="-16" dirty="0">
                <a:solidFill>
                  <a:srgbClr val="FFFFFF"/>
                </a:solidFill>
                <a:latin typeface="Gill Sans MT"/>
                <a:cs typeface="Gill Sans MT"/>
              </a:rPr>
              <a:t>r</a:t>
            </a:r>
            <a:r>
              <a:rPr sz="1193" dirty="0">
                <a:solidFill>
                  <a:srgbClr val="FFFFFF"/>
                </a:solidFill>
                <a:latin typeface="Gill Sans MT"/>
                <a:cs typeface="Gill Sans MT"/>
              </a:rPr>
              <a:t>e</a:t>
            </a:r>
            <a:endParaRPr sz="1193">
              <a:solidFill>
                <a:prstClr val="black"/>
              </a:solidFill>
              <a:latin typeface="Gill Sans MT"/>
              <a:cs typeface="Gill Sans MT"/>
            </a:endParaRPr>
          </a:p>
        </p:txBody>
      </p:sp>
      <p:sp>
        <p:nvSpPr>
          <p:cNvPr id="12" name="object 12"/>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3385F5"/>
                </a:solidFill>
                <a:latin typeface="Gill Sans MT"/>
                <a:cs typeface="Gill Sans MT"/>
              </a:rPr>
              <a:t>SMART </a:t>
            </a:r>
            <a:r>
              <a:rPr sz="494" spc="-8" dirty="0">
                <a:solidFill>
                  <a:srgbClr val="3385F5"/>
                </a:solidFill>
                <a:latin typeface="Gill Sans MT"/>
                <a:cs typeface="Gill Sans MT"/>
              </a:rPr>
              <a:t>SPEAKER </a:t>
            </a:r>
            <a:r>
              <a:rPr sz="494" spc="-37" dirty="0">
                <a:solidFill>
                  <a:srgbClr val="3385F5"/>
                </a:solidFill>
                <a:latin typeface="Gill Sans MT"/>
                <a:cs typeface="Gill Sans MT"/>
              </a:rPr>
              <a:t>CONSUMER </a:t>
            </a:r>
            <a:r>
              <a:rPr sz="494" spc="-49" dirty="0">
                <a:solidFill>
                  <a:srgbClr val="3385F5"/>
                </a:solidFill>
                <a:latin typeface="Gill Sans MT"/>
                <a:cs typeface="Gill Sans MT"/>
              </a:rPr>
              <a:t>ADOPTION</a:t>
            </a:r>
            <a:r>
              <a:rPr sz="494" spc="-70" dirty="0">
                <a:solidFill>
                  <a:srgbClr val="3385F5"/>
                </a:solidFill>
                <a:latin typeface="Gill Sans MT"/>
                <a:cs typeface="Gill Sans MT"/>
              </a:rPr>
              <a:t> </a:t>
            </a:r>
            <a:r>
              <a:rPr sz="494" spc="-29" dirty="0">
                <a:solidFill>
                  <a:srgbClr val="3385F5"/>
                </a:solidFill>
                <a:latin typeface="Gill Sans MT"/>
                <a:cs typeface="Gill Sans MT"/>
              </a:rPr>
              <a:t>REPORT</a:t>
            </a:r>
            <a:endParaRPr sz="494">
              <a:solidFill>
                <a:prstClr val="black"/>
              </a:solidFill>
              <a:latin typeface="Gill Sans MT"/>
              <a:cs typeface="Gill Sans MT"/>
            </a:endParaRPr>
          </a:p>
        </p:txBody>
      </p:sp>
      <p:sp>
        <p:nvSpPr>
          <p:cNvPr id="13" name="object 13"/>
          <p:cNvSpPr txBox="1"/>
          <p:nvPr/>
        </p:nvSpPr>
        <p:spPr>
          <a:xfrm>
            <a:off x="3264021" y="4607969"/>
            <a:ext cx="1811557" cy="551957"/>
          </a:xfrm>
          <a:prstGeom prst="rect">
            <a:avLst/>
          </a:prstGeom>
        </p:spPr>
        <p:txBody>
          <a:bodyPr vert="horz" wrap="square" lIns="0" tIns="14108" rIns="0" bIns="0" rtlCol="0">
            <a:spAutoFit/>
          </a:bodyPr>
          <a:lstStyle/>
          <a:p>
            <a:pPr marL="835021" algn="ctr" defTabSz="752460">
              <a:lnSpc>
                <a:spcPts val="1354"/>
              </a:lnSpc>
              <a:spcBef>
                <a:spcPts val="111"/>
              </a:spcBef>
            </a:pPr>
            <a:r>
              <a:rPr sz="1193" spc="8" dirty="0">
                <a:solidFill>
                  <a:srgbClr val="FFFFFF"/>
                </a:solidFill>
                <a:latin typeface="Gill Sans MT"/>
                <a:cs typeface="Gill Sans MT"/>
              </a:rPr>
              <a:t>38.2%</a:t>
            </a:r>
            <a:endParaRPr sz="1193">
              <a:solidFill>
                <a:prstClr val="black"/>
              </a:solidFill>
              <a:latin typeface="Gill Sans MT"/>
              <a:cs typeface="Gill Sans MT"/>
            </a:endParaRPr>
          </a:p>
          <a:p>
            <a:pPr marL="834498" algn="ctr" defTabSz="752460">
              <a:lnSpc>
                <a:spcPts val="1354"/>
              </a:lnSpc>
            </a:pPr>
            <a:r>
              <a:rPr sz="1193" spc="-115" dirty="0">
                <a:solidFill>
                  <a:srgbClr val="FFFFFF"/>
                </a:solidFill>
                <a:latin typeface="Gill Sans MT"/>
                <a:cs typeface="Gill Sans MT"/>
              </a:rPr>
              <a:t>No</a:t>
            </a:r>
            <a:endParaRPr sz="1193">
              <a:solidFill>
                <a:prstClr val="black"/>
              </a:solidFill>
              <a:latin typeface="Gill Sans MT"/>
              <a:cs typeface="Gill Sans MT"/>
            </a:endParaRPr>
          </a:p>
          <a:p>
            <a:pPr marL="10451" defTabSz="752460">
              <a:spcBef>
                <a:spcPts val="848"/>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299318736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16429"/>
            <a:ext cx="9144000"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p:nvPr/>
        </p:nvSpPr>
        <p:spPr>
          <a:xfrm>
            <a:off x="4628" y="1310353"/>
            <a:ext cx="9139820" cy="4244906"/>
          </a:xfrm>
          <a:custGeom>
            <a:avLst/>
            <a:gdLst/>
            <a:ahLst/>
            <a:cxnLst/>
            <a:rect l="l" t="t" r="r" b="b"/>
            <a:pathLst>
              <a:path w="11107420" h="5158740">
                <a:moveTo>
                  <a:pt x="0" y="5158680"/>
                </a:moveTo>
                <a:lnTo>
                  <a:pt x="382397" y="4415793"/>
                </a:lnTo>
                <a:lnTo>
                  <a:pt x="2137981" y="4725737"/>
                </a:lnTo>
                <a:lnTo>
                  <a:pt x="3476625" y="3519135"/>
                </a:lnTo>
                <a:lnTo>
                  <a:pt x="4518939" y="3890217"/>
                </a:lnTo>
                <a:lnTo>
                  <a:pt x="5731243" y="4051938"/>
                </a:lnTo>
                <a:lnTo>
                  <a:pt x="6858241" y="2379094"/>
                </a:lnTo>
                <a:lnTo>
                  <a:pt x="8305520" y="3121536"/>
                </a:lnTo>
                <a:lnTo>
                  <a:pt x="9510344" y="2971143"/>
                </a:lnTo>
                <a:lnTo>
                  <a:pt x="9829914" y="1279960"/>
                </a:lnTo>
                <a:lnTo>
                  <a:pt x="10412387" y="1134786"/>
                </a:lnTo>
                <a:lnTo>
                  <a:pt x="11106875"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5455543" y="2325060"/>
            <a:ext cx="691286" cy="183403"/>
          </a:xfrm>
          <a:custGeom>
            <a:avLst/>
            <a:gdLst/>
            <a:ahLst/>
            <a:cxnLst/>
            <a:rect l="l" t="t" r="r" b="b"/>
            <a:pathLst>
              <a:path w="840104" h="222885">
                <a:moveTo>
                  <a:pt x="840079" y="111175"/>
                </a:moveTo>
                <a:lnTo>
                  <a:pt x="818665" y="146317"/>
                </a:lnTo>
                <a:lnTo>
                  <a:pt x="759035" y="176836"/>
                </a:lnTo>
                <a:lnTo>
                  <a:pt x="717051" y="189790"/>
                </a:lnTo>
                <a:lnTo>
                  <a:pt x="668108" y="200902"/>
                </a:lnTo>
                <a:lnTo>
                  <a:pt x="613070" y="209943"/>
                </a:lnTo>
                <a:lnTo>
                  <a:pt x="552803" y="216684"/>
                </a:lnTo>
                <a:lnTo>
                  <a:pt x="488171" y="220896"/>
                </a:lnTo>
                <a:lnTo>
                  <a:pt x="420039" y="222351"/>
                </a:lnTo>
                <a:lnTo>
                  <a:pt x="351904" y="220896"/>
                </a:lnTo>
                <a:lnTo>
                  <a:pt x="287271" y="216684"/>
                </a:lnTo>
                <a:lnTo>
                  <a:pt x="227003" y="209943"/>
                </a:lnTo>
                <a:lnTo>
                  <a:pt x="171965" y="200902"/>
                </a:lnTo>
                <a:lnTo>
                  <a:pt x="123023" y="189790"/>
                </a:lnTo>
                <a:lnTo>
                  <a:pt x="81040" y="176836"/>
                </a:lnTo>
                <a:lnTo>
                  <a:pt x="21413" y="146317"/>
                </a:lnTo>
                <a:lnTo>
                  <a:pt x="0" y="111175"/>
                </a:lnTo>
                <a:lnTo>
                  <a:pt x="5497" y="93141"/>
                </a:lnTo>
                <a:lnTo>
                  <a:pt x="46882" y="60082"/>
                </a:lnTo>
                <a:lnTo>
                  <a:pt x="123023" y="32561"/>
                </a:lnTo>
                <a:lnTo>
                  <a:pt x="171965" y="21449"/>
                </a:lnTo>
                <a:lnTo>
                  <a:pt x="227003" y="12408"/>
                </a:lnTo>
                <a:lnTo>
                  <a:pt x="287271" y="5667"/>
                </a:lnTo>
                <a:lnTo>
                  <a:pt x="351904" y="1455"/>
                </a:lnTo>
                <a:lnTo>
                  <a:pt x="420039" y="0"/>
                </a:lnTo>
                <a:lnTo>
                  <a:pt x="488171" y="1455"/>
                </a:lnTo>
                <a:lnTo>
                  <a:pt x="552803" y="5667"/>
                </a:lnTo>
                <a:lnTo>
                  <a:pt x="613070" y="12408"/>
                </a:lnTo>
                <a:lnTo>
                  <a:pt x="668108" y="21449"/>
                </a:lnTo>
                <a:lnTo>
                  <a:pt x="717051" y="32561"/>
                </a:lnTo>
                <a:lnTo>
                  <a:pt x="759035" y="45515"/>
                </a:lnTo>
                <a:lnTo>
                  <a:pt x="818665" y="76034"/>
                </a:lnTo>
                <a:lnTo>
                  <a:pt x="840079" y="111175"/>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6146809" y="2416542"/>
            <a:ext cx="0" cy="1107730"/>
          </a:xfrm>
          <a:custGeom>
            <a:avLst/>
            <a:gdLst/>
            <a:ahLst/>
            <a:cxnLst/>
            <a:rect l="l" t="t" r="r" b="b"/>
            <a:pathLst>
              <a:path h="1346200">
                <a:moveTo>
                  <a:pt x="0" y="0"/>
                </a:moveTo>
                <a:lnTo>
                  <a:pt x="0" y="1345755"/>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5455539" y="2416536"/>
            <a:ext cx="0" cy="1137514"/>
          </a:xfrm>
          <a:custGeom>
            <a:avLst/>
            <a:gdLst/>
            <a:ahLst/>
            <a:cxnLst/>
            <a:rect l="l" t="t" r="r" b="b"/>
            <a:pathLst>
              <a:path h="1382395">
                <a:moveTo>
                  <a:pt x="0" y="1381925"/>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5598670" y="2401821"/>
            <a:ext cx="90917" cy="16720"/>
          </a:xfrm>
          <a:custGeom>
            <a:avLst/>
            <a:gdLst/>
            <a:ahLst/>
            <a:cxnLst/>
            <a:rect l="l" t="t" r="r" b="b"/>
            <a:pathLst>
              <a:path w="110490" h="20319">
                <a:moveTo>
                  <a:pt x="55003" y="0"/>
                </a:moveTo>
                <a:lnTo>
                  <a:pt x="33588" y="787"/>
                </a:lnTo>
                <a:lnTo>
                  <a:pt x="16105" y="2933"/>
                </a:lnTo>
                <a:lnTo>
                  <a:pt x="4320" y="6118"/>
                </a:lnTo>
                <a:lnTo>
                  <a:pt x="0" y="10020"/>
                </a:lnTo>
                <a:lnTo>
                  <a:pt x="4320" y="13921"/>
                </a:lnTo>
                <a:lnTo>
                  <a:pt x="16105" y="17106"/>
                </a:lnTo>
                <a:lnTo>
                  <a:pt x="33588" y="19253"/>
                </a:lnTo>
                <a:lnTo>
                  <a:pt x="55003" y="20040"/>
                </a:lnTo>
                <a:lnTo>
                  <a:pt x="76413" y="19253"/>
                </a:lnTo>
                <a:lnTo>
                  <a:pt x="93897" y="17106"/>
                </a:lnTo>
                <a:lnTo>
                  <a:pt x="105685" y="13921"/>
                </a:lnTo>
                <a:lnTo>
                  <a:pt x="110007" y="10020"/>
                </a:lnTo>
                <a:lnTo>
                  <a:pt x="105685" y="6118"/>
                </a:lnTo>
                <a:lnTo>
                  <a:pt x="93897" y="2933"/>
                </a:lnTo>
                <a:lnTo>
                  <a:pt x="76413" y="787"/>
                </a:lnTo>
                <a:lnTo>
                  <a:pt x="55003"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5753669" y="2363576"/>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5907443" y="2401821"/>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5753669" y="2439974"/>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8266483" y="1336770"/>
            <a:ext cx="822960" cy="135854"/>
          </a:xfrm>
          <a:custGeom>
            <a:avLst/>
            <a:gdLst/>
            <a:ahLst/>
            <a:cxnLst/>
            <a:rect l="l" t="t" r="r" b="b"/>
            <a:pathLst>
              <a:path w="1000125" h="165100">
                <a:moveTo>
                  <a:pt x="6311" y="76768"/>
                </a:moveTo>
                <a:lnTo>
                  <a:pt x="0" y="79588"/>
                </a:lnTo>
                <a:lnTo>
                  <a:pt x="241" y="88592"/>
                </a:lnTo>
                <a:lnTo>
                  <a:pt x="6718" y="91018"/>
                </a:lnTo>
                <a:lnTo>
                  <a:pt x="42887" y="103788"/>
                </a:lnTo>
                <a:lnTo>
                  <a:pt x="104271" y="120808"/>
                </a:lnTo>
                <a:lnTo>
                  <a:pt x="146311" y="129881"/>
                </a:lnTo>
                <a:lnTo>
                  <a:pt x="196926" y="138781"/>
                </a:lnTo>
                <a:lnTo>
                  <a:pt x="256871" y="147096"/>
                </a:lnTo>
                <a:lnTo>
                  <a:pt x="326905" y="154414"/>
                </a:lnTo>
                <a:lnTo>
                  <a:pt x="407784" y="160323"/>
                </a:lnTo>
                <a:lnTo>
                  <a:pt x="500265" y="164411"/>
                </a:lnTo>
                <a:lnTo>
                  <a:pt x="594164" y="164945"/>
                </a:lnTo>
                <a:lnTo>
                  <a:pt x="676826" y="160994"/>
                </a:lnTo>
                <a:lnTo>
                  <a:pt x="748765" y="153462"/>
                </a:lnTo>
                <a:lnTo>
                  <a:pt x="810494" y="143252"/>
                </a:lnTo>
                <a:lnTo>
                  <a:pt x="862528" y="131269"/>
                </a:lnTo>
                <a:lnTo>
                  <a:pt x="905380" y="118417"/>
                </a:lnTo>
                <a:lnTo>
                  <a:pt x="965594" y="93722"/>
                </a:lnTo>
                <a:lnTo>
                  <a:pt x="999401" y="73441"/>
                </a:lnTo>
                <a:lnTo>
                  <a:pt x="999769" y="67269"/>
                </a:lnTo>
                <a:lnTo>
                  <a:pt x="995730" y="64144"/>
                </a:lnTo>
                <a:lnTo>
                  <a:pt x="953674" y="47121"/>
                </a:lnTo>
                <a:lnTo>
                  <a:pt x="886147" y="33250"/>
                </a:lnTo>
                <a:lnTo>
                  <a:pt x="836253" y="26148"/>
                </a:lnTo>
                <a:lnTo>
                  <a:pt x="773703" y="19195"/>
                </a:lnTo>
                <a:lnTo>
                  <a:pt x="697068" y="12589"/>
                </a:lnTo>
                <a:lnTo>
                  <a:pt x="604921" y="6527"/>
                </a:lnTo>
                <a:lnTo>
                  <a:pt x="495833" y="1203"/>
                </a:lnTo>
                <a:lnTo>
                  <a:pt x="417839" y="0"/>
                </a:lnTo>
                <a:lnTo>
                  <a:pt x="346002" y="2623"/>
                </a:lnTo>
                <a:lnTo>
                  <a:pt x="280432" y="8370"/>
                </a:lnTo>
                <a:lnTo>
                  <a:pt x="221242" y="16533"/>
                </a:lnTo>
                <a:lnTo>
                  <a:pt x="168543" y="26408"/>
                </a:lnTo>
                <a:lnTo>
                  <a:pt x="122446" y="37289"/>
                </a:lnTo>
                <a:lnTo>
                  <a:pt x="83063" y="48471"/>
                </a:lnTo>
                <a:lnTo>
                  <a:pt x="24884" y="68916"/>
                </a:lnTo>
                <a:lnTo>
                  <a:pt x="6311" y="76768"/>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8267891" y="1404824"/>
            <a:ext cx="0" cy="912832"/>
          </a:xfrm>
          <a:custGeom>
            <a:avLst/>
            <a:gdLst/>
            <a:ahLst/>
            <a:cxnLst/>
            <a:rect l="l" t="t" r="r" b="b"/>
            <a:pathLst>
              <a:path h="1109345">
                <a:moveTo>
                  <a:pt x="0" y="0"/>
                </a:moveTo>
                <a:lnTo>
                  <a:pt x="0" y="110895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8267891" y="1530201"/>
            <a:ext cx="732564" cy="64792"/>
          </a:xfrm>
          <a:custGeom>
            <a:avLst/>
            <a:gdLst/>
            <a:ahLst/>
            <a:cxnLst/>
            <a:rect l="l" t="t" r="r" b="b"/>
            <a:pathLst>
              <a:path w="890270" h="78740">
                <a:moveTo>
                  <a:pt x="0" y="0"/>
                </a:moveTo>
                <a:lnTo>
                  <a:pt x="143964" y="41160"/>
                </a:lnTo>
                <a:lnTo>
                  <a:pt x="243884" y="63057"/>
                </a:lnTo>
                <a:lnTo>
                  <a:pt x="346500" y="73050"/>
                </a:lnTo>
                <a:lnTo>
                  <a:pt x="498551" y="78498"/>
                </a:lnTo>
                <a:lnTo>
                  <a:pt x="642573" y="71529"/>
                </a:lnTo>
                <a:lnTo>
                  <a:pt x="767915" y="50588"/>
                </a:lnTo>
                <a:lnTo>
                  <a:pt x="856428" y="28569"/>
                </a:lnTo>
                <a:lnTo>
                  <a:pt x="889965" y="18364"/>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2631873" y="3233001"/>
            <a:ext cx="653665" cy="180790"/>
          </a:xfrm>
          <a:custGeom>
            <a:avLst/>
            <a:gdLst/>
            <a:ahLst/>
            <a:cxnLst/>
            <a:rect l="l" t="t" r="r" b="b"/>
            <a:pathLst>
              <a:path w="794385" h="219710">
                <a:moveTo>
                  <a:pt x="794359" y="42539"/>
                </a:moveTo>
                <a:lnTo>
                  <a:pt x="774646" y="77078"/>
                </a:lnTo>
                <a:lnTo>
                  <a:pt x="710430" y="114364"/>
                </a:lnTo>
                <a:lnTo>
                  <a:pt x="664333" y="132948"/>
                </a:lnTo>
                <a:lnTo>
                  <a:pt x="610352" y="150912"/>
                </a:lnTo>
                <a:lnTo>
                  <a:pt x="549566" y="167821"/>
                </a:lnTo>
                <a:lnTo>
                  <a:pt x="483054" y="183238"/>
                </a:lnTo>
                <a:lnTo>
                  <a:pt x="411899" y="196729"/>
                </a:lnTo>
                <a:lnTo>
                  <a:pt x="340268" y="207420"/>
                </a:lnTo>
                <a:lnTo>
                  <a:pt x="272389" y="214763"/>
                </a:lnTo>
                <a:lnTo>
                  <a:pt x="209425" y="218814"/>
                </a:lnTo>
                <a:lnTo>
                  <a:pt x="152539" y="219629"/>
                </a:lnTo>
                <a:lnTo>
                  <a:pt x="102895" y="217263"/>
                </a:lnTo>
                <a:lnTo>
                  <a:pt x="61655" y="211771"/>
                </a:lnTo>
                <a:lnTo>
                  <a:pt x="29984" y="203209"/>
                </a:lnTo>
                <a:lnTo>
                  <a:pt x="9044" y="191632"/>
                </a:lnTo>
                <a:lnTo>
                  <a:pt x="0" y="177095"/>
                </a:lnTo>
                <a:lnTo>
                  <a:pt x="3753" y="160387"/>
                </a:lnTo>
                <a:lnTo>
                  <a:pt x="46795" y="124042"/>
                </a:lnTo>
                <a:lnTo>
                  <a:pt x="83925" y="105274"/>
                </a:lnTo>
                <a:lnTo>
                  <a:pt x="130020" y="86691"/>
                </a:lnTo>
                <a:lnTo>
                  <a:pt x="184001" y="68727"/>
                </a:lnTo>
                <a:lnTo>
                  <a:pt x="244788" y="51818"/>
                </a:lnTo>
                <a:lnTo>
                  <a:pt x="311301" y="36399"/>
                </a:lnTo>
                <a:lnTo>
                  <a:pt x="382460" y="22904"/>
                </a:lnTo>
                <a:lnTo>
                  <a:pt x="454090" y="12211"/>
                </a:lnTo>
                <a:lnTo>
                  <a:pt x="521969" y="4866"/>
                </a:lnTo>
                <a:lnTo>
                  <a:pt x="584933" y="814"/>
                </a:lnTo>
                <a:lnTo>
                  <a:pt x="641819" y="0"/>
                </a:lnTo>
                <a:lnTo>
                  <a:pt x="691464" y="2367"/>
                </a:lnTo>
                <a:lnTo>
                  <a:pt x="732703" y="7860"/>
                </a:lnTo>
                <a:lnTo>
                  <a:pt x="764375" y="16424"/>
                </a:lnTo>
                <a:lnTo>
                  <a:pt x="785314" y="28002"/>
                </a:lnTo>
                <a:lnTo>
                  <a:pt x="794359" y="42539"/>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3228626" y="3268005"/>
            <a:ext cx="108683" cy="1067497"/>
          </a:xfrm>
          <a:custGeom>
            <a:avLst/>
            <a:gdLst/>
            <a:ahLst/>
            <a:cxnLst/>
            <a:rect l="l" t="t" r="r" b="b"/>
            <a:pathLst>
              <a:path w="132079" h="1297304">
                <a:moveTo>
                  <a:pt x="69138" y="0"/>
                </a:moveTo>
                <a:lnTo>
                  <a:pt x="105036" y="403627"/>
                </a:lnTo>
                <a:lnTo>
                  <a:pt x="123531" y="636074"/>
                </a:lnTo>
                <a:lnTo>
                  <a:pt x="130498" y="785457"/>
                </a:lnTo>
                <a:lnTo>
                  <a:pt x="131813" y="939888"/>
                </a:lnTo>
                <a:lnTo>
                  <a:pt x="128770" y="1004463"/>
                </a:lnTo>
                <a:lnTo>
                  <a:pt x="120068" y="1062659"/>
                </a:lnTo>
                <a:lnTo>
                  <a:pt x="106837" y="1114505"/>
                </a:lnTo>
                <a:lnTo>
                  <a:pt x="90209" y="1160030"/>
                </a:lnTo>
                <a:lnTo>
                  <a:pt x="71318" y="1199262"/>
                </a:lnTo>
                <a:lnTo>
                  <a:pt x="51295" y="1232230"/>
                </a:lnTo>
                <a:lnTo>
                  <a:pt x="0" y="1297203"/>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2587508" y="3378724"/>
            <a:ext cx="121223" cy="961426"/>
          </a:xfrm>
          <a:custGeom>
            <a:avLst/>
            <a:gdLst/>
            <a:ahLst/>
            <a:cxnLst/>
            <a:rect l="l" t="t" r="r" b="b"/>
            <a:pathLst>
              <a:path w="147320" h="1168400">
                <a:moveTo>
                  <a:pt x="53911" y="0"/>
                </a:moveTo>
                <a:lnTo>
                  <a:pt x="29793" y="341781"/>
                </a:lnTo>
                <a:lnTo>
                  <a:pt x="16170" y="539596"/>
                </a:lnTo>
                <a:lnTo>
                  <a:pt x="8020" y="668942"/>
                </a:lnTo>
                <a:lnTo>
                  <a:pt x="317" y="805319"/>
                </a:lnTo>
                <a:lnTo>
                  <a:pt x="0" y="877361"/>
                </a:lnTo>
                <a:lnTo>
                  <a:pt x="6799" y="938712"/>
                </a:lnTo>
                <a:lnTo>
                  <a:pt x="19393" y="990477"/>
                </a:lnTo>
                <a:lnTo>
                  <a:pt x="36457" y="1033762"/>
                </a:lnTo>
                <a:lnTo>
                  <a:pt x="56668" y="1069672"/>
                </a:lnTo>
                <a:lnTo>
                  <a:pt x="78702" y="1099312"/>
                </a:lnTo>
                <a:lnTo>
                  <a:pt x="147155" y="1168019"/>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2856172" y="3309847"/>
            <a:ext cx="37099" cy="13063"/>
          </a:xfrm>
          <a:custGeom>
            <a:avLst/>
            <a:gdLst/>
            <a:ahLst/>
            <a:cxnLst/>
            <a:rect l="l" t="t" r="r" b="b"/>
            <a:pathLst>
              <a:path w="45085" h="15875">
                <a:moveTo>
                  <a:pt x="43980" y="0"/>
                </a:moveTo>
                <a:lnTo>
                  <a:pt x="33680" y="825"/>
                </a:lnTo>
                <a:lnTo>
                  <a:pt x="9397" y="7086"/>
                </a:lnTo>
                <a:lnTo>
                  <a:pt x="0" y="11328"/>
                </a:lnTo>
                <a:lnTo>
                  <a:pt x="1092" y="15557"/>
                </a:lnTo>
                <a:lnTo>
                  <a:pt x="11366" y="14731"/>
                </a:lnTo>
                <a:lnTo>
                  <a:pt x="35661" y="8470"/>
                </a:lnTo>
                <a:lnTo>
                  <a:pt x="45059" y="4229"/>
                </a:lnTo>
                <a:lnTo>
                  <a:pt x="4398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2856172" y="3309847"/>
            <a:ext cx="37099" cy="13063"/>
          </a:xfrm>
          <a:custGeom>
            <a:avLst/>
            <a:gdLst/>
            <a:ahLst/>
            <a:cxnLst/>
            <a:rect l="l" t="t" r="r" b="b"/>
            <a:pathLst>
              <a:path w="45085" h="15875">
                <a:moveTo>
                  <a:pt x="44513" y="2120"/>
                </a:moveTo>
                <a:lnTo>
                  <a:pt x="43980" y="0"/>
                </a:lnTo>
                <a:lnTo>
                  <a:pt x="33680" y="825"/>
                </a:lnTo>
                <a:lnTo>
                  <a:pt x="21539" y="3962"/>
                </a:lnTo>
                <a:lnTo>
                  <a:pt x="9397" y="7086"/>
                </a:lnTo>
                <a:lnTo>
                  <a:pt x="0" y="11328"/>
                </a:lnTo>
                <a:lnTo>
                  <a:pt x="546" y="13449"/>
                </a:lnTo>
                <a:lnTo>
                  <a:pt x="1092" y="15557"/>
                </a:lnTo>
                <a:lnTo>
                  <a:pt x="11366" y="14731"/>
                </a:lnTo>
                <a:lnTo>
                  <a:pt x="23507" y="11595"/>
                </a:lnTo>
                <a:lnTo>
                  <a:pt x="35661"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2969926" y="3290498"/>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2969926" y="3290498"/>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3007435" y="3309847"/>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3007435" y="3309847"/>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2900141" y="3330768"/>
            <a:ext cx="37099" cy="13063"/>
          </a:xfrm>
          <a:custGeom>
            <a:avLst/>
            <a:gdLst/>
            <a:ahLst/>
            <a:cxnLst/>
            <a:rect l="l" t="t" r="r" b="b"/>
            <a:pathLst>
              <a:path w="45085" h="15875">
                <a:moveTo>
                  <a:pt x="43967" y="0"/>
                </a:moveTo>
                <a:lnTo>
                  <a:pt x="33680" y="812"/>
                </a:lnTo>
                <a:lnTo>
                  <a:pt x="9397" y="7073"/>
                </a:lnTo>
                <a:lnTo>
                  <a:pt x="0" y="11328"/>
                </a:lnTo>
                <a:lnTo>
                  <a:pt x="1079" y="15544"/>
                </a:lnTo>
                <a:lnTo>
                  <a:pt x="11366" y="14719"/>
                </a:lnTo>
                <a:lnTo>
                  <a:pt x="35648" y="8470"/>
                </a:lnTo>
                <a:lnTo>
                  <a:pt x="45059" y="4216"/>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2900141" y="3330768"/>
            <a:ext cx="37099" cy="13063"/>
          </a:xfrm>
          <a:custGeom>
            <a:avLst/>
            <a:gdLst/>
            <a:ahLst/>
            <a:cxnLst/>
            <a:rect l="l" t="t" r="r" b="b"/>
            <a:pathLst>
              <a:path w="45085" h="15875">
                <a:moveTo>
                  <a:pt x="44513" y="2108"/>
                </a:moveTo>
                <a:lnTo>
                  <a:pt x="43967" y="0"/>
                </a:lnTo>
                <a:lnTo>
                  <a:pt x="33680" y="812"/>
                </a:lnTo>
                <a:lnTo>
                  <a:pt x="21539" y="3949"/>
                </a:lnTo>
                <a:lnTo>
                  <a:pt x="9397" y="7073"/>
                </a:lnTo>
                <a:lnTo>
                  <a:pt x="0" y="11328"/>
                </a:lnTo>
                <a:lnTo>
                  <a:pt x="546" y="13436"/>
                </a:lnTo>
                <a:lnTo>
                  <a:pt x="1079" y="15544"/>
                </a:lnTo>
                <a:lnTo>
                  <a:pt x="11366" y="14719"/>
                </a:lnTo>
                <a:lnTo>
                  <a:pt x="23507" y="11595"/>
                </a:lnTo>
                <a:lnTo>
                  <a:pt x="35648" y="8470"/>
                </a:lnTo>
                <a:lnTo>
                  <a:pt x="45059" y="4216"/>
                </a:lnTo>
                <a:lnTo>
                  <a:pt x="44513" y="2108"/>
                </a:lnTo>
                <a:close/>
              </a:path>
            </a:pathLst>
          </a:custGeom>
          <a:ln w="6349">
            <a:solidFill>
              <a:srgbClr val="FFFFFF"/>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2596080" y="3895609"/>
            <a:ext cx="736223" cy="36053"/>
          </a:xfrm>
          <a:custGeom>
            <a:avLst/>
            <a:gdLst/>
            <a:ahLst/>
            <a:cxnLst/>
            <a:rect l="l" t="t" r="r" b="b"/>
            <a:pathLst>
              <a:path w="894714" h="43814">
                <a:moveTo>
                  <a:pt x="0" y="11391"/>
                </a:moveTo>
                <a:lnTo>
                  <a:pt x="377573" y="36488"/>
                </a:lnTo>
                <a:lnTo>
                  <a:pt x="596620" y="43667"/>
                </a:lnTo>
                <a:lnTo>
                  <a:pt x="741010" y="31860"/>
                </a:lnTo>
                <a:lnTo>
                  <a:pt x="894613"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7669509" y="2782624"/>
            <a:ext cx="132719" cy="977624"/>
          </a:xfrm>
          <a:custGeom>
            <a:avLst/>
            <a:gdLst/>
            <a:ahLst/>
            <a:cxnLst/>
            <a:rect l="l" t="t" r="r" b="b"/>
            <a:pathLst>
              <a:path w="161290" h="1188085">
                <a:moveTo>
                  <a:pt x="0" y="0"/>
                </a:moveTo>
                <a:lnTo>
                  <a:pt x="54552" y="30605"/>
                </a:lnTo>
                <a:lnTo>
                  <a:pt x="93941" y="80746"/>
                </a:lnTo>
                <a:lnTo>
                  <a:pt x="113022" y="114807"/>
                </a:lnTo>
                <a:lnTo>
                  <a:pt x="138456" y="171577"/>
                </a:lnTo>
                <a:lnTo>
                  <a:pt x="152007" y="222446"/>
                </a:lnTo>
                <a:lnTo>
                  <a:pt x="159122" y="277345"/>
                </a:lnTo>
                <a:lnTo>
                  <a:pt x="161061" y="338594"/>
                </a:lnTo>
                <a:lnTo>
                  <a:pt x="160863" y="392734"/>
                </a:lnTo>
                <a:lnTo>
                  <a:pt x="160666" y="446874"/>
                </a:lnTo>
                <a:lnTo>
                  <a:pt x="160466" y="501015"/>
                </a:lnTo>
                <a:lnTo>
                  <a:pt x="160261" y="555155"/>
                </a:lnTo>
                <a:lnTo>
                  <a:pt x="160086" y="603683"/>
                </a:lnTo>
                <a:lnTo>
                  <a:pt x="159910" y="652210"/>
                </a:lnTo>
                <a:lnTo>
                  <a:pt x="159735" y="700738"/>
                </a:lnTo>
                <a:lnTo>
                  <a:pt x="159559" y="749266"/>
                </a:lnTo>
                <a:lnTo>
                  <a:pt x="159383" y="797793"/>
                </a:lnTo>
                <a:lnTo>
                  <a:pt x="159206" y="846320"/>
                </a:lnTo>
                <a:lnTo>
                  <a:pt x="159030" y="894846"/>
                </a:lnTo>
                <a:lnTo>
                  <a:pt x="158852" y="943372"/>
                </a:lnTo>
                <a:lnTo>
                  <a:pt x="158674" y="991897"/>
                </a:lnTo>
                <a:lnTo>
                  <a:pt x="158496" y="1040422"/>
                </a:lnTo>
                <a:lnTo>
                  <a:pt x="158463" y="1051442"/>
                </a:lnTo>
                <a:lnTo>
                  <a:pt x="158424" y="1062461"/>
                </a:lnTo>
                <a:lnTo>
                  <a:pt x="158383" y="1073478"/>
                </a:lnTo>
                <a:lnTo>
                  <a:pt x="158343" y="1084491"/>
                </a:lnTo>
                <a:lnTo>
                  <a:pt x="157682" y="1110990"/>
                </a:lnTo>
                <a:lnTo>
                  <a:pt x="155873" y="1137100"/>
                </a:lnTo>
                <a:lnTo>
                  <a:pt x="152892" y="1162725"/>
                </a:lnTo>
                <a:lnTo>
                  <a:pt x="148717" y="1187767"/>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6786726" y="2783526"/>
            <a:ext cx="132719" cy="1098848"/>
          </a:xfrm>
          <a:custGeom>
            <a:avLst/>
            <a:gdLst/>
            <a:ahLst/>
            <a:cxnLst/>
            <a:rect l="l" t="t" r="r" b="b"/>
            <a:pathLst>
              <a:path w="161290" h="1335404">
                <a:moveTo>
                  <a:pt x="160807" y="0"/>
                </a:moveTo>
                <a:lnTo>
                  <a:pt x="126523" y="20825"/>
                </a:lnTo>
                <a:lnTo>
                  <a:pt x="96651" y="47131"/>
                </a:lnTo>
                <a:lnTo>
                  <a:pt x="71215" y="77268"/>
                </a:lnTo>
                <a:lnTo>
                  <a:pt x="50241" y="109588"/>
                </a:lnTo>
                <a:lnTo>
                  <a:pt x="22592" y="170488"/>
                </a:lnTo>
                <a:lnTo>
                  <a:pt x="9042" y="221351"/>
                </a:lnTo>
                <a:lnTo>
                  <a:pt x="1931" y="276248"/>
                </a:lnTo>
                <a:lnTo>
                  <a:pt x="0" y="337502"/>
                </a:lnTo>
                <a:lnTo>
                  <a:pt x="192" y="391640"/>
                </a:lnTo>
                <a:lnTo>
                  <a:pt x="388" y="445776"/>
                </a:lnTo>
                <a:lnTo>
                  <a:pt x="587" y="499912"/>
                </a:lnTo>
                <a:lnTo>
                  <a:pt x="787" y="554050"/>
                </a:lnTo>
                <a:lnTo>
                  <a:pt x="963" y="602578"/>
                </a:lnTo>
                <a:lnTo>
                  <a:pt x="1139" y="651107"/>
                </a:lnTo>
                <a:lnTo>
                  <a:pt x="1315" y="699636"/>
                </a:lnTo>
                <a:lnTo>
                  <a:pt x="1492" y="748166"/>
                </a:lnTo>
                <a:lnTo>
                  <a:pt x="1670" y="796696"/>
                </a:lnTo>
                <a:lnTo>
                  <a:pt x="1847" y="845226"/>
                </a:lnTo>
                <a:lnTo>
                  <a:pt x="2024" y="893755"/>
                </a:lnTo>
                <a:lnTo>
                  <a:pt x="2200" y="942285"/>
                </a:lnTo>
                <a:lnTo>
                  <a:pt x="2377" y="990814"/>
                </a:lnTo>
                <a:lnTo>
                  <a:pt x="2552" y="1039342"/>
                </a:lnTo>
                <a:lnTo>
                  <a:pt x="2592" y="1050353"/>
                </a:lnTo>
                <a:lnTo>
                  <a:pt x="2635" y="1061365"/>
                </a:lnTo>
                <a:lnTo>
                  <a:pt x="2677" y="1072380"/>
                </a:lnTo>
                <a:lnTo>
                  <a:pt x="2717" y="1083398"/>
                </a:lnTo>
                <a:lnTo>
                  <a:pt x="5115" y="1134971"/>
                </a:lnTo>
                <a:lnTo>
                  <a:pt x="12050" y="1184713"/>
                </a:lnTo>
                <a:lnTo>
                  <a:pt x="23681" y="1231886"/>
                </a:lnTo>
                <a:lnTo>
                  <a:pt x="40168" y="1275754"/>
                </a:lnTo>
                <a:lnTo>
                  <a:pt x="61671" y="1315580"/>
                </a:lnTo>
                <a:lnTo>
                  <a:pt x="70459" y="1328686"/>
                </a:lnTo>
                <a:lnTo>
                  <a:pt x="75234" y="133487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6916869" y="2711849"/>
            <a:ext cx="755033" cy="159889"/>
          </a:xfrm>
          <a:custGeom>
            <a:avLst/>
            <a:gdLst/>
            <a:ahLst/>
            <a:cxnLst/>
            <a:rect l="l" t="t" r="r" b="b"/>
            <a:pathLst>
              <a:path w="917575" h="194310">
                <a:moveTo>
                  <a:pt x="914679" y="85978"/>
                </a:moveTo>
                <a:lnTo>
                  <a:pt x="916584" y="89560"/>
                </a:lnTo>
                <a:lnTo>
                  <a:pt x="917575" y="93217"/>
                </a:lnTo>
                <a:lnTo>
                  <a:pt x="917575" y="96900"/>
                </a:lnTo>
                <a:lnTo>
                  <a:pt x="894185" y="127535"/>
                </a:lnTo>
                <a:lnTo>
                  <a:pt x="829054" y="154139"/>
                </a:lnTo>
                <a:lnTo>
                  <a:pt x="783197" y="165431"/>
                </a:lnTo>
                <a:lnTo>
                  <a:pt x="729739" y="175117"/>
                </a:lnTo>
                <a:lnTo>
                  <a:pt x="669625" y="182998"/>
                </a:lnTo>
                <a:lnTo>
                  <a:pt x="603798" y="188874"/>
                </a:lnTo>
                <a:lnTo>
                  <a:pt x="533204" y="192546"/>
                </a:lnTo>
                <a:lnTo>
                  <a:pt x="458787" y="193814"/>
                </a:lnTo>
                <a:lnTo>
                  <a:pt x="384367" y="192546"/>
                </a:lnTo>
                <a:lnTo>
                  <a:pt x="313771" y="188874"/>
                </a:lnTo>
                <a:lnTo>
                  <a:pt x="247944" y="182998"/>
                </a:lnTo>
                <a:lnTo>
                  <a:pt x="187829" y="175117"/>
                </a:lnTo>
                <a:lnTo>
                  <a:pt x="134372" y="165431"/>
                </a:lnTo>
                <a:lnTo>
                  <a:pt x="88516" y="154139"/>
                </a:lnTo>
                <a:lnTo>
                  <a:pt x="51207" y="141441"/>
                </a:lnTo>
                <a:lnTo>
                  <a:pt x="6004" y="112622"/>
                </a:lnTo>
                <a:lnTo>
                  <a:pt x="0" y="96900"/>
                </a:lnTo>
                <a:lnTo>
                  <a:pt x="6004" y="81182"/>
                </a:lnTo>
                <a:lnTo>
                  <a:pt x="51207" y="52369"/>
                </a:lnTo>
                <a:lnTo>
                  <a:pt x="88516" y="39672"/>
                </a:lnTo>
                <a:lnTo>
                  <a:pt x="134372" y="28381"/>
                </a:lnTo>
                <a:lnTo>
                  <a:pt x="187829" y="18696"/>
                </a:lnTo>
                <a:lnTo>
                  <a:pt x="247944" y="10815"/>
                </a:lnTo>
                <a:lnTo>
                  <a:pt x="313771" y="4939"/>
                </a:lnTo>
                <a:lnTo>
                  <a:pt x="384367" y="1268"/>
                </a:lnTo>
                <a:lnTo>
                  <a:pt x="458787" y="0"/>
                </a:lnTo>
                <a:lnTo>
                  <a:pt x="528180" y="1101"/>
                </a:lnTo>
                <a:lnTo>
                  <a:pt x="594315" y="4297"/>
                </a:lnTo>
                <a:lnTo>
                  <a:pt x="656431" y="9428"/>
                </a:lnTo>
                <a:lnTo>
                  <a:pt x="713766" y="16332"/>
                </a:lnTo>
                <a:lnTo>
                  <a:pt x="765557" y="24849"/>
                </a:lnTo>
                <a:lnTo>
                  <a:pt x="811042" y="34816"/>
                </a:lnTo>
                <a:lnTo>
                  <a:pt x="849459" y="46074"/>
                </a:lnTo>
                <a:lnTo>
                  <a:pt x="902040" y="71816"/>
                </a:lnTo>
                <a:lnTo>
                  <a:pt x="914679" y="8597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7193757" y="2752960"/>
            <a:ext cx="203781" cy="54341"/>
          </a:xfrm>
          <a:custGeom>
            <a:avLst/>
            <a:gdLst/>
            <a:ahLst/>
            <a:cxnLst/>
            <a:rect l="l" t="t" r="r" b="b"/>
            <a:pathLst>
              <a:path w="247650" h="66039">
                <a:moveTo>
                  <a:pt x="247053" y="32931"/>
                </a:moveTo>
                <a:lnTo>
                  <a:pt x="237346" y="45756"/>
                </a:lnTo>
                <a:lnTo>
                  <a:pt x="210875" y="56227"/>
                </a:lnTo>
                <a:lnTo>
                  <a:pt x="171609" y="63286"/>
                </a:lnTo>
                <a:lnTo>
                  <a:pt x="123520" y="65874"/>
                </a:lnTo>
                <a:lnTo>
                  <a:pt x="75443" y="63286"/>
                </a:lnTo>
                <a:lnTo>
                  <a:pt x="36180" y="56227"/>
                </a:lnTo>
                <a:lnTo>
                  <a:pt x="9707" y="45756"/>
                </a:lnTo>
                <a:lnTo>
                  <a:pt x="0" y="32931"/>
                </a:lnTo>
                <a:lnTo>
                  <a:pt x="9707" y="20113"/>
                </a:lnTo>
                <a:lnTo>
                  <a:pt x="36180" y="9645"/>
                </a:lnTo>
                <a:lnTo>
                  <a:pt x="75443" y="2588"/>
                </a:lnTo>
                <a:lnTo>
                  <a:pt x="123520" y="0"/>
                </a:lnTo>
                <a:lnTo>
                  <a:pt x="171609" y="2588"/>
                </a:lnTo>
                <a:lnTo>
                  <a:pt x="210875" y="9645"/>
                </a:lnTo>
                <a:lnTo>
                  <a:pt x="237346" y="20113"/>
                </a:lnTo>
                <a:lnTo>
                  <a:pt x="247053" y="32931"/>
                </a:lnTo>
                <a:close/>
              </a:path>
            </a:pathLst>
          </a:custGeom>
          <a:ln w="12700">
            <a:solidFill>
              <a:srgbClr val="FFFFFF"/>
            </a:solidFill>
          </a:ln>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1676501" y="4322861"/>
            <a:ext cx="773844" cy="756601"/>
          </a:xfrm>
          <a:custGeom>
            <a:avLst/>
            <a:gdLst/>
            <a:ahLst/>
            <a:cxnLst/>
            <a:rect l="l" t="t" r="r" b="b"/>
            <a:pathLst>
              <a:path w="940435" h="919479">
                <a:moveTo>
                  <a:pt x="940308" y="307962"/>
                </a:moveTo>
                <a:lnTo>
                  <a:pt x="920164" y="263978"/>
                </a:lnTo>
                <a:lnTo>
                  <a:pt x="895971" y="222466"/>
                </a:lnTo>
                <a:lnTo>
                  <a:pt x="867985" y="183681"/>
                </a:lnTo>
                <a:lnTo>
                  <a:pt x="836462" y="147884"/>
                </a:lnTo>
                <a:lnTo>
                  <a:pt x="801659" y="115331"/>
                </a:lnTo>
                <a:lnTo>
                  <a:pt x="763831" y="86282"/>
                </a:lnTo>
                <a:lnTo>
                  <a:pt x="723236" y="60993"/>
                </a:lnTo>
                <a:lnTo>
                  <a:pt x="680129" y="39724"/>
                </a:lnTo>
                <a:lnTo>
                  <a:pt x="634766" y="22732"/>
                </a:lnTo>
                <a:lnTo>
                  <a:pt x="587403" y="10275"/>
                </a:lnTo>
                <a:lnTo>
                  <a:pt x="538298" y="2611"/>
                </a:lnTo>
                <a:lnTo>
                  <a:pt x="487705" y="0"/>
                </a:lnTo>
                <a:lnTo>
                  <a:pt x="440735" y="2249"/>
                </a:lnTo>
                <a:lnTo>
                  <a:pt x="395029" y="8858"/>
                </a:lnTo>
                <a:lnTo>
                  <a:pt x="350790" y="19623"/>
                </a:lnTo>
                <a:lnTo>
                  <a:pt x="308224" y="34337"/>
                </a:lnTo>
                <a:lnTo>
                  <a:pt x="267533" y="52795"/>
                </a:lnTo>
                <a:lnTo>
                  <a:pt x="228924" y="74790"/>
                </a:lnTo>
                <a:lnTo>
                  <a:pt x="192599" y="100116"/>
                </a:lnTo>
                <a:lnTo>
                  <a:pt x="158764" y="128568"/>
                </a:lnTo>
                <a:lnTo>
                  <a:pt x="127623" y="159940"/>
                </a:lnTo>
                <a:lnTo>
                  <a:pt x="99381" y="194025"/>
                </a:lnTo>
                <a:lnTo>
                  <a:pt x="74240" y="230619"/>
                </a:lnTo>
                <a:lnTo>
                  <a:pt x="52407" y="269515"/>
                </a:lnTo>
                <a:lnTo>
                  <a:pt x="34085" y="310508"/>
                </a:lnTo>
                <a:lnTo>
                  <a:pt x="19479" y="353391"/>
                </a:lnTo>
                <a:lnTo>
                  <a:pt x="8793" y="397959"/>
                </a:lnTo>
                <a:lnTo>
                  <a:pt x="2232" y="444005"/>
                </a:lnTo>
                <a:lnTo>
                  <a:pt x="0" y="491324"/>
                </a:lnTo>
                <a:lnTo>
                  <a:pt x="2616" y="542526"/>
                </a:lnTo>
                <a:lnTo>
                  <a:pt x="10293" y="592215"/>
                </a:lnTo>
                <a:lnTo>
                  <a:pt x="22769" y="640129"/>
                </a:lnTo>
                <a:lnTo>
                  <a:pt x="39786" y="686006"/>
                </a:lnTo>
                <a:lnTo>
                  <a:pt x="61082" y="729585"/>
                </a:lnTo>
                <a:lnTo>
                  <a:pt x="86399" y="770603"/>
                </a:lnTo>
                <a:lnTo>
                  <a:pt x="115476" y="808799"/>
                </a:lnTo>
                <a:lnTo>
                  <a:pt x="148053" y="843911"/>
                </a:lnTo>
                <a:lnTo>
                  <a:pt x="183870" y="875677"/>
                </a:lnTo>
                <a:lnTo>
                  <a:pt x="249491" y="919073"/>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1829062" y="4450001"/>
            <a:ext cx="497956" cy="471830"/>
          </a:xfrm>
          <a:custGeom>
            <a:avLst/>
            <a:gdLst/>
            <a:ahLst/>
            <a:cxnLst/>
            <a:rect l="l" t="t" r="r" b="b"/>
            <a:pathLst>
              <a:path w="605155" h="573404">
                <a:moveTo>
                  <a:pt x="302298" y="573074"/>
                </a:moveTo>
                <a:lnTo>
                  <a:pt x="253263" y="569324"/>
                </a:lnTo>
                <a:lnTo>
                  <a:pt x="206748" y="558466"/>
                </a:lnTo>
                <a:lnTo>
                  <a:pt x="163374" y="541090"/>
                </a:lnTo>
                <a:lnTo>
                  <a:pt x="123764" y="517787"/>
                </a:lnTo>
                <a:lnTo>
                  <a:pt x="88541" y="489146"/>
                </a:lnTo>
                <a:lnTo>
                  <a:pt x="58326" y="455759"/>
                </a:lnTo>
                <a:lnTo>
                  <a:pt x="33742" y="418214"/>
                </a:lnTo>
                <a:lnTo>
                  <a:pt x="15411" y="377102"/>
                </a:lnTo>
                <a:lnTo>
                  <a:pt x="3956" y="333013"/>
                </a:lnTo>
                <a:lnTo>
                  <a:pt x="0" y="286537"/>
                </a:lnTo>
                <a:lnTo>
                  <a:pt x="3956" y="240061"/>
                </a:lnTo>
                <a:lnTo>
                  <a:pt x="15411" y="195972"/>
                </a:lnTo>
                <a:lnTo>
                  <a:pt x="33742" y="154860"/>
                </a:lnTo>
                <a:lnTo>
                  <a:pt x="58326" y="117315"/>
                </a:lnTo>
                <a:lnTo>
                  <a:pt x="88541" y="83927"/>
                </a:lnTo>
                <a:lnTo>
                  <a:pt x="123764" y="55287"/>
                </a:lnTo>
                <a:lnTo>
                  <a:pt x="163374" y="31984"/>
                </a:lnTo>
                <a:lnTo>
                  <a:pt x="206748" y="14608"/>
                </a:lnTo>
                <a:lnTo>
                  <a:pt x="253263" y="3750"/>
                </a:lnTo>
                <a:lnTo>
                  <a:pt x="302298" y="0"/>
                </a:lnTo>
                <a:lnTo>
                  <a:pt x="351332" y="3750"/>
                </a:lnTo>
                <a:lnTo>
                  <a:pt x="397847" y="14608"/>
                </a:lnTo>
                <a:lnTo>
                  <a:pt x="441221" y="31984"/>
                </a:lnTo>
                <a:lnTo>
                  <a:pt x="480831" y="55287"/>
                </a:lnTo>
                <a:lnTo>
                  <a:pt x="516054" y="83927"/>
                </a:lnTo>
                <a:lnTo>
                  <a:pt x="546270" y="117315"/>
                </a:lnTo>
                <a:lnTo>
                  <a:pt x="570854" y="154860"/>
                </a:lnTo>
                <a:lnTo>
                  <a:pt x="589184" y="195972"/>
                </a:lnTo>
                <a:lnTo>
                  <a:pt x="600639" y="240061"/>
                </a:lnTo>
                <a:lnTo>
                  <a:pt x="604596" y="286537"/>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2068114" y="4383253"/>
            <a:ext cx="19856" cy="19856"/>
          </a:xfrm>
          <a:custGeom>
            <a:avLst/>
            <a:gdLst/>
            <a:ahLst/>
            <a:cxnLst/>
            <a:rect l="l" t="t" r="r" b="b"/>
            <a:pathLst>
              <a:path w="24130" h="24129">
                <a:moveTo>
                  <a:pt x="18287" y="0"/>
                </a:moveTo>
                <a:lnTo>
                  <a:pt x="5270" y="0"/>
                </a:lnTo>
                <a:lnTo>
                  <a:pt x="0" y="5283"/>
                </a:lnTo>
                <a:lnTo>
                  <a:pt x="0" y="18313"/>
                </a:lnTo>
                <a:lnTo>
                  <a:pt x="5270" y="23583"/>
                </a:lnTo>
                <a:lnTo>
                  <a:pt x="18287" y="23583"/>
                </a:lnTo>
                <a:lnTo>
                  <a:pt x="23571" y="18313"/>
                </a:lnTo>
                <a:lnTo>
                  <a:pt x="23571" y="5283"/>
                </a:lnTo>
                <a:lnTo>
                  <a:pt x="1828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3875838" y="3910803"/>
            <a:ext cx="1131766" cy="639557"/>
          </a:xfrm>
          <a:custGeom>
            <a:avLst/>
            <a:gdLst/>
            <a:ahLst/>
            <a:cxnLst/>
            <a:rect l="l" t="t" r="r" b="b"/>
            <a:pathLst>
              <a:path w="1375410" h="777239">
                <a:moveTo>
                  <a:pt x="166827" y="776643"/>
                </a:moveTo>
                <a:lnTo>
                  <a:pt x="122609" y="770657"/>
                </a:lnTo>
                <a:lnTo>
                  <a:pt x="82794" y="753782"/>
                </a:lnTo>
                <a:lnTo>
                  <a:pt x="49004" y="727638"/>
                </a:lnTo>
                <a:lnTo>
                  <a:pt x="22860" y="693848"/>
                </a:lnTo>
                <a:lnTo>
                  <a:pt x="5985" y="654033"/>
                </a:lnTo>
                <a:lnTo>
                  <a:pt x="0" y="609815"/>
                </a:lnTo>
                <a:lnTo>
                  <a:pt x="0" y="166814"/>
                </a:lnTo>
                <a:lnTo>
                  <a:pt x="5985" y="122602"/>
                </a:lnTo>
                <a:lnTo>
                  <a:pt x="22860" y="82790"/>
                </a:lnTo>
                <a:lnTo>
                  <a:pt x="49004" y="49002"/>
                </a:lnTo>
                <a:lnTo>
                  <a:pt x="82794" y="22860"/>
                </a:lnTo>
                <a:lnTo>
                  <a:pt x="122609" y="5985"/>
                </a:lnTo>
                <a:lnTo>
                  <a:pt x="166827" y="0"/>
                </a:lnTo>
                <a:lnTo>
                  <a:pt x="1208354" y="0"/>
                </a:lnTo>
                <a:lnTo>
                  <a:pt x="1252567" y="5985"/>
                </a:lnTo>
                <a:lnTo>
                  <a:pt x="1292381" y="22860"/>
                </a:lnTo>
                <a:lnTo>
                  <a:pt x="1326172" y="49002"/>
                </a:lnTo>
                <a:lnTo>
                  <a:pt x="1352317" y="82790"/>
                </a:lnTo>
                <a:lnTo>
                  <a:pt x="1369194" y="122602"/>
                </a:lnTo>
                <a:lnTo>
                  <a:pt x="1375181" y="166814"/>
                </a:lnTo>
                <a:lnTo>
                  <a:pt x="1375181" y="375462"/>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4377885"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4417023"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4456165"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4495303"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1162879" y="4775020"/>
            <a:ext cx="0" cy="327616"/>
          </a:xfrm>
          <a:custGeom>
            <a:avLst/>
            <a:gdLst/>
            <a:ahLst/>
            <a:cxnLst/>
            <a:rect l="l" t="t" r="r" b="b"/>
            <a:pathLst>
              <a:path h="398145">
                <a:moveTo>
                  <a:pt x="0" y="0"/>
                </a:moveTo>
                <a:lnTo>
                  <a:pt x="0" y="39801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350652" y="4667527"/>
            <a:ext cx="812510" cy="215276"/>
          </a:xfrm>
          <a:custGeom>
            <a:avLst/>
            <a:gdLst/>
            <a:ahLst/>
            <a:cxnLst/>
            <a:rect l="l" t="t" r="r" b="b"/>
            <a:pathLst>
              <a:path w="987425" h="261620">
                <a:moveTo>
                  <a:pt x="987082" y="130632"/>
                </a:moveTo>
                <a:lnTo>
                  <a:pt x="966187" y="168361"/>
                </a:lnTo>
                <a:lnTo>
                  <a:pt x="907572" y="201763"/>
                </a:lnTo>
                <a:lnTo>
                  <a:pt x="866029" y="216337"/>
                </a:lnTo>
                <a:lnTo>
                  <a:pt x="817345" y="229223"/>
                </a:lnTo>
                <a:lnTo>
                  <a:pt x="762285" y="240219"/>
                </a:lnTo>
                <a:lnTo>
                  <a:pt x="701612" y="249123"/>
                </a:lnTo>
                <a:lnTo>
                  <a:pt x="636089" y="255733"/>
                </a:lnTo>
                <a:lnTo>
                  <a:pt x="566480" y="259848"/>
                </a:lnTo>
                <a:lnTo>
                  <a:pt x="493547" y="261264"/>
                </a:lnTo>
                <a:lnTo>
                  <a:pt x="420614" y="259848"/>
                </a:lnTo>
                <a:lnTo>
                  <a:pt x="351003" y="255733"/>
                </a:lnTo>
                <a:lnTo>
                  <a:pt x="285479" y="249123"/>
                </a:lnTo>
                <a:lnTo>
                  <a:pt x="224805" y="240219"/>
                </a:lnTo>
                <a:lnTo>
                  <a:pt x="169743" y="229223"/>
                </a:lnTo>
                <a:lnTo>
                  <a:pt x="121058" y="216337"/>
                </a:lnTo>
                <a:lnTo>
                  <a:pt x="79513" y="201763"/>
                </a:lnTo>
                <a:lnTo>
                  <a:pt x="20896" y="168361"/>
                </a:lnTo>
                <a:lnTo>
                  <a:pt x="0" y="130632"/>
                </a:lnTo>
                <a:lnTo>
                  <a:pt x="5351" y="111324"/>
                </a:lnTo>
                <a:lnTo>
                  <a:pt x="45871" y="75554"/>
                </a:lnTo>
                <a:lnTo>
                  <a:pt x="121058" y="44921"/>
                </a:lnTo>
                <a:lnTo>
                  <a:pt x="169743" y="32036"/>
                </a:lnTo>
                <a:lnTo>
                  <a:pt x="224805" y="21041"/>
                </a:lnTo>
                <a:lnTo>
                  <a:pt x="285479" y="12138"/>
                </a:lnTo>
                <a:lnTo>
                  <a:pt x="351003" y="5529"/>
                </a:lnTo>
                <a:lnTo>
                  <a:pt x="420614" y="1416"/>
                </a:lnTo>
                <a:lnTo>
                  <a:pt x="493547" y="0"/>
                </a:lnTo>
                <a:lnTo>
                  <a:pt x="566480" y="1416"/>
                </a:lnTo>
                <a:lnTo>
                  <a:pt x="636089" y="5529"/>
                </a:lnTo>
                <a:lnTo>
                  <a:pt x="701612" y="12138"/>
                </a:lnTo>
                <a:lnTo>
                  <a:pt x="762285" y="21041"/>
                </a:lnTo>
                <a:lnTo>
                  <a:pt x="817345" y="32036"/>
                </a:lnTo>
                <a:lnTo>
                  <a:pt x="866029" y="44921"/>
                </a:lnTo>
                <a:lnTo>
                  <a:pt x="907572" y="59494"/>
                </a:lnTo>
                <a:lnTo>
                  <a:pt x="966187" y="92898"/>
                </a:lnTo>
                <a:lnTo>
                  <a:pt x="987082" y="130632"/>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488281" y="475628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688751" y="4706823"/>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887633" y="475628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688751" y="4805630"/>
            <a:ext cx="117566" cy="21422"/>
          </a:xfrm>
          <a:custGeom>
            <a:avLst/>
            <a:gdLst/>
            <a:ahLst/>
            <a:cxnLst/>
            <a:rect l="l" t="t" r="r" b="b"/>
            <a:pathLst>
              <a:path w="142875" h="26035">
                <a:moveTo>
                  <a:pt x="71132" y="0"/>
                </a:moveTo>
                <a:lnTo>
                  <a:pt x="43446" y="1018"/>
                </a:lnTo>
                <a:lnTo>
                  <a:pt x="20835" y="3797"/>
                </a:lnTo>
                <a:lnTo>
                  <a:pt x="5590" y="7918"/>
                </a:lnTo>
                <a:lnTo>
                  <a:pt x="0" y="12966"/>
                </a:lnTo>
                <a:lnTo>
                  <a:pt x="5590" y="18007"/>
                </a:lnTo>
                <a:lnTo>
                  <a:pt x="20835" y="22124"/>
                </a:lnTo>
                <a:lnTo>
                  <a:pt x="43446" y="24902"/>
                </a:lnTo>
                <a:lnTo>
                  <a:pt x="71132" y="25920"/>
                </a:lnTo>
                <a:lnTo>
                  <a:pt x="98826" y="24902"/>
                </a:lnTo>
                <a:lnTo>
                  <a:pt x="121440" y="22124"/>
                </a:lnTo>
                <a:lnTo>
                  <a:pt x="136687" y="18007"/>
                </a:lnTo>
                <a:lnTo>
                  <a:pt x="142278" y="12966"/>
                </a:lnTo>
                <a:lnTo>
                  <a:pt x="136687" y="7918"/>
                </a:lnTo>
                <a:lnTo>
                  <a:pt x="121440" y="3797"/>
                </a:lnTo>
                <a:lnTo>
                  <a:pt x="98826" y="1018"/>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350656" y="4775024"/>
            <a:ext cx="0" cy="174520"/>
          </a:xfrm>
          <a:custGeom>
            <a:avLst/>
            <a:gdLst/>
            <a:ahLst/>
            <a:cxnLst/>
            <a:rect l="l" t="t" r="r" b="b"/>
            <a:pathLst>
              <a:path h="212089">
                <a:moveTo>
                  <a:pt x="0" y="211988"/>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5" name="object 45"/>
          <p:cNvSpPr txBox="1">
            <a:spLocks noGrp="1"/>
          </p:cNvSpPr>
          <p:nvPr>
            <p:ph type="title"/>
          </p:nvPr>
        </p:nvSpPr>
        <p:spPr>
          <a:xfrm>
            <a:off x="3673663" y="4912941"/>
            <a:ext cx="5136315" cy="466382"/>
          </a:xfrm>
          <a:prstGeom prst="rect">
            <a:avLst/>
          </a:prstGeom>
        </p:spPr>
        <p:txBody>
          <a:bodyPr vert="horz" wrap="square" lIns="0" tIns="10450" rIns="0" bIns="0" rtlCol="0">
            <a:spAutoFit/>
          </a:bodyPr>
          <a:lstStyle/>
          <a:p>
            <a:pPr marL="10451">
              <a:spcBef>
                <a:spcPts val="82"/>
              </a:spcBef>
            </a:pPr>
            <a:r>
              <a:rPr spc="-58" dirty="0"/>
              <a:t>Voice </a:t>
            </a:r>
            <a:r>
              <a:rPr spc="41" dirty="0"/>
              <a:t>Assistants </a:t>
            </a:r>
            <a:r>
              <a:rPr spc="-99" dirty="0"/>
              <a:t>on </a:t>
            </a:r>
            <a:r>
              <a:rPr spc="-12" dirty="0"/>
              <a:t>Smart</a:t>
            </a:r>
            <a:r>
              <a:rPr spc="-490" dirty="0"/>
              <a:t> </a:t>
            </a:r>
            <a:r>
              <a:rPr spc="4" dirty="0"/>
              <a:t>Phones</a:t>
            </a:r>
          </a:p>
        </p:txBody>
      </p:sp>
    </p:spTree>
    <p:extLst>
      <p:ext uri="{BB962C8B-B14F-4D97-AF65-F5344CB8AC3E}">
        <p14:creationId xmlns:p14="http://schemas.microsoft.com/office/powerpoint/2010/main" val="154971816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6555" y="1062010"/>
            <a:ext cx="4974859" cy="289090"/>
          </a:xfrm>
          <a:prstGeom prst="rect">
            <a:avLst/>
          </a:prstGeom>
        </p:spPr>
        <p:txBody>
          <a:bodyPr vert="horz" wrap="square" lIns="0" tIns="10450" rIns="0" bIns="0" rtlCol="0">
            <a:spAutoFit/>
          </a:bodyPr>
          <a:lstStyle/>
          <a:p>
            <a:pPr marL="10451">
              <a:spcBef>
                <a:spcPts val="82"/>
              </a:spcBef>
            </a:pPr>
            <a:r>
              <a:rPr sz="1810" dirty="0">
                <a:solidFill>
                  <a:srgbClr val="ED3D7F"/>
                </a:solidFill>
              </a:rPr>
              <a:t>Voice </a:t>
            </a:r>
            <a:r>
              <a:rPr sz="1810" spc="58" dirty="0">
                <a:solidFill>
                  <a:srgbClr val="ED3D7F"/>
                </a:solidFill>
              </a:rPr>
              <a:t>Assistant </a:t>
            </a:r>
            <a:r>
              <a:rPr sz="1810" spc="-25" dirty="0">
                <a:solidFill>
                  <a:srgbClr val="ED3D7F"/>
                </a:solidFill>
              </a:rPr>
              <a:t>Use </a:t>
            </a:r>
            <a:r>
              <a:rPr sz="1810" spc="-37" dirty="0">
                <a:solidFill>
                  <a:srgbClr val="ED3D7F"/>
                </a:solidFill>
              </a:rPr>
              <a:t>on </a:t>
            </a:r>
            <a:r>
              <a:rPr sz="1810" spc="29" dirty="0">
                <a:solidFill>
                  <a:srgbClr val="ED3D7F"/>
                </a:solidFill>
              </a:rPr>
              <a:t>Smartphones </a:t>
            </a:r>
            <a:r>
              <a:rPr sz="1810" spc="58" dirty="0">
                <a:solidFill>
                  <a:srgbClr val="ED3D7F"/>
                </a:solidFill>
              </a:rPr>
              <a:t>Rising</a:t>
            </a:r>
            <a:r>
              <a:rPr sz="1810" spc="-49" dirty="0">
                <a:solidFill>
                  <a:srgbClr val="ED3D7F"/>
                </a:solidFill>
              </a:rPr>
              <a:t> </a:t>
            </a:r>
            <a:r>
              <a:rPr sz="1810" spc="-25" dirty="0">
                <a:solidFill>
                  <a:srgbClr val="ED3D7F"/>
                </a:solidFill>
              </a:rPr>
              <a:t>Quickly</a:t>
            </a:r>
            <a:endParaRPr sz="1810"/>
          </a:p>
        </p:txBody>
      </p:sp>
      <p:sp>
        <p:nvSpPr>
          <p:cNvPr id="3" name="object 3"/>
          <p:cNvSpPr/>
          <p:nvPr/>
        </p:nvSpPr>
        <p:spPr>
          <a:xfrm>
            <a:off x="0" y="816429"/>
            <a:ext cx="2941755"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 name="object 4"/>
          <p:cNvSpPr txBox="1"/>
          <p:nvPr/>
        </p:nvSpPr>
        <p:spPr>
          <a:xfrm>
            <a:off x="3246555" y="1430383"/>
            <a:ext cx="2475673" cy="149821"/>
          </a:xfrm>
          <a:prstGeom prst="rect">
            <a:avLst/>
          </a:prstGeom>
        </p:spPr>
        <p:txBody>
          <a:bodyPr vert="horz" wrap="square" lIns="0" tIns="10450" rIns="0" bIns="0" rtlCol="0">
            <a:spAutoFit/>
          </a:bodyPr>
          <a:lstStyle/>
          <a:p>
            <a:pPr marL="10451" defTabSz="752460">
              <a:spcBef>
                <a:spcPts val="82"/>
              </a:spcBef>
            </a:pPr>
            <a:r>
              <a:rPr sz="905" spc="16" dirty="0">
                <a:solidFill>
                  <a:srgbClr val="58595B"/>
                </a:solidFill>
                <a:latin typeface="Gill Sans MT"/>
                <a:cs typeface="Gill Sans MT"/>
              </a:rPr>
              <a:t>Voice</a:t>
            </a:r>
            <a:r>
              <a:rPr sz="905" spc="-33" dirty="0">
                <a:solidFill>
                  <a:srgbClr val="58595B"/>
                </a:solidFill>
                <a:latin typeface="Gill Sans MT"/>
                <a:cs typeface="Gill Sans MT"/>
              </a:rPr>
              <a:t> </a:t>
            </a:r>
            <a:r>
              <a:rPr sz="905" spc="62" dirty="0">
                <a:solidFill>
                  <a:srgbClr val="58595B"/>
                </a:solidFill>
                <a:latin typeface="Gill Sans MT"/>
                <a:cs typeface="Gill Sans MT"/>
              </a:rPr>
              <a:t>assistant</a:t>
            </a:r>
            <a:r>
              <a:rPr sz="905" spc="-33" dirty="0">
                <a:solidFill>
                  <a:srgbClr val="58595B"/>
                </a:solidFill>
                <a:latin typeface="Gill Sans MT"/>
                <a:cs typeface="Gill Sans MT"/>
              </a:rPr>
              <a:t> </a:t>
            </a:r>
            <a:r>
              <a:rPr sz="905" spc="58" dirty="0">
                <a:solidFill>
                  <a:srgbClr val="58595B"/>
                </a:solidFill>
                <a:latin typeface="Gill Sans MT"/>
                <a:cs typeface="Gill Sans MT"/>
              </a:rPr>
              <a:t>use</a:t>
            </a:r>
            <a:r>
              <a:rPr sz="905" spc="-33" dirty="0">
                <a:solidFill>
                  <a:srgbClr val="58595B"/>
                </a:solidFill>
                <a:latin typeface="Gill Sans MT"/>
                <a:cs typeface="Gill Sans MT"/>
              </a:rPr>
              <a:t> </a:t>
            </a:r>
            <a:r>
              <a:rPr sz="905" spc="21" dirty="0">
                <a:solidFill>
                  <a:srgbClr val="58595B"/>
                </a:solidFill>
                <a:latin typeface="Gill Sans MT"/>
                <a:cs typeface="Gill Sans MT"/>
              </a:rPr>
              <a:t>on</a:t>
            </a:r>
            <a:r>
              <a:rPr sz="905" spc="-33" dirty="0">
                <a:solidFill>
                  <a:srgbClr val="58595B"/>
                </a:solidFill>
                <a:latin typeface="Gill Sans MT"/>
                <a:cs typeface="Gill Sans MT"/>
              </a:rPr>
              <a:t> </a:t>
            </a:r>
            <a:r>
              <a:rPr sz="905" spc="45" dirty="0">
                <a:solidFill>
                  <a:srgbClr val="58595B"/>
                </a:solidFill>
                <a:latin typeface="Gill Sans MT"/>
                <a:cs typeface="Gill Sans MT"/>
              </a:rPr>
              <a:t>smartphones</a:t>
            </a:r>
            <a:r>
              <a:rPr sz="905" spc="-33" dirty="0">
                <a:solidFill>
                  <a:srgbClr val="58595B"/>
                </a:solidFill>
                <a:latin typeface="Gill Sans MT"/>
                <a:cs typeface="Gill Sans MT"/>
              </a:rPr>
              <a:t> </a:t>
            </a:r>
            <a:r>
              <a:rPr sz="905" spc="16" dirty="0">
                <a:solidFill>
                  <a:srgbClr val="58595B"/>
                </a:solidFill>
                <a:latin typeface="Gill Sans MT"/>
                <a:cs typeface="Gill Sans MT"/>
              </a:rPr>
              <a:t>rose</a:t>
            </a:r>
            <a:r>
              <a:rPr sz="905" spc="-33" dirty="0">
                <a:solidFill>
                  <a:srgbClr val="58595B"/>
                </a:solidFill>
                <a:latin typeface="Gill Sans MT"/>
                <a:cs typeface="Gill Sans MT"/>
              </a:rPr>
              <a:t> </a:t>
            </a:r>
            <a:r>
              <a:rPr sz="905" spc="29" dirty="0">
                <a:solidFill>
                  <a:srgbClr val="58595B"/>
                </a:solidFill>
                <a:latin typeface="Gill Sans MT"/>
                <a:cs typeface="Gill Sans MT"/>
              </a:rPr>
              <a:t>quickly</a:t>
            </a:r>
            <a:endParaRPr sz="905">
              <a:solidFill>
                <a:prstClr val="black"/>
              </a:solidFill>
              <a:latin typeface="Gill Sans MT"/>
              <a:cs typeface="Gill Sans MT"/>
            </a:endParaRPr>
          </a:p>
        </p:txBody>
      </p:sp>
      <p:sp>
        <p:nvSpPr>
          <p:cNvPr id="5" name="object 5"/>
          <p:cNvSpPr txBox="1"/>
          <p:nvPr/>
        </p:nvSpPr>
        <p:spPr>
          <a:xfrm>
            <a:off x="3246555" y="1568326"/>
            <a:ext cx="2597419" cy="1190106"/>
          </a:xfrm>
          <a:prstGeom prst="rect">
            <a:avLst/>
          </a:prstGeom>
        </p:spPr>
        <p:txBody>
          <a:bodyPr vert="horz" wrap="square" lIns="0" tIns="10450" rIns="0" bIns="0" rtlCol="0">
            <a:spAutoFit/>
          </a:bodyPr>
          <a:lstStyle/>
          <a:p>
            <a:pPr marL="10451" marR="4180" defTabSz="752460">
              <a:lnSpc>
                <a:spcPct val="121200"/>
              </a:lnSpc>
              <a:spcBef>
                <a:spcPts val="82"/>
              </a:spcBef>
            </a:pPr>
            <a:r>
              <a:rPr sz="905" spc="29" dirty="0">
                <a:solidFill>
                  <a:srgbClr val="58595B"/>
                </a:solidFill>
                <a:latin typeface="Gill Sans MT"/>
                <a:cs typeface="Gill Sans MT"/>
              </a:rPr>
              <a:t>during 2018, </a:t>
            </a:r>
            <a:r>
              <a:rPr sz="905" spc="21" dirty="0">
                <a:solidFill>
                  <a:srgbClr val="58595B"/>
                </a:solidFill>
                <a:latin typeface="Gill Sans MT"/>
                <a:cs typeface="Gill Sans MT"/>
              </a:rPr>
              <a:t>particularly in </a:t>
            </a:r>
            <a:r>
              <a:rPr sz="905" spc="16" dirty="0">
                <a:solidFill>
                  <a:srgbClr val="58595B"/>
                </a:solidFill>
                <a:latin typeface="Gill Sans MT"/>
                <a:cs typeface="Gill Sans MT"/>
              </a:rPr>
              <a:t>the </a:t>
            </a:r>
            <a:r>
              <a:rPr sz="905" spc="45" dirty="0">
                <a:solidFill>
                  <a:srgbClr val="58595B"/>
                </a:solidFill>
                <a:latin typeface="Gill Sans MT"/>
                <a:cs typeface="Gill Sans MT"/>
              </a:rPr>
              <a:t>second </a:t>
            </a:r>
            <a:r>
              <a:rPr sz="905" spc="53" dirty="0">
                <a:solidFill>
                  <a:srgbClr val="58595B"/>
                </a:solidFill>
                <a:latin typeface="Gill Sans MT"/>
                <a:cs typeface="Gill Sans MT"/>
              </a:rPr>
              <a:t>half </a:t>
            </a:r>
            <a:r>
              <a:rPr sz="905" spc="37" dirty="0">
                <a:solidFill>
                  <a:srgbClr val="58595B"/>
                </a:solidFill>
                <a:latin typeface="Gill Sans MT"/>
                <a:cs typeface="Gill Sans MT"/>
              </a:rPr>
              <a:t>of </a:t>
            </a:r>
            <a:r>
              <a:rPr sz="905" spc="16" dirty="0">
                <a:solidFill>
                  <a:srgbClr val="58595B"/>
                </a:solidFill>
                <a:latin typeface="Gill Sans MT"/>
                <a:cs typeface="Gill Sans MT"/>
              </a:rPr>
              <a:t>the  </a:t>
            </a:r>
            <a:r>
              <a:rPr sz="905" spc="12" dirty="0">
                <a:solidFill>
                  <a:srgbClr val="58595B"/>
                </a:solidFill>
                <a:latin typeface="Gill Sans MT"/>
                <a:cs typeface="Gill Sans MT"/>
              </a:rPr>
              <a:t>year. </a:t>
            </a:r>
            <a:r>
              <a:rPr sz="905" spc="-12" dirty="0">
                <a:solidFill>
                  <a:srgbClr val="58595B"/>
                </a:solidFill>
                <a:latin typeface="Gill Sans MT"/>
                <a:cs typeface="Gill Sans MT"/>
              </a:rPr>
              <a:t>While </a:t>
            </a:r>
            <a:r>
              <a:rPr sz="905" spc="33" dirty="0">
                <a:solidFill>
                  <a:srgbClr val="58595B"/>
                </a:solidFill>
                <a:latin typeface="Gill Sans MT"/>
                <a:cs typeface="Gill Sans MT"/>
              </a:rPr>
              <a:t>just </a:t>
            </a:r>
            <a:r>
              <a:rPr sz="905" spc="16" dirty="0">
                <a:solidFill>
                  <a:srgbClr val="58595B"/>
                </a:solidFill>
                <a:latin typeface="Gill Sans MT"/>
                <a:cs typeface="Gill Sans MT"/>
              </a:rPr>
              <a:t>under </a:t>
            </a:r>
            <a:r>
              <a:rPr sz="905" spc="45" dirty="0">
                <a:solidFill>
                  <a:srgbClr val="58595B"/>
                </a:solidFill>
                <a:latin typeface="Gill Sans MT"/>
                <a:cs typeface="Gill Sans MT"/>
              </a:rPr>
              <a:t>56% </a:t>
            </a:r>
            <a:r>
              <a:rPr sz="905" spc="37" dirty="0">
                <a:solidFill>
                  <a:srgbClr val="58595B"/>
                </a:solidFill>
                <a:latin typeface="Gill Sans MT"/>
                <a:cs typeface="Gill Sans MT"/>
              </a:rPr>
              <a:t>of </a:t>
            </a:r>
            <a:r>
              <a:rPr sz="905" spc="41" dirty="0">
                <a:solidFill>
                  <a:srgbClr val="58595B"/>
                </a:solidFill>
                <a:latin typeface="Gill Sans MT"/>
                <a:cs typeface="Gill Sans MT"/>
              </a:rPr>
              <a:t>smartphone </a:t>
            </a:r>
            <a:r>
              <a:rPr sz="905" spc="25" dirty="0">
                <a:solidFill>
                  <a:srgbClr val="58595B"/>
                </a:solidFill>
                <a:latin typeface="Gill Sans MT"/>
                <a:cs typeface="Gill Sans MT"/>
              </a:rPr>
              <a:t>owners  </a:t>
            </a:r>
            <a:r>
              <a:rPr sz="905" spc="58" dirty="0">
                <a:solidFill>
                  <a:srgbClr val="58595B"/>
                </a:solidFill>
                <a:latin typeface="Gill Sans MT"/>
                <a:cs typeface="Gill Sans MT"/>
              </a:rPr>
              <a:t>had </a:t>
            </a:r>
            <a:r>
              <a:rPr sz="905" spc="53" dirty="0">
                <a:solidFill>
                  <a:srgbClr val="58595B"/>
                </a:solidFill>
                <a:latin typeface="Gill Sans MT"/>
                <a:cs typeface="Gill Sans MT"/>
              </a:rPr>
              <a:t>used </a:t>
            </a:r>
            <a:r>
              <a:rPr sz="905" spc="94" dirty="0">
                <a:solidFill>
                  <a:srgbClr val="58595B"/>
                </a:solidFill>
                <a:latin typeface="Gill Sans MT"/>
                <a:cs typeface="Gill Sans MT"/>
              </a:rPr>
              <a:t>a </a:t>
            </a:r>
            <a:r>
              <a:rPr sz="905" spc="25" dirty="0">
                <a:solidFill>
                  <a:srgbClr val="58595B"/>
                </a:solidFill>
                <a:latin typeface="Gill Sans MT"/>
                <a:cs typeface="Gill Sans MT"/>
              </a:rPr>
              <a:t>voice </a:t>
            </a:r>
            <a:r>
              <a:rPr sz="905" spc="62" dirty="0">
                <a:solidFill>
                  <a:srgbClr val="58595B"/>
                </a:solidFill>
                <a:latin typeface="Gill Sans MT"/>
                <a:cs typeface="Gill Sans MT"/>
              </a:rPr>
              <a:t>assistant </a:t>
            </a:r>
            <a:r>
              <a:rPr sz="905" spc="21" dirty="0">
                <a:solidFill>
                  <a:srgbClr val="58595B"/>
                </a:solidFill>
                <a:latin typeface="Gill Sans MT"/>
                <a:cs typeface="Gill Sans MT"/>
              </a:rPr>
              <a:t>on </a:t>
            </a:r>
            <a:r>
              <a:rPr sz="905" dirty="0">
                <a:solidFill>
                  <a:srgbClr val="58595B"/>
                </a:solidFill>
                <a:latin typeface="Gill Sans MT"/>
                <a:cs typeface="Gill Sans MT"/>
              </a:rPr>
              <a:t>their </a:t>
            </a:r>
            <a:r>
              <a:rPr sz="905" spc="33" dirty="0">
                <a:solidFill>
                  <a:srgbClr val="58595B"/>
                </a:solidFill>
                <a:latin typeface="Gill Sans MT"/>
                <a:cs typeface="Gill Sans MT"/>
              </a:rPr>
              <a:t>device </a:t>
            </a:r>
            <a:r>
              <a:rPr sz="905" spc="16" dirty="0">
                <a:solidFill>
                  <a:srgbClr val="58595B"/>
                </a:solidFill>
                <a:latin typeface="Gill Sans MT"/>
                <a:cs typeface="Gill Sans MT"/>
              </a:rPr>
              <a:t>in  </a:t>
            </a:r>
            <a:r>
              <a:rPr sz="905" spc="74" dirty="0">
                <a:solidFill>
                  <a:srgbClr val="58595B"/>
                </a:solidFill>
                <a:latin typeface="Gill Sans MT"/>
                <a:cs typeface="Gill Sans MT"/>
              </a:rPr>
              <a:t>January </a:t>
            </a:r>
            <a:r>
              <a:rPr sz="905" spc="41" dirty="0">
                <a:solidFill>
                  <a:srgbClr val="58595B"/>
                </a:solidFill>
                <a:latin typeface="Gill Sans MT"/>
                <a:cs typeface="Gill Sans MT"/>
              </a:rPr>
              <a:t>2018hat </a:t>
            </a:r>
            <a:r>
              <a:rPr sz="905" spc="29" dirty="0">
                <a:solidFill>
                  <a:srgbClr val="58595B"/>
                </a:solidFill>
                <a:latin typeface="Gill Sans MT"/>
                <a:cs typeface="Gill Sans MT"/>
              </a:rPr>
              <a:t>figure </a:t>
            </a:r>
            <a:r>
              <a:rPr sz="905" spc="16" dirty="0">
                <a:solidFill>
                  <a:srgbClr val="58595B"/>
                </a:solidFill>
                <a:latin typeface="Gill Sans MT"/>
                <a:cs typeface="Gill Sans MT"/>
              </a:rPr>
              <a:t>rose </a:t>
            </a:r>
            <a:r>
              <a:rPr sz="905" spc="-8" dirty="0">
                <a:solidFill>
                  <a:srgbClr val="58595B"/>
                </a:solidFill>
                <a:latin typeface="Gill Sans MT"/>
                <a:cs typeface="Gill Sans MT"/>
              </a:rPr>
              <a:t>to </a:t>
            </a:r>
            <a:r>
              <a:rPr sz="905" dirty="0">
                <a:solidFill>
                  <a:srgbClr val="58595B"/>
                </a:solidFill>
                <a:latin typeface="Gill Sans MT"/>
                <a:cs typeface="Gill Sans MT"/>
              </a:rPr>
              <a:t>over </a:t>
            </a:r>
            <a:r>
              <a:rPr sz="905" spc="45" dirty="0">
                <a:solidFill>
                  <a:srgbClr val="58595B"/>
                </a:solidFill>
                <a:latin typeface="Gill Sans MT"/>
                <a:cs typeface="Gill Sans MT"/>
              </a:rPr>
              <a:t>70% </a:t>
            </a:r>
            <a:r>
              <a:rPr sz="905" spc="25" dirty="0">
                <a:solidFill>
                  <a:srgbClr val="58595B"/>
                </a:solidFill>
                <a:latin typeface="Gill Sans MT"/>
                <a:cs typeface="Gill Sans MT"/>
              </a:rPr>
              <a:t>one year  </a:t>
            </a:r>
            <a:r>
              <a:rPr sz="905" dirty="0">
                <a:solidFill>
                  <a:srgbClr val="58595B"/>
                </a:solidFill>
                <a:latin typeface="Gill Sans MT"/>
                <a:cs typeface="Gill Sans MT"/>
              </a:rPr>
              <a:t>later. </a:t>
            </a:r>
            <a:r>
              <a:rPr sz="905" spc="25" dirty="0">
                <a:solidFill>
                  <a:srgbClr val="58595B"/>
                </a:solidFill>
                <a:latin typeface="Gill Sans MT"/>
                <a:cs typeface="Gill Sans MT"/>
              </a:rPr>
              <a:t>That </a:t>
            </a:r>
            <a:r>
              <a:rPr sz="905" spc="74" dirty="0">
                <a:solidFill>
                  <a:srgbClr val="58595B"/>
                </a:solidFill>
                <a:latin typeface="Gill Sans MT"/>
                <a:cs typeface="Gill Sans MT"/>
              </a:rPr>
              <a:t>means </a:t>
            </a:r>
            <a:r>
              <a:rPr sz="905" spc="37" dirty="0">
                <a:solidFill>
                  <a:srgbClr val="58595B"/>
                </a:solidFill>
                <a:latin typeface="Gill Sans MT"/>
                <a:cs typeface="Gill Sans MT"/>
              </a:rPr>
              <a:t>about </a:t>
            </a:r>
            <a:r>
              <a:rPr sz="905" spc="45" dirty="0">
                <a:solidFill>
                  <a:srgbClr val="58595B"/>
                </a:solidFill>
                <a:latin typeface="Gill Sans MT"/>
                <a:cs typeface="Gill Sans MT"/>
              </a:rPr>
              <a:t>31 </a:t>
            </a:r>
            <a:r>
              <a:rPr sz="905" spc="21" dirty="0">
                <a:solidFill>
                  <a:srgbClr val="58595B"/>
                </a:solidFill>
                <a:latin typeface="Gill Sans MT"/>
                <a:cs typeface="Gill Sans MT"/>
              </a:rPr>
              <a:t>million </a:t>
            </a:r>
            <a:r>
              <a:rPr sz="905" spc="25" dirty="0">
                <a:solidFill>
                  <a:srgbClr val="58595B"/>
                </a:solidFill>
                <a:latin typeface="Gill Sans MT"/>
                <a:cs typeface="Gill Sans MT"/>
              </a:rPr>
              <a:t>U.S </a:t>
            </a:r>
            <a:r>
              <a:rPr sz="905" spc="45" dirty="0">
                <a:solidFill>
                  <a:srgbClr val="58595B"/>
                </a:solidFill>
                <a:latin typeface="Gill Sans MT"/>
                <a:cs typeface="Gill Sans MT"/>
              </a:rPr>
              <a:t>adults </a:t>
            </a:r>
            <a:r>
              <a:rPr sz="905" spc="-4" dirty="0">
                <a:solidFill>
                  <a:srgbClr val="58595B"/>
                </a:solidFill>
                <a:latin typeface="Gill Sans MT"/>
                <a:cs typeface="Gill Sans MT"/>
              </a:rPr>
              <a:t>tried  </a:t>
            </a:r>
            <a:r>
              <a:rPr sz="905" spc="58" dirty="0">
                <a:solidFill>
                  <a:srgbClr val="58595B"/>
                </a:solidFill>
                <a:latin typeface="Gill Sans MT"/>
                <a:cs typeface="Gill Sans MT"/>
              </a:rPr>
              <a:t>using</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62" dirty="0">
                <a:solidFill>
                  <a:srgbClr val="58595B"/>
                </a:solidFill>
                <a:latin typeface="Gill Sans MT"/>
                <a:cs typeface="Gill Sans MT"/>
              </a:rPr>
              <a:t>assistant</a:t>
            </a:r>
            <a:r>
              <a:rPr sz="905" spc="-33" dirty="0">
                <a:solidFill>
                  <a:srgbClr val="58595B"/>
                </a:solidFill>
                <a:latin typeface="Gill Sans MT"/>
                <a:cs typeface="Gill Sans MT"/>
              </a:rPr>
              <a:t> </a:t>
            </a:r>
            <a:r>
              <a:rPr sz="905" spc="21" dirty="0">
                <a:solidFill>
                  <a:srgbClr val="58595B"/>
                </a:solidFill>
                <a:latin typeface="Gill Sans MT"/>
                <a:cs typeface="Gill Sans MT"/>
              </a:rPr>
              <a:t>on</a:t>
            </a:r>
            <a:r>
              <a:rPr sz="905" spc="-33" dirty="0">
                <a:solidFill>
                  <a:srgbClr val="58595B"/>
                </a:solidFill>
                <a:latin typeface="Gill Sans MT"/>
                <a:cs typeface="Gill Sans MT"/>
              </a:rPr>
              <a:t> </a:t>
            </a:r>
            <a:r>
              <a:rPr sz="905" dirty="0">
                <a:solidFill>
                  <a:srgbClr val="58595B"/>
                </a:solidFill>
                <a:latin typeface="Gill Sans MT"/>
                <a:cs typeface="Gill Sans MT"/>
              </a:rPr>
              <a:t>their</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29" dirty="0">
                <a:solidFill>
                  <a:srgbClr val="58595B"/>
                </a:solidFill>
                <a:latin typeface="Gill Sans MT"/>
                <a:cs typeface="Gill Sans MT"/>
              </a:rPr>
              <a:t>phone</a:t>
            </a:r>
            <a:r>
              <a:rPr sz="905" spc="-33"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16" dirty="0">
                <a:solidFill>
                  <a:srgbClr val="58595B"/>
                </a:solidFill>
                <a:latin typeface="Gill Sans MT"/>
                <a:cs typeface="Gill Sans MT"/>
              </a:rPr>
              <a:t>the  first </a:t>
            </a:r>
            <a:r>
              <a:rPr sz="905" spc="29" dirty="0">
                <a:solidFill>
                  <a:srgbClr val="58595B"/>
                </a:solidFill>
                <a:latin typeface="Gill Sans MT"/>
                <a:cs typeface="Gill Sans MT"/>
              </a:rPr>
              <a:t>time </a:t>
            </a:r>
            <a:r>
              <a:rPr sz="905" spc="21" dirty="0">
                <a:solidFill>
                  <a:srgbClr val="58595B"/>
                </a:solidFill>
                <a:latin typeface="Gill Sans MT"/>
                <a:cs typeface="Gill Sans MT"/>
              </a:rPr>
              <a:t>in</a:t>
            </a:r>
            <a:r>
              <a:rPr sz="905" spc="-148" dirty="0">
                <a:solidFill>
                  <a:srgbClr val="58595B"/>
                </a:solidFill>
                <a:latin typeface="Gill Sans MT"/>
                <a:cs typeface="Gill Sans MT"/>
              </a:rPr>
              <a:t> </a:t>
            </a:r>
            <a:r>
              <a:rPr sz="905" spc="37" dirty="0">
                <a:solidFill>
                  <a:srgbClr val="58595B"/>
                </a:solidFill>
                <a:latin typeface="Gill Sans MT"/>
                <a:cs typeface="Gill Sans MT"/>
              </a:rPr>
              <a:t>2018.</a:t>
            </a:r>
            <a:endParaRPr sz="905">
              <a:solidFill>
                <a:prstClr val="black"/>
              </a:solidFill>
              <a:latin typeface="Gill Sans MT"/>
              <a:cs typeface="Gill Sans MT"/>
            </a:endParaRPr>
          </a:p>
        </p:txBody>
      </p:sp>
      <p:sp>
        <p:nvSpPr>
          <p:cNvPr id="6" name="object 6"/>
          <p:cNvSpPr txBox="1"/>
          <p:nvPr/>
        </p:nvSpPr>
        <p:spPr>
          <a:xfrm>
            <a:off x="3246555" y="2843617"/>
            <a:ext cx="2643400" cy="1695629"/>
          </a:xfrm>
          <a:prstGeom prst="rect">
            <a:avLst/>
          </a:prstGeom>
        </p:spPr>
        <p:txBody>
          <a:bodyPr vert="horz" wrap="square" lIns="0" tIns="10450" rIns="0" bIns="0" rtlCol="0">
            <a:spAutoFit/>
          </a:bodyPr>
          <a:lstStyle/>
          <a:p>
            <a:pPr marL="10451" marR="101896" defTabSz="752460">
              <a:lnSpc>
                <a:spcPct val="121200"/>
              </a:lnSpc>
              <a:spcBef>
                <a:spcPts val="82"/>
              </a:spcBef>
            </a:pPr>
            <a:r>
              <a:rPr sz="905" spc="8" dirty="0">
                <a:solidFill>
                  <a:srgbClr val="58595B"/>
                </a:solidFill>
                <a:latin typeface="Gill Sans MT"/>
                <a:cs typeface="Gill Sans MT"/>
              </a:rPr>
              <a:t>More </a:t>
            </a:r>
            <a:r>
              <a:rPr sz="905" spc="41" dirty="0">
                <a:solidFill>
                  <a:srgbClr val="58595B"/>
                </a:solidFill>
                <a:latin typeface="Gill Sans MT"/>
                <a:cs typeface="Gill Sans MT"/>
              </a:rPr>
              <a:t>than </a:t>
            </a:r>
            <a:r>
              <a:rPr sz="905" spc="53" dirty="0">
                <a:solidFill>
                  <a:srgbClr val="58595B"/>
                </a:solidFill>
                <a:latin typeface="Gill Sans MT"/>
                <a:cs typeface="Gill Sans MT"/>
              </a:rPr>
              <a:t>half </a:t>
            </a:r>
            <a:r>
              <a:rPr sz="905" spc="37" dirty="0">
                <a:solidFill>
                  <a:srgbClr val="58595B"/>
                </a:solidFill>
                <a:latin typeface="Gill Sans MT"/>
                <a:cs typeface="Gill Sans MT"/>
              </a:rPr>
              <a:t>of </a:t>
            </a:r>
            <a:r>
              <a:rPr sz="905" spc="16" dirty="0">
                <a:solidFill>
                  <a:srgbClr val="58595B"/>
                </a:solidFill>
                <a:latin typeface="Gill Sans MT"/>
                <a:cs typeface="Gill Sans MT"/>
              </a:rPr>
              <a:t>the growth </a:t>
            </a:r>
            <a:r>
              <a:rPr sz="905" spc="78" dirty="0">
                <a:solidFill>
                  <a:srgbClr val="58595B"/>
                </a:solidFill>
                <a:latin typeface="Gill Sans MT"/>
                <a:cs typeface="Gill Sans MT"/>
              </a:rPr>
              <a:t>was </a:t>
            </a:r>
            <a:r>
              <a:rPr sz="905" spc="16" dirty="0">
                <a:solidFill>
                  <a:srgbClr val="58595B"/>
                </a:solidFill>
                <a:latin typeface="Gill Sans MT"/>
                <a:cs typeface="Gill Sans MT"/>
              </a:rPr>
              <a:t>driven </a:t>
            </a:r>
            <a:r>
              <a:rPr sz="905" spc="37" dirty="0">
                <a:solidFill>
                  <a:srgbClr val="58595B"/>
                </a:solidFill>
                <a:latin typeface="Gill Sans MT"/>
                <a:cs typeface="Gill Sans MT"/>
              </a:rPr>
              <a:t>by  </a:t>
            </a:r>
            <a:r>
              <a:rPr sz="905" spc="45" dirty="0">
                <a:solidFill>
                  <a:srgbClr val="58595B"/>
                </a:solidFill>
                <a:latin typeface="Gill Sans MT"/>
                <a:cs typeface="Gill Sans MT"/>
              </a:rPr>
              <a:t>consumers </a:t>
            </a:r>
            <a:r>
              <a:rPr sz="905" spc="21" dirty="0">
                <a:solidFill>
                  <a:srgbClr val="58595B"/>
                </a:solidFill>
                <a:latin typeface="Gill Sans MT"/>
                <a:cs typeface="Gill Sans MT"/>
              </a:rPr>
              <a:t>trying </a:t>
            </a:r>
            <a:r>
              <a:rPr sz="905" spc="41" dirty="0">
                <a:solidFill>
                  <a:srgbClr val="58595B"/>
                </a:solidFill>
                <a:latin typeface="Gill Sans MT"/>
                <a:cs typeface="Gill Sans MT"/>
              </a:rPr>
              <a:t>Amazon </a:t>
            </a:r>
            <a:r>
              <a:rPr sz="905" spc="16" dirty="0">
                <a:solidFill>
                  <a:srgbClr val="58595B"/>
                </a:solidFill>
                <a:latin typeface="Gill Sans MT"/>
                <a:cs typeface="Gill Sans MT"/>
              </a:rPr>
              <a:t>Alexa </a:t>
            </a:r>
            <a:r>
              <a:rPr sz="905" spc="21" dirty="0">
                <a:solidFill>
                  <a:srgbClr val="58595B"/>
                </a:solidFill>
                <a:latin typeface="Gill Sans MT"/>
                <a:cs typeface="Gill Sans MT"/>
              </a:rPr>
              <a:t>on </a:t>
            </a:r>
            <a:r>
              <a:rPr sz="905" spc="-4" dirty="0">
                <a:solidFill>
                  <a:srgbClr val="58595B"/>
                </a:solidFill>
                <a:latin typeface="Gill Sans MT"/>
                <a:cs typeface="Gill Sans MT"/>
              </a:rPr>
              <a:t>their  </a:t>
            </a:r>
            <a:r>
              <a:rPr sz="905" spc="33" dirty="0">
                <a:solidFill>
                  <a:srgbClr val="58595B"/>
                </a:solidFill>
                <a:latin typeface="Gill Sans MT"/>
                <a:cs typeface="Gill Sans MT"/>
              </a:rPr>
              <a:t>smartphone, rising </a:t>
            </a:r>
            <a:r>
              <a:rPr sz="905" spc="45" dirty="0">
                <a:solidFill>
                  <a:srgbClr val="58595B"/>
                </a:solidFill>
                <a:latin typeface="Gill Sans MT"/>
                <a:cs typeface="Gill Sans MT"/>
              </a:rPr>
              <a:t>124% </a:t>
            </a:r>
            <a:r>
              <a:rPr sz="905" spc="29" dirty="0">
                <a:solidFill>
                  <a:srgbClr val="58595B"/>
                </a:solidFill>
                <a:latin typeface="Gill Sans MT"/>
                <a:cs typeface="Gill Sans MT"/>
              </a:rPr>
              <a:t>during </a:t>
            </a:r>
            <a:r>
              <a:rPr sz="905" spc="37" dirty="0">
                <a:solidFill>
                  <a:srgbClr val="58595B"/>
                </a:solidFill>
                <a:latin typeface="Gill Sans MT"/>
                <a:cs typeface="Gill Sans MT"/>
              </a:rPr>
              <a:t>2018. </a:t>
            </a:r>
            <a:r>
              <a:rPr sz="905" spc="21" dirty="0">
                <a:solidFill>
                  <a:srgbClr val="58595B"/>
                </a:solidFill>
                <a:latin typeface="Gill Sans MT"/>
                <a:cs typeface="Gill Sans MT"/>
              </a:rPr>
              <a:t>Before  </a:t>
            </a:r>
            <a:r>
              <a:rPr sz="905" spc="74" dirty="0">
                <a:solidFill>
                  <a:srgbClr val="58595B"/>
                </a:solidFill>
                <a:latin typeface="Gill Sans MT"/>
                <a:cs typeface="Gill Sans MT"/>
              </a:rPr>
              <a:t>January </a:t>
            </a:r>
            <a:r>
              <a:rPr sz="905" spc="29" dirty="0">
                <a:solidFill>
                  <a:srgbClr val="58595B"/>
                </a:solidFill>
                <a:latin typeface="Gill Sans MT"/>
                <a:cs typeface="Gill Sans MT"/>
              </a:rPr>
              <a:t>2018, </a:t>
            </a:r>
            <a:r>
              <a:rPr sz="905" spc="45" dirty="0">
                <a:solidFill>
                  <a:srgbClr val="58595B"/>
                </a:solidFill>
                <a:latin typeface="Gill Sans MT"/>
                <a:cs typeface="Gill Sans MT"/>
              </a:rPr>
              <a:t>users </a:t>
            </a:r>
            <a:r>
              <a:rPr sz="905" spc="29" dirty="0">
                <a:solidFill>
                  <a:srgbClr val="58595B"/>
                </a:solidFill>
                <a:latin typeface="Gill Sans MT"/>
                <a:cs typeface="Gill Sans MT"/>
              </a:rPr>
              <a:t>could </a:t>
            </a:r>
            <a:r>
              <a:rPr sz="905" spc="78" dirty="0">
                <a:solidFill>
                  <a:srgbClr val="58595B"/>
                </a:solidFill>
                <a:latin typeface="Gill Sans MT"/>
                <a:cs typeface="Gill Sans MT"/>
              </a:rPr>
              <a:t>access </a:t>
            </a:r>
            <a:r>
              <a:rPr sz="905" spc="16" dirty="0">
                <a:solidFill>
                  <a:srgbClr val="58595B"/>
                </a:solidFill>
                <a:latin typeface="Gill Sans MT"/>
                <a:cs typeface="Gill Sans MT"/>
              </a:rPr>
              <a:t>Alexa </a:t>
            </a:r>
            <a:r>
              <a:rPr sz="905" spc="21" dirty="0">
                <a:solidFill>
                  <a:srgbClr val="58595B"/>
                </a:solidFill>
                <a:latin typeface="Gill Sans MT"/>
                <a:cs typeface="Gill Sans MT"/>
              </a:rPr>
              <a:t>through  </a:t>
            </a:r>
            <a:r>
              <a:rPr sz="905" spc="16" dirty="0">
                <a:solidFill>
                  <a:srgbClr val="58595B"/>
                </a:solidFill>
                <a:latin typeface="Gill Sans MT"/>
                <a:cs typeface="Gill Sans MT"/>
              </a:rPr>
              <a:t>the</a:t>
            </a:r>
            <a:r>
              <a:rPr sz="905" spc="-37" dirty="0">
                <a:solidFill>
                  <a:srgbClr val="58595B"/>
                </a:solidFill>
                <a:latin typeface="Gill Sans MT"/>
                <a:cs typeface="Gill Sans MT"/>
              </a:rPr>
              <a:t> </a:t>
            </a:r>
            <a:r>
              <a:rPr sz="905" spc="45" dirty="0">
                <a:solidFill>
                  <a:srgbClr val="58595B"/>
                </a:solidFill>
                <a:latin typeface="Gill Sans MT"/>
                <a:cs typeface="Gill Sans MT"/>
              </a:rPr>
              <a:t>search</a:t>
            </a:r>
            <a:r>
              <a:rPr sz="905" spc="-33" dirty="0">
                <a:solidFill>
                  <a:srgbClr val="58595B"/>
                </a:solidFill>
                <a:latin typeface="Gill Sans MT"/>
                <a:cs typeface="Gill Sans MT"/>
              </a:rPr>
              <a:t> </a:t>
            </a:r>
            <a:r>
              <a:rPr sz="905" spc="25" dirty="0">
                <a:solidFill>
                  <a:srgbClr val="58595B"/>
                </a:solidFill>
                <a:latin typeface="Gill Sans MT"/>
                <a:cs typeface="Gill Sans MT"/>
              </a:rPr>
              <a:t>bar</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41" dirty="0">
                <a:solidFill>
                  <a:srgbClr val="58595B"/>
                </a:solidFill>
                <a:latin typeface="Gill Sans MT"/>
                <a:cs typeface="Gill Sans MT"/>
              </a:rPr>
              <a:t>Amazon</a:t>
            </a:r>
            <a:r>
              <a:rPr sz="905" spc="-33" dirty="0">
                <a:solidFill>
                  <a:srgbClr val="58595B"/>
                </a:solidFill>
                <a:latin typeface="Gill Sans MT"/>
                <a:cs typeface="Gill Sans MT"/>
              </a:rPr>
              <a:t> </a:t>
            </a:r>
            <a:r>
              <a:rPr sz="905" spc="53" dirty="0">
                <a:solidFill>
                  <a:srgbClr val="58595B"/>
                </a:solidFill>
                <a:latin typeface="Gill Sans MT"/>
                <a:cs typeface="Gill Sans MT"/>
              </a:rPr>
              <a:t>app.</a:t>
            </a:r>
            <a:r>
              <a:rPr sz="905" spc="-37" dirty="0">
                <a:solidFill>
                  <a:srgbClr val="58595B"/>
                </a:solidFill>
                <a:latin typeface="Gill Sans MT"/>
                <a:cs typeface="Gill Sans MT"/>
              </a:rPr>
              <a:t> </a:t>
            </a:r>
            <a:r>
              <a:rPr sz="905" spc="-4" dirty="0">
                <a:solidFill>
                  <a:srgbClr val="58595B"/>
                </a:solidFill>
                <a:latin typeface="Gill Sans MT"/>
                <a:cs typeface="Gill Sans MT"/>
              </a:rPr>
              <a:t>However,</a:t>
            </a:r>
            <a:r>
              <a:rPr sz="905" spc="-33" dirty="0">
                <a:solidFill>
                  <a:srgbClr val="58595B"/>
                </a:solidFill>
                <a:latin typeface="Gill Sans MT"/>
                <a:cs typeface="Gill Sans MT"/>
              </a:rPr>
              <a:t> </a:t>
            </a:r>
            <a:r>
              <a:rPr sz="905" spc="-8" dirty="0">
                <a:solidFill>
                  <a:srgbClr val="58595B"/>
                </a:solidFill>
                <a:latin typeface="Gill Sans MT"/>
                <a:cs typeface="Gill Sans MT"/>
              </a:rPr>
              <a:t>it</a:t>
            </a:r>
            <a:r>
              <a:rPr sz="905" spc="-33" dirty="0">
                <a:solidFill>
                  <a:srgbClr val="58595B"/>
                </a:solidFill>
                <a:latin typeface="Gill Sans MT"/>
                <a:cs typeface="Gill Sans MT"/>
              </a:rPr>
              <a:t> </a:t>
            </a:r>
            <a:r>
              <a:rPr sz="905" spc="78" dirty="0">
                <a:solidFill>
                  <a:srgbClr val="58595B"/>
                </a:solidFill>
                <a:latin typeface="Gill Sans MT"/>
                <a:cs typeface="Gill Sans MT"/>
              </a:rPr>
              <a:t>was  </a:t>
            </a:r>
            <a:r>
              <a:rPr sz="905" spc="70" dirty="0">
                <a:solidFill>
                  <a:srgbClr val="58595B"/>
                </a:solidFill>
                <a:latin typeface="Gill Sans MT"/>
                <a:cs typeface="Gill Sans MT"/>
              </a:rPr>
              <a:t>an</a:t>
            </a:r>
            <a:r>
              <a:rPr sz="905" spc="-37" dirty="0">
                <a:solidFill>
                  <a:srgbClr val="58595B"/>
                </a:solidFill>
                <a:latin typeface="Gill Sans MT"/>
                <a:cs typeface="Gill Sans MT"/>
              </a:rPr>
              <a:t> </a:t>
            </a:r>
            <a:r>
              <a:rPr sz="905" spc="33" dirty="0">
                <a:solidFill>
                  <a:srgbClr val="58595B"/>
                </a:solidFill>
                <a:latin typeface="Gill Sans MT"/>
                <a:cs typeface="Gill Sans MT"/>
              </a:rPr>
              <a:t>obscure</a:t>
            </a:r>
            <a:r>
              <a:rPr sz="905" spc="-33" dirty="0">
                <a:solidFill>
                  <a:srgbClr val="58595B"/>
                </a:solidFill>
                <a:latin typeface="Gill Sans MT"/>
                <a:cs typeface="Gill Sans MT"/>
              </a:rPr>
              <a:t> </a:t>
            </a:r>
            <a:r>
              <a:rPr sz="905" spc="25" dirty="0">
                <a:solidFill>
                  <a:srgbClr val="58595B"/>
                </a:solidFill>
                <a:latin typeface="Gill Sans MT"/>
                <a:cs typeface="Gill Sans MT"/>
              </a:rPr>
              <a:t>location</a:t>
            </a:r>
            <a:r>
              <a:rPr sz="905" spc="-33"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8" dirty="0">
                <a:solidFill>
                  <a:srgbClr val="58595B"/>
                </a:solidFill>
                <a:latin typeface="Gill Sans MT"/>
                <a:cs typeface="Gill Sans MT"/>
              </a:rPr>
              <a:t>it</a:t>
            </a:r>
            <a:r>
              <a:rPr sz="905" spc="-33"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8" dirty="0">
                <a:solidFill>
                  <a:srgbClr val="58595B"/>
                </a:solidFill>
                <a:latin typeface="Gill Sans MT"/>
                <a:cs typeface="Gill Sans MT"/>
              </a:rPr>
              <a:t>not</a:t>
            </a:r>
            <a:r>
              <a:rPr sz="905" spc="-33" dirty="0">
                <a:solidFill>
                  <a:srgbClr val="58595B"/>
                </a:solidFill>
                <a:latin typeface="Gill Sans MT"/>
                <a:cs typeface="Gill Sans MT"/>
              </a:rPr>
              <a:t> </a:t>
            </a:r>
            <a:r>
              <a:rPr sz="905" spc="16" dirty="0">
                <a:solidFill>
                  <a:srgbClr val="58595B"/>
                </a:solidFill>
                <a:latin typeface="Gill Sans MT"/>
                <a:cs typeface="Gill Sans MT"/>
              </a:rPr>
              <a:t>well</a:t>
            </a:r>
            <a:r>
              <a:rPr sz="905" spc="-33" dirty="0">
                <a:solidFill>
                  <a:srgbClr val="58595B"/>
                </a:solidFill>
                <a:latin typeface="Gill Sans MT"/>
                <a:cs typeface="Gill Sans MT"/>
              </a:rPr>
              <a:t> </a:t>
            </a:r>
            <a:r>
              <a:rPr sz="905" spc="29" dirty="0">
                <a:solidFill>
                  <a:srgbClr val="58595B"/>
                </a:solidFill>
                <a:latin typeface="Gill Sans MT"/>
                <a:cs typeface="Gill Sans MT"/>
              </a:rPr>
              <a:t>publicized.</a:t>
            </a:r>
            <a:endParaRPr sz="905">
              <a:solidFill>
                <a:prstClr val="black"/>
              </a:solidFill>
              <a:latin typeface="Gill Sans MT"/>
              <a:cs typeface="Gill Sans MT"/>
            </a:endParaRPr>
          </a:p>
          <a:p>
            <a:pPr marL="10451" marR="4180" defTabSz="752460">
              <a:lnSpc>
                <a:spcPct val="121200"/>
              </a:lnSpc>
            </a:pP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58" dirty="0">
                <a:solidFill>
                  <a:srgbClr val="58595B"/>
                </a:solidFill>
                <a:latin typeface="Gill Sans MT"/>
                <a:cs typeface="Gill Sans MT"/>
              </a:rPr>
              <a:t>changed</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21" dirty="0">
                <a:solidFill>
                  <a:srgbClr val="58595B"/>
                </a:solidFill>
                <a:latin typeface="Gill Sans MT"/>
                <a:cs typeface="Gill Sans MT"/>
              </a:rPr>
              <a:t>early</a:t>
            </a:r>
            <a:r>
              <a:rPr sz="905" spc="-33" dirty="0">
                <a:solidFill>
                  <a:srgbClr val="58595B"/>
                </a:solidFill>
                <a:latin typeface="Gill Sans MT"/>
                <a:cs typeface="Gill Sans MT"/>
              </a:rPr>
              <a:t> </a:t>
            </a:r>
            <a:r>
              <a:rPr sz="905" spc="45" dirty="0">
                <a:solidFill>
                  <a:srgbClr val="58595B"/>
                </a:solidFill>
                <a:latin typeface="Gill Sans MT"/>
                <a:cs typeface="Gill Sans MT"/>
              </a:rPr>
              <a:t>2018</a:t>
            </a:r>
            <a:r>
              <a:rPr sz="905" spc="-33" dirty="0">
                <a:solidFill>
                  <a:srgbClr val="58595B"/>
                </a:solidFill>
                <a:latin typeface="Gill Sans MT"/>
                <a:cs typeface="Gill Sans MT"/>
              </a:rPr>
              <a:t> </a:t>
            </a:r>
            <a:r>
              <a:rPr sz="905" spc="37" dirty="0">
                <a:solidFill>
                  <a:srgbClr val="58595B"/>
                </a:solidFill>
                <a:latin typeface="Gill Sans MT"/>
                <a:cs typeface="Gill Sans MT"/>
              </a:rPr>
              <a:t>when</a:t>
            </a:r>
            <a:r>
              <a:rPr sz="905" spc="-33" dirty="0">
                <a:solidFill>
                  <a:srgbClr val="58595B"/>
                </a:solidFill>
                <a:latin typeface="Gill Sans MT"/>
                <a:cs typeface="Gill Sans MT"/>
              </a:rPr>
              <a:t> </a:t>
            </a:r>
            <a:r>
              <a:rPr sz="905" spc="70" dirty="0">
                <a:solidFill>
                  <a:srgbClr val="58595B"/>
                </a:solidFill>
                <a:latin typeface="Gill Sans MT"/>
                <a:cs typeface="Gill Sans MT"/>
              </a:rPr>
              <a:t>an</a:t>
            </a:r>
            <a:r>
              <a:rPr sz="905" spc="-33" dirty="0">
                <a:solidFill>
                  <a:srgbClr val="58595B"/>
                </a:solidFill>
                <a:latin typeface="Gill Sans MT"/>
                <a:cs typeface="Gill Sans MT"/>
              </a:rPr>
              <a:t>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33" dirty="0">
                <a:solidFill>
                  <a:srgbClr val="58595B"/>
                </a:solidFill>
                <a:latin typeface="Gill Sans MT"/>
                <a:cs typeface="Gill Sans MT"/>
              </a:rPr>
              <a:t>activation  </a:t>
            </a:r>
            <a:r>
              <a:rPr sz="905" spc="16" dirty="0">
                <a:solidFill>
                  <a:srgbClr val="58595B"/>
                </a:solidFill>
                <a:latin typeface="Gill Sans MT"/>
                <a:cs typeface="Gill Sans MT"/>
              </a:rPr>
              <a:t>button </a:t>
            </a:r>
            <a:r>
              <a:rPr sz="905" spc="78" dirty="0">
                <a:solidFill>
                  <a:srgbClr val="58595B"/>
                </a:solidFill>
                <a:latin typeface="Gill Sans MT"/>
                <a:cs typeface="Gill Sans MT"/>
              </a:rPr>
              <a:t>was </a:t>
            </a:r>
            <a:r>
              <a:rPr sz="905" spc="49" dirty="0">
                <a:solidFill>
                  <a:srgbClr val="58595B"/>
                </a:solidFill>
                <a:latin typeface="Gill Sans MT"/>
                <a:cs typeface="Gill Sans MT"/>
              </a:rPr>
              <a:t>added </a:t>
            </a:r>
            <a:r>
              <a:rPr sz="905" spc="-8" dirty="0">
                <a:solidFill>
                  <a:srgbClr val="58595B"/>
                </a:solidFill>
                <a:latin typeface="Gill Sans MT"/>
                <a:cs typeface="Gill Sans MT"/>
              </a:rPr>
              <a:t>to </a:t>
            </a:r>
            <a:r>
              <a:rPr sz="905" spc="16" dirty="0">
                <a:solidFill>
                  <a:srgbClr val="58595B"/>
                </a:solidFill>
                <a:latin typeface="Gill Sans MT"/>
                <a:cs typeface="Gill Sans MT"/>
              </a:rPr>
              <a:t>the Alexa </a:t>
            </a:r>
            <a:r>
              <a:rPr sz="905" spc="53" dirty="0">
                <a:solidFill>
                  <a:srgbClr val="58595B"/>
                </a:solidFill>
                <a:latin typeface="Gill Sans MT"/>
                <a:cs typeface="Gill Sans MT"/>
              </a:rPr>
              <a:t>app. </a:t>
            </a:r>
            <a:r>
              <a:rPr sz="905" spc="37" dirty="0">
                <a:solidFill>
                  <a:srgbClr val="58595B"/>
                </a:solidFill>
                <a:latin typeface="Gill Sans MT"/>
                <a:cs typeface="Gill Sans MT"/>
              </a:rPr>
              <a:t>These features  </a:t>
            </a:r>
            <a:r>
              <a:rPr sz="905" spc="49" dirty="0">
                <a:solidFill>
                  <a:srgbClr val="58595B"/>
                </a:solidFill>
                <a:latin typeface="Gill Sans MT"/>
                <a:cs typeface="Gill Sans MT"/>
              </a:rPr>
              <a:t>added</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49" dirty="0">
                <a:solidFill>
                  <a:srgbClr val="58595B"/>
                </a:solidFill>
                <a:latin typeface="Gill Sans MT"/>
                <a:cs typeface="Gill Sans MT"/>
              </a:rPr>
              <a:t>actual</a:t>
            </a:r>
            <a:r>
              <a:rPr sz="905" spc="-33" dirty="0">
                <a:solidFill>
                  <a:srgbClr val="58595B"/>
                </a:solidFill>
                <a:latin typeface="Gill Sans MT"/>
                <a:cs typeface="Gill Sans MT"/>
              </a:rPr>
              <a:t> </a:t>
            </a:r>
            <a:r>
              <a:rPr sz="905" spc="16" dirty="0">
                <a:solidFill>
                  <a:srgbClr val="58595B"/>
                </a:solidFill>
                <a:latin typeface="Gill Sans MT"/>
                <a:cs typeface="Gill Sans MT"/>
              </a:rPr>
              <a:t>Alexa</a:t>
            </a:r>
            <a:r>
              <a:rPr sz="905" spc="-33" dirty="0">
                <a:solidFill>
                  <a:srgbClr val="58595B"/>
                </a:solidFill>
                <a:latin typeface="Gill Sans MT"/>
                <a:cs typeface="Gill Sans MT"/>
              </a:rPr>
              <a:t> </a:t>
            </a:r>
            <a:r>
              <a:rPr sz="905" spc="62" dirty="0">
                <a:solidFill>
                  <a:srgbClr val="58595B"/>
                </a:solidFill>
                <a:latin typeface="Gill Sans MT"/>
                <a:cs typeface="Gill Sans MT"/>
              </a:rPr>
              <a:t>app</a:t>
            </a:r>
            <a:r>
              <a:rPr sz="905" spc="-33" dirty="0">
                <a:solidFill>
                  <a:srgbClr val="58595B"/>
                </a:solidFill>
                <a:latin typeface="Gill Sans MT"/>
                <a:cs typeface="Gill Sans MT"/>
              </a:rPr>
              <a:t> </a:t>
            </a:r>
            <a:r>
              <a:rPr sz="905" spc="8" dirty="0">
                <a:solidFill>
                  <a:srgbClr val="58595B"/>
                </a:solidFill>
                <a:latin typeface="Gill Sans MT"/>
                <a:cs typeface="Gill Sans MT"/>
              </a:rPr>
              <a:t>likely</a:t>
            </a:r>
            <a:r>
              <a:rPr sz="905" spc="-33" dirty="0">
                <a:solidFill>
                  <a:srgbClr val="58595B"/>
                </a:solidFill>
                <a:latin typeface="Gill Sans MT"/>
                <a:cs typeface="Gill Sans MT"/>
              </a:rPr>
              <a:t> </a:t>
            </a:r>
            <a:r>
              <a:rPr sz="905" spc="21" dirty="0">
                <a:solidFill>
                  <a:srgbClr val="58595B"/>
                </a:solidFill>
                <a:latin typeface="Gill Sans MT"/>
                <a:cs typeface="Gill Sans MT"/>
              </a:rPr>
              <a:t>led</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45" dirty="0">
                <a:solidFill>
                  <a:srgbClr val="58595B"/>
                </a:solidFill>
                <a:latin typeface="Gill Sans MT"/>
                <a:cs typeface="Gill Sans MT"/>
              </a:rPr>
              <a:t>sharp  </a:t>
            </a:r>
            <a:r>
              <a:rPr sz="905" spc="37" dirty="0">
                <a:solidFill>
                  <a:srgbClr val="58595B"/>
                </a:solidFill>
                <a:latin typeface="Gill Sans MT"/>
                <a:cs typeface="Gill Sans MT"/>
              </a:rPr>
              <a:t>increase </a:t>
            </a:r>
            <a:r>
              <a:rPr sz="905" spc="21" dirty="0">
                <a:solidFill>
                  <a:srgbClr val="58595B"/>
                </a:solidFill>
                <a:latin typeface="Gill Sans MT"/>
                <a:cs typeface="Gill Sans MT"/>
              </a:rPr>
              <a:t>in</a:t>
            </a:r>
            <a:r>
              <a:rPr sz="905" spc="-107" dirty="0">
                <a:solidFill>
                  <a:srgbClr val="58595B"/>
                </a:solidFill>
                <a:latin typeface="Gill Sans MT"/>
                <a:cs typeface="Gill Sans MT"/>
              </a:rPr>
              <a:t> </a:t>
            </a:r>
            <a:r>
              <a:rPr sz="905" spc="45" dirty="0">
                <a:solidFill>
                  <a:srgbClr val="58595B"/>
                </a:solidFill>
                <a:latin typeface="Gill Sans MT"/>
                <a:cs typeface="Gill Sans MT"/>
              </a:rPr>
              <a:t>use.</a:t>
            </a:r>
            <a:endParaRPr sz="905">
              <a:solidFill>
                <a:prstClr val="black"/>
              </a:solidFill>
              <a:latin typeface="Gill Sans MT"/>
              <a:cs typeface="Gill Sans MT"/>
            </a:endParaRPr>
          </a:p>
        </p:txBody>
      </p:sp>
      <p:sp>
        <p:nvSpPr>
          <p:cNvPr id="7" name="object 7"/>
          <p:cNvSpPr txBox="1"/>
          <p:nvPr/>
        </p:nvSpPr>
        <p:spPr>
          <a:xfrm>
            <a:off x="3246555" y="4620676"/>
            <a:ext cx="2561888" cy="1190106"/>
          </a:xfrm>
          <a:prstGeom prst="rect">
            <a:avLst/>
          </a:prstGeom>
        </p:spPr>
        <p:txBody>
          <a:bodyPr vert="horz" wrap="square" lIns="0" tIns="10450" rIns="0" bIns="0" rtlCol="0">
            <a:spAutoFit/>
          </a:bodyPr>
          <a:lstStyle/>
          <a:p>
            <a:pPr marL="10451" marR="4180" defTabSz="752460">
              <a:lnSpc>
                <a:spcPct val="121300"/>
              </a:lnSpc>
              <a:spcBef>
                <a:spcPts val="82"/>
              </a:spcBef>
            </a:pPr>
            <a:r>
              <a:rPr sz="905" spc="21" dirty="0">
                <a:solidFill>
                  <a:srgbClr val="58595B"/>
                </a:solidFill>
                <a:latin typeface="Gill Sans MT"/>
                <a:cs typeface="Gill Sans MT"/>
              </a:rPr>
              <a:t>Bixby </a:t>
            </a:r>
            <a:r>
              <a:rPr sz="905" spc="4" dirty="0">
                <a:solidFill>
                  <a:srgbClr val="58595B"/>
                </a:solidFill>
                <a:latin typeface="Gill Sans MT"/>
                <a:cs typeface="Gill Sans MT"/>
              </a:rPr>
              <a:t>trial </a:t>
            </a:r>
            <a:r>
              <a:rPr sz="905" spc="37" dirty="0">
                <a:solidFill>
                  <a:srgbClr val="58595B"/>
                </a:solidFill>
                <a:latin typeface="Gill Sans MT"/>
                <a:cs typeface="Gill Sans MT"/>
              </a:rPr>
              <a:t>by </a:t>
            </a:r>
            <a:r>
              <a:rPr sz="905" spc="45" dirty="0">
                <a:solidFill>
                  <a:srgbClr val="58595B"/>
                </a:solidFill>
                <a:latin typeface="Gill Sans MT"/>
                <a:cs typeface="Gill Sans MT"/>
              </a:rPr>
              <a:t>consumers </a:t>
            </a:r>
            <a:r>
              <a:rPr sz="905" spc="16" dirty="0">
                <a:solidFill>
                  <a:srgbClr val="58595B"/>
                </a:solidFill>
                <a:latin typeface="Gill Sans MT"/>
                <a:cs typeface="Gill Sans MT"/>
              </a:rPr>
              <a:t>rose </a:t>
            </a:r>
            <a:r>
              <a:rPr sz="905" spc="45" dirty="0">
                <a:solidFill>
                  <a:srgbClr val="58595B"/>
                </a:solidFill>
                <a:latin typeface="Gill Sans MT"/>
                <a:cs typeface="Gill Sans MT"/>
              </a:rPr>
              <a:t>57% </a:t>
            </a:r>
            <a:r>
              <a:rPr sz="905" spc="58" dirty="0">
                <a:solidFill>
                  <a:srgbClr val="58595B"/>
                </a:solidFill>
                <a:latin typeface="Gill Sans MT"/>
                <a:cs typeface="Gill Sans MT"/>
              </a:rPr>
              <a:t>and </a:t>
            </a:r>
            <a:r>
              <a:rPr sz="905" spc="16" dirty="0">
                <a:solidFill>
                  <a:srgbClr val="58595B"/>
                </a:solidFill>
                <a:latin typeface="Gill Sans MT"/>
                <a:cs typeface="Gill Sans MT"/>
              </a:rPr>
              <a:t>Google  </a:t>
            </a:r>
            <a:r>
              <a:rPr sz="905" spc="45" dirty="0">
                <a:solidFill>
                  <a:srgbClr val="58595B"/>
                </a:solidFill>
                <a:latin typeface="Gill Sans MT"/>
                <a:cs typeface="Gill Sans MT"/>
              </a:rPr>
              <a:t>Assistant </a:t>
            </a:r>
            <a:r>
              <a:rPr sz="905" spc="33" dirty="0">
                <a:solidFill>
                  <a:srgbClr val="58595B"/>
                </a:solidFill>
                <a:latin typeface="Gill Sans MT"/>
                <a:cs typeface="Gill Sans MT"/>
              </a:rPr>
              <a:t>just </a:t>
            </a:r>
            <a:r>
              <a:rPr sz="905" spc="29" dirty="0">
                <a:solidFill>
                  <a:srgbClr val="58595B"/>
                </a:solidFill>
                <a:latin typeface="Gill Sans MT"/>
                <a:cs typeface="Gill Sans MT"/>
              </a:rPr>
              <a:t>16%, </a:t>
            </a:r>
            <a:r>
              <a:rPr sz="905" spc="33" dirty="0">
                <a:solidFill>
                  <a:srgbClr val="58595B"/>
                </a:solidFill>
                <a:latin typeface="Gill Sans MT"/>
                <a:cs typeface="Gill Sans MT"/>
              </a:rPr>
              <a:t>granted </a:t>
            </a:r>
            <a:r>
              <a:rPr sz="905" spc="25" dirty="0">
                <a:solidFill>
                  <a:srgbClr val="58595B"/>
                </a:solidFill>
                <a:latin typeface="Gill Sans MT"/>
                <a:cs typeface="Gill Sans MT"/>
              </a:rPr>
              <a:t>from </a:t>
            </a:r>
            <a:r>
              <a:rPr sz="905" spc="94" dirty="0">
                <a:solidFill>
                  <a:srgbClr val="58595B"/>
                </a:solidFill>
                <a:latin typeface="Gill Sans MT"/>
                <a:cs typeface="Gill Sans MT"/>
              </a:rPr>
              <a:t>a </a:t>
            </a:r>
            <a:r>
              <a:rPr sz="905" spc="62" dirty="0">
                <a:solidFill>
                  <a:srgbClr val="58595B"/>
                </a:solidFill>
                <a:latin typeface="Gill Sans MT"/>
                <a:cs typeface="Gill Sans MT"/>
              </a:rPr>
              <a:t>much </a:t>
            </a:r>
            <a:r>
              <a:rPr sz="905" spc="21" dirty="0">
                <a:solidFill>
                  <a:srgbClr val="58595B"/>
                </a:solidFill>
                <a:latin typeface="Gill Sans MT"/>
                <a:cs typeface="Gill Sans MT"/>
              </a:rPr>
              <a:t>larger  </a:t>
            </a:r>
            <a:r>
              <a:rPr sz="905" spc="58" dirty="0">
                <a:solidFill>
                  <a:srgbClr val="58595B"/>
                </a:solidFill>
                <a:latin typeface="Gill Sans MT"/>
                <a:cs typeface="Gill Sans MT"/>
              </a:rPr>
              <a:t>base.</a:t>
            </a:r>
            <a:r>
              <a:rPr sz="905" spc="-53" dirty="0">
                <a:solidFill>
                  <a:srgbClr val="58595B"/>
                </a:solidFill>
                <a:latin typeface="Gill Sans MT"/>
                <a:cs typeface="Gill Sans MT"/>
              </a:rPr>
              <a:t> </a:t>
            </a:r>
            <a:r>
              <a:rPr sz="905" spc="21" dirty="0">
                <a:solidFill>
                  <a:srgbClr val="58595B"/>
                </a:solidFill>
                <a:latin typeface="Gill Sans MT"/>
                <a:cs typeface="Gill Sans MT"/>
              </a:rPr>
              <a:t>The</a:t>
            </a:r>
            <a:r>
              <a:rPr sz="905" spc="-29" dirty="0">
                <a:solidFill>
                  <a:srgbClr val="58595B"/>
                </a:solidFill>
                <a:latin typeface="Gill Sans MT"/>
                <a:cs typeface="Gill Sans MT"/>
              </a:rPr>
              <a:t> </a:t>
            </a:r>
            <a:r>
              <a:rPr sz="905" spc="49" dirty="0">
                <a:solidFill>
                  <a:srgbClr val="58595B"/>
                </a:solidFill>
                <a:latin typeface="Gill Sans MT"/>
                <a:cs typeface="Gill Sans MT"/>
              </a:rPr>
              <a:t>smallest</a:t>
            </a:r>
            <a:r>
              <a:rPr sz="905" spc="-29" dirty="0">
                <a:solidFill>
                  <a:srgbClr val="58595B"/>
                </a:solidFill>
                <a:latin typeface="Gill Sans MT"/>
                <a:cs typeface="Gill Sans MT"/>
              </a:rPr>
              <a:t> </a:t>
            </a:r>
            <a:r>
              <a:rPr sz="905" spc="29" dirty="0">
                <a:solidFill>
                  <a:srgbClr val="58595B"/>
                </a:solidFill>
                <a:latin typeface="Gill Sans MT"/>
                <a:cs typeface="Gill Sans MT"/>
              </a:rPr>
              <a:t>incremental</a:t>
            </a:r>
            <a:r>
              <a:rPr sz="905" spc="-29" dirty="0">
                <a:solidFill>
                  <a:srgbClr val="58595B"/>
                </a:solidFill>
                <a:latin typeface="Gill Sans MT"/>
                <a:cs typeface="Gill Sans MT"/>
              </a:rPr>
              <a:t> </a:t>
            </a:r>
            <a:r>
              <a:rPr sz="905" spc="66" dirty="0">
                <a:solidFill>
                  <a:srgbClr val="58595B"/>
                </a:solidFill>
                <a:latin typeface="Gill Sans MT"/>
                <a:cs typeface="Gill Sans MT"/>
              </a:rPr>
              <a:t>gain</a:t>
            </a:r>
            <a:r>
              <a:rPr sz="905" spc="-29" dirty="0">
                <a:solidFill>
                  <a:srgbClr val="58595B"/>
                </a:solidFill>
                <a:latin typeface="Gill Sans MT"/>
                <a:cs typeface="Gill Sans MT"/>
              </a:rPr>
              <a:t> </a:t>
            </a:r>
            <a:r>
              <a:rPr sz="905" spc="78" dirty="0">
                <a:solidFill>
                  <a:srgbClr val="58595B"/>
                </a:solidFill>
                <a:latin typeface="Gill Sans MT"/>
                <a:cs typeface="Gill Sans MT"/>
              </a:rPr>
              <a:t>was</a:t>
            </a:r>
            <a:r>
              <a:rPr sz="905" spc="-33" dirty="0">
                <a:solidFill>
                  <a:srgbClr val="58595B"/>
                </a:solidFill>
                <a:latin typeface="Gill Sans MT"/>
                <a:cs typeface="Gill Sans MT"/>
              </a:rPr>
              <a:t> </a:t>
            </a:r>
            <a:r>
              <a:rPr sz="905" spc="16" dirty="0">
                <a:solidFill>
                  <a:srgbClr val="58595B"/>
                </a:solidFill>
                <a:latin typeface="Gill Sans MT"/>
                <a:cs typeface="Gill Sans MT"/>
              </a:rPr>
              <a:t>Apple</a:t>
            </a:r>
            <a:r>
              <a:rPr sz="905" spc="-29" dirty="0">
                <a:solidFill>
                  <a:srgbClr val="58595B"/>
                </a:solidFill>
                <a:latin typeface="Gill Sans MT"/>
                <a:cs typeface="Gill Sans MT"/>
              </a:rPr>
              <a:t> </a:t>
            </a:r>
            <a:r>
              <a:rPr sz="905" spc="12" dirty="0">
                <a:solidFill>
                  <a:srgbClr val="58595B"/>
                </a:solidFill>
                <a:latin typeface="Gill Sans MT"/>
                <a:cs typeface="Gill Sans MT"/>
              </a:rPr>
              <a:t>Siri  </a:t>
            </a:r>
            <a:r>
              <a:rPr sz="905" spc="37" dirty="0">
                <a:solidFill>
                  <a:srgbClr val="58595B"/>
                </a:solidFill>
                <a:latin typeface="Gill Sans MT"/>
                <a:cs typeface="Gill Sans MT"/>
              </a:rPr>
              <a:t>which</a:t>
            </a:r>
            <a:r>
              <a:rPr sz="905" spc="-33" dirty="0">
                <a:solidFill>
                  <a:srgbClr val="58595B"/>
                </a:solidFill>
                <a:latin typeface="Gill Sans MT"/>
                <a:cs typeface="Gill Sans MT"/>
              </a:rPr>
              <a:t> </a:t>
            </a:r>
            <a:r>
              <a:rPr sz="905" spc="16" dirty="0">
                <a:solidFill>
                  <a:srgbClr val="58595B"/>
                </a:solidFill>
                <a:latin typeface="Gill Sans MT"/>
                <a:cs typeface="Gill Sans MT"/>
              </a:rPr>
              <a:t>rose</a:t>
            </a:r>
            <a:r>
              <a:rPr sz="905" spc="-33" dirty="0">
                <a:solidFill>
                  <a:srgbClr val="58595B"/>
                </a:solidFill>
                <a:latin typeface="Gill Sans MT"/>
                <a:cs typeface="Gill Sans MT"/>
              </a:rPr>
              <a:t> </a:t>
            </a:r>
            <a:r>
              <a:rPr sz="905" spc="16" dirty="0">
                <a:solidFill>
                  <a:srgbClr val="58595B"/>
                </a:solidFill>
                <a:latin typeface="Gill Sans MT"/>
                <a:cs typeface="Gill Sans MT"/>
              </a:rPr>
              <a:t>only</a:t>
            </a:r>
            <a:r>
              <a:rPr sz="905" spc="-33" dirty="0">
                <a:solidFill>
                  <a:srgbClr val="58595B"/>
                </a:solidFill>
                <a:latin typeface="Gill Sans MT"/>
                <a:cs typeface="Gill Sans MT"/>
              </a:rPr>
              <a:t> </a:t>
            </a:r>
            <a:r>
              <a:rPr sz="905" spc="49" dirty="0">
                <a:solidFill>
                  <a:srgbClr val="58595B"/>
                </a:solidFill>
                <a:latin typeface="Gill Sans MT"/>
                <a:cs typeface="Gill Sans MT"/>
              </a:rPr>
              <a:t>4%</a:t>
            </a:r>
            <a:r>
              <a:rPr sz="905" spc="-29" dirty="0">
                <a:solidFill>
                  <a:srgbClr val="58595B"/>
                </a:solidFill>
                <a:latin typeface="Gill Sans MT"/>
                <a:cs typeface="Gill Sans MT"/>
              </a:rPr>
              <a:t> </a:t>
            </a:r>
            <a:r>
              <a:rPr sz="905" dirty="0">
                <a:solidFill>
                  <a:srgbClr val="58595B"/>
                </a:solidFill>
                <a:latin typeface="Gill Sans MT"/>
                <a:cs typeface="Gill Sans MT"/>
              </a:rPr>
              <a:t>over</a:t>
            </a:r>
            <a:r>
              <a:rPr sz="905" spc="-33" dirty="0">
                <a:solidFill>
                  <a:srgbClr val="58595B"/>
                </a:solidFill>
                <a:latin typeface="Gill Sans MT"/>
                <a:cs typeface="Gill Sans MT"/>
              </a:rPr>
              <a:t> </a:t>
            </a:r>
            <a:r>
              <a:rPr sz="905" spc="33" dirty="0">
                <a:solidFill>
                  <a:srgbClr val="58595B"/>
                </a:solidFill>
                <a:latin typeface="Gill Sans MT"/>
                <a:cs typeface="Gill Sans MT"/>
              </a:rPr>
              <a:t>all</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37" dirty="0">
                <a:solidFill>
                  <a:srgbClr val="58595B"/>
                </a:solidFill>
                <a:latin typeface="Gill Sans MT"/>
                <a:cs typeface="Gill Sans MT"/>
              </a:rPr>
              <a:t>2018.</a:t>
            </a:r>
            <a:r>
              <a:rPr sz="905" spc="-29" dirty="0">
                <a:solidFill>
                  <a:srgbClr val="58595B"/>
                </a:solidFill>
                <a:latin typeface="Gill Sans MT"/>
                <a:cs typeface="Gill Sans MT"/>
              </a:rPr>
              <a:t> </a:t>
            </a:r>
            <a:r>
              <a:rPr sz="905" spc="-4" dirty="0">
                <a:solidFill>
                  <a:srgbClr val="58595B"/>
                </a:solidFill>
                <a:latin typeface="Gill Sans MT"/>
                <a:cs typeface="Gill Sans MT"/>
              </a:rPr>
              <a:t>It</a:t>
            </a:r>
            <a:r>
              <a:rPr sz="905" spc="-33" dirty="0">
                <a:solidFill>
                  <a:srgbClr val="58595B"/>
                </a:solidFill>
                <a:latin typeface="Gill Sans MT"/>
                <a:cs typeface="Gill Sans MT"/>
              </a:rPr>
              <a:t> </a:t>
            </a:r>
            <a:r>
              <a:rPr sz="905" spc="53" dirty="0">
                <a:solidFill>
                  <a:srgbClr val="58595B"/>
                </a:solidFill>
                <a:latin typeface="Gill Sans MT"/>
                <a:cs typeface="Gill Sans MT"/>
              </a:rPr>
              <a:t>appears</a:t>
            </a:r>
            <a:r>
              <a:rPr sz="905" spc="-33" dirty="0">
                <a:solidFill>
                  <a:srgbClr val="58595B"/>
                </a:solidFill>
                <a:latin typeface="Gill Sans MT"/>
                <a:cs typeface="Gill Sans MT"/>
              </a:rPr>
              <a:t> </a:t>
            </a:r>
            <a:r>
              <a:rPr sz="905" spc="25" dirty="0">
                <a:solidFill>
                  <a:srgbClr val="58595B"/>
                </a:solidFill>
                <a:latin typeface="Gill Sans MT"/>
                <a:cs typeface="Gill Sans MT"/>
              </a:rPr>
              <a:t>that  </a:t>
            </a:r>
            <a:r>
              <a:rPr sz="905" spc="16" dirty="0">
                <a:solidFill>
                  <a:srgbClr val="58595B"/>
                </a:solidFill>
                <a:latin typeface="Gill Sans MT"/>
                <a:cs typeface="Gill Sans MT"/>
              </a:rPr>
              <a:t>Apple </a:t>
            </a:r>
            <a:r>
              <a:rPr sz="905" spc="4" dirty="0">
                <a:solidFill>
                  <a:srgbClr val="58595B"/>
                </a:solidFill>
                <a:latin typeface="Gill Sans MT"/>
                <a:cs typeface="Gill Sans MT"/>
              </a:rPr>
              <a:t>Siri, </a:t>
            </a:r>
            <a:r>
              <a:rPr sz="905" spc="37" dirty="0">
                <a:solidFill>
                  <a:srgbClr val="58595B"/>
                </a:solidFill>
                <a:latin typeface="Gill Sans MT"/>
                <a:cs typeface="Gill Sans MT"/>
              </a:rPr>
              <a:t>which </a:t>
            </a:r>
            <a:r>
              <a:rPr sz="905" spc="82" dirty="0">
                <a:solidFill>
                  <a:srgbClr val="58595B"/>
                </a:solidFill>
                <a:latin typeface="Gill Sans MT"/>
                <a:cs typeface="Gill Sans MT"/>
              </a:rPr>
              <a:t>has </a:t>
            </a:r>
            <a:r>
              <a:rPr sz="905" spc="37" dirty="0">
                <a:solidFill>
                  <a:srgbClr val="58595B"/>
                </a:solidFill>
                <a:latin typeface="Gill Sans MT"/>
                <a:cs typeface="Gill Sans MT"/>
              </a:rPr>
              <a:t>been </a:t>
            </a:r>
            <a:r>
              <a:rPr sz="905" spc="25" dirty="0">
                <a:solidFill>
                  <a:srgbClr val="58595B"/>
                </a:solidFill>
                <a:latin typeface="Gill Sans MT"/>
                <a:cs typeface="Gill Sans MT"/>
              </a:rPr>
              <a:t>around </a:t>
            </a:r>
            <a:r>
              <a:rPr sz="905" spc="16" dirty="0">
                <a:solidFill>
                  <a:srgbClr val="58595B"/>
                </a:solidFill>
                <a:latin typeface="Gill Sans MT"/>
                <a:cs typeface="Gill Sans MT"/>
              </a:rPr>
              <a:t>the </a:t>
            </a:r>
            <a:r>
              <a:rPr sz="905" spc="29" dirty="0">
                <a:solidFill>
                  <a:srgbClr val="58595B"/>
                </a:solidFill>
                <a:latin typeface="Gill Sans MT"/>
                <a:cs typeface="Gill Sans MT"/>
              </a:rPr>
              <a:t>longest, did  </a:t>
            </a:r>
            <a:r>
              <a:rPr sz="905" spc="8" dirty="0">
                <a:solidFill>
                  <a:srgbClr val="58595B"/>
                </a:solidFill>
                <a:latin typeface="Gill Sans MT"/>
                <a:cs typeface="Gill Sans MT"/>
              </a:rPr>
              <a:t>not </a:t>
            </a:r>
            <a:r>
              <a:rPr sz="905" spc="49" dirty="0">
                <a:solidFill>
                  <a:srgbClr val="58595B"/>
                </a:solidFill>
                <a:latin typeface="Gill Sans MT"/>
                <a:cs typeface="Gill Sans MT"/>
              </a:rPr>
              <a:t>have </a:t>
            </a:r>
            <a:r>
              <a:rPr sz="905" spc="94" dirty="0">
                <a:solidFill>
                  <a:srgbClr val="58595B"/>
                </a:solidFill>
                <a:latin typeface="Gill Sans MT"/>
                <a:cs typeface="Gill Sans MT"/>
              </a:rPr>
              <a:t>a </a:t>
            </a:r>
            <a:r>
              <a:rPr sz="905" spc="29" dirty="0">
                <a:solidFill>
                  <a:srgbClr val="58595B"/>
                </a:solidFill>
                <a:latin typeface="Gill Sans MT"/>
                <a:cs typeface="Gill Sans MT"/>
              </a:rPr>
              <a:t>discovery </a:t>
            </a:r>
            <a:r>
              <a:rPr sz="905" spc="21" dirty="0">
                <a:solidFill>
                  <a:srgbClr val="58595B"/>
                </a:solidFill>
                <a:latin typeface="Gill Sans MT"/>
                <a:cs typeface="Gill Sans MT"/>
              </a:rPr>
              <a:t>problem </a:t>
            </a:r>
            <a:r>
              <a:rPr sz="905" spc="58" dirty="0">
                <a:solidFill>
                  <a:srgbClr val="58595B"/>
                </a:solidFill>
                <a:latin typeface="Gill Sans MT"/>
                <a:cs typeface="Gill Sans MT"/>
              </a:rPr>
              <a:t>and </a:t>
            </a:r>
            <a:r>
              <a:rPr sz="905" spc="25" dirty="0">
                <a:solidFill>
                  <a:srgbClr val="58595B"/>
                </a:solidFill>
                <a:latin typeface="Gill Sans MT"/>
                <a:cs typeface="Gill Sans MT"/>
              </a:rPr>
              <a:t>that </a:t>
            </a:r>
            <a:r>
              <a:rPr sz="905" spc="41" dirty="0">
                <a:solidFill>
                  <a:srgbClr val="58595B"/>
                </a:solidFill>
                <a:latin typeface="Gill Sans MT"/>
                <a:cs typeface="Gill Sans MT"/>
              </a:rPr>
              <a:t>few users  </a:t>
            </a:r>
            <a:r>
              <a:rPr sz="905" spc="8" dirty="0">
                <a:solidFill>
                  <a:srgbClr val="58595B"/>
                </a:solidFill>
                <a:latin typeface="Gill Sans MT"/>
                <a:cs typeface="Gill Sans MT"/>
              </a:rPr>
              <a:t>were</a:t>
            </a:r>
            <a:r>
              <a:rPr sz="905" spc="-37" dirty="0">
                <a:solidFill>
                  <a:srgbClr val="58595B"/>
                </a:solidFill>
                <a:latin typeface="Gill Sans MT"/>
                <a:cs typeface="Gill Sans MT"/>
              </a:rPr>
              <a:t> </a:t>
            </a:r>
            <a:r>
              <a:rPr sz="905" spc="16" dirty="0">
                <a:solidFill>
                  <a:srgbClr val="58595B"/>
                </a:solidFill>
                <a:latin typeface="Gill Sans MT"/>
                <a:cs typeface="Gill Sans MT"/>
              </a:rPr>
              <a:t>introduced</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8" dirty="0">
                <a:solidFill>
                  <a:srgbClr val="58595B"/>
                </a:solidFill>
                <a:latin typeface="Gill Sans MT"/>
                <a:cs typeface="Gill Sans MT"/>
              </a:rPr>
              <a:t>it</a:t>
            </a:r>
            <a:r>
              <a:rPr sz="905" spc="-33" dirty="0">
                <a:solidFill>
                  <a:srgbClr val="58595B"/>
                </a:solidFill>
                <a:latin typeface="Gill Sans MT"/>
                <a:cs typeface="Gill Sans MT"/>
              </a:rPr>
              <a:t> </a:t>
            </a:r>
            <a:r>
              <a:rPr sz="905" spc="4" dirty="0">
                <a:solidFill>
                  <a:srgbClr val="58595B"/>
                </a:solidFill>
                <a:latin typeface="Gill Sans MT"/>
                <a:cs typeface="Gill Sans MT"/>
              </a:rPr>
              <a:t>for</a:t>
            </a:r>
            <a:r>
              <a:rPr sz="905" spc="-37"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16" dirty="0">
                <a:solidFill>
                  <a:srgbClr val="58595B"/>
                </a:solidFill>
                <a:latin typeface="Gill Sans MT"/>
                <a:cs typeface="Gill Sans MT"/>
              </a:rPr>
              <a:t>first</a:t>
            </a:r>
            <a:r>
              <a:rPr sz="905" spc="-33" dirty="0">
                <a:solidFill>
                  <a:srgbClr val="58595B"/>
                </a:solidFill>
                <a:latin typeface="Gill Sans MT"/>
                <a:cs typeface="Gill Sans MT"/>
              </a:rPr>
              <a:t> </a:t>
            </a:r>
            <a:r>
              <a:rPr sz="905" spc="29" dirty="0">
                <a:solidFill>
                  <a:srgbClr val="58595B"/>
                </a:solidFill>
                <a:latin typeface="Gill Sans MT"/>
                <a:cs typeface="Gill Sans MT"/>
              </a:rPr>
              <a:t>time</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37" dirty="0">
                <a:solidFill>
                  <a:srgbClr val="58595B"/>
                </a:solidFill>
                <a:latin typeface="Gill Sans MT"/>
                <a:cs typeface="Gill Sans MT"/>
              </a:rPr>
              <a:t>2018.</a:t>
            </a:r>
            <a:endParaRPr sz="905">
              <a:solidFill>
                <a:prstClr val="black"/>
              </a:solidFill>
              <a:latin typeface="Gill Sans MT"/>
              <a:cs typeface="Gill Sans MT"/>
            </a:endParaRPr>
          </a:p>
        </p:txBody>
      </p:sp>
      <p:sp>
        <p:nvSpPr>
          <p:cNvPr id="8" name="object 8"/>
          <p:cNvSpPr txBox="1"/>
          <p:nvPr/>
        </p:nvSpPr>
        <p:spPr>
          <a:xfrm>
            <a:off x="6170915" y="1521823"/>
            <a:ext cx="2688859" cy="187845"/>
          </a:xfrm>
          <a:prstGeom prst="rect">
            <a:avLst/>
          </a:prstGeom>
        </p:spPr>
        <p:txBody>
          <a:bodyPr vert="horz" wrap="square" lIns="0" tIns="10450" rIns="0" bIns="0" rtlCol="0">
            <a:spAutoFit/>
          </a:bodyPr>
          <a:lstStyle/>
          <a:p>
            <a:pPr marL="10451" defTabSz="752460">
              <a:spcBef>
                <a:spcPts val="82"/>
              </a:spcBef>
            </a:pPr>
            <a:r>
              <a:rPr sz="1152" spc="-29" dirty="0">
                <a:solidFill>
                  <a:prstClr val="black"/>
                </a:solidFill>
                <a:latin typeface="Gill Sans MT"/>
                <a:cs typeface="Gill Sans MT"/>
              </a:rPr>
              <a:t>Have</a:t>
            </a:r>
            <a:r>
              <a:rPr sz="1152" spc="-58" dirty="0">
                <a:solidFill>
                  <a:prstClr val="black"/>
                </a:solidFill>
                <a:latin typeface="Gill Sans MT"/>
                <a:cs typeface="Gill Sans MT"/>
              </a:rPr>
              <a:t> </a:t>
            </a:r>
            <a:r>
              <a:rPr sz="1152" spc="-29" dirty="0">
                <a:solidFill>
                  <a:prstClr val="black"/>
                </a:solidFill>
                <a:latin typeface="Gill Sans MT"/>
                <a:cs typeface="Gill Sans MT"/>
              </a:rPr>
              <a:t>Used</a:t>
            </a:r>
            <a:r>
              <a:rPr sz="1152" spc="-53" dirty="0">
                <a:solidFill>
                  <a:prstClr val="black"/>
                </a:solidFill>
                <a:latin typeface="Gill Sans MT"/>
                <a:cs typeface="Gill Sans MT"/>
              </a:rPr>
              <a:t> </a:t>
            </a:r>
            <a:r>
              <a:rPr sz="1152" spc="58" dirty="0">
                <a:solidFill>
                  <a:prstClr val="black"/>
                </a:solidFill>
                <a:latin typeface="Gill Sans MT"/>
                <a:cs typeface="Gill Sans MT"/>
              </a:rPr>
              <a:t>a</a:t>
            </a:r>
            <a:r>
              <a:rPr sz="1152" spc="-58" dirty="0">
                <a:solidFill>
                  <a:prstClr val="black"/>
                </a:solidFill>
                <a:latin typeface="Gill Sans MT"/>
                <a:cs typeface="Gill Sans MT"/>
              </a:rPr>
              <a:t> </a:t>
            </a:r>
            <a:r>
              <a:rPr sz="1152" spc="-25" dirty="0">
                <a:solidFill>
                  <a:prstClr val="black"/>
                </a:solidFill>
                <a:latin typeface="Gill Sans MT"/>
                <a:cs typeface="Gill Sans MT"/>
              </a:rPr>
              <a:t>Voice</a:t>
            </a:r>
            <a:r>
              <a:rPr sz="1152" spc="-53" dirty="0">
                <a:solidFill>
                  <a:prstClr val="black"/>
                </a:solidFill>
                <a:latin typeface="Gill Sans MT"/>
                <a:cs typeface="Gill Sans MT"/>
              </a:rPr>
              <a:t> </a:t>
            </a:r>
            <a:r>
              <a:rPr sz="1152" spc="4" dirty="0">
                <a:solidFill>
                  <a:prstClr val="black"/>
                </a:solidFill>
                <a:latin typeface="Gill Sans MT"/>
                <a:cs typeface="Gill Sans MT"/>
              </a:rPr>
              <a:t>Assistant</a:t>
            </a:r>
            <a:r>
              <a:rPr sz="1152" spc="-58" dirty="0">
                <a:solidFill>
                  <a:prstClr val="black"/>
                </a:solidFill>
                <a:latin typeface="Gill Sans MT"/>
                <a:cs typeface="Gill Sans MT"/>
              </a:rPr>
              <a:t> </a:t>
            </a:r>
            <a:r>
              <a:rPr sz="1152" spc="-41" dirty="0">
                <a:solidFill>
                  <a:prstClr val="black"/>
                </a:solidFill>
                <a:latin typeface="Gill Sans MT"/>
                <a:cs typeface="Gill Sans MT"/>
              </a:rPr>
              <a:t>on</a:t>
            </a:r>
            <a:r>
              <a:rPr sz="1152" spc="-53" dirty="0">
                <a:solidFill>
                  <a:prstClr val="black"/>
                </a:solidFill>
                <a:latin typeface="Gill Sans MT"/>
                <a:cs typeface="Gill Sans MT"/>
              </a:rPr>
              <a:t> </a:t>
            </a:r>
            <a:r>
              <a:rPr sz="1152" spc="58" dirty="0">
                <a:solidFill>
                  <a:prstClr val="black"/>
                </a:solidFill>
                <a:latin typeface="Gill Sans MT"/>
                <a:cs typeface="Gill Sans MT"/>
              </a:rPr>
              <a:t>a</a:t>
            </a:r>
            <a:r>
              <a:rPr sz="1152" spc="-58" dirty="0">
                <a:solidFill>
                  <a:prstClr val="black"/>
                </a:solidFill>
                <a:latin typeface="Gill Sans MT"/>
                <a:cs typeface="Gill Sans MT"/>
              </a:rPr>
              <a:t> </a:t>
            </a:r>
            <a:r>
              <a:rPr sz="1152" spc="-21" dirty="0">
                <a:solidFill>
                  <a:prstClr val="black"/>
                </a:solidFill>
                <a:latin typeface="Gill Sans MT"/>
                <a:cs typeface="Gill Sans MT"/>
              </a:rPr>
              <a:t>Smartphone</a:t>
            </a:r>
            <a:endParaRPr sz="1152">
              <a:solidFill>
                <a:prstClr val="black"/>
              </a:solidFill>
              <a:latin typeface="Gill Sans MT"/>
              <a:cs typeface="Gill Sans MT"/>
            </a:endParaRPr>
          </a:p>
        </p:txBody>
      </p:sp>
      <p:sp>
        <p:nvSpPr>
          <p:cNvPr id="9" name="object 9"/>
          <p:cNvSpPr txBox="1"/>
          <p:nvPr/>
        </p:nvSpPr>
        <p:spPr>
          <a:xfrm>
            <a:off x="8169240" y="4407526"/>
            <a:ext cx="586261" cy="631630"/>
          </a:xfrm>
          <a:prstGeom prst="rect">
            <a:avLst/>
          </a:prstGeom>
        </p:spPr>
        <p:txBody>
          <a:bodyPr vert="horz" wrap="square" lIns="0" tIns="13063" rIns="0" bIns="0" rtlCol="0">
            <a:spAutoFit/>
          </a:bodyPr>
          <a:lstStyle/>
          <a:p>
            <a:pPr marL="10451" defTabSz="752460">
              <a:spcBef>
                <a:spcPts val="103"/>
              </a:spcBef>
            </a:pPr>
            <a:r>
              <a:rPr sz="1852" dirty="0">
                <a:solidFill>
                  <a:srgbClr val="F483AD"/>
                </a:solidFill>
                <a:latin typeface="Gill Sans MT"/>
                <a:cs typeface="Gill Sans MT"/>
              </a:rPr>
              <a:t>56.7%</a:t>
            </a:r>
            <a:endParaRPr sz="1852">
              <a:solidFill>
                <a:prstClr val="black"/>
              </a:solidFill>
              <a:latin typeface="Gill Sans MT"/>
              <a:cs typeface="Gill Sans MT"/>
            </a:endParaRPr>
          </a:p>
          <a:p>
            <a:pPr marL="10451" marR="39191" defTabSz="752460">
              <a:lnSpc>
                <a:spcPts val="1234"/>
              </a:lnSpc>
              <a:spcBef>
                <a:spcPts val="165"/>
              </a:spcBef>
            </a:pPr>
            <a:r>
              <a:rPr sz="1070" spc="247" dirty="0">
                <a:solidFill>
                  <a:srgbClr val="771E3F"/>
                </a:solidFill>
                <a:latin typeface="Gill Sans MT"/>
                <a:cs typeface="Gill Sans MT"/>
              </a:rPr>
              <a:t>J</a:t>
            </a:r>
            <a:r>
              <a:rPr sz="1070" spc="-136" dirty="0">
                <a:solidFill>
                  <a:srgbClr val="771E3F"/>
                </a:solidFill>
                <a:latin typeface="Gill Sans MT"/>
                <a:cs typeface="Gill Sans MT"/>
              </a:rPr>
              <a:t>AN</a:t>
            </a:r>
            <a:r>
              <a:rPr sz="1070" spc="-144" dirty="0">
                <a:solidFill>
                  <a:srgbClr val="771E3F"/>
                </a:solidFill>
                <a:latin typeface="Gill Sans MT"/>
                <a:cs typeface="Gill Sans MT"/>
              </a:rPr>
              <a:t>U</a:t>
            </a:r>
            <a:r>
              <a:rPr sz="1070" spc="-86" dirty="0">
                <a:solidFill>
                  <a:srgbClr val="771E3F"/>
                </a:solidFill>
                <a:latin typeface="Gill Sans MT"/>
                <a:cs typeface="Gill Sans MT"/>
              </a:rPr>
              <a:t>A</a:t>
            </a:r>
            <a:r>
              <a:rPr sz="1070" spc="-103" dirty="0">
                <a:solidFill>
                  <a:srgbClr val="771E3F"/>
                </a:solidFill>
                <a:latin typeface="Gill Sans MT"/>
                <a:cs typeface="Gill Sans MT"/>
              </a:rPr>
              <a:t>R</a:t>
            </a:r>
            <a:r>
              <a:rPr sz="1070" spc="-49" dirty="0">
                <a:solidFill>
                  <a:srgbClr val="771E3F"/>
                </a:solidFill>
                <a:latin typeface="Gill Sans MT"/>
                <a:cs typeface="Gill Sans MT"/>
              </a:rPr>
              <a:t>Y  </a:t>
            </a:r>
            <a:r>
              <a:rPr sz="1070" dirty="0">
                <a:solidFill>
                  <a:srgbClr val="771E3F"/>
                </a:solidFill>
                <a:latin typeface="Gill Sans MT"/>
                <a:cs typeface="Gill Sans MT"/>
              </a:rPr>
              <a:t>2018</a:t>
            </a:r>
            <a:endParaRPr sz="1070">
              <a:solidFill>
                <a:prstClr val="black"/>
              </a:solidFill>
              <a:latin typeface="Gill Sans MT"/>
              <a:cs typeface="Gill Sans MT"/>
            </a:endParaRPr>
          </a:p>
        </p:txBody>
      </p:sp>
      <p:sp>
        <p:nvSpPr>
          <p:cNvPr id="10" name="object 10"/>
          <p:cNvSpPr/>
          <p:nvPr/>
        </p:nvSpPr>
        <p:spPr>
          <a:xfrm>
            <a:off x="6817157" y="3776194"/>
            <a:ext cx="1282250" cy="1823052"/>
          </a:xfrm>
          <a:custGeom>
            <a:avLst/>
            <a:gdLst/>
            <a:ahLst/>
            <a:cxnLst/>
            <a:rect l="l" t="t" r="r" b="b"/>
            <a:pathLst>
              <a:path w="1558290" h="2215515">
                <a:moveTo>
                  <a:pt x="450481" y="0"/>
                </a:moveTo>
                <a:lnTo>
                  <a:pt x="450481" y="1107503"/>
                </a:lnTo>
                <a:lnTo>
                  <a:pt x="0" y="2119261"/>
                </a:lnTo>
                <a:lnTo>
                  <a:pt x="49494" y="2140109"/>
                </a:lnTo>
                <a:lnTo>
                  <a:pt x="98358" y="2158241"/>
                </a:lnTo>
                <a:lnTo>
                  <a:pt x="146921" y="2173726"/>
                </a:lnTo>
                <a:lnTo>
                  <a:pt x="195514" y="2186637"/>
                </a:lnTo>
                <a:lnTo>
                  <a:pt x="244468" y="2197042"/>
                </a:lnTo>
                <a:lnTo>
                  <a:pt x="294111" y="2205013"/>
                </a:lnTo>
                <a:lnTo>
                  <a:pt x="344774" y="2210619"/>
                </a:lnTo>
                <a:lnTo>
                  <a:pt x="396787" y="2213931"/>
                </a:lnTo>
                <a:lnTo>
                  <a:pt x="450481" y="2215019"/>
                </a:lnTo>
                <a:lnTo>
                  <a:pt x="498523" y="2213996"/>
                </a:lnTo>
                <a:lnTo>
                  <a:pt x="546043" y="2210954"/>
                </a:lnTo>
                <a:lnTo>
                  <a:pt x="592998" y="2205935"/>
                </a:lnTo>
                <a:lnTo>
                  <a:pt x="639347" y="2198980"/>
                </a:lnTo>
                <a:lnTo>
                  <a:pt x="685048" y="2190131"/>
                </a:lnTo>
                <a:lnTo>
                  <a:pt x="730061" y="2179430"/>
                </a:lnTo>
                <a:lnTo>
                  <a:pt x="774343" y="2166917"/>
                </a:lnTo>
                <a:lnTo>
                  <a:pt x="817853" y="2152635"/>
                </a:lnTo>
                <a:lnTo>
                  <a:pt x="860549" y="2136626"/>
                </a:lnTo>
                <a:lnTo>
                  <a:pt x="902390" y="2118930"/>
                </a:lnTo>
                <a:lnTo>
                  <a:pt x="943334" y="2099589"/>
                </a:lnTo>
                <a:lnTo>
                  <a:pt x="983340" y="2078645"/>
                </a:lnTo>
                <a:lnTo>
                  <a:pt x="1022366" y="2056139"/>
                </a:lnTo>
                <a:lnTo>
                  <a:pt x="1060370" y="2032113"/>
                </a:lnTo>
                <a:lnTo>
                  <a:pt x="1097311" y="2006609"/>
                </a:lnTo>
                <a:lnTo>
                  <a:pt x="1133148" y="1979668"/>
                </a:lnTo>
                <a:lnTo>
                  <a:pt x="1167839" y="1951331"/>
                </a:lnTo>
                <a:lnTo>
                  <a:pt x="1201342" y="1921640"/>
                </a:lnTo>
                <a:lnTo>
                  <a:pt x="1233616" y="1890637"/>
                </a:lnTo>
                <a:lnTo>
                  <a:pt x="1264619" y="1858364"/>
                </a:lnTo>
                <a:lnTo>
                  <a:pt x="1294309" y="1824861"/>
                </a:lnTo>
                <a:lnTo>
                  <a:pt x="1322646" y="1790170"/>
                </a:lnTo>
                <a:lnTo>
                  <a:pt x="1349587" y="1754333"/>
                </a:lnTo>
                <a:lnTo>
                  <a:pt x="1375092" y="1717392"/>
                </a:lnTo>
                <a:lnTo>
                  <a:pt x="1399117" y="1679387"/>
                </a:lnTo>
                <a:lnTo>
                  <a:pt x="1421623" y="1640362"/>
                </a:lnTo>
                <a:lnTo>
                  <a:pt x="1442567" y="1600356"/>
                </a:lnTo>
                <a:lnTo>
                  <a:pt x="1461908" y="1559412"/>
                </a:lnTo>
                <a:lnTo>
                  <a:pt x="1479604" y="1517571"/>
                </a:lnTo>
                <a:lnTo>
                  <a:pt x="1495614" y="1474875"/>
                </a:lnTo>
                <a:lnTo>
                  <a:pt x="1509895" y="1431365"/>
                </a:lnTo>
                <a:lnTo>
                  <a:pt x="1522408" y="1387083"/>
                </a:lnTo>
                <a:lnTo>
                  <a:pt x="1533109" y="1342070"/>
                </a:lnTo>
                <a:lnTo>
                  <a:pt x="1541958" y="1296369"/>
                </a:lnTo>
                <a:lnTo>
                  <a:pt x="1548913" y="1250020"/>
                </a:lnTo>
                <a:lnTo>
                  <a:pt x="1553932" y="1203065"/>
                </a:lnTo>
                <a:lnTo>
                  <a:pt x="1556974" y="1155545"/>
                </a:lnTo>
                <a:lnTo>
                  <a:pt x="1557997" y="1107503"/>
                </a:lnTo>
                <a:lnTo>
                  <a:pt x="1556974" y="1059461"/>
                </a:lnTo>
                <a:lnTo>
                  <a:pt x="1553932" y="1011942"/>
                </a:lnTo>
                <a:lnTo>
                  <a:pt x="1548913" y="964987"/>
                </a:lnTo>
                <a:lnTo>
                  <a:pt x="1541958" y="918638"/>
                </a:lnTo>
                <a:lnTo>
                  <a:pt x="1533109" y="872936"/>
                </a:lnTo>
                <a:lnTo>
                  <a:pt x="1522408" y="827924"/>
                </a:lnTo>
                <a:lnTo>
                  <a:pt x="1509895" y="783642"/>
                </a:lnTo>
                <a:lnTo>
                  <a:pt x="1495614" y="740133"/>
                </a:lnTo>
                <a:lnTo>
                  <a:pt x="1479604" y="697437"/>
                </a:lnTo>
                <a:lnTo>
                  <a:pt x="1461908" y="655596"/>
                </a:lnTo>
                <a:lnTo>
                  <a:pt x="1442567" y="614653"/>
                </a:lnTo>
                <a:lnTo>
                  <a:pt x="1421623" y="574647"/>
                </a:lnTo>
                <a:lnTo>
                  <a:pt x="1399117" y="535622"/>
                </a:lnTo>
                <a:lnTo>
                  <a:pt x="1375092" y="497618"/>
                </a:lnTo>
                <a:lnTo>
                  <a:pt x="1349587" y="460677"/>
                </a:lnTo>
                <a:lnTo>
                  <a:pt x="1322646" y="424841"/>
                </a:lnTo>
                <a:lnTo>
                  <a:pt x="1294309" y="390151"/>
                </a:lnTo>
                <a:lnTo>
                  <a:pt x="1264619" y="356648"/>
                </a:lnTo>
                <a:lnTo>
                  <a:pt x="1233616" y="324375"/>
                </a:lnTo>
                <a:lnTo>
                  <a:pt x="1201342" y="293372"/>
                </a:lnTo>
                <a:lnTo>
                  <a:pt x="1167839" y="263682"/>
                </a:lnTo>
                <a:lnTo>
                  <a:pt x="1133148" y="235346"/>
                </a:lnTo>
                <a:lnTo>
                  <a:pt x="1097311" y="208405"/>
                </a:lnTo>
                <a:lnTo>
                  <a:pt x="1060370" y="182901"/>
                </a:lnTo>
                <a:lnTo>
                  <a:pt x="1022366" y="158876"/>
                </a:lnTo>
                <a:lnTo>
                  <a:pt x="983340" y="136371"/>
                </a:lnTo>
                <a:lnTo>
                  <a:pt x="943334" y="115427"/>
                </a:lnTo>
                <a:lnTo>
                  <a:pt x="902390" y="96087"/>
                </a:lnTo>
                <a:lnTo>
                  <a:pt x="860549" y="78391"/>
                </a:lnTo>
                <a:lnTo>
                  <a:pt x="817853" y="62382"/>
                </a:lnTo>
                <a:lnTo>
                  <a:pt x="774343" y="48100"/>
                </a:lnTo>
                <a:lnTo>
                  <a:pt x="730061" y="35588"/>
                </a:lnTo>
                <a:lnTo>
                  <a:pt x="685048" y="24887"/>
                </a:lnTo>
                <a:lnTo>
                  <a:pt x="639347" y="16038"/>
                </a:lnTo>
                <a:lnTo>
                  <a:pt x="592998" y="9084"/>
                </a:lnTo>
                <a:lnTo>
                  <a:pt x="546043" y="4065"/>
                </a:lnTo>
                <a:lnTo>
                  <a:pt x="498523" y="1023"/>
                </a:lnTo>
                <a:lnTo>
                  <a:pt x="450481" y="0"/>
                </a:lnTo>
                <a:close/>
              </a:path>
            </a:pathLst>
          </a:custGeom>
          <a:solidFill>
            <a:srgbClr val="F483AD"/>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6994968" y="4099015"/>
            <a:ext cx="386138" cy="806762"/>
          </a:xfrm>
          <a:custGeom>
            <a:avLst/>
            <a:gdLst/>
            <a:ahLst/>
            <a:cxnLst/>
            <a:rect l="l" t="t" r="r" b="b"/>
            <a:pathLst>
              <a:path w="469265" h="980439">
                <a:moveTo>
                  <a:pt x="234391" y="980097"/>
                </a:moveTo>
                <a:lnTo>
                  <a:pt x="281560" y="975325"/>
                </a:lnTo>
                <a:lnTo>
                  <a:pt x="325525" y="961645"/>
                </a:lnTo>
                <a:lnTo>
                  <a:pt x="365335" y="940006"/>
                </a:lnTo>
                <a:lnTo>
                  <a:pt x="400040" y="911359"/>
                </a:lnTo>
                <a:lnTo>
                  <a:pt x="428688" y="876655"/>
                </a:lnTo>
                <a:lnTo>
                  <a:pt x="450328" y="836845"/>
                </a:lnTo>
                <a:lnTo>
                  <a:pt x="464010" y="792878"/>
                </a:lnTo>
                <a:lnTo>
                  <a:pt x="468782" y="745705"/>
                </a:lnTo>
                <a:lnTo>
                  <a:pt x="468782" y="234391"/>
                </a:lnTo>
                <a:lnTo>
                  <a:pt x="464010" y="187222"/>
                </a:lnTo>
                <a:lnTo>
                  <a:pt x="450328" y="143257"/>
                </a:lnTo>
                <a:lnTo>
                  <a:pt x="428688" y="103446"/>
                </a:lnTo>
                <a:lnTo>
                  <a:pt x="400040" y="68741"/>
                </a:lnTo>
                <a:lnTo>
                  <a:pt x="365335" y="40093"/>
                </a:lnTo>
                <a:lnTo>
                  <a:pt x="325525" y="18453"/>
                </a:lnTo>
                <a:lnTo>
                  <a:pt x="281560" y="4771"/>
                </a:lnTo>
                <a:lnTo>
                  <a:pt x="234391" y="0"/>
                </a:lnTo>
                <a:lnTo>
                  <a:pt x="187222" y="4771"/>
                </a:lnTo>
                <a:lnTo>
                  <a:pt x="143257" y="18453"/>
                </a:lnTo>
                <a:lnTo>
                  <a:pt x="103446" y="40093"/>
                </a:lnTo>
                <a:lnTo>
                  <a:pt x="68741" y="68741"/>
                </a:lnTo>
                <a:lnTo>
                  <a:pt x="40093" y="103446"/>
                </a:lnTo>
                <a:lnTo>
                  <a:pt x="18453" y="143257"/>
                </a:lnTo>
                <a:lnTo>
                  <a:pt x="4771" y="187222"/>
                </a:lnTo>
                <a:lnTo>
                  <a:pt x="0" y="234391"/>
                </a:lnTo>
                <a:lnTo>
                  <a:pt x="0" y="745705"/>
                </a:lnTo>
                <a:lnTo>
                  <a:pt x="4771" y="792878"/>
                </a:lnTo>
                <a:lnTo>
                  <a:pt x="18453" y="836845"/>
                </a:lnTo>
                <a:lnTo>
                  <a:pt x="40093" y="876655"/>
                </a:lnTo>
                <a:lnTo>
                  <a:pt x="68741" y="911359"/>
                </a:lnTo>
                <a:lnTo>
                  <a:pt x="103446" y="940006"/>
                </a:lnTo>
                <a:lnTo>
                  <a:pt x="143257" y="961645"/>
                </a:lnTo>
                <a:lnTo>
                  <a:pt x="187222" y="975325"/>
                </a:lnTo>
                <a:lnTo>
                  <a:pt x="234391" y="980097"/>
                </a:lnTo>
                <a:close/>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6900572" y="4505549"/>
            <a:ext cx="574766" cy="493776"/>
          </a:xfrm>
          <a:custGeom>
            <a:avLst/>
            <a:gdLst/>
            <a:ahLst/>
            <a:cxnLst/>
            <a:rect l="l" t="t" r="r" b="b"/>
            <a:pathLst>
              <a:path w="698500" h="600075">
                <a:moveTo>
                  <a:pt x="0" y="876"/>
                </a:moveTo>
                <a:lnTo>
                  <a:pt x="0" y="214845"/>
                </a:lnTo>
                <a:lnTo>
                  <a:pt x="2725" y="263066"/>
                </a:lnTo>
                <a:lnTo>
                  <a:pt x="10683" y="309520"/>
                </a:lnTo>
                <a:lnTo>
                  <a:pt x="23542" y="353843"/>
                </a:lnTo>
                <a:lnTo>
                  <a:pt x="40973" y="395673"/>
                </a:lnTo>
                <a:lnTo>
                  <a:pt x="62645" y="434645"/>
                </a:lnTo>
                <a:lnTo>
                  <a:pt x="88228" y="470395"/>
                </a:lnTo>
                <a:lnTo>
                  <a:pt x="117393" y="502559"/>
                </a:lnTo>
                <a:lnTo>
                  <a:pt x="149810" y="530773"/>
                </a:lnTo>
                <a:lnTo>
                  <a:pt x="185147" y="554673"/>
                </a:lnTo>
                <a:lnTo>
                  <a:pt x="223076" y="573896"/>
                </a:lnTo>
                <a:lnTo>
                  <a:pt x="263266" y="588077"/>
                </a:lnTo>
                <a:lnTo>
                  <a:pt x="305387" y="596853"/>
                </a:lnTo>
                <a:lnTo>
                  <a:pt x="349110" y="599859"/>
                </a:lnTo>
                <a:lnTo>
                  <a:pt x="392827" y="596853"/>
                </a:lnTo>
                <a:lnTo>
                  <a:pt x="434945" y="588077"/>
                </a:lnTo>
                <a:lnTo>
                  <a:pt x="475133" y="573896"/>
                </a:lnTo>
                <a:lnTo>
                  <a:pt x="513061" y="554673"/>
                </a:lnTo>
                <a:lnTo>
                  <a:pt x="548399" y="530773"/>
                </a:lnTo>
                <a:lnTo>
                  <a:pt x="580816" y="502559"/>
                </a:lnTo>
                <a:lnTo>
                  <a:pt x="609983" y="470395"/>
                </a:lnTo>
                <a:lnTo>
                  <a:pt x="635568" y="434645"/>
                </a:lnTo>
                <a:lnTo>
                  <a:pt x="657242" y="395673"/>
                </a:lnTo>
                <a:lnTo>
                  <a:pt x="674675" y="353843"/>
                </a:lnTo>
                <a:lnTo>
                  <a:pt x="687535" y="309520"/>
                </a:lnTo>
                <a:lnTo>
                  <a:pt x="695494" y="263066"/>
                </a:lnTo>
                <a:lnTo>
                  <a:pt x="698220" y="214845"/>
                </a:lnTo>
                <a:lnTo>
                  <a:pt x="698220" y="0"/>
                </a:lnTo>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7187839" y="4999136"/>
            <a:ext cx="0" cy="214231"/>
          </a:xfrm>
          <a:custGeom>
            <a:avLst/>
            <a:gdLst/>
            <a:ahLst/>
            <a:cxnLst/>
            <a:rect l="l" t="t" r="r" b="b"/>
            <a:pathLst>
              <a:path h="260350">
                <a:moveTo>
                  <a:pt x="0" y="0"/>
                </a:moveTo>
                <a:lnTo>
                  <a:pt x="0" y="260197"/>
                </a:lnTo>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6999056" y="5213237"/>
            <a:ext cx="377778" cy="0"/>
          </a:xfrm>
          <a:custGeom>
            <a:avLst/>
            <a:gdLst/>
            <a:ahLst/>
            <a:cxnLst/>
            <a:rect l="l" t="t" r="r" b="b"/>
            <a:pathLst>
              <a:path w="459104">
                <a:moveTo>
                  <a:pt x="0" y="0"/>
                </a:moveTo>
                <a:lnTo>
                  <a:pt x="458851" y="0"/>
                </a:lnTo>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6350536" y="3850203"/>
            <a:ext cx="1674658" cy="1674658"/>
          </a:xfrm>
          <a:custGeom>
            <a:avLst/>
            <a:gdLst/>
            <a:ahLst/>
            <a:cxnLst/>
            <a:rect l="l" t="t" r="r" b="b"/>
            <a:pathLst>
              <a:path w="2035175" h="2035175">
                <a:moveTo>
                  <a:pt x="2035111" y="1017562"/>
                </a:moveTo>
                <a:lnTo>
                  <a:pt x="2034003" y="1065462"/>
                </a:lnTo>
                <a:lnTo>
                  <a:pt x="2030713" y="1112793"/>
                </a:lnTo>
                <a:lnTo>
                  <a:pt x="2025290" y="1159505"/>
                </a:lnTo>
                <a:lnTo>
                  <a:pt x="2017781" y="1205549"/>
                </a:lnTo>
                <a:lnTo>
                  <a:pt x="2008237" y="1250876"/>
                </a:lnTo>
                <a:lnTo>
                  <a:pt x="1996705" y="1295439"/>
                </a:lnTo>
                <a:lnTo>
                  <a:pt x="1983235" y="1339186"/>
                </a:lnTo>
                <a:lnTo>
                  <a:pt x="1967876" y="1382071"/>
                </a:lnTo>
                <a:lnTo>
                  <a:pt x="1950677" y="1424044"/>
                </a:lnTo>
                <a:lnTo>
                  <a:pt x="1931685" y="1465056"/>
                </a:lnTo>
                <a:lnTo>
                  <a:pt x="1910951" y="1505058"/>
                </a:lnTo>
                <a:lnTo>
                  <a:pt x="1888524" y="1544001"/>
                </a:lnTo>
                <a:lnTo>
                  <a:pt x="1864451" y="1581837"/>
                </a:lnTo>
                <a:lnTo>
                  <a:pt x="1838782" y="1618517"/>
                </a:lnTo>
                <a:lnTo>
                  <a:pt x="1811565" y="1653991"/>
                </a:lnTo>
                <a:lnTo>
                  <a:pt x="1782850" y="1688211"/>
                </a:lnTo>
                <a:lnTo>
                  <a:pt x="1752686" y="1721129"/>
                </a:lnTo>
                <a:lnTo>
                  <a:pt x="1721121" y="1752694"/>
                </a:lnTo>
                <a:lnTo>
                  <a:pt x="1688204" y="1782859"/>
                </a:lnTo>
                <a:lnTo>
                  <a:pt x="1653984" y="1811574"/>
                </a:lnTo>
                <a:lnTo>
                  <a:pt x="1618509" y="1838791"/>
                </a:lnTo>
                <a:lnTo>
                  <a:pt x="1581830" y="1864460"/>
                </a:lnTo>
                <a:lnTo>
                  <a:pt x="1543994" y="1888533"/>
                </a:lnTo>
                <a:lnTo>
                  <a:pt x="1505051" y="1910962"/>
                </a:lnTo>
                <a:lnTo>
                  <a:pt x="1465049" y="1931696"/>
                </a:lnTo>
                <a:lnTo>
                  <a:pt x="1424037" y="1950688"/>
                </a:lnTo>
                <a:lnTo>
                  <a:pt x="1382064" y="1967887"/>
                </a:lnTo>
                <a:lnTo>
                  <a:pt x="1339179" y="1983247"/>
                </a:lnTo>
                <a:lnTo>
                  <a:pt x="1295430" y="1996717"/>
                </a:lnTo>
                <a:lnTo>
                  <a:pt x="1250868" y="2008249"/>
                </a:lnTo>
                <a:lnTo>
                  <a:pt x="1205540" y="2017793"/>
                </a:lnTo>
                <a:lnTo>
                  <a:pt x="1159495" y="2025302"/>
                </a:lnTo>
                <a:lnTo>
                  <a:pt x="1112782" y="2030726"/>
                </a:lnTo>
                <a:lnTo>
                  <a:pt x="1065451" y="2034016"/>
                </a:lnTo>
                <a:lnTo>
                  <a:pt x="1017549" y="2035124"/>
                </a:lnTo>
                <a:lnTo>
                  <a:pt x="969649" y="2034016"/>
                </a:lnTo>
                <a:lnTo>
                  <a:pt x="922320" y="2030726"/>
                </a:lnTo>
                <a:lnTo>
                  <a:pt x="875609" y="2025302"/>
                </a:lnTo>
                <a:lnTo>
                  <a:pt x="829566" y="2017793"/>
                </a:lnTo>
                <a:lnTo>
                  <a:pt x="784239" y="2008249"/>
                </a:lnTo>
                <a:lnTo>
                  <a:pt x="739677" y="1996717"/>
                </a:lnTo>
                <a:lnTo>
                  <a:pt x="695930" y="1983247"/>
                </a:lnTo>
                <a:lnTo>
                  <a:pt x="653046" y="1967887"/>
                </a:lnTo>
                <a:lnTo>
                  <a:pt x="611074" y="1950688"/>
                </a:lnTo>
                <a:lnTo>
                  <a:pt x="570063" y="1931696"/>
                </a:lnTo>
                <a:lnTo>
                  <a:pt x="530061" y="1910962"/>
                </a:lnTo>
                <a:lnTo>
                  <a:pt x="491118" y="1888533"/>
                </a:lnTo>
                <a:lnTo>
                  <a:pt x="453283" y="1864460"/>
                </a:lnTo>
                <a:lnTo>
                  <a:pt x="416604" y="1838791"/>
                </a:lnTo>
                <a:lnTo>
                  <a:pt x="381130" y="1811574"/>
                </a:lnTo>
                <a:lnTo>
                  <a:pt x="346910" y="1782859"/>
                </a:lnTo>
                <a:lnTo>
                  <a:pt x="313993" y="1752694"/>
                </a:lnTo>
                <a:lnTo>
                  <a:pt x="282428" y="1721129"/>
                </a:lnTo>
                <a:lnTo>
                  <a:pt x="252263" y="1688211"/>
                </a:lnTo>
                <a:lnTo>
                  <a:pt x="223548" y="1653991"/>
                </a:lnTo>
                <a:lnTo>
                  <a:pt x="196332" y="1618517"/>
                </a:lnTo>
                <a:lnTo>
                  <a:pt x="170662" y="1581837"/>
                </a:lnTo>
                <a:lnTo>
                  <a:pt x="146589" y="1544001"/>
                </a:lnTo>
                <a:lnTo>
                  <a:pt x="124161" y="1505058"/>
                </a:lnTo>
                <a:lnTo>
                  <a:pt x="103427" y="1465056"/>
                </a:lnTo>
                <a:lnTo>
                  <a:pt x="84435" y="1424044"/>
                </a:lnTo>
                <a:lnTo>
                  <a:pt x="67236" y="1382071"/>
                </a:lnTo>
                <a:lnTo>
                  <a:pt x="51876" y="1339186"/>
                </a:lnTo>
                <a:lnTo>
                  <a:pt x="38406" y="1295439"/>
                </a:lnTo>
                <a:lnTo>
                  <a:pt x="26874" y="1250876"/>
                </a:lnTo>
                <a:lnTo>
                  <a:pt x="17330" y="1205549"/>
                </a:lnTo>
                <a:lnTo>
                  <a:pt x="9821" y="1159505"/>
                </a:lnTo>
                <a:lnTo>
                  <a:pt x="4397" y="1112793"/>
                </a:lnTo>
                <a:lnTo>
                  <a:pt x="1107" y="1065462"/>
                </a:lnTo>
                <a:lnTo>
                  <a:pt x="0" y="1017562"/>
                </a:lnTo>
                <a:lnTo>
                  <a:pt x="1107" y="969661"/>
                </a:lnTo>
                <a:lnTo>
                  <a:pt x="4397" y="922330"/>
                </a:lnTo>
                <a:lnTo>
                  <a:pt x="9821" y="875619"/>
                </a:lnTo>
                <a:lnTo>
                  <a:pt x="17330" y="829574"/>
                </a:lnTo>
                <a:lnTo>
                  <a:pt x="26874" y="784247"/>
                </a:lnTo>
                <a:lnTo>
                  <a:pt x="38406" y="739685"/>
                </a:lnTo>
                <a:lnTo>
                  <a:pt x="51876" y="695937"/>
                </a:lnTo>
                <a:lnTo>
                  <a:pt x="67236" y="653052"/>
                </a:lnTo>
                <a:lnTo>
                  <a:pt x="84435" y="611079"/>
                </a:lnTo>
                <a:lnTo>
                  <a:pt x="103427" y="570068"/>
                </a:lnTo>
                <a:lnTo>
                  <a:pt x="124161" y="530065"/>
                </a:lnTo>
                <a:lnTo>
                  <a:pt x="146589" y="491122"/>
                </a:lnTo>
                <a:lnTo>
                  <a:pt x="170662" y="453286"/>
                </a:lnTo>
                <a:lnTo>
                  <a:pt x="196332" y="416607"/>
                </a:lnTo>
                <a:lnTo>
                  <a:pt x="223548" y="381132"/>
                </a:lnTo>
                <a:lnTo>
                  <a:pt x="252263" y="346912"/>
                </a:lnTo>
                <a:lnTo>
                  <a:pt x="282428" y="313995"/>
                </a:lnTo>
                <a:lnTo>
                  <a:pt x="313993" y="282429"/>
                </a:lnTo>
                <a:lnTo>
                  <a:pt x="346910" y="252264"/>
                </a:lnTo>
                <a:lnTo>
                  <a:pt x="381130" y="223549"/>
                </a:lnTo>
                <a:lnTo>
                  <a:pt x="416604" y="196333"/>
                </a:lnTo>
                <a:lnTo>
                  <a:pt x="453283" y="170663"/>
                </a:lnTo>
                <a:lnTo>
                  <a:pt x="491118" y="146590"/>
                </a:lnTo>
                <a:lnTo>
                  <a:pt x="530061" y="124162"/>
                </a:lnTo>
                <a:lnTo>
                  <a:pt x="570063" y="103427"/>
                </a:lnTo>
                <a:lnTo>
                  <a:pt x="611074" y="84436"/>
                </a:lnTo>
                <a:lnTo>
                  <a:pt x="653046" y="67236"/>
                </a:lnTo>
                <a:lnTo>
                  <a:pt x="695930" y="51876"/>
                </a:lnTo>
                <a:lnTo>
                  <a:pt x="739677" y="38406"/>
                </a:lnTo>
                <a:lnTo>
                  <a:pt x="784239" y="26875"/>
                </a:lnTo>
                <a:lnTo>
                  <a:pt x="829566" y="17330"/>
                </a:lnTo>
                <a:lnTo>
                  <a:pt x="875609" y="9821"/>
                </a:lnTo>
                <a:lnTo>
                  <a:pt x="922320" y="4397"/>
                </a:lnTo>
                <a:lnTo>
                  <a:pt x="969649" y="1107"/>
                </a:lnTo>
                <a:lnTo>
                  <a:pt x="1017549" y="0"/>
                </a:lnTo>
                <a:lnTo>
                  <a:pt x="1065451" y="1107"/>
                </a:lnTo>
                <a:lnTo>
                  <a:pt x="1112782" y="4397"/>
                </a:lnTo>
                <a:lnTo>
                  <a:pt x="1159495" y="9821"/>
                </a:lnTo>
                <a:lnTo>
                  <a:pt x="1205540" y="17330"/>
                </a:lnTo>
                <a:lnTo>
                  <a:pt x="1250868" y="26875"/>
                </a:lnTo>
                <a:lnTo>
                  <a:pt x="1295430" y="38406"/>
                </a:lnTo>
                <a:lnTo>
                  <a:pt x="1339179" y="51876"/>
                </a:lnTo>
                <a:lnTo>
                  <a:pt x="1382064" y="67236"/>
                </a:lnTo>
                <a:lnTo>
                  <a:pt x="1424037" y="84436"/>
                </a:lnTo>
                <a:lnTo>
                  <a:pt x="1465049" y="103427"/>
                </a:lnTo>
                <a:lnTo>
                  <a:pt x="1505051" y="124162"/>
                </a:lnTo>
                <a:lnTo>
                  <a:pt x="1543994" y="146590"/>
                </a:lnTo>
                <a:lnTo>
                  <a:pt x="1581830" y="170663"/>
                </a:lnTo>
                <a:lnTo>
                  <a:pt x="1618509" y="196333"/>
                </a:lnTo>
                <a:lnTo>
                  <a:pt x="1653984" y="223549"/>
                </a:lnTo>
                <a:lnTo>
                  <a:pt x="1688204" y="252264"/>
                </a:lnTo>
                <a:lnTo>
                  <a:pt x="1721121" y="282429"/>
                </a:lnTo>
                <a:lnTo>
                  <a:pt x="1752686" y="313995"/>
                </a:lnTo>
                <a:lnTo>
                  <a:pt x="1782850" y="346912"/>
                </a:lnTo>
                <a:lnTo>
                  <a:pt x="1811565" y="381132"/>
                </a:lnTo>
                <a:lnTo>
                  <a:pt x="1838782" y="416607"/>
                </a:lnTo>
                <a:lnTo>
                  <a:pt x="1864451" y="453286"/>
                </a:lnTo>
                <a:lnTo>
                  <a:pt x="1888524" y="491122"/>
                </a:lnTo>
                <a:lnTo>
                  <a:pt x="1910951" y="530065"/>
                </a:lnTo>
                <a:lnTo>
                  <a:pt x="1931685" y="570068"/>
                </a:lnTo>
                <a:lnTo>
                  <a:pt x="1950677" y="611079"/>
                </a:lnTo>
                <a:lnTo>
                  <a:pt x="1967876" y="653052"/>
                </a:lnTo>
                <a:lnTo>
                  <a:pt x="1983235" y="695937"/>
                </a:lnTo>
                <a:lnTo>
                  <a:pt x="1996705" y="739685"/>
                </a:lnTo>
                <a:lnTo>
                  <a:pt x="2008237" y="784247"/>
                </a:lnTo>
                <a:lnTo>
                  <a:pt x="2017781" y="829574"/>
                </a:lnTo>
                <a:lnTo>
                  <a:pt x="2025290" y="875619"/>
                </a:lnTo>
                <a:lnTo>
                  <a:pt x="2030713" y="922330"/>
                </a:lnTo>
                <a:lnTo>
                  <a:pt x="2034003" y="969661"/>
                </a:lnTo>
                <a:lnTo>
                  <a:pt x="2035111" y="1017562"/>
                </a:lnTo>
                <a:close/>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6276498" y="3776194"/>
            <a:ext cx="1823052" cy="1823052"/>
          </a:xfrm>
          <a:custGeom>
            <a:avLst/>
            <a:gdLst/>
            <a:ahLst/>
            <a:cxnLst/>
            <a:rect l="l" t="t" r="r" b="b"/>
            <a:pathLst>
              <a:path w="2215515" h="2215515">
                <a:moveTo>
                  <a:pt x="2215045" y="1107503"/>
                </a:moveTo>
                <a:lnTo>
                  <a:pt x="2214021" y="1155545"/>
                </a:lnTo>
                <a:lnTo>
                  <a:pt x="2210979" y="1203065"/>
                </a:lnTo>
                <a:lnTo>
                  <a:pt x="2205960" y="1250020"/>
                </a:lnTo>
                <a:lnTo>
                  <a:pt x="2199005" y="1296369"/>
                </a:lnTo>
                <a:lnTo>
                  <a:pt x="2190157" y="1342070"/>
                </a:lnTo>
                <a:lnTo>
                  <a:pt x="2179455" y="1387083"/>
                </a:lnTo>
                <a:lnTo>
                  <a:pt x="2166943" y="1431365"/>
                </a:lnTo>
                <a:lnTo>
                  <a:pt x="2152661" y="1474875"/>
                </a:lnTo>
                <a:lnTo>
                  <a:pt x="2136651" y="1517571"/>
                </a:lnTo>
                <a:lnTo>
                  <a:pt x="2118955" y="1559412"/>
                </a:lnTo>
                <a:lnTo>
                  <a:pt x="2099615" y="1600356"/>
                </a:lnTo>
                <a:lnTo>
                  <a:pt x="2078671" y="1640362"/>
                </a:lnTo>
                <a:lnTo>
                  <a:pt x="2056165" y="1679387"/>
                </a:lnTo>
                <a:lnTo>
                  <a:pt x="2032139" y="1717392"/>
                </a:lnTo>
                <a:lnTo>
                  <a:pt x="2006635" y="1754333"/>
                </a:lnTo>
                <a:lnTo>
                  <a:pt x="1979694" y="1790170"/>
                </a:lnTo>
                <a:lnTo>
                  <a:pt x="1951358" y="1824861"/>
                </a:lnTo>
                <a:lnTo>
                  <a:pt x="1921667" y="1858364"/>
                </a:lnTo>
                <a:lnTo>
                  <a:pt x="1890664" y="1890637"/>
                </a:lnTo>
                <a:lnTo>
                  <a:pt x="1858391" y="1921640"/>
                </a:lnTo>
                <a:lnTo>
                  <a:pt x="1824888" y="1951331"/>
                </a:lnTo>
                <a:lnTo>
                  <a:pt x="1790198" y="1979668"/>
                </a:lnTo>
                <a:lnTo>
                  <a:pt x="1754361" y="2006609"/>
                </a:lnTo>
                <a:lnTo>
                  <a:pt x="1717420" y="2032113"/>
                </a:lnTo>
                <a:lnTo>
                  <a:pt x="1679416" y="2056139"/>
                </a:lnTo>
                <a:lnTo>
                  <a:pt x="1640391" y="2078645"/>
                </a:lnTo>
                <a:lnTo>
                  <a:pt x="1600386" y="2099589"/>
                </a:lnTo>
                <a:lnTo>
                  <a:pt x="1559442" y="2118930"/>
                </a:lnTo>
                <a:lnTo>
                  <a:pt x="1517602" y="2136626"/>
                </a:lnTo>
                <a:lnTo>
                  <a:pt x="1474906" y="2152635"/>
                </a:lnTo>
                <a:lnTo>
                  <a:pt x="1431397" y="2166917"/>
                </a:lnTo>
                <a:lnTo>
                  <a:pt x="1387116" y="2179430"/>
                </a:lnTo>
                <a:lnTo>
                  <a:pt x="1342104" y="2190131"/>
                </a:lnTo>
                <a:lnTo>
                  <a:pt x="1296403" y="2198980"/>
                </a:lnTo>
                <a:lnTo>
                  <a:pt x="1250055" y="2205935"/>
                </a:lnTo>
                <a:lnTo>
                  <a:pt x="1203101" y="2210954"/>
                </a:lnTo>
                <a:lnTo>
                  <a:pt x="1155582" y="2213996"/>
                </a:lnTo>
                <a:lnTo>
                  <a:pt x="1107541" y="2215019"/>
                </a:lnTo>
                <a:lnTo>
                  <a:pt x="1059498" y="2213996"/>
                </a:lnTo>
                <a:lnTo>
                  <a:pt x="1011978" y="2210954"/>
                </a:lnTo>
                <a:lnTo>
                  <a:pt x="965022" y="2205935"/>
                </a:lnTo>
                <a:lnTo>
                  <a:pt x="918671" y="2198980"/>
                </a:lnTo>
                <a:lnTo>
                  <a:pt x="872969" y="2190131"/>
                </a:lnTo>
                <a:lnTo>
                  <a:pt x="827955" y="2179430"/>
                </a:lnTo>
                <a:lnTo>
                  <a:pt x="783672" y="2166917"/>
                </a:lnTo>
                <a:lnTo>
                  <a:pt x="740162" y="2152635"/>
                </a:lnTo>
                <a:lnTo>
                  <a:pt x="697464" y="2136626"/>
                </a:lnTo>
                <a:lnTo>
                  <a:pt x="655623" y="2118930"/>
                </a:lnTo>
                <a:lnTo>
                  <a:pt x="614678" y="2099589"/>
                </a:lnTo>
                <a:lnTo>
                  <a:pt x="574671" y="2078645"/>
                </a:lnTo>
                <a:lnTo>
                  <a:pt x="535644" y="2056139"/>
                </a:lnTo>
                <a:lnTo>
                  <a:pt x="497639" y="2032113"/>
                </a:lnTo>
                <a:lnTo>
                  <a:pt x="460697" y="2006609"/>
                </a:lnTo>
                <a:lnTo>
                  <a:pt x="424859" y="1979668"/>
                </a:lnTo>
                <a:lnTo>
                  <a:pt x="390168" y="1951331"/>
                </a:lnTo>
                <a:lnTo>
                  <a:pt x="356664" y="1921640"/>
                </a:lnTo>
                <a:lnTo>
                  <a:pt x="324389" y="1890637"/>
                </a:lnTo>
                <a:lnTo>
                  <a:pt x="293386" y="1858364"/>
                </a:lnTo>
                <a:lnTo>
                  <a:pt x="263694" y="1824861"/>
                </a:lnTo>
                <a:lnTo>
                  <a:pt x="235357" y="1790170"/>
                </a:lnTo>
                <a:lnTo>
                  <a:pt x="208415" y="1754333"/>
                </a:lnTo>
                <a:lnTo>
                  <a:pt x="182910" y="1717392"/>
                </a:lnTo>
                <a:lnTo>
                  <a:pt x="158883" y="1679387"/>
                </a:lnTo>
                <a:lnTo>
                  <a:pt x="136377" y="1640362"/>
                </a:lnTo>
                <a:lnTo>
                  <a:pt x="115433" y="1600356"/>
                </a:lnTo>
                <a:lnTo>
                  <a:pt x="96091" y="1559412"/>
                </a:lnTo>
                <a:lnTo>
                  <a:pt x="78395" y="1517571"/>
                </a:lnTo>
                <a:lnTo>
                  <a:pt x="62385" y="1474875"/>
                </a:lnTo>
                <a:lnTo>
                  <a:pt x="48103" y="1431365"/>
                </a:lnTo>
                <a:lnTo>
                  <a:pt x="35590" y="1387083"/>
                </a:lnTo>
                <a:lnTo>
                  <a:pt x="24888" y="1342070"/>
                </a:lnTo>
                <a:lnTo>
                  <a:pt x="16039" y="1296369"/>
                </a:lnTo>
                <a:lnTo>
                  <a:pt x="9084" y="1250020"/>
                </a:lnTo>
                <a:lnTo>
                  <a:pt x="4065" y="1203065"/>
                </a:lnTo>
                <a:lnTo>
                  <a:pt x="1023" y="1155545"/>
                </a:lnTo>
                <a:lnTo>
                  <a:pt x="0" y="1107503"/>
                </a:lnTo>
                <a:lnTo>
                  <a:pt x="1023" y="1059461"/>
                </a:lnTo>
                <a:lnTo>
                  <a:pt x="4065" y="1011942"/>
                </a:lnTo>
                <a:lnTo>
                  <a:pt x="9084" y="964987"/>
                </a:lnTo>
                <a:lnTo>
                  <a:pt x="16039" y="918638"/>
                </a:lnTo>
                <a:lnTo>
                  <a:pt x="24888" y="872936"/>
                </a:lnTo>
                <a:lnTo>
                  <a:pt x="35590" y="827924"/>
                </a:lnTo>
                <a:lnTo>
                  <a:pt x="48103" y="783642"/>
                </a:lnTo>
                <a:lnTo>
                  <a:pt x="62385" y="740133"/>
                </a:lnTo>
                <a:lnTo>
                  <a:pt x="78395" y="697437"/>
                </a:lnTo>
                <a:lnTo>
                  <a:pt x="96091" y="655596"/>
                </a:lnTo>
                <a:lnTo>
                  <a:pt x="115433" y="614653"/>
                </a:lnTo>
                <a:lnTo>
                  <a:pt x="136377" y="574647"/>
                </a:lnTo>
                <a:lnTo>
                  <a:pt x="158883" y="535622"/>
                </a:lnTo>
                <a:lnTo>
                  <a:pt x="182910" y="497618"/>
                </a:lnTo>
                <a:lnTo>
                  <a:pt x="208415" y="460677"/>
                </a:lnTo>
                <a:lnTo>
                  <a:pt x="235357" y="424841"/>
                </a:lnTo>
                <a:lnTo>
                  <a:pt x="263694" y="390151"/>
                </a:lnTo>
                <a:lnTo>
                  <a:pt x="293386" y="356648"/>
                </a:lnTo>
                <a:lnTo>
                  <a:pt x="324389" y="324375"/>
                </a:lnTo>
                <a:lnTo>
                  <a:pt x="356664" y="293372"/>
                </a:lnTo>
                <a:lnTo>
                  <a:pt x="390168" y="263682"/>
                </a:lnTo>
                <a:lnTo>
                  <a:pt x="424859" y="235346"/>
                </a:lnTo>
                <a:lnTo>
                  <a:pt x="460697" y="208405"/>
                </a:lnTo>
                <a:lnTo>
                  <a:pt x="497639" y="182901"/>
                </a:lnTo>
                <a:lnTo>
                  <a:pt x="535644" y="158876"/>
                </a:lnTo>
                <a:lnTo>
                  <a:pt x="574671" y="136371"/>
                </a:lnTo>
                <a:lnTo>
                  <a:pt x="614678" y="115427"/>
                </a:lnTo>
                <a:lnTo>
                  <a:pt x="655623" y="96087"/>
                </a:lnTo>
                <a:lnTo>
                  <a:pt x="697464" y="78391"/>
                </a:lnTo>
                <a:lnTo>
                  <a:pt x="740162" y="62382"/>
                </a:lnTo>
                <a:lnTo>
                  <a:pt x="783672" y="48100"/>
                </a:lnTo>
                <a:lnTo>
                  <a:pt x="827955" y="35588"/>
                </a:lnTo>
                <a:lnTo>
                  <a:pt x="872969" y="24887"/>
                </a:lnTo>
                <a:lnTo>
                  <a:pt x="918671" y="16038"/>
                </a:lnTo>
                <a:lnTo>
                  <a:pt x="965022" y="9084"/>
                </a:lnTo>
                <a:lnTo>
                  <a:pt x="1011978" y="4065"/>
                </a:lnTo>
                <a:lnTo>
                  <a:pt x="1059498" y="1023"/>
                </a:lnTo>
                <a:lnTo>
                  <a:pt x="1107541" y="0"/>
                </a:lnTo>
                <a:lnTo>
                  <a:pt x="1155582" y="1023"/>
                </a:lnTo>
                <a:lnTo>
                  <a:pt x="1203101" y="4065"/>
                </a:lnTo>
                <a:lnTo>
                  <a:pt x="1250055" y="9084"/>
                </a:lnTo>
                <a:lnTo>
                  <a:pt x="1296403" y="16038"/>
                </a:lnTo>
                <a:lnTo>
                  <a:pt x="1342104" y="24887"/>
                </a:lnTo>
                <a:lnTo>
                  <a:pt x="1387116" y="35588"/>
                </a:lnTo>
                <a:lnTo>
                  <a:pt x="1431397" y="48100"/>
                </a:lnTo>
                <a:lnTo>
                  <a:pt x="1474906" y="62382"/>
                </a:lnTo>
                <a:lnTo>
                  <a:pt x="1517602" y="78391"/>
                </a:lnTo>
                <a:lnTo>
                  <a:pt x="1559442" y="96087"/>
                </a:lnTo>
                <a:lnTo>
                  <a:pt x="1600386" y="115427"/>
                </a:lnTo>
                <a:lnTo>
                  <a:pt x="1640391" y="136371"/>
                </a:lnTo>
                <a:lnTo>
                  <a:pt x="1679416" y="158876"/>
                </a:lnTo>
                <a:lnTo>
                  <a:pt x="1717420" y="182901"/>
                </a:lnTo>
                <a:lnTo>
                  <a:pt x="1754361" y="208405"/>
                </a:lnTo>
                <a:lnTo>
                  <a:pt x="1790198" y="235346"/>
                </a:lnTo>
                <a:lnTo>
                  <a:pt x="1824888" y="263682"/>
                </a:lnTo>
                <a:lnTo>
                  <a:pt x="1858391" y="293372"/>
                </a:lnTo>
                <a:lnTo>
                  <a:pt x="1890664" y="324375"/>
                </a:lnTo>
                <a:lnTo>
                  <a:pt x="1921667" y="356648"/>
                </a:lnTo>
                <a:lnTo>
                  <a:pt x="1951358" y="390151"/>
                </a:lnTo>
                <a:lnTo>
                  <a:pt x="1979694" y="424841"/>
                </a:lnTo>
                <a:lnTo>
                  <a:pt x="2006635" y="460677"/>
                </a:lnTo>
                <a:lnTo>
                  <a:pt x="2032139" y="497618"/>
                </a:lnTo>
                <a:lnTo>
                  <a:pt x="2056165" y="535622"/>
                </a:lnTo>
                <a:lnTo>
                  <a:pt x="2078671" y="574647"/>
                </a:lnTo>
                <a:lnTo>
                  <a:pt x="2099615" y="614653"/>
                </a:lnTo>
                <a:lnTo>
                  <a:pt x="2118955" y="655596"/>
                </a:lnTo>
                <a:lnTo>
                  <a:pt x="2136651" y="697437"/>
                </a:lnTo>
                <a:lnTo>
                  <a:pt x="2152661" y="740133"/>
                </a:lnTo>
                <a:lnTo>
                  <a:pt x="2166943" y="783642"/>
                </a:lnTo>
                <a:lnTo>
                  <a:pt x="2179455" y="827924"/>
                </a:lnTo>
                <a:lnTo>
                  <a:pt x="2190157" y="872936"/>
                </a:lnTo>
                <a:lnTo>
                  <a:pt x="2199005" y="918638"/>
                </a:lnTo>
                <a:lnTo>
                  <a:pt x="2205960" y="964987"/>
                </a:lnTo>
                <a:lnTo>
                  <a:pt x="2210979" y="1011942"/>
                </a:lnTo>
                <a:lnTo>
                  <a:pt x="2214021" y="1059461"/>
                </a:lnTo>
                <a:lnTo>
                  <a:pt x="2215045" y="1107503"/>
                </a:lnTo>
                <a:close/>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6328799" y="1867146"/>
            <a:ext cx="1778116" cy="1823052"/>
          </a:xfrm>
          <a:custGeom>
            <a:avLst/>
            <a:gdLst/>
            <a:ahLst/>
            <a:cxnLst/>
            <a:rect l="l" t="t" r="r" b="b"/>
            <a:pathLst>
              <a:path w="2160904" h="2215515">
                <a:moveTo>
                  <a:pt x="1053312" y="0"/>
                </a:moveTo>
                <a:lnTo>
                  <a:pt x="1053312" y="1107528"/>
                </a:lnTo>
                <a:lnTo>
                  <a:pt x="0" y="1449755"/>
                </a:lnTo>
                <a:lnTo>
                  <a:pt x="16696" y="1497753"/>
                </a:lnTo>
                <a:lnTo>
                  <a:pt x="35161" y="1544473"/>
                </a:lnTo>
                <a:lnTo>
                  <a:pt x="55355" y="1589888"/>
                </a:lnTo>
                <a:lnTo>
                  <a:pt x="77235" y="1633966"/>
                </a:lnTo>
                <a:lnTo>
                  <a:pt x="100763" y="1676678"/>
                </a:lnTo>
                <a:lnTo>
                  <a:pt x="125895" y="1717994"/>
                </a:lnTo>
                <a:lnTo>
                  <a:pt x="152593" y="1757886"/>
                </a:lnTo>
                <a:lnTo>
                  <a:pt x="180815" y="1796323"/>
                </a:lnTo>
                <a:lnTo>
                  <a:pt x="210521" y="1833276"/>
                </a:lnTo>
                <a:lnTo>
                  <a:pt x="241669" y="1868716"/>
                </a:lnTo>
                <a:lnTo>
                  <a:pt x="274218" y="1902611"/>
                </a:lnTo>
                <a:lnTo>
                  <a:pt x="308129" y="1934934"/>
                </a:lnTo>
                <a:lnTo>
                  <a:pt x="343360" y="1965653"/>
                </a:lnTo>
                <a:lnTo>
                  <a:pt x="379870" y="1994741"/>
                </a:lnTo>
                <a:lnTo>
                  <a:pt x="417619" y="2022166"/>
                </a:lnTo>
                <a:lnTo>
                  <a:pt x="456566" y="2047900"/>
                </a:lnTo>
                <a:lnTo>
                  <a:pt x="496669" y="2071913"/>
                </a:lnTo>
                <a:lnTo>
                  <a:pt x="537889" y="2094175"/>
                </a:lnTo>
                <a:lnTo>
                  <a:pt x="580184" y="2114657"/>
                </a:lnTo>
                <a:lnTo>
                  <a:pt x="623514" y="2133328"/>
                </a:lnTo>
                <a:lnTo>
                  <a:pt x="667838" y="2150160"/>
                </a:lnTo>
                <a:lnTo>
                  <a:pt x="713115" y="2165122"/>
                </a:lnTo>
                <a:lnTo>
                  <a:pt x="759304" y="2178186"/>
                </a:lnTo>
                <a:lnTo>
                  <a:pt x="806365" y="2189321"/>
                </a:lnTo>
                <a:lnTo>
                  <a:pt x="854256" y="2198498"/>
                </a:lnTo>
                <a:lnTo>
                  <a:pt x="902937" y="2205687"/>
                </a:lnTo>
                <a:lnTo>
                  <a:pt x="952367" y="2210859"/>
                </a:lnTo>
                <a:lnTo>
                  <a:pt x="1002506" y="2213984"/>
                </a:lnTo>
                <a:lnTo>
                  <a:pt x="1053312" y="2215032"/>
                </a:lnTo>
                <a:lnTo>
                  <a:pt x="1101354" y="2214009"/>
                </a:lnTo>
                <a:lnTo>
                  <a:pt x="1148874" y="2210967"/>
                </a:lnTo>
                <a:lnTo>
                  <a:pt x="1195829" y="2205948"/>
                </a:lnTo>
                <a:lnTo>
                  <a:pt x="1242178" y="2198993"/>
                </a:lnTo>
                <a:lnTo>
                  <a:pt x="1287879" y="2190144"/>
                </a:lnTo>
                <a:lnTo>
                  <a:pt x="1332892" y="2179443"/>
                </a:lnTo>
                <a:lnTo>
                  <a:pt x="1377174" y="2166931"/>
                </a:lnTo>
                <a:lnTo>
                  <a:pt x="1420684" y="2152650"/>
                </a:lnTo>
                <a:lnTo>
                  <a:pt x="1463380" y="2136640"/>
                </a:lnTo>
                <a:lnTo>
                  <a:pt x="1505221" y="2118945"/>
                </a:lnTo>
                <a:lnTo>
                  <a:pt x="1546165" y="2099604"/>
                </a:lnTo>
                <a:lnTo>
                  <a:pt x="1586171" y="2078661"/>
                </a:lnTo>
                <a:lnTo>
                  <a:pt x="1625196" y="2056155"/>
                </a:lnTo>
                <a:lnTo>
                  <a:pt x="1663201" y="2032130"/>
                </a:lnTo>
                <a:lnTo>
                  <a:pt x="1700142" y="2006626"/>
                </a:lnTo>
                <a:lnTo>
                  <a:pt x="1735979" y="1979685"/>
                </a:lnTo>
                <a:lnTo>
                  <a:pt x="1770670" y="1951349"/>
                </a:lnTo>
                <a:lnTo>
                  <a:pt x="1804173" y="1921659"/>
                </a:lnTo>
                <a:lnTo>
                  <a:pt x="1836446" y="1890656"/>
                </a:lnTo>
                <a:lnTo>
                  <a:pt x="1867449" y="1858383"/>
                </a:lnTo>
                <a:lnTo>
                  <a:pt x="1897140" y="1824881"/>
                </a:lnTo>
                <a:lnTo>
                  <a:pt x="1925477" y="1790190"/>
                </a:lnTo>
                <a:lnTo>
                  <a:pt x="1952418" y="1754354"/>
                </a:lnTo>
                <a:lnTo>
                  <a:pt x="1977923" y="1717413"/>
                </a:lnTo>
                <a:lnTo>
                  <a:pt x="2001948" y="1679409"/>
                </a:lnTo>
                <a:lnTo>
                  <a:pt x="2024454" y="1640384"/>
                </a:lnTo>
                <a:lnTo>
                  <a:pt x="2045398" y="1600379"/>
                </a:lnTo>
                <a:lnTo>
                  <a:pt x="2064739" y="1559435"/>
                </a:lnTo>
                <a:lnTo>
                  <a:pt x="2082435" y="1517594"/>
                </a:lnTo>
                <a:lnTo>
                  <a:pt x="2098445" y="1474899"/>
                </a:lnTo>
                <a:lnTo>
                  <a:pt x="2112726" y="1431389"/>
                </a:lnTo>
                <a:lnTo>
                  <a:pt x="2125239" y="1387107"/>
                </a:lnTo>
                <a:lnTo>
                  <a:pt x="2135940" y="1342095"/>
                </a:lnTo>
                <a:lnTo>
                  <a:pt x="2144789" y="1296394"/>
                </a:lnTo>
                <a:lnTo>
                  <a:pt x="2151744" y="1250045"/>
                </a:lnTo>
                <a:lnTo>
                  <a:pt x="2156763" y="1203090"/>
                </a:lnTo>
                <a:lnTo>
                  <a:pt x="2159805" y="1155571"/>
                </a:lnTo>
                <a:lnTo>
                  <a:pt x="2160828" y="1107528"/>
                </a:lnTo>
                <a:lnTo>
                  <a:pt x="2159805" y="1059486"/>
                </a:lnTo>
                <a:lnTo>
                  <a:pt x="2156763" y="1011967"/>
                </a:lnTo>
                <a:lnTo>
                  <a:pt x="2151744" y="965012"/>
                </a:lnTo>
                <a:lnTo>
                  <a:pt x="2144789" y="918662"/>
                </a:lnTo>
                <a:lnTo>
                  <a:pt x="2135940" y="872961"/>
                </a:lnTo>
                <a:lnTo>
                  <a:pt x="2125239" y="827948"/>
                </a:lnTo>
                <a:lnTo>
                  <a:pt x="2112726" y="783665"/>
                </a:lnTo>
                <a:lnTo>
                  <a:pt x="2098445" y="740155"/>
                </a:lnTo>
                <a:lnTo>
                  <a:pt x="2082435" y="697459"/>
                </a:lnTo>
                <a:lnTo>
                  <a:pt x="2064739" y="655618"/>
                </a:lnTo>
                <a:lnTo>
                  <a:pt x="2045398" y="614673"/>
                </a:lnTo>
                <a:lnTo>
                  <a:pt x="2024454" y="574667"/>
                </a:lnTo>
                <a:lnTo>
                  <a:pt x="2001948" y="535641"/>
                </a:lnTo>
                <a:lnTo>
                  <a:pt x="1977923" y="497636"/>
                </a:lnTo>
                <a:lnTo>
                  <a:pt x="1952418" y="460694"/>
                </a:lnTo>
                <a:lnTo>
                  <a:pt x="1925477" y="424857"/>
                </a:lnTo>
                <a:lnTo>
                  <a:pt x="1897140" y="390165"/>
                </a:lnTo>
                <a:lnTo>
                  <a:pt x="1867449" y="356662"/>
                </a:lnTo>
                <a:lnTo>
                  <a:pt x="1836446" y="324388"/>
                </a:lnTo>
                <a:lnTo>
                  <a:pt x="1804173" y="293384"/>
                </a:lnTo>
                <a:lnTo>
                  <a:pt x="1770670" y="263693"/>
                </a:lnTo>
                <a:lnTo>
                  <a:pt x="1735979" y="235356"/>
                </a:lnTo>
                <a:lnTo>
                  <a:pt x="1700142" y="208414"/>
                </a:lnTo>
                <a:lnTo>
                  <a:pt x="1663201" y="182909"/>
                </a:lnTo>
                <a:lnTo>
                  <a:pt x="1625196" y="158883"/>
                </a:lnTo>
                <a:lnTo>
                  <a:pt x="1586171" y="136377"/>
                </a:lnTo>
                <a:lnTo>
                  <a:pt x="1546165" y="115432"/>
                </a:lnTo>
                <a:lnTo>
                  <a:pt x="1505221" y="96091"/>
                </a:lnTo>
                <a:lnTo>
                  <a:pt x="1463380" y="78395"/>
                </a:lnTo>
                <a:lnTo>
                  <a:pt x="1420684" y="62385"/>
                </a:lnTo>
                <a:lnTo>
                  <a:pt x="1377174" y="48103"/>
                </a:lnTo>
                <a:lnTo>
                  <a:pt x="1332892" y="35590"/>
                </a:lnTo>
                <a:lnTo>
                  <a:pt x="1287879" y="24888"/>
                </a:lnTo>
                <a:lnTo>
                  <a:pt x="1242178" y="16039"/>
                </a:lnTo>
                <a:lnTo>
                  <a:pt x="1195829" y="9084"/>
                </a:lnTo>
                <a:lnTo>
                  <a:pt x="1148874" y="4065"/>
                </a:lnTo>
                <a:lnTo>
                  <a:pt x="1101354" y="1023"/>
                </a:lnTo>
                <a:lnTo>
                  <a:pt x="1053312" y="0"/>
                </a:lnTo>
                <a:close/>
              </a:path>
            </a:pathLst>
          </a:custGeom>
          <a:solidFill>
            <a:srgbClr val="EE3D7F"/>
          </a:solid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6994968" y="2189986"/>
            <a:ext cx="386138" cy="806762"/>
          </a:xfrm>
          <a:custGeom>
            <a:avLst/>
            <a:gdLst/>
            <a:ahLst/>
            <a:cxnLst/>
            <a:rect l="l" t="t" r="r" b="b"/>
            <a:pathLst>
              <a:path w="469265" h="980439">
                <a:moveTo>
                  <a:pt x="234391" y="980097"/>
                </a:moveTo>
                <a:lnTo>
                  <a:pt x="281560" y="975325"/>
                </a:lnTo>
                <a:lnTo>
                  <a:pt x="325525" y="961645"/>
                </a:lnTo>
                <a:lnTo>
                  <a:pt x="365335" y="940006"/>
                </a:lnTo>
                <a:lnTo>
                  <a:pt x="400040" y="911359"/>
                </a:lnTo>
                <a:lnTo>
                  <a:pt x="428688" y="876655"/>
                </a:lnTo>
                <a:lnTo>
                  <a:pt x="450328" y="836845"/>
                </a:lnTo>
                <a:lnTo>
                  <a:pt x="464010" y="792878"/>
                </a:lnTo>
                <a:lnTo>
                  <a:pt x="468782" y="745705"/>
                </a:lnTo>
                <a:lnTo>
                  <a:pt x="468782" y="234391"/>
                </a:lnTo>
                <a:lnTo>
                  <a:pt x="464010" y="187218"/>
                </a:lnTo>
                <a:lnTo>
                  <a:pt x="450328" y="143251"/>
                </a:lnTo>
                <a:lnTo>
                  <a:pt x="428688" y="103441"/>
                </a:lnTo>
                <a:lnTo>
                  <a:pt x="400040" y="68737"/>
                </a:lnTo>
                <a:lnTo>
                  <a:pt x="365335" y="40090"/>
                </a:lnTo>
                <a:lnTo>
                  <a:pt x="325525" y="18451"/>
                </a:lnTo>
                <a:lnTo>
                  <a:pt x="281560" y="4771"/>
                </a:lnTo>
                <a:lnTo>
                  <a:pt x="234391" y="0"/>
                </a:lnTo>
                <a:lnTo>
                  <a:pt x="187222" y="4771"/>
                </a:lnTo>
                <a:lnTo>
                  <a:pt x="143257" y="18451"/>
                </a:lnTo>
                <a:lnTo>
                  <a:pt x="103446" y="40090"/>
                </a:lnTo>
                <a:lnTo>
                  <a:pt x="68741" y="68737"/>
                </a:lnTo>
                <a:lnTo>
                  <a:pt x="40093" y="103441"/>
                </a:lnTo>
                <a:lnTo>
                  <a:pt x="18453" y="143251"/>
                </a:lnTo>
                <a:lnTo>
                  <a:pt x="4771" y="187218"/>
                </a:lnTo>
                <a:lnTo>
                  <a:pt x="0" y="234391"/>
                </a:lnTo>
                <a:lnTo>
                  <a:pt x="0" y="745705"/>
                </a:lnTo>
                <a:lnTo>
                  <a:pt x="4771" y="792878"/>
                </a:lnTo>
                <a:lnTo>
                  <a:pt x="18453" y="836845"/>
                </a:lnTo>
                <a:lnTo>
                  <a:pt x="40093" y="876655"/>
                </a:lnTo>
                <a:lnTo>
                  <a:pt x="68741" y="911359"/>
                </a:lnTo>
                <a:lnTo>
                  <a:pt x="103446" y="940006"/>
                </a:lnTo>
                <a:lnTo>
                  <a:pt x="143257" y="961645"/>
                </a:lnTo>
                <a:lnTo>
                  <a:pt x="187222" y="975325"/>
                </a:lnTo>
                <a:lnTo>
                  <a:pt x="234391" y="980097"/>
                </a:lnTo>
                <a:close/>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6900572" y="2596521"/>
            <a:ext cx="574766" cy="493776"/>
          </a:xfrm>
          <a:custGeom>
            <a:avLst/>
            <a:gdLst/>
            <a:ahLst/>
            <a:cxnLst/>
            <a:rect l="l" t="t" r="r" b="b"/>
            <a:pathLst>
              <a:path w="698500" h="600075">
                <a:moveTo>
                  <a:pt x="0" y="863"/>
                </a:moveTo>
                <a:lnTo>
                  <a:pt x="0" y="214845"/>
                </a:lnTo>
                <a:lnTo>
                  <a:pt x="2725" y="263063"/>
                </a:lnTo>
                <a:lnTo>
                  <a:pt x="10683" y="309515"/>
                </a:lnTo>
                <a:lnTo>
                  <a:pt x="23542" y="353838"/>
                </a:lnTo>
                <a:lnTo>
                  <a:pt x="40973" y="395668"/>
                </a:lnTo>
                <a:lnTo>
                  <a:pt x="62645" y="434639"/>
                </a:lnTo>
                <a:lnTo>
                  <a:pt x="88228" y="470390"/>
                </a:lnTo>
                <a:lnTo>
                  <a:pt x="117393" y="502554"/>
                </a:lnTo>
                <a:lnTo>
                  <a:pt x="149810" y="530769"/>
                </a:lnTo>
                <a:lnTo>
                  <a:pt x="185147" y="554671"/>
                </a:lnTo>
                <a:lnTo>
                  <a:pt x="223076" y="573894"/>
                </a:lnTo>
                <a:lnTo>
                  <a:pt x="263266" y="588076"/>
                </a:lnTo>
                <a:lnTo>
                  <a:pt x="305387" y="596852"/>
                </a:lnTo>
                <a:lnTo>
                  <a:pt x="349110" y="599859"/>
                </a:lnTo>
                <a:lnTo>
                  <a:pt x="392827" y="596852"/>
                </a:lnTo>
                <a:lnTo>
                  <a:pt x="434945" y="588076"/>
                </a:lnTo>
                <a:lnTo>
                  <a:pt x="475133" y="573894"/>
                </a:lnTo>
                <a:lnTo>
                  <a:pt x="513061" y="554671"/>
                </a:lnTo>
                <a:lnTo>
                  <a:pt x="548399" y="530769"/>
                </a:lnTo>
                <a:lnTo>
                  <a:pt x="580816" y="502554"/>
                </a:lnTo>
                <a:lnTo>
                  <a:pt x="609983" y="470390"/>
                </a:lnTo>
                <a:lnTo>
                  <a:pt x="635568" y="434639"/>
                </a:lnTo>
                <a:lnTo>
                  <a:pt x="657242" y="395668"/>
                </a:lnTo>
                <a:lnTo>
                  <a:pt x="674675" y="353838"/>
                </a:lnTo>
                <a:lnTo>
                  <a:pt x="687535" y="309515"/>
                </a:lnTo>
                <a:lnTo>
                  <a:pt x="695494" y="263063"/>
                </a:lnTo>
                <a:lnTo>
                  <a:pt x="698220" y="214845"/>
                </a:lnTo>
                <a:lnTo>
                  <a:pt x="698220" y="0"/>
                </a:lnTo>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7187839" y="3090110"/>
            <a:ext cx="0" cy="214231"/>
          </a:xfrm>
          <a:custGeom>
            <a:avLst/>
            <a:gdLst/>
            <a:ahLst/>
            <a:cxnLst/>
            <a:rect l="l" t="t" r="r" b="b"/>
            <a:pathLst>
              <a:path h="260350">
                <a:moveTo>
                  <a:pt x="0" y="0"/>
                </a:moveTo>
                <a:lnTo>
                  <a:pt x="0" y="260197"/>
                </a:lnTo>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6999056" y="3304210"/>
            <a:ext cx="377778" cy="0"/>
          </a:xfrm>
          <a:custGeom>
            <a:avLst/>
            <a:gdLst/>
            <a:ahLst/>
            <a:cxnLst/>
            <a:rect l="l" t="t" r="r" b="b"/>
            <a:pathLst>
              <a:path w="459104">
                <a:moveTo>
                  <a:pt x="0" y="0"/>
                </a:moveTo>
                <a:lnTo>
                  <a:pt x="458851" y="0"/>
                </a:lnTo>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6350536" y="1941176"/>
            <a:ext cx="1674658" cy="1674658"/>
          </a:xfrm>
          <a:custGeom>
            <a:avLst/>
            <a:gdLst/>
            <a:ahLst/>
            <a:cxnLst/>
            <a:rect l="l" t="t" r="r" b="b"/>
            <a:pathLst>
              <a:path w="2035175" h="2035175">
                <a:moveTo>
                  <a:pt x="2035111" y="1017562"/>
                </a:moveTo>
                <a:lnTo>
                  <a:pt x="2034003" y="1065462"/>
                </a:lnTo>
                <a:lnTo>
                  <a:pt x="2030713" y="1112793"/>
                </a:lnTo>
                <a:lnTo>
                  <a:pt x="2025290" y="1159505"/>
                </a:lnTo>
                <a:lnTo>
                  <a:pt x="2017781" y="1205549"/>
                </a:lnTo>
                <a:lnTo>
                  <a:pt x="2008237" y="1250876"/>
                </a:lnTo>
                <a:lnTo>
                  <a:pt x="1996705" y="1295439"/>
                </a:lnTo>
                <a:lnTo>
                  <a:pt x="1983235" y="1339186"/>
                </a:lnTo>
                <a:lnTo>
                  <a:pt x="1967876" y="1382071"/>
                </a:lnTo>
                <a:lnTo>
                  <a:pt x="1950677" y="1424044"/>
                </a:lnTo>
                <a:lnTo>
                  <a:pt x="1931685" y="1465056"/>
                </a:lnTo>
                <a:lnTo>
                  <a:pt x="1910951" y="1505058"/>
                </a:lnTo>
                <a:lnTo>
                  <a:pt x="1888524" y="1544001"/>
                </a:lnTo>
                <a:lnTo>
                  <a:pt x="1864451" y="1581837"/>
                </a:lnTo>
                <a:lnTo>
                  <a:pt x="1838782" y="1618517"/>
                </a:lnTo>
                <a:lnTo>
                  <a:pt x="1811565" y="1653991"/>
                </a:lnTo>
                <a:lnTo>
                  <a:pt x="1782850" y="1688211"/>
                </a:lnTo>
                <a:lnTo>
                  <a:pt x="1752686" y="1721129"/>
                </a:lnTo>
                <a:lnTo>
                  <a:pt x="1721121" y="1752694"/>
                </a:lnTo>
                <a:lnTo>
                  <a:pt x="1688204" y="1782859"/>
                </a:lnTo>
                <a:lnTo>
                  <a:pt x="1653984" y="1811574"/>
                </a:lnTo>
                <a:lnTo>
                  <a:pt x="1618509" y="1838791"/>
                </a:lnTo>
                <a:lnTo>
                  <a:pt x="1581830" y="1864460"/>
                </a:lnTo>
                <a:lnTo>
                  <a:pt x="1543994" y="1888533"/>
                </a:lnTo>
                <a:lnTo>
                  <a:pt x="1505051" y="1910962"/>
                </a:lnTo>
                <a:lnTo>
                  <a:pt x="1465049" y="1931696"/>
                </a:lnTo>
                <a:lnTo>
                  <a:pt x="1424037" y="1950688"/>
                </a:lnTo>
                <a:lnTo>
                  <a:pt x="1382064" y="1967887"/>
                </a:lnTo>
                <a:lnTo>
                  <a:pt x="1339179" y="1983247"/>
                </a:lnTo>
                <a:lnTo>
                  <a:pt x="1295430" y="1996717"/>
                </a:lnTo>
                <a:lnTo>
                  <a:pt x="1250868" y="2008249"/>
                </a:lnTo>
                <a:lnTo>
                  <a:pt x="1205540" y="2017793"/>
                </a:lnTo>
                <a:lnTo>
                  <a:pt x="1159495" y="2025302"/>
                </a:lnTo>
                <a:lnTo>
                  <a:pt x="1112782" y="2030726"/>
                </a:lnTo>
                <a:lnTo>
                  <a:pt x="1065451" y="2034016"/>
                </a:lnTo>
                <a:lnTo>
                  <a:pt x="1017549" y="2035124"/>
                </a:lnTo>
                <a:lnTo>
                  <a:pt x="969649" y="2034016"/>
                </a:lnTo>
                <a:lnTo>
                  <a:pt x="922320" y="2030726"/>
                </a:lnTo>
                <a:lnTo>
                  <a:pt x="875609" y="2025302"/>
                </a:lnTo>
                <a:lnTo>
                  <a:pt x="829566" y="2017793"/>
                </a:lnTo>
                <a:lnTo>
                  <a:pt x="784239" y="2008249"/>
                </a:lnTo>
                <a:lnTo>
                  <a:pt x="739677" y="1996717"/>
                </a:lnTo>
                <a:lnTo>
                  <a:pt x="695930" y="1983247"/>
                </a:lnTo>
                <a:lnTo>
                  <a:pt x="653046" y="1967887"/>
                </a:lnTo>
                <a:lnTo>
                  <a:pt x="611074" y="1950688"/>
                </a:lnTo>
                <a:lnTo>
                  <a:pt x="570063" y="1931696"/>
                </a:lnTo>
                <a:lnTo>
                  <a:pt x="530061" y="1910962"/>
                </a:lnTo>
                <a:lnTo>
                  <a:pt x="491118" y="1888533"/>
                </a:lnTo>
                <a:lnTo>
                  <a:pt x="453283" y="1864460"/>
                </a:lnTo>
                <a:lnTo>
                  <a:pt x="416604" y="1838791"/>
                </a:lnTo>
                <a:lnTo>
                  <a:pt x="381130" y="1811574"/>
                </a:lnTo>
                <a:lnTo>
                  <a:pt x="346910" y="1782859"/>
                </a:lnTo>
                <a:lnTo>
                  <a:pt x="313993" y="1752694"/>
                </a:lnTo>
                <a:lnTo>
                  <a:pt x="282428" y="1721129"/>
                </a:lnTo>
                <a:lnTo>
                  <a:pt x="252263" y="1688211"/>
                </a:lnTo>
                <a:lnTo>
                  <a:pt x="223548" y="1653991"/>
                </a:lnTo>
                <a:lnTo>
                  <a:pt x="196332" y="1618517"/>
                </a:lnTo>
                <a:lnTo>
                  <a:pt x="170662" y="1581837"/>
                </a:lnTo>
                <a:lnTo>
                  <a:pt x="146589" y="1544001"/>
                </a:lnTo>
                <a:lnTo>
                  <a:pt x="124161" y="1505058"/>
                </a:lnTo>
                <a:lnTo>
                  <a:pt x="103427" y="1465056"/>
                </a:lnTo>
                <a:lnTo>
                  <a:pt x="84435" y="1424044"/>
                </a:lnTo>
                <a:lnTo>
                  <a:pt x="67236" y="1382071"/>
                </a:lnTo>
                <a:lnTo>
                  <a:pt x="51876" y="1339186"/>
                </a:lnTo>
                <a:lnTo>
                  <a:pt x="38406" y="1295439"/>
                </a:lnTo>
                <a:lnTo>
                  <a:pt x="26874" y="1250876"/>
                </a:lnTo>
                <a:lnTo>
                  <a:pt x="17330" y="1205549"/>
                </a:lnTo>
                <a:lnTo>
                  <a:pt x="9821" y="1159505"/>
                </a:lnTo>
                <a:lnTo>
                  <a:pt x="4397" y="1112793"/>
                </a:lnTo>
                <a:lnTo>
                  <a:pt x="1107" y="1065462"/>
                </a:lnTo>
                <a:lnTo>
                  <a:pt x="0" y="1017562"/>
                </a:lnTo>
                <a:lnTo>
                  <a:pt x="1107" y="969661"/>
                </a:lnTo>
                <a:lnTo>
                  <a:pt x="4397" y="922330"/>
                </a:lnTo>
                <a:lnTo>
                  <a:pt x="9821" y="875619"/>
                </a:lnTo>
                <a:lnTo>
                  <a:pt x="17330" y="829574"/>
                </a:lnTo>
                <a:lnTo>
                  <a:pt x="26874" y="784247"/>
                </a:lnTo>
                <a:lnTo>
                  <a:pt x="38406" y="739685"/>
                </a:lnTo>
                <a:lnTo>
                  <a:pt x="51876" y="695937"/>
                </a:lnTo>
                <a:lnTo>
                  <a:pt x="67236" y="653052"/>
                </a:lnTo>
                <a:lnTo>
                  <a:pt x="84435" y="611079"/>
                </a:lnTo>
                <a:lnTo>
                  <a:pt x="103427" y="570068"/>
                </a:lnTo>
                <a:lnTo>
                  <a:pt x="124161" y="530065"/>
                </a:lnTo>
                <a:lnTo>
                  <a:pt x="146589" y="491122"/>
                </a:lnTo>
                <a:lnTo>
                  <a:pt x="170662" y="453286"/>
                </a:lnTo>
                <a:lnTo>
                  <a:pt x="196332" y="416607"/>
                </a:lnTo>
                <a:lnTo>
                  <a:pt x="223548" y="381132"/>
                </a:lnTo>
                <a:lnTo>
                  <a:pt x="252263" y="346912"/>
                </a:lnTo>
                <a:lnTo>
                  <a:pt x="282428" y="313995"/>
                </a:lnTo>
                <a:lnTo>
                  <a:pt x="313993" y="282429"/>
                </a:lnTo>
                <a:lnTo>
                  <a:pt x="346910" y="252264"/>
                </a:lnTo>
                <a:lnTo>
                  <a:pt x="381130" y="223549"/>
                </a:lnTo>
                <a:lnTo>
                  <a:pt x="416604" y="196333"/>
                </a:lnTo>
                <a:lnTo>
                  <a:pt x="453283" y="170663"/>
                </a:lnTo>
                <a:lnTo>
                  <a:pt x="491118" y="146590"/>
                </a:lnTo>
                <a:lnTo>
                  <a:pt x="530061" y="124162"/>
                </a:lnTo>
                <a:lnTo>
                  <a:pt x="570063" y="103427"/>
                </a:lnTo>
                <a:lnTo>
                  <a:pt x="611074" y="84436"/>
                </a:lnTo>
                <a:lnTo>
                  <a:pt x="653046" y="67236"/>
                </a:lnTo>
                <a:lnTo>
                  <a:pt x="695930" y="51876"/>
                </a:lnTo>
                <a:lnTo>
                  <a:pt x="739677" y="38406"/>
                </a:lnTo>
                <a:lnTo>
                  <a:pt x="784239" y="26875"/>
                </a:lnTo>
                <a:lnTo>
                  <a:pt x="829566" y="17330"/>
                </a:lnTo>
                <a:lnTo>
                  <a:pt x="875609" y="9821"/>
                </a:lnTo>
                <a:lnTo>
                  <a:pt x="922320" y="4397"/>
                </a:lnTo>
                <a:lnTo>
                  <a:pt x="969649" y="1107"/>
                </a:lnTo>
                <a:lnTo>
                  <a:pt x="1017549" y="0"/>
                </a:lnTo>
                <a:lnTo>
                  <a:pt x="1065451" y="1107"/>
                </a:lnTo>
                <a:lnTo>
                  <a:pt x="1112782" y="4397"/>
                </a:lnTo>
                <a:lnTo>
                  <a:pt x="1159495" y="9821"/>
                </a:lnTo>
                <a:lnTo>
                  <a:pt x="1205540" y="17330"/>
                </a:lnTo>
                <a:lnTo>
                  <a:pt x="1250868" y="26875"/>
                </a:lnTo>
                <a:lnTo>
                  <a:pt x="1295430" y="38406"/>
                </a:lnTo>
                <a:lnTo>
                  <a:pt x="1339179" y="51876"/>
                </a:lnTo>
                <a:lnTo>
                  <a:pt x="1382064" y="67236"/>
                </a:lnTo>
                <a:lnTo>
                  <a:pt x="1424037" y="84436"/>
                </a:lnTo>
                <a:lnTo>
                  <a:pt x="1465049" y="103427"/>
                </a:lnTo>
                <a:lnTo>
                  <a:pt x="1505051" y="124162"/>
                </a:lnTo>
                <a:lnTo>
                  <a:pt x="1543994" y="146590"/>
                </a:lnTo>
                <a:lnTo>
                  <a:pt x="1581830" y="170663"/>
                </a:lnTo>
                <a:lnTo>
                  <a:pt x="1618509" y="196333"/>
                </a:lnTo>
                <a:lnTo>
                  <a:pt x="1653984" y="223549"/>
                </a:lnTo>
                <a:lnTo>
                  <a:pt x="1688204" y="252264"/>
                </a:lnTo>
                <a:lnTo>
                  <a:pt x="1721121" y="282429"/>
                </a:lnTo>
                <a:lnTo>
                  <a:pt x="1752686" y="313995"/>
                </a:lnTo>
                <a:lnTo>
                  <a:pt x="1782850" y="346912"/>
                </a:lnTo>
                <a:lnTo>
                  <a:pt x="1811565" y="381132"/>
                </a:lnTo>
                <a:lnTo>
                  <a:pt x="1838782" y="416607"/>
                </a:lnTo>
                <a:lnTo>
                  <a:pt x="1864451" y="453286"/>
                </a:lnTo>
                <a:lnTo>
                  <a:pt x="1888524" y="491122"/>
                </a:lnTo>
                <a:lnTo>
                  <a:pt x="1910951" y="530065"/>
                </a:lnTo>
                <a:lnTo>
                  <a:pt x="1931685" y="570068"/>
                </a:lnTo>
                <a:lnTo>
                  <a:pt x="1950677" y="611079"/>
                </a:lnTo>
                <a:lnTo>
                  <a:pt x="1967876" y="653052"/>
                </a:lnTo>
                <a:lnTo>
                  <a:pt x="1983235" y="695937"/>
                </a:lnTo>
                <a:lnTo>
                  <a:pt x="1996705" y="739685"/>
                </a:lnTo>
                <a:lnTo>
                  <a:pt x="2008237" y="784247"/>
                </a:lnTo>
                <a:lnTo>
                  <a:pt x="2017781" y="829574"/>
                </a:lnTo>
                <a:lnTo>
                  <a:pt x="2025290" y="875619"/>
                </a:lnTo>
                <a:lnTo>
                  <a:pt x="2030713" y="922330"/>
                </a:lnTo>
                <a:lnTo>
                  <a:pt x="2034003" y="969661"/>
                </a:lnTo>
                <a:lnTo>
                  <a:pt x="2035111" y="1017562"/>
                </a:lnTo>
                <a:close/>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6276498" y="1867146"/>
            <a:ext cx="1823052" cy="1823052"/>
          </a:xfrm>
          <a:custGeom>
            <a:avLst/>
            <a:gdLst/>
            <a:ahLst/>
            <a:cxnLst/>
            <a:rect l="l" t="t" r="r" b="b"/>
            <a:pathLst>
              <a:path w="2215515" h="2215515">
                <a:moveTo>
                  <a:pt x="2215045" y="1107528"/>
                </a:moveTo>
                <a:lnTo>
                  <a:pt x="2214021" y="1155571"/>
                </a:lnTo>
                <a:lnTo>
                  <a:pt x="2210979" y="1203090"/>
                </a:lnTo>
                <a:lnTo>
                  <a:pt x="2205960" y="1250045"/>
                </a:lnTo>
                <a:lnTo>
                  <a:pt x="2199005" y="1296394"/>
                </a:lnTo>
                <a:lnTo>
                  <a:pt x="2190157" y="1342095"/>
                </a:lnTo>
                <a:lnTo>
                  <a:pt x="2179455" y="1387107"/>
                </a:lnTo>
                <a:lnTo>
                  <a:pt x="2166943" y="1431389"/>
                </a:lnTo>
                <a:lnTo>
                  <a:pt x="2152661" y="1474899"/>
                </a:lnTo>
                <a:lnTo>
                  <a:pt x="2136651" y="1517594"/>
                </a:lnTo>
                <a:lnTo>
                  <a:pt x="2118955" y="1559435"/>
                </a:lnTo>
                <a:lnTo>
                  <a:pt x="2099615" y="1600379"/>
                </a:lnTo>
                <a:lnTo>
                  <a:pt x="2078671" y="1640384"/>
                </a:lnTo>
                <a:lnTo>
                  <a:pt x="2056165" y="1679409"/>
                </a:lnTo>
                <a:lnTo>
                  <a:pt x="2032139" y="1717413"/>
                </a:lnTo>
                <a:lnTo>
                  <a:pt x="2006635" y="1754354"/>
                </a:lnTo>
                <a:lnTo>
                  <a:pt x="1979694" y="1790190"/>
                </a:lnTo>
                <a:lnTo>
                  <a:pt x="1951358" y="1824881"/>
                </a:lnTo>
                <a:lnTo>
                  <a:pt x="1921667" y="1858383"/>
                </a:lnTo>
                <a:lnTo>
                  <a:pt x="1890664" y="1890656"/>
                </a:lnTo>
                <a:lnTo>
                  <a:pt x="1858391" y="1921659"/>
                </a:lnTo>
                <a:lnTo>
                  <a:pt x="1824888" y="1951349"/>
                </a:lnTo>
                <a:lnTo>
                  <a:pt x="1790198" y="1979685"/>
                </a:lnTo>
                <a:lnTo>
                  <a:pt x="1754361" y="2006626"/>
                </a:lnTo>
                <a:lnTo>
                  <a:pt x="1717420" y="2032130"/>
                </a:lnTo>
                <a:lnTo>
                  <a:pt x="1679416" y="2056155"/>
                </a:lnTo>
                <a:lnTo>
                  <a:pt x="1640391" y="2078661"/>
                </a:lnTo>
                <a:lnTo>
                  <a:pt x="1600386" y="2099604"/>
                </a:lnTo>
                <a:lnTo>
                  <a:pt x="1559442" y="2118945"/>
                </a:lnTo>
                <a:lnTo>
                  <a:pt x="1517602" y="2136640"/>
                </a:lnTo>
                <a:lnTo>
                  <a:pt x="1474906" y="2152650"/>
                </a:lnTo>
                <a:lnTo>
                  <a:pt x="1431397" y="2166931"/>
                </a:lnTo>
                <a:lnTo>
                  <a:pt x="1387116" y="2179443"/>
                </a:lnTo>
                <a:lnTo>
                  <a:pt x="1342104" y="2190144"/>
                </a:lnTo>
                <a:lnTo>
                  <a:pt x="1296403" y="2198993"/>
                </a:lnTo>
                <a:lnTo>
                  <a:pt x="1250055" y="2205948"/>
                </a:lnTo>
                <a:lnTo>
                  <a:pt x="1203101" y="2210967"/>
                </a:lnTo>
                <a:lnTo>
                  <a:pt x="1155582" y="2214009"/>
                </a:lnTo>
                <a:lnTo>
                  <a:pt x="1107541" y="2215032"/>
                </a:lnTo>
                <a:lnTo>
                  <a:pt x="1059498" y="2214009"/>
                </a:lnTo>
                <a:lnTo>
                  <a:pt x="1011978" y="2210967"/>
                </a:lnTo>
                <a:lnTo>
                  <a:pt x="965022" y="2205948"/>
                </a:lnTo>
                <a:lnTo>
                  <a:pt x="918671" y="2198993"/>
                </a:lnTo>
                <a:lnTo>
                  <a:pt x="872969" y="2190144"/>
                </a:lnTo>
                <a:lnTo>
                  <a:pt x="827955" y="2179443"/>
                </a:lnTo>
                <a:lnTo>
                  <a:pt x="783672" y="2166931"/>
                </a:lnTo>
                <a:lnTo>
                  <a:pt x="740162" y="2152650"/>
                </a:lnTo>
                <a:lnTo>
                  <a:pt x="697464" y="2136640"/>
                </a:lnTo>
                <a:lnTo>
                  <a:pt x="655623" y="2118945"/>
                </a:lnTo>
                <a:lnTo>
                  <a:pt x="614678" y="2099604"/>
                </a:lnTo>
                <a:lnTo>
                  <a:pt x="574671" y="2078661"/>
                </a:lnTo>
                <a:lnTo>
                  <a:pt x="535644" y="2056155"/>
                </a:lnTo>
                <a:lnTo>
                  <a:pt x="497639" y="2032130"/>
                </a:lnTo>
                <a:lnTo>
                  <a:pt x="460697" y="2006626"/>
                </a:lnTo>
                <a:lnTo>
                  <a:pt x="424859" y="1979685"/>
                </a:lnTo>
                <a:lnTo>
                  <a:pt x="390168" y="1951349"/>
                </a:lnTo>
                <a:lnTo>
                  <a:pt x="356664" y="1921659"/>
                </a:lnTo>
                <a:lnTo>
                  <a:pt x="324389" y="1890656"/>
                </a:lnTo>
                <a:lnTo>
                  <a:pt x="293386" y="1858383"/>
                </a:lnTo>
                <a:lnTo>
                  <a:pt x="263694" y="1824881"/>
                </a:lnTo>
                <a:lnTo>
                  <a:pt x="235357" y="1790190"/>
                </a:lnTo>
                <a:lnTo>
                  <a:pt x="208415" y="1754354"/>
                </a:lnTo>
                <a:lnTo>
                  <a:pt x="182910" y="1717413"/>
                </a:lnTo>
                <a:lnTo>
                  <a:pt x="158883" y="1679409"/>
                </a:lnTo>
                <a:lnTo>
                  <a:pt x="136377" y="1640384"/>
                </a:lnTo>
                <a:lnTo>
                  <a:pt x="115433" y="1600379"/>
                </a:lnTo>
                <a:lnTo>
                  <a:pt x="96091" y="1559435"/>
                </a:lnTo>
                <a:lnTo>
                  <a:pt x="78395" y="1517594"/>
                </a:lnTo>
                <a:lnTo>
                  <a:pt x="62385" y="1474899"/>
                </a:lnTo>
                <a:lnTo>
                  <a:pt x="48103" y="1431389"/>
                </a:lnTo>
                <a:lnTo>
                  <a:pt x="35590" y="1387107"/>
                </a:lnTo>
                <a:lnTo>
                  <a:pt x="24888" y="1342095"/>
                </a:lnTo>
                <a:lnTo>
                  <a:pt x="16039" y="1296394"/>
                </a:lnTo>
                <a:lnTo>
                  <a:pt x="9084" y="1250045"/>
                </a:lnTo>
                <a:lnTo>
                  <a:pt x="4065" y="1203090"/>
                </a:lnTo>
                <a:lnTo>
                  <a:pt x="1023" y="1155571"/>
                </a:lnTo>
                <a:lnTo>
                  <a:pt x="0" y="1107528"/>
                </a:lnTo>
                <a:lnTo>
                  <a:pt x="1023" y="1059486"/>
                </a:lnTo>
                <a:lnTo>
                  <a:pt x="4065" y="1011967"/>
                </a:lnTo>
                <a:lnTo>
                  <a:pt x="9084" y="965012"/>
                </a:lnTo>
                <a:lnTo>
                  <a:pt x="16039" y="918662"/>
                </a:lnTo>
                <a:lnTo>
                  <a:pt x="24888" y="872961"/>
                </a:lnTo>
                <a:lnTo>
                  <a:pt x="35590" y="827948"/>
                </a:lnTo>
                <a:lnTo>
                  <a:pt x="48103" y="783665"/>
                </a:lnTo>
                <a:lnTo>
                  <a:pt x="62385" y="740155"/>
                </a:lnTo>
                <a:lnTo>
                  <a:pt x="78395" y="697459"/>
                </a:lnTo>
                <a:lnTo>
                  <a:pt x="96091" y="655618"/>
                </a:lnTo>
                <a:lnTo>
                  <a:pt x="115433" y="614673"/>
                </a:lnTo>
                <a:lnTo>
                  <a:pt x="136377" y="574667"/>
                </a:lnTo>
                <a:lnTo>
                  <a:pt x="158883" y="535641"/>
                </a:lnTo>
                <a:lnTo>
                  <a:pt x="182910" y="497636"/>
                </a:lnTo>
                <a:lnTo>
                  <a:pt x="208415" y="460694"/>
                </a:lnTo>
                <a:lnTo>
                  <a:pt x="235357" y="424857"/>
                </a:lnTo>
                <a:lnTo>
                  <a:pt x="263694" y="390165"/>
                </a:lnTo>
                <a:lnTo>
                  <a:pt x="293386" y="356662"/>
                </a:lnTo>
                <a:lnTo>
                  <a:pt x="324389" y="324388"/>
                </a:lnTo>
                <a:lnTo>
                  <a:pt x="356664" y="293384"/>
                </a:lnTo>
                <a:lnTo>
                  <a:pt x="390168" y="263693"/>
                </a:lnTo>
                <a:lnTo>
                  <a:pt x="424859" y="235356"/>
                </a:lnTo>
                <a:lnTo>
                  <a:pt x="460697" y="208414"/>
                </a:lnTo>
                <a:lnTo>
                  <a:pt x="497639" y="182909"/>
                </a:lnTo>
                <a:lnTo>
                  <a:pt x="535644" y="158883"/>
                </a:lnTo>
                <a:lnTo>
                  <a:pt x="574671" y="136377"/>
                </a:lnTo>
                <a:lnTo>
                  <a:pt x="614678" y="115432"/>
                </a:lnTo>
                <a:lnTo>
                  <a:pt x="655623" y="96091"/>
                </a:lnTo>
                <a:lnTo>
                  <a:pt x="697464" y="78395"/>
                </a:lnTo>
                <a:lnTo>
                  <a:pt x="740162" y="62385"/>
                </a:lnTo>
                <a:lnTo>
                  <a:pt x="783672" y="48103"/>
                </a:lnTo>
                <a:lnTo>
                  <a:pt x="827955" y="35590"/>
                </a:lnTo>
                <a:lnTo>
                  <a:pt x="872969" y="24888"/>
                </a:lnTo>
                <a:lnTo>
                  <a:pt x="918671" y="16039"/>
                </a:lnTo>
                <a:lnTo>
                  <a:pt x="965022" y="9084"/>
                </a:lnTo>
                <a:lnTo>
                  <a:pt x="1011978" y="4065"/>
                </a:lnTo>
                <a:lnTo>
                  <a:pt x="1059498" y="1023"/>
                </a:lnTo>
                <a:lnTo>
                  <a:pt x="1107541" y="0"/>
                </a:lnTo>
                <a:lnTo>
                  <a:pt x="1155582" y="1023"/>
                </a:lnTo>
                <a:lnTo>
                  <a:pt x="1203101" y="4065"/>
                </a:lnTo>
                <a:lnTo>
                  <a:pt x="1250055" y="9084"/>
                </a:lnTo>
                <a:lnTo>
                  <a:pt x="1296403" y="16039"/>
                </a:lnTo>
                <a:lnTo>
                  <a:pt x="1342104" y="24888"/>
                </a:lnTo>
                <a:lnTo>
                  <a:pt x="1387116" y="35590"/>
                </a:lnTo>
                <a:lnTo>
                  <a:pt x="1431397" y="48103"/>
                </a:lnTo>
                <a:lnTo>
                  <a:pt x="1474906" y="62385"/>
                </a:lnTo>
                <a:lnTo>
                  <a:pt x="1517602" y="78395"/>
                </a:lnTo>
                <a:lnTo>
                  <a:pt x="1559442" y="96091"/>
                </a:lnTo>
                <a:lnTo>
                  <a:pt x="1600386" y="115432"/>
                </a:lnTo>
                <a:lnTo>
                  <a:pt x="1640391" y="136377"/>
                </a:lnTo>
                <a:lnTo>
                  <a:pt x="1679416" y="158883"/>
                </a:lnTo>
                <a:lnTo>
                  <a:pt x="1717420" y="182909"/>
                </a:lnTo>
                <a:lnTo>
                  <a:pt x="1754361" y="208414"/>
                </a:lnTo>
                <a:lnTo>
                  <a:pt x="1790198" y="235356"/>
                </a:lnTo>
                <a:lnTo>
                  <a:pt x="1824888" y="263693"/>
                </a:lnTo>
                <a:lnTo>
                  <a:pt x="1858391" y="293384"/>
                </a:lnTo>
                <a:lnTo>
                  <a:pt x="1890664" y="324388"/>
                </a:lnTo>
                <a:lnTo>
                  <a:pt x="1921667" y="356662"/>
                </a:lnTo>
                <a:lnTo>
                  <a:pt x="1951358" y="390165"/>
                </a:lnTo>
                <a:lnTo>
                  <a:pt x="1979694" y="424857"/>
                </a:lnTo>
                <a:lnTo>
                  <a:pt x="2006635" y="460694"/>
                </a:lnTo>
                <a:lnTo>
                  <a:pt x="2032139" y="497636"/>
                </a:lnTo>
                <a:lnTo>
                  <a:pt x="2056165" y="535641"/>
                </a:lnTo>
                <a:lnTo>
                  <a:pt x="2078671" y="574667"/>
                </a:lnTo>
                <a:lnTo>
                  <a:pt x="2099615" y="614673"/>
                </a:lnTo>
                <a:lnTo>
                  <a:pt x="2118955" y="655618"/>
                </a:lnTo>
                <a:lnTo>
                  <a:pt x="2136651" y="697459"/>
                </a:lnTo>
                <a:lnTo>
                  <a:pt x="2152661" y="740155"/>
                </a:lnTo>
                <a:lnTo>
                  <a:pt x="2166943" y="783665"/>
                </a:lnTo>
                <a:lnTo>
                  <a:pt x="2179455" y="827948"/>
                </a:lnTo>
                <a:lnTo>
                  <a:pt x="2190157" y="872961"/>
                </a:lnTo>
                <a:lnTo>
                  <a:pt x="2199005" y="918662"/>
                </a:lnTo>
                <a:lnTo>
                  <a:pt x="2205960" y="965012"/>
                </a:lnTo>
                <a:lnTo>
                  <a:pt x="2210979" y="1011967"/>
                </a:lnTo>
                <a:lnTo>
                  <a:pt x="2214021" y="1059486"/>
                </a:lnTo>
                <a:lnTo>
                  <a:pt x="2215045" y="1107528"/>
                </a:lnTo>
                <a:close/>
              </a:path>
            </a:pathLst>
          </a:custGeom>
          <a:ln w="21094">
            <a:solidFill>
              <a:srgbClr val="771E3F"/>
            </a:solidFill>
          </a:ln>
        </p:spPr>
        <p:txBody>
          <a:bodyPr wrap="square" lIns="0" tIns="0" rIns="0" bIns="0" rtlCol="0"/>
          <a:lstStyle/>
          <a:p>
            <a:pPr defTabSz="752460"/>
            <a:endParaRPr sz="1481">
              <a:solidFill>
                <a:prstClr val="black"/>
              </a:solidFill>
              <a:latin typeface="Calibri"/>
            </a:endParaRPr>
          </a:p>
        </p:txBody>
      </p:sp>
      <p:sp>
        <p:nvSpPr>
          <p:cNvPr id="24" name="object 24"/>
          <p:cNvSpPr txBox="1"/>
          <p:nvPr/>
        </p:nvSpPr>
        <p:spPr>
          <a:xfrm>
            <a:off x="8169240" y="2433669"/>
            <a:ext cx="586261" cy="631630"/>
          </a:xfrm>
          <a:prstGeom prst="rect">
            <a:avLst/>
          </a:prstGeom>
        </p:spPr>
        <p:txBody>
          <a:bodyPr vert="horz" wrap="square" lIns="0" tIns="13063" rIns="0" bIns="0" rtlCol="0">
            <a:spAutoFit/>
          </a:bodyPr>
          <a:lstStyle/>
          <a:p>
            <a:pPr marL="10451" defTabSz="752460">
              <a:spcBef>
                <a:spcPts val="103"/>
              </a:spcBef>
            </a:pPr>
            <a:r>
              <a:rPr sz="1852" dirty="0">
                <a:solidFill>
                  <a:srgbClr val="EE3D7F"/>
                </a:solidFill>
                <a:latin typeface="Gill Sans MT"/>
                <a:cs typeface="Gill Sans MT"/>
              </a:rPr>
              <a:t>70.2%</a:t>
            </a:r>
            <a:endParaRPr sz="1852">
              <a:solidFill>
                <a:prstClr val="black"/>
              </a:solidFill>
              <a:latin typeface="Gill Sans MT"/>
              <a:cs typeface="Gill Sans MT"/>
            </a:endParaRPr>
          </a:p>
          <a:p>
            <a:pPr marL="10451" marR="39191" defTabSz="752460">
              <a:lnSpc>
                <a:spcPts val="1234"/>
              </a:lnSpc>
              <a:spcBef>
                <a:spcPts val="165"/>
              </a:spcBef>
            </a:pPr>
            <a:r>
              <a:rPr sz="1070" spc="247" dirty="0">
                <a:solidFill>
                  <a:srgbClr val="771E3F"/>
                </a:solidFill>
                <a:latin typeface="Gill Sans MT"/>
                <a:cs typeface="Gill Sans MT"/>
              </a:rPr>
              <a:t>J</a:t>
            </a:r>
            <a:r>
              <a:rPr sz="1070" spc="-136" dirty="0">
                <a:solidFill>
                  <a:srgbClr val="771E3F"/>
                </a:solidFill>
                <a:latin typeface="Gill Sans MT"/>
                <a:cs typeface="Gill Sans MT"/>
              </a:rPr>
              <a:t>AN</a:t>
            </a:r>
            <a:r>
              <a:rPr sz="1070" spc="-144" dirty="0">
                <a:solidFill>
                  <a:srgbClr val="771E3F"/>
                </a:solidFill>
                <a:latin typeface="Gill Sans MT"/>
                <a:cs typeface="Gill Sans MT"/>
              </a:rPr>
              <a:t>U</a:t>
            </a:r>
            <a:r>
              <a:rPr sz="1070" spc="-86" dirty="0">
                <a:solidFill>
                  <a:srgbClr val="771E3F"/>
                </a:solidFill>
                <a:latin typeface="Gill Sans MT"/>
                <a:cs typeface="Gill Sans MT"/>
              </a:rPr>
              <a:t>A</a:t>
            </a:r>
            <a:r>
              <a:rPr sz="1070" spc="-103" dirty="0">
                <a:solidFill>
                  <a:srgbClr val="771E3F"/>
                </a:solidFill>
                <a:latin typeface="Gill Sans MT"/>
                <a:cs typeface="Gill Sans MT"/>
              </a:rPr>
              <a:t>R</a:t>
            </a:r>
            <a:r>
              <a:rPr sz="1070" spc="-49" dirty="0">
                <a:solidFill>
                  <a:srgbClr val="771E3F"/>
                </a:solidFill>
                <a:latin typeface="Gill Sans MT"/>
                <a:cs typeface="Gill Sans MT"/>
              </a:rPr>
              <a:t>Y  </a:t>
            </a:r>
            <a:r>
              <a:rPr sz="1070" dirty="0">
                <a:solidFill>
                  <a:srgbClr val="771E3F"/>
                </a:solidFill>
                <a:latin typeface="Gill Sans MT"/>
                <a:cs typeface="Gill Sans MT"/>
              </a:rPr>
              <a:t>2019</a:t>
            </a:r>
            <a:endParaRPr sz="1070">
              <a:solidFill>
                <a:prstClr val="black"/>
              </a:solidFill>
              <a:latin typeface="Gill Sans MT"/>
              <a:cs typeface="Gill Sans MT"/>
            </a:endParaRPr>
          </a:p>
        </p:txBody>
      </p:sp>
      <p:sp>
        <p:nvSpPr>
          <p:cNvPr id="27" name="object 27"/>
          <p:cNvSpPr txBox="1">
            <a:spLocks noGrp="1"/>
          </p:cNvSpPr>
          <p:nvPr>
            <p:ph type="sldNum" sz="quarter" idx="7"/>
          </p:nvPr>
        </p:nvSpPr>
        <p:spPr>
          <a:xfrm>
            <a:off x="7016081" y="7051167"/>
            <a:ext cx="269151" cy="206712"/>
          </a:xfrm>
          <a:prstGeom prst="rect">
            <a:avLst/>
          </a:prstGeom>
        </p:spPr>
        <p:txBody>
          <a:bodyPr vert="horz" wrap="square" lIns="0" tIns="4180" rIns="0" bIns="0" rtlCol="0">
            <a:spAutoFit/>
          </a:bodyPr>
          <a:lstStyle/>
          <a:p>
            <a:pPr marL="10451" defTabSz="752460">
              <a:spcBef>
                <a:spcPts val="33"/>
              </a:spcBef>
            </a:pPr>
            <a:r>
              <a:rPr spc="-33" dirty="0">
                <a:solidFill>
                  <a:srgbClr val="ED3D7F"/>
                </a:solidFill>
              </a:rPr>
              <a:t>PAGE</a:t>
            </a:r>
            <a:r>
              <a:rPr spc="-37" dirty="0">
                <a:solidFill>
                  <a:srgbClr val="ED3D7F"/>
                </a:solidFill>
              </a:rPr>
              <a:t> </a:t>
            </a:r>
            <a:fld id="{81D60167-4931-47E6-BA6A-407CBD079E47}" type="slidenum">
              <a:rPr spc="-8" dirty="0">
                <a:solidFill>
                  <a:srgbClr val="ED3D7F"/>
                </a:solidFill>
              </a:rPr>
              <a:pPr marL="10451" defTabSz="752460">
                <a:spcBef>
                  <a:spcPts val="33"/>
                </a:spcBef>
              </a:pPr>
              <a:t>234</a:t>
            </a:fld>
            <a:endParaRPr spc="-8" dirty="0">
              <a:solidFill>
                <a:srgbClr val="ED3D7F"/>
              </a:solidFill>
            </a:endParaRPr>
          </a:p>
        </p:txBody>
      </p:sp>
      <p:sp>
        <p:nvSpPr>
          <p:cNvPr id="28" name="object 28"/>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FFFFFF"/>
                </a:solidFill>
                <a:latin typeface="Gill Sans MT"/>
                <a:cs typeface="Gill Sans MT"/>
                <a:hlinkClick r:id="rId3"/>
              </a:rPr>
              <a:t>© </a:t>
            </a:r>
            <a:r>
              <a:rPr sz="494" spc="-45" dirty="0">
                <a:solidFill>
                  <a:srgbClr val="FFFFFF"/>
                </a:solidFill>
                <a:latin typeface="Gill Sans MT"/>
                <a:cs typeface="Gill Sans MT"/>
                <a:hlinkClick r:id="rId3"/>
              </a:rPr>
              <a:t>VOICEBOT.AI </a:t>
            </a:r>
            <a:r>
              <a:rPr sz="494" spc="-41" dirty="0">
                <a:solidFill>
                  <a:srgbClr val="FFFFFF"/>
                </a:solidFill>
                <a:latin typeface="Gill Sans MT"/>
                <a:cs typeface="Gill Sans MT"/>
                <a:hlinkClick r:id="rId3"/>
              </a:rPr>
              <a:t>- </a:t>
            </a:r>
            <a:r>
              <a:rPr sz="494" spc="-16" dirty="0">
                <a:solidFill>
                  <a:srgbClr val="FFFFFF"/>
                </a:solidFill>
                <a:latin typeface="Gill Sans MT"/>
                <a:cs typeface="Gill Sans MT"/>
                <a:hlinkClick r:id="rId3"/>
              </a:rPr>
              <a:t>All </a:t>
            </a:r>
            <a:r>
              <a:rPr sz="494" dirty="0">
                <a:solidFill>
                  <a:srgbClr val="FFFFFF"/>
                </a:solidFill>
                <a:latin typeface="Gill Sans MT"/>
                <a:cs typeface="Gill Sans MT"/>
                <a:hlinkClick r:id="rId3"/>
              </a:rPr>
              <a:t>Rights </a:t>
            </a:r>
            <a:r>
              <a:rPr sz="494" spc="-12" dirty="0">
                <a:solidFill>
                  <a:srgbClr val="FFFFFF"/>
                </a:solidFill>
                <a:latin typeface="Gill Sans MT"/>
                <a:cs typeface="Gill Sans MT"/>
                <a:hlinkClick r:id="rId3"/>
              </a:rPr>
              <a:t>Reserved</a:t>
            </a:r>
            <a:r>
              <a:rPr sz="494" spc="-66" dirty="0">
                <a:solidFill>
                  <a:srgbClr val="FFFFFF"/>
                </a:solidFill>
                <a:latin typeface="Gill Sans MT"/>
                <a:cs typeface="Gill Sans MT"/>
                <a:hlinkClick r:id="rId3"/>
              </a:rPr>
              <a:t> </a:t>
            </a:r>
            <a:r>
              <a:rPr sz="494" spc="-4" dirty="0">
                <a:solidFill>
                  <a:srgbClr val="FFFFFF"/>
                </a:solidFill>
                <a:latin typeface="Gill Sans MT"/>
                <a:cs typeface="Gill Sans MT"/>
                <a:hlinkClick r:id="rId3"/>
              </a:rPr>
              <a:t>2019</a:t>
            </a:r>
            <a:endParaRPr sz="494">
              <a:solidFill>
                <a:prstClr val="black"/>
              </a:solidFill>
              <a:latin typeface="Gill Sans MT"/>
              <a:cs typeface="Gill Sans MT"/>
            </a:endParaRPr>
          </a:p>
        </p:txBody>
      </p:sp>
      <p:sp>
        <p:nvSpPr>
          <p:cNvPr id="25" name="object 25"/>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26" name="object 26"/>
          <p:cNvSpPr txBox="1"/>
          <p:nvPr/>
        </p:nvSpPr>
        <p:spPr>
          <a:xfrm>
            <a:off x="6191815" y="5636602"/>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38813748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3058" y="2691680"/>
            <a:ext cx="3927217" cy="684583"/>
          </a:xfrm>
          <a:prstGeom prst="rect">
            <a:avLst/>
          </a:prstGeom>
        </p:spPr>
        <p:txBody>
          <a:bodyPr vert="horz" wrap="square" lIns="0" tIns="10450" rIns="0" bIns="0" rtlCol="0">
            <a:spAutoFit/>
          </a:bodyPr>
          <a:lstStyle/>
          <a:p>
            <a:pPr marL="10451" marR="4180" defTabSz="752460">
              <a:lnSpc>
                <a:spcPct val="121300"/>
              </a:lnSpc>
              <a:spcBef>
                <a:spcPts val="82"/>
              </a:spcBef>
            </a:pPr>
            <a:r>
              <a:rPr sz="905" spc="53" dirty="0">
                <a:solidFill>
                  <a:srgbClr val="58595B"/>
                </a:solidFill>
                <a:latin typeface="Gill Sans MT"/>
                <a:cs typeface="Gill Sans MT"/>
              </a:rPr>
              <a:t>Smart</a:t>
            </a:r>
            <a:r>
              <a:rPr sz="905" spc="-33" dirty="0">
                <a:solidFill>
                  <a:srgbClr val="58595B"/>
                </a:solidFill>
                <a:latin typeface="Gill Sans MT"/>
                <a:cs typeface="Gill Sans MT"/>
              </a:rPr>
              <a:t> </a:t>
            </a:r>
            <a:r>
              <a:rPr sz="905" spc="33" dirty="0">
                <a:solidFill>
                  <a:srgbClr val="58595B"/>
                </a:solidFill>
                <a:latin typeface="Gill Sans MT"/>
                <a:cs typeface="Gill Sans MT"/>
              </a:rPr>
              <a:t>speaker</a:t>
            </a:r>
            <a:r>
              <a:rPr sz="905" spc="-33" dirty="0">
                <a:solidFill>
                  <a:srgbClr val="58595B"/>
                </a:solidFill>
                <a:latin typeface="Gill Sans MT"/>
                <a:cs typeface="Gill Sans MT"/>
              </a:rPr>
              <a:t> </a:t>
            </a:r>
            <a:r>
              <a:rPr sz="905" spc="25" dirty="0">
                <a:solidFill>
                  <a:srgbClr val="58595B"/>
                </a:solidFill>
                <a:latin typeface="Gill Sans MT"/>
                <a:cs typeface="Gill Sans MT"/>
              </a:rPr>
              <a:t>owners</a:t>
            </a:r>
            <a:r>
              <a:rPr sz="905" spc="-29" dirty="0">
                <a:solidFill>
                  <a:srgbClr val="58595B"/>
                </a:solidFill>
                <a:latin typeface="Gill Sans MT"/>
                <a:cs typeface="Gill Sans MT"/>
              </a:rPr>
              <a:t> </a:t>
            </a:r>
            <a:r>
              <a:rPr sz="905" spc="21" dirty="0">
                <a:solidFill>
                  <a:srgbClr val="58595B"/>
                </a:solidFill>
                <a:latin typeface="Gill Sans MT"/>
                <a:cs typeface="Gill Sans MT"/>
              </a:rPr>
              <a:t>are</a:t>
            </a:r>
            <a:r>
              <a:rPr sz="905" spc="-33" dirty="0">
                <a:solidFill>
                  <a:srgbClr val="58595B"/>
                </a:solidFill>
                <a:latin typeface="Gill Sans MT"/>
                <a:cs typeface="Gill Sans MT"/>
              </a:rPr>
              <a:t> </a:t>
            </a:r>
            <a:r>
              <a:rPr sz="905" spc="45" dirty="0">
                <a:solidFill>
                  <a:srgbClr val="58595B"/>
                </a:solidFill>
                <a:latin typeface="Gill Sans MT"/>
                <a:cs typeface="Gill Sans MT"/>
              </a:rPr>
              <a:t>10%</a:t>
            </a:r>
            <a:r>
              <a:rPr sz="905" spc="-29" dirty="0">
                <a:solidFill>
                  <a:srgbClr val="58595B"/>
                </a:solidFill>
                <a:latin typeface="Gill Sans MT"/>
                <a:cs typeface="Gill Sans MT"/>
              </a:rPr>
              <a:t> </a:t>
            </a:r>
            <a:r>
              <a:rPr sz="905" spc="16" dirty="0">
                <a:solidFill>
                  <a:srgbClr val="58595B"/>
                </a:solidFill>
                <a:latin typeface="Gill Sans MT"/>
                <a:cs typeface="Gill Sans MT"/>
              </a:rPr>
              <a:t>more</a:t>
            </a:r>
            <a:r>
              <a:rPr sz="905" spc="-33" dirty="0">
                <a:solidFill>
                  <a:srgbClr val="58595B"/>
                </a:solidFill>
                <a:latin typeface="Gill Sans MT"/>
                <a:cs typeface="Gill Sans MT"/>
              </a:rPr>
              <a:t> </a:t>
            </a:r>
            <a:r>
              <a:rPr sz="905" spc="8" dirty="0">
                <a:solidFill>
                  <a:srgbClr val="58595B"/>
                </a:solidFill>
                <a:latin typeface="Gill Sans MT"/>
                <a:cs typeface="Gill Sans MT"/>
              </a:rPr>
              <a:t>likely</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29" dirty="0">
                <a:solidFill>
                  <a:srgbClr val="58595B"/>
                </a:solidFill>
                <a:latin typeface="Gill Sans MT"/>
                <a:cs typeface="Gill Sans MT"/>
              </a:rPr>
              <a:t> </a:t>
            </a:r>
            <a:r>
              <a:rPr sz="905" spc="53" dirty="0">
                <a:solidFill>
                  <a:srgbClr val="58595B"/>
                </a:solidFill>
                <a:latin typeface="Gill Sans MT"/>
                <a:cs typeface="Gill Sans MT"/>
              </a:rPr>
              <a:t>used</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62" dirty="0">
                <a:solidFill>
                  <a:srgbClr val="58595B"/>
                </a:solidFill>
                <a:latin typeface="Gill Sans MT"/>
                <a:cs typeface="Gill Sans MT"/>
              </a:rPr>
              <a:t>assistant</a:t>
            </a:r>
            <a:r>
              <a:rPr sz="905" spc="-33" dirty="0">
                <a:solidFill>
                  <a:srgbClr val="58595B"/>
                </a:solidFill>
                <a:latin typeface="Gill Sans MT"/>
                <a:cs typeface="Gill Sans MT"/>
              </a:rPr>
              <a:t> </a:t>
            </a:r>
            <a:r>
              <a:rPr sz="905" spc="21" dirty="0">
                <a:solidFill>
                  <a:srgbClr val="58595B"/>
                </a:solidFill>
                <a:latin typeface="Gill Sans MT"/>
                <a:cs typeface="Gill Sans MT"/>
              </a:rPr>
              <a:t>on</a:t>
            </a:r>
            <a:r>
              <a:rPr sz="905" spc="-29" dirty="0">
                <a:solidFill>
                  <a:srgbClr val="58595B"/>
                </a:solidFill>
                <a:latin typeface="Gill Sans MT"/>
                <a:cs typeface="Gill Sans MT"/>
              </a:rPr>
              <a:t> </a:t>
            </a:r>
            <a:r>
              <a:rPr sz="905" spc="94" dirty="0">
                <a:solidFill>
                  <a:srgbClr val="58595B"/>
                </a:solidFill>
                <a:latin typeface="Gill Sans MT"/>
                <a:cs typeface="Gill Sans MT"/>
              </a:rPr>
              <a:t>a  </a:t>
            </a:r>
            <a:r>
              <a:rPr sz="905" spc="37" dirty="0">
                <a:solidFill>
                  <a:srgbClr val="58595B"/>
                </a:solidFill>
                <a:latin typeface="Gill Sans MT"/>
                <a:cs typeface="Gill Sans MT"/>
              </a:rPr>
              <a:t>smartphone. </a:t>
            </a:r>
            <a:r>
              <a:rPr sz="905" spc="21" dirty="0">
                <a:solidFill>
                  <a:srgbClr val="58595B"/>
                </a:solidFill>
                <a:latin typeface="Gill Sans MT"/>
                <a:cs typeface="Gill Sans MT"/>
              </a:rPr>
              <a:t>They are </a:t>
            </a:r>
            <a:r>
              <a:rPr sz="905" spc="53" dirty="0">
                <a:solidFill>
                  <a:srgbClr val="58595B"/>
                </a:solidFill>
                <a:latin typeface="Gill Sans MT"/>
                <a:cs typeface="Gill Sans MT"/>
              </a:rPr>
              <a:t>also </a:t>
            </a:r>
            <a:r>
              <a:rPr sz="905" spc="16" dirty="0">
                <a:solidFill>
                  <a:srgbClr val="58595B"/>
                </a:solidFill>
                <a:latin typeface="Gill Sans MT"/>
                <a:cs typeface="Gill Sans MT"/>
              </a:rPr>
              <a:t>more </a:t>
            </a:r>
            <a:r>
              <a:rPr sz="905" spc="8" dirty="0">
                <a:solidFill>
                  <a:srgbClr val="58595B"/>
                </a:solidFill>
                <a:latin typeface="Gill Sans MT"/>
                <a:cs typeface="Gill Sans MT"/>
              </a:rPr>
              <a:t>likely </a:t>
            </a:r>
            <a:r>
              <a:rPr sz="905" spc="-8" dirty="0">
                <a:solidFill>
                  <a:srgbClr val="58595B"/>
                </a:solidFill>
                <a:latin typeface="Gill Sans MT"/>
                <a:cs typeface="Gill Sans MT"/>
              </a:rPr>
              <a:t>to </a:t>
            </a:r>
            <a:r>
              <a:rPr sz="905" spc="37" dirty="0">
                <a:solidFill>
                  <a:srgbClr val="58595B"/>
                </a:solidFill>
                <a:latin typeface="Gill Sans MT"/>
                <a:cs typeface="Gill Sans MT"/>
              </a:rPr>
              <a:t>be </a:t>
            </a:r>
            <a:r>
              <a:rPr sz="905" spc="33" dirty="0">
                <a:solidFill>
                  <a:srgbClr val="58595B"/>
                </a:solidFill>
                <a:latin typeface="Gill Sans MT"/>
                <a:cs typeface="Gill Sans MT"/>
              </a:rPr>
              <a:t>daily </a:t>
            </a:r>
            <a:r>
              <a:rPr sz="905" spc="37" dirty="0">
                <a:solidFill>
                  <a:srgbClr val="58595B"/>
                </a:solidFill>
                <a:latin typeface="Gill Sans MT"/>
                <a:cs typeface="Gill Sans MT"/>
              </a:rPr>
              <a:t>users. </a:t>
            </a:r>
            <a:r>
              <a:rPr sz="905" spc="-33" dirty="0">
                <a:solidFill>
                  <a:srgbClr val="58595B"/>
                </a:solidFill>
                <a:latin typeface="Gill Sans MT"/>
                <a:cs typeface="Gill Sans MT"/>
              </a:rPr>
              <a:t>Of </a:t>
            </a:r>
            <a:r>
              <a:rPr sz="905" spc="33" dirty="0">
                <a:solidFill>
                  <a:srgbClr val="58595B"/>
                </a:solidFill>
                <a:latin typeface="Gill Sans MT"/>
                <a:cs typeface="Gill Sans MT"/>
              </a:rPr>
              <a:t>all </a:t>
            </a:r>
            <a:r>
              <a:rPr sz="905" spc="25" dirty="0">
                <a:solidFill>
                  <a:srgbClr val="58595B"/>
                </a:solidFill>
                <a:latin typeface="Gill Sans MT"/>
                <a:cs typeface="Gill Sans MT"/>
              </a:rPr>
              <a:t>voice </a:t>
            </a:r>
            <a:r>
              <a:rPr sz="905" spc="62" dirty="0">
                <a:solidFill>
                  <a:srgbClr val="58595B"/>
                </a:solidFill>
                <a:latin typeface="Gill Sans MT"/>
                <a:cs typeface="Gill Sans MT"/>
              </a:rPr>
              <a:t>assistant  </a:t>
            </a:r>
            <a:r>
              <a:rPr sz="905" spc="45" dirty="0">
                <a:solidFill>
                  <a:srgbClr val="58595B"/>
                </a:solidFill>
                <a:latin typeface="Gill Sans MT"/>
                <a:cs typeface="Gill Sans MT"/>
              </a:rPr>
              <a:t>users </a:t>
            </a:r>
            <a:r>
              <a:rPr sz="905" spc="21" dirty="0">
                <a:solidFill>
                  <a:srgbClr val="58595B"/>
                </a:solidFill>
                <a:latin typeface="Gill Sans MT"/>
                <a:cs typeface="Gill Sans MT"/>
              </a:rPr>
              <a:t>on </a:t>
            </a:r>
            <a:r>
              <a:rPr sz="905" spc="45" dirty="0">
                <a:solidFill>
                  <a:srgbClr val="58595B"/>
                </a:solidFill>
                <a:latin typeface="Gill Sans MT"/>
                <a:cs typeface="Gill Sans MT"/>
              </a:rPr>
              <a:t>smartphones </a:t>
            </a:r>
            <a:r>
              <a:rPr sz="905" spc="37" dirty="0">
                <a:solidFill>
                  <a:srgbClr val="58595B"/>
                </a:solidFill>
                <a:latin typeface="Gill Sans MT"/>
                <a:cs typeface="Gill Sans MT"/>
              </a:rPr>
              <a:t>27.6% </a:t>
            </a:r>
            <a:r>
              <a:rPr sz="905" spc="-4" dirty="0">
                <a:solidFill>
                  <a:srgbClr val="58595B"/>
                </a:solidFill>
                <a:latin typeface="Gill Sans MT"/>
                <a:cs typeface="Gill Sans MT"/>
              </a:rPr>
              <a:t>report </a:t>
            </a:r>
            <a:r>
              <a:rPr sz="905" spc="45" dirty="0">
                <a:solidFill>
                  <a:srgbClr val="58595B"/>
                </a:solidFill>
                <a:latin typeface="Gill Sans MT"/>
                <a:cs typeface="Gill Sans MT"/>
              </a:rPr>
              <a:t>being </a:t>
            </a:r>
            <a:r>
              <a:rPr sz="905" spc="33" dirty="0">
                <a:solidFill>
                  <a:srgbClr val="58595B"/>
                </a:solidFill>
                <a:latin typeface="Gill Sans MT"/>
                <a:cs typeface="Gill Sans MT"/>
              </a:rPr>
              <a:t>daily </a:t>
            </a:r>
            <a:r>
              <a:rPr sz="905" spc="37" dirty="0">
                <a:solidFill>
                  <a:srgbClr val="58595B"/>
                </a:solidFill>
                <a:latin typeface="Gill Sans MT"/>
                <a:cs typeface="Gill Sans MT"/>
              </a:rPr>
              <a:t>users. </a:t>
            </a:r>
            <a:r>
              <a:rPr sz="905" spc="45" dirty="0">
                <a:solidFill>
                  <a:srgbClr val="58595B"/>
                </a:solidFill>
                <a:latin typeface="Gill Sans MT"/>
                <a:cs typeface="Gill Sans MT"/>
              </a:rPr>
              <a:t>Among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a:t>
            </a:r>
            <a:r>
              <a:rPr sz="905" spc="-37"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29" dirty="0">
                <a:solidFill>
                  <a:srgbClr val="58595B"/>
                </a:solidFill>
                <a:latin typeface="Gill Sans MT"/>
                <a:cs typeface="Gill Sans MT"/>
              </a:rPr>
              <a:t>figure</a:t>
            </a:r>
            <a:r>
              <a:rPr sz="905" spc="-33" dirty="0">
                <a:solidFill>
                  <a:srgbClr val="58595B"/>
                </a:solidFill>
                <a:latin typeface="Gill Sans MT"/>
                <a:cs typeface="Gill Sans MT"/>
              </a:rPr>
              <a:t> </a:t>
            </a:r>
            <a:r>
              <a:rPr sz="905" spc="37" dirty="0">
                <a:solidFill>
                  <a:srgbClr val="58595B"/>
                </a:solidFill>
                <a:latin typeface="Gill Sans MT"/>
                <a:cs typeface="Gill Sans MT"/>
              </a:rPr>
              <a:t>rises</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33" dirty="0">
                <a:solidFill>
                  <a:srgbClr val="58595B"/>
                </a:solidFill>
                <a:latin typeface="Gill Sans MT"/>
                <a:cs typeface="Gill Sans MT"/>
              </a:rPr>
              <a:t>39.8%.</a:t>
            </a:r>
            <a:endParaRPr sz="905">
              <a:solidFill>
                <a:prstClr val="black"/>
              </a:solidFill>
              <a:latin typeface="Gill Sans MT"/>
              <a:cs typeface="Gill Sans MT"/>
            </a:endParaRPr>
          </a:p>
        </p:txBody>
      </p:sp>
      <p:sp>
        <p:nvSpPr>
          <p:cNvPr id="3" name="object 3"/>
          <p:cNvSpPr txBox="1"/>
          <p:nvPr/>
        </p:nvSpPr>
        <p:spPr>
          <a:xfrm>
            <a:off x="303059" y="3465199"/>
            <a:ext cx="4102260" cy="1358613"/>
          </a:xfrm>
          <a:prstGeom prst="rect">
            <a:avLst/>
          </a:prstGeom>
        </p:spPr>
        <p:txBody>
          <a:bodyPr vert="horz" wrap="square" lIns="0" tIns="10450" rIns="0" bIns="0" rtlCol="0">
            <a:spAutoFit/>
          </a:bodyPr>
          <a:lstStyle/>
          <a:p>
            <a:pPr marL="10451" marR="4180" defTabSz="752460">
              <a:lnSpc>
                <a:spcPct val="121300"/>
              </a:lnSpc>
              <a:spcBef>
                <a:spcPts val="82"/>
              </a:spcBef>
            </a:pPr>
            <a:r>
              <a:rPr sz="905" spc="-8" dirty="0">
                <a:solidFill>
                  <a:srgbClr val="58595B"/>
                </a:solidFill>
                <a:latin typeface="Gill Sans MT"/>
                <a:cs typeface="Gill Sans MT"/>
              </a:rPr>
              <a:t>One-third</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25" dirty="0">
                <a:solidFill>
                  <a:srgbClr val="58595B"/>
                </a:solidFill>
                <a:latin typeface="Gill Sans MT"/>
                <a:cs typeface="Gill Sans MT"/>
              </a:rPr>
              <a:t> </a:t>
            </a:r>
            <a:r>
              <a:rPr sz="905" spc="25" dirty="0">
                <a:solidFill>
                  <a:srgbClr val="58595B"/>
                </a:solidFill>
                <a:latin typeface="Gill Sans MT"/>
                <a:cs typeface="Gill Sans MT"/>
              </a:rPr>
              <a:t>owners</a:t>
            </a:r>
            <a:r>
              <a:rPr sz="905" spc="-29" dirty="0">
                <a:solidFill>
                  <a:srgbClr val="58595B"/>
                </a:solidFill>
                <a:latin typeface="Gill Sans MT"/>
                <a:cs typeface="Gill Sans MT"/>
              </a:rPr>
              <a:t> </a:t>
            </a:r>
            <a:r>
              <a:rPr sz="905" spc="74" dirty="0">
                <a:solidFill>
                  <a:srgbClr val="58595B"/>
                </a:solidFill>
                <a:latin typeface="Gill Sans MT"/>
                <a:cs typeface="Gill Sans MT"/>
              </a:rPr>
              <a:t>say</a:t>
            </a:r>
            <a:r>
              <a:rPr sz="905" spc="-29" dirty="0">
                <a:solidFill>
                  <a:srgbClr val="58595B"/>
                </a:solidFill>
                <a:latin typeface="Gill Sans MT"/>
                <a:cs typeface="Gill Sans MT"/>
              </a:rPr>
              <a:t> </a:t>
            </a:r>
            <a:r>
              <a:rPr sz="905" spc="25" dirty="0">
                <a:solidFill>
                  <a:srgbClr val="58595B"/>
                </a:solidFill>
                <a:latin typeface="Gill Sans MT"/>
                <a:cs typeface="Gill Sans MT"/>
              </a:rPr>
              <a:t>after</a:t>
            </a:r>
            <a:r>
              <a:rPr sz="905" spc="-29" dirty="0">
                <a:solidFill>
                  <a:srgbClr val="58595B"/>
                </a:solidFill>
                <a:latin typeface="Gill Sans MT"/>
                <a:cs typeface="Gill Sans MT"/>
              </a:rPr>
              <a:t> </a:t>
            </a:r>
            <a:r>
              <a:rPr sz="905" spc="45" dirty="0">
                <a:solidFill>
                  <a:srgbClr val="58595B"/>
                </a:solidFill>
                <a:latin typeface="Gill Sans MT"/>
                <a:cs typeface="Gill Sans MT"/>
              </a:rPr>
              <a:t>purchasing</a:t>
            </a:r>
            <a:r>
              <a:rPr sz="905" spc="-25"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33" dirty="0">
                <a:solidFill>
                  <a:srgbClr val="58595B"/>
                </a:solidFill>
                <a:latin typeface="Gill Sans MT"/>
                <a:cs typeface="Gill Sans MT"/>
              </a:rPr>
              <a:t>device</a:t>
            </a:r>
            <a:r>
              <a:rPr sz="905" spc="-29" dirty="0">
                <a:solidFill>
                  <a:srgbClr val="58595B"/>
                </a:solidFill>
                <a:latin typeface="Gill Sans MT"/>
                <a:cs typeface="Gill Sans MT"/>
              </a:rPr>
              <a:t> </a:t>
            </a:r>
            <a:r>
              <a:rPr sz="905" spc="21" dirty="0">
                <a:solidFill>
                  <a:srgbClr val="58595B"/>
                </a:solidFill>
                <a:latin typeface="Gill Sans MT"/>
                <a:cs typeface="Gill Sans MT"/>
              </a:rPr>
              <a:t>they</a:t>
            </a:r>
            <a:r>
              <a:rPr sz="905" spc="-29" dirty="0">
                <a:solidFill>
                  <a:srgbClr val="58595B"/>
                </a:solidFill>
                <a:latin typeface="Gill Sans MT"/>
                <a:cs typeface="Gill Sans MT"/>
              </a:rPr>
              <a:t> </a:t>
            </a:r>
            <a:r>
              <a:rPr sz="905" spc="21" dirty="0">
                <a:solidFill>
                  <a:srgbClr val="58595B"/>
                </a:solidFill>
                <a:latin typeface="Gill Sans MT"/>
                <a:cs typeface="Gill Sans MT"/>
              </a:rPr>
              <a:t>are</a:t>
            </a:r>
            <a:r>
              <a:rPr sz="905" spc="-25" dirty="0">
                <a:solidFill>
                  <a:srgbClr val="58595B"/>
                </a:solidFill>
                <a:latin typeface="Gill Sans MT"/>
                <a:cs typeface="Gill Sans MT"/>
              </a:rPr>
              <a:t> </a:t>
            </a:r>
            <a:r>
              <a:rPr sz="905" spc="58" dirty="0">
                <a:solidFill>
                  <a:srgbClr val="58595B"/>
                </a:solidFill>
                <a:latin typeface="Gill Sans MT"/>
                <a:cs typeface="Gill Sans MT"/>
              </a:rPr>
              <a:t>using  </a:t>
            </a:r>
            <a:r>
              <a:rPr sz="905" spc="25" dirty="0">
                <a:solidFill>
                  <a:srgbClr val="58595B"/>
                </a:solidFill>
                <a:latin typeface="Gill Sans MT"/>
                <a:cs typeface="Gill Sans MT"/>
              </a:rPr>
              <a:t>voice </a:t>
            </a:r>
            <a:r>
              <a:rPr sz="905" spc="66" dirty="0">
                <a:solidFill>
                  <a:srgbClr val="58595B"/>
                </a:solidFill>
                <a:latin typeface="Gill Sans MT"/>
                <a:cs typeface="Gill Sans MT"/>
              </a:rPr>
              <a:t>assistants </a:t>
            </a:r>
            <a:r>
              <a:rPr sz="905" spc="21" dirty="0">
                <a:solidFill>
                  <a:srgbClr val="58595B"/>
                </a:solidFill>
                <a:latin typeface="Gill Sans MT"/>
                <a:cs typeface="Gill Sans MT"/>
              </a:rPr>
              <a:t>on </a:t>
            </a:r>
            <a:r>
              <a:rPr sz="905" dirty="0">
                <a:solidFill>
                  <a:srgbClr val="58595B"/>
                </a:solidFill>
                <a:latin typeface="Gill Sans MT"/>
                <a:cs typeface="Gill Sans MT"/>
              </a:rPr>
              <a:t>their </a:t>
            </a:r>
            <a:r>
              <a:rPr sz="905" spc="45" dirty="0">
                <a:solidFill>
                  <a:srgbClr val="58595B"/>
                </a:solidFill>
                <a:latin typeface="Gill Sans MT"/>
                <a:cs typeface="Gill Sans MT"/>
              </a:rPr>
              <a:t>smartphones </a:t>
            </a:r>
            <a:r>
              <a:rPr sz="905" spc="16" dirty="0">
                <a:solidFill>
                  <a:srgbClr val="58595B"/>
                </a:solidFill>
                <a:latin typeface="Gill Sans MT"/>
                <a:cs typeface="Gill Sans MT"/>
              </a:rPr>
              <a:t>more frequently. </a:t>
            </a:r>
            <a:r>
              <a:rPr sz="905" spc="99" dirty="0">
                <a:solidFill>
                  <a:srgbClr val="58595B"/>
                </a:solidFill>
                <a:latin typeface="Gill Sans MT"/>
                <a:cs typeface="Gill Sans MT"/>
              </a:rPr>
              <a:t>Just </a:t>
            </a:r>
            <a:r>
              <a:rPr sz="905" dirty="0">
                <a:solidFill>
                  <a:srgbClr val="58595B"/>
                </a:solidFill>
                <a:latin typeface="Gill Sans MT"/>
                <a:cs typeface="Gill Sans MT"/>
              </a:rPr>
              <a:t>over </a:t>
            </a:r>
            <a:r>
              <a:rPr sz="905" spc="45" dirty="0">
                <a:solidFill>
                  <a:srgbClr val="58595B"/>
                </a:solidFill>
                <a:latin typeface="Gill Sans MT"/>
                <a:cs typeface="Gill Sans MT"/>
              </a:rPr>
              <a:t>50% </a:t>
            </a:r>
            <a:r>
              <a:rPr sz="905" spc="74" dirty="0">
                <a:solidFill>
                  <a:srgbClr val="58595B"/>
                </a:solidFill>
                <a:latin typeface="Gill Sans MT"/>
                <a:cs typeface="Gill Sans MT"/>
              </a:rPr>
              <a:t>say </a:t>
            </a:r>
            <a:r>
              <a:rPr sz="905" spc="21" dirty="0">
                <a:solidFill>
                  <a:srgbClr val="58595B"/>
                </a:solidFill>
                <a:latin typeface="Gill Sans MT"/>
                <a:cs typeface="Gill Sans MT"/>
              </a:rPr>
              <a:t>they  are </a:t>
            </a:r>
            <a:r>
              <a:rPr sz="905" spc="58" dirty="0">
                <a:solidFill>
                  <a:srgbClr val="58595B"/>
                </a:solidFill>
                <a:latin typeface="Gill Sans MT"/>
                <a:cs typeface="Gill Sans MT"/>
              </a:rPr>
              <a:t>using </a:t>
            </a:r>
            <a:r>
              <a:rPr sz="905" spc="41" dirty="0">
                <a:solidFill>
                  <a:srgbClr val="58595B"/>
                </a:solidFill>
                <a:latin typeface="Gill Sans MT"/>
                <a:cs typeface="Gill Sans MT"/>
              </a:rPr>
              <a:t>smartphone-based </a:t>
            </a:r>
            <a:r>
              <a:rPr sz="905" spc="25" dirty="0">
                <a:solidFill>
                  <a:srgbClr val="58595B"/>
                </a:solidFill>
                <a:latin typeface="Gill Sans MT"/>
                <a:cs typeface="Gill Sans MT"/>
              </a:rPr>
              <a:t>voice </a:t>
            </a:r>
            <a:r>
              <a:rPr sz="905" spc="66" dirty="0">
                <a:solidFill>
                  <a:srgbClr val="58595B"/>
                </a:solidFill>
                <a:latin typeface="Gill Sans MT"/>
                <a:cs typeface="Gill Sans MT"/>
              </a:rPr>
              <a:t>assistants </a:t>
            </a:r>
            <a:r>
              <a:rPr sz="905" spc="37" dirty="0">
                <a:solidFill>
                  <a:srgbClr val="58595B"/>
                </a:solidFill>
                <a:latin typeface="Gill Sans MT"/>
                <a:cs typeface="Gill Sans MT"/>
              </a:rPr>
              <a:t>about </a:t>
            </a:r>
            <a:r>
              <a:rPr sz="905" spc="16" dirty="0">
                <a:solidFill>
                  <a:srgbClr val="58595B"/>
                </a:solidFill>
                <a:latin typeface="Gill Sans MT"/>
                <a:cs typeface="Gill Sans MT"/>
              </a:rPr>
              <a:t>the </a:t>
            </a:r>
            <a:r>
              <a:rPr sz="905" spc="82" dirty="0">
                <a:solidFill>
                  <a:srgbClr val="58595B"/>
                </a:solidFill>
                <a:latin typeface="Gill Sans MT"/>
                <a:cs typeface="Gill Sans MT"/>
              </a:rPr>
              <a:t>same </a:t>
            </a:r>
            <a:r>
              <a:rPr sz="905" spc="58" dirty="0">
                <a:solidFill>
                  <a:srgbClr val="58595B"/>
                </a:solidFill>
                <a:latin typeface="Gill Sans MT"/>
                <a:cs typeface="Gill Sans MT"/>
              </a:rPr>
              <a:t>and </a:t>
            </a:r>
            <a:r>
              <a:rPr sz="905" spc="16" dirty="0">
                <a:solidFill>
                  <a:srgbClr val="58595B"/>
                </a:solidFill>
                <a:latin typeface="Gill Sans MT"/>
                <a:cs typeface="Gill Sans MT"/>
              </a:rPr>
              <a:t>only </a:t>
            </a:r>
            <a:r>
              <a:rPr sz="905" spc="45" dirty="0">
                <a:solidFill>
                  <a:srgbClr val="58595B"/>
                </a:solidFill>
                <a:latin typeface="Gill Sans MT"/>
                <a:cs typeface="Gill Sans MT"/>
              </a:rPr>
              <a:t>14% </a:t>
            </a:r>
            <a:r>
              <a:rPr sz="905" spc="74" dirty="0">
                <a:solidFill>
                  <a:srgbClr val="58595B"/>
                </a:solidFill>
                <a:latin typeface="Gill Sans MT"/>
                <a:cs typeface="Gill Sans MT"/>
              </a:rPr>
              <a:t>say  </a:t>
            </a:r>
            <a:r>
              <a:rPr sz="905" spc="21" dirty="0">
                <a:solidFill>
                  <a:srgbClr val="58595B"/>
                </a:solidFill>
                <a:latin typeface="Gill Sans MT"/>
                <a:cs typeface="Gill Sans MT"/>
              </a:rPr>
              <a:t>they</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58" dirty="0">
                <a:solidFill>
                  <a:srgbClr val="58595B"/>
                </a:solidFill>
                <a:latin typeface="Gill Sans MT"/>
                <a:cs typeface="Gill Sans MT"/>
              </a:rPr>
              <a:t>using</a:t>
            </a:r>
            <a:r>
              <a:rPr sz="905" spc="-29" dirty="0">
                <a:solidFill>
                  <a:srgbClr val="58595B"/>
                </a:solidFill>
                <a:latin typeface="Gill Sans MT"/>
                <a:cs typeface="Gill Sans MT"/>
              </a:rPr>
              <a:t> </a:t>
            </a:r>
            <a:r>
              <a:rPr sz="905" spc="37" dirty="0">
                <a:solidFill>
                  <a:srgbClr val="58595B"/>
                </a:solidFill>
                <a:latin typeface="Gill Sans MT"/>
                <a:cs typeface="Gill Sans MT"/>
              </a:rPr>
              <a:t>them</a:t>
            </a:r>
            <a:r>
              <a:rPr sz="905" spc="-33" dirty="0">
                <a:solidFill>
                  <a:srgbClr val="58595B"/>
                </a:solidFill>
                <a:latin typeface="Gill Sans MT"/>
                <a:cs typeface="Gill Sans MT"/>
              </a:rPr>
              <a:t> </a:t>
            </a:r>
            <a:r>
              <a:rPr sz="905" spc="49" dirty="0">
                <a:solidFill>
                  <a:srgbClr val="58595B"/>
                </a:solidFill>
                <a:latin typeface="Gill Sans MT"/>
                <a:cs typeface="Gill Sans MT"/>
              </a:rPr>
              <a:t>less.</a:t>
            </a:r>
            <a:r>
              <a:rPr sz="905" spc="-45" dirty="0">
                <a:solidFill>
                  <a:srgbClr val="58595B"/>
                </a:solidFill>
                <a:latin typeface="Gill Sans MT"/>
                <a:cs typeface="Gill Sans MT"/>
              </a:rPr>
              <a:t> </a:t>
            </a:r>
            <a:r>
              <a:rPr sz="905" spc="4" dirty="0">
                <a:solidFill>
                  <a:srgbClr val="58595B"/>
                </a:solidFill>
                <a:latin typeface="Gill Sans MT"/>
                <a:cs typeface="Gill Sans MT"/>
              </a:rPr>
              <a:t>There</a:t>
            </a:r>
            <a:r>
              <a:rPr sz="905" spc="-33"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33" dirty="0">
                <a:solidFill>
                  <a:srgbClr val="58595B"/>
                </a:solidFill>
                <a:latin typeface="Gill Sans MT"/>
                <a:cs typeface="Gill Sans MT"/>
              </a:rPr>
              <a:t>growing</a:t>
            </a:r>
            <a:r>
              <a:rPr sz="905" spc="-29" dirty="0">
                <a:solidFill>
                  <a:srgbClr val="58595B"/>
                </a:solidFill>
                <a:latin typeface="Gill Sans MT"/>
                <a:cs typeface="Gill Sans MT"/>
              </a:rPr>
              <a:t> </a:t>
            </a:r>
            <a:r>
              <a:rPr sz="905" spc="58" dirty="0">
                <a:solidFill>
                  <a:srgbClr val="58595B"/>
                </a:solidFill>
                <a:latin typeface="Gill Sans MT"/>
                <a:cs typeface="Gill Sans MT"/>
              </a:rPr>
              <a:t>consensus</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45" dirty="0">
                <a:solidFill>
                  <a:srgbClr val="58595B"/>
                </a:solidFill>
                <a:latin typeface="Gill Sans MT"/>
                <a:cs typeface="Gill Sans MT"/>
              </a:rPr>
              <a:t>speakers</a:t>
            </a:r>
            <a:r>
              <a:rPr sz="905" spc="-33" dirty="0">
                <a:solidFill>
                  <a:srgbClr val="58595B"/>
                </a:solidFill>
                <a:latin typeface="Gill Sans MT"/>
                <a:cs typeface="Gill Sans MT"/>
              </a:rPr>
              <a:t> </a:t>
            </a:r>
            <a:r>
              <a:rPr sz="905" spc="21" dirty="0">
                <a:solidFill>
                  <a:srgbClr val="58595B"/>
                </a:solidFill>
                <a:latin typeface="Gill Sans MT"/>
                <a:cs typeface="Gill Sans MT"/>
              </a:rPr>
              <a:t>are  </a:t>
            </a:r>
            <a:r>
              <a:rPr sz="905" spc="53" dirty="0">
                <a:solidFill>
                  <a:srgbClr val="58595B"/>
                </a:solidFill>
                <a:latin typeface="Gill Sans MT"/>
                <a:cs typeface="Gill Sans MT"/>
              </a:rPr>
              <a:t>displacing </a:t>
            </a:r>
            <a:r>
              <a:rPr sz="905" spc="29" dirty="0">
                <a:solidFill>
                  <a:srgbClr val="58595B"/>
                </a:solidFill>
                <a:latin typeface="Gill Sans MT"/>
                <a:cs typeface="Gill Sans MT"/>
              </a:rPr>
              <a:t>time </a:t>
            </a:r>
            <a:r>
              <a:rPr sz="905" spc="25" dirty="0">
                <a:solidFill>
                  <a:srgbClr val="58595B"/>
                </a:solidFill>
                <a:latin typeface="Gill Sans MT"/>
                <a:cs typeface="Gill Sans MT"/>
              </a:rPr>
              <a:t>normally </a:t>
            </a:r>
            <a:r>
              <a:rPr sz="905" spc="41" dirty="0">
                <a:solidFill>
                  <a:srgbClr val="58595B"/>
                </a:solidFill>
                <a:latin typeface="Gill Sans MT"/>
                <a:cs typeface="Gill Sans MT"/>
              </a:rPr>
              <a:t>spent </a:t>
            </a:r>
            <a:r>
              <a:rPr sz="905" spc="21" dirty="0">
                <a:solidFill>
                  <a:srgbClr val="58595B"/>
                </a:solidFill>
                <a:latin typeface="Gill Sans MT"/>
                <a:cs typeface="Gill Sans MT"/>
              </a:rPr>
              <a:t>on </a:t>
            </a:r>
            <a:r>
              <a:rPr sz="905" spc="45" dirty="0">
                <a:solidFill>
                  <a:srgbClr val="58595B"/>
                </a:solidFill>
                <a:latin typeface="Gill Sans MT"/>
                <a:cs typeface="Gill Sans MT"/>
              </a:rPr>
              <a:t>smartphones </a:t>
            </a:r>
            <a:r>
              <a:rPr sz="905" spc="58" dirty="0">
                <a:solidFill>
                  <a:srgbClr val="58595B"/>
                </a:solidFill>
                <a:latin typeface="Gill Sans MT"/>
                <a:cs typeface="Gill Sans MT"/>
              </a:rPr>
              <a:t>and </a:t>
            </a:r>
            <a:r>
              <a:rPr sz="905" spc="66" dirty="0">
                <a:solidFill>
                  <a:srgbClr val="58595B"/>
                </a:solidFill>
                <a:latin typeface="Gill Sans MT"/>
                <a:cs typeface="Gill Sans MT"/>
              </a:rPr>
              <a:t>many </a:t>
            </a:r>
            <a:r>
              <a:rPr sz="905" spc="25" dirty="0">
                <a:solidFill>
                  <a:srgbClr val="58595B"/>
                </a:solidFill>
                <a:latin typeface="Gill Sans MT"/>
                <a:cs typeface="Gill Sans MT"/>
              </a:rPr>
              <a:t>people </a:t>
            </a:r>
            <a:r>
              <a:rPr sz="905" spc="29" dirty="0">
                <a:solidFill>
                  <a:srgbClr val="58595B"/>
                </a:solidFill>
                <a:latin typeface="Gill Sans MT"/>
                <a:cs typeface="Gill Sans MT"/>
              </a:rPr>
              <a:t>posit </a:t>
            </a:r>
            <a:r>
              <a:rPr sz="905" spc="25" dirty="0">
                <a:solidFill>
                  <a:srgbClr val="58595B"/>
                </a:solidFill>
                <a:latin typeface="Gill Sans MT"/>
                <a:cs typeface="Gill Sans MT"/>
              </a:rPr>
              <a:t>that </a:t>
            </a:r>
            <a:r>
              <a:rPr sz="905" spc="33" dirty="0">
                <a:solidFill>
                  <a:srgbClr val="58595B"/>
                </a:solidFill>
                <a:latin typeface="Gill Sans MT"/>
                <a:cs typeface="Gill Sans MT"/>
              </a:rPr>
              <a:t>this  </a:t>
            </a:r>
            <a:r>
              <a:rPr sz="905" spc="8" dirty="0">
                <a:solidFill>
                  <a:srgbClr val="58595B"/>
                </a:solidFill>
                <a:latin typeface="Gill Sans MT"/>
                <a:cs typeface="Gill Sans MT"/>
              </a:rPr>
              <a:t>will</a:t>
            </a:r>
            <a:r>
              <a:rPr sz="905" spc="-29" dirty="0">
                <a:solidFill>
                  <a:srgbClr val="58595B"/>
                </a:solidFill>
                <a:latin typeface="Gill Sans MT"/>
                <a:cs typeface="Gill Sans MT"/>
              </a:rPr>
              <a:t> </a:t>
            </a:r>
            <a:r>
              <a:rPr sz="905" spc="33" dirty="0">
                <a:solidFill>
                  <a:srgbClr val="58595B"/>
                </a:solidFill>
                <a:latin typeface="Gill Sans MT"/>
                <a:cs typeface="Gill Sans MT"/>
              </a:rPr>
              <a:t>help</a:t>
            </a:r>
            <a:r>
              <a:rPr sz="905" spc="-29" dirty="0">
                <a:solidFill>
                  <a:srgbClr val="58595B"/>
                </a:solidFill>
                <a:latin typeface="Gill Sans MT"/>
                <a:cs typeface="Gill Sans MT"/>
              </a:rPr>
              <a:t> </a:t>
            </a:r>
            <a:r>
              <a:rPr sz="905" spc="25" dirty="0">
                <a:solidFill>
                  <a:srgbClr val="58595B"/>
                </a:solidFill>
                <a:latin typeface="Gill Sans MT"/>
                <a:cs typeface="Gill Sans MT"/>
              </a:rPr>
              <a:t>reduce</a:t>
            </a:r>
            <a:r>
              <a:rPr sz="905" spc="-25" dirty="0">
                <a:solidFill>
                  <a:srgbClr val="58595B"/>
                </a:solidFill>
                <a:latin typeface="Gill Sans MT"/>
                <a:cs typeface="Gill Sans MT"/>
              </a:rPr>
              <a:t> </a:t>
            </a:r>
            <a:r>
              <a:rPr sz="905" spc="33" dirty="0">
                <a:solidFill>
                  <a:srgbClr val="58595B"/>
                </a:solidFill>
                <a:latin typeface="Gill Sans MT"/>
                <a:cs typeface="Gill Sans MT"/>
              </a:rPr>
              <a:t>screen</a:t>
            </a:r>
            <a:r>
              <a:rPr sz="905" spc="-29" dirty="0">
                <a:solidFill>
                  <a:srgbClr val="58595B"/>
                </a:solidFill>
                <a:latin typeface="Gill Sans MT"/>
                <a:cs typeface="Gill Sans MT"/>
              </a:rPr>
              <a:t> </a:t>
            </a:r>
            <a:r>
              <a:rPr sz="905" spc="25" dirty="0">
                <a:solidFill>
                  <a:srgbClr val="58595B"/>
                </a:solidFill>
                <a:latin typeface="Gill Sans MT"/>
                <a:cs typeface="Gill Sans MT"/>
              </a:rPr>
              <a:t>time.</a:t>
            </a:r>
            <a:r>
              <a:rPr sz="905" spc="-29" dirty="0">
                <a:solidFill>
                  <a:srgbClr val="58595B"/>
                </a:solidFill>
                <a:latin typeface="Gill Sans MT"/>
                <a:cs typeface="Gill Sans MT"/>
              </a:rPr>
              <a:t> </a:t>
            </a:r>
            <a:r>
              <a:rPr sz="905" dirty="0">
                <a:solidFill>
                  <a:srgbClr val="58595B"/>
                </a:solidFill>
                <a:latin typeface="Gill Sans MT"/>
                <a:cs typeface="Gill Sans MT"/>
              </a:rPr>
              <a:t>An</a:t>
            </a:r>
            <a:r>
              <a:rPr sz="905" spc="-25" dirty="0">
                <a:solidFill>
                  <a:srgbClr val="58595B"/>
                </a:solidFill>
                <a:latin typeface="Gill Sans MT"/>
                <a:cs typeface="Gill Sans MT"/>
              </a:rPr>
              <a:t> </a:t>
            </a:r>
            <a:r>
              <a:rPr sz="905" spc="33" dirty="0">
                <a:solidFill>
                  <a:srgbClr val="58595B"/>
                </a:solidFill>
                <a:latin typeface="Gill Sans MT"/>
                <a:cs typeface="Gill Sans MT"/>
              </a:rPr>
              <a:t>accelerant</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25" dirty="0">
                <a:solidFill>
                  <a:srgbClr val="58595B"/>
                </a:solidFill>
                <a:latin typeface="Gill Sans MT"/>
                <a:cs typeface="Gill Sans MT"/>
              </a:rPr>
              <a:t> </a:t>
            </a:r>
            <a:r>
              <a:rPr sz="905" spc="33" dirty="0">
                <a:solidFill>
                  <a:srgbClr val="58595B"/>
                </a:solidFill>
                <a:latin typeface="Gill Sans MT"/>
                <a:cs typeface="Gill Sans MT"/>
              </a:rPr>
              <a:t>reducing</a:t>
            </a:r>
            <a:r>
              <a:rPr sz="905" spc="-29" dirty="0">
                <a:solidFill>
                  <a:srgbClr val="58595B"/>
                </a:solidFill>
                <a:latin typeface="Gill Sans MT"/>
                <a:cs typeface="Gill Sans MT"/>
              </a:rPr>
              <a:t> </a:t>
            </a:r>
            <a:r>
              <a:rPr sz="905" spc="37" dirty="0">
                <a:solidFill>
                  <a:srgbClr val="58595B"/>
                </a:solidFill>
                <a:latin typeface="Gill Sans MT"/>
                <a:cs typeface="Gill Sans MT"/>
              </a:rPr>
              <a:t>screen</a:t>
            </a:r>
            <a:r>
              <a:rPr sz="905" spc="-29" dirty="0">
                <a:solidFill>
                  <a:srgbClr val="58595B"/>
                </a:solidFill>
                <a:latin typeface="Gill Sans MT"/>
                <a:cs typeface="Gill Sans MT"/>
              </a:rPr>
              <a:t> </a:t>
            </a:r>
            <a:r>
              <a:rPr sz="905" spc="29" dirty="0">
                <a:solidFill>
                  <a:srgbClr val="58595B"/>
                </a:solidFill>
                <a:latin typeface="Gill Sans MT"/>
                <a:cs typeface="Gill Sans MT"/>
              </a:rPr>
              <a:t>time</a:t>
            </a:r>
            <a:r>
              <a:rPr sz="905" spc="-25" dirty="0">
                <a:solidFill>
                  <a:srgbClr val="58595B"/>
                </a:solidFill>
                <a:latin typeface="Gill Sans MT"/>
                <a:cs typeface="Gill Sans MT"/>
              </a:rPr>
              <a:t> </a:t>
            </a:r>
            <a:r>
              <a:rPr sz="905" spc="74" dirty="0">
                <a:solidFill>
                  <a:srgbClr val="58595B"/>
                </a:solidFill>
                <a:latin typeface="Gill Sans MT"/>
                <a:cs typeface="Gill Sans MT"/>
              </a:rPr>
              <a:t>may</a:t>
            </a:r>
            <a:r>
              <a:rPr sz="905" spc="-29" dirty="0">
                <a:solidFill>
                  <a:srgbClr val="58595B"/>
                </a:solidFill>
                <a:latin typeface="Gill Sans MT"/>
                <a:cs typeface="Gill Sans MT"/>
              </a:rPr>
              <a:t> </a:t>
            </a:r>
            <a:r>
              <a:rPr sz="905" spc="37" dirty="0">
                <a:solidFill>
                  <a:srgbClr val="58595B"/>
                </a:solidFill>
                <a:latin typeface="Gill Sans MT"/>
                <a:cs typeface="Gill Sans MT"/>
              </a:rPr>
              <a:t>be</a:t>
            </a:r>
            <a:r>
              <a:rPr sz="905" spc="-25" dirty="0">
                <a:solidFill>
                  <a:srgbClr val="58595B"/>
                </a:solidFill>
                <a:latin typeface="Gill Sans MT"/>
                <a:cs typeface="Gill Sans MT"/>
              </a:rPr>
              <a:t> </a:t>
            </a:r>
            <a:r>
              <a:rPr sz="905" spc="58" dirty="0">
                <a:solidFill>
                  <a:srgbClr val="58595B"/>
                </a:solidFill>
                <a:latin typeface="Gill Sans MT"/>
                <a:cs typeface="Gill Sans MT"/>
              </a:rPr>
              <a:t>using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66" dirty="0">
                <a:solidFill>
                  <a:srgbClr val="58595B"/>
                </a:solidFill>
                <a:latin typeface="Gill Sans MT"/>
                <a:cs typeface="Gill Sans MT"/>
              </a:rPr>
              <a:t>assistants</a:t>
            </a:r>
            <a:r>
              <a:rPr sz="905" spc="-29" dirty="0">
                <a:solidFill>
                  <a:srgbClr val="58595B"/>
                </a:solidFill>
                <a:latin typeface="Gill Sans MT"/>
                <a:cs typeface="Gill Sans MT"/>
              </a:rPr>
              <a:t> </a:t>
            </a:r>
            <a:r>
              <a:rPr sz="905" spc="21" dirty="0">
                <a:solidFill>
                  <a:srgbClr val="58595B"/>
                </a:solidFill>
                <a:latin typeface="Gill Sans MT"/>
                <a:cs typeface="Gill Sans MT"/>
              </a:rPr>
              <a:t>on</a:t>
            </a:r>
            <a:r>
              <a:rPr sz="905" spc="-29" dirty="0">
                <a:solidFill>
                  <a:srgbClr val="58595B"/>
                </a:solidFill>
                <a:latin typeface="Gill Sans MT"/>
                <a:cs typeface="Gill Sans MT"/>
              </a:rPr>
              <a:t> </a:t>
            </a:r>
            <a:r>
              <a:rPr sz="905" spc="45" dirty="0">
                <a:solidFill>
                  <a:srgbClr val="58595B"/>
                </a:solidFill>
                <a:latin typeface="Gill Sans MT"/>
                <a:cs typeface="Gill Sans MT"/>
              </a:rPr>
              <a:t>smartphones</a:t>
            </a:r>
            <a:r>
              <a:rPr sz="905" spc="-29" dirty="0">
                <a:solidFill>
                  <a:srgbClr val="58595B"/>
                </a:solidFill>
                <a:latin typeface="Gill Sans MT"/>
                <a:cs typeface="Gill Sans MT"/>
              </a:rPr>
              <a:t> </a:t>
            </a:r>
            <a:r>
              <a:rPr sz="905" spc="103" dirty="0">
                <a:solidFill>
                  <a:srgbClr val="58595B"/>
                </a:solidFill>
                <a:latin typeface="Gill Sans MT"/>
                <a:cs typeface="Gill Sans MT"/>
              </a:rPr>
              <a:t>as</a:t>
            </a:r>
            <a:r>
              <a:rPr sz="905" spc="-29" dirty="0">
                <a:solidFill>
                  <a:srgbClr val="58595B"/>
                </a:solidFill>
                <a:latin typeface="Gill Sans MT"/>
                <a:cs typeface="Gill Sans MT"/>
              </a:rPr>
              <a:t> </a:t>
            </a:r>
            <a:r>
              <a:rPr sz="905" spc="16" dirty="0">
                <a:solidFill>
                  <a:srgbClr val="58595B"/>
                </a:solidFill>
                <a:latin typeface="Gill Sans MT"/>
                <a:cs typeface="Gill Sans MT"/>
              </a:rPr>
              <a:t>well.</a:t>
            </a:r>
            <a:r>
              <a:rPr sz="905" spc="-45" dirty="0">
                <a:solidFill>
                  <a:srgbClr val="58595B"/>
                </a:solidFill>
                <a:latin typeface="Gill Sans MT"/>
                <a:cs typeface="Gill Sans MT"/>
              </a:rPr>
              <a:t> </a:t>
            </a:r>
            <a:r>
              <a:rPr sz="905" spc="33" dirty="0">
                <a:solidFill>
                  <a:srgbClr val="58595B"/>
                </a:solidFill>
                <a:latin typeface="Gill Sans MT"/>
                <a:cs typeface="Gill Sans MT"/>
              </a:rPr>
              <a:t>This</a:t>
            </a:r>
            <a:r>
              <a:rPr sz="905" spc="-29" dirty="0">
                <a:solidFill>
                  <a:srgbClr val="58595B"/>
                </a:solidFill>
                <a:latin typeface="Gill Sans MT"/>
                <a:cs typeface="Gill Sans MT"/>
              </a:rPr>
              <a:t> </a:t>
            </a:r>
            <a:r>
              <a:rPr sz="905" spc="37" dirty="0">
                <a:solidFill>
                  <a:srgbClr val="58595B"/>
                </a:solidFill>
                <a:latin typeface="Gill Sans MT"/>
                <a:cs typeface="Gill Sans MT"/>
              </a:rPr>
              <a:t>reduces</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16" dirty="0">
                <a:solidFill>
                  <a:srgbClr val="58595B"/>
                </a:solidFill>
                <a:latin typeface="Gill Sans MT"/>
                <a:cs typeface="Gill Sans MT"/>
              </a:rPr>
              <a:t>touch,</a:t>
            </a:r>
            <a:r>
              <a:rPr sz="905" spc="-29" dirty="0">
                <a:solidFill>
                  <a:srgbClr val="58595B"/>
                </a:solidFill>
                <a:latin typeface="Gill Sans MT"/>
                <a:cs typeface="Gill Sans MT"/>
              </a:rPr>
              <a:t> </a:t>
            </a:r>
            <a:r>
              <a:rPr sz="905" spc="29" dirty="0">
                <a:solidFill>
                  <a:srgbClr val="58595B"/>
                </a:solidFill>
                <a:latin typeface="Gill Sans MT"/>
                <a:cs typeface="Gill Sans MT"/>
              </a:rPr>
              <a:t>swipe,</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dirty="0">
                <a:solidFill>
                  <a:srgbClr val="58595B"/>
                </a:solidFill>
                <a:latin typeface="Gill Sans MT"/>
                <a:cs typeface="Gill Sans MT"/>
              </a:rPr>
              <a:t>look  </a:t>
            </a:r>
            <a:r>
              <a:rPr sz="905" spc="4" dirty="0">
                <a:solidFill>
                  <a:srgbClr val="58595B"/>
                </a:solidFill>
                <a:latin typeface="Gill Sans MT"/>
                <a:cs typeface="Gill Sans MT"/>
              </a:rPr>
              <a:t>for </a:t>
            </a:r>
            <a:r>
              <a:rPr sz="905" spc="66" dirty="0">
                <a:solidFill>
                  <a:srgbClr val="58595B"/>
                </a:solidFill>
                <a:latin typeface="Gill Sans MT"/>
                <a:cs typeface="Gill Sans MT"/>
              </a:rPr>
              <a:t>many </a:t>
            </a:r>
            <a:r>
              <a:rPr sz="905" spc="58" dirty="0">
                <a:solidFill>
                  <a:srgbClr val="58595B"/>
                </a:solidFill>
                <a:latin typeface="Gill Sans MT"/>
                <a:cs typeface="Gill Sans MT"/>
              </a:rPr>
              <a:t>use</a:t>
            </a:r>
            <a:r>
              <a:rPr sz="905" spc="-173" dirty="0">
                <a:solidFill>
                  <a:srgbClr val="58595B"/>
                </a:solidFill>
                <a:latin typeface="Gill Sans MT"/>
                <a:cs typeface="Gill Sans MT"/>
              </a:rPr>
              <a:t> </a:t>
            </a:r>
            <a:r>
              <a:rPr sz="905" spc="66" dirty="0">
                <a:solidFill>
                  <a:srgbClr val="58595B"/>
                </a:solidFill>
                <a:latin typeface="Gill Sans MT"/>
                <a:cs typeface="Gill Sans MT"/>
              </a:rPr>
              <a:t>cases.</a:t>
            </a:r>
            <a:endParaRPr sz="905">
              <a:solidFill>
                <a:prstClr val="black"/>
              </a:solidFill>
              <a:latin typeface="Gill Sans MT"/>
              <a:cs typeface="Gill Sans MT"/>
            </a:endParaRPr>
          </a:p>
        </p:txBody>
      </p:sp>
      <p:sp>
        <p:nvSpPr>
          <p:cNvPr id="4" name="object 4"/>
          <p:cNvSpPr txBox="1"/>
          <p:nvPr/>
        </p:nvSpPr>
        <p:spPr>
          <a:xfrm>
            <a:off x="303059" y="4907746"/>
            <a:ext cx="4108530" cy="684583"/>
          </a:xfrm>
          <a:prstGeom prst="rect">
            <a:avLst/>
          </a:prstGeom>
        </p:spPr>
        <p:txBody>
          <a:bodyPr vert="horz" wrap="square" lIns="0" tIns="10450" rIns="0" bIns="0" rtlCol="0">
            <a:spAutoFit/>
          </a:bodyPr>
          <a:lstStyle/>
          <a:p>
            <a:pPr marL="10451" marR="4180" defTabSz="752460">
              <a:lnSpc>
                <a:spcPct val="121300"/>
              </a:lnSpc>
              <a:spcBef>
                <a:spcPts val="82"/>
              </a:spcBef>
            </a:pPr>
            <a:r>
              <a:rPr sz="905" spc="53"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21" dirty="0">
                <a:solidFill>
                  <a:srgbClr val="58595B"/>
                </a:solidFill>
                <a:latin typeface="Gill Sans MT"/>
                <a:cs typeface="Gill Sans MT"/>
              </a:rPr>
              <a:t>are </a:t>
            </a:r>
            <a:r>
              <a:rPr sz="905" spc="37" dirty="0">
                <a:solidFill>
                  <a:srgbClr val="58595B"/>
                </a:solidFill>
                <a:latin typeface="Gill Sans MT"/>
                <a:cs typeface="Gill Sans MT"/>
              </a:rPr>
              <a:t>about </a:t>
            </a:r>
            <a:r>
              <a:rPr sz="905" spc="103" dirty="0">
                <a:solidFill>
                  <a:srgbClr val="58595B"/>
                </a:solidFill>
                <a:latin typeface="Gill Sans MT"/>
                <a:cs typeface="Gill Sans MT"/>
              </a:rPr>
              <a:t>as </a:t>
            </a:r>
            <a:r>
              <a:rPr sz="905" spc="8" dirty="0">
                <a:solidFill>
                  <a:srgbClr val="58595B"/>
                </a:solidFill>
                <a:latin typeface="Gill Sans MT"/>
                <a:cs typeface="Gill Sans MT"/>
              </a:rPr>
              <a:t>likely </a:t>
            </a:r>
            <a:r>
              <a:rPr sz="905" spc="103" dirty="0">
                <a:solidFill>
                  <a:srgbClr val="58595B"/>
                </a:solidFill>
                <a:latin typeface="Gill Sans MT"/>
                <a:cs typeface="Gill Sans MT"/>
              </a:rPr>
              <a:t>as </a:t>
            </a:r>
            <a:r>
              <a:rPr sz="905" spc="16" dirty="0">
                <a:solidFill>
                  <a:srgbClr val="58595B"/>
                </a:solidFill>
                <a:latin typeface="Gill Sans MT"/>
                <a:cs typeface="Gill Sans MT"/>
              </a:rPr>
              <a:t>non-owners </a:t>
            </a:r>
            <a:r>
              <a:rPr sz="905" spc="-8" dirty="0">
                <a:solidFill>
                  <a:srgbClr val="58595B"/>
                </a:solidFill>
                <a:latin typeface="Gill Sans MT"/>
                <a:cs typeface="Gill Sans MT"/>
              </a:rPr>
              <a:t>to </a:t>
            </a:r>
            <a:r>
              <a:rPr sz="905" spc="37" dirty="0">
                <a:solidFill>
                  <a:srgbClr val="58595B"/>
                </a:solidFill>
                <a:latin typeface="Gill Sans MT"/>
                <a:cs typeface="Gill Sans MT"/>
              </a:rPr>
              <a:t>be </a:t>
            </a:r>
            <a:r>
              <a:rPr sz="905" spc="29" dirty="0">
                <a:solidFill>
                  <a:srgbClr val="58595B"/>
                </a:solidFill>
                <a:latin typeface="Gill Sans MT"/>
                <a:cs typeface="Gill Sans MT"/>
              </a:rPr>
              <a:t>monthly </a:t>
            </a:r>
            <a:r>
              <a:rPr sz="905" spc="25" dirty="0">
                <a:solidFill>
                  <a:srgbClr val="58595B"/>
                </a:solidFill>
                <a:latin typeface="Gill Sans MT"/>
                <a:cs typeface="Gill Sans MT"/>
              </a:rPr>
              <a:t>voice  </a:t>
            </a:r>
            <a:r>
              <a:rPr sz="905" spc="62" dirty="0">
                <a:solidFill>
                  <a:srgbClr val="58595B"/>
                </a:solidFill>
                <a:latin typeface="Gill Sans MT"/>
                <a:cs typeface="Gill Sans MT"/>
              </a:rPr>
              <a:t>assistant </a:t>
            </a:r>
            <a:r>
              <a:rPr sz="905" spc="45" dirty="0">
                <a:solidFill>
                  <a:srgbClr val="58595B"/>
                </a:solidFill>
                <a:latin typeface="Gill Sans MT"/>
                <a:cs typeface="Gill Sans MT"/>
              </a:rPr>
              <a:t>users </a:t>
            </a:r>
            <a:r>
              <a:rPr sz="905" spc="21" dirty="0">
                <a:solidFill>
                  <a:srgbClr val="58595B"/>
                </a:solidFill>
                <a:latin typeface="Gill Sans MT"/>
                <a:cs typeface="Gill Sans MT"/>
              </a:rPr>
              <a:t>on </a:t>
            </a:r>
            <a:r>
              <a:rPr sz="905" spc="41" dirty="0">
                <a:solidFill>
                  <a:srgbClr val="58595B"/>
                </a:solidFill>
                <a:latin typeface="Gill Sans MT"/>
                <a:cs typeface="Gill Sans MT"/>
              </a:rPr>
              <a:t>smartphones. </a:t>
            </a:r>
            <a:r>
              <a:rPr sz="905" spc="-4" dirty="0">
                <a:solidFill>
                  <a:srgbClr val="58595B"/>
                </a:solidFill>
                <a:latin typeface="Gill Sans MT"/>
                <a:cs typeface="Gill Sans MT"/>
              </a:rPr>
              <a:t>However, </a:t>
            </a:r>
            <a:r>
              <a:rPr sz="905" spc="21" dirty="0">
                <a:solidFill>
                  <a:srgbClr val="58595B"/>
                </a:solidFill>
                <a:latin typeface="Gill Sans MT"/>
                <a:cs typeface="Gill Sans MT"/>
              </a:rPr>
              <a:t>they are twice </a:t>
            </a:r>
            <a:r>
              <a:rPr sz="905" spc="103" dirty="0">
                <a:solidFill>
                  <a:srgbClr val="58595B"/>
                </a:solidFill>
                <a:latin typeface="Gill Sans MT"/>
                <a:cs typeface="Gill Sans MT"/>
              </a:rPr>
              <a:t>as </a:t>
            </a:r>
            <a:r>
              <a:rPr sz="905" spc="8" dirty="0">
                <a:solidFill>
                  <a:srgbClr val="58595B"/>
                </a:solidFill>
                <a:latin typeface="Gill Sans MT"/>
                <a:cs typeface="Gill Sans MT"/>
              </a:rPr>
              <a:t>likely </a:t>
            </a:r>
            <a:r>
              <a:rPr sz="905" spc="-8" dirty="0">
                <a:solidFill>
                  <a:srgbClr val="58595B"/>
                </a:solidFill>
                <a:latin typeface="Gill Sans MT"/>
                <a:cs typeface="Gill Sans MT"/>
              </a:rPr>
              <a:t>to </a:t>
            </a:r>
            <a:r>
              <a:rPr sz="905" spc="37" dirty="0">
                <a:solidFill>
                  <a:srgbClr val="58595B"/>
                </a:solidFill>
                <a:latin typeface="Gill Sans MT"/>
                <a:cs typeface="Gill Sans MT"/>
              </a:rPr>
              <a:t>be </a:t>
            </a:r>
            <a:r>
              <a:rPr sz="905" spc="33" dirty="0">
                <a:solidFill>
                  <a:srgbClr val="58595B"/>
                </a:solidFill>
                <a:latin typeface="Gill Sans MT"/>
                <a:cs typeface="Gill Sans MT"/>
              </a:rPr>
              <a:t>daily  </a:t>
            </a:r>
            <a:r>
              <a:rPr sz="905" spc="37" dirty="0">
                <a:solidFill>
                  <a:srgbClr val="58595B"/>
                </a:solidFill>
                <a:latin typeface="Gill Sans MT"/>
                <a:cs typeface="Gill Sans MT"/>
              </a:rPr>
              <a:t>users.</a:t>
            </a:r>
            <a:r>
              <a:rPr sz="905" spc="-29" dirty="0">
                <a:solidFill>
                  <a:srgbClr val="58595B"/>
                </a:solidFill>
                <a:latin typeface="Gill Sans MT"/>
                <a:cs typeface="Gill Sans MT"/>
              </a:rPr>
              <a:t> </a:t>
            </a:r>
            <a:r>
              <a:rPr sz="905" spc="25" dirty="0">
                <a:solidFill>
                  <a:srgbClr val="58595B"/>
                </a:solidFill>
                <a:latin typeface="Gill Sans MT"/>
                <a:cs typeface="Gill Sans MT"/>
              </a:rPr>
              <a:t>Data</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33" dirty="0">
                <a:solidFill>
                  <a:srgbClr val="58595B"/>
                </a:solidFill>
                <a:latin typeface="Gill Sans MT"/>
                <a:cs typeface="Gill Sans MT"/>
              </a:rPr>
              <a:t> </a:t>
            </a:r>
            <a:r>
              <a:rPr sz="905" spc="33" dirty="0">
                <a:solidFill>
                  <a:srgbClr val="58595B"/>
                </a:solidFill>
                <a:latin typeface="Gill Sans MT"/>
                <a:cs typeface="Gill Sans MT"/>
              </a:rPr>
              <a:t>consistently</a:t>
            </a:r>
            <a:r>
              <a:rPr sz="905" spc="-29" dirty="0">
                <a:solidFill>
                  <a:srgbClr val="58595B"/>
                </a:solidFill>
                <a:latin typeface="Gill Sans MT"/>
                <a:cs typeface="Gill Sans MT"/>
              </a:rPr>
              <a:t> </a:t>
            </a:r>
            <a:r>
              <a:rPr sz="905" spc="45" dirty="0">
                <a:solidFill>
                  <a:srgbClr val="58595B"/>
                </a:solidFill>
                <a:latin typeface="Gill Sans MT"/>
                <a:cs typeface="Gill Sans MT"/>
              </a:rPr>
              <a:t>showing</a:t>
            </a:r>
            <a:r>
              <a:rPr sz="905" spc="-29"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74" dirty="0">
                <a:solidFill>
                  <a:srgbClr val="58595B"/>
                </a:solidFill>
                <a:latin typeface="Gill Sans MT"/>
                <a:cs typeface="Gill Sans MT"/>
              </a:rPr>
              <a:t>usage</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25" dirty="0">
                <a:solidFill>
                  <a:srgbClr val="58595B"/>
                </a:solidFill>
                <a:latin typeface="Gill Sans MT"/>
                <a:cs typeface="Gill Sans MT"/>
              </a:rPr>
              <a:t>voice</a:t>
            </a:r>
            <a:r>
              <a:rPr sz="905" spc="-29" dirty="0">
                <a:solidFill>
                  <a:srgbClr val="58595B"/>
                </a:solidFill>
                <a:latin typeface="Gill Sans MT"/>
                <a:cs typeface="Gill Sans MT"/>
              </a:rPr>
              <a:t> </a:t>
            </a:r>
            <a:r>
              <a:rPr sz="905" spc="21" dirty="0">
                <a:solidFill>
                  <a:srgbClr val="58595B"/>
                </a:solidFill>
                <a:latin typeface="Gill Sans MT"/>
                <a:cs typeface="Gill Sans MT"/>
              </a:rPr>
              <a:t>on</a:t>
            </a:r>
            <a:r>
              <a:rPr sz="905" spc="-29" dirty="0">
                <a:solidFill>
                  <a:srgbClr val="58595B"/>
                </a:solidFill>
                <a:latin typeface="Gill Sans MT"/>
                <a:cs typeface="Gill Sans MT"/>
              </a:rPr>
              <a:t> </a:t>
            </a:r>
            <a:r>
              <a:rPr sz="905" spc="25" dirty="0">
                <a:solidFill>
                  <a:srgbClr val="58595B"/>
                </a:solidFill>
                <a:latin typeface="Gill Sans MT"/>
                <a:cs typeface="Gill Sans MT"/>
              </a:rPr>
              <a:t>one</a:t>
            </a:r>
            <a:r>
              <a:rPr sz="905" spc="-29" dirty="0">
                <a:solidFill>
                  <a:srgbClr val="58595B"/>
                </a:solidFill>
                <a:latin typeface="Gill Sans MT"/>
                <a:cs typeface="Gill Sans MT"/>
              </a:rPr>
              <a:t> </a:t>
            </a:r>
            <a:r>
              <a:rPr sz="905" spc="29" dirty="0">
                <a:solidFill>
                  <a:srgbClr val="58595B"/>
                </a:solidFill>
                <a:latin typeface="Gill Sans MT"/>
                <a:cs typeface="Gill Sans MT"/>
              </a:rPr>
              <a:t>platform</a:t>
            </a:r>
            <a:r>
              <a:rPr sz="905" spc="-29" dirty="0">
                <a:solidFill>
                  <a:srgbClr val="58595B"/>
                </a:solidFill>
                <a:latin typeface="Gill Sans MT"/>
                <a:cs typeface="Gill Sans MT"/>
              </a:rPr>
              <a:t> </a:t>
            </a:r>
            <a:r>
              <a:rPr sz="905" spc="45" dirty="0">
                <a:solidFill>
                  <a:srgbClr val="58595B"/>
                </a:solidFill>
                <a:latin typeface="Gill Sans MT"/>
                <a:cs typeface="Gill Sans MT"/>
              </a:rPr>
              <a:t>increases  </a:t>
            </a:r>
            <a:r>
              <a:rPr sz="905" spc="74" dirty="0">
                <a:solidFill>
                  <a:srgbClr val="58595B"/>
                </a:solidFill>
                <a:latin typeface="Gill Sans MT"/>
                <a:cs typeface="Gill Sans MT"/>
              </a:rPr>
              <a:t>usage</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7" dirty="0">
                <a:solidFill>
                  <a:srgbClr val="58595B"/>
                </a:solidFill>
                <a:latin typeface="Gill Sans MT"/>
                <a:cs typeface="Gill Sans MT"/>
              </a:rPr>
              <a:t>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21" dirty="0">
                <a:solidFill>
                  <a:srgbClr val="58595B"/>
                </a:solidFill>
                <a:latin typeface="Gill Sans MT"/>
                <a:cs typeface="Gill Sans MT"/>
              </a:rPr>
              <a:t>on</a:t>
            </a:r>
            <a:r>
              <a:rPr sz="905" spc="-33" dirty="0">
                <a:solidFill>
                  <a:srgbClr val="58595B"/>
                </a:solidFill>
                <a:latin typeface="Gill Sans MT"/>
                <a:cs typeface="Gill Sans MT"/>
              </a:rPr>
              <a:t> </a:t>
            </a:r>
            <a:r>
              <a:rPr sz="905" spc="16" dirty="0">
                <a:solidFill>
                  <a:srgbClr val="58595B"/>
                </a:solidFill>
                <a:latin typeface="Gill Sans MT"/>
                <a:cs typeface="Gill Sans MT"/>
              </a:rPr>
              <a:t>others</a:t>
            </a:r>
            <a:r>
              <a:rPr sz="905" spc="-33" dirty="0">
                <a:solidFill>
                  <a:srgbClr val="58595B"/>
                </a:solidFill>
                <a:latin typeface="Gill Sans MT"/>
                <a:cs typeface="Gill Sans MT"/>
              </a:rPr>
              <a:t> </a:t>
            </a:r>
            <a:r>
              <a:rPr sz="905" spc="33" dirty="0">
                <a:solidFill>
                  <a:srgbClr val="58595B"/>
                </a:solidFill>
                <a:latin typeface="Gill Sans MT"/>
                <a:cs typeface="Gill Sans MT"/>
              </a:rPr>
              <a:t>platforms.</a:t>
            </a:r>
            <a:endParaRPr sz="905">
              <a:solidFill>
                <a:prstClr val="black"/>
              </a:solidFill>
              <a:latin typeface="Gill Sans MT"/>
              <a:cs typeface="Gill Sans MT"/>
            </a:endParaRPr>
          </a:p>
        </p:txBody>
      </p:sp>
      <p:sp>
        <p:nvSpPr>
          <p:cNvPr id="5" name="object 5"/>
          <p:cNvSpPr/>
          <p:nvPr/>
        </p:nvSpPr>
        <p:spPr>
          <a:xfrm>
            <a:off x="0" y="816429"/>
            <a:ext cx="9144000" cy="1630254"/>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 name="object 6"/>
          <p:cNvSpPr txBox="1">
            <a:spLocks noGrp="1"/>
          </p:cNvSpPr>
          <p:nvPr>
            <p:ph type="title"/>
          </p:nvPr>
        </p:nvSpPr>
        <p:spPr>
          <a:xfrm>
            <a:off x="303059" y="1971185"/>
            <a:ext cx="6012572" cy="289090"/>
          </a:xfrm>
          <a:prstGeom prst="rect">
            <a:avLst/>
          </a:prstGeom>
        </p:spPr>
        <p:txBody>
          <a:bodyPr vert="horz" wrap="square" lIns="0" tIns="10450" rIns="0" bIns="0" rtlCol="0">
            <a:spAutoFit/>
          </a:bodyPr>
          <a:lstStyle/>
          <a:p>
            <a:pPr marL="10451">
              <a:spcBef>
                <a:spcPts val="82"/>
              </a:spcBef>
            </a:pPr>
            <a:r>
              <a:rPr sz="1810" spc="29" dirty="0"/>
              <a:t>Smart </a:t>
            </a:r>
            <a:r>
              <a:rPr sz="1810" spc="41" dirty="0"/>
              <a:t>Speakers </a:t>
            </a:r>
            <a:r>
              <a:rPr sz="1810" spc="37" dirty="0"/>
              <a:t>Increase </a:t>
            </a:r>
            <a:r>
              <a:rPr sz="1810" dirty="0"/>
              <a:t>Voice </a:t>
            </a:r>
            <a:r>
              <a:rPr sz="1810" spc="53" dirty="0"/>
              <a:t>Assistant </a:t>
            </a:r>
            <a:r>
              <a:rPr sz="1810" spc="-25" dirty="0"/>
              <a:t>Use </a:t>
            </a:r>
            <a:r>
              <a:rPr sz="1810" spc="-37" dirty="0"/>
              <a:t>on</a:t>
            </a:r>
            <a:r>
              <a:rPr sz="1810" spc="-140" dirty="0"/>
              <a:t> </a:t>
            </a:r>
            <a:r>
              <a:rPr sz="1810" spc="33" dirty="0"/>
              <a:t>Smartphones</a:t>
            </a:r>
            <a:endParaRPr sz="1810"/>
          </a:p>
        </p:txBody>
      </p:sp>
      <p:sp>
        <p:nvSpPr>
          <p:cNvPr id="7" name="object 7"/>
          <p:cNvSpPr txBox="1"/>
          <p:nvPr/>
        </p:nvSpPr>
        <p:spPr>
          <a:xfrm>
            <a:off x="4705662" y="2715768"/>
            <a:ext cx="4147196" cy="175213"/>
          </a:xfrm>
          <a:prstGeom prst="rect">
            <a:avLst/>
          </a:prstGeom>
        </p:spPr>
        <p:txBody>
          <a:bodyPr vert="horz" wrap="square" lIns="0" tIns="10450" rIns="0" bIns="0" rtlCol="0">
            <a:spAutoFit/>
          </a:bodyPr>
          <a:lstStyle/>
          <a:p>
            <a:pPr marL="10451" defTabSz="752460">
              <a:spcBef>
                <a:spcPts val="82"/>
              </a:spcBef>
            </a:pPr>
            <a:r>
              <a:rPr sz="1070" spc="-21" dirty="0">
                <a:solidFill>
                  <a:prstClr val="black"/>
                </a:solidFill>
                <a:latin typeface="Gill Sans MT"/>
                <a:cs typeface="Gill Sans MT"/>
              </a:rPr>
              <a:t>Voice</a:t>
            </a:r>
            <a:r>
              <a:rPr sz="1070" spc="-49" dirty="0">
                <a:solidFill>
                  <a:prstClr val="black"/>
                </a:solidFill>
                <a:latin typeface="Gill Sans MT"/>
                <a:cs typeface="Gill Sans MT"/>
              </a:rPr>
              <a:t> </a:t>
            </a:r>
            <a:r>
              <a:rPr sz="1070" spc="4" dirty="0">
                <a:solidFill>
                  <a:prstClr val="black"/>
                </a:solidFill>
                <a:latin typeface="Gill Sans MT"/>
                <a:cs typeface="Gill Sans MT"/>
              </a:rPr>
              <a:t>Assistant</a:t>
            </a:r>
            <a:r>
              <a:rPr sz="1070" spc="-49" dirty="0">
                <a:solidFill>
                  <a:prstClr val="black"/>
                </a:solidFill>
                <a:latin typeface="Gill Sans MT"/>
                <a:cs typeface="Gill Sans MT"/>
              </a:rPr>
              <a:t> </a:t>
            </a:r>
            <a:r>
              <a:rPr sz="1070" spc="-33" dirty="0">
                <a:solidFill>
                  <a:prstClr val="black"/>
                </a:solidFill>
                <a:latin typeface="Gill Sans MT"/>
                <a:cs typeface="Gill Sans MT"/>
              </a:rPr>
              <a:t>Use</a:t>
            </a:r>
            <a:r>
              <a:rPr sz="1070" spc="-45" dirty="0">
                <a:solidFill>
                  <a:prstClr val="black"/>
                </a:solidFill>
                <a:latin typeface="Gill Sans MT"/>
                <a:cs typeface="Gill Sans MT"/>
              </a:rPr>
              <a:t> </a:t>
            </a:r>
            <a:r>
              <a:rPr sz="1070" spc="-25" dirty="0">
                <a:solidFill>
                  <a:prstClr val="black"/>
                </a:solidFill>
                <a:latin typeface="Gill Sans MT"/>
                <a:cs typeface="Gill Sans MT"/>
              </a:rPr>
              <a:t>Frequency</a:t>
            </a:r>
            <a:r>
              <a:rPr sz="1070" spc="-49" dirty="0">
                <a:solidFill>
                  <a:prstClr val="black"/>
                </a:solidFill>
                <a:latin typeface="Gill Sans MT"/>
                <a:cs typeface="Gill Sans MT"/>
              </a:rPr>
              <a:t> </a:t>
            </a:r>
            <a:r>
              <a:rPr sz="1070" spc="-37" dirty="0">
                <a:solidFill>
                  <a:prstClr val="black"/>
                </a:solidFill>
                <a:latin typeface="Gill Sans MT"/>
                <a:cs typeface="Gill Sans MT"/>
              </a:rPr>
              <a:t>on</a:t>
            </a:r>
            <a:r>
              <a:rPr sz="1070" spc="-49" dirty="0">
                <a:solidFill>
                  <a:prstClr val="black"/>
                </a:solidFill>
                <a:latin typeface="Gill Sans MT"/>
                <a:cs typeface="Gill Sans MT"/>
              </a:rPr>
              <a:t> </a:t>
            </a:r>
            <a:r>
              <a:rPr sz="1070" spc="-8" dirty="0">
                <a:solidFill>
                  <a:prstClr val="black"/>
                </a:solidFill>
                <a:latin typeface="Gill Sans MT"/>
                <a:cs typeface="Gill Sans MT"/>
              </a:rPr>
              <a:t>Smartphones</a:t>
            </a:r>
            <a:r>
              <a:rPr sz="1070" spc="-45" dirty="0">
                <a:solidFill>
                  <a:prstClr val="black"/>
                </a:solidFill>
                <a:latin typeface="Gill Sans MT"/>
                <a:cs typeface="Gill Sans MT"/>
              </a:rPr>
              <a:t> </a:t>
            </a:r>
            <a:r>
              <a:rPr sz="1070" spc="-21" dirty="0">
                <a:solidFill>
                  <a:prstClr val="black"/>
                </a:solidFill>
                <a:latin typeface="Gill Sans MT"/>
                <a:cs typeface="Gill Sans MT"/>
              </a:rPr>
              <a:t>by</a:t>
            </a:r>
            <a:r>
              <a:rPr sz="1070" spc="-49" dirty="0">
                <a:solidFill>
                  <a:prstClr val="black"/>
                </a:solidFill>
                <a:latin typeface="Gill Sans MT"/>
                <a:cs typeface="Gill Sans MT"/>
              </a:rPr>
              <a:t> </a:t>
            </a:r>
            <a:r>
              <a:rPr sz="1070" spc="-8" dirty="0">
                <a:solidFill>
                  <a:prstClr val="black"/>
                </a:solidFill>
                <a:latin typeface="Gill Sans MT"/>
                <a:cs typeface="Gill Sans MT"/>
              </a:rPr>
              <a:t>Smart</a:t>
            </a:r>
            <a:r>
              <a:rPr sz="1070" spc="-49" dirty="0">
                <a:solidFill>
                  <a:prstClr val="black"/>
                </a:solidFill>
                <a:latin typeface="Gill Sans MT"/>
                <a:cs typeface="Gill Sans MT"/>
              </a:rPr>
              <a:t> </a:t>
            </a:r>
            <a:r>
              <a:rPr sz="1070" spc="-12" dirty="0">
                <a:solidFill>
                  <a:prstClr val="black"/>
                </a:solidFill>
                <a:latin typeface="Gill Sans MT"/>
                <a:cs typeface="Gill Sans MT"/>
              </a:rPr>
              <a:t>Speaker</a:t>
            </a:r>
            <a:r>
              <a:rPr sz="1070" spc="-45" dirty="0">
                <a:solidFill>
                  <a:prstClr val="black"/>
                </a:solidFill>
                <a:latin typeface="Gill Sans MT"/>
                <a:cs typeface="Gill Sans MT"/>
              </a:rPr>
              <a:t> Ownership</a:t>
            </a:r>
            <a:endParaRPr sz="1070">
              <a:solidFill>
                <a:prstClr val="black"/>
              </a:solidFill>
              <a:latin typeface="Gill Sans MT"/>
              <a:cs typeface="Gill Sans MT"/>
            </a:endParaRPr>
          </a:p>
        </p:txBody>
      </p:sp>
      <p:sp>
        <p:nvSpPr>
          <p:cNvPr id="8" name="object 8"/>
          <p:cNvSpPr txBox="1"/>
          <p:nvPr/>
        </p:nvSpPr>
        <p:spPr>
          <a:xfrm>
            <a:off x="6571162" y="4563689"/>
            <a:ext cx="79945" cy="155050"/>
          </a:xfrm>
          <a:prstGeom prst="rect">
            <a:avLst/>
          </a:prstGeom>
        </p:spPr>
        <p:txBody>
          <a:bodyPr vert="horz" wrap="square" lIns="0" tIns="9405" rIns="0" bIns="0" rtlCol="0">
            <a:spAutoFit/>
          </a:bodyPr>
          <a:lstStyle/>
          <a:p>
            <a:pPr marL="10451" defTabSz="752460">
              <a:spcBef>
                <a:spcPts val="74"/>
              </a:spcBef>
            </a:pPr>
            <a:r>
              <a:rPr sz="946" spc="-12" dirty="0">
                <a:solidFill>
                  <a:srgbClr val="B6104E"/>
                </a:solidFill>
                <a:latin typeface="Gill Sans MT"/>
                <a:cs typeface="Gill Sans MT"/>
              </a:rPr>
              <a:t>1</a:t>
            </a:r>
            <a:endParaRPr sz="946">
              <a:solidFill>
                <a:prstClr val="black"/>
              </a:solidFill>
              <a:latin typeface="Gill Sans MT"/>
              <a:cs typeface="Gill Sans MT"/>
            </a:endParaRPr>
          </a:p>
        </p:txBody>
      </p:sp>
      <p:sp>
        <p:nvSpPr>
          <p:cNvPr id="9" name="object 9"/>
          <p:cNvSpPr txBox="1"/>
          <p:nvPr/>
        </p:nvSpPr>
        <p:spPr>
          <a:xfrm>
            <a:off x="7713795" y="4801608"/>
            <a:ext cx="304626" cy="155050"/>
          </a:xfrm>
          <a:prstGeom prst="rect">
            <a:avLst/>
          </a:prstGeom>
        </p:spPr>
        <p:txBody>
          <a:bodyPr vert="horz" wrap="square" lIns="0" tIns="9405" rIns="0" bIns="0" rtlCol="0">
            <a:spAutoFit/>
          </a:bodyPr>
          <a:lstStyle/>
          <a:p>
            <a:pPr marL="10451" defTabSz="752460">
              <a:spcBef>
                <a:spcPts val="74"/>
              </a:spcBef>
            </a:pPr>
            <a:r>
              <a:rPr sz="946" spc="-8" dirty="0">
                <a:solidFill>
                  <a:srgbClr val="F483AD"/>
                </a:solidFill>
                <a:latin typeface="Gill Sans MT"/>
                <a:cs typeface="Gill Sans MT"/>
              </a:rPr>
              <a:t>39.8%</a:t>
            </a:r>
            <a:endParaRPr sz="946">
              <a:solidFill>
                <a:prstClr val="black"/>
              </a:solidFill>
              <a:latin typeface="Gill Sans MT"/>
              <a:cs typeface="Gill Sans MT"/>
            </a:endParaRPr>
          </a:p>
        </p:txBody>
      </p:sp>
      <p:sp>
        <p:nvSpPr>
          <p:cNvPr id="10" name="object 10"/>
          <p:cNvSpPr txBox="1"/>
          <p:nvPr/>
        </p:nvSpPr>
        <p:spPr>
          <a:xfrm>
            <a:off x="8234326" y="3203387"/>
            <a:ext cx="304626" cy="155050"/>
          </a:xfrm>
          <a:prstGeom prst="rect">
            <a:avLst/>
          </a:prstGeom>
        </p:spPr>
        <p:txBody>
          <a:bodyPr vert="horz" wrap="square" lIns="0" tIns="9405" rIns="0" bIns="0" rtlCol="0">
            <a:spAutoFit/>
          </a:bodyPr>
          <a:lstStyle/>
          <a:p>
            <a:pPr marL="10451" defTabSz="752460">
              <a:spcBef>
                <a:spcPts val="74"/>
              </a:spcBef>
            </a:pPr>
            <a:r>
              <a:rPr sz="946" spc="-8" dirty="0">
                <a:solidFill>
                  <a:srgbClr val="B6104E"/>
                </a:solidFill>
                <a:latin typeface="Gill Sans MT"/>
                <a:cs typeface="Gill Sans MT"/>
              </a:rPr>
              <a:t>49.3%</a:t>
            </a:r>
            <a:endParaRPr sz="946">
              <a:solidFill>
                <a:prstClr val="black"/>
              </a:solidFill>
              <a:latin typeface="Gill Sans MT"/>
              <a:cs typeface="Gill Sans MT"/>
            </a:endParaRPr>
          </a:p>
        </p:txBody>
      </p:sp>
      <p:sp>
        <p:nvSpPr>
          <p:cNvPr id="11" name="object 11"/>
          <p:cNvSpPr txBox="1"/>
          <p:nvPr/>
        </p:nvSpPr>
        <p:spPr>
          <a:xfrm>
            <a:off x="7008732" y="3455134"/>
            <a:ext cx="304626" cy="155050"/>
          </a:xfrm>
          <a:prstGeom prst="rect">
            <a:avLst/>
          </a:prstGeom>
        </p:spPr>
        <p:txBody>
          <a:bodyPr vert="horz" wrap="square" lIns="0" tIns="9405" rIns="0" bIns="0" rtlCol="0">
            <a:spAutoFit/>
          </a:bodyPr>
          <a:lstStyle/>
          <a:p>
            <a:pPr marL="10451" defTabSz="752460">
              <a:spcBef>
                <a:spcPts val="74"/>
              </a:spcBef>
            </a:pPr>
            <a:r>
              <a:rPr sz="946" spc="-8" dirty="0">
                <a:solidFill>
                  <a:srgbClr val="F483AD"/>
                </a:solidFill>
                <a:latin typeface="Gill Sans MT"/>
                <a:cs typeface="Gill Sans MT"/>
              </a:rPr>
              <a:t>26.8%</a:t>
            </a:r>
            <a:endParaRPr sz="946">
              <a:solidFill>
                <a:prstClr val="black"/>
              </a:solidFill>
              <a:latin typeface="Gill Sans MT"/>
              <a:cs typeface="Gill Sans MT"/>
            </a:endParaRPr>
          </a:p>
        </p:txBody>
      </p:sp>
      <p:sp>
        <p:nvSpPr>
          <p:cNvPr id="12" name="object 12"/>
          <p:cNvSpPr txBox="1"/>
          <p:nvPr/>
        </p:nvSpPr>
        <p:spPr>
          <a:xfrm>
            <a:off x="5086103" y="3344238"/>
            <a:ext cx="335977" cy="136663"/>
          </a:xfrm>
          <a:prstGeom prst="rect">
            <a:avLst/>
          </a:prstGeom>
        </p:spPr>
        <p:txBody>
          <a:bodyPr vert="horz" wrap="square" lIns="0" tIns="9928" rIns="0" bIns="0" rtlCol="0">
            <a:spAutoFit/>
          </a:bodyPr>
          <a:lstStyle/>
          <a:p>
            <a:pPr marL="10451" defTabSz="752460">
              <a:spcBef>
                <a:spcPts val="78"/>
              </a:spcBef>
            </a:pPr>
            <a:r>
              <a:rPr sz="823" spc="-53" dirty="0">
                <a:solidFill>
                  <a:srgbClr val="231F20"/>
                </a:solidFill>
                <a:latin typeface="Gill Sans MT"/>
                <a:cs typeface="Gill Sans MT"/>
              </a:rPr>
              <a:t>RARE</a:t>
            </a:r>
            <a:r>
              <a:rPr sz="823" spc="-115" dirty="0">
                <a:solidFill>
                  <a:srgbClr val="231F20"/>
                </a:solidFill>
                <a:latin typeface="Gill Sans MT"/>
                <a:cs typeface="Gill Sans MT"/>
              </a:rPr>
              <a:t>L</a:t>
            </a:r>
            <a:r>
              <a:rPr sz="823" spc="-70" dirty="0">
                <a:solidFill>
                  <a:srgbClr val="231F20"/>
                </a:solidFill>
                <a:latin typeface="Gill Sans MT"/>
                <a:cs typeface="Gill Sans MT"/>
              </a:rPr>
              <a:t>Y</a:t>
            </a:r>
            <a:endParaRPr sz="823">
              <a:solidFill>
                <a:prstClr val="black"/>
              </a:solidFill>
              <a:latin typeface="Gill Sans MT"/>
              <a:cs typeface="Gill Sans MT"/>
            </a:endParaRPr>
          </a:p>
        </p:txBody>
      </p:sp>
      <p:sp>
        <p:nvSpPr>
          <p:cNvPr id="13" name="object 13"/>
          <p:cNvSpPr/>
          <p:nvPr/>
        </p:nvSpPr>
        <p:spPr>
          <a:xfrm>
            <a:off x="5508677"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5537528"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5566379"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5595225"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5624076"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5652927"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5681769"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5710621"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5739472"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5768322"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5797167"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5826018"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5854869"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5883713"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5912563"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5941415"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5970259"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5999110"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6027962"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6056811"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6085657"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6114507"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6143358"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6172203"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6201053"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6229905"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6258753"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6287600"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6316451"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6345301"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6374146"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6402998"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45" name="object 45"/>
          <p:cNvSpPr/>
          <p:nvPr/>
        </p:nvSpPr>
        <p:spPr>
          <a:xfrm>
            <a:off x="6431847"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46" name="object 46"/>
          <p:cNvSpPr/>
          <p:nvPr/>
        </p:nvSpPr>
        <p:spPr>
          <a:xfrm>
            <a:off x="6460692"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47" name="object 47"/>
          <p:cNvSpPr/>
          <p:nvPr/>
        </p:nvSpPr>
        <p:spPr>
          <a:xfrm>
            <a:off x="6489542"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48" name="object 48"/>
          <p:cNvSpPr/>
          <p:nvPr/>
        </p:nvSpPr>
        <p:spPr>
          <a:xfrm>
            <a:off x="6518394"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49" name="object 49"/>
          <p:cNvSpPr/>
          <p:nvPr/>
        </p:nvSpPr>
        <p:spPr>
          <a:xfrm>
            <a:off x="6547244"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50" name="object 50"/>
          <p:cNvSpPr/>
          <p:nvPr/>
        </p:nvSpPr>
        <p:spPr>
          <a:xfrm>
            <a:off x="6576088"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51" name="object 51"/>
          <p:cNvSpPr/>
          <p:nvPr/>
        </p:nvSpPr>
        <p:spPr>
          <a:xfrm>
            <a:off x="6604940"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52" name="object 52"/>
          <p:cNvSpPr/>
          <p:nvPr/>
        </p:nvSpPr>
        <p:spPr>
          <a:xfrm>
            <a:off x="6633790"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53" name="object 53"/>
          <p:cNvSpPr/>
          <p:nvPr/>
        </p:nvSpPr>
        <p:spPr>
          <a:xfrm>
            <a:off x="6662636"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54" name="object 54"/>
          <p:cNvSpPr/>
          <p:nvPr/>
        </p:nvSpPr>
        <p:spPr>
          <a:xfrm>
            <a:off x="6691487"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55" name="object 55"/>
          <p:cNvSpPr/>
          <p:nvPr/>
        </p:nvSpPr>
        <p:spPr>
          <a:xfrm>
            <a:off x="6720337"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56" name="object 56"/>
          <p:cNvSpPr/>
          <p:nvPr/>
        </p:nvSpPr>
        <p:spPr>
          <a:xfrm>
            <a:off x="6749182"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57" name="object 57"/>
          <p:cNvSpPr/>
          <p:nvPr/>
        </p:nvSpPr>
        <p:spPr>
          <a:xfrm>
            <a:off x="6778031"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58" name="object 58"/>
          <p:cNvSpPr/>
          <p:nvPr/>
        </p:nvSpPr>
        <p:spPr>
          <a:xfrm>
            <a:off x="6806882"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59" name="object 59"/>
          <p:cNvSpPr/>
          <p:nvPr/>
        </p:nvSpPr>
        <p:spPr>
          <a:xfrm>
            <a:off x="6835733"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60" name="object 60"/>
          <p:cNvSpPr/>
          <p:nvPr/>
        </p:nvSpPr>
        <p:spPr>
          <a:xfrm>
            <a:off x="6864578"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61" name="object 61"/>
          <p:cNvSpPr/>
          <p:nvPr/>
        </p:nvSpPr>
        <p:spPr>
          <a:xfrm>
            <a:off x="6893430"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62" name="object 62"/>
          <p:cNvSpPr/>
          <p:nvPr/>
        </p:nvSpPr>
        <p:spPr>
          <a:xfrm>
            <a:off x="6922281"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63" name="object 63"/>
          <p:cNvSpPr/>
          <p:nvPr/>
        </p:nvSpPr>
        <p:spPr>
          <a:xfrm>
            <a:off x="6951125" y="3442320"/>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64" name="object 64"/>
          <p:cNvSpPr/>
          <p:nvPr/>
        </p:nvSpPr>
        <p:spPr>
          <a:xfrm>
            <a:off x="6979976" y="3442320"/>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65" name="object 65"/>
          <p:cNvSpPr/>
          <p:nvPr/>
        </p:nvSpPr>
        <p:spPr>
          <a:xfrm>
            <a:off x="5512267"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66" name="object 66"/>
          <p:cNvSpPr/>
          <p:nvPr/>
        </p:nvSpPr>
        <p:spPr>
          <a:xfrm>
            <a:off x="5556391"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67" name="object 67"/>
          <p:cNvSpPr/>
          <p:nvPr/>
        </p:nvSpPr>
        <p:spPr>
          <a:xfrm>
            <a:off x="5600516"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68" name="object 68"/>
          <p:cNvSpPr/>
          <p:nvPr/>
        </p:nvSpPr>
        <p:spPr>
          <a:xfrm>
            <a:off x="5644645"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69" name="object 69"/>
          <p:cNvSpPr/>
          <p:nvPr/>
        </p:nvSpPr>
        <p:spPr>
          <a:xfrm>
            <a:off x="5688769"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70" name="object 70"/>
          <p:cNvSpPr/>
          <p:nvPr/>
        </p:nvSpPr>
        <p:spPr>
          <a:xfrm>
            <a:off x="5732893"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71" name="object 71"/>
          <p:cNvSpPr/>
          <p:nvPr/>
        </p:nvSpPr>
        <p:spPr>
          <a:xfrm>
            <a:off x="5777011"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72" name="object 72"/>
          <p:cNvSpPr/>
          <p:nvPr/>
        </p:nvSpPr>
        <p:spPr>
          <a:xfrm>
            <a:off x="5821136"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73" name="object 73"/>
          <p:cNvSpPr/>
          <p:nvPr/>
        </p:nvSpPr>
        <p:spPr>
          <a:xfrm>
            <a:off x="5865265"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74" name="object 74"/>
          <p:cNvSpPr/>
          <p:nvPr/>
        </p:nvSpPr>
        <p:spPr>
          <a:xfrm>
            <a:off x="5909390"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75" name="object 75"/>
          <p:cNvSpPr/>
          <p:nvPr/>
        </p:nvSpPr>
        <p:spPr>
          <a:xfrm>
            <a:off x="5953520"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76" name="object 76"/>
          <p:cNvSpPr/>
          <p:nvPr/>
        </p:nvSpPr>
        <p:spPr>
          <a:xfrm>
            <a:off x="5997644"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77" name="object 77"/>
          <p:cNvSpPr/>
          <p:nvPr/>
        </p:nvSpPr>
        <p:spPr>
          <a:xfrm>
            <a:off x="6041769"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78" name="object 78"/>
          <p:cNvSpPr/>
          <p:nvPr/>
        </p:nvSpPr>
        <p:spPr>
          <a:xfrm>
            <a:off x="6085885"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79" name="object 79"/>
          <p:cNvSpPr/>
          <p:nvPr/>
        </p:nvSpPr>
        <p:spPr>
          <a:xfrm>
            <a:off x="6130011"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80" name="object 80"/>
          <p:cNvSpPr/>
          <p:nvPr/>
        </p:nvSpPr>
        <p:spPr>
          <a:xfrm>
            <a:off x="6174141"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81" name="object 81"/>
          <p:cNvSpPr/>
          <p:nvPr/>
        </p:nvSpPr>
        <p:spPr>
          <a:xfrm>
            <a:off x="6218265"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82" name="object 82"/>
          <p:cNvSpPr/>
          <p:nvPr/>
        </p:nvSpPr>
        <p:spPr>
          <a:xfrm>
            <a:off x="6262394"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83" name="object 83"/>
          <p:cNvSpPr/>
          <p:nvPr/>
        </p:nvSpPr>
        <p:spPr>
          <a:xfrm>
            <a:off x="6306518"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84" name="object 84"/>
          <p:cNvSpPr/>
          <p:nvPr/>
        </p:nvSpPr>
        <p:spPr>
          <a:xfrm>
            <a:off x="6350644"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85" name="object 85"/>
          <p:cNvSpPr/>
          <p:nvPr/>
        </p:nvSpPr>
        <p:spPr>
          <a:xfrm>
            <a:off x="6394760"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86" name="object 86"/>
          <p:cNvSpPr/>
          <p:nvPr/>
        </p:nvSpPr>
        <p:spPr>
          <a:xfrm>
            <a:off x="6438890"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87" name="object 87"/>
          <p:cNvSpPr/>
          <p:nvPr/>
        </p:nvSpPr>
        <p:spPr>
          <a:xfrm>
            <a:off x="6483014"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88" name="object 88"/>
          <p:cNvSpPr/>
          <p:nvPr/>
        </p:nvSpPr>
        <p:spPr>
          <a:xfrm>
            <a:off x="6527139"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89" name="object 89"/>
          <p:cNvSpPr/>
          <p:nvPr/>
        </p:nvSpPr>
        <p:spPr>
          <a:xfrm>
            <a:off x="6571269"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90" name="object 90"/>
          <p:cNvSpPr/>
          <p:nvPr/>
        </p:nvSpPr>
        <p:spPr>
          <a:xfrm>
            <a:off x="6615394"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91" name="object 91"/>
          <p:cNvSpPr/>
          <p:nvPr/>
        </p:nvSpPr>
        <p:spPr>
          <a:xfrm>
            <a:off x="6659518"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92" name="object 92"/>
          <p:cNvSpPr/>
          <p:nvPr/>
        </p:nvSpPr>
        <p:spPr>
          <a:xfrm>
            <a:off x="6703635"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93" name="object 93"/>
          <p:cNvSpPr/>
          <p:nvPr/>
        </p:nvSpPr>
        <p:spPr>
          <a:xfrm>
            <a:off x="6747759"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94" name="object 94"/>
          <p:cNvSpPr/>
          <p:nvPr/>
        </p:nvSpPr>
        <p:spPr>
          <a:xfrm>
            <a:off x="6791889"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95" name="object 95"/>
          <p:cNvSpPr/>
          <p:nvPr/>
        </p:nvSpPr>
        <p:spPr>
          <a:xfrm>
            <a:off x="6836013"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96" name="object 96"/>
          <p:cNvSpPr/>
          <p:nvPr/>
        </p:nvSpPr>
        <p:spPr>
          <a:xfrm>
            <a:off x="6880144"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97" name="object 97"/>
          <p:cNvSpPr/>
          <p:nvPr/>
        </p:nvSpPr>
        <p:spPr>
          <a:xfrm>
            <a:off x="6924268"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98" name="object 98"/>
          <p:cNvSpPr/>
          <p:nvPr/>
        </p:nvSpPr>
        <p:spPr>
          <a:xfrm>
            <a:off x="6969446"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99" name="object 99"/>
          <p:cNvSpPr/>
          <p:nvPr/>
        </p:nvSpPr>
        <p:spPr>
          <a:xfrm>
            <a:off x="7013575"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00" name="object 100"/>
          <p:cNvSpPr/>
          <p:nvPr/>
        </p:nvSpPr>
        <p:spPr>
          <a:xfrm>
            <a:off x="7057699"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01" name="object 101"/>
          <p:cNvSpPr/>
          <p:nvPr/>
        </p:nvSpPr>
        <p:spPr>
          <a:xfrm>
            <a:off x="7101825"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02" name="object 102"/>
          <p:cNvSpPr/>
          <p:nvPr/>
        </p:nvSpPr>
        <p:spPr>
          <a:xfrm>
            <a:off x="7145947"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03" name="object 103"/>
          <p:cNvSpPr/>
          <p:nvPr/>
        </p:nvSpPr>
        <p:spPr>
          <a:xfrm>
            <a:off x="7190066"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04" name="object 104"/>
          <p:cNvSpPr/>
          <p:nvPr/>
        </p:nvSpPr>
        <p:spPr>
          <a:xfrm>
            <a:off x="7234191"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05" name="object 105"/>
          <p:cNvSpPr/>
          <p:nvPr/>
        </p:nvSpPr>
        <p:spPr>
          <a:xfrm>
            <a:off x="7278320"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06" name="object 106"/>
          <p:cNvSpPr/>
          <p:nvPr/>
        </p:nvSpPr>
        <p:spPr>
          <a:xfrm>
            <a:off x="7322444"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07" name="object 107"/>
          <p:cNvSpPr/>
          <p:nvPr/>
        </p:nvSpPr>
        <p:spPr>
          <a:xfrm>
            <a:off x="7366574"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08" name="object 108"/>
          <p:cNvSpPr/>
          <p:nvPr/>
        </p:nvSpPr>
        <p:spPr>
          <a:xfrm>
            <a:off x="7410693"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09" name="object 109"/>
          <p:cNvSpPr/>
          <p:nvPr/>
        </p:nvSpPr>
        <p:spPr>
          <a:xfrm>
            <a:off x="7454823"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10" name="object 110"/>
          <p:cNvSpPr/>
          <p:nvPr/>
        </p:nvSpPr>
        <p:spPr>
          <a:xfrm>
            <a:off x="7498941"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11" name="object 111"/>
          <p:cNvSpPr/>
          <p:nvPr/>
        </p:nvSpPr>
        <p:spPr>
          <a:xfrm>
            <a:off x="7543065"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12" name="object 112"/>
          <p:cNvSpPr/>
          <p:nvPr/>
        </p:nvSpPr>
        <p:spPr>
          <a:xfrm>
            <a:off x="7587195"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13" name="object 113"/>
          <p:cNvSpPr/>
          <p:nvPr/>
        </p:nvSpPr>
        <p:spPr>
          <a:xfrm>
            <a:off x="7631319"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14" name="object 114"/>
          <p:cNvSpPr/>
          <p:nvPr/>
        </p:nvSpPr>
        <p:spPr>
          <a:xfrm>
            <a:off x="7675449"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15" name="object 115"/>
          <p:cNvSpPr/>
          <p:nvPr/>
        </p:nvSpPr>
        <p:spPr>
          <a:xfrm>
            <a:off x="7719573"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16" name="object 116"/>
          <p:cNvSpPr/>
          <p:nvPr/>
        </p:nvSpPr>
        <p:spPr>
          <a:xfrm>
            <a:off x="7763697"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17" name="object 117"/>
          <p:cNvSpPr/>
          <p:nvPr/>
        </p:nvSpPr>
        <p:spPr>
          <a:xfrm>
            <a:off x="7807816"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18" name="object 118"/>
          <p:cNvSpPr/>
          <p:nvPr/>
        </p:nvSpPr>
        <p:spPr>
          <a:xfrm>
            <a:off x="7851940"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19" name="object 119"/>
          <p:cNvSpPr/>
          <p:nvPr/>
        </p:nvSpPr>
        <p:spPr>
          <a:xfrm>
            <a:off x="7896070"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20" name="object 120"/>
          <p:cNvSpPr/>
          <p:nvPr/>
        </p:nvSpPr>
        <p:spPr>
          <a:xfrm>
            <a:off x="7940195"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21" name="object 121"/>
          <p:cNvSpPr/>
          <p:nvPr/>
        </p:nvSpPr>
        <p:spPr>
          <a:xfrm>
            <a:off x="7984323"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22" name="object 122"/>
          <p:cNvSpPr/>
          <p:nvPr/>
        </p:nvSpPr>
        <p:spPr>
          <a:xfrm>
            <a:off x="8028443"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23" name="object 123"/>
          <p:cNvSpPr/>
          <p:nvPr/>
        </p:nvSpPr>
        <p:spPr>
          <a:xfrm>
            <a:off x="8072573"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24" name="object 124"/>
          <p:cNvSpPr/>
          <p:nvPr/>
        </p:nvSpPr>
        <p:spPr>
          <a:xfrm>
            <a:off x="8116694" y="3197817"/>
            <a:ext cx="0" cy="207438"/>
          </a:xfrm>
          <a:custGeom>
            <a:avLst/>
            <a:gdLst/>
            <a:ahLst/>
            <a:cxnLst/>
            <a:rect l="l" t="t" r="r" b="b"/>
            <a:pathLst>
              <a:path h="252094">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25" name="object 125"/>
          <p:cNvSpPr/>
          <p:nvPr/>
        </p:nvSpPr>
        <p:spPr>
          <a:xfrm>
            <a:off x="8160815"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26" name="object 126"/>
          <p:cNvSpPr/>
          <p:nvPr/>
        </p:nvSpPr>
        <p:spPr>
          <a:xfrm>
            <a:off x="8204939" y="3197817"/>
            <a:ext cx="0" cy="207438"/>
          </a:xfrm>
          <a:custGeom>
            <a:avLst/>
            <a:gdLst/>
            <a:ahLst/>
            <a:cxnLst/>
            <a:rect l="l" t="t" r="r" b="b"/>
            <a:pathLst>
              <a:path h="252094">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27" name="object 127"/>
          <p:cNvSpPr/>
          <p:nvPr/>
        </p:nvSpPr>
        <p:spPr>
          <a:xfrm>
            <a:off x="5512267"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28" name="object 128"/>
          <p:cNvSpPr/>
          <p:nvPr/>
        </p:nvSpPr>
        <p:spPr>
          <a:xfrm>
            <a:off x="5556391"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29" name="object 129"/>
          <p:cNvSpPr/>
          <p:nvPr/>
        </p:nvSpPr>
        <p:spPr>
          <a:xfrm>
            <a:off x="5600516"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30" name="object 130"/>
          <p:cNvSpPr/>
          <p:nvPr/>
        </p:nvSpPr>
        <p:spPr>
          <a:xfrm>
            <a:off x="5644645"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31" name="object 131"/>
          <p:cNvSpPr/>
          <p:nvPr/>
        </p:nvSpPr>
        <p:spPr>
          <a:xfrm>
            <a:off x="5688769"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32" name="object 132"/>
          <p:cNvSpPr/>
          <p:nvPr/>
        </p:nvSpPr>
        <p:spPr>
          <a:xfrm>
            <a:off x="5732893"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33" name="object 133"/>
          <p:cNvSpPr/>
          <p:nvPr/>
        </p:nvSpPr>
        <p:spPr>
          <a:xfrm>
            <a:off x="5777011"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34" name="object 134"/>
          <p:cNvSpPr/>
          <p:nvPr/>
        </p:nvSpPr>
        <p:spPr>
          <a:xfrm>
            <a:off x="5821136"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35" name="object 135"/>
          <p:cNvSpPr/>
          <p:nvPr/>
        </p:nvSpPr>
        <p:spPr>
          <a:xfrm>
            <a:off x="5865265"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36" name="object 136"/>
          <p:cNvSpPr/>
          <p:nvPr/>
        </p:nvSpPr>
        <p:spPr>
          <a:xfrm>
            <a:off x="5909390"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37" name="object 137"/>
          <p:cNvSpPr/>
          <p:nvPr/>
        </p:nvSpPr>
        <p:spPr>
          <a:xfrm>
            <a:off x="5953520"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38" name="object 138"/>
          <p:cNvSpPr/>
          <p:nvPr/>
        </p:nvSpPr>
        <p:spPr>
          <a:xfrm>
            <a:off x="5997644"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39" name="object 139"/>
          <p:cNvSpPr/>
          <p:nvPr/>
        </p:nvSpPr>
        <p:spPr>
          <a:xfrm>
            <a:off x="6041769"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40" name="object 140"/>
          <p:cNvSpPr/>
          <p:nvPr/>
        </p:nvSpPr>
        <p:spPr>
          <a:xfrm>
            <a:off x="6085885"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41" name="object 141"/>
          <p:cNvSpPr/>
          <p:nvPr/>
        </p:nvSpPr>
        <p:spPr>
          <a:xfrm>
            <a:off x="6130011"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42" name="object 142"/>
          <p:cNvSpPr/>
          <p:nvPr/>
        </p:nvSpPr>
        <p:spPr>
          <a:xfrm>
            <a:off x="6174141"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43" name="object 143"/>
          <p:cNvSpPr/>
          <p:nvPr/>
        </p:nvSpPr>
        <p:spPr>
          <a:xfrm>
            <a:off x="6218265"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44" name="object 144"/>
          <p:cNvSpPr/>
          <p:nvPr/>
        </p:nvSpPr>
        <p:spPr>
          <a:xfrm>
            <a:off x="6262394"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45" name="object 145"/>
          <p:cNvSpPr/>
          <p:nvPr/>
        </p:nvSpPr>
        <p:spPr>
          <a:xfrm>
            <a:off x="6306518"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46" name="object 146"/>
          <p:cNvSpPr/>
          <p:nvPr/>
        </p:nvSpPr>
        <p:spPr>
          <a:xfrm>
            <a:off x="6350644"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47" name="object 147"/>
          <p:cNvSpPr/>
          <p:nvPr/>
        </p:nvSpPr>
        <p:spPr>
          <a:xfrm>
            <a:off x="6394760"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48" name="object 148"/>
          <p:cNvSpPr/>
          <p:nvPr/>
        </p:nvSpPr>
        <p:spPr>
          <a:xfrm>
            <a:off x="6438890"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49" name="object 149"/>
          <p:cNvSpPr/>
          <p:nvPr/>
        </p:nvSpPr>
        <p:spPr>
          <a:xfrm>
            <a:off x="6483014"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50" name="object 150"/>
          <p:cNvSpPr/>
          <p:nvPr/>
        </p:nvSpPr>
        <p:spPr>
          <a:xfrm>
            <a:off x="6527139"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51" name="object 151"/>
          <p:cNvSpPr/>
          <p:nvPr/>
        </p:nvSpPr>
        <p:spPr>
          <a:xfrm>
            <a:off x="6571269"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52" name="object 152"/>
          <p:cNvSpPr/>
          <p:nvPr/>
        </p:nvSpPr>
        <p:spPr>
          <a:xfrm>
            <a:off x="6659518"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53" name="object 153"/>
          <p:cNvSpPr/>
          <p:nvPr/>
        </p:nvSpPr>
        <p:spPr>
          <a:xfrm>
            <a:off x="6703635"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54" name="object 154"/>
          <p:cNvSpPr/>
          <p:nvPr/>
        </p:nvSpPr>
        <p:spPr>
          <a:xfrm>
            <a:off x="6747759"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55" name="object 155"/>
          <p:cNvSpPr/>
          <p:nvPr/>
        </p:nvSpPr>
        <p:spPr>
          <a:xfrm>
            <a:off x="6791889"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56" name="object 156"/>
          <p:cNvSpPr/>
          <p:nvPr/>
        </p:nvSpPr>
        <p:spPr>
          <a:xfrm>
            <a:off x="6836013"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57" name="object 157"/>
          <p:cNvSpPr/>
          <p:nvPr/>
        </p:nvSpPr>
        <p:spPr>
          <a:xfrm>
            <a:off x="6880144"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58" name="object 158"/>
          <p:cNvSpPr/>
          <p:nvPr/>
        </p:nvSpPr>
        <p:spPr>
          <a:xfrm>
            <a:off x="6924268"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59" name="object 159"/>
          <p:cNvSpPr/>
          <p:nvPr/>
        </p:nvSpPr>
        <p:spPr>
          <a:xfrm>
            <a:off x="6969446" y="3868820"/>
            <a:ext cx="0" cy="207438"/>
          </a:xfrm>
          <a:custGeom>
            <a:avLst/>
            <a:gdLst/>
            <a:ahLst/>
            <a:cxnLst/>
            <a:rect l="l" t="t" r="r" b="b"/>
            <a:pathLst>
              <a:path h="252095">
                <a:moveTo>
                  <a:pt x="0" y="0"/>
                </a:moveTo>
                <a:lnTo>
                  <a:pt x="0" y="251942"/>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160" name="object 160"/>
          <p:cNvSpPr/>
          <p:nvPr/>
        </p:nvSpPr>
        <p:spPr>
          <a:xfrm>
            <a:off x="7013575"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61" name="object 161"/>
          <p:cNvSpPr/>
          <p:nvPr/>
        </p:nvSpPr>
        <p:spPr>
          <a:xfrm>
            <a:off x="7057699"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62" name="object 162"/>
          <p:cNvSpPr/>
          <p:nvPr/>
        </p:nvSpPr>
        <p:spPr>
          <a:xfrm>
            <a:off x="7101825"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63" name="object 163"/>
          <p:cNvSpPr/>
          <p:nvPr/>
        </p:nvSpPr>
        <p:spPr>
          <a:xfrm>
            <a:off x="7145947"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64" name="object 164"/>
          <p:cNvSpPr/>
          <p:nvPr/>
        </p:nvSpPr>
        <p:spPr>
          <a:xfrm>
            <a:off x="7190066"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65" name="object 165"/>
          <p:cNvSpPr/>
          <p:nvPr/>
        </p:nvSpPr>
        <p:spPr>
          <a:xfrm>
            <a:off x="7234191" y="3868820"/>
            <a:ext cx="0" cy="207438"/>
          </a:xfrm>
          <a:custGeom>
            <a:avLst/>
            <a:gdLst/>
            <a:ahLst/>
            <a:cxnLst/>
            <a:rect l="l" t="t" r="r" b="b"/>
            <a:pathLst>
              <a:path h="252095">
                <a:moveTo>
                  <a:pt x="0" y="0"/>
                </a:moveTo>
                <a:lnTo>
                  <a:pt x="0" y="251942"/>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166" name="object 166"/>
          <p:cNvSpPr/>
          <p:nvPr/>
        </p:nvSpPr>
        <p:spPr>
          <a:xfrm>
            <a:off x="5508677"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67" name="object 167"/>
          <p:cNvSpPr/>
          <p:nvPr/>
        </p:nvSpPr>
        <p:spPr>
          <a:xfrm>
            <a:off x="5537528"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68" name="object 168"/>
          <p:cNvSpPr/>
          <p:nvPr/>
        </p:nvSpPr>
        <p:spPr>
          <a:xfrm>
            <a:off x="5566379"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69" name="object 169"/>
          <p:cNvSpPr/>
          <p:nvPr/>
        </p:nvSpPr>
        <p:spPr>
          <a:xfrm>
            <a:off x="5595225"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70" name="object 170"/>
          <p:cNvSpPr/>
          <p:nvPr/>
        </p:nvSpPr>
        <p:spPr>
          <a:xfrm>
            <a:off x="5624076"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71" name="object 171"/>
          <p:cNvSpPr/>
          <p:nvPr/>
        </p:nvSpPr>
        <p:spPr>
          <a:xfrm>
            <a:off x="5652927"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72" name="object 172"/>
          <p:cNvSpPr/>
          <p:nvPr/>
        </p:nvSpPr>
        <p:spPr>
          <a:xfrm>
            <a:off x="5681769"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73" name="object 173"/>
          <p:cNvSpPr/>
          <p:nvPr/>
        </p:nvSpPr>
        <p:spPr>
          <a:xfrm>
            <a:off x="5710621"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74" name="object 174"/>
          <p:cNvSpPr/>
          <p:nvPr/>
        </p:nvSpPr>
        <p:spPr>
          <a:xfrm>
            <a:off x="5739472"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75" name="object 175"/>
          <p:cNvSpPr/>
          <p:nvPr/>
        </p:nvSpPr>
        <p:spPr>
          <a:xfrm>
            <a:off x="5768322"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76" name="object 176"/>
          <p:cNvSpPr/>
          <p:nvPr/>
        </p:nvSpPr>
        <p:spPr>
          <a:xfrm>
            <a:off x="5797167"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77" name="object 177"/>
          <p:cNvSpPr/>
          <p:nvPr/>
        </p:nvSpPr>
        <p:spPr>
          <a:xfrm>
            <a:off x="5826018"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78" name="object 178"/>
          <p:cNvSpPr/>
          <p:nvPr/>
        </p:nvSpPr>
        <p:spPr>
          <a:xfrm>
            <a:off x="5854869"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79" name="object 179"/>
          <p:cNvSpPr/>
          <p:nvPr/>
        </p:nvSpPr>
        <p:spPr>
          <a:xfrm>
            <a:off x="5883713"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80" name="object 180"/>
          <p:cNvSpPr/>
          <p:nvPr/>
        </p:nvSpPr>
        <p:spPr>
          <a:xfrm>
            <a:off x="5912563"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81" name="object 181"/>
          <p:cNvSpPr/>
          <p:nvPr/>
        </p:nvSpPr>
        <p:spPr>
          <a:xfrm>
            <a:off x="5941415"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82" name="object 182"/>
          <p:cNvSpPr/>
          <p:nvPr/>
        </p:nvSpPr>
        <p:spPr>
          <a:xfrm>
            <a:off x="5970259"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83" name="object 183"/>
          <p:cNvSpPr/>
          <p:nvPr/>
        </p:nvSpPr>
        <p:spPr>
          <a:xfrm>
            <a:off x="5999110"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84" name="object 184"/>
          <p:cNvSpPr/>
          <p:nvPr/>
        </p:nvSpPr>
        <p:spPr>
          <a:xfrm>
            <a:off x="6027962"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85" name="object 185"/>
          <p:cNvSpPr/>
          <p:nvPr/>
        </p:nvSpPr>
        <p:spPr>
          <a:xfrm>
            <a:off x="6056811"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86" name="object 186"/>
          <p:cNvSpPr/>
          <p:nvPr/>
        </p:nvSpPr>
        <p:spPr>
          <a:xfrm>
            <a:off x="6085657"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87" name="object 187"/>
          <p:cNvSpPr/>
          <p:nvPr/>
        </p:nvSpPr>
        <p:spPr>
          <a:xfrm>
            <a:off x="6114507"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88" name="object 188"/>
          <p:cNvSpPr/>
          <p:nvPr/>
        </p:nvSpPr>
        <p:spPr>
          <a:xfrm>
            <a:off x="6143358"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89" name="object 189"/>
          <p:cNvSpPr/>
          <p:nvPr/>
        </p:nvSpPr>
        <p:spPr>
          <a:xfrm>
            <a:off x="6172203"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90" name="object 190"/>
          <p:cNvSpPr/>
          <p:nvPr/>
        </p:nvSpPr>
        <p:spPr>
          <a:xfrm>
            <a:off x="6201053"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91" name="object 191"/>
          <p:cNvSpPr/>
          <p:nvPr/>
        </p:nvSpPr>
        <p:spPr>
          <a:xfrm>
            <a:off x="6229905"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92" name="object 192"/>
          <p:cNvSpPr/>
          <p:nvPr/>
        </p:nvSpPr>
        <p:spPr>
          <a:xfrm>
            <a:off x="6258753"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93" name="object 193"/>
          <p:cNvSpPr/>
          <p:nvPr/>
        </p:nvSpPr>
        <p:spPr>
          <a:xfrm>
            <a:off x="6287600"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94" name="object 194"/>
          <p:cNvSpPr/>
          <p:nvPr/>
        </p:nvSpPr>
        <p:spPr>
          <a:xfrm>
            <a:off x="6316451"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95" name="object 195"/>
          <p:cNvSpPr/>
          <p:nvPr/>
        </p:nvSpPr>
        <p:spPr>
          <a:xfrm>
            <a:off x="6345301"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96" name="object 196"/>
          <p:cNvSpPr/>
          <p:nvPr/>
        </p:nvSpPr>
        <p:spPr>
          <a:xfrm>
            <a:off x="6374146"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197" name="object 197"/>
          <p:cNvSpPr/>
          <p:nvPr/>
        </p:nvSpPr>
        <p:spPr>
          <a:xfrm>
            <a:off x="6402998"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98" name="object 198"/>
          <p:cNvSpPr/>
          <p:nvPr/>
        </p:nvSpPr>
        <p:spPr>
          <a:xfrm>
            <a:off x="6431847"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199" name="object 199"/>
          <p:cNvSpPr/>
          <p:nvPr/>
        </p:nvSpPr>
        <p:spPr>
          <a:xfrm>
            <a:off x="6460692"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00" name="object 200"/>
          <p:cNvSpPr/>
          <p:nvPr/>
        </p:nvSpPr>
        <p:spPr>
          <a:xfrm>
            <a:off x="6489542"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01" name="object 201"/>
          <p:cNvSpPr/>
          <p:nvPr/>
        </p:nvSpPr>
        <p:spPr>
          <a:xfrm>
            <a:off x="6518394"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02" name="object 202"/>
          <p:cNvSpPr/>
          <p:nvPr/>
        </p:nvSpPr>
        <p:spPr>
          <a:xfrm>
            <a:off x="6547244"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03" name="object 203"/>
          <p:cNvSpPr/>
          <p:nvPr/>
        </p:nvSpPr>
        <p:spPr>
          <a:xfrm>
            <a:off x="6576088"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04" name="object 204"/>
          <p:cNvSpPr/>
          <p:nvPr/>
        </p:nvSpPr>
        <p:spPr>
          <a:xfrm>
            <a:off x="6633790"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05" name="object 205"/>
          <p:cNvSpPr/>
          <p:nvPr/>
        </p:nvSpPr>
        <p:spPr>
          <a:xfrm>
            <a:off x="6662636"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06" name="object 206"/>
          <p:cNvSpPr/>
          <p:nvPr/>
        </p:nvSpPr>
        <p:spPr>
          <a:xfrm>
            <a:off x="6691487"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07" name="object 207"/>
          <p:cNvSpPr/>
          <p:nvPr/>
        </p:nvSpPr>
        <p:spPr>
          <a:xfrm>
            <a:off x="6720337"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08" name="object 208"/>
          <p:cNvSpPr/>
          <p:nvPr/>
        </p:nvSpPr>
        <p:spPr>
          <a:xfrm>
            <a:off x="6749182"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09" name="object 209"/>
          <p:cNvSpPr/>
          <p:nvPr/>
        </p:nvSpPr>
        <p:spPr>
          <a:xfrm>
            <a:off x="6778031"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10" name="object 210"/>
          <p:cNvSpPr/>
          <p:nvPr/>
        </p:nvSpPr>
        <p:spPr>
          <a:xfrm>
            <a:off x="6806882"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11" name="object 211"/>
          <p:cNvSpPr/>
          <p:nvPr/>
        </p:nvSpPr>
        <p:spPr>
          <a:xfrm>
            <a:off x="6835733"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12" name="object 212"/>
          <p:cNvSpPr/>
          <p:nvPr/>
        </p:nvSpPr>
        <p:spPr>
          <a:xfrm>
            <a:off x="6864578"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13" name="object 213"/>
          <p:cNvSpPr/>
          <p:nvPr/>
        </p:nvSpPr>
        <p:spPr>
          <a:xfrm>
            <a:off x="6893430"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14" name="object 214"/>
          <p:cNvSpPr/>
          <p:nvPr/>
        </p:nvSpPr>
        <p:spPr>
          <a:xfrm>
            <a:off x="6922281"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15" name="object 215"/>
          <p:cNvSpPr/>
          <p:nvPr/>
        </p:nvSpPr>
        <p:spPr>
          <a:xfrm>
            <a:off x="6951125"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16" name="object 216"/>
          <p:cNvSpPr/>
          <p:nvPr/>
        </p:nvSpPr>
        <p:spPr>
          <a:xfrm>
            <a:off x="6979976"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17" name="object 217"/>
          <p:cNvSpPr/>
          <p:nvPr/>
        </p:nvSpPr>
        <p:spPr>
          <a:xfrm>
            <a:off x="7009400"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18" name="object 218"/>
          <p:cNvSpPr/>
          <p:nvPr/>
        </p:nvSpPr>
        <p:spPr>
          <a:xfrm>
            <a:off x="7038249"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19" name="object 219"/>
          <p:cNvSpPr/>
          <p:nvPr/>
        </p:nvSpPr>
        <p:spPr>
          <a:xfrm>
            <a:off x="7067102"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20" name="object 220"/>
          <p:cNvSpPr/>
          <p:nvPr/>
        </p:nvSpPr>
        <p:spPr>
          <a:xfrm>
            <a:off x="7095951"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21" name="object 221"/>
          <p:cNvSpPr/>
          <p:nvPr/>
        </p:nvSpPr>
        <p:spPr>
          <a:xfrm>
            <a:off x="7124797"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22" name="object 222"/>
          <p:cNvSpPr/>
          <p:nvPr/>
        </p:nvSpPr>
        <p:spPr>
          <a:xfrm>
            <a:off x="7153648"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23" name="object 223"/>
          <p:cNvSpPr/>
          <p:nvPr/>
        </p:nvSpPr>
        <p:spPr>
          <a:xfrm>
            <a:off x="7182497"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24" name="object 224"/>
          <p:cNvSpPr/>
          <p:nvPr/>
        </p:nvSpPr>
        <p:spPr>
          <a:xfrm>
            <a:off x="7211343"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25" name="object 225"/>
          <p:cNvSpPr/>
          <p:nvPr/>
        </p:nvSpPr>
        <p:spPr>
          <a:xfrm>
            <a:off x="7240193"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26" name="object 226"/>
          <p:cNvSpPr/>
          <p:nvPr/>
        </p:nvSpPr>
        <p:spPr>
          <a:xfrm>
            <a:off x="7269044" y="4115393"/>
            <a:ext cx="0" cy="207438"/>
          </a:xfrm>
          <a:custGeom>
            <a:avLst/>
            <a:gdLst/>
            <a:ahLst/>
            <a:cxnLst/>
            <a:rect l="l" t="t" r="r" b="b"/>
            <a:pathLst>
              <a:path h="252095">
                <a:moveTo>
                  <a:pt x="0" y="0"/>
                </a:moveTo>
                <a:lnTo>
                  <a:pt x="0" y="251942"/>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27" name="object 227"/>
          <p:cNvSpPr/>
          <p:nvPr/>
        </p:nvSpPr>
        <p:spPr>
          <a:xfrm>
            <a:off x="7297889"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28" name="object 228"/>
          <p:cNvSpPr/>
          <p:nvPr/>
        </p:nvSpPr>
        <p:spPr>
          <a:xfrm>
            <a:off x="7326739" y="4115393"/>
            <a:ext cx="0" cy="207438"/>
          </a:xfrm>
          <a:custGeom>
            <a:avLst/>
            <a:gdLst/>
            <a:ahLst/>
            <a:cxnLst/>
            <a:rect l="l" t="t" r="r" b="b"/>
            <a:pathLst>
              <a:path h="252095">
                <a:moveTo>
                  <a:pt x="0" y="0"/>
                </a:moveTo>
                <a:lnTo>
                  <a:pt x="0" y="251942"/>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29" name="object 229"/>
          <p:cNvSpPr/>
          <p:nvPr/>
        </p:nvSpPr>
        <p:spPr>
          <a:xfrm>
            <a:off x="5512353"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30" name="object 230"/>
          <p:cNvSpPr/>
          <p:nvPr/>
        </p:nvSpPr>
        <p:spPr>
          <a:xfrm>
            <a:off x="5601163"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31" name="object 231"/>
          <p:cNvSpPr/>
          <p:nvPr/>
        </p:nvSpPr>
        <p:spPr>
          <a:xfrm>
            <a:off x="5645571"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32" name="object 232"/>
          <p:cNvSpPr/>
          <p:nvPr/>
        </p:nvSpPr>
        <p:spPr>
          <a:xfrm>
            <a:off x="5689976"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33" name="object 233"/>
          <p:cNvSpPr/>
          <p:nvPr/>
        </p:nvSpPr>
        <p:spPr>
          <a:xfrm>
            <a:off x="5734380"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34" name="object 234"/>
          <p:cNvSpPr/>
          <p:nvPr/>
        </p:nvSpPr>
        <p:spPr>
          <a:xfrm>
            <a:off x="5778783"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35" name="object 235"/>
          <p:cNvSpPr/>
          <p:nvPr/>
        </p:nvSpPr>
        <p:spPr>
          <a:xfrm>
            <a:off x="5823189"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36" name="object 236"/>
          <p:cNvSpPr/>
          <p:nvPr/>
        </p:nvSpPr>
        <p:spPr>
          <a:xfrm>
            <a:off x="5867594"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37" name="object 237"/>
          <p:cNvSpPr/>
          <p:nvPr/>
        </p:nvSpPr>
        <p:spPr>
          <a:xfrm>
            <a:off x="5911998"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38" name="object 238"/>
          <p:cNvSpPr/>
          <p:nvPr/>
        </p:nvSpPr>
        <p:spPr>
          <a:xfrm>
            <a:off x="5956402"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39" name="object 239"/>
          <p:cNvSpPr/>
          <p:nvPr/>
        </p:nvSpPr>
        <p:spPr>
          <a:xfrm>
            <a:off x="6000811"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40" name="object 240"/>
          <p:cNvSpPr/>
          <p:nvPr/>
        </p:nvSpPr>
        <p:spPr>
          <a:xfrm>
            <a:off x="6045215"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41" name="object 241"/>
          <p:cNvSpPr/>
          <p:nvPr/>
        </p:nvSpPr>
        <p:spPr>
          <a:xfrm>
            <a:off x="6089619"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42" name="object 242"/>
          <p:cNvSpPr/>
          <p:nvPr/>
        </p:nvSpPr>
        <p:spPr>
          <a:xfrm>
            <a:off x="6134025"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43" name="object 243"/>
          <p:cNvSpPr/>
          <p:nvPr/>
        </p:nvSpPr>
        <p:spPr>
          <a:xfrm>
            <a:off x="6178429"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44" name="object 244"/>
          <p:cNvSpPr/>
          <p:nvPr/>
        </p:nvSpPr>
        <p:spPr>
          <a:xfrm>
            <a:off x="6222833"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45" name="object 245"/>
          <p:cNvSpPr/>
          <p:nvPr/>
        </p:nvSpPr>
        <p:spPr>
          <a:xfrm>
            <a:off x="6267239"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46" name="object 246"/>
          <p:cNvSpPr/>
          <p:nvPr/>
        </p:nvSpPr>
        <p:spPr>
          <a:xfrm>
            <a:off x="6311642"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47" name="object 247"/>
          <p:cNvSpPr/>
          <p:nvPr/>
        </p:nvSpPr>
        <p:spPr>
          <a:xfrm>
            <a:off x="6356051"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48" name="object 248"/>
          <p:cNvSpPr/>
          <p:nvPr/>
        </p:nvSpPr>
        <p:spPr>
          <a:xfrm>
            <a:off x="6400454"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49" name="object 249"/>
          <p:cNvSpPr/>
          <p:nvPr/>
        </p:nvSpPr>
        <p:spPr>
          <a:xfrm>
            <a:off x="6444859" y="4549439"/>
            <a:ext cx="0" cy="207438"/>
          </a:xfrm>
          <a:custGeom>
            <a:avLst/>
            <a:gdLst/>
            <a:ahLst/>
            <a:cxnLst/>
            <a:rect l="l" t="t" r="r" b="b"/>
            <a:pathLst>
              <a:path h="252095">
                <a:moveTo>
                  <a:pt x="0" y="0"/>
                </a:moveTo>
                <a:lnTo>
                  <a:pt x="0" y="251942"/>
                </a:lnTo>
              </a:path>
            </a:pathLst>
          </a:custGeom>
          <a:ln w="34213">
            <a:solidFill>
              <a:srgbClr val="B6104E"/>
            </a:solidFill>
          </a:ln>
        </p:spPr>
        <p:txBody>
          <a:bodyPr wrap="square" lIns="0" tIns="0" rIns="0" bIns="0" rtlCol="0"/>
          <a:lstStyle/>
          <a:p>
            <a:pPr defTabSz="752460"/>
            <a:endParaRPr sz="1481">
              <a:solidFill>
                <a:prstClr val="black"/>
              </a:solidFill>
              <a:latin typeface="Calibri"/>
            </a:endParaRPr>
          </a:p>
        </p:txBody>
      </p:sp>
      <p:sp>
        <p:nvSpPr>
          <p:cNvPr id="250" name="object 250"/>
          <p:cNvSpPr/>
          <p:nvPr/>
        </p:nvSpPr>
        <p:spPr>
          <a:xfrm>
            <a:off x="5508677"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51" name="object 251"/>
          <p:cNvSpPr/>
          <p:nvPr/>
        </p:nvSpPr>
        <p:spPr>
          <a:xfrm>
            <a:off x="5595225"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52" name="object 252"/>
          <p:cNvSpPr/>
          <p:nvPr/>
        </p:nvSpPr>
        <p:spPr>
          <a:xfrm>
            <a:off x="5624076"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53" name="object 253"/>
          <p:cNvSpPr/>
          <p:nvPr/>
        </p:nvSpPr>
        <p:spPr>
          <a:xfrm>
            <a:off x="5652927"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54" name="object 254"/>
          <p:cNvSpPr/>
          <p:nvPr/>
        </p:nvSpPr>
        <p:spPr>
          <a:xfrm>
            <a:off x="5681769"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55" name="object 255"/>
          <p:cNvSpPr/>
          <p:nvPr/>
        </p:nvSpPr>
        <p:spPr>
          <a:xfrm>
            <a:off x="5710621"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56" name="object 256"/>
          <p:cNvSpPr/>
          <p:nvPr/>
        </p:nvSpPr>
        <p:spPr>
          <a:xfrm>
            <a:off x="5739472"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57" name="object 257"/>
          <p:cNvSpPr/>
          <p:nvPr/>
        </p:nvSpPr>
        <p:spPr>
          <a:xfrm>
            <a:off x="5768322"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58" name="object 258"/>
          <p:cNvSpPr/>
          <p:nvPr/>
        </p:nvSpPr>
        <p:spPr>
          <a:xfrm>
            <a:off x="5797167"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59" name="object 259"/>
          <p:cNvSpPr/>
          <p:nvPr/>
        </p:nvSpPr>
        <p:spPr>
          <a:xfrm>
            <a:off x="5826018"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60" name="object 260"/>
          <p:cNvSpPr/>
          <p:nvPr/>
        </p:nvSpPr>
        <p:spPr>
          <a:xfrm>
            <a:off x="5854869"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61" name="object 261"/>
          <p:cNvSpPr/>
          <p:nvPr/>
        </p:nvSpPr>
        <p:spPr>
          <a:xfrm>
            <a:off x="5883713"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62" name="object 262"/>
          <p:cNvSpPr/>
          <p:nvPr/>
        </p:nvSpPr>
        <p:spPr>
          <a:xfrm>
            <a:off x="5912563"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63" name="object 263"/>
          <p:cNvSpPr/>
          <p:nvPr/>
        </p:nvSpPr>
        <p:spPr>
          <a:xfrm>
            <a:off x="5941415"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64" name="object 264"/>
          <p:cNvSpPr/>
          <p:nvPr/>
        </p:nvSpPr>
        <p:spPr>
          <a:xfrm>
            <a:off x="5970259"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65" name="object 265"/>
          <p:cNvSpPr/>
          <p:nvPr/>
        </p:nvSpPr>
        <p:spPr>
          <a:xfrm>
            <a:off x="5999110"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66" name="object 266"/>
          <p:cNvSpPr/>
          <p:nvPr/>
        </p:nvSpPr>
        <p:spPr>
          <a:xfrm>
            <a:off x="6027962"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67" name="object 267"/>
          <p:cNvSpPr/>
          <p:nvPr/>
        </p:nvSpPr>
        <p:spPr>
          <a:xfrm>
            <a:off x="6056811"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68" name="object 268"/>
          <p:cNvSpPr/>
          <p:nvPr/>
        </p:nvSpPr>
        <p:spPr>
          <a:xfrm>
            <a:off x="6085657"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69" name="object 269"/>
          <p:cNvSpPr/>
          <p:nvPr/>
        </p:nvSpPr>
        <p:spPr>
          <a:xfrm>
            <a:off x="6114507"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70" name="object 270"/>
          <p:cNvSpPr/>
          <p:nvPr/>
        </p:nvSpPr>
        <p:spPr>
          <a:xfrm>
            <a:off x="6143358"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71" name="object 271"/>
          <p:cNvSpPr/>
          <p:nvPr/>
        </p:nvSpPr>
        <p:spPr>
          <a:xfrm>
            <a:off x="6172203"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72" name="object 272"/>
          <p:cNvSpPr/>
          <p:nvPr/>
        </p:nvSpPr>
        <p:spPr>
          <a:xfrm>
            <a:off x="6201053"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73" name="object 273"/>
          <p:cNvSpPr/>
          <p:nvPr/>
        </p:nvSpPr>
        <p:spPr>
          <a:xfrm>
            <a:off x="6229905"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74" name="object 274"/>
          <p:cNvSpPr/>
          <p:nvPr/>
        </p:nvSpPr>
        <p:spPr>
          <a:xfrm>
            <a:off x="6258753"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75" name="object 275"/>
          <p:cNvSpPr/>
          <p:nvPr/>
        </p:nvSpPr>
        <p:spPr>
          <a:xfrm>
            <a:off x="6287600"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76" name="object 276"/>
          <p:cNvSpPr/>
          <p:nvPr/>
        </p:nvSpPr>
        <p:spPr>
          <a:xfrm>
            <a:off x="6316451"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77" name="object 277"/>
          <p:cNvSpPr/>
          <p:nvPr/>
        </p:nvSpPr>
        <p:spPr>
          <a:xfrm>
            <a:off x="6345301"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78" name="object 278"/>
          <p:cNvSpPr/>
          <p:nvPr/>
        </p:nvSpPr>
        <p:spPr>
          <a:xfrm>
            <a:off x="6374146"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79" name="object 279"/>
          <p:cNvSpPr/>
          <p:nvPr/>
        </p:nvSpPr>
        <p:spPr>
          <a:xfrm>
            <a:off x="6402998"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80" name="object 280"/>
          <p:cNvSpPr/>
          <p:nvPr/>
        </p:nvSpPr>
        <p:spPr>
          <a:xfrm>
            <a:off x="6431847"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81" name="object 281"/>
          <p:cNvSpPr/>
          <p:nvPr/>
        </p:nvSpPr>
        <p:spPr>
          <a:xfrm>
            <a:off x="6460692"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82" name="object 282"/>
          <p:cNvSpPr/>
          <p:nvPr/>
        </p:nvSpPr>
        <p:spPr>
          <a:xfrm>
            <a:off x="6576088"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83" name="object 283"/>
          <p:cNvSpPr/>
          <p:nvPr/>
        </p:nvSpPr>
        <p:spPr>
          <a:xfrm>
            <a:off x="6633790"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84" name="object 284"/>
          <p:cNvSpPr/>
          <p:nvPr/>
        </p:nvSpPr>
        <p:spPr>
          <a:xfrm>
            <a:off x="6662636"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85" name="object 285"/>
          <p:cNvSpPr/>
          <p:nvPr/>
        </p:nvSpPr>
        <p:spPr>
          <a:xfrm>
            <a:off x="6691487"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86" name="object 286"/>
          <p:cNvSpPr/>
          <p:nvPr/>
        </p:nvSpPr>
        <p:spPr>
          <a:xfrm>
            <a:off x="6720337"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87" name="object 287"/>
          <p:cNvSpPr/>
          <p:nvPr/>
        </p:nvSpPr>
        <p:spPr>
          <a:xfrm>
            <a:off x="6749182"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88" name="object 288"/>
          <p:cNvSpPr/>
          <p:nvPr/>
        </p:nvSpPr>
        <p:spPr>
          <a:xfrm>
            <a:off x="6778031"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89" name="object 289"/>
          <p:cNvSpPr/>
          <p:nvPr/>
        </p:nvSpPr>
        <p:spPr>
          <a:xfrm>
            <a:off x="6806882"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90" name="object 290"/>
          <p:cNvSpPr/>
          <p:nvPr/>
        </p:nvSpPr>
        <p:spPr>
          <a:xfrm>
            <a:off x="6835733"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91" name="object 291"/>
          <p:cNvSpPr/>
          <p:nvPr/>
        </p:nvSpPr>
        <p:spPr>
          <a:xfrm>
            <a:off x="6864578"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92" name="object 292"/>
          <p:cNvSpPr/>
          <p:nvPr/>
        </p:nvSpPr>
        <p:spPr>
          <a:xfrm>
            <a:off x="6893430"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93" name="object 293"/>
          <p:cNvSpPr/>
          <p:nvPr/>
        </p:nvSpPr>
        <p:spPr>
          <a:xfrm>
            <a:off x="6922281"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94" name="object 294"/>
          <p:cNvSpPr/>
          <p:nvPr/>
        </p:nvSpPr>
        <p:spPr>
          <a:xfrm>
            <a:off x="6951125"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95" name="object 295"/>
          <p:cNvSpPr/>
          <p:nvPr/>
        </p:nvSpPr>
        <p:spPr>
          <a:xfrm>
            <a:off x="6979976"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96" name="object 296"/>
          <p:cNvSpPr/>
          <p:nvPr/>
        </p:nvSpPr>
        <p:spPr>
          <a:xfrm>
            <a:off x="7009400"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97" name="object 297"/>
          <p:cNvSpPr/>
          <p:nvPr/>
        </p:nvSpPr>
        <p:spPr>
          <a:xfrm>
            <a:off x="7038249"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298" name="object 298"/>
          <p:cNvSpPr/>
          <p:nvPr/>
        </p:nvSpPr>
        <p:spPr>
          <a:xfrm>
            <a:off x="7067102"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299" name="object 299"/>
          <p:cNvSpPr/>
          <p:nvPr/>
        </p:nvSpPr>
        <p:spPr>
          <a:xfrm>
            <a:off x="7095951"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00" name="object 300"/>
          <p:cNvSpPr/>
          <p:nvPr/>
        </p:nvSpPr>
        <p:spPr>
          <a:xfrm>
            <a:off x="7124797"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01" name="object 301"/>
          <p:cNvSpPr/>
          <p:nvPr/>
        </p:nvSpPr>
        <p:spPr>
          <a:xfrm>
            <a:off x="7153648"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02" name="object 302"/>
          <p:cNvSpPr/>
          <p:nvPr/>
        </p:nvSpPr>
        <p:spPr>
          <a:xfrm>
            <a:off x="7182497"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03" name="object 303"/>
          <p:cNvSpPr/>
          <p:nvPr/>
        </p:nvSpPr>
        <p:spPr>
          <a:xfrm>
            <a:off x="7211343"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04" name="object 304"/>
          <p:cNvSpPr/>
          <p:nvPr/>
        </p:nvSpPr>
        <p:spPr>
          <a:xfrm>
            <a:off x="7240193"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05" name="object 305"/>
          <p:cNvSpPr/>
          <p:nvPr/>
        </p:nvSpPr>
        <p:spPr>
          <a:xfrm>
            <a:off x="7269044"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06" name="object 306"/>
          <p:cNvSpPr/>
          <p:nvPr/>
        </p:nvSpPr>
        <p:spPr>
          <a:xfrm>
            <a:off x="7297889"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07" name="object 307"/>
          <p:cNvSpPr/>
          <p:nvPr/>
        </p:nvSpPr>
        <p:spPr>
          <a:xfrm>
            <a:off x="7326739"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08" name="object 308"/>
          <p:cNvSpPr/>
          <p:nvPr/>
        </p:nvSpPr>
        <p:spPr>
          <a:xfrm>
            <a:off x="7354334"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09" name="object 309"/>
          <p:cNvSpPr/>
          <p:nvPr/>
        </p:nvSpPr>
        <p:spPr>
          <a:xfrm>
            <a:off x="7383180"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10" name="object 310"/>
          <p:cNvSpPr/>
          <p:nvPr/>
        </p:nvSpPr>
        <p:spPr>
          <a:xfrm>
            <a:off x="7412032"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11" name="object 311"/>
          <p:cNvSpPr/>
          <p:nvPr/>
        </p:nvSpPr>
        <p:spPr>
          <a:xfrm>
            <a:off x="7440882"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12" name="object 312"/>
          <p:cNvSpPr/>
          <p:nvPr/>
        </p:nvSpPr>
        <p:spPr>
          <a:xfrm>
            <a:off x="7469727"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13" name="object 313"/>
          <p:cNvSpPr/>
          <p:nvPr/>
        </p:nvSpPr>
        <p:spPr>
          <a:xfrm>
            <a:off x="7498577"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14" name="object 314"/>
          <p:cNvSpPr/>
          <p:nvPr/>
        </p:nvSpPr>
        <p:spPr>
          <a:xfrm>
            <a:off x="7527428"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15" name="object 315"/>
          <p:cNvSpPr/>
          <p:nvPr/>
        </p:nvSpPr>
        <p:spPr>
          <a:xfrm>
            <a:off x="7556280"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16" name="object 316"/>
          <p:cNvSpPr/>
          <p:nvPr/>
        </p:nvSpPr>
        <p:spPr>
          <a:xfrm>
            <a:off x="7585123" y="4795436"/>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17" name="object 317"/>
          <p:cNvSpPr/>
          <p:nvPr/>
        </p:nvSpPr>
        <p:spPr>
          <a:xfrm>
            <a:off x="7613975"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18" name="object 318"/>
          <p:cNvSpPr/>
          <p:nvPr/>
        </p:nvSpPr>
        <p:spPr>
          <a:xfrm>
            <a:off x="7642825" y="4795436"/>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graphicFrame>
        <p:nvGraphicFramePr>
          <p:cNvPr id="319" name="object 319"/>
          <p:cNvGraphicFramePr>
            <a:graphicFrameLocks noGrp="1"/>
          </p:cNvGraphicFramePr>
          <p:nvPr/>
        </p:nvGraphicFramePr>
        <p:xfrm>
          <a:off x="4999248" y="3868820"/>
          <a:ext cx="2673174" cy="3679658"/>
        </p:xfrm>
        <a:graphic>
          <a:graphicData uri="http://schemas.openxmlformats.org/drawingml/2006/table">
            <a:tbl>
              <a:tblPr firstRow="1" bandRow="1">
                <a:tableStyleId>{2D5ABB26-0587-4C30-8999-92F81FD0307C}</a:tableStyleId>
              </a:tblPr>
              <a:tblGrid>
                <a:gridCol w="453020">
                  <a:extLst>
                    <a:ext uri="{9D8B030D-6E8A-4147-A177-3AD203B41FA5}">
                      <a16:colId xmlns:a16="http://schemas.microsoft.com/office/drawing/2014/main" val="20000"/>
                    </a:ext>
                  </a:extLst>
                </a:gridCol>
                <a:gridCol w="72629">
                  <a:extLst>
                    <a:ext uri="{9D8B030D-6E8A-4147-A177-3AD203B41FA5}">
                      <a16:colId xmlns:a16="http://schemas.microsoft.com/office/drawing/2014/main" val="20001"/>
                    </a:ext>
                  </a:extLst>
                </a:gridCol>
                <a:gridCol w="34485">
                  <a:extLst>
                    <a:ext uri="{9D8B030D-6E8A-4147-A177-3AD203B41FA5}">
                      <a16:colId xmlns:a16="http://schemas.microsoft.com/office/drawing/2014/main" val="20002"/>
                    </a:ext>
                  </a:extLst>
                </a:gridCol>
                <a:gridCol w="52251">
                  <a:extLst>
                    <a:ext uri="{9D8B030D-6E8A-4147-A177-3AD203B41FA5}">
                      <a16:colId xmlns:a16="http://schemas.microsoft.com/office/drawing/2014/main" val="20003"/>
                    </a:ext>
                  </a:extLst>
                </a:gridCol>
                <a:gridCol w="35008">
                  <a:extLst>
                    <a:ext uri="{9D8B030D-6E8A-4147-A177-3AD203B41FA5}">
                      <a16:colId xmlns:a16="http://schemas.microsoft.com/office/drawing/2014/main" val="20004"/>
                    </a:ext>
                  </a:extLst>
                </a:gridCol>
                <a:gridCol w="51729">
                  <a:extLst>
                    <a:ext uri="{9D8B030D-6E8A-4147-A177-3AD203B41FA5}">
                      <a16:colId xmlns:a16="http://schemas.microsoft.com/office/drawing/2014/main" val="20005"/>
                    </a:ext>
                  </a:extLst>
                </a:gridCol>
                <a:gridCol w="35531">
                  <a:extLst>
                    <a:ext uri="{9D8B030D-6E8A-4147-A177-3AD203B41FA5}">
                      <a16:colId xmlns:a16="http://schemas.microsoft.com/office/drawing/2014/main" val="20006"/>
                    </a:ext>
                  </a:extLst>
                </a:gridCol>
                <a:gridCol w="51206">
                  <a:extLst>
                    <a:ext uri="{9D8B030D-6E8A-4147-A177-3AD203B41FA5}">
                      <a16:colId xmlns:a16="http://schemas.microsoft.com/office/drawing/2014/main" val="20007"/>
                    </a:ext>
                  </a:extLst>
                </a:gridCol>
                <a:gridCol w="36576">
                  <a:extLst>
                    <a:ext uri="{9D8B030D-6E8A-4147-A177-3AD203B41FA5}">
                      <a16:colId xmlns:a16="http://schemas.microsoft.com/office/drawing/2014/main" val="20008"/>
                    </a:ext>
                  </a:extLst>
                </a:gridCol>
                <a:gridCol w="52773">
                  <a:extLst>
                    <a:ext uri="{9D8B030D-6E8A-4147-A177-3AD203B41FA5}">
                      <a16:colId xmlns:a16="http://schemas.microsoft.com/office/drawing/2014/main" val="20009"/>
                    </a:ext>
                  </a:extLst>
                </a:gridCol>
                <a:gridCol w="36053">
                  <a:extLst>
                    <a:ext uri="{9D8B030D-6E8A-4147-A177-3AD203B41FA5}">
                      <a16:colId xmlns:a16="http://schemas.microsoft.com/office/drawing/2014/main" val="20010"/>
                    </a:ext>
                  </a:extLst>
                </a:gridCol>
                <a:gridCol w="51206">
                  <a:extLst>
                    <a:ext uri="{9D8B030D-6E8A-4147-A177-3AD203B41FA5}">
                      <a16:colId xmlns:a16="http://schemas.microsoft.com/office/drawing/2014/main" val="20011"/>
                    </a:ext>
                  </a:extLst>
                </a:gridCol>
                <a:gridCol w="37620">
                  <a:extLst>
                    <a:ext uri="{9D8B030D-6E8A-4147-A177-3AD203B41FA5}">
                      <a16:colId xmlns:a16="http://schemas.microsoft.com/office/drawing/2014/main" val="20012"/>
                    </a:ext>
                  </a:extLst>
                </a:gridCol>
                <a:gridCol w="44414">
                  <a:extLst>
                    <a:ext uri="{9D8B030D-6E8A-4147-A177-3AD203B41FA5}">
                      <a16:colId xmlns:a16="http://schemas.microsoft.com/office/drawing/2014/main" val="20013"/>
                    </a:ext>
                  </a:extLst>
                </a:gridCol>
                <a:gridCol w="44414">
                  <a:extLst>
                    <a:ext uri="{9D8B030D-6E8A-4147-A177-3AD203B41FA5}">
                      <a16:colId xmlns:a16="http://schemas.microsoft.com/office/drawing/2014/main" val="20014"/>
                    </a:ext>
                  </a:extLst>
                </a:gridCol>
                <a:gridCol w="48070">
                  <a:extLst>
                    <a:ext uri="{9D8B030D-6E8A-4147-A177-3AD203B41FA5}">
                      <a16:colId xmlns:a16="http://schemas.microsoft.com/office/drawing/2014/main" val="20015"/>
                    </a:ext>
                  </a:extLst>
                </a:gridCol>
                <a:gridCol w="52773">
                  <a:extLst>
                    <a:ext uri="{9D8B030D-6E8A-4147-A177-3AD203B41FA5}">
                      <a16:colId xmlns:a16="http://schemas.microsoft.com/office/drawing/2014/main" val="20016"/>
                    </a:ext>
                  </a:extLst>
                </a:gridCol>
                <a:gridCol w="35008">
                  <a:extLst>
                    <a:ext uri="{9D8B030D-6E8A-4147-A177-3AD203B41FA5}">
                      <a16:colId xmlns:a16="http://schemas.microsoft.com/office/drawing/2014/main" val="20017"/>
                    </a:ext>
                  </a:extLst>
                </a:gridCol>
                <a:gridCol w="52251">
                  <a:extLst>
                    <a:ext uri="{9D8B030D-6E8A-4147-A177-3AD203B41FA5}">
                      <a16:colId xmlns:a16="http://schemas.microsoft.com/office/drawing/2014/main" val="20018"/>
                    </a:ext>
                  </a:extLst>
                </a:gridCol>
                <a:gridCol w="35531">
                  <a:extLst>
                    <a:ext uri="{9D8B030D-6E8A-4147-A177-3AD203B41FA5}">
                      <a16:colId xmlns:a16="http://schemas.microsoft.com/office/drawing/2014/main" val="20019"/>
                    </a:ext>
                  </a:extLst>
                </a:gridCol>
                <a:gridCol w="51729">
                  <a:extLst>
                    <a:ext uri="{9D8B030D-6E8A-4147-A177-3AD203B41FA5}">
                      <a16:colId xmlns:a16="http://schemas.microsoft.com/office/drawing/2014/main" val="20020"/>
                    </a:ext>
                  </a:extLst>
                </a:gridCol>
                <a:gridCol w="36053">
                  <a:extLst>
                    <a:ext uri="{9D8B030D-6E8A-4147-A177-3AD203B41FA5}">
                      <a16:colId xmlns:a16="http://schemas.microsoft.com/office/drawing/2014/main" val="20021"/>
                    </a:ext>
                  </a:extLst>
                </a:gridCol>
                <a:gridCol w="52774">
                  <a:extLst>
                    <a:ext uri="{9D8B030D-6E8A-4147-A177-3AD203B41FA5}">
                      <a16:colId xmlns:a16="http://schemas.microsoft.com/office/drawing/2014/main" val="20022"/>
                    </a:ext>
                  </a:extLst>
                </a:gridCol>
                <a:gridCol w="35008">
                  <a:extLst>
                    <a:ext uri="{9D8B030D-6E8A-4147-A177-3AD203B41FA5}">
                      <a16:colId xmlns:a16="http://schemas.microsoft.com/office/drawing/2014/main" val="20023"/>
                    </a:ext>
                  </a:extLst>
                </a:gridCol>
                <a:gridCol w="51728">
                  <a:extLst>
                    <a:ext uri="{9D8B030D-6E8A-4147-A177-3AD203B41FA5}">
                      <a16:colId xmlns:a16="http://schemas.microsoft.com/office/drawing/2014/main" val="20024"/>
                    </a:ext>
                  </a:extLst>
                </a:gridCol>
                <a:gridCol w="35531">
                  <a:extLst>
                    <a:ext uri="{9D8B030D-6E8A-4147-A177-3AD203B41FA5}">
                      <a16:colId xmlns:a16="http://schemas.microsoft.com/office/drawing/2014/main" val="20025"/>
                    </a:ext>
                  </a:extLst>
                </a:gridCol>
                <a:gridCol w="34486">
                  <a:extLst>
                    <a:ext uri="{9D8B030D-6E8A-4147-A177-3AD203B41FA5}">
                      <a16:colId xmlns:a16="http://schemas.microsoft.com/office/drawing/2014/main" val="20026"/>
                    </a:ext>
                  </a:extLst>
                </a:gridCol>
                <a:gridCol w="991210">
                  <a:extLst>
                    <a:ext uri="{9D8B030D-6E8A-4147-A177-3AD203B41FA5}">
                      <a16:colId xmlns:a16="http://schemas.microsoft.com/office/drawing/2014/main" val="20027"/>
                    </a:ext>
                  </a:extLst>
                </a:gridCol>
                <a:gridCol w="43369">
                  <a:extLst>
                    <a:ext uri="{9D8B030D-6E8A-4147-A177-3AD203B41FA5}">
                      <a16:colId xmlns:a16="http://schemas.microsoft.com/office/drawing/2014/main" val="20028"/>
                    </a:ext>
                  </a:extLst>
                </a:gridCol>
                <a:gridCol w="28738">
                  <a:extLst>
                    <a:ext uri="{9D8B030D-6E8A-4147-A177-3AD203B41FA5}">
                      <a16:colId xmlns:a16="http://schemas.microsoft.com/office/drawing/2014/main" val="20029"/>
                    </a:ext>
                  </a:extLst>
                </a:gridCol>
              </a:tblGrid>
              <a:tr h="856923">
                <a:tc>
                  <a:txBody>
                    <a:bodyPr/>
                    <a:lstStyle/>
                    <a:p>
                      <a:pPr marL="198120" marR="1449070" indent="182245">
                        <a:lnSpc>
                          <a:spcPts val="1110"/>
                        </a:lnSpc>
                        <a:spcBef>
                          <a:spcPts val="500"/>
                        </a:spcBef>
                      </a:pPr>
                      <a:r>
                        <a:rPr sz="700" spc="-60" dirty="0">
                          <a:latin typeface="Gill Sans MT"/>
                          <a:cs typeface="Gill Sans MT"/>
                        </a:rPr>
                        <a:t>AT </a:t>
                      </a:r>
                      <a:r>
                        <a:rPr sz="700" spc="-5" dirty="0">
                          <a:latin typeface="Gill Sans MT"/>
                          <a:cs typeface="Gill Sans MT"/>
                        </a:rPr>
                        <a:t>LEAST</a:t>
                      </a:r>
                      <a:endParaRPr sz="700">
                        <a:latin typeface="Gill Sans MT"/>
                        <a:cs typeface="Gill Sans MT"/>
                      </a:endParaRPr>
                    </a:p>
                  </a:txBody>
                  <a:tcPr marL="0" marR="0" marT="52251" marB="0">
                    <a:lnR w="38100">
                      <a:solidFill>
                        <a:srgbClr val="B6104E"/>
                      </a:solidFill>
                      <a:prstDash val="solid"/>
                    </a:lnR>
                  </a:tcPr>
                </a:tc>
                <a:tc>
                  <a:txBody>
                    <a:bodyPr/>
                    <a:lstStyle/>
                    <a:p>
                      <a:pPr>
                        <a:lnSpc>
                          <a:spcPct val="100000"/>
                        </a:lnSpc>
                      </a:pPr>
                      <a:endParaRPr sz="800">
                        <a:latin typeface="Times New Roman"/>
                        <a:cs typeface="Times New Roman"/>
                      </a:endParaRPr>
                    </a:p>
                  </a:txBody>
                  <a:tcPr marL="0" marR="0" marT="0" marB="0">
                    <a:lnL w="38100">
                      <a:solidFill>
                        <a:srgbClr val="B6104E"/>
                      </a:solidFill>
                      <a:prstDash val="solid"/>
                    </a:lnL>
                  </a:tcPr>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R="26034" algn="r">
                        <a:lnSpc>
                          <a:spcPct val="100000"/>
                        </a:lnSpc>
                        <a:spcBef>
                          <a:spcPts val="175"/>
                        </a:spcBef>
                      </a:pPr>
                      <a:r>
                        <a:rPr sz="900" dirty="0">
                          <a:solidFill>
                            <a:srgbClr val="B6104E"/>
                          </a:solidFill>
                          <a:latin typeface="Gill Sans MT"/>
                          <a:cs typeface="Gill Sans MT"/>
                        </a:rPr>
                        <a:t>31.5%</a:t>
                      </a:r>
                      <a:endParaRPr sz="900">
                        <a:latin typeface="Gill Sans MT"/>
                        <a:cs typeface="Gill Sans MT"/>
                      </a:endParaRPr>
                    </a:p>
                  </a:txBody>
                  <a:tcPr marL="0" marR="0" marT="18288" marB="0"/>
                </a:tc>
                <a:tc gridSpan="2">
                  <a:txBody>
                    <a:bodyPr/>
                    <a:lstStyle/>
                    <a:p>
                      <a:pPr>
                        <a:lnSpc>
                          <a:spcPct val="100000"/>
                        </a:lnSpc>
                      </a:pPr>
                      <a:endParaRPr sz="800">
                        <a:latin typeface="Times New Roman"/>
                        <a:cs typeface="Times New Roman"/>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802059">
                <a:tc>
                  <a:txBody>
                    <a:bodyPr/>
                    <a:lstStyle/>
                    <a:p>
                      <a:pPr marR="1450975" algn="r">
                        <a:lnSpc>
                          <a:spcPct val="100000"/>
                        </a:lnSpc>
                        <a:spcBef>
                          <a:spcPts val="114"/>
                        </a:spcBef>
                      </a:pPr>
                      <a:r>
                        <a:rPr sz="700" spc="-5" dirty="0">
                          <a:latin typeface="Gill Sans MT"/>
                          <a:cs typeface="Gill Sans MT"/>
                        </a:rPr>
                        <a:t>MO</a:t>
                      </a:r>
                      <a:r>
                        <a:rPr sz="700" spc="-15" dirty="0">
                          <a:latin typeface="Gill Sans MT"/>
                          <a:cs typeface="Gill Sans MT"/>
                        </a:rPr>
                        <a:t>N</a:t>
                      </a:r>
                      <a:r>
                        <a:rPr sz="700" dirty="0">
                          <a:latin typeface="Gill Sans MT"/>
                          <a:cs typeface="Gill Sans MT"/>
                        </a:rPr>
                        <a:t>TH</a:t>
                      </a:r>
                      <a:r>
                        <a:rPr sz="700" spc="-110" dirty="0">
                          <a:latin typeface="Gill Sans MT"/>
                          <a:cs typeface="Gill Sans MT"/>
                        </a:rPr>
                        <a:t>L</a:t>
                      </a:r>
                      <a:r>
                        <a:rPr sz="700" dirty="0">
                          <a:latin typeface="Gill Sans MT"/>
                          <a:cs typeface="Gill Sans MT"/>
                        </a:rPr>
                        <a:t>Y</a:t>
                      </a:r>
                      <a:endParaRPr sz="700">
                        <a:latin typeface="Gill Sans MT"/>
                        <a:cs typeface="Gill Sans MT"/>
                      </a:endParaRPr>
                    </a:p>
                  </a:txBody>
                  <a:tcPr marL="0" marR="0" marT="12017" marB="0">
                    <a:lnR w="28575">
                      <a:solidFill>
                        <a:srgbClr val="F483AD"/>
                      </a:solidFill>
                      <a:prstDash val="solid"/>
                    </a:lnR>
                  </a:tcPr>
                </a:tc>
                <a:tc>
                  <a:txBody>
                    <a:bodyPr/>
                    <a:lstStyle/>
                    <a:p>
                      <a:pPr>
                        <a:lnSpc>
                          <a:spcPct val="100000"/>
                        </a:lnSpc>
                      </a:pPr>
                      <a:endParaRPr sz="800">
                        <a:latin typeface="Times New Roman"/>
                        <a:cs typeface="Times New Roman"/>
                      </a:endParaRPr>
                    </a:p>
                  </a:txBody>
                  <a:tcPr marL="0" marR="0" marT="0" marB="0">
                    <a:lnL w="28575">
                      <a:solidFill>
                        <a:srgbClr val="F483AD"/>
                      </a:solidFill>
                      <a:prstDash val="solid"/>
                    </a:lnL>
                  </a:tcPr>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gridSpan="3">
                  <a:txBody>
                    <a:bodyPr/>
                    <a:lstStyle/>
                    <a:p>
                      <a:pPr algn="r">
                        <a:lnSpc>
                          <a:spcPts val="1290"/>
                        </a:lnSpc>
                      </a:pPr>
                      <a:r>
                        <a:rPr sz="900" dirty="0">
                          <a:solidFill>
                            <a:srgbClr val="F483AD"/>
                          </a:solidFill>
                          <a:latin typeface="Gill Sans MT"/>
                          <a:cs typeface="Gill Sans MT"/>
                        </a:rPr>
                        <a:t>33.3%</a:t>
                      </a:r>
                      <a:endParaRPr sz="900">
                        <a:latin typeface="Gill Sans MT"/>
                        <a:cs typeface="Gill Sans MT"/>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28800">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2"/>
                  </a:ext>
                </a:extLst>
              </a:tr>
              <a:tr h="920148">
                <a:tc>
                  <a:txBody>
                    <a:bodyPr/>
                    <a:lstStyle/>
                    <a:p>
                      <a:pPr marL="162560" marR="1311910" indent="196850">
                        <a:lnSpc>
                          <a:spcPct val="100000"/>
                        </a:lnSpc>
                        <a:spcBef>
                          <a:spcPts val="405"/>
                        </a:spcBef>
                      </a:pPr>
                      <a:r>
                        <a:rPr sz="800" spc="-65" dirty="0">
                          <a:latin typeface="Gill Sans MT"/>
                          <a:cs typeface="Gill Sans MT"/>
                        </a:rPr>
                        <a:t>AT </a:t>
                      </a:r>
                      <a:r>
                        <a:rPr sz="800" spc="-5" dirty="0">
                          <a:latin typeface="Gill Sans MT"/>
                          <a:cs typeface="Gill Sans MT"/>
                        </a:rPr>
                        <a:t>LEAST</a:t>
                      </a:r>
                      <a:endParaRPr sz="800">
                        <a:latin typeface="Gill Sans MT"/>
                        <a:cs typeface="Gill Sans MT"/>
                      </a:endParaRPr>
                    </a:p>
                  </a:txBody>
                  <a:tcPr marL="0" marR="0" marT="42324" marB="0">
                    <a:lnR w="38100">
                      <a:solidFill>
                        <a:srgbClr val="B6104E"/>
                      </a:solidFill>
                      <a:prstDash val="solid"/>
                    </a:lnR>
                  </a:tcPr>
                </a:tc>
                <a:tc>
                  <a:txBody>
                    <a:bodyPr/>
                    <a:lstStyle/>
                    <a:p>
                      <a:pPr>
                        <a:lnSpc>
                          <a:spcPct val="100000"/>
                        </a:lnSpc>
                      </a:pPr>
                      <a:endParaRPr sz="800">
                        <a:latin typeface="Times New Roman"/>
                        <a:cs typeface="Times New Roman"/>
                      </a:endParaRPr>
                    </a:p>
                  </a:txBody>
                  <a:tcPr marL="0" marR="0" marT="0" marB="0">
                    <a:lnL w="38100">
                      <a:solidFill>
                        <a:srgbClr val="B6104E"/>
                      </a:solidFill>
                      <a:prstDash val="solid"/>
                    </a:lnL>
                  </a:tcPr>
                </a:tc>
                <a:tc>
                  <a:txBody>
                    <a:bodyPr/>
                    <a:lstStyle/>
                    <a:p>
                      <a:pPr>
                        <a:lnSpc>
                          <a:spcPct val="100000"/>
                        </a:lnSpc>
                      </a:pPr>
                      <a:endParaRPr sz="800">
                        <a:latin typeface="Times New Roman"/>
                        <a:cs typeface="Times New Roman"/>
                      </a:endParaRPr>
                    </a:p>
                  </a:txBody>
                  <a:tcPr marL="0" marR="0" marT="0" marB="0">
                    <a:lnR w="53975">
                      <a:solidFill>
                        <a:srgbClr val="B6104E"/>
                      </a:solidFill>
                      <a:prstDash val="solid"/>
                    </a:lnR>
                  </a:tcPr>
                </a:tc>
                <a:tc>
                  <a:txBody>
                    <a:bodyPr/>
                    <a:lstStyle/>
                    <a:p>
                      <a:pPr>
                        <a:lnSpc>
                          <a:spcPct val="100000"/>
                        </a:lnSpc>
                      </a:pPr>
                      <a:endParaRPr sz="800">
                        <a:latin typeface="Times New Roman"/>
                        <a:cs typeface="Times New Roman"/>
                      </a:endParaRPr>
                    </a:p>
                  </a:txBody>
                  <a:tcPr marL="0" marR="0" marT="0" marB="0">
                    <a:lnL w="53975">
                      <a:solidFill>
                        <a:srgbClr val="B6104E"/>
                      </a:solidFill>
                      <a:prstDash val="solid"/>
                    </a:lnL>
                  </a:tcPr>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lnR w="53975">
                      <a:solidFill>
                        <a:srgbClr val="B6104E"/>
                      </a:solidFill>
                      <a:prstDash val="solid"/>
                    </a:lnR>
                  </a:tcPr>
                </a:tc>
                <a:tc>
                  <a:txBody>
                    <a:bodyPr/>
                    <a:lstStyle/>
                    <a:p>
                      <a:pPr>
                        <a:lnSpc>
                          <a:spcPct val="100000"/>
                        </a:lnSpc>
                      </a:pPr>
                      <a:endParaRPr sz="800">
                        <a:latin typeface="Times New Roman"/>
                        <a:cs typeface="Times New Roman"/>
                      </a:endParaRPr>
                    </a:p>
                  </a:txBody>
                  <a:tcPr marL="0" marR="0" marT="0" marB="0">
                    <a:lnL w="53975">
                      <a:solidFill>
                        <a:srgbClr val="B6104E"/>
                      </a:solidFill>
                      <a:prstDash val="solid"/>
                    </a:lnL>
                  </a:tcPr>
                </a:tc>
                <a:tc>
                  <a:txBody>
                    <a:bodyPr/>
                    <a:lstStyle/>
                    <a:p>
                      <a:pPr>
                        <a:lnSpc>
                          <a:spcPct val="100000"/>
                        </a:lnSpc>
                      </a:pPr>
                      <a:endParaRPr sz="800">
                        <a:latin typeface="Times New Roman"/>
                        <a:cs typeface="Times New Roman"/>
                      </a:endParaRPr>
                    </a:p>
                  </a:txBody>
                  <a:tcPr marL="0" marR="0" marT="0" marB="0"/>
                </a:tc>
                <a:tc gridSpan="3">
                  <a:txBody>
                    <a:bodyPr/>
                    <a:lstStyle/>
                    <a:p>
                      <a:pPr marL="38735">
                        <a:lnSpc>
                          <a:spcPct val="100000"/>
                        </a:lnSpc>
                        <a:spcBef>
                          <a:spcPts val="225"/>
                        </a:spcBef>
                      </a:pPr>
                      <a:r>
                        <a:rPr sz="900" spc="-10" dirty="0">
                          <a:solidFill>
                            <a:srgbClr val="B6104E"/>
                          </a:solidFill>
                          <a:latin typeface="Gill Sans MT"/>
                          <a:cs typeface="Gill Sans MT"/>
                        </a:rPr>
                        <a:t>9.1%</a:t>
                      </a:r>
                      <a:endParaRPr sz="900">
                        <a:latin typeface="Gill Sans MT"/>
                        <a:cs typeface="Gill Sans MT"/>
                      </a:endParaRPr>
                    </a:p>
                  </a:txBody>
                  <a:tcPr marL="0" marR="0" marT="23513"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574766">
                <a:tc>
                  <a:txBody>
                    <a:bodyPr/>
                    <a:lstStyle/>
                    <a:p>
                      <a:pPr marR="1454785" algn="r">
                        <a:lnSpc>
                          <a:spcPts val="1140"/>
                        </a:lnSpc>
                      </a:pPr>
                      <a:r>
                        <a:rPr sz="800" spc="-15" dirty="0">
                          <a:latin typeface="Gill Sans MT"/>
                          <a:cs typeface="Gill Sans MT"/>
                        </a:rPr>
                        <a:t>D</a:t>
                      </a:r>
                      <a:r>
                        <a:rPr sz="800" spc="-5" dirty="0">
                          <a:latin typeface="Gill Sans MT"/>
                          <a:cs typeface="Gill Sans MT"/>
                        </a:rPr>
                        <a:t>AI</a:t>
                      </a:r>
                      <a:r>
                        <a:rPr sz="800" spc="-120" dirty="0">
                          <a:latin typeface="Gill Sans MT"/>
                          <a:cs typeface="Gill Sans MT"/>
                        </a:rPr>
                        <a:t>L</a:t>
                      </a:r>
                      <a:r>
                        <a:rPr sz="800" dirty="0">
                          <a:latin typeface="Gill Sans MT"/>
                          <a:cs typeface="Gill Sans MT"/>
                        </a:rPr>
                        <a:t>Y</a:t>
                      </a:r>
                      <a:endParaRPr sz="800">
                        <a:latin typeface="Gill Sans MT"/>
                        <a:cs typeface="Gill Sans MT"/>
                      </a:endParaRPr>
                    </a:p>
                  </a:txBody>
                  <a:tcPr marL="0" marR="0" marT="0" marB="0">
                    <a:lnR w="28575">
                      <a:solidFill>
                        <a:srgbClr val="F483AD"/>
                      </a:solidFill>
                      <a:prstDash val="solid"/>
                    </a:lnR>
                  </a:tcPr>
                </a:tc>
                <a:tc>
                  <a:txBody>
                    <a:bodyPr/>
                    <a:lstStyle/>
                    <a:p>
                      <a:pPr>
                        <a:lnSpc>
                          <a:spcPct val="100000"/>
                        </a:lnSpc>
                      </a:pPr>
                      <a:endParaRPr sz="800">
                        <a:latin typeface="Times New Roman"/>
                        <a:cs typeface="Times New Roman"/>
                      </a:endParaRPr>
                    </a:p>
                  </a:txBody>
                  <a:tcPr marL="0" marR="0" marT="0" marB="0">
                    <a:lnL w="28575">
                      <a:solidFill>
                        <a:srgbClr val="F483AD"/>
                      </a:solidFill>
                      <a:prstDash val="solid"/>
                    </a:lnL>
                  </a:tcPr>
                </a:tc>
                <a:tc>
                  <a:txBody>
                    <a:bodyPr/>
                    <a:lstStyle/>
                    <a:p>
                      <a:pPr>
                        <a:lnSpc>
                          <a:spcPct val="100000"/>
                        </a:lnSpc>
                      </a:pPr>
                      <a:endParaRPr sz="800">
                        <a:latin typeface="Times New Roman"/>
                        <a:cs typeface="Times New Roman"/>
                      </a:endParaRPr>
                    </a:p>
                  </a:txBody>
                  <a:tcPr marL="0" marR="0" marT="0" marB="0">
                    <a:lnR w="28575">
                      <a:solidFill>
                        <a:srgbClr val="F483AD"/>
                      </a:solidFill>
                      <a:prstDash val="solid"/>
                    </a:lnR>
                  </a:tcPr>
                </a:tc>
                <a:tc>
                  <a:txBody>
                    <a:bodyPr/>
                    <a:lstStyle/>
                    <a:p>
                      <a:pPr>
                        <a:lnSpc>
                          <a:spcPct val="100000"/>
                        </a:lnSpc>
                      </a:pPr>
                      <a:endParaRPr sz="800">
                        <a:latin typeface="Times New Roman"/>
                        <a:cs typeface="Times New Roman"/>
                      </a:endParaRPr>
                    </a:p>
                  </a:txBody>
                  <a:tcPr marL="0" marR="0" marT="0" marB="0">
                    <a:lnL w="28575">
                      <a:solidFill>
                        <a:srgbClr val="F483AD"/>
                      </a:solidFill>
                      <a:prstDash val="solid"/>
                    </a:lnL>
                  </a:tcPr>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lnR w="28575">
                      <a:solidFill>
                        <a:srgbClr val="F483AD"/>
                      </a:solidFill>
                      <a:prstDash val="solid"/>
                    </a:lnR>
                  </a:tcPr>
                </a:tc>
                <a:tc>
                  <a:txBody>
                    <a:bodyPr/>
                    <a:lstStyle/>
                    <a:p>
                      <a:pPr>
                        <a:lnSpc>
                          <a:spcPct val="100000"/>
                        </a:lnSpc>
                      </a:pPr>
                      <a:endParaRPr sz="800">
                        <a:latin typeface="Times New Roman"/>
                        <a:cs typeface="Times New Roman"/>
                      </a:endParaRPr>
                    </a:p>
                  </a:txBody>
                  <a:tcPr marL="0" marR="0" marT="0" marB="0">
                    <a:lnL w="28575">
                      <a:solidFill>
                        <a:srgbClr val="F483AD"/>
                      </a:solidFill>
                      <a:prstDash val="solid"/>
                    </a:lnL>
                  </a:tcPr>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lnR w="28575">
                      <a:solidFill>
                        <a:srgbClr val="F483AD"/>
                      </a:solidFill>
                      <a:prstDash val="solid"/>
                    </a:lnR>
                  </a:tcPr>
                </a:tc>
                <a:tc>
                  <a:txBody>
                    <a:bodyPr/>
                    <a:lstStyle/>
                    <a:p>
                      <a:pPr>
                        <a:lnSpc>
                          <a:spcPct val="100000"/>
                        </a:lnSpc>
                      </a:pPr>
                      <a:endParaRPr sz="800">
                        <a:latin typeface="Times New Roman"/>
                        <a:cs typeface="Times New Roman"/>
                      </a:endParaRPr>
                    </a:p>
                  </a:txBody>
                  <a:tcPr marL="0" marR="0" marT="0" marB="0">
                    <a:lnL w="28575">
                      <a:solidFill>
                        <a:srgbClr val="F483AD"/>
                      </a:solidFill>
                      <a:prstDash val="solid"/>
                    </a:lnL>
                  </a:tcPr>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4"/>
                  </a:ext>
                </a:extLst>
              </a:tr>
            </a:tbl>
          </a:graphicData>
        </a:graphic>
      </p:graphicFrame>
      <p:sp>
        <p:nvSpPr>
          <p:cNvPr id="320" name="object 320"/>
          <p:cNvSpPr/>
          <p:nvPr/>
        </p:nvSpPr>
        <p:spPr>
          <a:xfrm>
            <a:off x="5452260" y="3197817"/>
            <a:ext cx="0" cy="451975"/>
          </a:xfrm>
          <a:custGeom>
            <a:avLst/>
            <a:gdLst/>
            <a:ahLst/>
            <a:cxnLst/>
            <a:rect l="l" t="t" r="r" b="b"/>
            <a:pathLst>
              <a:path h="549275">
                <a:moveTo>
                  <a:pt x="0" y="0"/>
                </a:moveTo>
                <a:lnTo>
                  <a:pt x="0" y="549084"/>
                </a:lnTo>
              </a:path>
            </a:pathLst>
          </a:custGeom>
          <a:ln w="13576">
            <a:solidFill>
              <a:srgbClr val="EE3D7F"/>
            </a:solidFill>
          </a:ln>
        </p:spPr>
        <p:txBody>
          <a:bodyPr wrap="square" lIns="0" tIns="0" rIns="0" bIns="0" rtlCol="0"/>
          <a:lstStyle/>
          <a:p>
            <a:pPr defTabSz="752460"/>
            <a:endParaRPr sz="1481">
              <a:solidFill>
                <a:prstClr val="black"/>
              </a:solidFill>
              <a:latin typeface="Calibri"/>
            </a:endParaRPr>
          </a:p>
        </p:txBody>
      </p:sp>
      <p:sp>
        <p:nvSpPr>
          <p:cNvPr id="321" name="object 321"/>
          <p:cNvSpPr/>
          <p:nvPr/>
        </p:nvSpPr>
        <p:spPr>
          <a:xfrm>
            <a:off x="5452260" y="3868821"/>
            <a:ext cx="0" cy="451975"/>
          </a:xfrm>
          <a:custGeom>
            <a:avLst/>
            <a:gdLst/>
            <a:ahLst/>
            <a:cxnLst/>
            <a:rect l="l" t="t" r="r" b="b"/>
            <a:pathLst>
              <a:path h="549275">
                <a:moveTo>
                  <a:pt x="0" y="0"/>
                </a:moveTo>
                <a:lnTo>
                  <a:pt x="0" y="549084"/>
                </a:lnTo>
              </a:path>
            </a:pathLst>
          </a:custGeom>
          <a:ln w="13576">
            <a:solidFill>
              <a:srgbClr val="EE3D7F"/>
            </a:solidFill>
          </a:ln>
        </p:spPr>
        <p:txBody>
          <a:bodyPr wrap="square" lIns="0" tIns="0" rIns="0" bIns="0" rtlCol="0"/>
          <a:lstStyle/>
          <a:p>
            <a:pPr defTabSz="752460"/>
            <a:endParaRPr sz="1481">
              <a:solidFill>
                <a:prstClr val="black"/>
              </a:solidFill>
              <a:latin typeface="Calibri"/>
            </a:endParaRPr>
          </a:p>
        </p:txBody>
      </p:sp>
      <p:sp>
        <p:nvSpPr>
          <p:cNvPr id="322" name="object 322"/>
          <p:cNvSpPr/>
          <p:nvPr/>
        </p:nvSpPr>
        <p:spPr>
          <a:xfrm>
            <a:off x="5452260" y="4549440"/>
            <a:ext cx="0" cy="451975"/>
          </a:xfrm>
          <a:custGeom>
            <a:avLst/>
            <a:gdLst/>
            <a:ahLst/>
            <a:cxnLst/>
            <a:rect l="l" t="t" r="r" b="b"/>
            <a:pathLst>
              <a:path h="549275">
                <a:moveTo>
                  <a:pt x="0" y="0"/>
                </a:moveTo>
                <a:lnTo>
                  <a:pt x="0" y="549084"/>
                </a:lnTo>
              </a:path>
            </a:pathLst>
          </a:custGeom>
          <a:ln w="13576">
            <a:solidFill>
              <a:srgbClr val="EE3D7F"/>
            </a:solidFill>
          </a:ln>
        </p:spPr>
        <p:txBody>
          <a:bodyPr wrap="square" lIns="0" tIns="0" rIns="0" bIns="0" rtlCol="0"/>
          <a:lstStyle/>
          <a:p>
            <a:pPr defTabSz="752460"/>
            <a:endParaRPr sz="1481">
              <a:solidFill>
                <a:prstClr val="black"/>
              </a:solidFill>
              <a:latin typeface="Calibri"/>
            </a:endParaRPr>
          </a:p>
        </p:txBody>
      </p:sp>
      <p:sp>
        <p:nvSpPr>
          <p:cNvPr id="323" name="object 323"/>
          <p:cNvSpPr txBox="1"/>
          <p:nvPr/>
        </p:nvSpPr>
        <p:spPr>
          <a:xfrm>
            <a:off x="7175238" y="5155920"/>
            <a:ext cx="853788" cy="281253"/>
          </a:xfrm>
          <a:prstGeom prst="rect">
            <a:avLst/>
          </a:prstGeom>
        </p:spPr>
        <p:txBody>
          <a:bodyPr vert="horz" wrap="square" lIns="0" tIns="9928" rIns="0" bIns="0" rtlCol="0">
            <a:spAutoFit/>
          </a:bodyPr>
          <a:lstStyle/>
          <a:p>
            <a:pPr marL="10451" marR="4180" defTabSz="752460">
              <a:lnSpc>
                <a:spcPct val="101800"/>
              </a:lnSpc>
              <a:spcBef>
                <a:spcPts val="78"/>
              </a:spcBef>
            </a:pPr>
            <a:r>
              <a:rPr sz="576" spc="-4" dirty="0">
                <a:solidFill>
                  <a:prstClr val="black"/>
                </a:solidFill>
                <a:latin typeface="Gill Sans MT"/>
                <a:cs typeface="Gill Sans MT"/>
              </a:rPr>
              <a:t>Smartphone </a:t>
            </a:r>
            <a:r>
              <a:rPr sz="576" spc="-8" dirty="0">
                <a:solidFill>
                  <a:prstClr val="black"/>
                </a:solidFill>
                <a:latin typeface="Gill Sans MT"/>
                <a:cs typeface="Gill Sans MT"/>
              </a:rPr>
              <a:t>Voice</a:t>
            </a:r>
            <a:r>
              <a:rPr sz="576" spc="-94" dirty="0">
                <a:solidFill>
                  <a:prstClr val="black"/>
                </a:solidFill>
                <a:latin typeface="Gill Sans MT"/>
                <a:cs typeface="Gill Sans MT"/>
              </a:rPr>
              <a:t> </a:t>
            </a:r>
            <a:r>
              <a:rPr sz="576" spc="4" dirty="0">
                <a:solidFill>
                  <a:prstClr val="black"/>
                </a:solidFill>
                <a:latin typeface="Gill Sans MT"/>
                <a:cs typeface="Gill Sans MT"/>
              </a:rPr>
              <a:t>Assistant  </a:t>
            </a:r>
            <a:r>
              <a:rPr sz="576" spc="-12" dirty="0">
                <a:solidFill>
                  <a:prstClr val="black"/>
                </a:solidFill>
                <a:latin typeface="Gill Sans MT"/>
                <a:cs typeface="Gill Sans MT"/>
              </a:rPr>
              <a:t>Use </a:t>
            </a:r>
            <a:r>
              <a:rPr sz="576" spc="-8" dirty="0">
                <a:solidFill>
                  <a:prstClr val="black"/>
                </a:solidFill>
                <a:latin typeface="Gill Sans MT"/>
                <a:cs typeface="Gill Sans MT"/>
              </a:rPr>
              <a:t>Frequency </a:t>
            </a:r>
            <a:r>
              <a:rPr sz="576" spc="8" dirty="0">
                <a:solidFill>
                  <a:prstClr val="black"/>
                </a:solidFill>
                <a:latin typeface="Gill Sans MT"/>
                <a:cs typeface="Gill Sans MT"/>
              </a:rPr>
              <a:t>of </a:t>
            </a:r>
            <a:r>
              <a:rPr sz="576" dirty="0">
                <a:solidFill>
                  <a:prstClr val="black"/>
                </a:solidFill>
                <a:latin typeface="Gill Sans MT"/>
                <a:cs typeface="Gill Sans MT"/>
              </a:rPr>
              <a:t>Smart  Speaker</a:t>
            </a:r>
            <a:r>
              <a:rPr sz="576" spc="-33" dirty="0">
                <a:solidFill>
                  <a:prstClr val="black"/>
                </a:solidFill>
                <a:latin typeface="Gill Sans MT"/>
                <a:cs typeface="Gill Sans MT"/>
              </a:rPr>
              <a:t> </a:t>
            </a:r>
            <a:r>
              <a:rPr sz="576" spc="-29" dirty="0">
                <a:solidFill>
                  <a:prstClr val="black"/>
                </a:solidFill>
                <a:latin typeface="Gill Sans MT"/>
                <a:cs typeface="Gill Sans MT"/>
              </a:rPr>
              <a:t>Owners</a:t>
            </a:r>
            <a:endParaRPr sz="576">
              <a:solidFill>
                <a:prstClr val="black"/>
              </a:solidFill>
              <a:latin typeface="Gill Sans MT"/>
              <a:cs typeface="Gill Sans MT"/>
            </a:endParaRPr>
          </a:p>
        </p:txBody>
      </p:sp>
      <p:sp>
        <p:nvSpPr>
          <p:cNvPr id="324" name="object 324"/>
          <p:cNvSpPr txBox="1"/>
          <p:nvPr/>
        </p:nvSpPr>
        <p:spPr>
          <a:xfrm>
            <a:off x="5859734" y="5155920"/>
            <a:ext cx="858491" cy="281253"/>
          </a:xfrm>
          <a:prstGeom prst="rect">
            <a:avLst/>
          </a:prstGeom>
        </p:spPr>
        <p:txBody>
          <a:bodyPr vert="horz" wrap="square" lIns="0" tIns="9928" rIns="0" bIns="0" rtlCol="0">
            <a:spAutoFit/>
          </a:bodyPr>
          <a:lstStyle/>
          <a:p>
            <a:pPr marL="10451" marR="4180" algn="just" defTabSz="752460">
              <a:lnSpc>
                <a:spcPct val="101800"/>
              </a:lnSpc>
              <a:spcBef>
                <a:spcPts val="78"/>
              </a:spcBef>
            </a:pPr>
            <a:r>
              <a:rPr sz="576" spc="-4" dirty="0">
                <a:solidFill>
                  <a:prstClr val="black"/>
                </a:solidFill>
                <a:latin typeface="Gill Sans MT"/>
                <a:cs typeface="Gill Sans MT"/>
              </a:rPr>
              <a:t>Smartphone </a:t>
            </a:r>
            <a:r>
              <a:rPr sz="576" spc="-8" dirty="0">
                <a:solidFill>
                  <a:prstClr val="black"/>
                </a:solidFill>
                <a:latin typeface="Gill Sans MT"/>
                <a:cs typeface="Gill Sans MT"/>
              </a:rPr>
              <a:t>Voice </a:t>
            </a:r>
            <a:r>
              <a:rPr sz="576" spc="4" dirty="0">
                <a:solidFill>
                  <a:prstClr val="black"/>
                </a:solidFill>
                <a:latin typeface="Gill Sans MT"/>
                <a:cs typeface="Gill Sans MT"/>
              </a:rPr>
              <a:t>Assistant  </a:t>
            </a:r>
            <a:r>
              <a:rPr sz="576" spc="-12" dirty="0">
                <a:solidFill>
                  <a:prstClr val="black"/>
                </a:solidFill>
                <a:latin typeface="Gill Sans MT"/>
                <a:cs typeface="Gill Sans MT"/>
              </a:rPr>
              <a:t>Use </a:t>
            </a:r>
            <a:r>
              <a:rPr sz="576" spc="-8" dirty="0">
                <a:solidFill>
                  <a:prstClr val="black"/>
                </a:solidFill>
                <a:latin typeface="Gill Sans MT"/>
                <a:cs typeface="Gill Sans MT"/>
              </a:rPr>
              <a:t>Frequency </a:t>
            </a:r>
            <a:r>
              <a:rPr sz="576" spc="8" dirty="0">
                <a:solidFill>
                  <a:prstClr val="black"/>
                </a:solidFill>
                <a:latin typeface="Gill Sans MT"/>
                <a:cs typeface="Gill Sans MT"/>
              </a:rPr>
              <a:t>of</a:t>
            </a:r>
            <a:r>
              <a:rPr sz="576" spc="-107" dirty="0">
                <a:solidFill>
                  <a:prstClr val="black"/>
                </a:solidFill>
                <a:latin typeface="Gill Sans MT"/>
                <a:cs typeface="Gill Sans MT"/>
              </a:rPr>
              <a:t> </a:t>
            </a:r>
            <a:r>
              <a:rPr sz="576" spc="-41" dirty="0">
                <a:solidFill>
                  <a:prstClr val="black"/>
                </a:solidFill>
                <a:latin typeface="Gill Sans MT"/>
                <a:cs typeface="Gill Sans MT"/>
              </a:rPr>
              <a:t>Non </a:t>
            </a:r>
            <a:r>
              <a:rPr sz="576" dirty="0">
                <a:solidFill>
                  <a:prstClr val="black"/>
                </a:solidFill>
                <a:latin typeface="Gill Sans MT"/>
                <a:cs typeface="Gill Sans MT"/>
              </a:rPr>
              <a:t>Smart  Speaker</a:t>
            </a:r>
            <a:r>
              <a:rPr sz="576" spc="-33" dirty="0">
                <a:solidFill>
                  <a:prstClr val="black"/>
                </a:solidFill>
                <a:latin typeface="Gill Sans MT"/>
                <a:cs typeface="Gill Sans MT"/>
              </a:rPr>
              <a:t> </a:t>
            </a:r>
            <a:r>
              <a:rPr sz="576" spc="-29" dirty="0">
                <a:solidFill>
                  <a:prstClr val="black"/>
                </a:solidFill>
                <a:latin typeface="Gill Sans MT"/>
                <a:cs typeface="Gill Sans MT"/>
              </a:rPr>
              <a:t>Owners</a:t>
            </a:r>
            <a:endParaRPr sz="576">
              <a:solidFill>
                <a:prstClr val="black"/>
              </a:solidFill>
              <a:latin typeface="Gill Sans MT"/>
              <a:cs typeface="Gill Sans MT"/>
            </a:endParaRPr>
          </a:p>
        </p:txBody>
      </p:sp>
      <p:sp>
        <p:nvSpPr>
          <p:cNvPr id="325" name="object 325"/>
          <p:cNvSpPr/>
          <p:nvPr/>
        </p:nvSpPr>
        <p:spPr>
          <a:xfrm>
            <a:off x="6938167" y="5203808"/>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26" name="object 326"/>
          <p:cNvSpPr/>
          <p:nvPr/>
        </p:nvSpPr>
        <p:spPr>
          <a:xfrm>
            <a:off x="6967019" y="5203808"/>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27" name="object 327"/>
          <p:cNvSpPr/>
          <p:nvPr/>
        </p:nvSpPr>
        <p:spPr>
          <a:xfrm>
            <a:off x="6995869" y="5203808"/>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28" name="object 328"/>
          <p:cNvSpPr/>
          <p:nvPr/>
        </p:nvSpPr>
        <p:spPr>
          <a:xfrm>
            <a:off x="7024714" y="5203808"/>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29" name="object 329"/>
          <p:cNvSpPr/>
          <p:nvPr/>
        </p:nvSpPr>
        <p:spPr>
          <a:xfrm>
            <a:off x="7053565" y="5203808"/>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30" name="object 330"/>
          <p:cNvSpPr/>
          <p:nvPr/>
        </p:nvSpPr>
        <p:spPr>
          <a:xfrm>
            <a:off x="7082415" y="5203808"/>
            <a:ext cx="0" cy="207438"/>
          </a:xfrm>
          <a:custGeom>
            <a:avLst/>
            <a:gdLst/>
            <a:ahLst/>
            <a:cxnLst/>
            <a:rect l="l" t="t" r="r" b="b"/>
            <a:pathLst>
              <a:path h="252095">
                <a:moveTo>
                  <a:pt x="0" y="0"/>
                </a:moveTo>
                <a:lnTo>
                  <a:pt x="0" y="251929"/>
                </a:lnTo>
              </a:path>
            </a:pathLst>
          </a:custGeom>
          <a:ln w="25273">
            <a:solidFill>
              <a:srgbClr val="F483AD"/>
            </a:solidFill>
          </a:ln>
        </p:spPr>
        <p:txBody>
          <a:bodyPr wrap="square" lIns="0" tIns="0" rIns="0" bIns="0" rtlCol="0"/>
          <a:lstStyle/>
          <a:p>
            <a:pPr defTabSz="752460"/>
            <a:endParaRPr sz="1481">
              <a:solidFill>
                <a:prstClr val="black"/>
              </a:solidFill>
              <a:latin typeface="Calibri"/>
            </a:endParaRPr>
          </a:p>
        </p:txBody>
      </p:sp>
      <p:sp>
        <p:nvSpPr>
          <p:cNvPr id="331" name="object 331"/>
          <p:cNvSpPr/>
          <p:nvPr/>
        </p:nvSpPr>
        <p:spPr>
          <a:xfrm>
            <a:off x="7111261" y="5203808"/>
            <a:ext cx="0" cy="207438"/>
          </a:xfrm>
          <a:custGeom>
            <a:avLst/>
            <a:gdLst/>
            <a:ahLst/>
            <a:cxnLst/>
            <a:rect l="l" t="t" r="r" b="b"/>
            <a:pathLst>
              <a:path h="252095">
                <a:moveTo>
                  <a:pt x="0" y="0"/>
                </a:moveTo>
                <a:lnTo>
                  <a:pt x="0" y="251929"/>
                </a:lnTo>
              </a:path>
            </a:pathLst>
          </a:custGeom>
          <a:ln w="25285">
            <a:solidFill>
              <a:srgbClr val="F483AD"/>
            </a:solidFill>
          </a:ln>
        </p:spPr>
        <p:txBody>
          <a:bodyPr wrap="square" lIns="0" tIns="0" rIns="0" bIns="0" rtlCol="0"/>
          <a:lstStyle/>
          <a:p>
            <a:pPr defTabSz="752460"/>
            <a:endParaRPr sz="1481">
              <a:solidFill>
                <a:prstClr val="black"/>
              </a:solidFill>
              <a:latin typeface="Calibri"/>
            </a:endParaRPr>
          </a:p>
        </p:txBody>
      </p:sp>
      <p:sp>
        <p:nvSpPr>
          <p:cNvPr id="332" name="object 332"/>
          <p:cNvSpPr/>
          <p:nvPr/>
        </p:nvSpPr>
        <p:spPr>
          <a:xfrm>
            <a:off x="5611662" y="5203808"/>
            <a:ext cx="0" cy="207438"/>
          </a:xfrm>
          <a:custGeom>
            <a:avLst/>
            <a:gdLst/>
            <a:ahLst/>
            <a:cxnLst/>
            <a:rect l="l" t="t" r="r" b="b"/>
            <a:pathLst>
              <a:path h="252095">
                <a:moveTo>
                  <a:pt x="0" y="0"/>
                </a:moveTo>
                <a:lnTo>
                  <a:pt x="0" y="251929"/>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333" name="object 333"/>
          <p:cNvSpPr/>
          <p:nvPr/>
        </p:nvSpPr>
        <p:spPr>
          <a:xfrm>
            <a:off x="5655782" y="5203808"/>
            <a:ext cx="0" cy="207438"/>
          </a:xfrm>
          <a:custGeom>
            <a:avLst/>
            <a:gdLst/>
            <a:ahLst/>
            <a:cxnLst/>
            <a:rect l="l" t="t" r="r" b="b"/>
            <a:pathLst>
              <a:path h="252095">
                <a:moveTo>
                  <a:pt x="0" y="0"/>
                </a:moveTo>
                <a:lnTo>
                  <a:pt x="0" y="251929"/>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334" name="object 334"/>
          <p:cNvSpPr/>
          <p:nvPr/>
        </p:nvSpPr>
        <p:spPr>
          <a:xfrm>
            <a:off x="5699904" y="5203808"/>
            <a:ext cx="0" cy="207438"/>
          </a:xfrm>
          <a:custGeom>
            <a:avLst/>
            <a:gdLst/>
            <a:ahLst/>
            <a:cxnLst/>
            <a:rect l="l" t="t" r="r" b="b"/>
            <a:pathLst>
              <a:path h="252095">
                <a:moveTo>
                  <a:pt x="0" y="0"/>
                </a:moveTo>
                <a:lnTo>
                  <a:pt x="0" y="251929"/>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335" name="object 335"/>
          <p:cNvSpPr/>
          <p:nvPr/>
        </p:nvSpPr>
        <p:spPr>
          <a:xfrm>
            <a:off x="5744028" y="5203808"/>
            <a:ext cx="0" cy="207438"/>
          </a:xfrm>
          <a:custGeom>
            <a:avLst/>
            <a:gdLst/>
            <a:ahLst/>
            <a:cxnLst/>
            <a:rect l="l" t="t" r="r" b="b"/>
            <a:pathLst>
              <a:path h="252095">
                <a:moveTo>
                  <a:pt x="0" y="0"/>
                </a:moveTo>
                <a:lnTo>
                  <a:pt x="0" y="251929"/>
                </a:lnTo>
              </a:path>
            </a:pathLst>
          </a:custGeom>
          <a:ln w="33997">
            <a:solidFill>
              <a:srgbClr val="B6104E"/>
            </a:solidFill>
          </a:ln>
        </p:spPr>
        <p:txBody>
          <a:bodyPr wrap="square" lIns="0" tIns="0" rIns="0" bIns="0" rtlCol="0"/>
          <a:lstStyle/>
          <a:p>
            <a:pPr defTabSz="752460"/>
            <a:endParaRPr sz="1481">
              <a:solidFill>
                <a:prstClr val="black"/>
              </a:solidFill>
              <a:latin typeface="Calibri"/>
            </a:endParaRPr>
          </a:p>
        </p:txBody>
      </p:sp>
      <p:sp>
        <p:nvSpPr>
          <p:cNvPr id="336" name="object 336"/>
          <p:cNvSpPr/>
          <p:nvPr/>
        </p:nvSpPr>
        <p:spPr>
          <a:xfrm>
            <a:off x="5788159" y="5203808"/>
            <a:ext cx="0" cy="207438"/>
          </a:xfrm>
          <a:custGeom>
            <a:avLst/>
            <a:gdLst/>
            <a:ahLst/>
            <a:cxnLst/>
            <a:rect l="l" t="t" r="r" b="b"/>
            <a:pathLst>
              <a:path h="252095">
                <a:moveTo>
                  <a:pt x="0" y="0"/>
                </a:moveTo>
                <a:lnTo>
                  <a:pt x="0" y="251929"/>
                </a:lnTo>
              </a:path>
            </a:pathLst>
          </a:custGeom>
          <a:ln w="34010">
            <a:solidFill>
              <a:srgbClr val="B6104E"/>
            </a:solidFill>
          </a:ln>
        </p:spPr>
        <p:txBody>
          <a:bodyPr wrap="square" lIns="0" tIns="0" rIns="0" bIns="0" rtlCol="0"/>
          <a:lstStyle/>
          <a:p>
            <a:pPr defTabSz="752460"/>
            <a:endParaRPr sz="1481">
              <a:solidFill>
                <a:prstClr val="black"/>
              </a:solidFill>
              <a:latin typeface="Calibri"/>
            </a:endParaRPr>
          </a:p>
        </p:txBody>
      </p:sp>
      <p:sp>
        <p:nvSpPr>
          <p:cNvPr id="337" name="object 337"/>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339" name="object 339"/>
          <p:cNvSpPr txBox="1">
            <a:spLocks noGrp="1"/>
          </p:cNvSpPr>
          <p:nvPr>
            <p:ph type="sldNum" sz="quarter" idx="7"/>
          </p:nvPr>
        </p:nvSpPr>
        <p:spPr>
          <a:xfrm>
            <a:off x="7016081" y="7051167"/>
            <a:ext cx="269151" cy="206712"/>
          </a:xfrm>
          <a:prstGeom prst="rect">
            <a:avLst/>
          </a:prstGeom>
        </p:spPr>
        <p:txBody>
          <a:bodyPr vert="horz" wrap="square" lIns="0" tIns="4180" rIns="0" bIns="0" rtlCol="0">
            <a:spAutoFit/>
          </a:bodyPr>
          <a:lstStyle/>
          <a:p>
            <a:pPr marL="10451" defTabSz="752460">
              <a:spcBef>
                <a:spcPts val="33"/>
              </a:spcBef>
            </a:pPr>
            <a:r>
              <a:rPr spc="-33" dirty="0">
                <a:solidFill>
                  <a:srgbClr val="ED3D7F"/>
                </a:solidFill>
              </a:rPr>
              <a:t>PAGE</a:t>
            </a:r>
            <a:r>
              <a:rPr spc="-37" dirty="0">
                <a:solidFill>
                  <a:srgbClr val="ED3D7F"/>
                </a:solidFill>
              </a:rPr>
              <a:t> </a:t>
            </a:r>
            <a:fld id="{81D60167-4931-47E6-BA6A-407CBD079E47}" type="slidenum">
              <a:rPr spc="-8" dirty="0">
                <a:solidFill>
                  <a:srgbClr val="ED3D7F"/>
                </a:solidFill>
              </a:rPr>
              <a:pPr marL="10451" defTabSz="752460">
                <a:spcBef>
                  <a:spcPts val="33"/>
                </a:spcBef>
              </a:pPr>
              <a:t>235</a:t>
            </a:fld>
            <a:endParaRPr spc="-8" dirty="0">
              <a:solidFill>
                <a:srgbClr val="ED3D7F"/>
              </a:solidFill>
            </a:endParaRPr>
          </a:p>
        </p:txBody>
      </p:sp>
      <p:sp>
        <p:nvSpPr>
          <p:cNvPr id="340" name="object 340"/>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FFFFFF"/>
                </a:solidFill>
                <a:latin typeface="Gill Sans MT"/>
                <a:cs typeface="Gill Sans MT"/>
                <a:hlinkClick r:id="rId3"/>
              </a:rPr>
              <a:t>© </a:t>
            </a:r>
            <a:r>
              <a:rPr sz="494" spc="-45" dirty="0">
                <a:solidFill>
                  <a:srgbClr val="FFFFFF"/>
                </a:solidFill>
                <a:latin typeface="Gill Sans MT"/>
                <a:cs typeface="Gill Sans MT"/>
                <a:hlinkClick r:id="rId3"/>
              </a:rPr>
              <a:t>VOICEBOT.AI </a:t>
            </a:r>
            <a:r>
              <a:rPr sz="494" spc="-41" dirty="0">
                <a:solidFill>
                  <a:srgbClr val="FFFFFF"/>
                </a:solidFill>
                <a:latin typeface="Gill Sans MT"/>
                <a:cs typeface="Gill Sans MT"/>
                <a:hlinkClick r:id="rId3"/>
              </a:rPr>
              <a:t>- </a:t>
            </a:r>
            <a:r>
              <a:rPr sz="494" spc="-16" dirty="0">
                <a:solidFill>
                  <a:srgbClr val="FFFFFF"/>
                </a:solidFill>
                <a:latin typeface="Gill Sans MT"/>
                <a:cs typeface="Gill Sans MT"/>
                <a:hlinkClick r:id="rId3"/>
              </a:rPr>
              <a:t>All </a:t>
            </a:r>
            <a:r>
              <a:rPr sz="494" dirty="0">
                <a:solidFill>
                  <a:srgbClr val="FFFFFF"/>
                </a:solidFill>
                <a:latin typeface="Gill Sans MT"/>
                <a:cs typeface="Gill Sans MT"/>
                <a:hlinkClick r:id="rId3"/>
              </a:rPr>
              <a:t>Rights </a:t>
            </a:r>
            <a:r>
              <a:rPr sz="494" spc="-12" dirty="0">
                <a:solidFill>
                  <a:srgbClr val="FFFFFF"/>
                </a:solidFill>
                <a:latin typeface="Gill Sans MT"/>
                <a:cs typeface="Gill Sans MT"/>
                <a:hlinkClick r:id="rId3"/>
              </a:rPr>
              <a:t>Reserved</a:t>
            </a:r>
            <a:r>
              <a:rPr sz="494" spc="-66" dirty="0">
                <a:solidFill>
                  <a:srgbClr val="FFFFFF"/>
                </a:solidFill>
                <a:latin typeface="Gill Sans MT"/>
                <a:cs typeface="Gill Sans MT"/>
                <a:hlinkClick r:id="rId3"/>
              </a:rPr>
              <a:t> </a:t>
            </a:r>
            <a:r>
              <a:rPr sz="494" spc="-4" dirty="0">
                <a:solidFill>
                  <a:srgbClr val="FFFFFF"/>
                </a:solidFill>
                <a:latin typeface="Gill Sans MT"/>
                <a:cs typeface="Gill Sans MT"/>
                <a:hlinkClick r:id="rId3"/>
              </a:rPr>
              <a:t>2019</a:t>
            </a:r>
            <a:endParaRPr sz="494">
              <a:solidFill>
                <a:prstClr val="black"/>
              </a:solidFill>
              <a:latin typeface="Gill Sans MT"/>
              <a:cs typeface="Gill Sans MT"/>
            </a:endParaRPr>
          </a:p>
        </p:txBody>
      </p:sp>
      <p:sp>
        <p:nvSpPr>
          <p:cNvPr id="338" name="object 338"/>
          <p:cNvSpPr txBox="1"/>
          <p:nvPr/>
        </p:nvSpPr>
        <p:spPr>
          <a:xfrm>
            <a:off x="4996407" y="5503360"/>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92527972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16429"/>
            <a:ext cx="9144000"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p:nvPr/>
        </p:nvSpPr>
        <p:spPr>
          <a:xfrm>
            <a:off x="4628" y="1310353"/>
            <a:ext cx="9139820" cy="4244906"/>
          </a:xfrm>
          <a:custGeom>
            <a:avLst/>
            <a:gdLst/>
            <a:ahLst/>
            <a:cxnLst/>
            <a:rect l="l" t="t" r="r" b="b"/>
            <a:pathLst>
              <a:path w="11107420" h="5158740">
                <a:moveTo>
                  <a:pt x="0" y="5158680"/>
                </a:moveTo>
                <a:lnTo>
                  <a:pt x="382397" y="4415793"/>
                </a:lnTo>
                <a:lnTo>
                  <a:pt x="2137981" y="4725737"/>
                </a:lnTo>
                <a:lnTo>
                  <a:pt x="3476625" y="3519135"/>
                </a:lnTo>
                <a:lnTo>
                  <a:pt x="4518939" y="3890217"/>
                </a:lnTo>
                <a:lnTo>
                  <a:pt x="5731243" y="4051938"/>
                </a:lnTo>
                <a:lnTo>
                  <a:pt x="6858241" y="2379094"/>
                </a:lnTo>
                <a:lnTo>
                  <a:pt x="8305520" y="3121536"/>
                </a:lnTo>
                <a:lnTo>
                  <a:pt x="9510344" y="2971143"/>
                </a:lnTo>
                <a:lnTo>
                  <a:pt x="9829914" y="1279960"/>
                </a:lnTo>
                <a:lnTo>
                  <a:pt x="10412387" y="1134786"/>
                </a:lnTo>
                <a:lnTo>
                  <a:pt x="11106875"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5455543" y="2325060"/>
            <a:ext cx="691286" cy="183403"/>
          </a:xfrm>
          <a:custGeom>
            <a:avLst/>
            <a:gdLst/>
            <a:ahLst/>
            <a:cxnLst/>
            <a:rect l="l" t="t" r="r" b="b"/>
            <a:pathLst>
              <a:path w="840104" h="222885">
                <a:moveTo>
                  <a:pt x="840079" y="111175"/>
                </a:moveTo>
                <a:lnTo>
                  <a:pt x="818665" y="146317"/>
                </a:lnTo>
                <a:lnTo>
                  <a:pt x="759035" y="176836"/>
                </a:lnTo>
                <a:lnTo>
                  <a:pt x="717051" y="189790"/>
                </a:lnTo>
                <a:lnTo>
                  <a:pt x="668108" y="200902"/>
                </a:lnTo>
                <a:lnTo>
                  <a:pt x="613070" y="209943"/>
                </a:lnTo>
                <a:lnTo>
                  <a:pt x="552803" y="216684"/>
                </a:lnTo>
                <a:lnTo>
                  <a:pt x="488171" y="220896"/>
                </a:lnTo>
                <a:lnTo>
                  <a:pt x="420039" y="222351"/>
                </a:lnTo>
                <a:lnTo>
                  <a:pt x="351904" y="220896"/>
                </a:lnTo>
                <a:lnTo>
                  <a:pt x="287271" y="216684"/>
                </a:lnTo>
                <a:lnTo>
                  <a:pt x="227003" y="209943"/>
                </a:lnTo>
                <a:lnTo>
                  <a:pt x="171965" y="200902"/>
                </a:lnTo>
                <a:lnTo>
                  <a:pt x="123023" y="189790"/>
                </a:lnTo>
                <a:lnTo>
                  <a:pt x="81040" y="176836"/>
                </a:lnTo>
                <a:lnTo>
                  <a:pt x="21413" y="146317"/>
                </a:lnTo>
                <a:lnTo>
                  <a:pt x="0" y="111175"/>
                </a:lnTo>
                <a:lnTo>
                  <a:pt x="5497" y="93141"/>
                </a:lnTo>
                <a:lnTo>
                  <a:pt x="46882" y="60082"/>
                </a:lnTo>
                <a:lnTo>
                  <a:pt x="123023" y="32561"/>
                </a:lnTo>
                <a:lnTo>
                  <a:pt x="171965" y="21449"/>
                </a:lnTo>
                <a:lnTo>
                  <a:pt x="227003" y="12408"/>
                </a:lnTo>
                <a:lnTo>
                  <a:pt x="287271" y="5667"/>
                </a:lnTo>
                <a:lnTo>
                  <a:pt x="351904" y="1455"/>
                </a:lnTo>
                <a:lnTo>
                  <a:pt x="420039" y="0"/>
                </a:lnTo>
                <a:lnTo>
                  <a:pt x="488171" y="1455"/>
                </a:lnTo>
                <a:lnTo>
                  <a:pt x="552803" y="5667"/>
                </a:lnTo>
                <a:lnTo>
                  <a:pt x="613070" y="12408"/>
                </a:lnTo>
                <a:lnTo>
                  <a:pt x="668108" y="21449"/>
                </a:lnTo>
                <a:lnTo>
                  <a:pt x="717051" y="32561"/>
                </a:lnTo>
                <a:lnTo>
                  <a:pt x="759035" y="45515"/>
                </a:lnTo>
                <a:lnTo>
                  <a:pt x="818665" y="76034"/>
                </a:lnTo>
                <a:lnTo>
                  <a:pt x="840079" y="111175"/>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6146809" y="2416542"/>
            <a:ext cx="0" cy="1107730"/>
          </a:xfrm>
          <a:custGeom>
            <a:avLst/>
            <a:gdLst/>
            <a:ahLst/>
            <a:cxnLst/>
            <a:rect l="l" t="t" r="r" b="b"/>
            <a:pathLst>
              <a:path h="1346200">
                <a:moveTo>
                  <a:pt x="0" y="0"/>
                </a:moveTo>
                <a:lnTo>
                  <a:pt x="0" y="1345755"/>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5455539" y="2416536"/>
            <a:ext cx="0" cy="1137514"/>
          </a:xfrm>
          <a:custGeom>
            <a:avLst/>
            <a:gdLst/>
            <a:ahLst/>
            <a:cxnLst/>
            <a:rect l="l" t="t" r="r" b="b"/>
            <a:pathLst>
              <a:path h="1382395">
                <a:moveTo>
                  <a:pt x="0" y="1381925"/>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5598670" y="2401821"/>
            <a:ext cx="90917" cy="16720"/>
          </a:xfrm>
          <a:custGeom>
            <a:avLst/>
            <a:gdLst/>
            <a:ahLst/>
            <a:cxnLst/>
            <a:rect l="l" t="t" r="r" b="b"/>
            <a:pathLst>
              <a:path w="110490" h="20319">
                <a:moveTo>
                  <a:pt x="55003" y="0"/>
                </a:moveTo>
                <a:lnTo>
                  <a:pt x="33588" y="787"/>
                </a:lnTo>
                <a:lnTo>
                  <a:pt x="16105" y="2933"/>
                </a:lnTo>
                <a:lnTo>
                  <a:pt x="4320" y="6118"/>
                </a:lnTo>
                <a:lnTo>
                  <a:pt x="0" y="10020"/>
                </a:lnTo>
                <a:lnTo>
                  <a:pt x="4320" y="13921"/>
                </a:lnTo>
                <a:lnTo>
                  <a:pt x="16105" y="17106"/>
                </a:lnTo>
                <a:lnTo>
                  <a:pt x="33588" y="19253"/>
                </a:lnTo>
                <a:lnTo>
                  <a:pt x="55003" y="20040"/>
                </a:lnTo>
                <a:lnTo>
                  <a:pt x="76413" y="19253"/>
                </a:lnTo>
                <a:lnTo>
                  <a:pt x="93897" y="17106"/>
                </a:lnTo>
                <a:lnTo>
                  <a:pt x="105685" y="13921"/>
                </a:lnTo>
                <a:lnTo>
                  <a:pt x="110007" y="10020"/>
                </a:lnTo>
                <a:lnTo>
                  <a:pt x="105685" y="6118"/>
                </a:lnTo>
                <a:lnTo>
                  <a:pt x="93897" y="2933"/>
                </a:lnTo>
                <a:lnTo>
                  <a:pt x="76413" y="787"/>
                </a:lnTo>
                <a:lnTo>
                  <a:pt x="55003"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5753669" y="2363576"/>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5907443" y="2401821"/>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5753669" y="2439974"/>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8266483" y="1336770"/>
            <a:ext cx="822960" cy="135854"/>
          </a:xfrm>
          <a:custGeom>
            <a:avLst/>
            <a:gdLst/>
            <a:ahLst/>
            <a:cxnLst/>
            <a:rect l="l" t="t" r="r" b="b"/>
            <a:pathLst>
              <a:path w="1000125" h="165100">
                <a:moveTo>
                  <a:pt x="6311" y="76768"/>
                </a:moveTo>
                <a:lnTo>
                  <a:pt x="0" y="79588"/>
                </a:lnTo>
                <a:lnTo>
                  <a:pt x="241" y="88592"/>
                </a:lnTo>
                <a:lnTo>
                  <a:pt x="6718" y="91018"/>
                </a:lnTo>
                <a:lnTo>
                  <a:pt x="42887" y="103788"/>
                </a:lnTo>
                <a:lnTo>
                  <a:pt x="104271" y="120808"/>
                </a:lnTo>
                <a:lnTo>
                  <a:pt x="146311" y="129881"/>
                </a:lnTo>
                <a:lnTo>
                  <a:pt x="196926" y="138781"/>
                </a:lnTo>
                <a:lnTo>
                  <a:pt x="256871" y="147096"/>
                </a:lnTo>
                <a:lnTo>
                  <a:pt x="326905" y="154414"/>
                </a:lnTo>
                <a:lnTo>
                  <a:pt x="407784" y="160323"/>
                </a:lnTo>
                <a:lnTo>
                  <a:pt x="500265" y="164411"/>
                </a:lnTo>
                <a:lnTo>
                  <a:pt x="594164" y="164945"/>
                </a:lnTo>
                <a:lnTo>
                  <a:pt x="676826" y="160994"/>
                </a:lnTo>
                <a:lnTo>
                  <a:pt x="748765" y="153462"/>
                </a:lnTo>
                <a:lnTo>
                  <a:pt x="810494" y="143252"/>
                </a:lnTo>
                <a:lnTo>
                  <a:pt x="862528" y="131269"/>
                </a:lnTo>
                <a:lnTo>
                  <a:pt x="905380" y="118417"/>
                </a:lnTo>
                <a:lnTo>
                  <a:pt x="965594" y="93722"/>
                </a:lnTo>
                <a:lnTo>
                  <a:pt x="999401" y="73441"/>
                </a:lnTo>
                <a:lnTo>
                  <a:pt x="999769" y="67269"/>
                </a:lnTo>
                <a:lnTo>
                  <a:pt x="995730" y="64144"/>
                </a:lnTo>
                <a:lnTo>
                  <a:pt x="953674" y="47121"/>
                </a:lnTo>
                <a:lnTo>
                  <a:pt x="886147" y="33250"/>
                </a:lnTo>
                <a:lnTo>
                  <a:pt x="836253" y="26148"/>
                </a:lnTo>
                <a:lnTo>
                  <a:pt x="773703" y="19195"/>
                </a:lnTo>
                <a:lnTo>
                  <a:pt x="697068" y="12589"/>
                </a:lnTo>
                <a:lnTo>
                  <a:pt x="604921" y="6527"/>
                </a:lnTo>
                <a:lnTo>
                  <a:pt x="495833" y="1203"/>
                </a:lnTo>
                <a:lnTo>
                  <a:pt x="417839" y="0"/>
                </a:lnTo>
                <a:lnTo>
                  <a:pt x="346002" y="2623"/>
                </a:lnTo>
                <a:lnTo>
                  <a:pt x="280432" y="8370"/>
                </a:lnTo>
                <a:lnTo>
                  <a:pt x="221242" y="16533"/>
                </a:lnTo>
                <a:lnTo>
                  <a:pt x="168543" y="26408"/>
                </a:lnTo>
                <a:lnTo>
                  <a:pt x="122446" y="37289"/>
                </a:lnTo>
                <a:lnTo>
                  <a:pt x="83063" y="48471"/>
                </a:lnTo>
                <a:lnTo>
                  <a:pt x="24884" y="68916"/>
                </a:lnTo>
                <a:lnTo>
                  <a:pt x="6311" y="76768"/>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8267891" y="1404824"/>
            <a:ext cx="0" cy="912832"/>
          </a:xfrm>
          <a:custGeom>
            <a:avLst/>
            <a:gdLst/>
            <a:ahLst/>
            <a:cxnLst/>
            <a:rect l="l" t="t" r="r" b="b"/>
            <a:pathLst>
              <a:path h="1109345">
                <a:moveTo>
                  <a:pt x="0" y="0"/>
                </a:moveTo>
                <a:lnTo>
                  <a:pt x="0" y="110895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8267891" y="1530201"/>
            <a:ext cx="732564" cy="64792"/>
          </a:xfrm>
          <a:custGeom>
            <a:avLst/>
            <a:gdLst/>
            <a:ahLst/>
            <a:cxnLst/>
            <a:rect l="l" t="t" r="r" b="b"/>
            <a:pathLst>
              <a:path w="890270" h="78740">
                <a:moveTo>
                  <a:pt x="0" y="0"/>
                </a:moveTo>
                <a:lnTo>
                  <a:pt x="143964" y="41160"/>
                </a:lnTo>
                <a:lnTo>
                  <a:pt x="243884" y="63057"/>
                </a:lnTo>
                <a:lnTo>
                  <a:pt x="346500" y="73050"/>
                </a:lnTo>
                <a:lnTo>
                  <a:pt x="498551" y="78498"/>
                </a:lnTo>
                <a:lnTo>
                  <a:pt x="642573" y="71529"/>
                </a:lnTo>
                <a:lnTo>
                  <a:pt x="767915" y="50588"/>
                </a:lnTo>
                <a:lnTo>
                  <a:pt x="856428" y="28569"/>
                </a:lnTo>
                <a:lnTo>
                  <a:pt x="889965" y="18364"/>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2631873" y="3233001"/>
            <a:ext cx="653665" cy="180790"/>
          </a:xfrm>
          <a:custGeom>
            <a:avLst/>
            <a:gdLst/>
            <a:ahLst/>
            <a:cxnLst/>
            <a:rect l="l" t="t" r="r" b="b"/>
            <a:pathLst>
              <a:path w="794385" h="219710">
                <a:moveTo>
                  <a:pt x="794359" y="42539"/>
                </a:moveTo>
                <a:lnTo>
                  <a:pt x="774646" y="77078"/>
                </a:lnTo>
                <a:lnTo>
                  <a:pt x="710430" y="114364"/>
                </a:lnTo>
                <a:lnTo>
                  <a:pt x="664333" y="132948"/>
                </a:lnTo>
                <a:lnTo>
                  <a:pt x="610352" y="150912"/>
                </a:lnTo>
                <a:lnTo>
                  <a:pt x="549566" y="167821"/>
                </a:lnTo>
                <a:lnTo>
                  <a:pt x="483054" y="183238"/>
                </a:lnTo>
                <a:lnTo>
                  <a:pt x="411899" y="196729"/>
                </a:lnTo>
                <a:lnTo>
                  <a:pt x="340268" y="207420"/>
                </a:lnTo>
                <a:lnTo>
                  <a:pt x="272389" y="214763"/>
                </a:lnTo>
                <a:lnTo>
                  <a:pt x="209425" y="218814"/>
                </a:lnTo>
                <a:lnTo>
                  <a:pt x="152539" y="219629"/>
                </a:lnTo>
                <a:lnTo>
                  <a:pt x="102895" y="217263"/>
                </a:lnTo>
                <a:lnTo>
                  <a:pt x="61655" y="211771"/>
                </a:lnTo>
                <a:lnTo>
                  <a:pt x="29984" y="203209"/>
                </a:lnTo>
                <a:lnTo>
                  <a:pt x="9044" y="191632"/>
                </a:lnTo>
                <a:lnTo>
                  <a:pt x="0" y="177095"/>
                </a:lnTo>
                <a:lnTo>
                  <a:pt x="3753" y="160387"/>
                </a:lnTo>
                <a:lnTo>
                  <a:pt x="46795" y="124042"/>
                </a:lnTo>
                <a:lnTo>
                  <a:pt x="83925" y="105274"/>
                </a:lnTo>
                <a:lnTo>
                  <a:pt x="130020" y="86691"/>
                </a:lnTo>
                <a:lnTo>
                  <a:pt x="184001" y="68727"/>
                </a:lnTo>
                <a:lnTo>
                  <a:pt x="244788" y="51818"/>
                </a:lnTo>
                <a:lnTo>
                  <a:pt x="311301" y="36399"/>
                </a:lnTo>
                <a:lnTo>
                  <a:pt x="382460" y="22904"/>
                </a:lnTo>
                <a:lnTo>
                  <a:pt x="454090" y="12211"/>
                </a:lnTo>
                <a:lnTo>
                  <a:pt x="521969" y="4866"/>
                </a:lnTo>
                <a:lnTo>
                  <a:pt x="584933" y="814"/>
                </a:lnTo>
                <a:lnTo>
                  <a:pt x="641819" y="0"/>
                </a:lnTo>
                <a:lnTo>
                  <a:pt x="691464" y="2367"/>
                </a:lnTo>
                <a:lnTo>
                  <a:pt x="732703" y="7860"/>
                </a:lnTo>
                <a:lnTo>
                  <a:pt x="764375" y="16424"/>
                </a:lnTo>
                <a:lnTo>
                  <a:pt x="785314" y="28002"/>
                </a:lnTo>
                <a:lnTo>
                  <a:pt x="794359" y="42539"/>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3228626" y="3268005"/>
            <a:ext cx="108683" cy="1067497"/>
          </a:xfrm>
          <a:custGeom>
            <a:avLst/>
            <a:gdLst/>
            <a:ahLst/>
            <a:cxnLst/>
            <a:rect l="l" t="t" r="r" b="b"/>
            <a:pathLst>
              <a:path w="132079" h="1297304">
                <a:moveTo>
                  <a:pt x="69138" y="0"/>
                </a:moveTo>
                <a:lnTo>
                  <a:pt x="105036" y="403627"/>
                </a:lnTo>
                <a:lnTo>
                  <a:pt x="123531" y="636074"/>
                </a:lnTo>
                <a:lnTo>
                  <a:pt x="130498" y="785457"/>
                </a:lnTo>
                <a:lnTo>
                  <a:pt x="131813" y="939888"/>
                </a:lnTo>
                <a:lnTo>
                  <a:pt x="128770" y="1004463"/>
                </a:lnTo>
                <a:lnTo>
                  <a:pt x="120068" y="1062659"/>
                </a:lnTo>
                <a:lnTo>
                  <a:pt x="106837" y="1114505"/>
                </a:lnTo>
                <a:lnTo>
                  <a:pt x="90209" y="1160030"/>
                </a:lnTo>
                <a:lnTo>
                  <a:pt x="71318" y="1199262"/>
                </a:lnTo>
                <a:lnTo>
                  <a:pt x="51295" y="1232230"/>
                </a:lnTo>
                <a:lnTo>
                  <a:pt x="0" y="1297203"/>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2587508" y="3378724"/>
            <a:ext cx="121223" cy="961426"/>
          </a:xfrm>
          <a:custGeom>
            <a:avLst/>
            <a:gdLst/>
            <a:ahLst/>
            <a:cxnLst/>
            <a:rect l="l" t="t" r="r" b="b"/>
            <a:pathLst>
              <a:path w="147320" h="1168400">
                <a:moveTo>
                  <a:pt x="53911" y="0"/>
                </a:moveTo>
                <a:lnTo>
                  <a:pt x="29793" y="341781"/>
                </a:lnTo>
                <a:lnTo>
                  <a:pt x="16170" y="539596"/>
                </a:lnTo>
                <a:lnTo>
                  <a:pt x="8020" y="668942"/>
                </a:lnTo>
                <a:lnTo>
                  <a:pt x="317" y="805319"/>
                </a:lnTo>
                <a:lnTo>
                  <a:pt x="0" y="877361"/>
                </a:lnTo>
                <a:lnTo>
                  <a:pt x="6799" y="938712"/>
                </a:lnTo>
                <a:lnTo>
                  <a:pt x="19393" y="990477"/>
                </a:lnTo>
                <a:lnTo>
                  <a:pt x="36457" y="1033762"/>
                </a:lnTo>
                <a:lnTo>
                  <a:pt x="56668" y="1069672"/>
                </a:lnTo>
                <a:lnTo>
                  <a:pt x="78702" y="1099312"/>
                </a:lnTo>
                <a:lnTo>
                  <a:pt x="147155" y="1168019"/>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2856172" y="3309847"/>
            <a:ext cx="37099" cy="13063"/>
          </a:xfrm>
          <a:custGeom>
            <a:avLst/>
            <a:gdLst/>
            <a:ahLst/>
            <a:cxnLst/>
            <a:rect l="l" t="t" r="r" b="b"/>
            <a:pathLst>
              <a:path w="45085" h="15875">
                <a:moveTo>
                  <a:pt x="43980" y="0"/>
                </a:moveTo>
                <a:lnTo>
                  <a:pt x="33680" y="825"/>
                </a:lnTo>
                <a:lnTo>
                  <a:pt x="9397" y="7086"/>
                </a:lnTo>
                <a:lnTo>
                  <a:pt x="0" y="11328"/>
                </a:lnTo>
                <a:lnTo>
                  <a:pt x="1092" y="15557"/>
                </a:lnTo>
                <a:lnTo>
                  <a:pt x="11366" y="14731"/>
                </a:lnTo>
                <a:lnTo>
                  <a:pt x="35661" y="8470"/>
                </a:lnTo>
                <a:lnTo>
                  <a:pt x="45059" y="4229"/>
                </a:lnTo>
                <a:lnTo>
                  <a:pt x="4398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2856172" y="3309847"/>
            <a:ext cx="37099" cy="13063"/>
          </a:xfrm>
          <a:custGeom>
            <a:avLst/>
            <a:gdLst/>
            <a:ahLst/>
            <a:cxnLst/>
            <a:rect l="l" t="t" r="r" b="b"/>
            <a:pathLst>
              <a:path w="45085" h="15875">
                <a:moveTo>
                  <a:pt x="44513" y="2120"/>
                </a:moveTo>
                <a:lnTo>
                  <a:pt x="43980" y="0"/>
                </a:lnTo>
                <a:lnTo>
                  <a:pt x="33680" y="825"/>
                </a:lnTo>
                <a:lnTo>
                  <a:pt x="21539" y="3962"/>
                </a:lnTo>
                <a:lnTo>
                  <a:pt x="9397" y="7086"/>
                </a:lnTo>
                <a:lnTo>
                  <a:pt x="0" y="11328"/>
                </a:lnTo>
                <a:lnTo>
                  <a:pt x="546" y="13449"/>
                </a:lnTo>
                <a:lnTo>
                  <a:pt x="1092" y="15557"/>
                </a:lnTo>
                <a:lnTo>
                  <a:pt x="11366" y="14731"/>
                </a:lnTo>
                <a:lnTo>
                  <a:pt x="23507" y="11595"/>
                </a:lnTo>
                <a:lnTo>
                  <a:pt x="35661"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2969926" y="3290498"/>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2969926" y="3290498"/>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3007435" y="3309847"/>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3007435" y="3309847"/>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2900141" y="3330768"/>
            <a:ext cx="37099" cy="13063"/>
          </a:xfrm>
          <a:custGeom>
            <a:avLst/>
            <a:gdLst/>
            <a:ahLst/>
            <a:cxnLst/>
            <a:rect l="l" t="t" r="r" b="b"/>
            <a:pathLst>
              <a:path w="45085" h="15875">
                <a:moveTo>
                  <a:pt x="43967" y="0"/>
                </a:moveTo>
                <a:lnTo>
                  <a:pt x="33680" y="812"/>
                </a:lnTo>
                <a:lnTo>
                  <a:pt x="9397" y="7073"/>
                </a:lnTo>
                <a:lnTo>
                  <a:pt x="0" y="11328"/>
                </a:lnTo>
                <a:lnTo>
                  <a:pt x="1079" y="15544"/>
                </a:lnTo>
                <a:lnTo>
                  <a:pt x="11366" y="14719"/>
                </a:lnTo>
                <a:lnTo>
                  <a:pt x="35648" y="8470"/>
                </a:lnTo>
                <a:lnTo>
                  <a:pt x="45059" y="4216"/>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2900141" y="3330768"/>
            <a:ext cx="37099" cy="13063"/>
          </a:xfrm>
          <a:custGeom>
            <a:avLst/>
            <a:gdLst/>
            <a:ahLst/>
            <a:cxnLst/>
            <a:rect l="l" t="t" r="r" b="b"/>
            <a:pathLst>
              <a:path w="45085" h="15875">
                <a:moveTo>
                  <a:pt x="44513" y="2108"/>
                </a:moveTo>
                <a:lnTo>
                  <a:pt x="43967" y="0"/>
                </a:lnTo>
                <a:lnTo>
                  <a:pt x="33680" y="812"/>
                </a:lnTo>
                <a:lnTo>
                  <a:pt x="21539" y="3949"/>
                </a:lnTo>
                <a:lnTo>
                  <a:pt x="9397" y="7073"/>
                </a:lnTo>
                <a:lnTo>
                  <a:pt x="0" y="11328"/>
                </a:lnTo>
                <a:lnTo>
                  <a:pt x="546" y="13436"/>
                </a:lnTo>
                <a:lnTo>
                  <a:pt x="1079" y="15544"/>
                </a:lnTo>
                <a:lnTo>
                  <a:pt x="11366" y="14719"/>
                </a:lnTo>
                <a:lnTo>
                  <a:pt x="23507" y="11595"/>
                </a:lnTo>
                <a:lnTo>
                  <a:pt x="35648" y="8470"/>
                </a:lnTo>
                <a:lnTo>
                  <a:pt x="45059" y="4216"/>
                </a:lnTo>
                <a:lnTo>
                  <a:pt x="44513" y="2108"/>
                </a:lnTo>
                <a:close/>
              </a:path>
            </a:pathLst>
          </a:custGeom>
          <a:ln w="6349">
            <a:solidFill>
              <a:srgbClr val="FFFFFF"/>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2596080" y="3895609"/>
            <a:ext cx="736223" cy="36053"/>
          </a:xfrm>
          <a:custGeom>
            <a:avLst/>
            <a:gdLst/>
            <a:ahLst/>
            <a:cxnLst/>
            <a:rect l="l" t="t" r="r" b="b"/>
            <a:pathLst>
              <a:path w="894714" h="43814">
                <a:moveTo>
                  <a:pt x="0" y="11391"/>
                </a:moveTo>
                <a:lnTo>
                  <a:pt x="377573" y="36488"/>
                </a:lnTo>
                <a:lnTo>
                  <a:pt x="596620" y="43667"/>
                </a:lnTo>
                <a:lnTo>
                  <a:pt x="741010" y="31860"/>
                </a:lnTo>
                <a:lnTo>
                  <a:pt x="894613"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7669509" y="2782624"/>
            <a:ext cx="132719" cy="977624"/>
          </a:xfrm>
          <a:custGeom>
            <a:avLst/>
            <a:gdLst/>
            <a:ahLst/>
            <a:cxnLst/>
            <a:rect l="l" t="t" r="r" b="b"/>
            <a:pathLst>
              <a:path w="161290" h="1188085">
                <a:moveTo>
                  <a:pt x="0" y="0"/>
                </a:moveTo>
                <a:lnTo>
                  <a:pt x="54552" y="30605"/>
                </a:lnTo>
                <a:lnTo>
                  <a:pt x="93941" y="80746"/>
                </a:lnTo>
                <a:lnTo>
                  <a:pt x="113022" y="114807"/>
                </a:lnTo>
                <a:lnTo>
                  <a:pt x="138456" y="171577"/>
                </a:lnTo>
                <a:lnTo>
                  <a:pt x="152007" y="222446"/>
                </a:lnTo>
                <a:lnTo>
                  <a:pt x="159122" y="277345"/>
                </a:lnTo>
                <a:lnTo>
                  <a:pt x="161061" y="338594"/>
                </a:lnTo>
                <a:lnTo>
                  <a:pt x="160863" y="392734"/>
                </a:lnTo>
                <a:lnTo>
                  <a:pt x="160666" y="446874"/>
                </a:lnTo>
                <a:lnTo>
                  <a:pt x="160466" y="501015"/>
                </a:lnTo>
                <a:lnTo>
                  <a:pt x="160261" y="555155"/>
                </a:lnTo>
                <a:lnTo>
                  <a:pt x="160086" y="603683"/>
                </a:lnTo>
                <a:lnTo>
                  <a:pt x="159910" y="652210"/>
                </a:lnTo>
                <a:lnTo>
                  <a:pt x="159735" y="700738"/>
                </a:lnTo>
                <a:lnTo>
                  <a:pt x="159559" y="749266"/>
                </a:lnTo>
                <a:lnTo>
                  <a:pt x="159383" y="797793"/>
                </a:lnTo>
                <a:lnTo>
                  <a:pt x="159206" y="846320"/>
                </a:lnTo>
                <a:lnTo>
                  <a:pt x="159030" y="894846"/>
                </a:lnTo>
                <a:lnTo>
                  <a:pt x="158852" y="943372"/>
                </a:lnTo>
                <a:lnTo>
                  <a:pt x="158674" y="991897"/>
                </a:lnTo>
                <a:lnTo>
                  <a:pt x="158496" y="1040422"/>
                </a:lnTo>
                <a:lnTo>
                  <a:pt x="158463" y="1051442"/>
                </a:lnTo>
                <a:lnTo>
                  <a:pt x="158424" y="1062461"/>
                </a:lnTo>
                <a:lnTo>
                  <a:pt x="158383" y="1073478"/>
                </a:lnTo>
                <a:lnTo>
                  <a:pt x="158343" y="1084491"/>
                </a:lnTo>
                <a:lnTo>
                  <a:pt x="157682" y="1110990"/>
                </a:lnTo>
                <a:lnTo>
                  <a:pt x="155873" y="1137100"/>
                </a:lnTo>
                <a:lnTo>
                  <a:pt x="152892" y="1162725"/>
                </a:lnTo>
                <a:lnTo>
                  <a:pt x="148717" y="1187767"/>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6786726" y="2783526"/>
            <a:ext cx="132719" cy="1098848"/>
          </a:xfrm>
          <a:custGeom>
            <a:avLst/>
            <a:gdLst/>
            <a:ahLst/>
            <a:cxnLst/>
            <a:rect l="l" t="t" r="r" b="b"/>
            <a:pathLst>
              <a:path w="161290" h="1335404">
                <a:moveTo>
                  <a:pt x="160807" y="0"/>
                </a:moveTo>
                <a:lnTo>
                  <a:pt x="126523" y="20825"/>
                </a:lnTo>
                <a:lnTo>
                  <a:pt x="96651" y="47131"/>
                </a:lnTo>
                <a:lnTo>
                  <a:pt x="71215" y="77268"/>
                </a:lnTo>
                <a:lnTo>
                  <a:pt x="50241" y="109588"/>
                </a:lnTo>
                <a:lnTo>
                  <a:pt x="22592" y="170488"/>
                </a:lnTo>
                <a:lnTo>
                  <a:pt x="9042" y="221351"/>
                </a:lnTo>
                <a:lnTo>
                  <a:pt x="1931" y="276248"/>
                </a:lnTo>
                <a:lnTo>
                  <a:pt x="0" y="337502"/>
                </a:lnTo>
                <a:lnTo>
                  <a:pt x="192" y="391640"/>
                </a:lnTo>
                <a:lnTo>
                  <a:pt x="388" y="445776"/>
                </a:lnTo>
                <a:lnTo>
                  <a:pt x="587" y="499912"/>
                </a:lnTo>
                <a:lnTo>
                  <a:pt x="787" y="554050"/>
                </a:lnTo>
                <a:lnTo>
                  <a:pt x="963" y="602578"/>
                </a:lnTo>
                <a:lnTo>
                  <a:pt x="1139" y="651107"/>
                </a:lnTo>
                <a:lnTo>
                  <a:pt x="1315" y="699636"/>
                </a:lnTo>
                <a:lnTo>
                  <a:pt x="1492" y="748166"/>
                </a:lnTo>
                <a:lnTo>
                  <a:pt x="1670" y="796696"/>
                </a:lnTo>
                <a:lnTo>
                  <a:pt x="1847" y="845226"/>
                </a:lnTo>
                <a:lnTo>
                  <a:pt x="2024" y="893755"/>
                </a:lnTo>
                <a:lnTo>
                  <a:pt x="2200" y="942285"/>
                </a:lnTo>
                <a:lnTo>
                  <a:pt x="2377" y="990814"/>
                </a:lnTo>
                <a:lnTo>
                  <a:pt x="2552" y="1039342"/>
                </a:lnTo>
                <a:lnTo>
                  <a:pt x="2592" y="1050353"/>
                </a:lnTo>
                <a:lnTo>
                  <a:pt x="2635" y="1061365"/>
                </a:lnTo>
                <a:lnTo>
                  <a:pt x="2677" y="1072380"/>
                </a:lnTo>
                <a:lnTo>
                  <a:pt x="2717" y="1083398"/>
                </a:lnTo>
                <a:lnTo>
                  <a:pt x="5115" y="1134971"/>
                </a:lnTo>
                <a:lnTo>
                  <a:pt x="12050" y="1184713"/>
                </a:lnTo>
                <a:lnTo>
                  <a:pt x="23681" y="1231886"/>
                </a:lnTo>
                <a:lnTo>
                  <a:pt x="40168" y="1275754"/>
                </a:lnTo>
                <a:lnTo>
                  <a:pt x="61671" y="1315580"/>
                </a:lnTo>
                <a:lnTo>
                  <a:pt x="70459" y="1328686"/>
                </a:lnTo>
                <a:lnTo>
                  <a:pt x="75234" y="133487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6916869" y="2711849"/>
            <a:ext cx="755033" cy="159889"/>
          </a:xfrm>
          <a:custGeom>
            <a:avLst/>
            <a:gdLst/>
            <a:ahLst/>
            <a:cxnLst/>
            <a:rect l="l" t="t" r="r" b="b"/>
            <a:pathLst>
              <a:path w="917575" h="194310">
                <a:moveTo>
                  <a:pt x="914679" y="85978"/>
                </a:moveTo>
                <a:lnTo>
                  <a:pt x="916584" y="89560"/>
                </a:lnTo>
                <a:lnTo>
                  <a:pt x="917575" y="93217"/>
                </a:lnTo>
                <a:lnTo>
                  <a:pt x="917575" y="96900"/>
                </a:lnTo>
                <a:lnTo>
                  <a:pt x="894185" y="127535"/>
                </a:lnTo>
                <a:lnTo>
                  <a:pt x="829054" y="154139"/>
                </a:lnTo>
                <a:lnTo>
                  <a:pt x="783197" y="165431"/>
                </a:lnTo>
                <a:lnTo>
                  <a:pt x="729739" y="175117"/>
                </a:lnTo>
                <a:lnTo>
                  <a:pt x="669625" y="182998"/>
                </a:lnTo>
                <a:lnTo>
                  <a:pt x="603798" y="188874"/>
                </a:lnTo>
                <a:lnTo>
                  <a:pt x="533204" y="192546"/>
                </a:lnTo>
                <a:lnTo>
                  <a:pt x="458787" y="193814"/>
                </a:lnTo>
                <a:lnTo>
                  <a:pt x="384367" y="192546"/>
                </a:lnTo>
                <a:lnTo>
                  <a:pt x="313771" y="188874"/>
                </a:lnTo>
                <a:lnTo>
                  <a:pt x="247944" y="182998"/>
                </a:lnTo>
                <a:lnTo>
                  <a:pt x="187829" y="175117"/>
                </a:lnTo>
                <a:lnTo>
                  <a:pt x="134372" y="165431"/>
                </a:lnTo>
                <a:lnTo>
                  <a:pt x="88516" y="154139"/>
                </a:lnTo>
                <a:lnTo>
                  <a:pt x="51207" y="141441"/>
                </a:lnTo>
                <a:lnTo>
                  <a:pt x="6004" y="112622"/>
                </a:lnTo>
                <a:lnTo>
                  <a:pt x="0" y="96900"/>
                </a:lnTo>
                <a:lnTo>
                  <a:pt x="6004" y="81182"/>
                </a:lnTo>
                <a:lnTo>
                  <a:pt x="51207" y="52369"/>
                </a:lnTo>
                <a:lnTo>
                  <a:pt x="88516" y="39672"/>
                </a:lnTo>
                <a:lnTo>
                  <a:pt x="134372" y="28381"/>
                </a:lnTo>
                <a:lnTo>
                  <a:pt x="187829" y="18696"/>
                </a:lnTo>
                <a:lnTo>
                  <a:pt x="247944" y="10815"/>
                </a:lnTo>
                <a:lnTo>
                  <a:pt x="313771" y="4939"/>
                </a:lnTo>
                <a:lnTo>
                  <a:pt x="384367" y="1268"/>
                </a:lnTo>
                <a:lnTo>
                  <a:pt x="458787" y="0"/>
                </a:lnTo>
                <a:lnTo>
                  <a:pt x="528180" y="1101"/>
                </a:lnTo>
                <a:lnTo>
                  <a:pt x="594315" y="4297"/>
                </a:lnTo>
                <a:lnTo>
                  <a:pt x="656431" y="9428"/>
                </a:lnTo>
                <a:lnTo>
                  <a:pt x="713766" y="16332"/>
                </a:lnTo>
                <a:lnTo>
                  <a:pt x="765557" y="24849"/>
                </a:lnTo>
                <a:lnTo>
                  <a:pt x="811042" y="34816"/>
                </a:lnTo>
                <a:lnTo>
                  <a:pt x="849459" y="46074"/>
                </a:lnTo>
                <a:lnTo>
                  <a:pt x="902040" y="71816"/>
                </a:lnTo>
                <a:lnTo>
                  <a:pt x="914679" y="8597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7193757" y="2752960"/>
            <a:ext cx="203781" cy="54341"/>
          </a:xfrm>
          <a:custGeom>
            <a:avLst/>
            <a:gdLst/>
            <a:ahLst/>
            <a:cxnLst/>
            <a:rect l="l" t="t" r="r" b="b"/>
            <a:pathLst>
              <a:path w="247650" h="66039">
                <a:moveTo>
                  <a:pt x="247053" y="32931"/>
                </a:moveTo>
                <a:lnTo>
                  <a:pt x="237346" y="45756"/>
                </a:lnTo>
                <a:lnTo>
                  <a:pt x="210875" y="56227"/>
                </a:lnTo>
                <a:lnTo>
                  <a:pt x="171609" y="63286"/>
                </a:lnTo>
                <a:lnTo>
                  <a:pt x="123520" y="65874"/>
                </a:lnTo>
                <a:lnTo>
                  <a:pt x="75443" y="63286"/>
                </a:lnTo>
                <a:lnTo>
                  <a:pt x="36180" y="56227"/>
                </a:lnTo>
                <a:lnTo>
                  <a:pt x="9707" y="45756"/>
                </a:lnTo>
                <a:lnTo>
                  <a:pt x="0" y="32931"/>
                </a:lnTo>
                <a:lnTo>
                  <a:pt x="9707" y="20113"/>
                </a:lnTo>
                <a:lnTo>
                  <a:pt x="36180" y="9645"/>
                </a:lnTo>
                <a:lnTo>
                  <a:pt x="75443" y="2588"/>
                </a:lnTo>
                <a:lnTo>
                  <a:pt x="123520" y="0"/>
                </a:lnTo>
                <a:lnTo>
                  <a:pt x="171609" y="2588"/>
                </a:lnTo>
                <a:lnTo>
                  <a:pt x="210875" y="9645"/>
                </a:lnTo>
                <a:lnTo>
                  <a:pt x="237346" y="20113"/>
                </a:lnTo>
                <a:lnTo>
                  <a:pt x="247053" y="32931"/>
                </a:lnTo>
                <a:close/>
              </a:path>
            </a:pathLst>
          </a:custGeom>
          <a:ln w="12700">
            <a:solidFill>
              <a:srgbClr val="FFFFFF"/>
            </a:solidFill>
          </a:ln>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1676501" y="4322861"/>
            <a:ext cx="773844" cy="756601"/>
          </a:xfrm>
          <a:custGeom>
            <a:avLst/>
            <a:gdLst/>
            <a:ahLst/>
            <a:cxnLst/>
            <a:rect l="l" t="t" r="r" b="b"/>
            <a:pathLst>
              <a:path w="940435" h="919479">
                <a:moveTo>
                  <a:pt x="940308" y="307962"/>
                </a:moveTo>
                <a:lnTo>
                  <a:pt x="920164" y="263978"/>
                </a:lnTo>
                <a:lnTo>
                  <a:pt x="895971" y="222466"/>
                </a:lnTo>
                <a:lnTo>
                  <a:pt x="867985" y="183681"/>
                </a:lnTo>
                <a:lnTo>
                  <a:pt x="836462" y="147884"/>
                </a:lnTo>
                <a:lnTo>
                  <a:pt x="801659" y="115331"/>
                </a:lnTo>
                <a:lnTo>
                  <a:pt x="763831" y="86282"/>
                </a:lnTo>
                <a:lnTo>
                  <a:pt x="723236" y="60993"/>
                </a:lnTo>
                <a:lnTo>
                  <a:pt x="680129" y="39724"/>
                </a:lnTo>
                <a:lnTo>
                  <a:pt x="634766" y="22732"/>
                </a:lnTo>
                <a:lnTo>
                  <a:pt x="587403" y="10275"/>
                </a:lnTo>
                <a:lnTo>
                  <a:pt x="538298" y="2611"/>
                </a:lnTo>
                <a:lnTo>
                  <a:pt x="487705" y="0"/>
                </a:lnTo>
                <a:lnTo>
                  <a:pt x="440735" y="2249"/>
                </a:lnTo>
                <a:lnTo>
                  <a:pt x="395029" y="8858"/>
                </a:lnTo>
                <a:lnTo>
                  <a:pt x="350790" y="19623"/>
                </a:lnTo>
                <a:lnTo>
                  <a:pt x="308224" y="34337"/>
                </a:lnTo>
                <a:lnTo>
                  <a:pt x="267533" y="52795"/>
                </a:lnTo>
                <a:lnTo>
                  <a:pt x="228924" y="74790"/>
                </a:lnTo>
                <a:lnTo>
                  <a:pt x="192599" y="100116"/>
                </a:lnTo>
                <a:lnTo>
                  <a:pt x="158764" y="128568"/>
                </a:lnTo>
                <a:lnTo>
                  <a:pt x="127623" y="159940"/>
                </a:lnTo>
                <a:lnTo>
                  <a:pt x="99381" y="194025"/>
                </a:lnTo>
                <a:lnTo>
                  <a:pt x="74240" y="230619"/>
                </a:lnTo>
                <a:lnTo>
                  <a:pt x="52407" y="269515"/>
                </a:lnTo>
                <a:lnTo>
                  <a:pt x="34085" y="310508"/>
                </a:lnTo>
                <a:lnTo>
                  <a:pt x="19479" y="353391"/>
                </a:lnTo>
                <a:lnTo>
                  <a:pt x="8793" y="397959"/>
                </a:lnTo>
                <a:lnTo>
                  <a:pt x="2232" y="444005"/>
                </a:lnTo>
                <a:lnTo>
                  <a:pt x="0" y="491324"/>
                </a:lnTo>
                <a:lnTo>
                  <a:pt x="2616" y="542526"/>
                </a:lnTo>
                <a:lnTo>
                  <a:pt x="10293" y="592215"/>
                </a:lnTo>
                <a:lnTo>
                  <a:pt x="22769" y="640129"/>
                </a:lnTo>
                <a:lnTo>
                  <a:pt x="39786" y="686006"/>
                </a:lnTo>
                <a:lnTo>
                  <a:pt x="61082" y="729585"/>
                </a:lnTo>
                <a:lnTo>
                  <a:pt x="86399" y="770603"/>
                </a:lnTo>
                <a:lnTo>
                  <a:pt x="115476" y="808799"/>
                </a:lnTo>
                <a:lnTo>
                  <a:pt x="148053" y="843911"/>
                </a:lnTo>
                <a:lnTo>
                  <a:pt x="183870" y="875677"/>
                </a:lnTo>
                <a:lnTo>
                  <a:pt x="249491" y="919073"/>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1829062" y="4450001"/>
            <a:ext cx="497956" cy="471830"/>
          </a:xfrm>
          <a:custGeom>
            <a:avLst/>
            <a:gdLst/>
            <a:ahLst/>
            <a:cxnLst/>
            <a:rect l="l" t="t" r="r" b="b"/>
            <a:pathLst>
              <a:path w="605155" h="573404">
                <a:moveTo>
                  <a:pt x="302298" y="573074"/>
                </a:moveTo>
                <a:lnTo>
                  <a:pt x="253263" y="569324"/>
                </a:lnTo>
                <a:lnTo>
                  <a:pt x="206748" y="558466"/>
                </a:lnTo>
                <a:lnTo>
                  <a:pt x="163374" y="541090"/>
                </a:lnTo>
                <a:lnTo>
                  <a:pt x="123764" y="517787"/>
                </a:lnTo>
                <a:lnTo>
                  <a:pt x="88541" y="489146"/>
                </a:lnTo>
                <a:lnTo>
                  <a:pt x="58326" y="455759"/>
                </a:lnTo>
                <a:lnTo>
                  <a:pt x="33742" y="418214"/>
                </a:lnTo>
                <a:lnTo>
                  <a:pt x="15411" y="377102"/>
                </a:lnTo>
                <a:lnTo>
                  <a:pt x="3956" y="333013"/>
                </a:lnTo>
                <a:lnTo>
                  <a:pt x="0" y="286537"/>
                </a:lnTo>
                <a:lnTo>
                  <a:pt x="3956" y="240061"/>
                </a:lnTo>
                <a:lnTo>
                  <a:pt x="15411" y="195972"/>
                </a:lnTo>
                <a:lnTo>
                  <a:pt x="33742" y="154860"/>
                </a:lnTo>
                <a:lnTo>
                  <a:pt x="58326" y="117315"/>
                </a:lnTo>
                <a:lnTo>
                  <a:pt x="88541" y="83927"/>
                </a:lnTo>
                <a:lnTo>
                  <a:pt x="123764" y="55287"/>
                </a:lnTo>
                <a:lnTo>
                  <a:pt x="163374" y="31984"/>
                </a:lnTo>
                <a:lnTo>
                  <a:pt x="206748" y="14608"/>
                </a:lnTo>
                <a:lnTo>
                  <a:pt x="253263" y="3750"/>
                </a:lnTo>
                <a:lnTo>
                  <a:pt x="302298" y="0"/>
                </a:lnTo>
                <a:lnTo>
                  <a:pt x="351332" y="3750"/>
                </a:lnTo>
                <a:lnTo>
                  <a:pt x="397847" y="14608"/>
                </a:lnTo>
                <a:lnTo>
                  <a:pt x="441221" y="31984"/>
                </a:lnTo>
                <a:lnTo>
                  <a:pt x="480831" y="55287"/>
                </a:lnTo>
                <a:lnTo>
                  <a:pt x="516054" y="83927"/>
                </a:lnTo>
                <a:lnTo>
                  <a:pt x="546270" y="117315"/>
                </a:lnTo>
                <a:lnTo>
                  <a:pt x="570854" y="154860"/>
                </a:lnTo>
                <a:lnTo>
                  <a:pt x="589184" y="195972"/>
                </a:lnTo>
                <a:lnTo>
                  <a:pt x="600639" y="240061"/>
                </a:lnTo>
                <a:lnTo>
                  <a:pt x="604596" y="286537"/>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2068114" y="4383253"/>
            <a:ext cx="19856" cy="19856"/>
          </a:xfrm>
          <a:custGeom>
            <a:avLst/>
            <a:gdLst/>
            <a:ahLst/>
            <a:cxnLst/>
            <a:rect l="l" t="t" r="r" b="b"/>
            <a:pathLst>
              <a:path w="24130" h="24129">
                <a:moveTo>
                  <a:pt x="18287" y="0"/>
                </a:moveTo>
                <a:lnTo>
                  <a:pt x="5270" y="0"/>
                </a:lnTo>
                <a:lnTo>
                  <a:pt x="0" y="5283"/>
                </a:lnTo>
                <a:lnTo>
                  <a:pt x="0" y="18313"/>
                </a:lnTo>
                <a:lnTo>
                  <a:pt x="5270" y="23583"/>
                </a:lnTo>
                <a:lnTo>
                  <a:pt x="18287" y="23583"/>
                </a:lnTo>
                <a:lnTo>
                  <a:pt x="23571" y="18313"/>
                </a:lnTo>
                <a:lnTo>
                  <a:pt x="23571" y="5283"/>
                </a:lnTo>
                <a:lnTo>
                  <a:pt x="1828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3875838" y="3910803"/>
            <a:ext cx="1131766" cy="639557"/>
          </a:xfrm>
          <a:custGeom>
            <a:avLst/>
            <a:gdLst/>
            <a:ahLst/>
            <a:cxnLst/>
            <a:rect l="l" t="t" r="r" b="b"/>
            <a:pathLst>
              <a:path w="1375410" h="777239">
                <a:moveTo>
                  <a:pt x="166827" y="776643"/>
                </a:moveTo>
                <a:lnTo>
                  <a:pt x="122609" y="770657"/>
                </a:lnTo>
                <a:lnTo>
                  <a:pt x="82794" y="753782"/>
                </a:lnTo>
                <a:lnTo>
                  <a:pt x="49004" y="727638"/>
                </a:lnTo>
                <a:lnTo>
                  <a:pt x="22860" y="693848"/>
                </a:lnTo>
                <a:lnTo>
                  <a:pt x="5985" y="654033"/>
                </a:lnTo>
                <a:lnTo>
                  <a:pt x="0" y="609815"/>
                </a:lnTo>
                <a:lnTo>
                  <a:pt x="0" y="166814"/>
                </a:lnTo>
                <a:lnTo>
                  <a:pt x="5985" y="122602"/>
                </a:lnTo>
                <a:lnTo>
                  <a:pt x="22860" y="82790"/>
                </a:lnTo>
                <a:lnTo>
                  <a:pt x="49004" y="49002"/>
                </a:lnTo>
                <a:lnTo>
                  <a:pt x="82794" y="22860"/>
                </a:lnTo>
                <a:lnTo>
                  <a:pt x="122609" y="5985"/>
                </a:lnTo>
                <a:lnTo>
                  <a:pt x="166827" y="0"/>
                </a:lnTo>
                <a:lnTo>
                  <a:pt x="1208354" y="0"/>
                </a:lnTo>
                <a:lnTo>
                  <a:pt x="1252567" y="5985"/>
                </a:lnTo>
                <a:lnTo>
                  <a:pt x="1292381" y="22860"/>
                </a:lnTo>
                <a:lnTo>
                  <a:pt x="1326172" y="49002"/>
                </a:lnTo>
                <a:lnTo>
                  <a:pt x="1352317" y="82790"/>
                </a:lnTo>
                <a:lnTo>
                  <a:pt x="1369194" y="122602"/>
                </a:lnTo>
                <a:lnTo>
                  <a:pt x="1375181" y="166814"/>
                </a:lnTo>
                <a:lnTo>
                  <a:pt x="1375181" y="375462"/>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4377885"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4417023"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4456165"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4495303"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1162879" y="4775020"/>
            <a:ext cx="0" cy="327616"/>
          </a:xfrm>
          <a:custGeom>
            <a:avLst/>
            <a:gdLst/>
            <a:ahLst/>
            <a:cxnLst/>
            <a:rect l="l" t="t" r="r" b="b"/>
            <a:pathLst>
              <a:path h="398145">
                <a:moveTo>
                  <a:pt x="0" y="0"/>
                </a:moveTo>
                <a:lnTo>
                  <a:pt x="0" y="39801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350652" y="4667527"/>
            <a:ext cx="812510" cy="215276"/>
          </a:xfrm>
          <a:custGeom>
            <a:avLst/>
            <a:gdLst/>
            <a:ahLst/>
            <a:cxnLst/>
            <a:rect l="l" t="t" r="r" b="b"/>
            <a:pathLst>
              <a:path w="987425" h="261620">
                <a:moveTo>
                  <a:pt x="987082" y="130632"/>
                </a:moveTo>
                <a:lnTo>
                  <a:pt x="966187" y="168361"/>
                </a:lnTo>
                <a:lnTo>
                  <a:pt x="907572" y="201763"/>
                </a:lnTo>
                <a:lnTo>
                  <a:pt x="866029" y="216337"/>
                </a:lnTo>
                <a:lnTo>
                  <a:pt x="817345" y="229223"/>
                </a:lnTo>
                <a:lnTo>
                  <a:pt x="762285" y="240219"/>
                </a:lnTo>
                <a:lnTo>
                  <a:pt x="701612" y="249123"/>
                </a:lnTo>
                <a:lnTo>
                  <a:pt x="636089" y="255733"/>
                </a:lnTo>
                <a:lnTo>
                  <a:pt x="566480" y="259848"/>
                </a:lnTo>
                <a:lnTo>
                  <a:pt x="493547" y="261264"/>
                </a:lnTo>
                <a:lnTo>
                  <a:pt x="420614" y="259848"/>
                </a:lnTo>
                <a:lnTo>
                  <a:pt x="351003" y="255733"/>
                </a:lnTo>
                <a:lnTo>
                  <a:pt x="285479" y="249123"/>
                </a:lnTo>
                <a:lnTo>
                  <a:pt x="224805" y="240219"/>
                </a:lnTo>
                <a:lnTo>
                  <a:pt x="169743" y="229223"/>
                </a:lnTo>
                <a:lnTo>
                  <a:pt x="121058" y="216337"/>
                </a:lnTo>
                <a:lnTo>
                  <a:pt x="79513" y="201763"/>
                </a:lnTo>
                <a:lnTo>
                  <a:pt x="20896" y="168361"/>
                </a:lnTo>
                <a:lnTo>
                  <a:pt x="0" y="130632"/>
                </a:lnTo>
                <a:lnTo>
                  <a:pt x="5351" y="111324"/>
                </a:lnTo>
                <a:lnTo>
                  <a:pt x="45871" y="75554"/>
                </a:lnTo>
                <a:lnTo>
                  <a:pt x="121058" y="44921"/>
                </a:lnTo>
                <a:lnTo>
                  <a:pt x="169743" y="32036"/>
                </a:lnTo>
                <a:lnTo>
                  <a:pt x="224805" y="21041"/>
                </a:lnTo>
                <a:lnTo>
                  <a:pt x="285479" y="12138"/>
                </a:lnTo>
                <a:lnTo>
                  <a:pt x="351003" y="5529"/>
                </a:lnTo>
                <a:lnTo>
                  <a:pt x="420614" y="1416"/>
                </a:lnTo>
                <a:lnTo>
                  <a:pt x="493547" y="0"/>
                </a:lnTo>
                <a:lnTo>
                  <a:pt x="566480" y="1416"/>
                </a:lnTo>
                <a:lnTo>
                  <a:pt x="636089" y="5529"/>
                </a:lnTo>
                <a:lnTo>
                  <a:pt x="701612" y="12138"/>
                </a:lnTo>
                <a:lnTo>
                  <a:pt x="762285" y="21041"/>
                </a:lnTo>
                <a:lnTo>
                  <a:pt x="817345" y="32036"/>
                </a:lnTo>
                <a:lnTo>
                  <a:pt x="866029" y="44921"/>
                </a:lnTo>
                <a:lnTo>
                  <a:pt x="907572" y="59494"/>
                </a:lnTo>
                <a:lnTo>
                  <a:pt x="966187" y="92898"/>
                </a:lnTo>
                <a:lnTo>
                  <a:pt x="987082" y="130632"/>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488281" y="475628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688751" y="4706823"/>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887633" y="475628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688751" y="4805630"/>
            <a:ext cx="117566" cy="21422"/>
          </a:xfrm>
          <a:custGeom>
            <a:avLst/>
            <a:gdLst/>
            <a:ahLst/>
            <a:cxnLst/>
            <a:rect l="l" t="t" r="r" b="b"/>
            <a:pathLst>
              <a:path w="142875" h="26035">
                <a:moveTo>
                  <a:pt x="71132" y="0"/>
                </a:moveTo>
                <a:lnTo>
                  <a:pt x="43446" y="1018"/>
                </a:lnTo>
                <a:lnTo>
                  <a:pt x="20835" y="3797"/>
                </a:lnTo>
                <a:lnTo>
                  <a:pt x="5590" y="7918"/>
                </a:lnTo>
                <a:lnTo>
                  <a:pt x="0" y="12966"/>
                </a:lnTo>
                <a:lnTo>
                  <a:pt x="5590" y="18007"/>
                </a:lnTo>
                <a:lnTo>
                  <a:pt x="20835" y="22124"/>
                </a:lnTo>
                <a:lnTo>
                  <a:pt x="43446" y="24902"/>
                </a:lnTo>
                <a:lnTo>
                  <a:pt x="71132" y="25920"/>
                </a:lnTo>
                <a:lnTo>
                  <a:pt x="98826" y="24902"/>
                </a:lnTo>
                <a:lnTo>
                  <a:pt x="121440" y="22124"/>
                </a:lnTo>
                <a:lnTo>
                  <a:pt x="136687" y="18007"/>
                </a:lnTo>
                <a:lnTo>
                  <a:pt x="142278" y="12966"/>
                </a:lnTo>
                <a:lnTo>
                  <a:pt x="136687" y="7918"/>
                </a:lnTo>
                <a:lnTo>
                  <a:pt x="121440" y="3797"/>
                </a:lnTo>
                <a:lnTo>
                  <a:pt x="98826" y="1018"/>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350656" y="4775024"/>
            <a:ext cx="0" cy="174520"/>
          </a:xfrm>
          <a:custGeom>
            <a:avLst/>
            <a:gdLst/>
            <a:ahLst/>
            <a:cxnLst/>
            <a:rect l="l" t="t" r="r" b="b"/>
            <a:pathLst>
              <a:path h="212089">
                <a:moveTo>
                  <a:pt x="0" y="211988"/>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5" name="object 45"/>
          <p:cNvSpPr txBox="1">
            <a:spLocks noGrp="1"/>
          </p:cNvSpPr>
          <p:nvPr>
            <p:ph type="title"/>
          </p:nvPr>
        </p:nvSpPr>
        <p:spPr>
          <a:xfrm>
            <a:off x="5762291" y="4912941"/>
            <a:ext cx="3049916" cy="466382"/>
          </a:xfrm>
          <a:prstGeom prst="rect">
            <a:avLst/>
          </a:prstGeom>
        </p:spPr>
        <p:txBody>
          <a:bodyPr vert="horz" wrap="square" lIns="0" tIns="10450" rIns="0" bIns="0" rtlCol="0">
            <a:spAutoFit/>
          </a:bodyPr>
          <a:lstStyle/>
          <a:p>
            <a:pPr marL="10451">
              <a:spcBef>
                <a:spcPts val="82"/>
              </a:spcBef>
            </a:pPr>
            <a:r>
              <a:rPr spc="-58" dirty="0"/>
              <a:t>Voice </a:t>
            </a:r>
            <a:r>
              <a:rPr spc="-107" dirty="0"/>
              <a:t>App</a:t>
            </a:r>
            <a:r>
              <a:rPr spc="-284" dirty="0"/>
              <a:t> </a:t>
            </a:r>
            <a:r>
              <a:rPr spc="-91" dirty="0"/>
              <a:t>Discovery</a:t>
            </a:r>
          </a:p>
        </p:txBody>
      </p:sp>
    </p:spTree>
    <p:extLst>
      <p:ext uri="{BB962C8B-B14F-4D97-AF65-F5344CB8AC3E}">
        <p14:creationId xmlns:p14="http://schemas.microsoft.com/office/powerpoint/2010/main" val="390899697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23449"/>
            <a:ext cx="9144000" cy="1567544"/>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p:nvPr/>
        </p:nvSpPr>
        <p:spPr>
          <a:xfrm>
            <a:off x="5287375" y="2964088"/>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4899220" y="2964092"/>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5093297" y="2964088"/>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5481452" y="2964092"/>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5675530" y="2964088"/>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8004460" y="2964095"/>
            <a:ext cx="177132" cy="177132"/>
          </a:xfrm>
          <a:custGeom>
            <a:avLst/>
            <a:gdLst/>
            <a:ahLst/>
            <a:cxnLst/>
            <a:rect l="l" t="t" r="r" b="b"/>
            <a:pathLst>
              <a:path w="215265" h="215264">
                <a:moveTo>
                  <a:pt x="185902" y="0"/>
                </a:moveTo>
                <a:lnTo>
                  <a:pt x="29298" y="0"/>
                </a:lnTo>
                <a:lnTo>
                  <a:pt x="17889" y="2300"/>
                </a:lnTo>
                <a:lnTo>
                  <a:pt x="8577" y="8577"/>
                </a:lnTo>
                <a:lnTo>
                  <a:pt x="2300" y="17889"/>
                </a:lnTo>
                <a:lnTo>
                  <a:pt x="0" y="29298"/>
                </a:lnTo>
                <a:lnTo>
                  <a:pt x="0" y="185902"/>
                </a:lnTo>
                <a:lnTo>
                  <a:pt x="2300" y="197306"/>
                </a:lnTo>
                <a:lnTo>
                  <a:pt x="8577" y="206619"/>
                </a:lnTo>
                <a:lnTo>
                  <a:pt x="17889" y="212898"/>
                </a:lnTo>
                <a:lnTo>
                  <a:pt x="29298" y="215201"/>
                </a:lnTo>
                <a:lnTo>
                  <a:pt x="185902" y="215201"/>
                </a:lnTo>
                <a:lnTo>
                  <a:pt x="197306" y="212898"/>
                </a:lnTo>
                <a:lnTo>
                  <a:pt x="206619" y="206619"/>
                </a:lnTo>
                <a:lnTo>
                  <a:pt x="212898" y="197306"/>
                </a:lnTo>
                <a:lnTo>
                  <a:pt x="215201" y="185902"/>
                </a:lnTo>
                <a:lnTo>
                  <a:pt x="215201" y="29298"/>
                </a:lnTo>
                <a:lnTo>
                  <a:pt x="212898" y="17889"/>
                </a:lnTo>
                <a:lnTo>
                  <a:pt x="206619" y="8577"/>
                </a:lnTo>
                <a:lnTo>
                  <a:pt x="197306" y="2300"/>
                </a:lnTo>
                <a:lnTo>
                  <a:pt x="185902" y="0"/>
                </a:lnTo>
                <a:close/>
              </a:path>
            </a:pathLst>
          </a:custGeom>
          <a:solidFill>
            <a:srgbClr val="BCF3C7"/>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7810383" y="2964095"/>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6257763" y="2964090"/>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5869608" y="2964095"/>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6063685" y="2964090"/>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6451840" y="2964095"/>
            <a:ext cx="177080" cy="177080"/>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6645918" y="2964090"/>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7228150" y="2964088"/>
            <a:ext cx="177080" cy="177080"/>
          </a:xfrm>
          <a:prstGeom prst="rect">
            <a:avLst/>
          </a:prstGeom>
          <a:blipFill>
            <a:blip r:embed="rId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6839996" y="2964090"/>
            <a:ext cx="177080" cy="177080"/>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7034072" y="2964088"/>
            <a:ext cx="177080" cy="177080"/>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7422228" y="2964090"/>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7616306" y="2964088"/>
            <a:ext cx="177080" cy="177080"/>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0" name="object 20"/>
          <p:cNvSpPr txBox="1"/>
          <p:nvPr/>
        </p:nvSpPr>
        <p:spPr>
          <a:xfrm>
            <a:off x="4903062" y="2812377"/>
            <a:ext cx="270662" cy="136135"/>
          </a:xfrm>
          <a:prstGeom prst="rect">
            <a:avLst/>
          </a:prstGeom>
        </p:spPr>
        <p:txBody>
          <a:bodyPr vert="horz" wrap="square" lIns="0" tIns="9405" rIns="0" bIns="0" rtlCol="0">
            <a:spAutoFit/>
          </a:bodyPr>
          <a:lstStyle/>
          <a:p>
            <a:pPr marL="10451" defTabSz="752460">
              <a:spcBef>
                <a:spcPts val="74"/>
              </a:spcBef>
            </a:pPr>
            <a:r>
              <a:rPr sz="823" spc="-4" dirty="0">
                <a:solidFill>
                  <a:prstClr val="black"/>
                </a:solidFill>
                <a:latin typeface="Gill Sans MT"/>
                <a:cs typeface="Gill Sans MT"/>
              </a:rPr>
              <a:t>I</a:t>
            </a:r>
            <a:r>
              <a:rPr sz="823" spc="-94" dirty="0">
                <a:solidFill>
                  <a:prstClr val="black"/>
                </a:solidFill>
                <a:latin typeface="Gill Sans MT"/>
                <a:cs typeface="Gill Sans MT"/>
              </a:rPr>
              <a:t> </a:t>
            </a:r>
            <a:r>
              <a:rPr sz="823" spc="-37" dirty="0">
                <a:solidFill>
                  <a:prstClr val="black"/>
                </a:solidFill>
                <a:latin typeface="Gill Sans MT"/>
                <a:cs typeface="Gill Sans MT"/>
              </a:rPr>
              <a:t>don’t</a:t>
            </a:r>
            <a:endParaRPr sz="823">
              <a:solidFill>
                <a:prstClr val="black"/>
              </a:solidFill>
              <a:latin typeface="Gill Sans MT"/>
              <a:cs typeface="Gill Sans MT"/>
            </a:endParaRPr>
          </a:p>
        </p:txBody>
      </p:sp>
      <p:sp>
        <p:nvSpPr>
          <p:cNvPr id="21" name="object 21"/>
          <p:cNvSpPr/>
          <p:nvPr/>
        </p:nvSpPr>
        <p:spPr>
          <a:xfrm>
            <a:off x="8004453" y="2964088"/>
            <a:ext cx="88827" cy="177132"/>
          </a:xfrm>
          <a:custGeom>
            <a:avLst/>
            <a:gdLst/>
            <a:ahLst/>
            <a:cxnLst/>
            <a:rect l="l" t="t" r="r" b="b"/>
            <a:pathLst>
              <a:path w="107950" h="215264">
                <a:moveTo>
                  <a:pt x="107607" y="0"/>
                </a:moveTo>
                <a:lnTo>
                  <a:pt x="29298" y="0"/>
                </a:lnTo>
                <a:lnTo>
                  <a:pt x="17895" y="2300"/>
                </a:lnTo>
                <a:lnTo>
                  <a:pt x="8582" y="8575"/>
                </a:lnTo>
                <a:lnTo>
                  <a:pt x="2302" y="17884"/>
                </a:lnTo>
                <a:lnTo>
                  <a:pt x="0" y="29286"/>
                </a:lnTo>
                <a:lnTo>
                  <a:pt x="0" y="185902"/>
                </a:lnTo>
                <a:lnTo>
                  <a:pt x="2302" y="197306"/>
                </a:lnTo>
                <a:lnTo>
                  <a:pt x="8582" y="206619"/>
                </a:lnTo>
                <a:lnTo>
                  <a:pt x="17895" y="212898"/>
                </a:lnTo>
                <a:lnTo>
                  <a:pt x="29298" y="215201"/>
                </a:lnTo>
                <a:lnTo>
                  <a:pt x="107607" y="215201"/>
                </a:lnTo>
                <a:lnTo>
                  <a:pt x="107607" y="0"/>
                </a:lnTo>
                <a:close/>
              </a:path>
            </a:pathLst>
          </a:custGeom>
          <a:solidFill>
            <a:srgbClr val="11C63F"/>
          </a:solidFill>
        </p:spPr>
        <p:txBody>
          <a:bodyPr wrap="square" lIns="0" tIns="0" rIns="0" bIns="0" rtlCol="0"/>
          <a:lstStyle/>
          <a:p>
            <a:pPr defTabSz="752460"/>
            <a:endParaRPr sz="1481">
              <a:solidFill>
                <a:prstClr val="black"/>
              </a:solidFill>
              <a:latin typeface="Calibri"/>
            </a:endParaRPr>
          </a:p>
        </p:txBody>
      </p:sp>
      <p:sp>
        <p:nvSpPr>
          <p:cNvPr id="22" name="object 22"/>
          <p:cNvSpPr txBox="1"/>
          <p:nvPr/>
        </p:nvSpPr>
        <p:spPr>
          <a:xfrm>
            <a:off x="8241944" y="2944751"/>
            <a:ext cx="349562" cy="177323"/>
          </a:xfrm>
          <a:prstGeom prst="rect">
            <a:avLst/>
          </a:prstGeom>
        </p:spPr>
        <p:txBody>
          <a:bodyPr vert="horz" wrap="square" lIns="0" tIns="12540" rIns="0" bIns="0" rtlCol="0">
            <a:spAutoFit/>
          </a:bodyPr>
          <a:lstStyle/>
          <a:p>
            <a:pPr marL="10451" defTabSz="752460">
              <a:spcBef>
                <a:spcPts val="99"/>
              </a:spcBef>
            </a:pPr>
            <a:r>
              <a:rPr sz="1070" spc="4" dirty="0">
                <a:solidFill>
                  <a:srgbClr val="0B872B"/>
                </a:solidFill>
                <a:latin typeface="Gill Sans MT"/>
                <a:cs typeface="Gill Sans MT"/>
              </a:rPr>
              <a:t>49.7%</a:t>
            </a:r>
            <a:endParaRPr sz="1070">
              <a:solidFill>
                <a:prstClr val="black"/>
              </a:solidFill>
              <a:latin typeface="Gill Sans MT"/>
              <a:cs typeface="Gill Sans MT"/>
            </a:endParaRPr>
          </a:p>
        </p:txBody>
      </p:sp>
      <p:sp>
        <p:nvSpPr>
          <p:cNvPr id="23" name="object 23"/>
          <p:cNvSpPr/>
          <p:nvPr/>
        </p:nvSpPr>
        <p:spPr>
          <a:xfrm>
            <a:off x="5287375" y="3336219"/>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4899220" y="3336224"/>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5093297" y="3336219"/>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5481452" y="3336224"/>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8004460" y="3336224"/>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5675530" y="3336219"/>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7810383" y="3336224"/>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6257763" y="3336224"/>
            <a:ext cx="177080" cy="177080"/>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5869608" y="3336224"/>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6063685" y="3336224"/>
            <a:ext cx="177080" cy="177080"/>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6451840" y="3336224"/>
            <a:ext cx="177080" cy="177080"/>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6645918" y="3336224"/>
            <a:ext cx="177080" cy="177080"/>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7228150" y="3336219"/>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6839996" y="3336224"/>
            <a:ext cx="177080" cy="177080"/>
          </a:xfrm>
          <a:prstGeom prst="rect">
            <a:avLst/>
          </a:prstGeom>
          <a:blipFill>
            <a:blip r:embed="rId10"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7034072" y="333621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7422228" y="3336224"/>
            <a:ext cx="177080" cy="177080"/>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7616306" y="333621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0" name="object 40"/>
          <p:cNvSpPr txBox="1"/>
          <p:nvPr/>
        </p:nvSpPr>
        <p:spPr>
          <a:xfrm>
            <a:off x="4914584" y="3177699"/>
            <a:ext cx="321869" cy="136135"/>
          </a:xfrm>
          <a:prstGeom prst="rect">
            <a:avLst/>
          </a:prstGeom>
        </p:spPr>
        <p:txBody>
          <a:bodyPr vert="horz" wrap="square" lIns="0" tIns="9405" rIns="0" bIns="0" rtlCol="0">
            <a:spAutoFit/>
          </a:bodyPr>
          <a:lstStyle/>
          <a:p>
            <a:pPr marL="10451" defTabSz="752460">
              <a:spcBef>
                <a:spcPts val="74"/>
              </a:spcBef>
            </a:pPr>
            <a:r>
              <a:rPr sz="823" spc="-16" dirty="0">
                <a:solidFill>
                  <a:prstClr val="black"/>
                </a:solidFill>
                <a:latin typeface="Gill Sans MT"/>
                <a:cs typeface="Gill Sans MT"/>
              </a:rPr>
              <a:t>Friends</a:t>
            </a:r>
            <a:endParaRPr sz="823">
              <a:solidFill>
                <a:prstClr val="black"/>
              </a:solidFill>
              <a:latin typeface="Gill Sans MT"/>
              <a:cs typeface="Gill Sans MT"/>
            </a:endParaRPr>
          </a:p>
        </p:txBody>
      </p:sp>
      <p:sp>
        <p:nvSpPr>
          <p:cNvPr id="41" name="object 41"/>
          <p:cNvSpPr txBox="1"/>
          <p:nvPr/>
        </p:nvSpPr>
        <p:spPr>
          <a:xfrm>
            <a:off x="8241944" y="3313770"/>
            <a:ext cx="349562" cy="177323"/>
          </a:xfrm>
          <a:prstGeom prst="rect">
            <a:avLst/>
          </a:prstGeom>
        </p:spPr>
        <p:txBody>
          <a:bodyPr vert="horz" wrap="square" lIns="0" tIns="12540" rIns="0" bIns="0" rtlCol="0">
            <a:spAutoFit/>
          </a:bodyPr>
          <a:lstStyle/>
          <a:p>
            <a:pPr marL="10451" defTabSz="752460">
              <a:spcBef>
                <a:spcPts val="99"/>
              </a:spcBef>
            </a:pPr>
            <a:r>
              <a:rPr sz="1070" spc="4" dirty="0">
                <a:solidFill>
                  <a:srgbClr val="0B872B"/>
                </a:solidFill>
                <a:latin typeface="Gill Sans MT"/>
                <a:cs typeface="Gill Sans MT"/>
              </a:rPr>
              <a:t>26.8%</a:t>
            </a:r>
            <a:endParaRPr sz="1070">
              <a:solidFill>
                <a:prstClr val="black"/>
              </a:solidFill>
              <a:latin typeface="Gill Sans MT"/>
              <a:cs typeface="Gill Sans MT"/>
            </a:endParaRPr>
          </a:p>
        </p:txBody>
      </p:sp>
      <p:sp>
        <p:nvSpPr>
          <p:cNvPr id="42" name="object 42"/>
          <p:cNvSpPr/>
          <p:nvPr/>
        </p:nvSpPr>
        <p:spPr>
          <a:xfrm>
            <a:off x="5287375" y="3704950"/>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4899220" y="3704954"/>
            <a:ext cx="177080" cy="177080"/>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5093297" y="3704950"/>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5" name="object 45"/>
          <p:cNvSpPr/>
          <p:nvPr/>
        </p:nvSpPr>
        <p:spPr>
          <a:xfrm>
            <a:off x="5481452" y="3704954"/>
            <a:ext cx="177080" cy="177080"/>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6" name="object 46"/>
          <p:cNvSpPr/>
          <p:nvPr/>
        </p:nvSpPr>
        <p:spPr>
          <a:xfrm>
            <a:off x="5675530" y="3704950"/>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7" name="object 47"/>
          <p:cNvSpPr/>
          <p:nvPr/>
        </p:nvSpPr>
        <p:spPr>
          <a:xfrm>
            <a:off x="8004460" y="3704954"/>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8" name="object 48"/>
          <p:cNvSpPr/>
          <p:nvPr/>
        </p:nvSpPr>
        <p:spPr>
          <a:xfrm>
            <a:off x="7810383" y="3704954"/>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9" name="object 49"/>
          <p:cNvSpPr/>
          <p:nvPr/>
        </p:nvSpPr>
        <p:spPr>
          <a:xfrm>
            <a:off x="6257763" y="3704950"/>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0" name="object 50"/>
          <p:cNvSpPr/>
          <p:nvPr/>
        </p:nvSpPr>
        <p:spPr>
          <a:xfrm>
            <a:off x="5869608" y="3704954"/>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1" name="object 51"/>
          <p:cNvSpPr/>
          <p:nvPr/>
        </p:nvSpPr>
        <p:spPr>
          <a:xfrm>
            <a:off x="6063685" y="3704950"/>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2" name="object 52"/>
          <p:cNvSpPr/>
          <p:nvPr/>
        </p:nvSpPr>
        <p:spPr>
          <a:xfrm>
            <a:off x="6451840" y="3704954"/>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3" name="object 53"/>
          <p:cNvSpPr/>
          <p:nvPr/>
        </p:nvSpPr>
        <p:spPr>
          <a:xfrm>
            <a:off x="6645918" y="3704950"/>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4" name="object 54"/>
          <p:cNvSpPr/>
          <p:nvPr/>
        </p:nvSpPr>
        <p:spPr>
          <a:xfrm>
            <a:off x="7228150" y="3704945"/>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5" name="object 55"/>
          <p:cNvSpPr/>
          <p:nvPr/>
        </p:nvSpPr>
        <p:spPr>
          <a:xfrm>
            <a:off x="6839996" y="3704950"/>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6" name="object 56"/>
          <p:cNvSpPr/>
          <p:nvPr/>
        </p:nvSpPr>
        <p:spPr>
          <a:xfrm>
            <a:off x="7034072" y="3704945"/>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7" name="object 57"/>
          <p:cNvSpPr/>
          <p:nvPr/>
        </p:nvSpPr>
        <p:spPr>
          <a:xfrm>
            <a:off x="7422228" y="3704950"/>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8" name="object 58"/>
          <p:cNvSpPr/>
          <p:nvPr/>
        </p:nvSpPr>
        <p:spPr>
          <a:xfrm>
            <a:off x="7616306" y="3704945"/>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9" name="object 59"/>
          <p:cNvSpPr txBox="1"/>
          <p:nvPr/>
        </p:nvSpPr>
        <p:spPr>
          <a:xfrm>
            <a:off x="4914585" y="3546428"/>
            <a:ext cx="546027" cy="136135"/>
          </a:xfrm>
          <a:prstGeom prst="rect">
            <a:avLst/>
          </a:prstGeom>
        </p:spPr>
        <p:txBody>
          <a:bodyPr vert="horz" wrap="square" lIns="0" tIns="9405" rIns="0" bIns="0" rtlCol="0">
            <a:spAutoFit/>
          </a:bodyPr>
          <a:lstStyle/>
          <a:p>
            <a:pPr marL="10451" defTabSz="752460">
              <a:spcBef>
                <a:spcPts val="74"/>
              </a:spcBef>
            </a:pPr>
            <a:r>
              <a:rPr sz="823" spc="4" dirty="0">
                <a:solidFill>
                  <a:prstClr val="black"/>
                </a:solidFill>
                <a:latin typeface="Gill Sans MT"/>
                <a:cs typeface="Gill Sans MT"/>
              </a:rPr>
              <a:t>Social</a:t>
            </a:r>
            <a:r>
              <a:rPr sz="823" spc="-74" dirty="0">
                <a:solidFill>
                  <a:prstClr val="black"/>
                </a:solidFill>
                <a:latin typeface="Gill Sans MT"/>
                <a:cs typeface="Gill Sans MT"/>
              </a:rPr>
              <a:t> </a:t>
            </a:r>
            <a:r>
              <a:rPr sz="823" spc="-8" dirty="0">
                <a:solidFill>
                  <a:prstClr val="black"/>
                </a:solidFill>
                <a:latin typeface="Gill Sans MT"/>
                <a:cs typeface="Gill Sans MT"/>
              </a:rPr>
              <a:t>media</a:t>
            </a:r>
            <a:endParaRPr sz="823">
              <a:solidFill>
                <a:prstClr val="black"/>
              </a:solidFill>
              <a:latin typeface="Gill Sans MT"/>
              <a:cs typeface="Gill Sans MT"/>
            </a:endParaRPr>
          </a:p>
        </p:txBody>
      </p:sp>
      <p:sp>
        <p:nvSpPr>
          <p:cNvPr id="60" name="object 60"/>
          <p:cNvSpPr txBox="1"/>
          <p:nvPr/>
        </p:nvSpPr>
        <p:spPr>
          <a:xfrm>
            <a:off x="8241944" y="3689498"/>
            <a:ext cx="349562" cy="177323"/>
          </a:xfrm>
          <a:prstGeom prst="rect">
            <a:avLst/>
          </a:prstGeom>
        </p:spPr>
        <p:txBody>
          <a:bodyPr vert="horz" wrap="square" lIns="0" tIns="12540" rIns="0" bIns="0" rtlCol="0">
            <a:spAutoFit/>
          </a:bodyPr>
          <a:lstStyle/>
          <a:p>
            <a:pPr marL="10451" defTabSz="752460">
              <a:spcBef>
                <a:spcPts val="99"/>
              </a:spcBef>
            </a:pPr>
            <a:r>
              <a:rPr sz="1070" spc="4" dirty="0">
                <a:solidFill>
                  <a:srgbClr val="0B872B"/>
                </a:solidFill>
                <a:latin typeface="Gill Sans MT"/>
                <a:cs typeface="Gill Sans MT"/>
              </a:rPr>
              <a:t>15.4%</a:t>
            </a:r>
            <a:endParaRPr sz="1070">
              <a:solidFill>
                <a:prstClr val="black"/>
              </a:solidFill>
              <a:latin typeface="Gill Sans MT"/>
              <a:cs typeface="Gill Sans MT"/>
            </a:endParaRPr>
          </a:p>
        </p:txBody>
      </p:sp>
      <p:sp>
        <p:nvSpPr>
          <p:cNvPr id="61" name="object 61"/>
          <p:cNvSpPr/>
          <p:nvPr/>
        </p:nvSpPr>
        <p:spPr>
          <a:xfrm>
            <a:off x="5287375" y="4073673"/>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2" name="object 62"/>
          <p:cNvSpPr/>
          <p:nvPr/>
        </p:nvSpPr>
        <p:spPr>
          <a:xfrm>
            <a:off x="4899220" y="4073679"/>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3" name="object 63"/>
          <p:cNvSpPr/>
          <p:nvPr/>
        </p:nvSpPr>
        <p:spPr>
          <a:xfrm>
            <a:off x="5093297" y="4073673"/>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4" name="object 64"/>
          <p:cNvSpPr/>
          <p:nvPr/>
        </p:nvSpPr>
        <p:spPr>
          <a:xfrm>
            <a:off x="5481452" y="4073679"/>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5" name="object 65"/>
          <p:cNvSpPr/>
          <p:nvPr/>
        </p:nvSpPr>
        <p:spPr>
          <a:xfrm>
            <a:off x="5675530" y="4073674"/>
            <a:ext cx="177132" cy="177132"/>
          </a:xfrm>
          <a:custGeom>
            <a:avLst/>
            <a:gdLst/>
            <a:ahLst/>
            <a:cxnLst/>
            <a:rect l="l" t="t" r="r" b="b"/>
            <a:pathLst>
              <a:path w="215265" h="215264">
                <a:moveTo>
                  <a:pt x="185902" y="0"/>
                </a:moveTo>
                <a:lnTo>
                  <a:pt x="29298" y="0"/>
                </a:lnTo>
                <a:lnTo>
                  <a:pt x="17889" y="2302"/>
                </a:lnTo>
                <a:lnTo>
                  <a:pt x="8577" y="8582"/>
                </a:lnTo>
                <a:lnTo>
                  <a:pt x="2300" y="17895"/>
                </a:lnTo>
                <a:lnTo>
                  <a:pt x="0" y="29298"/>
                </a:lnTo>
                <a:lnTo>
                  <a:pt x="0" y="185902"/>
                </a:lnTo>
                <a:lnTo>
                  <a:pt x="2300" y="197306"/>
                </a:lnTo>
                <a:lnTo>
                  <a:pt x="8577" y="206619"/>
                </a:lnTo>
                <a:lnTo>
                  <a:pt x="17889" y="212898"/>
                </a:lnTo>
                <a:lnTo>
                  <a:pt x="29298" y="215201"/>
                </a:lnTo>
                <a:lnTo>
                  <a:pt x="185902" y="215201"/>
                </a:lnTo>
                <a:lnTo>
                  <a:pt x="197306" y="212898"/>
                </a:lnTo>
                <a:lnTo>
                  <a:pt x="206619" y="206619"/>
                </a:lnTo>
                <a:lnTo>
                  <a:pt x="212898" y="197306"/>
                </a:lnTo>
                <a:lnTo>
                  <a:pt x="215201" y="185902"/>
                </a:lnTo>
                <a:lnTo>
                  <a:pt x="215201" y="29298"/>
                </a:lnTo>
                <a:lnTo>
                  <a:pt x="212898" y="17895"/>
                </a:lnTo>
                <a:lnTo>
                  <a:pt x="206619" y="8582"/>
                </a:lnTo>
                <a:lnTo>
                  <a:pt x="197306" y="2302"/>
                </a:lnTo>
                <a:lnTo>
                  <a:pt x="185902" y="0"/>
                </a:lnTo>
                <a:close/>
              </a:path>
            </a:pathLst>
          </a:custGeom>
          <a:solidFill>
            <a:srgbClr val="BCF3C7"/>
          </a:solidFill>
        </p:spPr>
        <p:txBody>
          <a:bodyPr wrap="square" lIns="0" tIns="0" rIns="0" bIns="0" rtlCol="0"/>
          <a:lstStyle/>
          <a:p>
            <a:pPr defTabSz="752460"/>
            <a:endParaRPr sz="1481">
              <a:solidFill>
                <a:prstClr val="black"/>
              </a:solidFill>
              <a:latin typeface="Calibri"/>
            </a:endParaRPr>
          </a:p>
        </p:txBody>
      </p:sp>
      <p:sp>
        <p:nvSpPr>
          <p:cNvPr id="66" name="object 66"/>
          <p:cNvSpPr/>
          <p:nvPr/>
        </p:nvSpPr>
        <p:spPr>
          <a:xfrm>
            <a:off x="8004460" y="407367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7" name="object 67"/>
          <p:cNvSpPr/>
          <p:nvPr/>
        </p:nvSpPr>
        <p:spPr>
          <a:xfrm>
            <a:off x="7810383" y="407367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8" name="object 68"/>
          <p:cNvSpPr/>
          <p:nvPr/>
        </p:nvSpPr>
        <p:spPr>
          <a:xfrm>
            <a:off x="6257763" y="407367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9" name="object 69"/>
          <p:cNvSpPr/>
          <p:nvPr/>
        </p:nvSpPr>
        <p:spPr>
          <a:xfrm>
            <a:off x="5869608" y="407367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0" name="object 70"/>
          <p:cNvSpPr/>
          <p:nvPr/>
        </p:nvSpPr>
        <p:spPr>
          <a:xfrm>
            <a:off x="6063685" y="407367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1" name="object 71"/>
          <p:cNvSpPr/>
          <p:nvPr/>
        </p:nvSpPr>
        <p:spPr>
          <a:xfrm>
            <a:off x="6451840" y="4073679"/>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2" name="object 72"/>
          <p:cNvSpPr/>
          <p:nvPr/>
        </p:nvSpPr>
        <p:spPr>
          <a:xfrm>
            <a:off x="6645918" y="407367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3" name="object 73"/>
          <p:cNvSpPr/>
          <p:nvPr/>
        </p:nvSpPr>
        <p:spPr>
          <a:xfrm>
            <a:off x="7228150" y="4073673"/>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4" name="object 74"/>
          <p:cNvSpPr/>
          <p:nvPr/>
        </p:nvSpPr>
        <p:spPr>
          <a:xfrm>
            <a:off x="6839996" y="4073673"/>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5" name="object 75"/>
          <p:cNvSpPr/>
          <p:nvPr/>
        </p:nvSpPr>
        <p:spPr>
          <a:xfrm>
            <a:off x="7034072" y="407367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6" name="object 76"/>
          <p:cNvSpPr/>
          <p:nvPr/>
        </p:nvSpPr>
        <p:spPr>
          <a:xfrm>
            <a:off x="7422228" y="407367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7" name="object 77"/>
          <p:cNvSpPr/>
          <p:nvPr/>
        </p:nvSpPr>
        <p:spPr>
          <a:xfrm>
            <a:off x="7616306" y="407367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8" name="object 78"/>
          <p:cNvSpPr txBox="1"/>
          <p:nvPr/>
        </p:nvSpPr>
        <p:spPr>
          <a:xfrm>
            <a:off x="4914585" y="3915153"/>
            <a:ext cx="2143876" cy="136135"/>
          </a:xfrm>
          <a:prstGeom prst="rect">
            <a:avLst/>
          </a:prstGeom>
        </p:spPr>
        <p:txBody>
          <a:bodyPr vert="horz" wrap="square" lIns="0" tIns="9405" rIns="0" bIns="0" rtlCol="0">
            <a:spAutoFit/>
          </a:bodyPr>
          <a:lstStyle/>
          <a:p>
            <a:pPr marL="10451" defTabSz="752460">
              <a:spcBef>
                <a:spcPts val="74"/>
              </a:spcBef>
            </a:pPr>
            <a:r>
              <a:rPr sz="823" spc="-25" dirty="0">
                <a:solidFill>
                  <a:prstClr val="black"/>
                </a:solidFill>
                <a:latin typeface="Gill Sans MT"/>
                <a:cs typeface="Gill Sans MT"/>
              </a:rPr>
              <a:t>Alexa</a:t>
            </a:r>
            <a:r>
              <a:rPr sz="823" spc="-41" dirty="0">
                <a:solidFill>
                  <a:prstClr val="black"/>
                </a:solidFill>
                <a:latin typeface="Gill Sans MT"/>
                <a:cs typeface="Gill Sans MT"/>
              </a:rPr>
              <a:t> </a:t>
            </a:r>
            <a:r>
              <a:rPr sz="823" spc="8" dirty="0">
                <a:solidFill>
                  <a:prstClr val="black"/>
                </a:solidFill>
                <a:latin typeface="Gill Sans MT"/>
                <a:cs typeface="Gill Sans MT"/>
              </a:rPr>
              <a:t>skill</a:t>
            </a:r>
            <a:r>
              <a:rPr sz="823" spc="-41" dirty="0">
                <a:solidFill>
                  <a:prstClr val="black"/>
                </a:solidFill>
                <a:latin typeface="Gill Sans MT"/>
                <a:cs typeface="Gill Sans MT"/>
              </a:rPr>
              <a:t> </a:t>
            </a:r>
            <a:r>
              <a:rPr sz="823" spc="-29" dirty="0">
                <a:solidFill>
                  <a:prstClr val="black"/>
                </a:solidFill>
                <a:latin typeface="Gill Sans MT"/>
                <a:cs typeface="Gill Sans MT"/>
              </a:rPr>
              <a:t>store</a:t>
            </a:r>
            <a:r>
              <a:rPr sz="823" spc="-41" dirty="0">
                <a:solidFill>
                  <a:prstClr val="black"/>
                </a:solidFill>
                <a:latin typeface="Gill Sans MT"/>
                <a:cs typeface="Gill Sans MT"/>
              </a:rPr>
              <a:t> </a:t>
            </a:r>
            <a:r>
              <a:rPr sz="823" spc="70" dirty="0">
                <a:solidFill>
                  <a:prstClr val="black"/>
                </a:solidFill>
                <a:latin typeface="Gill Sans MT"/>
                <a:cs typeface="Gill Sans MT"/>
              </a:rPr>
              <a:t>/</a:t>
            </a:r>
            <a:r>
              <a:rPr sz="823" spc="-41" dirty="0">
                <a:solidFill>
                  <a:prstClr val="black"/>
                </a:solidFill>
                <a:latin typeface="Gill Sans MT"/>
                <a:cs typeface="Gill Sans MT"/>
              </a:rPr>
              <a:t> </a:t>
            </a:r>
            <a:r>
              <a:rPr sz="823" spc="-33" dirty="0">
                <a:solidFill>
                  <a:prstClr val="black"/>
                </a:solidFill>
                <a:latin typeface="Gill Sans MT"/>
                <a:cs typeface="Gill Sans MT"/>
              </a:rPr>
              <a:t>Google</a:t>
            </a:r>
            <a:r>
              <a:rPr sz="823" spc="-41" dirty="0">
                <a:solidFill>
                  <a:prstClr val="black"/>
                </a:solidFill>
                <a:latin typeface="Gill Sans MT"/>
                <a:cs typeface="Gill Sans MT"/>
              </a:rPr>
              <a:t> </a:t>
            </a:r>
            <a:r>
              <a:rPr sz="823" dirty="0">
                <a:solidFill>
                  <a:prstClr val="black"/>
                </a:solidFill>
                <a:latin typeface="Gill Sans MT"/>
                <a:cs typeface="Gill Sans MT"/>
              </a:rPr>
              <a:t>Assistant</a:t>
            </a:r>
            <a:r>
              <a:rPr sz="823" spc="-37" dirty="0">
                <a:solidFill>
                  <a:prstClr val="black"/>
                </a:solidFill>
                <a:latin typeface="Gill Sans MT"/>
                <a:cs typeface="Gill Sans MT"/>
              </a:rPr>
              <a:t> </a:t>
            </a:r>
            <a:r>
              <a:rPr sz="823" spc="-16" dirty="0">
                <a:solidFill>
                  <a:prstClr val="black"/>
                </a:solidFill>
                <a:latin typeface="Gill Sans MT"/>
                <a:cs typeface="Gill Sans MT"/>
              </a:rPr>
              <a:t>discover</a:t>
            </a:r>
            <a:r>
              <a:rPr sz="823" spc="-41" dirty="0">
                <a:solidFill>
                  <a:prstClr val="black"/>
                </a:solidFill>
                <a:latin typeface="Gill Sans MT"/>
                <a:cs typeface="Gill Sans MT"/>
              </a:rPr>
              <a:t> </a:t>
            </a:r>
            <a:r>
              <a:rPr sz="823" spc="-8" dirty="0">
                <a:solidFill>
                  <a:prstClr val="black"/>
                </a:solidFill>
                <a:latin typeface="Gill Sans MT"/>
                <a:cs typeface="Gill Sans MT"/>
              </a:rPr>
              <a:t>section</a:t>
            </a:r>
            <a:endParaRPr sz="823">
              <a:solidFill>
                <a:prstClr val="black"/>
              </a:solidFill>
              <a:latin typeface="Gill Sans MT"/>
              <a:cs typeface="Gill Sans MT"/>
            </a:endParaRPr>
          </a:p>
        </p:txBody>
      </p:sp>
      <p:sp>
        <p:nvSpPr>
          <p:cNvPr id="79" name="object 79"/>
          <p:cNvSpPr/>
          <p:nvPr/>
        </p:nvSpPr>
        <p:spPr>
          <a:xfrm>
            <a:off x="5676746" y="4073680"/>
            <a:ext cx="88827" cy="177132"/>
          </a:xfrm>
          <a:custGeom>
            <a:avLst/>
            <a:gdLst/>
            <a:ahLst/>
            <a:cxnLst/>
            <a:rect l="l" t="t" r="r" b="b"/>
            <a:pathLst>
              <a:path w="107950" h="215264">
                <a:moveTo>
                  <a:pt x="107607" y="0"/>
                </a:moveTo>
                <a:lnTo>
                  <a:pt x="29298" y="0"/>
                </a:lnTo>
                <a:lnTo>
                  <a:pt x="17895" y="2302"/>
                </a:lnTo>
                <a:lnTo>
                  <a:pt x="8582" y="8582"/>
                </a:lnTo>
                <a:lnTo>
                  <a:pt x="2302" y="17895"/>
                </a:lnTo>
                <a:lnTo>
                  <a:pt x="0" y="29298"/>
                </a:lnTo>
                <a:lnTo>
                  <a:pt x="0" y="185902"/>
                </a:lnTo>
                <a:lnTo>
                  <a:pt x="2302" y="197311"/>
                </a:lnTo>
                <a:lnTo>
                  <a:pt x="8582" y="206624"/>
                </a:lnTo>
                <a:lnTo>
                  <a:pt x="17895" y="212900"/>
                </a:lnTo>
                <a:lnTo>
                  <a:pt x="29298" y="215201"/>
                </a:lnTo>
                <a:lnTo>
                  <a:pt x="107607" y="215201"/>
                </a:lnTo>
                <a:lnTo>
                  <a:pt x="107607" y="0"/>
                </a:lnTo>
                <a:close/>
              </a:path>
            </a:pathLst>
          </a:custGeom>
          <a:solidFill>
            <a:srgbClr val="11C63F"/>
          </a:solidFill>
        </p:spPr>
        <p:txBody>
          <a:bodyPr wrap="square" lIns="0" tIns="0" rIns="0" bIns="0" rtlCol="0"/>
          <a:lstStyle/>
          <a:p>
            <a:pPr defTabSz="752460"/>
            <a:endParaRPr sz="1481">
              <a:solidFill>
                <a:prstClr val="black"/>
              </a:solidFill>
              <a:latin typeface="Calibri"/>
            </a:endParaRPr>
          </a:p>
        </p:txBody>
      </p:sp>
      <p:sp>
        <p:nvSpPr>
          <p:cNvPr id="80" name="object 80"/>
          <p:cNvSpPr txBox="1"/>
          <p:nvPr/>
        </p:nvSpPr>
        <p:spPr>
          <a:xfrm>
            <a:off x="8241944" y="4060518"/>
            <a:ext cx="349562" cy="177323"/>
          </a:xfrm>
          <a:prstGeom prst="rect">
            <a:avLst/>
          </a:prstGeom>
        </p:spPr>
        <p:txBody>
          <a:bodyPr vert="horz" wrap="square" lIns="0" tIns="12540" rIns="0" bIns="0" rtlCol="0">
            <a:spAutoFit/>
          </a:bodyPr>
          <a:lstStyle/>
          <a:p>
            <a:pPr marL="10451" defTabSz="752460">
              <a:spcBef>
                <a:spcPts val="99"/>
              </a:spcBef>
            </a:pPr>
            <a:r>
              <a:rPr sz="1070" spc="4" dirty="0">
                <a:solidFill>
                  <a:srgbClr val="0B872B"/>
                </a:solidFill>
                <a:latin typeface="Gill Sans MT"/>
                <a:cs typeface="Gill Sans MT"/>
              </a:rPr>
              <a:t>13.7%</a:t>
            </a:r>
            <a:endParaRPr sz="1070">
              <a:solidFill>
                <a:prstClr val="black"/>
              </a:solidFill>
              <a:latin typeface="Gill Sans MT"/>
              <a:cs typeface="Gill Sans MT"/>
            </a:endParaRPr>
          </a:p>
        </p:txBody>
      </p:sp>
      <p:sp>
        <p:nvSpPr>
          <p:cNvPr id="81" name="object 81"/>
          <p:cNvSpPr/>
          <p:nvPr/>
        </p:nvSpPr>
        <p:spPr>
          <a:xfrm>
            <a:off x="5287375" y="4442404"/>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82" name="object 82"/>
          <p:cNvSpPr/>
          <p:nvPr/>
        </p:nvSpPr>
        <p:spPr>
          <a:xfrm>
            <a:off x="4899220" y="4442404"/>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83" name="object 83"/>
          <p:cNvSpPr/>
          <p:nvPr/>
        </p:nvSpPr>
        <p:spPr>
          <a:xfrm>
            <a:off x="5093297" y="4442404"/>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84" name="object 84"/>
          <p:cNvSpPr/>
          <p:nvPr/>
        </p:nvSpPr>
        <p:spPr>
          <a:xfrm>
            <a:off x="5481453" y="4442404"/>
            <a:ext cx="177132" cy="177132"/>
          </a:xfrm>
          <a:custGeom>
            <a:avLst/>
            <a:gdLst/>
            <a:ahLst/>
            <a:cxnLst/>
            <a:rect l="l" t="t" r="r" b="b"/>
            <a:pathLst>
              <a:path w="215265" h="215264">
                <a:moveTo>
                  <a:pt x="185902" y="0"/>
                </a:moveTo>
                <a:lnTo>
                  <a:pt x="29298" y="0"/>
                </a:lnTo>
                <a:lnTo>
                  <a:pt x="17889" y="2302"/>
                </a:lnTo>
                <a:lnTo>
                  <a:pt x="8577" y="8582"/>
                </a:lnTo>
                <a:lnTo>
                  <a:pt x="2300" y="17895"/>
                </a:lnTo>
                <a:lnTo>
                  <a:pt x="0" y="29298"/>
                </a:lnTo>
                <a:lnTo>
                  <a:pt x="0" y="185902"/>
                </a:lnTo>
                <a:lnTo>
                  <a:pt x="2300" y="197311"/>
                </a:lnTo>
                <a:lnTo>
                  <a:pt x="8577" y="206624"/>
                </a:lnTo>
                <a:lnTo>
                  <a:pt x="17889" y="212900"/>
                </a:lnTo>
                <a:lnTo>
                  <a:pt x="29298" y="215201"/>
                </a:lnTo>
                <a:lnTo>
                  <a:pt x="185902" y="215201"/>
                </a:lnTo>
                <a:lnTo>
                  <a:pt x="197306" y="212900"/>
                </a:lnTo>
                <a:lnTo>
                  <a:pt x="206619" y="206624"/>
                </a:lnTo>
                <a:lnTo>
                  <a:pt x="212898" y="197311"/>
                </a:lnTo>
                <a:lnTo>
                  <a:pt x="215201" y="185902"/>
                </a:lnTo>
                <a:lnTo>
                  <a:pt x="215201" y="29298"/>
                </a:lnTo>
                <a:lnTo>
                  <a:pt x="212898" y="17895"/>
                </a:lnTo>
                <a:lnTo>
                  <a:pt x="206619" y="8582"/>
                </a:lnTo>
                <a:lnTo>
                  <a:pt x="197306" y="2302"/>
                </a:lnTo>
                <a:lnTo>
                  <a:pt x="185902" y="0"/>
                </a:lnTo>
                <a:close/>
              </a:path>
            </a:pathLst>
          </a:custGeom>
          <a:solidFill>
            <a:srgbClr val="BCF3C7"/>
          </a:solidFill>
        </p:spPr>
        <p:txBody>
          <a:bodyPr wrap="square" lIns="0" tIns="0" rIns="0" bIns="0" rtlCol="0"/>
          <a:lstStyle/>
          <a:p>
            <a:pPr defTabSz="752460"/>
            <a:endParaRPr sz="1481">
              <a:solidFill>
                <a:prstClr val="black"/>
              </a:solidFill>
              <a:latin typeface="Calibri"/>
            </a:endParaRPr>
          </a:p>
        </p:txBody>
      </p:sp>
      <p:sp>
        <p:nvSpPr>
          <p:cNvPr id="85" name="object 85"/>
          <p:cNvSpPr/>
          <p:nvPr/>
        </p:nvSpPr>
        <p:spPr>
          <a:xfrm>
            <a:off x="5675530" y="4442404"/>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86" name="object 86"/>
          <p:cNvSpPr/>
          <p:nvPr/>
        </p:nvSpPr>
        <p:spPr>
          <a:xfrm>
            <a:off x="8004460" y="444240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87" name="object 87"/>
          <p:cNvSpPr/>
          <p:nvPr/>
        </p:nvSpPr>
        <p:spPr>
          <a:xfrm>
            <a:off x="7810383" y="444240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88" name="object 88"/>
          <p:cNvSpPr/>
          <p:nvPr/>
        </p:nvSpPr>
        <p:spPr>
          <a:xfrm>
            <a:off x="6257763" y="4442404"/>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89" name="object 89"/>
          <p:cNvSpPr/>
          <p:nvPr/>
        </p:nvSpPr>
        <p:spPr>
          <a:xfrm>
            <a:off x="5869608" y="444240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90" name="object 90"/>
          <p:cNvSpPr/>
          <p:nvPr/>
        </p:nvSpPr>
        <p:spPr>
          <a:xfrm>
            <a:off x="6063685" y="4442404"/>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91" name="object 91"/>
          <p:cNvSpPr/>
          <p:nvPr/>
        </p:nvSpPr>
        <p:spPr>
          <a:xfrm>
            <a:off x="6451840" y="4442409"/>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92" name="object 92"/>
          <p:cNvSpPr/>
          <p:nvPr/>
        </p:nvSpPr>
        <p:spPr>
          <a:xfrm>
            <a:off x="6645918" y="4442404"/>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93" name="object 93"/>
          <p:cNvSpPr/>
          <p:nvPr/>
        </p:nvSpPr>
        <p:spPr>
          <a:xfrm>
            <a:off x="7228150" y="4442398"/>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94" name="object 94"/>
          <p:cNvSpPr/>
          <p:nvPr/>
        </p:nvSpPr>
        <p:spPr>
          <a:xfrm>
            <a:off x="6839996" y="4442404"/>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95" name="object 95"/>
          <p:cNvSpPr/>
          <p:nvPr/>
        </p:nvSpPr>
        <p:spPr>
          <a:xfrm>
            <a:off x="7034072" y="444239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96" name="object 96"/>
          <p:cNvSpPr/>
          <p:nvPr/>
        </p:nvSpPr>
        <p:spPr>
          <a:xfrm>
            <a:off x="7422228" y="4442404"/>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97" name="object 97"/>
          <p:cNvSpPr/>
          <p:nvPr/>
        </p:nvSpPr>
        <p:spPr>
          <a:xfrm>
            <a:off x="7616306" y="444239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98" name="object 98"/>
          <p:cNvSpPr txBox="1"/>
          <p:nvPr/>
        </p:nvSpPr>
        <p:spPr>
          <a:xfrm>
            <a:off x="4914584" y="4283882"/>
            <a:ext cx="1992869" cy="136135"/>
          </a:xfrm>
          <a:prstGeom prst="rect">
            <a:avLst/>
          </a:prstGeom>
        </p:spPr>
        <p:txBody>
          <a:bodyPr vert="horz" wrap="square" lIns="0" tIns="9405" rIns="0" bIns="0" rtlCol="0">
            <a:spAutoFit/>
          </a:bodyPr>
          <a:lstStyle/>
          <a:p>
            <a:pPr marL="10451" defTabSz="752460">
              <a:spcBef>
                <a:spcPts val="74"/>
              </a:spcBef>
            </a:pPr>
            <a:r>
              <a:rPr sz="823" spc="4" dirty="0">
                <a:solidFill>
                  <a:prstClr val="black"/>
                </a:solidFill>
                <a:latin typeface="Gill Sans MT"/>
                <a:cs typeface="Gill Sans MT"/>
              </a:rPr>
              <a:t>Email </a:t>
            </a:r>
            <a:r>
              <a:rPr sz="823" spc="-21" dirty="0">
                <a:solidFill>
                  <a:prstClr val="black"/>
                </a:solidFill>
                <a:latin typeface="Gill Sans MT"/>
                <a:cs typeface="Gill Sans MT"/>
              </a:rPr>
              <a:t>newsletter </a:t>
            </a:r>
            <a:r>
              <a:rPr sz="823" spc="-29" dirty="0">
                <a:solidFill>
                  <a:prstClr val="black"/>
                </a:solidFill>
                <a:latin typeface="Gill Sans MT"/>
                <a:cs typeface="Gill Sans MT"/>
              </a:rPr>
              <a:t>from </a:t>
            </a:r>
            <a:r>
              <a:rPr sz="823" spc="-25" dirty="0">
                <a:solidFill>
                  <a:prstClr val="black"/>
                </a:solidFill>
                <a:latin typeface="Gill Sans MT"/>
                <a:cs typeface="Gill Sans MT"/>
              </a:rPr>
              <a:t>Alexa </a:t>
            </a:r>
            <a:r>
              <a:rPr sz="823" spc="-62" dirty="0">
                <a:solidFill>
                  <a:prstClr val="black"/>
                </a:solidFill>
                <a:latin typeface="Gill Sans MT"/>
                <a:cs typeface="Gill Sans MT"/>
              </a:rPr>
              <a:t>or </a:t>
            </a:r>
            <a:r>
              <a:rPr sz="823" spc="-33" dirty="0">
                <a:solidFill>
                  <a:prstClr val="black"/>
                </a:solidFill>
                <a:latin typeface="Gill Sans MT"/>
                <a:cs typeface="Gill Sans MT"/>
              </a:rPr>
              <a:t>Google</a:t>
            </a:r>
            <a:r>
              <a:rPr sz="823" spc="-165" dirty="0">
                <a:solidFill>
                  <a:prstClr val="black"/>
                </a:solidFill>
                <a:latin typeface="Gill Sans MT"/>
                <a:cs typeface="Gill Sans MT"/>
              </a:rPr>
              <a:t> </a:t>
            </a:r>
            <a:r>
              <a:rPr sz="823" dirty="0">
                <a:solidFill>
                  <a:prstClr val="black"/>
                </a:solidFill>
                <a:latin typeface="Gill Sans MT"/>
                <a:cs typeface="Gill Sans MT"/>
              </a:rPr>
              <a:t>Assistant</a:t>
            </a:r>
            <a:endParaRPr sz="823">
              <a:solidFill>
                <a:prstClr val="black"/>
              </a:solidFill>
              <a:latin typeface="Gill Sans MT"/>
              <a:cs typeface="Gill Sans MT"/>
            </a:endParaRPr>
          </a:p>
        </p:txBody>
      </p:sp>
      <p:sp>
        <p:nvSpPr>
          <p:cNvPr id="99" name="object 99"/>
          <p:cNvSpPr/>
          <p:nvPr/>
        </p:nvSpPr>
        <p:spPr>
          <a:xfrm>
            <a:off x="5481450" y="4442409"/>
            <a:ext cx="124881" cy="177132"/>
          </a:xfrm>
          <a:custGeom>
            <a:avLst/>
            <a:gdLst/>
            <a:ahLst/>
            <a:cxnLst/>
            <a:rect l="l" t="t" r="r" b="b"/>
            <a:pathLst>
              <a:path w="151765" h="215264">
                <a:moveTo>
                  <a:pt x="151383" y="0"/>
                </a:moveTo>
                <a:lnTo>
                  <a:pt x="29298" y="0"/>
                </a:lnTo>
                <a:lnTo>
                  <a:pt x="17895" y="2302"/>
                </a:lnTo>
                <a:lnTo>
                  <a:pt x="8582" y="8582"/>
                </a:lnTo>
                <a:lnTo>
                  <a:pt x="2302" y="17895"/>
                </a:lnTo>
                <a:lnTo>
                  <a:pt x="0" y="29298"/>
                </a:lnTo>
                <a:lnTo>
                  <a:pt x="0" y="185902"/>
                </a:lnTo>
                <a:lnTo>
                  <a:pt x="2302" y="197306"/>
                </a:lnTo>
                <a:lnTo>
                  <a:pt x="8582" y="206619"/>
                </a:lnTo>
                <a:lnTo>
                  <a:pt x="17895" y="212898"/>
                </a:lnTo>
                <a:lnTo>
                  <a:pt x="29298" y="215201"/>
                </a:lnTo>
                <a:lnTo>
                  <a:pt x="151383" y="215201"/>
                </a:lnTo>
                <a:lnTo>
                  <a:pt x="151383" y="0"/>
                </a:lnTo>
                <a:close/>
              </a:path>
            </a:pathLst>
          </a:custGeom>
          <a:solidFill>
            <a:srgbClr val="11C63F"/>
          </a:solidFill>
        </p:spPr>
        <p:txBody>
          <a:bodyPr wrap="square" lIns="0" tIns="0" rIns="0" bIns="0" rtlCol="0"/>
          <a:lstStyle/>
          <a:p>
            <a:pPr defTabSz="752460"/>
            <a:endParaRPr sz="1481">
              <a:solidFill>
                <a:prstClr val="black"/>
              </a:solidFill>
              <a:latin typeface="Calibri"/>
            </a:endParaRPr>
          </a:p>
        </p:txBody>
      </p:sp>
      <p:sp>
        <p:nvSpPr>
          <p:cNvPr id="100" name="object 100"/>
          <p:cNvSpPr txBox="1"/>
          <p:nvPr/>
        </p:nvSpPr>
        <p:spPr>
          <a:xfrm>
            <a:off x="8241944" y="4429089"/>
            <a:ext cx="349562" cy="177323"/>
          </a:xfrm>
          <a:prstGeom prst="rect">
            <a:avLst/>
          </a:prstGeom>
        </p:spPr>
        <p:txBody>
          <a:bodyPr vert="horz" wrap="square" lIns="0" tIns="12540" rIns="0" bIns="0" rtlCol="0">
            <a:spAutoFit/>
          </a:bodyPr>
          <a:lstStyle/>
          <a:p>
            <a:pPr marL="10451" defTabSz="752460">
              <a:spcBef>
                <a:spcPts val="99"/>
              </a:spcBef>
            </a:pPr>
            <a:r>
              <a:rPr sz="1070" spc="4" dirty="0">
                <a:solidFill>
                  <a:srgbClr val="0B872B"/>
                </a:solidFill>
                <a:latin typeface="Gill Sans MT"/>
                <a:cs typeface="Gill Sans MT"/>
              </a:rPr>
              <a:t>11.1%</a:t>
            </a:r>
            <a:endParaRPr sz="1070">
              <a:solidFill>
                <a:prstClr val="black"/>
              </a:solidFill>
              <a:latin typeface="Gill Sans MT"/>
              <a:cs typeface="Gill Sans MT"/>
            </a:endParaRPr>
          </a:p>
        </p:txBody>
      </p:sp>
      <p:sp>
        <p:nvSpPr>
          <p:cNvPr id="101" name="object 101"/>
          <p:cNvSpPr txBox="1"/>
          <p:nvPr/>
        </p:nvSpPr>
        <p:spPr>
          <a:xfrm>
            <a:off x="8241944" y="4796307"/>
            <a:ext cx="349562" cy="177323"/>
          </a:xfrm>
          <a:prstGeom prst="rect">
            <a:avLst/>
          </a:prstGeom>
        </p:spPr>
        <p:txBody>
          <a:bodyPr vert="horz" wrap="square" lIns="0" tIns="12540" rIns="0" bIns="0" rtlCol="0">
            <a:spAutoFit/>
          </a:bodyPr>
          <a:lstStyle/>
          <a:p>
            <a:pPr marL="10451" defTabSz="752460">
              <a:spcBef>
                <a:spcPts val="99"/>
              </a:spcBef>
            </a:pPr>
            <a:r>
              <a:rPr sz="1070" spc="4" dirty="0">
                <a:solidFill>
                  <a:srgbClr val="0B872B"/>
                </a:solidFill>
                <a:latin typeface="Gill Sans MT"/>
                <a:cs typeface="Gill Sans MT"/>
              </a:rPr>
              <a:t>10.5%</a:t>
            </a:r>
            <a:endParaRPr sz="1070">
              <a:solidFill>
                <a:prstClr val="black"/>
              </a:solidFill>
              <a:latin typeface="Gill Sans MT"/>
              <a:cs typeface="Gill Sans MT"/>
            </a:endParaRPr>
          </a:p>
        </p:txBody>
      </p:sp>
      <p:sp>
        <p:nvSpPr>
          <p:cNvPr id="102" name="object 102"/>
          <p:cNvSpPr/>
          <p:nvPr/>
        </p:nvSpPr>
        <p:spPr>
          <a:xfrm>
            <a:off x="5287375" y="4811129"/>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3" name="object 103"/>
          <p:cNvSpPr/>
          <p:nvPr/>
        </p:nvSpPr>
        <p:spPr>
          <a:xfrm>
            <a:off x="4899220" y="4811133"/>
            <a:ext cx="177080" cy="177080"/>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4" name="object 104"/>
          <p:cNvSpPr/>
          <p:nvPr/>
        </p:nvSpPr>
        <p:spPr>
          <a:xfrm>
            <a:off x="5093297" y="4811129"/>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5" name="object 105"/>
          <p:cNvSpPr/>
          <p:nvPr/>
        </p:nvSpPr>
        <p:spPr>
          <a:xfrm>
            <a:off x="5481453" y="4811133"/>
            <a:ext cx="177132" cy="177132"/>
          </a:xfrm>
          <a:custGeom>
            <a:avLst/>
            <a:gdLst/>
            <a:ahLst/>
            <a:cxnLst/>
            <a:rect l="l" t="t" r="r" b="b"/>
            <a:pathLst>
              <a:path w="215265" h="215264">
                <a:moveTo>
                  <a:pt x="185902" y="0"/>
                </a:moveTo>
                <a:lnTo>
                  <a:pt x="29298" y="0"/>
                </a:lnTo>
                <a:lnTo>
                  <a:pt x="17889" y="2300"/>
                </a:lnTo>
                <a:lnTo>
                  <a:pt x="8577" y="8575"/>
                </a:lnTo>
                <a:lnTo>
                  <a:pt x="2300" y="17884"/>
                </a:lnTo>
                <a:lnTo>
                  <a:pt x="0" y="29286"/>
                </a:lnTo>
                <a:lnTo>
                  <a:pt x="0" y="185902"/>
                </a:lnTo>
                <a:lnTo>
                  <a:pt x="2300" y="197306"/>
                </a:lnTo>
                <a:lnTo>
                  <a:pt x="8577" y="206619"/>
                </a:lnTo>
                <a:lnTo>
                  <a:pt x="17889" y="212898"/>
                </a:lnTo>
                <a:lnTo>
                  <a:pt x="29298" y="215201"/>
                </a:lnTo>
                <a:lnTo>
                  <a:pt x="185902" y="215201"/>
                </a:lnTo>
                <a:lnTo>
                  <a:pt x="197306" y="212898"/>
                </a:lnTo>
                <a:lnTo>
                  <a:pt x="206619" y="206619"/>
                </a:lnTo>
                <a:lnTo>
                  <a:pt x="212898" y="197306"/>
                </a:lnTo>
                <a:lnTo>
                  <a:pt x="215201" y="185902"/>
                </a:lnTo>
                <a:lnTo>
                  <a:pt x="215201" y="29286"/>
                </a:lnTo>
                <a:lnTo>
                  <a:pt x="212898" y="17884"/>
                </a:lnTo>
                <a:lnTo>
                  <a:pt x="206619" y="8575"/>
                </a:lnTo>
                <a:lnTo>
                  <a:pt x="197306" y="2300"/>
                </a:lnTo>
                <a:lnTo>
                  <a:pt x="185902" y="0"/>
                </a:lnTo>
                <a:close/>
              </a:path>
            </a:pathLst>
          </a:custGeom>
          <a:solidFill>
            <a:srgbClr val="BCF3C7"/>
          </a:solidFill>
        </p:spPr>
        <p:txBody>
          <a:bodyPr wrap="square" lIns="0" tIns="0" rIns="0" bIns="0" rtlCol="0"/>
          <a:lstStyle/>
          <a:p>
            <a:pPr defTabSz="752460"/>
            <a:endParaRPr sz="1481">
              <a:solidFill>
                <a:prstClr val="black"/>
              </a:solidFill>
              <a:latin typeface="Calibri"/>
            </a:endParaRPr>
          </a:p>
        </p:txBody>
      </p:sp>
      <p:sp>
        <p:nvSpPr>
          <p:cNvPr id="106" name="object 106"/>
          <p:cNvSpPr/>
          <p:nvPr/>
        </p:nvSpPr>
        <p:spPr>
          <a:xfrm>
            <a:off x="5675530" y="481112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7" name="object 107"/>
          <p:cNvSpPr/>
          <p:nvPr/>
        </p:nvSpPr>
        <p:spPr>
          <a:xfrm>
            <a:off x="8004460" y="481113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8" name="object 108"/>
          <p:cNvSpPr/>
          <p:nvPr/>
        </p:nvSpPr>
        <p:spPr>
          <a:xfrm>
            <a:off x="7810383" y="481113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9" name="object 109"/>
          <p:cNvSpPr/>
          <p:nvPr/>
        </p:nvSpPr>
        <p:spPr>
          <a:xfrm>
            <a:off x="6257763" y="481112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0" name="object 110"/>
          <p:cNvSpPr/>
          <p:nvPr/>
        </p:nvSpPr>
        <p:spPr>
          <a:xfrm>
            <a:off x="5869608" y="481113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1" name="object 111"/>
          <p:cNvSpPr/>
          <p:nvPr/>
        </p:nvSpPr>
        <p:spPr>
          <a:xfrm>
            <a:off x="6063685" y="481112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2" name="object 112"/>
          <p:cNvSpPr/>
          <p:nvPr/>
        </p:nvSpPr>
        <p:spPr>
          <a:xfrm>
            <a:off x="6451840" y="4811133"/>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3" name="object 113"/>
          <p:cNvSpPr/>
          <p:nvPr/>
        </p:nvSpPr>
        <p:spPr>
          <a:xfrm>
            <a:off x="6645918" y="481112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4" name="object 114"/>
          <p:cNvSpPr/>
          <p:nvPr/>
        </p:nvSpPr>
        <p:spPr>
          <a:xfrm>
            <a:off x="7228150" y="4811123"/>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5" name="object 115"/>
          <p:cNvSpPr/>
          <p:nvPr/>
        </p:nvSpPr>
        <p:spPr>
          <a:xfrm>
            <a:off x="6839996" y="4811129"/>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6" name="object 116"/>
          <p:cNvSpPr/>
          <p:nvPr/>
        </p:nvSpPr>
        <p:spPr>
          <a:xfrm>
            <a:off x="7034072" y="481112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7" name="object 117"/>
          <p:cNvSpPr/>
          <p:nvPr/>
        </p:nvSpPr>
        <p:spPr>
          <a:xfrm>
            <a:off x="7422228" y="4811129"/>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8" name="object 118"/>
          <p:cNvSpPr/>
          <p:nvPr/>
        </p:nvSpPr>
        <p:spPr>
          <a:xfrm>
            <a:off x="7616306" y="481112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9" name="object 119"/>
          <p:cNvSpPr txBox="1"/>
          <p:nvPr/>
        </p:nvSpPr>
        <p:spPr>
          <a:xfrm>
            <a:off x="4914585" y="4652607"/>
            <a:ext cx="791609" cy="136135"/>
          </a:xfrm>
          <a:prstGeom prst="rect">
            <a:avLst/>
          </a:prstGeom>
        </p:spPr>
        <p:txBody>
          <a:bodyPr vert="horz" wrap="square" lIns="0" tIns="9405" rIns="0" bIns="0" rtlCol="0">
            <a:spAutoFit/>
          </a:bodyPr>
          <a:lstStyle/>
          <a:p>
            <a:pPr marL="10451" defTabSz="752460">
              <a:spcBef>
                <a:spcPts val="74"/>
              </a:spcBef>
            </a:pPr>
            <a:r>
              <a:rPr sz="823" spc="-16" dirty="0">
                <a:solidFill>
                  <a:prstClr val="black"/>
                </a:solidFill>
                <a:latin typeface="Gill Sans MT"/>
                <a:cs typeface="Gill Sans MT"/>
              </a:rPr>
              <a:t>Ads </a:t>
            </a:r>
            <a:r>
              <a:rPr sz="823" spc="70" dirty="0">
                <a:solidFill>
                  <a:prstClr val="black"/>
                </a:solidFill>
                <a:latin typeface="Gill Sans MT"/>
                <a:cs typeface="Gill Sans MT"/>
              </a:rPr>
              <a:t>/</a:t>
            </a:r>
            <a:r>
              <a:rPr sz="823" spc="-107" dirty="0">
                <a:solidFill>
                  <a:prstClr val="black"/>
                </a:solidFill>
                <a:latin typeface="Gill Sans MT"/>
                <a:cs typeface="Gill Sans MT"/>
              </a:rPr>
              <a:t> </a:t>
            </a:r>
            <a:r>
              <a:rPr sz="823" spc="-8" dirty="0">
                <a:solidFill>
                  <a:prstClr val="black"/>
                </a:solidFill>
                <a:latin typeface="Gill Sans MT"/>
                <a:cs typeface="Gill Sans MT"/>
              </a:rPr>
              <a:t>commercials</a:t>
            </a:r>
            <a:endParaRPr sz="823">
              <a:solidFill>
                <a:prstClr val="black"/>
              </a:solidFill>
              <a:latin typeface="Gill Sans MT"/>
              <a:cs typeface="Gill Sans MT"/>
            </a:endParaRPr>
          </a:p>
        </p:txBody>
      </p:sp>
      <p:sp>
        <p:nvSpPr>
          <p:cNvPr id="120" name="object 120"/>
          <p:cNvSpPr/>
          <p:nvPr/>
        </p:nvSpPr>
        <p:spPr>
          <a:xfrm>
            <a:off x="5481445" y="4811133"/>
            <a:ext cx="88827" cy="177132"/>
          </a:xfrm>
          <a:custGeom>
            <a:avLst/>
            <a:gdLst/>
            <a:ahLst/>
            <a:cxnLst/>
            <a:rect l="l" t="t" r="r" b="b"/>
            <a:pathLst>
              <a:path w="107950" h="215264">
                <a:moveTo>
                  <a:pt x="107607" y="0"/>
                </a:moveTo>
                <a:lnTo>
                  <a:pt x="29311" y="0"/>
                </a:lnTo>
                <a:lnTo>
                  <a:pt x="17900" y="2302"/>
                </a:lnTo>
                <a:lnTo>
                  <a:pt x="8583" y="8582"/>
                </a:lnTo>
                <a:lnTo>
                  <a:pt x="2302" y="17895"/>
                </a:lnTo>
                <a:lnTo>
                  <a:pt x="0" y="29298"/>
                </a:lnTo>
                <a:lnTo>
                  <a:pt x="0" y="185902"/>
                </a:lnTo>
                <a:lnTo>
                  <a:pt x="2302" y="197306"/>
                </a:lnTo>
                <a:lnTo>
                  <a:pt x="8583" y="206619"/>
                </a:lnTo>
                <a:lnTo>
                  <a:pt x="17900" y="212898"/>
                </a:lnTo>
                <a:lnTo>
                  <a:pt x="29311" y="215201"/>
                </a:lnTo>
                <a:lnTo>
                  <a:pt x="107607" y="215201"/>
                </a:lnTo>
                <a:lnTo>
                  <a:pt x="107607" y="0"/>
                </a:lnTo>
                <a:close/>
              </a:path>
            </a:pathLst>
          </a:custGeom>
          <a:solidFill>
            <a:srgbClr val="11C63F"/>
          </a:solidFill>
        </p:spPr>
        <p:txBody>
          <a:bodyPr wrap="square" lIns="0" tIns="0" rIns="0" bIns="0" rtlCol="0"/>
          <a:lstStyle/>
          <a:p>
            <a:pPr defTabSz="752460"/>
            <a:endParaRPr sz="1481">
              <a:solidFill>
                <a:prstClr val="black"/>
              </a:solidFill>
              <a:latin typeface="Calibri"/>
            </a:endParaRPr>
          </a:p>
        </p:txBody>
      </p:sp>
      <p:sp>
        <p:nvSpPr>
          <p:cNvPr id="121" name="object 121"/>
          <p:cNvSpPr/>
          <p:nvPr/>
        </p:nvSpPr>
        <p:spPr>
          <a:xfrm>
            <a:off x="5287375" y="5179853"/>
            <a:ext cx="177132" cy="177132"/>
          </a:xfrm>
          <a:custGeom>
            <a:avLst/>
            <a:gdLst/>
            <a:ahLst/>
            <a:cxnLst/>
            <a:rect l="l" t="t" r="r" b="b"/>
            <a:pathLst>
              <a:path w="215265" h="215264">
                <a:moveTo>
                  <a:pt x="185902" y="0"/>
                </a:moveTo>
                <a:lnTo>
                  <a:pt x="29298" y="0"/>
                </a:lnTo>
                <a:lnTo>
                  <a:pt x="17889" y="2302"/>
                </a:lnTo>
                <a:lnTo>
                  <a:pt x="8577" y="8582"/>
                </a:lnTo>
                <a:lnTo>
                  <a:pt x="2300" y="17895"/>
                </a:lnTo>
                <a:lnTo>
                  <a:pt x="0" y="29298"/>
                </a:lnTo>
                <a:lnTo>
                  <a:pt x="0" y="185902"/>
                </a:lnTo>
                <a:lnTo>
                  <a:pt x="2300" y="197311"/>
                </a:lnTo>
                <a:lnTo>
                  <a:pt x="8577" y="206624"/>
                </a:lnTo>
                <a:lnTo>
                  <a:pt x="17889" y="212900"/>
                </a:lnTo>
                <a:lnTo>
                  <a:pt x="29298" y="215201"/>
                </a:lnTo>
                <a:lnTo>
                  <a:pt x="185902" y="215201"/>
                </a:lnTo>
                <a:lnTo>
                  <a:pt x="197306" y="212900"/>
                </a:lnTo>
                <a:lnTo>
                  <a:pt x="206619" y="206624"/>
                </a:lnTo>
                <a:lnTo>
                  <a:pt x="212898" y="197311"/>
                </a:lnTo>
                <a:lnTo>
                  <a:pt x="215201" y="185902"/>
                </a:lnTo>
                <a:lnTo>
                  <a:pt x="215201" y="29298"/>
                </a:lnTo>
                <a:lnTo>
                  <a:pt x="212898" y="17895"/>
                </a:lnTo>
                <a:lnTo>
                  <a:pt x="206619" y="8582"/>
                </a:lnTo>
                <a:lnTo>
                  <a:pt x="197306" y="2302"/>
                </a:lnTo>
                <a:lnTo>
                  <a:pt x="185902" y="0"/>
                </a:lnTo>
                <a:close/>
              </a:path>
            </a:pathLst>
          </a:custGeom>
          <a:solidFill>
            <a:srgbClr val="BCF3C7"/>
          </a:solidFill>
        </p:spPr>
        <p:txBody>
          <a:bodyPr wrap="square" lIns="0" tIns="0" rIns="0" bIns="0" rtlCol="0"/>
          <a:lstStyle/>
          <a:p>
            <a:pPr defTabSz="752460"/>
            <a:endParaRPr sz="1481">
              <a:solidFill>
                <a:prstClr val="black"/>
              </a:solidFill>
              <a:latin typeface="Calibri"/>
            </a:endParaRPr>
          </a:p>
        </p:txBody>
      </p:sp>
      <p:sp>
        <p:nvSpPr>
          <p:cNvPr id="122" name="object 122"/>
          <p:cNvSpPr/>
          <p:nvPr/>
        </p:nvSpPr>
        <p:spPr>
          <a:xfrm>
            <a:off x="4899220" y="5179858"/>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3" name="object 123"/>
          <p:cNvSpPr/>
          <p:nvPr/>
        </p:nvSpPr>
        <p:spPr>
          <a:xfrm>
            <a:off x="5093297" y="5179853"/>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4" name="object 124"/>
          <p:cNvSpPr/>
          <p:nvPr/>
        </p:nvSpPr>
        <p:spPr>
          <a:xfrm>
            <a:off x="5481452" y="517985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5" name="object 125"/>
          <p:cNvSpPr/>
          <p:nvPr/>
        </p:nvSpPr>
        <p:spPr>
          <a:xfrm>
            <a:off x="5675530" y="517985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6" name="object 126"/>
          <p:cNvSpPr/>
          <p:nvPr/>
        </p:nvSpPr>
        <p:spPr>
          <a:xfrm>
            <a:off x="8004460" y="5179863"/>
            <a:ext cx="177080" cy="177080"/>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7" name="object 127"/>
          <p:cNvSpPr/>
          <p:nvPr/>
        </p:nvSpPr>
        <p:spPr>
          <a:xfrm>
            <a:off x="7810383" y="5179863"/>
            <a:ext cx="177080" cy="177080"/>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8" name="object 128"/>
          <p:cNvSpPr/>
          <p:nvPr/>
        </p:nvSpPr>
        <p:spPr>
          <a:xfrm>
            <a:off x="6257763" y="517985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9" name="object 129"/>
          <p:cNvSpPr/>
          <p:nvPr/>
        </p:nvSpPr>
        <p:spPr>
          <a:xfrm>
            <a:off x="5869608" y="5179863"/>
            <a:ext cx="177080" cy="177080"/>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30" name="object 130"/>
          <p:cNvSpPr/>
          <p:nvPr/>
        </p:nvSpPr>
        <p:spPr>
          <a:xfrm>
            <a:off x="6063685" y="517985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31" name="object 131"/>
          <p:cNvSpPr/>
          <p:nvPr/>
        </p:nvSpPr>
        <p:spPr>
          <a:xfrm>
            <a:off x="6451840" y="5179863"/>
            <a:ext cx="177080" cy="177080"/>
          </a:xfrm>
          <a:prstGeom prst="rect">
            <a:avLst/>
          </a:prstGeom>
          <a:blipFill>
            <a:blip r:embed="rId10"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32" name="object 132"/>
          <p:cNvSpPr/>
          <p:nvPr/>
        </p:nvSpPr>
        <p:spPr>
          <a:xfrm>
            <a:off x="6645918" y="517985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33" name="object 133"/>
          <p:cNvSpPr/>
          <p:nvPr/>
        </p:nvSpPr>
        <p:spPr>
          <a:xfrm>
            <a:off x="7228150" y="5179853"/>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34" name="object 134"/>
          <p:cNvSpPr/>
          <p:nvPr/>
        </p:nvSpPr>
        <p:spPr>
          <a:xfrm>
            <a:off x="6839996" y="5179858"/>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35" name="object 135"/>
          <p:cNvSpPr/>
          <p:nvPr/>
        </p:nvSpPr>
        <p:spPr>
          <a:xfrm>
            <a:off x="7034072" y="517985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36" name="object 136"/>
          <p:cNvSpPr/>
          <p:nvPr/>
        </p:nvSpPr>
        <p:spPr>
          <a:xfrm>
            <a:off x="7422228" y="517985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37" name="object 137"/>
          <p:cNvSpPr/>
          <p:nvPr/>
        </p:nvSpPr>
        <p:spPr>
          <a:xfrm>
            <a:off x="7616306" y="5179853"/>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38" name="object 138"/>
          <p:cNvSpPr txBox="1"/>
          <p:nvPr/>
        </p:nvSpPr>
        <p:spPr>
          <a:xfrm>
            <a:off x="4914584" y="5021332"/>
            <a:ext cx="522514" cy="136135"/>
          </a:xfrm>
          <a:prstGeom prst="rect">
            <a:avLst/>
          </a:prstGeom>
        </p:spPr>
        <p:txBody>
          <a:bodyPr vert="horz" wrap="square" lIns="0" tIns="9405" rIns="0" bIns="0" rtlCol="0">
            <a:spAutoFit/>
          </a:bodyPr>
          <a:lstStyle/>
          <a:p>
            <a:pPr marL="10451" defTabSz="752460">
              <a:spcBef>
                <a:spcPts val="74"/>
              </a:spcBef>
            </a:pPr>
            <a:r>
              <a:rPr sz="823" spc="-45" dirty="0">
                <a:solidFill>
                  <a:prstClr val="black"/>
                </a:solidFill>
                <a:latin typeface="Gill Sans MT"/>
                <a:cs typeface="Gill Sans MT"/>
              </a:rPr>
              <a:t>News</a:t>
            </a:r>
            <a:r>
              <a:rPr sz="823" spc="-82" dirty="0">
                <a:solidFill>
                  <a:prstClr val="black"/>
                </a:solidFill>
                <a:latin typeface="Gill Sans MT"/>
                <a:cs typeface="Gill Sans MT"/>
              </a:rPr>
              <a:t> </a:t>
            </a:r>
            <a:r>
              <a:rPr sz="823" spc="-8" dirty="0">
                <a:solidFill>
                  <a:prstClr val="black"/>
                </a:solidFill>
                <a:latin typeface="Gill Sans MT"/>
                <a:cs typeface="Gill Sans MT"/>
              </a:rPr>
              <a:t>media</a:t>
            </a:r>
            <a:endParaRPr sz="823">
              <a:solidFill>
                <a:prstClr val="black"/>
              </a:solidFill>
              <a:latin typeface="Gill Sans MT"/>
              <a:cs typeface="Gill Sans MT"/>
            </a:endParaRPr>
          </a:p>
        </p:txBody>
      </p:sp>
      <p:sp>
        <p:nvSpPr>
          <p:cNvPr id="139" name="object 139"/>
          <p:cNvSpPr/>
          <p:nvPr/>
        </p:nvSpPr>
        <p:spPr>
          <a:xfrm>
            <a:off x="5287377" y="5179853"/>
            <a:ext cx="73675" cy="177132"/>
          </a:xfrm>
          <a:custGeom>
            <a:avLst/>
            <a:gdLst/>
            <a:ahLst/>
            <a:cxnLst/>
            <a:rect l="l" t="t" r="r" b="b"/>
            <a:pathLst>
              <a:path w="89534" h="215264">
                <a:moveTo>
                  <a:pt x="89242" y="0"/>
                </a:moveTo>
                <a:lnTo>
                  <a:pt x="29298" y="0"/>
                </a:lnTo>
                <a:lnTo>
                  <a:pt x="17889" y="2302"/>
                </a:lnTo>
                <a:lnTo>
                  <a:pt x="8577" y="8582"/>
                </a:lnTo>
                <a:lnTo>
                  <a:pt x="2300" y="17895"/>
                </a:lnTo>
                <a:lnTo>
                  <a:pt x="0" y="29298"/>
                </a:lnTo>
                <a:lnTo>
                  <a:pt x="0" y="185902"/>
                </a:lnTo>
                <a:lnTo>
                  <a:pt x="29298" y="215201"/>
                </a:lnTo>
                <a:lnTo>
                  <a:pt x="89242" y="215214"/>
                </a:lnTo>
                <a:lnTo>
                  <a:pt x="89242" y="0"/>
                </a:lnTo>
                <a:close/>
              </a:path>
            </a:pathLst>
          </a:custGeom>
          <a:solidFill>
            <a:srgbClr val="11C63F"/>
          </a:solidFill>
        </p:spPr>
        <p:txBody>
          <a:bodyPr wrap="square" lIns="0" tIns="0" rIns="0" bIns="0" rtlCol="0"/>
          <a:lstStyle/>
          <a:p>
            <a:pPr defTabSz="752460"/>
            <a:endParaRPr sz="1481">
              <a:solidFill>
                <a:prstClr val="black"/>
              </a:solidFill>
              <a:latin typeface="Calibri"/>
            </a:endParaRPr>
          </a:p>
        </p:txBody>
      </p:sp>
      <p:sp>
        <p:nvSpPr>
          <p:cNvPr id="140" name="object 140"/>
          <p:cNvSpPr txBox="1"/>
          <p:nvPr/>
        </p:nvSpPr>
        <p:spPr>
          <a:xfrm>
            <a:off x="8241944" y="5167520"/>
            <a:ext cx="281113" cy="177323"/>
          </a:xfrm>
          <a:prstGeom prst="rect">
            <a:avLst/>
          </a:prstGeom>
        </p:spPr>
        <p:txBody>
          <a:bodyPr vert="horz" wrap="square" lIns="0" tIns="12540" rIns="0" bIns="0" rtlCol="0">
            <a:spAutoFit/>
          </a:bodyPr>
          <a:lstStyle/>
          <a:p>
            <a:pPr marL="10451" defTabSz="752460">
              <a:spcBef>
                <a:spcPts val="99"/>
              </a:spcBef>
            </a:pPr>
            <a:r>
              <a:rPr sz="1070" spc="4" dirty="0">
                <a:solidFill>
                  <a:srgbClr val="0B872B"/>
                </a:solidFill>
                <a:latin typeface="Gill Sans MT"/>
                <a:cs typeface="Gill Sans MT"/>
              </a:rPr>
              <a:t>7.2%</a:t>
            </a:r>
            <a:endParaRPr sz="1070">
              <a:solidFill>
                <a:prstClr val="black"/>
              </a:solidFill>
              <a:latin typeface="Gill Sans MT"/>
              <a:cs typeface="Gill Sans MT"/>
            </a:endParaRPr>
          </a:p>
        </p:txBody>
      </p:sp>
      <p:sp>
        <p:nvSpPr>
          <p:cNvPr id="141" name="object 141"/>
          <p:cNvSpPr/>
          <p:nvPr/>
        </p:nvSpPr>
        <p:spPr>
          <a:xfrm>
            <a:off x="5287375" y="554857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2" name="object 142"/>
          <p:cNvSpPr/>
          <p:nvPr/>
        </p:nvSpPr>
        <p:spPr>
          <a:xfrm>
            <a:off x="4899220" y="5548582"/>
            <a:ext cx="177080" cy="177080"/>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3" name="object 143"/>
          <p:cNvSpPr/>
          <p:nvPr/>
        </p:nvSpPr>
        <p:spPr>
          <a:xfrm>
            <a:off x="5093297" y="554857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4" name="object 144"/>
          <p:cNvSpPr/>
          <p:nvPr/>
        </p:nvSpPr>
        <p:spPr>
          <a:xfrm>
            <a:off x="5481452" y="5548582"/>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5" name="object 145"/>
          <p:cNvSpPr/>
          <p:nvPr/>
        </p:nvSpPr>
        <p:spPr>
          <a:xfrm>
            <a:off x="5675530" y="554857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6" name="object 146"/>
          <p:cNvSpPr/>
          <p:nvPr/>
        </p:nvSpPr>
        <p:spPr>
          <a:xfrm>
            <a:off x="8004460" y="5548587"/>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7" name="object 147"/>
          <p:cNvSpPr/>
          <p:nvPr/>
        </p:nvSpPr>
        <p:spPr>
          <a:xfrm>
            <a:off x="7810383" y="5548587"/>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8" name="object 148"/>
          <p:cNvSpPr/>
          <p:nvPr/>
        </p:nvSpPr>
        <p:spPr>
          <a:xfrm>
            <a:off x="6257763" y="5548582"/>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9" name="object 149"/>
          <p:cNvSpPr/>
          <p:nvPr/>
        </p:nvSpPr>
        <p:spPr>
          <a:xfrm>
            <a:off x="5869608" y="5548587"/>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50" name="object 150"/>
          <p:cNvSpPr/>
          <p:nvPr/>
        </p:nvSpPr>
        <p:spPr>
          <a:xfrm>
            <a:off x="6063685" y="5548582"/>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51" name="object 151"/>
          <p:cNvSpPr/>
          <p:nvPr/>
        </p:nvSpPr>
        <p:spPr>
          <a:xfrm>
            <a:off x="6451840" y="5548587"/>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52" name="object 152"/>
          <p:cNvSpPr/>
          <p:nvPr/>
        </p:nvSpPr>
        <p:spPr>
          <a:xfrm>
            <a:off x="6645918" y="5548582"/>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53" name="object 153"/>
          <p:cNvSpPr/>
          <p:nvPr/>
        </p:nvSpPr>
        <p:spPr>
          <a:xfrm>
            <a:off x="7228150" y="5548578"/>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54" name="object 154"/>
          <p:cNvSpPr/>
          <p:nvPr/>
        </p:nvSpPr>
        <p:spPr>
          <a:xfrm>
            <a:off x="6839996" y="5548582"/>
            <a:ext cx="177080" cy="177080"/>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55" name="object 155"/>
          <p:cNvSpPr/>
          <p:nvPr/>
        </p:nvSpPr>
        <p:spPr>
          <a:xfrm>
            <a:off x="7034072" y="554857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56" name="object 156"/>
          <p:cNvSpPr/>
          <p:nvPr/>
        </p:nvSpPr>
        <p:spPr>
          <a:xfrm>
            <a:off x="7422228" y="5548582"/>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57" name="object 157"/>
          <p:cNvSpPr/>
          <p:nvPr/>
        </p:nvSpPr>
        <p:spPr>
          <a:xfrm>
            <a:off x="7616306" y="5548578"/>
            <a:ext cx="177080" cy="177080"/>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58" name="object 158"/>
          <p:cNvSpPr txBox="1"/>
          <p:nvPr/>
        </p:nvSpPr>
        <p:spPr>
          <a:xfrm>
            <a:off x="4914585" y="5390062"/>
            <a:ext cx="244014" cy="136135"/>
          </a:xfrm>
          <a:prstGeom prst="rect">
            <a:avLst/>
          </a:prstGeom>
        </p:spPr>
        <p:txBody>
          <a:bodyPr vert="horz" wrap="square" lIns="0" tIns="9405" rIns="0" bIns="0" rtlCol="0">
            <a:spAutoFit/>
          </a:bodyPr>
          <a:lstStyle/>
          <a:p>
            <a:pPr marL="10451" defTabSz="752460">
              <a:spcBef>
                <a:spcPts val="74"/>
              </a:spcBef>
            </a:pPr>
            <a:r>
              <a:rPr sz="823" spc="-70" dirty="0">
                <a:solidFill>
                  <a:prstClr val="black"/>
                </a:solidFill>
                <a:latin typeface="Gill Sans MT"/>
                <a:cs typeface="Gill Sans MT"/>
              </a:rPr>
              <a:t>Other</a:t>
            </a:r>
            <a:endParaRPr sz="823">
              <a:solidFill>
                <a:prstClr val="black"/>
              </a:solidFill>
              <a:latin typeface="Gill Sans MT"/>
              <a:cs typeface="Gill Sans MT"/>
            </a:endParaRPr>
          </a:p>
        </p:txBody>
      </p:sp>
      <p:sp>
        <p:nvSpPr>
          <p:cNvPr id="159" name="object 159"/>
          <p:cNvSpPr txBox="1"/>
          <p:nvPr/>
        </p:nvSpPr>
        <p:spPr>
          <a:xfrm>
            <a:off x="8241944" y="5536244"/>
            <a:ext cx="281113" cy="177323"/>
          </a:xfrm>
          <a:prstGeom prst="rect">
            <a:avLst/>
          </a:prstGeom>
        </p:spPr>
        <p:txBody>
          <a:bodyPr vert="horz" wrap="square" lIns="0" tIns="12540" rIns="0" bIns="0" rtlCol="0">
            <a:spAutoFit/>
          </a:bodyPr>
          <a:lstStyle/>
          <a:p>
            <a:pPr marL="10451" defTabSz="752460">
              <a:spcBef>
                <a:spcPts val="99"/>
              </a:spcBef>
            </a:pPr>
            <a:r>
              <a:rPr sz="1070" spc="4" dirty="0">
                <a:solidFill>
                  <a:srgbClr val="0B872B"/>
                </a:solidFill>
                <a:latin typeface="Gill Sans MT"/>
                <a:cs typeface="Gill Sans MT"/>
              </a:rPr>
              <a:t>2.9%</a:t>
            </a:r>
            <a:endParaRPr sz="1070">
              <a:solidFill>
                <a:prstClr val="black"/>
              </a:solidFill>
              <a:latin typeface="Gill Sans MT"/>
              <a:cs typeface="Gill Sans MT"/>
            </a:endParaRPr>
          </a:p>
        </p:txBody>
      </p:sp>
      <p:sp>
        <p:nvSpPr>
          <p:cNvPr id="160" name="object 160"/>
          <p:cNvSpPr txBox="1"/>
          <p:nvPr/>
        </p:nvSpPr>
        <p:spPr>
          <a:xfrm>
            <a:off x="5359067" y="2566852"/>
            <a:ext cx="2841955" cy="187845"/>
          </a:xfrm>
          <a:prstGeom prst="rect">
            <a:avLst/>
          </a:prstGeom>
        </p:spPr>
        <p:txBody>
          <a:bodyPr vert="horz" wrap="square" lIns="0" tIns="10450" rIns="0" bIns="0" rtlCol="0">
            <a:spAutoFit/>
          </a:bodyPr>
          <a:lstStyle/>
          <a:p>
            <a:pPr marL="10451" defTabSz="752460">
              <a:spcBef>
                <a:spcPts val="82"/>
              </a:spcBef>
            </a:pPr>
            <a:r>
              <a:rPr sz="1152" spc="-91" dirty="0">
                <a:solidFill>
                  <a:prstClr val="black"/>
                </a:solidFill>
                <a:latin typeface="Gill Sans MT"/>
                <a:cs typeface="Gill Sans MT"/>
              </a:rPr>
              <a:t>How </a:t>
            </a:r>
            <a:r>
              <a:rPr sz="1152" spc="-8" dirty="0">
                <a:solidFill>
                  <a:prstClr val="black"/>
                </a:solidFill>
                <a:latin typeface="Gill Sans MT"/>
                <a:cs typeface="Gill Sans MT"/>
              </a:rPr>
              <a:t>Smart </a:t>
            </a:r>
            <a:r>
              <a:rPr sz="1152" spc="-12" dirty="0">
                <a:solidFill>
                  <a:prstClr val="black"/>
                </a:solidFill>
                <a:latin typeface="Gill Sans MT"/>
                <a:cs typeface="Gill Sans MT"/>
              </a:rPr>
              <a:t>Speaker </a:t>
            </a:r>
            <a:r>
              <a:rPr sz="1152" spc="-66" dirty="0">
                <a:solidFill>
                  <a:prstClr val="black"/>
                </a:solidFill>
                <a:latin typeface="Gill Sans MT"/>
                <a:cs typeface="Gill Sans MT"/>
              </a:rPr>
              <a:t>Owners </a:t>
            </a:r>
            <a:r>
              <a:rPr sz="1152" spc="-41" dirty="0">
                <a:solidFill>
                  <a:prstClr val="black"/>
                </a:solidFill>
                <a:latin typeface="Gill Sans MT"/>
                <a:cs typeface="Gill Sans MT"/>
              </a:rPr>
              <a:t>Discover </a:t>
            </a:r>
            <a:r>
              <a:rPr sz="1152" spc="-25" dirty="0">
                <a:solidFill>
                  <a:prstClr val="black"/>
                </a:solidFill>
                <a:latin typeface="Gill Sans MT"/>
                <a:cs typeface="Gill Sans MT"/>
              </a:rPr>
              <a:t>Voice</a:t>
            </a:r>
            <a:r>
              <a:rPr sz="1152" spc="-123" dirty="0">
                <a:solidFill>
                  <a:prstClr val="black"/>
                </a:solidFill>
                <a:latin typeface="Gill Sans MT"/>
                <a:cs typeface="Gill Sans MT"/>
              </a:rPr>
              <a:t> </a:t>
            </a:r>
            <a:r>
              <a:rPr sz="1152" spc="-16" dirty="0">
                <a:solidFill>
                  <a:prstClr val="black"/>
                </a:solidFill>
                <a:latin typeface="Gill Sans MT"/>
                <a:cs typeface="Gill Sans MT"/>
              </a:rPr>
              <a:t>Apps</a:t>
            </a:r>
            <a:endParaRPr sz="1152">
              <a:solidFill>
                <a:prstClr val="black"/>
              </a:solidFill>
              <a:latin typeface="Gill Sans MT"/>
              <a:cs typeface="Gill Sans MT"/>
            </a:endParaRPr>
          </a:p>
        </p:txBody>
      </p:sp>
      <p:sp>
        <p:nvSpPr>
          <p:cNvPr id="161" name="object 161"/>
          <p:cNvSpPr txBox="1"/>
          <p:nvPr/>
        </p:nvSpPr>
        <p:spPr>
          <a:xfrm>
            <a:off x="8528576" y="5823161"/>
            <a:ext cx="316644" cy="111798"/>
          </a:xfrm>
          <a:prstGeom prst="rect">
            <a:avLst/>
          </a:prstGeom>
        </p:spPr>
        <p:txBody>
          <a:bodyPr vert="horz" wrap="square" lIns="0" tIns="10450" rIns="0" bIns="0" rtlCol="0">
            <a:spAutoFit/>
          </a:bodyPr>
          <a:lstStyle/>
          <a:p>
            <a:pPr marL="10451" defTabSz="752460">
              <a:spcBef>
                <a:spcPts val="82"/>
              </a:spcBef>
            </a:pPr>
            <a:r>
              <a:rPr sz="658" spc="-33" dirty="0">
                <a:solidFill>
                  <a:srgbClr val="12C740"/>
                </a:solidFill>
                <a:latin typeface="Gill Sans MT"/>
                <a:cs typeface="Gill Sans MT"/>
              </a:rPr>
              <a:t>PAGE</a:t>
            </a:r>
            <a:r>
              <a:rPr sz="658" spc="-53" dirty="0">
                <a:solidFill>
                  <a:srgbClr val="12C740"/>
                </a:solidFill>
                <a:latin typeface="Gill Sans MT"/>
                <a:cs typeface="Gill Sans MT"/>
              </a:rPr>
              <a:t> </a:t>
            </a:r>
            <a:r>
              <a:rPr sz="658" spc="8" dirty="0">
                <a:solidFill>
                  <a:srgbClr val="12C740"/>
                </a:solidFill>
                <a:latin typeface="Gill Sans MT"/>
                <a:cs typeface="Gill Sans MT"/>
              </a:rPr>
              <a:t>25</a:t>
            </a:r>
            <a:endParaRPr sz="658">
              <a:solidFill>
                <a:prstClr val="black"/>
              </a:solidFill>
              <a:latin typeface="Gill Sans MT"/>
              <a:cs typeface="Gill Sans MT"/>
            </a:endParaRPr>
          </a:p>
        </p:txBody>
      </p:sp>
      <p:sp>
        <p:nvSpPr>
          <p:cNvPr id="162" name="object 162"/>
          <p:cNvSpPr txBox="1"/>
          <p:nvPr/>
        </p:nvSpPr>
        <p:spPr>
          <a:xfrm>
            <a:off x="303058" y="2600240"/>
            <a:ext cx="4037990" cy="684583"/>
          </a:xfrm>
          <a:prstGeom prst="rect">
            <a:avLst/>
          </a:prstGeom>
        </p:spPr>
        <p:txBody>
          <a:bodyPr vert="horz" wrap="square" lIns="0" tIns="10450" rIns="0" bIns="0" rtlCol="0">
            <a:spAutoFit/>
          </a:bodyPr>
          <a:lstStyle/>
          <a:p>
            <a:pPr marL="10451" marR="4180" defTabSz="752460">
              <a:lnSpc>
                <a:spcPct val="121300"/>
              </a:lnSpc>
              <a:spcBef>
                <a:spcPts val="82"/>
              </a:spcBef>
            </a:pPr>
            <a:r>
              <a:rPr sz="905" spc="4" dirty="0">
                <a:solidFill>
                  <a:srgbClr val="58595B"/>
                </a:solidFill>
                <a:latin typeface="Gill Sans MT"/>
                <a:cs typeface="Gill Sans MT"/>
              </a:rPr>
              <a:t>For </a:t>
            </a:r>
            <a:r>
              <a:rPr sz="905" spc="16" dirty="0">
                <a:solidFill>
                  <a:srgbClr val="58595B"/>
                </a:solidFill>
                <a:latin typeface="Gill Sans MT"/>
                <a:cs typeface="Gill Sans MT"/>
              </a:rPr>
              <a:t>the </a:t>
            </a:r>
            <a:r>
              <a:rPr sz="905" spc="45" dirty="0">
                <a:solidFill>
                  <a:srgbClr val="58595B"/>
                </a:solidFill>
                <a:latin typeface="Gill Sans MT"/>
                <a:cs typeface="Gill Sans MT"/>
              </a:rPr>
              <a:t>second </a:t>
            </a:r>
            <a:r>
              <a:rPr sz="905" spc="25" dirty="0">
                <a:solidFill>
                  <a:srgbClr val="58595B"/>
                </a:solidFill>
                <a:latin typeface="Gill Sans MT"/>
                <a:cs typeface="Gill Sans MT"/>
              </a:rPr>
              <a:t>year </a:t>
            </a:r>
            <a:r>
              <a:rPr sz="905" spc="21" dirty="0">
                <a:solidFill>
                  <a:srgbClr val="58595B"/>
                </a:solidFill>
                <a:latin typeface="Gill Sans MT"/>
                <a:cs typeface="Gill Sans MT"/>
              </a:rPr>
              <a:t>in </a:t>
            </a:r>
            <a:r>
              <a:rPr sz="905" spc="94" dirty="0">
                <a:solidFill>
                  <a:srgbClr val="58595B"/>
                </a:solidFill>
                <a:latin typeface="Gill Sans MT"/>
                <a:cs typeface="Gill Sans MT"/>
              </a:rPr>
              <a:t>a </a:t>
            </a:r>
            <a:r>
              <a:rPr sz="905" spc="-29" dirty="0">
                <a:solidFill>
                  <a:srgbClr val="58595B"/>
                </a:solidFill>
                <a:latin typeface="Gill Sans MT"/>
                <a:cs typeface="Gill Sans MT"/>
              </a:rPr>
              <a:t>row, </a:t>
            </a:r>
            <a:r>
              <a:rPr sz="905" spc="33" dirty="0">
                <a:solidFill>
                  <a:srgbClr val="58595B"/>
                </a:solidFill>
                <a:latin typeface="Gill Sans MT"/>
                <a:cs typeface="Gill Sans MT"/>
              </a:rPr>
              <a:t>just </a:t>
            </a:r>
            <a:r>
              <a:rPr sz="905" spc="16" dirty="0">
                <a:solidFill>
                  <a:srgbClr val="58595B"/>
                </a:solidFill>
                <a:latin typeface="Gill Sans MT"/>
                <a:cs typeface="Gill Sans MT"/>
              </a:rPr>
              <a:t>under </a:t>
            </a:r>
            <a:r>
              <a:rPr sz="905" spc="53" dirty="0">
                <a:solidFill>
                  <a:srgbClr val="58595B"/>
                </a:solidFill>
                <a:latin typeface="Gill Sans MT"/>
                <a:cs typeface="Gill Sans MT"/>
              </a:rPr>
              <a:t>half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74" dirty="0">
                <a:solidFill>
                  <a:srgbClr val="58595B"/>
                </a:solidFill>
                <a:latin typeface="Gill Sans MT"/>
                <a:cs typeface="Gill Sans MT"/>
              </a:rPr>
              <a:t>say </a:t>
            </a:r>
            <a:r>
              <a:rPr sz="905" spc="21" dirty="0">
                <a:solidFill>
                  <a:srgbClr val="58595B"/>
                </a:solidFill>
                <a:latin typeface="Gill Sans MT"/>
                <a:cs typeface="Gill Sans MT"/>
              </a:rPr>
              <a:t>they  </a:t>
            </a:r>
            <a:r>
              <a:rPr sz="905" dirty="0">
                <a:solidFill>
                  <a:srgbClr val="58595B"/>
                </a:solidFill>
                <a:latin typeface="Gill Sans MT"/>
                <a:cs typeface="Gill Sans MT"/>
              </a:rPr>
              <a:t>don’t</a:t>
            </a:r>
            <a:r>
              <a:rPr sz="905" spc="-33" dirty="0">
                <a:solidFill>
                  <a:srgbClr val="58595B"/>
                </a:solidFill>
                <a:latin typeface="Gill Sans MT"/>
                <a:cs typeface="Gill Sans MT"/>
              </a:rPr>
              <a:t> </a:t>
            </a:r>
            <a:r>
              <a:rPr sz="905" spc="41" dirty="0">
                <a:solidFill>
                  <a:srgbClr val="58595B"/>
                </a:solidFill>
                <a:latin typeface="Gill Sans MT"/>
                <a:cs typeface="Gill Sans MT"/>
              </a:rPr>
              <a:t>actually</a:t>
            </a:r>
            <a:r>
              <a:rPr sz="905" spc="-29" dirty="0">
                <a:solidFill>
                  <a:srgbClr val="58595B"/>
                </a:solidFill>
                <a:latin typeface="Gill Sans MT"/>
                <a:cs typeface="Gill Sans MT"/>
              </a:rPr>
              <a:t> </a:t>
            </a:r>
            <a:r>
              <a:rPr sz="905" spc="29" dirty="0">
                <a:solidFill>
                  <a:srgbClr val="58595B"/>
                </a:solidFill>
                <a:latin typeface="Gill Sans MT"/>
                <a:cs typeface="Gill Sans MT"/>
              </a:rPr>
              <a:t>discover</a:t>
            </a:r>
            <a:r>
              <a:rPr sz="905" spc="-29" dirty="0">
                <a:solidFill>
                  <a:srgbClr val="58595B"/>
                </a:solidFill>
                <a:latin typeface="Gill Sans MT"/>
                <a:cs typeface="Gill Sans MT"/>
              </a:rPr>
              <a:t> </a:t>
            </a:r>
            <a:r>
              <a:rPr sz="905" spc="33" dirty="0">
                <a:solidFill>
                  <a:srgbClr val="58595B"/>
                </a:solidFill>
                <a:latin typeface="Gill Sans MT"/>
                <a:cs typeface="Gill Sans MT"/>
              </a:rPr>
              <a:t>new</a:t>
            </a:r>
            <a:r>
              <a:rPr sz="905" spc="-29" dirty="0">
                <a:solidFill>
                  <a:srgbClr val="58595B"/>
                </a:solidFill>
                <a:latin typeface="Gill Sans MT"/>
                <a:cs typeface="Gill Sans MT"/>
              </a:rPr>
              <a:t>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62" dirty="0">
                <a:solidFill>
                  <a:srgbClr val="58595B"/>
                </a:solidFill>
                <a:latin typeface="Gill Sans MT"/>
                <a:cs typeface="Gill Sans MT"/>
              </a:rPr>
              <a:t>apps.</a:t>
            </a:r>
            <a:r>
              <a:rPr sz="905" spc="-29" dirty="0">
                <a:solidFill>
                  <a:srgbClr val="58595B"/>
                </a:solidFill>
                <a:latin typeface="Gill Sans MT"/>
                <a:cs typeface="Gill Sans MT"/>
              </a:rPr>
              <a:t> </a:t>
            </a:r>
            <a:r>
              <a:rPr sz="905" dirty="0">
                <a:solidFill>
                  <a:srgbClr val="58595B"/>
                </a:solidFill>
                <a:latin typeface="Gill Sans MT"/>
                <a:cs typeface="Gill Sans MT"/>
              </a:rPr>
              <a:t>One-in-four</a:t>
            </a:r>
            <a:r>
              <a:rPr sz="905" spc="-29" dirty="0">
                <a:solidFill>
                  <a:srgbClr val="58595B"/>
                </a:solidFill>
                <a:latin typeface="Gill Sans MT"/>
                <a:cs typeface="Gill Sans MT"/>
              </a:rPr>
              <a:t> </a:t>
            </a:r>
            <a:r>
              <a:rPr sz="905" spc="33" dirty="0">
                <a:solidFill>
                  <a:srgbClr val="58595B"/>
                </a:solidFill>
                <a:latin typeface="Gill Sans MT"/>
                <a:cs typeface="Gill Sans MT"/>
              </a:rPr>
              <a:t>device</a:t>
            </a:r>
            <a:r>
              <a:rPr sz="905" spc="-29" dirty="0">
                <a:solidFill>
                  <a:srgbClr val="58595B"/>
                </a:solidFill>
                <a:latin typeface="Gill Sans MT"/>
                <a:cs typeface="Gill Sans MT"/>
              </a:rPr>
              <a:t> </a:t>
            </a:r>
            <a:r>
              <a:rPr sz="905" spc="25" dirty="0">
                <a:solidFill>
                  <a:srgbClr val="58595B"/>
                </a:solidFill>
                <a:latin typeface="Gill Sans MT"/>
                <a:cs typeface="Gill Sans MT"/>
              </a:rPr>
              <a:t>owners</a:t>
            </a:r>
            <a:r>
              <a:rPr sz="905" spc="-29" dirty="0">
                <a:solidFill>
                  <a:srgbClr val="58595B"/>
                </a:solidFill>
                <a:latin typeface="Gill Sans MT"/>
                <a:cs typeface="Gill Sans MT"/>
              </a:rPr>
              <a:t> </a:t>
            </a:r>
            <a:r>
              <a:rPr sz="905" dirty="0">
                <a:solidFill>
                  <a:srgbClr val="58595B"/>
                </a:solidFill>
                <a:latin typeface="Gill Sans MT"/>
                <a:cs typeface="Gill Sans MT"/>
              </a:rPr>
              <a:t>rely</a:t>
            </a:r>
            <a:r>
              <a:rPr sz="905" spc="-33" dirty="0">
                <a:solidFill>
                  <a:srgbClr val="58595B"/>
                </a:solidFill>
                <a:latin typeface="Gill Sans MT"/>
                <a:cs typeface="Gill Sans MT"/>
              </a:rPr>
              <a:t> </a:t>
            </a:r>
            <a:r>
              <a:rPr sz="905" spc="21" dirty="0">
                <a:solidFill>
                  <a:srgbClr val="58595B"/>
                </a:solidFill>
                <a:latin typeface="Gill Sans MT"/>
                <a:cs typeface="Gill Sans MT"/>
              </a:rPr>
              <a:t>on</a:t>
            </a:r>
            <a:r>
              <a:rPr sz="905" spc="-29" dirty="0">
                <a:solidFill>
                  <a:srgbClr val="58595B"/>
                </a:solidFill>
                <a:latin typeface="Gill Sans MT"/>
                <a:cs typeface="Gill Sans MT"/>
              </a:rPr>
              <a:t> </a:t>
            </a:r>
            <a:r>
              <a:rPr sz="905" spc="29" dirty="0">
                <a:solidFill>
                  <a:srgbClr val="58595B"/>
                </a:solidFill>
                <a:latin typeface="Gill Sans MT"/>
                <a:cs typeface="Gill Sans MT"/>
              </a:rPr>
              <a:t>friends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12" dirty="0">
                <a:solidFill>
                  <a:srgbClr val="58595B"/>
                </a:solidFill>
                <a:latin typeface="Gill Sans MT"/>
                <a:cs typeface="Gill Sans MT"/>
              </a:rPr>
              <a:t>introduce</a:t>
            </a:r>
            <a:r>
              <a:rPr sz="905" spc="-29" dirty="0">
                <a:solidFill>
                  <a:srgbClr val="58595B"/>
                </a:solidFill>
                <a:latin typeface="Gill Sans MT"/>
                <a:cs typeface="Gill Sans MT"/>
              </a:rPr>
              <a:t> </a:t>
            </a:r>
            <a:r>
              <a:rPr sz="905" spc="37" dirty="0">
                <a:solidFill>
                  <a:srgbClr val="58595B"/>
                </a:solidFill>
                <a:latin typeface="Gill Sans MT"/>
                <a:cs typeface="Gill Sans MT"/>
              </a:rPr>
              <a:t>them</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33" dirty="0">
                <a:solidFill>
                  <a:srgbClr val="58595B"/>
                </a:solidFill>
                <a:latin typeface="Gill Sans MT"/>
                <a:cs typeface="Gill Sans MT"/>
              </a:rPr>
              <a:t>new</a:t>
            </a:r>
            <a:r>
              <a:rPr sz="905" spc="-29" dirty="0">
                <a:solidFill>
                  <a:srgbClr val="58595B"/>
                </a:solidFill>
                <a:latin typeface="Gill Sans MT"/>
                <a:cs typeface="Gill Sans MT"/>
              </a:rPr>
              <a:t> </a:t>
            </a:r>
            <a:r>
              <a:rPr sz="905" spc="25" dirty="0">
                <a:solidFill>
                  <a:srgbClr val="58595B"/>
                </a:solidFill>
                <a:latin typeface="Gill Sans MT"/>
                <a:cs typeface="Gill Sans MT"/>
              </a:rPr>
              <a:t>voice</a:t>
            </a:r>
            <a:r>
              <a:rPr sz="905" spc="-29" dirty="0">
                <a:solidFill>
                  <a:srgbClr val="58595B"/>
                </a:solidFill>
                <a:latin typeface="Gill Sans MT"/>
                <a:cs typeface="Gill Sans MT"/>
              </a:rPr>
              <a:t> </a:t>
            </a:r>
            <a:r>
              <a:rPr sz="905" spc="74" dirty="0">
                <a:solidFill>
                  <a:srgbClr val="58595B"/>
                </a:solidFill>
                <a:latin typeface="Gill Sans MT"/>
                <a:cs typeface="Gill Sans MT"/>
              </a:rPr>
              <a:t>apps</a:t>
            </a:r>
            <a:r>
              <a:rPr sz="905" spc="-29" dirty="0">
                <a:solidFill>
                  <a:srgbClr val="58595B"/>
                </a:solidFill>
                <a:latin typeface="Gill Sans MT"/>
                <a:cs typeface="Gill Sans MT"/>
              </a:rPr>
              <a:t> </a:t>
            </a:r>
            <a:r>
              <a:rPr sz="905" spc="21" dirty="0">
                <a:solidFill>
                  <a:srgbClr val="58595B"/>
                </a:solidFill>
                <a:latin typeface="Gill Sans MT"/>
                <a:cs typeface="Gill Sans MT"/>
              </a:rPr>
              <a:t>followed</a:t>
            </a:r>
            <a:r>
              <a:rPr sz="905" spc="-29" dirty="0">
                <a:solidFill>
                  <a:srgbClr val="58595B"/>
                </a:solidFill>
                <a:latin typeface="Gill Sans MT"/>
                <a:cs typeface="Gill Sans MT"/>
              </a:rPr>
              <a:t> </a:t>
            </a:r>
            <a:r>
              <a:rPr sz="905" spc="37" dirty="0">
                <a:solidFill>
                  <a:srgbClr val="58595B"/>
                </a:solidFill>
                <a:latin typeface="Gill Sans MT"/>
                <a:cs typeface="Gill Sans MT"/>
              </a:rPr>
              <a:t>by</a:t>
            </a:r>
            <a:r>
              <a:rPr sz="905" spc="-29" dirty="0">
                <a:solidFill>
                  <a:srgbClr val="58595B"/>
                </a:solidFill>
                <a:latin typeface="Gill Sans MT"/>
                <a:cs typeface="Gill Sans MT"/>
              </a:rPr>
              <a:t> </a:t>
            </a:r>
            <a:r>
              <a:rPr sz="905" spc="33" dirty="0">
                <a:solidFill>
                  <a:srgbClr val="58595B"/>
                </a:solidFill>
                <a:latin typeface="Gill Sans MT"/>
                <a:cs typeface="Gill Sans MT"/>
              </a:rPr>
              <a:t>just</a:t>
            </a:r>
            <a:r>
              <a:rPr sz="905" spc="-29" dirty="0">
                <a:solidFill>
                  <a:srgbClr val="58595B"/>
                </a:solidFill>
                <a:latin typeface="Gill Sans MT"/>
                <a:cs typeface="Gill Sans MT"/>
              </a:rPr>
              <a:t> </a:t>
            </a:r>
            <a:r>
              <a:rPr sz="905" spc="45" dirty="0">
                <a:solidFill>
                  <a:srgbClr val="58595B"/>
                </a:solidFill>
                <a:latin typeface="Gill Sans MT"/>
                <a:cs typeface="Gill Sans MT"/>
              </a:rPr>
              <a:t>15%</a:t>
            </a:r>
            <a:r>
              <a:rPr sz="905" spc="-29"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12" dirty="0">
                <a:solidFill>
                  <a:srgbClr val="58595B"/>
                </a:solidFill>
                <a:latin typeface="Gill Sans MT"/>
                <a:cs typeface="Gill Sans MT"/>
              </a:rPr>
              <a:t>note</a:t>
            </a:r>
            <a:r>
              <a:rPr sz="905" spc="-29" dirty="0">
                <a:solidFill>
                  <a:srgbClr val="58595B"/>
                </a:solidFill>
                <a:latin typeface="Gill Sans MT"/>
                <a:cs typeface="Gill Sans MT"/>
              </a:rPr>
              <a:t> </a:t>
            </a:r>
            <a:r>
              <a:rPr sz="905" spc="45" dirty="0">
                <a:solidFill>
                  <a:srgbClr val="58595B"/>
                </a:solidFill>
                <a:latin typeface="Gill Sans MT"/>
                <a:cs typeface="Gill Sans MT"/>
              </a:rPr>
              <a:t>social</a:t>
            </a:r>
            <a:r>
              <a:rPr sz="905" spc="-29" dirty="0">
                <a:solidFill>
                  <a:srgbClr val="58595B"/>
                </a:solidFill>
                <a:latin typeface="Gill Sans MT"/>
                <a:cs typeface="Gill Sans MT"/>
              </a:rPr>
              <a:t> </a:t>
            </a:r>
            <a:r>
              <a:rPr sz="905" spc="49" dirty="0">
                <a:solidFill>
                  <a:srgbClr val="58595B"/>
                </a:solidFill>
                <a:latin typeface="Gill Sans MT"/>
                <a:cs typeface="Gill Sans MT"/>
              </a:rPr>
              <a:t>media  </a:t>
            </a:r>
            <a:r>
              <a:rPr sz="905" spc="103" dirty="0">
                <a:solidFill>
                  <a:srgbClr val="58595B"/>
                </a:solidFill>
                <a:latin typeface="Gill Sans MT"/>
                <a:cs typeface="Gill Sans MT"/>
              </a:rPr>
              <a:t>as</a:t>
            </a:r>
            <a:r>
              <a:rPr sz="905" spc="-37"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29" dirty="0">
                <a:solidFill>
                  <a:srgbClr val="58595B"/>
                </a:solidFill>
                <a:latin typeface="Gill Sans MT"/>
                <a:cs typeface="Gill Sans MT"/>
              </a:rPr>
              <a:t>discovery</a:t>
            </a:r>
            <a:r>
              <a:rPr sz="905" spc="-33" dirty="0">
                <a:solidFill>
                  <a:srgbClr val="58595B"/>
                </a:solidFill>
                <a:latin typeface="Gill Sans MT"/>
                <a:cs typeface="Gill Sans MT"/>
              </a:rPr>
              <a:t> </a:t>
            </a:r>
            <a:r>
              <a:rPr sz="905" spc="37" dirty="0">
                <a:solidFill>
                  <a:srgbClr val="58595B"/>
                </a:solidFill>
                <a:latin typeface="Gill Sans MT"/>
                <a:cs typeface="Gill Sans MT"/>
              </a:rPr>
              <a:t>channel.</a:t>
            </a:r>
            <a:endParaRPr sz="905">
              <a:solidFill>
                <a:prstClr val="black"/>
              </a:solidFill>
              <a:latin typeface="Gill Sans MT"/>
              <a:cs typeface="Gill Sans MT"/>
            </a:endParaRPr>
          </a:p>
        </p:txBody>
      </p:sp>
      <p:sp>
        <p:nvSpPr>
          <p:cNvPr id="163" name="object 163"/>
          <p:cNvSpPr txBox="1"/>
          <p:nvPr/>
        </p:nvSpPr>
        <p:spPr>
          <a:xfrm>
            <a:off x="303058" y="3373759"/>
            <a:ext cx="4094422" cy="853090"/>
          </a:xfrm>
          <a:prstGeom prst="rect">
            <a:avLst/>
          </a:prstGeom>
        </p:spPr>
        <p:txBody>
          <a:bodyPr vert="horz" wrap="square" lIns="0" tIns="10450" rIns="0" bIns="0" rtlCol="0">
            <a:spAutoFit/>
          </a:bodyPr>
          <a:lstStyle/>
          <a:p>
            <a:pPr marL="10451" marR="4180" defTabSz="752460">
              <a:lnSpc>
                <a:spcPct val="121300"/>
              </a:lnSpc>
              <a:spcBef>
                <a:spcPts val="82"/>
              </a:spcBef>
            </a:pPr>
            <a:r>
              <a:rPr sz="905" spc="-41" dirty="0">
                <a:solidFill>
                  <a:srgbClr val="58595B"/>
                </a:solidFill>
                <a:latin typeface="Gill Sans MT"/>
                <a:cs typeface="Gill Sans MT"/>
              </a:rPr>
              <a:t>A </a:t>
            </a:r>
            <a:r>
              <a:rPr sz="905" spc="37" dirty="0">
                <a:solidFill>
                  <a:srgbClr val="58595B"/>
                </a:solidFill>
                <a:latin typeface="Gill Sans MT"/>
                <a:cs typeface="Gill Sans MT"/>
              </a:rPr>
              <a:t>smaller </a:t>
            </a:r>
            <a:r>
              <a:rPr sz="905" spc="29" dirty="0">
                <a:solidFill>
                  <a:srgbClr val="58595B"/>
                </a:solidFill>
                <a:latin typeface="Gill Sans MT"/>
                <a:cs typeface="Gill Sans MT"/>
              </a:rPr>
              <a:t>group </a:t>
            </a:r>
            <a:r>
              <a:rPr sz="905" spc="37" dirty="0">
                <a:solidFill>
                  <a:srgbClr val="58595B"/>
                </a:solidFill>
                <a:latin typeface="Gill Sans MT"/>
                <a:cs typeface="Gill Sans MT"/>
              </a:rPr>
              <a:t>of </a:t>
            </a:r>
            <a:r>
              <a:rPr sz="905" spc="45" dirty="0">
                <a:solidFill>
                  <a:srgbClr val="58595B"/>
                </a:solidFill>
                <a:latin typeface="Gill Sans MT"/>
                <a:cs typeface="Gill Sans MT"/>
              </a:rPr>
              <a:t>users </a:t>
            </a:r>
            <a:r>
              <a:rPr sz="905" spc="25" dirty="0">
                <a:solidFill>
                  <a:srgbClr val="58595B"/>
                </a:solidFill>
                <a:latin typeface="Gill Sans MT"/>
                <a:cs typeface="Gill Sans MT"/>
              </a:rPr>
              <a:t>between </a:t>
            </a:r>
            <a:r>
              <a:rPr sz="905" spc="33" dirty="0">
                <a:solidFill>
                  <a:srgbClr val="58595B"/>
                </a:solidFill>
                <a:latin typeface="Gill Sans MT"/>
                <a:cs typeface="Gill Sans MT"/>
              </a:rPr>
              <a:t>11-14% </a:t>
            </a:r>
            <a:r>
              <a:rPr sz="905" spc="21" dirty="0">
                <a:solidFill>
                  <a:srgbClr val="58595B"/>
                </a:solidFill>
                <a:latin typeface="Gill Sans MT"/>
                <a:cs typeface="Gill Sans MT"/>
              </a:rPr>
              <a:t>cite </a:t>
            </a:r>
            <a:r>
              <a:rPr sz="905" spc="41" dirty="0">
                <a:solidFill>
                  <a:srgbClr val="58595B"/>
                </a:solidFill>
                <a:latin typeface="Gill Sans MT"/>
                <a:cs typeface="Gill Sans MT"/>
              </a:rPr>
              <a:t>Amazon </a:t>
            </a:r>
            <a:r>
              <a:rPr sz="905" spc="58" dirty="0">
                <a:solidFill>
                  <a:srgbClr val="58595B"/>
                </a:solidFill>
                <a:latin typeface="Gill Sans MT"/>
                <a:cs typeface="Gill Sans MT"/>
              </a:rPr>
              <a:t>and </a:t>
            </a:r>
            <a:r>
              <a:rPr sz="905" spc="12" dirty="0">
                <a:solidFill>
                  <a:srgbClr val="58595B"/>
                </a:solidFill>
                <a:latin typeface="Gill Sans MT"/>
                <a:cs typeface="Gill Sans MT"/>
              </a:rPr>
              <a:t>Google’s </a:t>
            </a:r>
            <a:r>
              <a:rPr sz="905" spc="21" dirty="0">
                <a:solidFill>
                  <a:srgbClr val="58595B"/>
                </a:solidFill>
                <a:latin typeface="Gill Sans MT"/>
                <a:cs typeface="Gill Sans MT"/>
              </a:rPr>
              <a:t>primary  </a:t>
            </a:r>
            <a:r>
              <a:rPr sz="905" spc="12" dirty="0">
                <a:solidFill>
                  <a:srgbClr val="58595B"/>
                </a:solidFill>
                <a:latin typeface="Gill Sans MT"/>
                <a:cs typeface="Gill Sans MT"/>
              </a:rPr>
              <a:t>promotion </a:t>
            </a:r>
            <a:r>
              <a:rPr sz="905" spc="49" dirty="0">
                <a:solidFill>
                  <a:srgbClr val="58595B"/>
                </a:solidFill>
                <a:latin typeface="Gill Sans MT"/>
                <a:cs typeface="Gill Sans MT"/>
              </a:rPr>
              <a:t>channels </a:t>
            </a:r>
            <a:r>
              <a:rPr sz="905" spc="103" dirty="0">
                <a:solidFill>
                  <a:srgbClr val="58595B"/>
                </a:solidFill>
                <a:latin typeface="Gill Sans MT"/>
                <a:cs typeface="Gill Sans MT"/>
              </a:rPr>
              <a:t>as </a:t>
            </a:r>
            <a:r>
              <a:rPr sz="905" spc="16" dirty="0">
                <a:solidFill>
                  <a:srgbClr val="58595B"/>
                </a:solidFill>
                <a:latin typeface="Gill Sans MT"/>
                <a:cs typeface="Gill Sans MT"/>
              </a:rPr>
              <a:t>key </a:t>
            </a:r>
            <a:r>
              <a:rPr sz="905" spc="41" dirty="0">
                <a:solidFill>
                  <a:srgbClr val="58595B"/>
                </a:solidFill>
                <a:latin typeface="Gill Sans MT"/>
                <a:cs typeface="Gill Sans MT"/>
              </a:rPr>
              <a:t>sources </a:t>
            </a:r>
            <a:r>
              <a:rPr sz="905" spc="37" dirty="0">
                <a:solidFill>
                  <a:srgbClr val="58595B"/>
                </a:solidFill>
                <a:latin typeface="Gill Sans MT"/>
                <a:cs typeface="Gill Sans MT"/>
              </a:rPr>
              <a:t>of </a:t>
            </a:r>
            <a:r>
              <a:rPr sz="905" spc="16" dirty="0">
                <a:solidFill>
                  <a:srgbClr val="58595B"/>
                </a:solidFill>
                <a:latin typeface="Gill Sans MT"/>
                <a:cs typeface="Gill Sans MT"/>
              </a:rPr>
              <a:t>discovery, </a:t>
            </a:r>
            <a:r>
              <a:rPr sz="905" spc="62" dirty="0">
                <a:solidFill>
                  <a:srgbClr val="58595B"/>
                </a:solidFill>
                <a:latin typeface="Gill Sans MT"/>
                <a:cs typeface="Gill Sans MT"/>
              </a:rPr>
              <a:t>such </a:t>
            </a:r>
            <a:r>
              <a:rPr sz="905" spc="103" dirty="0">
                <a:solidFill>
                  <a:srgbClr val="58595B"/>
                </a:solidFill>
                <a:latin typeface="Gill Sans MT"/>
                <a:cs typeface="Gill Sans MT"/>
              </a:rPr>
              <a:t>as </a:t>
            </a:r>
            <a:r>
              <a:rPr sz="905" dirty="0">
                <a:solidFill>
                  <a:srgbClr val="58595B"/>
                </a:solidFill>
                <a:latin typeface="Gill Sans MT"/>
                <a:cs typeface="Gill Sans MT"/>
              </a:rPr>
              <a:t>their </a:t>
            </a:r>
            <a:r>
              <a:rPr sz="905" spc="29" dirty="0">
                <a:solidFill>
                  <a:srgbClr val="58595B"/>
                </a:solidFill>
                <a:latin typeface="Gill Sans MT"/>
                <a:cs typeface="Gill Sans MT"/>
              </a:rPr>
              <a:t>in-app </a:t>
            </a:r>
            <a:r>
              <a:rPr sz="905" spc="58" dirty="0">
                <a:solidFill>
                  <a:srgbClr val="58595B"/>
                </a:solidFill>
                <a:latin typeface="Gill Sans MT"/>
                <a:cs typeface="Gill Sans MT"/>
              </a:rPr>
              <a:t>and </a:t>
            </a:r>
            <a:r>
              <a:rPr sz="905" spc="16" dirty="0">
                <a:solidFill>
                  <a:srgbClr val="58595B"/>
                </a:solidFill>
                <a:latin typeface="Gill Sans MT"/>
                <a:cs typeface="Gill Sans MT"/>
              </a:rPr>
              <a:t>online  </a:t>
            </a:r>
            <a:r>
              <a:rPr sz="905" spc="25" dirty="0">
                <a:solidFill>
                  <a:srgbClr val="58595B"/>
                </a:solidFill>
                <a:latin typeface="Gill Sans MT"/>
                <a:cs typeface="Gill Sans MT"/>
              </a:rPr>
              <a:t>stores</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5" dirty="0">
                <a:solidFill>
                  <a:srgbClr val="58595B"/>
                </a:solidFill>
                <a:latin typeface="Gill Sans MT"/>
                <a:cs typeface="Gill Sans MT"/>
              </a:rPr>
              <a:t> </a:t>
            </a:r>
            <a:r>
              <a:rPr sz="905" spc="21" dirty="0">
                <a:solidFill>
                  <a:srgbClr val="58595B"/>
                </a:solidFill>
                <a:latin typeface="Gill Sans MT"/>
                <a:cs typeface="Gill Sans MT"/>
              </a:rPr>
              <a:t>weekly</a:t>
            </a:r>
            <a:r>
              <a:rPr sz="905" spc="-29" dirty="0">
                <a:solidFill>
                  <a:srgbClr val="58595B"/>
                </a:solidFill>
                <a:latin typeface="Gill Sans MT"/>
                <a:cs typeface="Gill Sans MT"/>
              </a:rPr>
              <a:t> </a:t>
            </a:r>
            <a:r>
              <a:rPr sz="905" spc="49" dirty="0">
                <a:solidFill>
                  <a:srgbClr val="58595B"/>
                </a:solidFill>
                <a:latin typeface="Gill Sans MT"/>
                <a:cs typeface="Gill Sans MT"/>
              </a:rPr>
              <a:t>emails.</a:t>
            </a:r>
            <a:r>
              <a:rPr sz="905" spc="-25" dirty="0">
                <a:solidFill>
                  <a:srgbClr val="58595B"/>
                </a:solidFill>
                <a:latin typeface="Gill Sans MT"/>
                <a:cs typeface="Gill Sans MT"/>
              </a:rPr>
              <a:t> Not </a:t>
            </a:r>
            <a:r>
              <a:rPr sz="905" spc="33" dirty="0">
                <a:solidFill>
                  <a:srgbClr val="58595B"/>
                </a:solidFill>
                <a:latin typeface="Gill Sans MT"/>
                <a:cs typeface="Gill Sans MT"/>
              </a:rPr>
              <a:t>far</a:t>
            </a:r>
            <a:r>
              <a:rPr sz="905" spc="-29" dirty="0">
                <a:solidFill>
                  <a:srgbClr val="58595B"/>
                </a:solidFill>
                <a:latin typeface="Gill Sans MT"/>
                <a:cs typeface="Gill Sans MT"/>
              </a:rPr>
              <a:t> </a:t>
            </a:r>
            <a:r>
              <a:rPr sz="905" spc="33" dirty="0">
                <a:solidFill>
                  <a:srgbClr val="58595B"/>
                </a:solidFill>
                <a:latin typeface="Gill Sans MT"/>
                <a:cs typeface="Gill Sans MT"/>
              </a:rPr>
              <a:t>behind</a:t>
            </a:r>
            <a:r>
              <a:rPr sz="905" spc="-25" dirty="0">
                <a:solidFill>
                  <a:srgbClr val="58595B"/>
                </a:solidFill>
                <a:latin typeface="Gill Sans MT"/>
                <a:cs typeface="Gill Sans MT"/>
              </a:rPr>
              <a:t> </a:t>
            </a:r>
            <a:r>
              <a:rPr sz="905" spc="37" dirty="0">
                <a:solidFill>
                  <a:srgbClr val="58595B"/>
                </a:solidFill>
                <a:latin typeface="Gill Sans MT"/>
                <a:cs typeface="Gill Sans MT"/>
              </a:rPr>
              <a:t>these</a:t>
            </a:r>
            <a:r>
              <a:rPr sz="905" spc="-25" dirty="0">
                <a:solidFill>
                  <a:srgbClr val="58595B"/>
                </a:solidFill>
                <a:latin typeface="Gill Sans MT"/>
                <a:cs typeface="Gill Sans MT"/>
              </a:rPr>
              <a:t> </a:t>
            </a:r>
            <a:r>
              <a:rPr sz="905" spc="49" dirty="0">
                <a:solidFill>
                  <a:srgbClr val="58595B"/>
                </a:solidFill>
                <a:latin typeface="Gill Sans MT"/>
                <a:cs typeface="Gill Sans MT"/>
              </a:rPr>
              <a:t>channels</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5" dirty="0">
                <a:solidFill>
                  <a:srgbClr val="58595B"/>
                </a:solidFill>
                <a:latin typeface="Gill Sans MT"/>
                <a:cs typeface="Gill Sans MT"/>
              </a:rPr>
              <a:t> </a:t>
            </a:r>
            <a:r>
              <a:rPr sz="905" spc="37" dirty="0">
                <a:solidFill>
                  <a:srgbClr val="58595B"/>
                </a:solidFill>
                <a:latin typeface="Gill Sans MT"/>
                <a:cs typeface="Gill Sans MT"/>
              </a:rPr>
              <a:t>advertising</a:t>
            </a:r>
            <a:r>
              <a:rPr sz="905" spc="-25" dirty="0">
                <a:solidFill>
                  <a:srgbClr val="58595B"/>
                </a:solidFill>
                <a:latin typeface="Gill Sans MT"/>
                <a:cs typeface="Gill Sans MT"/>
              </a:rPr>
              <a:t> </a:t>
            </a:r>
            <a:r>
              <a:rPr sz="905" spc="37" dirty="0">
                <a:solidFill>
                  <a:srgbClr val="58595B"/>
                </a:solidFill>
                <a:latin typeface="Gill Sans MT"/>
                <a:cs typeface="Gill Sans MT"/>
              </a:rPr>
              <a:t>which</a:t>
            </a:r>
            <a:r>
              <a:rPr sz="905" spc="-29" dirty="0">
                <a:solidFill>
                  <a:srgbClr val="58595B"/>
                </a:solidFill>
                <a:latin typeface="Gill Sans MT"/>
                <a:cs typeface="Gill Sans MT"/>
              </a:rPr>
              <a:t> </a:t>
            </a:r>
            <a:r>
              <a:rPr sz="905" spc="78" dirty="0">
                <a:solidFill>
                  <a:srgbClr val="58595B"/>
                </a:solidFill>
                <a:latin typeface="Gill Sans MT"/>
                <a:cs typeface="Gill Sans MT"/>
              </a:rPr>
              <a:t>was  </a:t>
            </a:r>
            <a:r>
              <a:rPr sz="905" spc="58" dirty="0">
                <a:solidFill>
                  <a:srgbClr val="58595B"/>
                </a:solidFill>
                <a:latin typeface="Gill Sans MT"/>
                <a:cs typeface="Gill Sans MT"/>
              </a:rPr>
              <a:t>less</a:t>
            </a:r>
            <a:r>
              <a:rPr sz="905" spc="-33" dirty="0">
                <a:solidFill>
                  <a:srgbClr val="58595B"/>
                </a:solidFill>
                <a:latin typeface="Gill Sans MT"/>
                <a:cs typeface="Gill Sans MT"/>
              </a:rPr>
              <a:t> </a:t>
            </a:r>
            <a:r>
              <a:rPr sz="905" spc="33" dirty="0">
                <a:solidFill>
                  <a:srgbClr val="58595B"/>
                </a:solidFill>
                <a:latin typeface="Gill Sans MT"/>
                <a:cs typeface="Gill Sans MT"/>
              </a:rPr>
              <a:t>visible</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25" dirty="0">
                <a:solidFill>
                  <a:srgbClr val="58595B"/>
                </a:solidFill>
                <a:latin typeface="Gill Sans MT"/>
                <a:cs typeface="Gill Sans MT"/>
              </a:rPr>
              <a:t>previous</a:t>
            </a:r>
            <a:r>
              <a:rPr sz="905" spc="-29" dirty="0">
                <a:solidFill>
                  <a:srgbClr val="58595B"/>
                </a:solidFill>
                <a:latin typeface="Gill Sans MT"/>
                <a:cs typeface="Gill Sans MT"/>
              </a:rPr>
              <a:t> </a:t>
            </a:r>
            <a:r>
              <a:rPr sz="905" spc="29" dirty="0">
                <a:solidFill>
                  <a:srgbClr val="58595B"/>
                </a:solidFill>
                <a:latin typeface="Gill Sans MT"/>
                <a:cs typeface="Gill Sans MT"/>
              </a:rPr>
              <a:t>years,</a:t>
            </a:r>
            <a:r>
              <a:rPr sz="905" spc="-29" dirty="0">
                <a:solidFill>
                  <a:srgbClr val="58595B"/>
                </a:solidFill>
                <a:latin typeface="Gill Sans MT"/>
                <a:cs typeface="Gill Sans MT"/>
              </a:rPr>
              <a:t> </a:t>
            </a:r>
            <a:r>
              <a:rPr sz="905" spc="25" dirty="0">
                <a:solidFill>
                  <a:srgbClr val="58595B"/>
                </a:solidFill>
                <a:latin typeface="Gill Sans MT"/>
                <a:cs typeface="Gill Sans MT"/>
              </a:rPr>
              <a:t>but</a:t>
            </a:r>
            <a:r>
              <a:rPr sz="905" spc="-33" dirty="0">
                <a:solidFill>
                  <a:srgbClr val="58595B"/>
                </a:solidFill>
                <a:latin typeface="Gill Sans MT"/>
                <a:cs typeface="Gill Sans MT"/>
              </a:rPr>
              <a:t> </a:t>
            </a:r>
            <a:r>
              <a:rPr sz="905" spc="25" dirty="0">
                <a:solidFill>
                  <a:srgbClr val="58595B"/>
                </a:solidFill>
                <a:latin typeface="Gill Sans MT"/>
                <a:cs typeface="Gill Sans MT"/>
              </a:rPr>
              <a:t>now</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29" dirty="0">
                <a:solidFill>
                  <a:srgbClr val="58595B"/>
                </a:solidFill>
                <a:latin typeface="Gill Sans MT"/>
                <a:cs typeface="Gill Sans MT"/>
              </a:rPr>
              <a:t>source</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62" dirty="0">
                <a:solidFill>
                  <a:srgbClr val="58595B"/>
                </a:solidFill>
                <a:latin typeface="Gill Sans MT"/>
                <a:cs typeface="Gill Sans MT"/>
              </a:rPr>
              <a:t>app</a:t>
            </a:r>
            <a:r>
              <a:rPr sz="905" spc="-29" dirty="0">
                <a:solidFill>
                  <a:srgbClr val="58595B"/>
                </a:solidFill>
                <a:latin typeface="Gill Sans MT"/>
                <a:cs typeface="Gill Sans MT"/>
              </a:rPr>
              <a:t> </a:t>
            </a:r>
            <a:r>
              <a:rPr sz="905" spc="29" dirty="0">
                <a:solidFill>
                  <a:srgbClr val="58595B"/>
                </a:solidFill>
                <a:latin typeface="Gill Sans MT"/>
                <a:cs typeface="Gill Sans MT"/>
              </a:rPr>
              <a:t>discovery</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29" dirty="0">
                <a:solidFill>
                  <a:srgbClr val="58595B"/>
                </a:solidFill>
                <a:latin typeface="Gill Sans MT"/>
                <a:cs typeface="Gill Sans MT"/>
              </a:rPr>
              <a:t> </a:t>
            </a:r>
            <a:r>
              <a:rPr sz="905" spc="8" dirty="0">
                <a:solidFill>
                  <a:srgbClr val="58595B"/>
                </a:solidFill>
                <a:latin typeface="Gill Sans MT"/>
                <a:cs typeface="Gill Sans MT"/>
              </a:rPr>
              <a:t>one-  in-ten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a:t>
            </a:r>
            <a:r>
              <a:rPr sz="905" spc="-160" dirty="0">
                <a:solidFill>
                  <a:srgbClr val="58595B"/>
                </a:solidFill>
                <a:latin typeface="Gill Sans MT"/>
                <a:cs typeface="Gill Sans MT"/>
              </a:rPr>
              <a:t> </a:t>
            </a:r>
            <a:r>
              <a:rPr sz="905" spc="21" dirty="0">
                <a:solidFill>
                  <a:srgbClr val="58595B"/>
                </a:solidFill>
                <a:latin typeface="Gill Sans MT"/>
                <a:cs typeface="Gill Sans MT"/>
              </a:rPr>
              <a:t>owners.</a:t>
            </a:r>
            <a:endParaRPr sz="905">
              <a:solidFill>
                <a:prstClr val="black"/>
              </a:solidFill>
              <a:latin typeface="Gill Sans MT"/>
              <a:cs typeface="Gill Sans MT"/>
            </a:endParaRPr>
          </a:p>
        </p:txBody>
      </p:sp>
      <p:sp>
        <p:nvSpPr>
          <p:cNvPr id="164" name="object 164"/>
          <p:cNvSpPr txBox="1"/>
          <p:nvPr/>
        </p:nvSpPr>
        <p:spPr>
          <a:xfrm>
            <a:off x="303059" y="4314536"/>
            <a:ext cx="4072999" cy="1358613"/>
          </a:xfrm>
          <a:prstGeom prst="rect">
            <a:avLst/>
          </a:prstGeom>
        </p:spPr>
        <p:txBody>
          <a:bodyPr vert="horz" wrap="square" lIns="0" tIns="10450" rIns="0" bIns="0" rtlCol="0">
            <a:spAutoFit/>
          </a:bodyPr>
          <a:lstStyle/>
          <a:p>
            <a:pPr marL="10451" marR="4180" defTabSz="752460">
              <a:lnSpc>
                <a:spcPct val="121200"/>
              </a:lnSpc>
              <a:spcBef>
                <a:spcPts val="82"/>
              </a:spcBef>
            </a:pPr>
            <a:r>
              <a:rPr sz="905" spc="16" dirty="0">
                <a:solidFill>
                  <a:srgbClr val="58595B"/>
                </a:solidFill>
                <a:latin typeface="Gill Sans MT"/>
                <a:cs typeface="Gill Sans MT"/>
              </a:rPr>
              <a:t>Discovery</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8" dirty="0">
                <a:solidFill>
                  <a:srgbClr val="58595B"/>
                </a:solidFill>
                <a:latin typeface="Gill Sans MT"/>
                <a:cs typeface="Gill Sans MT"/>
              </a:rPr>
              <a:t>top</a:t>
            </a:r>
            <a:r>
              <a:rPr sz="905" spc="-25" dirty="0">
                <a:solidFill>
                  <a:srgbClr val="58595B"/>
                </a:solidFill>
                <a:latin typeface="Gill Sans MT"/>
                <a:cs typeface="Gill Sans MT"/>
              </a:rPr>
              <a:t> </a:t>
            </a:r>
            <a:r>
              <a:rPr sz="905" spc="53" dirty="0">
                <a:solidFill>
                  <a:srgbClr val="58595B"/>
                </a:solidFill>
                <a:latin typeface="Gill Sans MT"/>
                <a:cs typeface="Gill Sans MT"/>
              </a:rPr>
              <a:t>issue</a:t>
            </a:r>
            <a:r>
              <a:rPr sz="905" spc="-29" dirty="0">
                <a:solidFill>
                  <a:srgbClr val="58595B"/>
                </a:solidFill>
                <a:latin typeface="Gill Sans MT"/>
                <a:cs typeface="Gill Sans MT"/>
              </a:rPr>
              <a:t> </a:t>
            </a:r>
            <a:r>
              <a:rPr sz="905" spc="62" dirty="0">
                <a:solidFill>
                  <a:srgbClr val="58595B"/>
                </a:solidFill>
                <a:latin typeface="Gill Sans MT"/>
                <a:cs typeface="Gill Sans MT"/>
              </a:rPr>
              <a:t>facing</a:t>
            </a:r>
            <a:r>
              <a:rPr sz="905" spc="-29" dirty="0">
                <a:solidFill>
                  <a:srgbClr val="58595B"/>
                </a:solidFill>
                <a:latin typeface="Gill Sans MT"/>
                <a:cs typeface="Gill Sans MT"/>
              </a:rPr>
              <a:t> </a:t>
            </a:r>
            <a:r>
              <a:rPr sz="905" spc="8" dirty="0">
                <a:solidFill>
                  <a:srgbClr val="58595B"/>
                </a:solidFill>
                <a:latin typeface="Gill Sans MT"/>
                <a:cs typeface="Gill Sans MT"/>
              </a:rPr>
              <a:t>third-party</a:t>
            </a:r>
            <a:r>
              <a:rPr sz="905" spc="-29" dirty="0">
                <a:solidFill>
                  <a:srgbClr val="58595B"/>
                </a:solidFill>
                <a:latin typeface="Gill Sans MT"/>
                <a:cs typeface="Gill Sans MT"/>
              </a:rPr>
              <a:t> </a:t>
            </a:r>
            <a:r>
              <a:rPr sz="905" spc="25" dirty="0">
                <a:solidFill>
                  <a:srgbClr val="58595B"/>
                </a:solidFill>
                <a:latin typeface="Gill Sans MT"/>
                <a:cs typeface="Gill Sans MT"/>
              </a:rPr>
              <a:t>voice</a:t>
            </a:r>
            <a:r>
              <a:rPr sz="905" spc="-25" dirty="0">
                <a:solidFill>
                  <a:srgbClr val="58595B"/>
                </a:solidFill>
                <a:latin typeface="Gill Sans MT"/>
                <a:cs typeface="Gill Sans MT"/>
              </a:rPr>
              <a:t> </a:t>
            </a:r>
            <a:r>
              <a:rPr sz="905" spc="62" dirty="0">
                <a:solidFill>
                  <a:srgbClr val="58595B"/>
                </a:solidFill>
                <a:latin typeface="Gill Sans MT"/>
                <a:cs typeface="Gill Sans MT"/>
              </a:rPr>
              <a:t>app</a:t>
            </a:r>
            <a:r>
              <a:rPr sz="905" spc="-29" dirty="0">
                <a:solidFill>
                  <a:srgbClr val="58595B"/>
                </a:solidFill>
                <a:latin typeface="Gill Sans MT"/>
                <a:cs typeface="Gill Sans MT"/>
              </a:rPr>
              <a:t> </a:t>
            </a:r>
            <a:r>
              <a:rPr sz="905" spc="33" dirty="0">
                <a:solidFill>
                  <a:srgbClr val="58595B"/>
                </a:solidFill>
                <a:latin typeface="Gill Sans MT"/>
                <a:cs typeface="Gill Sans MT"/>
              </a:rPr>
              <a:t>publishers</a:t>
            </a:r>
            <a:r>
              <a:rPr sz="905" spc="-29" dirty="0">
                <a:solidFill>
                  <a:srgbClr val="58595B"/>
                </a:solidFill>
                <a:latin typeface="Gill Sans MT"/>
                <a:cs typeface="Gill Sans MT"/>
              </a:rPr>
              <a:t> </a:t>
            </a:r>
            <a:r>
              <a:rPr sz="905" spc="16" dirty="0">
                <a:solidFill>
                  <a:srgbClr val="58595B"/>
                </a:solidFill>
                <a:latin typeface="Gill Sans MT"/>
                <a:cs typeface="Gill Sans MT"/>
              </a:rPr>
              <a:t>today.</a:t>
            </a:r>
            <a:r>
              <a:rPr sz="905" spc="-45" dirty="0">
                <a:solidFill>
                  <a:srgbClr val="58595B"/>
                </a:solidFill>
                <a:latin typeface="Gill Sans MT"/>
                <a:cs typeface="Gill Sans MT"/>
              </a:rPr>
              <a:t> </a:t>
            </a:r>
            <a:r>
              <a:rPr sz="905" spc="21" dirty="0">
                <a:solidFill>
                  <a:srgbClr val="58595B"/>
                </a:solidFill>
                <a:latin typeface="Gill Sans MT"/>
                <a:cs typeface="Gill Sans MT"/>
              </a:rPr>
              <a:t>The</a:t>
            </a:r>
            <a:r>
              <a:rPr sz="905" spc="-25" dirty="0">
                <a:solidFill>
                  <a:srgbClr val="58595B"/>
                </a:solidFill>
                <a:latin typeface="Gill Sans MT"/>
                <a:cs typeface="Gill Sans MT"/>
              </a:rPr>
              <a:t> </a:t>
            </a:r>
            <a:r>
              <a:rPr sz="905" spc="25" dirty="0">
                <a:solidFill>
                  <a:srgbClr val="58595B"/>
                </a:solidFill>
                <a:latin typeface="Gill Sans MT"/>
                <a:cs typeface="Gill Sans MT"/>
              </a:rPr>
              <a:t>voice  </a:t>
            </a:r>
            <a:r>
              <a:rPr sz="905" spc="62" dirty="0">
                <a:solidFill>
                  <a:srgbClr val="58595B"/>
                </a:solidFill>
                <a:latin typeface="Gill Sans MT"/>
                <a:cs typeface="Gill Sans MT"/>
              </a:rPr>
              <a:t>assistant </a:t>
            </a:r>
            <a:r>
              <a:rPr sz="905" spc="29" dirty="0">
                <a:solidFill>
                  <a:srgbClr val="58595B"/>
                </a:solidFill>
                <a:latin typeface="Gill Sans MT"/>
                <a:cs typeface="Gill Sans MT"/>
              </a:rPr>
              <a:t>user </a:t>
            </a:r>
            <a:r>
              <a:rPr sz="905" spc="66" dirty="0">
                <a:solidFill>
                  <a:srgbClr val="58595B"/>
                </a:solidFill>
                <a:latin typeface="Gill Sans MT"/>
                <a:cs typeface="Gill Sans MT"/>
              </a:rPr>
              <a:t>base </a:t>
            </a:r>
            <a:r>
              <a:rPr sz="905" spc="53" dirty="0">
                <a:solidFill>
                  <a:srgbClr val="58595B"/>
                </a:solidFill>
                <a:latin typeface="Gill Sans MT"/>
                <a:cs typeface="Gill Sans MT"/>
              </a:rPr>
              <a:t>is </a:t>
            </a:r>
            <a:r>
              <a:rPr sz="905" spc="33" dirty="0">
                <a:solidFill>
                  <a:srgbClr val="58595B"/>
                </a:solidFill>
                <a:latin typeface="Gill Sans MT"/>
                <a:cs typeface="Gill Sans MT"/>
              </a:rPr>
              <a:t>growing </a:t>
            </a:r>
            <a:r>
              <a:rPr sz="905" spc="16" dirty="0">
                <a:solidFill>
                  <a:srgbClr val="58595B"/>
                </a:solidFill>
                <a:latin typeface="Gill Sans MT"/>
                <a:cs typeface="Gill Sans MT"/>
              </a:rPr>
              <a:t>quickly, </a:t>
            </a:r>
            <a:r>
              <a:rPr sz="905" spc="25" dirty="0">
                <a:solidFill>
                  <a:srgbClr val="58595B"/>
                </a:solidFill>
                <a:latin typeface="Gill Sans MT"/>
                <a:cs typeface="Gill Sans MT"/>
              </a:rPr>
              <a:t>but </a:t>
            </a:r>
            <a:r>
              <a:rPr sz="905" spc="37" dirty="0">
                <a:solidFill>
                  <a:srgbClr val="58595B"/>
                </a:solidFill>
                <a:latin typeface="Gill Sans MT"/>
                <a:cs typeface="Gill Sans MT"/>
              </a:rPr>
              <a:t>about </a:t>
            </a:r>
            <a:r>
              <a:rPr sz="905" spc="53" dirty="0">
                <a:solidFill>
                  <a:srgbClr val="58595B"/>
                </a:solidFill>
                <a:latin typeface="Gill Sans MT"/>
                <a:cs typeface="Gill Sans MT"/>
              </a:rPr>
              <a:t>half </a:t>
            </a:r>
            <a:r>
              <a:rPr sz="905" spc="37" dirty="0">
                <a:solidFill>
                  <a:srgbClr val="58595B"/>
                </a:solidFill>
                <a:latin typeface="Gill Sans MT"/>
                <a:cs typeface="Gill Sans MT"/>
              </a:rPr>
              <a:t>of these </a:t>
            </a:r>
            <a:r>
              <a:rPr sz="905" spc="45" dirty="0">
                <a:solidFill>
                  <a:srgbClr val="58595B"/>
                </a:solidFill>
                <a:latin typeface="Gill Sans MT"/>
                <a:cs typeface="Gill Sans MT"/>
              </a:rPr>
              <a:t>users </a:t>
            </a:r>
            <a:r>
              <a:rPr sz="905" spc="21" dirty="0">
                <a:solidFill>
                  <a:srgbClr val="58595B"/>
                </a:solidFill>
                <a:latin typeface="Gill Sans MT"/>
                <a:cs typeface="Gill Sans MT"/>
              </a:rPr>
              <a:t>are </a:t>
            </a:r>
            <a:r>
              <a:rPr sz="905" spc="16" dirty="0">
                <a:solidFill>
                  <a:srgbClr val="58595B"/>
                </a:solidFill>
                <a:latin typeface="Gill Sans MT"/>
                <a:cs typeface="Gill Sans MT"/>
              </a:rPr>
              <a:t>only  </a:t>
            </a:r>
            <a:r>
              <a:rPr sz="905" spc="33" dirty="0">
                <a:solidFill>
                  <a:srgbClr val="58595B"/>
                </a:solidFill>
                <a:latin typeface="Gill Sans MT"/>
                <a:cs typeface="Gill Sans MT"/>
              </a:rPr>
              <a:t>discovering </a:t>
            </a:r>
            <a:r>
              <a:rPr sz="905" spc="12" dirty="0">
                <a:solidFill>
                  <a:srgbClr val="58595B"/>
                </a:solidFill>
                <a:latin typeface="Gill Sans MT"/>
                <a:cs typeface="Gill Sans MT"/>
              </a:rPr>
              <a:t>first-party </a:t>
            </a:r>
            <a:r>
              <a:rPr sz="905" spc="29" dirty="0">
                <a:solidFill>
                  <a:srgbClr val="58595B"/>
                </a:solidFill>
                <a:latin typeface="Gill Sans MT"/>
                <a:cs typeface="Gill Sans MT"/>
              </a:rPr>
              <a:t>solutions </a:t>
            </a:r>
            <a:r>
              <a:rPr sz="905" spc="16" dirty="0">
                <a:solidFill>
                  <a:srgbClr val="58595B"/>
                </a:solidFill>
                <a:latin typeface="Gill Sans MT"/>
                <a:cs typeface="Gill Sans MT"/>
              </a:rPr>
              <a:t>provided </a:t>
            </a:r>
            <a:r>
              <a:rPr sz="905" spc="37" dirty="0">
                <a:solidFill>
                  <a:srgbClr val="58595B"/>
                </a:solidFill>
                <a:latin typeface="Gill Sans MT"/>
                <a:cs typeface="Gill Sans MT"/>
              </a:rPr>
              <a:t>by </a:t>
            </a:r>
            <a:r>
              <a:rPr sz="905" spc="16" dirty="0">
                <a:solidFill>
                  <a:srgbClr val="58595B"/>
                </a:solidFill>
                <a:latin typeface="Gill Sans MT"/>
                <a:cs typeface="Gill Sans MT"/>
              </a:rPr>
              <a:t>the </a:t>
            </a:r>
            <a:r>
              <a:rPr sz="905" spc="25" dirty="0">
                <a:solidFill>
                  <a:srgbClr val="58595B"/>
                </a:solidFill>
                <a:latin typeface="Gill Sans MT"/>
                <a:cs typeface="Gill Sans MT"/>
              </a:rPr>
              <a:t>voice </a:t>
            </a:r>
            <a:r>
              <a:rPr sz="905" spc="66" dirty="0">
                <a:solidFill>
                  <a:srgbClr val="58595B"/>
                </a:solidFill>
                <a:latin typeface="Gill Sans MT"/>
                <a:cs typeface="Gill Sans MT"/>
              </a:rPr>
              <a:t>assistants </a:t>
            </a:r>
            <a:r>
              <a:rPr sz="905" spc="45" dirty="0">
                <a:solidFill>
                  <a:srgbClr val="58595B"/>
                </a:solidFill>
                <a:latin typeface="Gill Sans MT"/>
                <a:cs typeface="Gill Sans MT"/>
              </a:rPr>
              <a:t>themselves  </a:t>
            </a:r>
            <a:r>
              <a:rPr sz="905" spc="62" dirty="0">
                <a:solidFill>
                  <a:srgbClr val="58595B"/>
                </a:solidFill>
                <a:latin typeface="Gill Sans MT"/>
                <a:cs typeface="Gill Sans MT"/>
              </a:rPr>
              <a:t>such</a:t>
            </a:r>
            <a:r>
              <a:rPr sz="905" spc="-29" dirty="0">
                <a:solidFill>
                  <a:srgbClr val="58595B"/>
                </a:solidFill>
                <a:latin typeface="Gill Sans MT"/>
                <a:cs typeface="Gill Sans MT"/>
              </a:rPr>
              <a:t> </a:t>
            </a:r>
            <a:r>
              <a:rPr sz="905" spc="103" dirty="0">
                <a:solidFill>
                  <a:srgbClr val="58595B"/>
                </a:solidFill>
                <a:latin typeface="Gill Sans MT"/>
                <a:cs typeface="Gill Sans MT"/>
              </a:rPr>
              <a:t>as</a:t>
            </a:r>
            <a:r>
              <a:rPr sz="905" spc="-25" dirty="0">
                <a:solidFill>
                  <a:srgbClr val="58595B"/>
                </a:solidFill>
                <a:latin typeface="Gill Sans MT"/>
                <a:cs typeface="Gill Sans MT"/>
              </a:rPr>
              <a:t> </a:t>
            </a:r>
            <a:r>
              <a:rPr sz="905" spc="16" dirty="0">
                <a:solidFill>
                  <a:srgbClr val="58595B"/>
                </a:solidFill>
                <a:latin typeface="Gill Sans MT"/>
                <a:cs typeface="Gill Sans MT"/>
              </a:rPr>
              <a:t>Alexa</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5" dirty="0">
                <a:solidFill>
                  <a:srgbClr val="58595B"/>
                </a:solidFill>
                <a:latin typeface="Gill Sans MT"/>
                <a:cs typeface="Gill Sans MT"/>
              </a:rPr>
              <a:t> </a:t>
            </a:r>
            <a:r>
              <a:rPr sz="905" spc="16" dirty="0">
                <a:solidFill>
                  <a:srgbClr val="58595B"/>
                </a:solidFill>
                <a:latin typeface="Gill Sans MT"/>
                <a:cs typeface="Gill Sans MT"/>
              </a:rPr>
              <a:t>Google</a:t>
            </a:r>
            <a:r>
              <a:rPr sz="905" spc="-25" dirty="0">
                <a:solidFill>
                  <a:srgbClr val="58595B"/>
                </a:solidFill>
                <a:latin typeface="Gill Sans MT"/>
                <a:cs typeface="Gill Sans MT"/>
              </a:rPr>
              <a:t> </a:t>
            </a:r>
            <a:r>
              <a:rPr sz="905" spc="41" dirty="0">
                <a:solidFill>
                  <a:srgbClr val="58595B"/>
                </a:solidFill>
                <a:latin typeface="Gill Sans MT"/>
                <a:cs typeface="Gill Sans MT"/>
              </a:rPr>
              <a:t>Assistant.</a:t>
            </a:r>
            <a:r>
              <a:rPr sz="905" spc="-29" dirty="0">
                <a:solidFill>
                  <a:srgbClr val="58595B"/>
                </a:solidFill>
                <a:latin typeface="Gill Sans MT"/>
                <a:cs typeface="Gill Sans MT"/>
              </a:rPr>
              <a:t> </a:t>
            </a:r>
            <a:r>
              <a:rPr sz="905" spc="58" dirty="0">
                <a:solidFill>
                  <a:srgbClr val="58595B"/>
                </a:solidFill>
                <a:latin typeface="Gill Sans MT"/>
                <a:cs typeface="Gill Sans MT"/>
              </a:rPr>
              <a:t>Many</a:t>
            </a:r>
            <a:r>
              <a:rPr sz="905" spc="-25" dirty="0">
                <a:solidFill>
                  <a:srgbClr val="58595B"/>
                </a:solidFill>
                <a:latin typeface="Gill Sans MT"/>
                <a:cs typeface="Gill Sans MT"/>
              </a:rPr>
              <a:t> </a:t>
            </a:r>
            <a:r>
              <a:rPr sz="905" spc="12" dirty="0">
                <a:solidFill>
                  <a:srgbClr val="58595B"/>
                </a:solidFill>
                <a:latin typeface="Gill Sans MT"/>
                <a:cs typeface="Gill Sans MT"/>
              </a:rPr>
              <a:t>third-parties</a:t>
            </a:r>
            <a:r>
              <a:rPr sz="905" spc="-25"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53" dirty="0">
                <a:solidFill>
                  <a:srgbClr val="58595B"/>
                </a:solidFill>
                <a:latin typeface="Gill Sans MT"/>
                <a:cs typeface="Gill Sans MT"/>
              </a:rPr>
              <a:t>having</a:t>
            </a:r>
            <a:r>
              <a:rPr sz="905" spc="-25" dirty="0">
                <a:solidFill>
                  <a:srgbClr val="58595B"/>
                </a:solidFill>
                <a:latin typeface="Gill Sans MT"/>
                <a:cs typeface="Gill Sans MT"/>
              </a:rPr>
              <a:t> </a:t>
            </a:r>
            <a:r>
              <a:rPr sz="905" spc="16" dirty="0">
                <a:solidFill>
                  <a:srgbClr val="58595B"/>
                </a:solidFill>
                <a:latin typeface="Gill Sans MT"/>
                <a:cs typeface="Gill Sans MT"/>
              </a:rPr>
              <a:t>more</a:t>
            </a:r>
            <a:r>
              <a:rPr sz="905" spc="-25" dirty="0">
                <a:solidFill>
                  <a:srgbClr val="58595B"/>
                </a:solidFill>
                <a:latin typeface="Gill Sans MT"/>
                <a:cs typeface="Gill Sans MT"/>
              </a:rPr>
              <a:t> </a:t>
            </a:r>
            <a:r>
              <a:rPr sz="905" spc="4" dirty="0">
                <a:solidFill>
                  <a:srgbClr val="58595B"/>
                </a:solidFill>
                <a:latin typeface="Gill Sans MT"/>
                <a:cs typeface="Gill Sans MT"/>
              </a:rPr>
              <a:t>trouble  </a:t>
            </a:r>
            <a:r>
              <a:rPr sz="905" spc="33" dirty="0">
                <a:solidFill>
                  <a:srgbClr val="58595B"/>
                </a:solidFill>
                <a:latin typeface="Gill Sans MT"/>
                <a:cs typeface="Gill Sans MT"/>
              </a:rPr>
              <a:t>capturing new </a:t>
            </a:r>
            <a:r>
              <a:rPr sz="905" spc="37" dirty="0">
                <a:solidFill>
                  <a:srgbClr val="58595B"/>
                </a:solidFill>
                <a:latin typeface="Gill Sans MT"/>
                <a:cs typeface="Gill Sans MT"/>
              </a:rPr>
              <a:t>users. </a:t>
            </a:r>
            <a:r>
              <a:rPr sz="905" dirty="0">
                <a:solidFill>
                  <a:srgbClr val="58595B"/>
                </a:solidFill>
                <a:latin typeface="Gill Sans MT"/>
                <a:cs typeface="Gill Sans MT"/>
              </a:rPr>
              <a:t>Word-of-mouth </a:t>
            </a:r>
            <a:r>
              <a:rPr sz="905" spc="53" dirty="0">
                <a:solidFill>
                  <a:srgbClr val="58595B"/>
                </a:solidFill>
                <a:latin typeface="Gill Sans MT"/>
                <a:cs typeface="Gill Sans MT"/>
              </a:rPr>
              <a:t>appears </a:t>
            </a:r>
            <a:r>
              <a:rPr sz="905" spc="-8" dirty="0">
                <a:solidFill>
                  <a:srgbClr val="58595B"/>
                </a:solidFill>
                <a:latin typeface="Gill Sans MT"/>
                <a:cs typeface="Gill Sans MT"/>
              </a:rPr>
              <a:t>to </a:t>
            </a:r>
            <a:r>
              <a:rPr sz="905" spc="37" dirty="0">
                <a:solidFill>
                  <a:srgbClr val="58595B"/>
                </a:solidFill>
                <a:latin typeface="Gill Sans MT"/>
                <a:cs typeface="Gill Sans MT"/>
              </a:rPr>
              <a:t>be </a:t>
            </a:r>
            <a:r>
              <a:rPr sz="905" spc="16" dirty="0">
                <a:solidFill>
                  <a:srgbClr val="58595B"/>
                </a:solidFill>
                <a:latin typeface="Gill Sans MT"/>
                <a:cs typeface="Gill Sans MT"/>
              </a:rPr>
              <a:t>the </a:t>
            </a:r>
            <a:r>
              <a:rPr sz="905" spc="49" dirty="0">
                <a:solidFill>
                  <a:srgbClr val="58595B"/>
                </a:solidFill>
                <a:latin typeface="Gill Sans MT"/>
                <a:cs typeface="Gill Sans MT"/>
              </a:rPr>
              <a:t>most </a:t>
            </a:r>
            <a:r>
              <a:rPr sz="905" spc="33" dirty="0">
                <a:solidFill>
                  <a:srgbClr val="58595B"/>
                </a:solidFill>
                <a:latin typeface="Gill Sans MT"/>
                <a:cs typeface="Gill Sans MT"/>
              </a:rPr>
              <a:t>effective channel,  </a:t>
            </a:r>
            <a:r>
              <a:rPr sz="905" spc="25" dirty="0">
                <a:solidFill>
                  <a:srgbClr val="58595B"/>
                </a:solidFill>
                <a:latin typeface="Gill Sans MT"/>
                <a:cs typeface="Gill Sans MT"/>
              </a:rPr>
              <a:t>but </a:t>
            </a:r>
            <a:r>
              <a:rPr sz="905" spc="53" dirty="0">
                <a:solidFill>
                  <a:srgbClr val="58595B"/>
                </a:solidFill>
                <a:latin typeface="Gill Sans MT"/>
                <a:cs typeface="Gill Sans MT"/>
              </a:rPr>
              <a:t>is </a:t>
            </a:r>
            <a:r>
              <a:rPr sz="905" spc="16" dirty="0">
                <a:solidFill>
                  <a:srgbClr val="58595B"/>
                </a:solidFill>
                <a:latin typeface="Gill Sans MT"/>
                <a:cs typeface="Gill Sans MT"/>
              </a:rPr>
              <a:t>the </a:t>
            </a:r>
            <a:r>
              <a:rPr sz="905" spc="33" dirty="0">
                <a:solidFill>
                  <a:srgbClr val="58595B"/>
                </a:solidFill>
                <a:latin typeface="Gill Sans MT"/>
                <a:cs typeface="Gill Sans MT"/>
              </a:rPr>
              <a:t>hardest </a:t>
            </a:r>
            <a:r>
              <a:rPr sz="905" spc="-8" dirty="0">
                <a:solidFill>
                  <a:srgbClr val="58595B"/>
                </a:solidFill>
                <a:latin typeface="Gill Sans MT"/>
                <a:cs typeface="Gill Sans MT"/>
              </a:rPr>
              <a:t>to </a:t>
            </a:r>
            <a:r>
              <a:rPr sz="905" spc="41" dirty="0">
                <a:solidFill>
                  <a:srgbClr val="58595B"/>
                </a:solidFill>
                <a:latin typeface="Gill Sans MT"/>
                <a:cs typeface="Gill Sans MT"/>
              </a:rPr>
              <a:t>tap </a:t>
            </a:r>
            <a:r>
              <a:rPr sz="905" spc="8" dirty="0">
                <a:solidFill>
                  <a:srgbClr val="58595B"/>
                </a:solidFill>
                <a:latin typeface="Gill Sans MT"/>
                <a:cs typeface="Gill Sans MT"/>
              </a:rPr>
              <a:t>into. </a:t>
            </a:r>
            <a:r>
              <a:rPr sz="905" spc="29" dirty="0">
                <a:solidFill>
                  <a:srgbClr val="58595B"/>
                </a:solidFill>
                <a:latin typeface="Gill Sans MT"/>
                <a:cs typeface="Gill Sans MT"/>
              </a:rPr>
              <a:t>So, </a:t>
            </a:r>
            <a:r>
              <a:rPr sz="905" spc="49" dirty="0">
                <a:solidFill>
                  <a:srgbClr val="58595B"/>
                </a:solidFill>
                <a:latin typeface="Gill Sans MT"/>
                <a:cs typeface="Gill Sans MT"/>
              </a:rPr>
              <a:t>most </a:t>
            </a:r>
            <a:r>
              <a:rPr sz="905" spc="25" dirty="0">
                <a:solidFill>
                  <a:srgbClr val="58595B"/>
                </a:solidFill>
                <a:latin typeface="Gill Sans MT"/>
                <a:cs typeface="Gill Sans MT"/>
              </a:rPr>
              <a:t>voice </a:t>
            </a:r>
            <a:r>
              <a:rPr sz="905" spc="62" dirty="0">
                <a:solidFill>
                  <a:srgbClr val="58595B"/>
                </a:solidFill>
                <a:latin typeface="Gill Sans MT"/>
                <a:cs typeface="Gill Sans MT"/>
              </a:rPr>
              <a:t>app </a:t>
            </a:r>
            <a:r>
              <a:rPr sz="905" spc="33" dirty="0">
                <a:solidFill>
                  <a:srgbClr val="58595B"/>
                </a:solidFill>
                <a:latin typeface="Gill Sans MT"/>
                <a:cs typeface="Gill Sans MT"/>
              </a:rPr>
              <a:t>publishers </a:t>
            </a:r>
            <a:r>
              <a:rPr sz="905" spc="37" dirty="0">
                <a:solidFill>
                  <a:srgbClr val="58595B"/>
                </a:solidFill>
                <a:latin typeface="Gill Sans MT"/>
                <a:cs typeface="Gill Sans MT"/>
              </a:rPr>
              <a:t>should </a:t>
            </a:r>
            <a:r>
              <a:rPr sz="905" spc="58" dirty="0">
                <a:solidFill>
                  <a:srgbClr val="58595B"/>
                </a:solidFill>
                <a:latin typeface="Gill Sans MT"/>
                <a:cs typeface="Gill Sans MT"/>
              </a:rPr>
              <a:t>focus </a:t>
            </a:r>
            <a:r>
              <a:rPr sz="905" spc="21" dirty="0">
                <a:solidFill>
                  <a:srgbClr val="58595B"/>
                </a:solidFill>
                <a:latin typeface="Gill Sans MT"/>
                <a:cs typeface="Gill Sans MT"/>
              </a:rPr>
              <a:t>on </a:t>
            </a:r>
            <a:r>
              <a:rPr sz="905" spc="94" dirty="0">
                <a:solidFill>
                  <a:srgbClr val="58595B"/>
                </a:solidFill>
                <a:latin typeface="Gill Sans MT"/>
                <a:cs typeface="Gill Sans MT"/>
              </a:rPr>
              <a:t>a  </a:t>
            </a:r>
            <a:r>
              <a:rPr sz="905" spc="16" dirty="0">
                <a:solidFill>
                  <a:srgbClr val="58595B"/>
                </a:solidFill>
                <a:latin typeface="Gill Sans MT"/>
                <a:cs typeface="Gill Sans MT"/>
              </a:rPr>
              <a:t>variety </a:t>
            </a:r>
            <a:r>
              <a:rPr sz="905" spc="37" dirty="0">
                <a:solidFill>
                  <a:srgbClr val="58595B"/>
                </a:solidFill>
                <a:latin typeface="Gill Sans MT"/>
                <a:cs typeface="Gill Sans MT"/>
              </a:rPr>
              <a:t>of techniques </a:t>
            </a:r>
            <a:r>
              <a:rPr sz="905" spc="49" dirty="0">
                <a:solidFill>
                  <a:srgbClr val="58595B"/>
                </a:solidFill>
                <a:latin typeface="Gill Sans MT"/>
                <a:cs typeface="Gill Sans MT"/>
              </a:rPr>
              <a:t>ranging </a:t>
            </a:r>
            <a:r>
              <a:rPr sz="905" spc="25" dirty="0">
                <a:solidFill>
                  <a:srgbClr val="58595B"/>
                </a:solidFill>
                <a:latin typeface="Gill Sans MT"/>
                <a:cs typeface="Gill Sans MT"/>
              </a:rPr>
              <a:t>from </a:t>
            </a:r>
            <a:r>
              <a:rPr sz="905" spc="49" dirty="0">
                <a:solidFill>
                  <a:srgbClr val="58595B"/>
                </a:solidFill>
                <a:latin typeface="Gill Sans MT"/>
                <a:cs typeface="Gill Sans MT"/>
              </a:rPr>
              <a:t>news media </a:t>
            </a:r>
            <a:r>
              <a:rPr sz="905" spc="37" dirty="0">
                <a:solidFill>
                  <a:srgbClr val="58595B"/>
                </a:solidFill>
                <a:latin typeface="Gill Sans MT"/>
                <a:cs typeface="Gill Sans MT"/>
              </a:rPr>
              <a:t>coverage </a:t>
            </a:r>
            <a:r>
              <a:rPr sz="905" spc="58" dirty="0">
                <a:solidFill>
                  <a:srgbClr val="58595B"/>
                </a:solidFill>
                <a:latin typeface="Gill Sans MT"/>
                <a:cs typeface="Gill Sans MT"/>
              </a:rPr>
              <a:t>and </a:t>
            </a:r>
            <a:r>
              <a:rPr sz="905" spc="45" dirty="0">
                <a:solidFill>
                  <a:srgbClr val="58595B"/>
                </a:solidFill>
                <a:latin typeface="Gill Sans MT"/>
                <a:cs typeface="Gill Sans MT"/>
              </a:rPr>
              <a:t>social </a:t>
            </a:r>
            <a:r>
              <a:rPr sz="905" spc="49" dirty="0">
                <a:solidFill>
                  <a:srgbClr val="58595B"/>
                </a:solidFill>
                <a:latin typeface="Gill Sans MT"/>
                <a:cs typeface="Gill Sans MT"/>
              </a:rPr>
              <a:t>media </a:t>
            </a:r>
            <a:r>
              <a:rPr sz="905" spc="-8" dirty="0">
                <a:solidFill>
                  <a:srgbClr val="58595B"/>
                </a:solidFill>
                <a:latin typeface="Gill Sans MT"/>
                <a:cs typeface="Gill Sans MT"/>
              </a:rPr>
              <a:t>to  </a:t>
            </a:r>
            <a:r>
              <a:rPr sz="905" spc="37" dirty="0">
                <a:solidFill>
                  <a:srgbClr val="58595B"/>
                </a:solidFill>
                <a:latin typeface="Gill Sans MT"/>
                <a:cs typeface="Gill Sans MT"/>
              </a:rPr>
              <a:t>advertising </a:t>
            </a:r>
            <a:r>
              <a:rPr sz="905" spc="-8" dirty="0">
                <a:solidFill>
                  <a:srgbClr val="58595B"/>
                </a:solidFill>
                <a:latin typeface="Gill Sans MT"/>
                <a:cs typeface="Gill Sans MT"/>
              </a:rPr>
              <a:t>to </a:t>
            </a:r>
            <a:r>
              <a:rPr sz="905" spc="8" dirty="0">
                <a:solidFill>
                  <a:srgbClr val="58595B"/>
                </a:solidFill>
                <a:latin typeface="Gill Sans MT"/>
                <a:cs typeface="Gill Sans MT"/>
              </a:rPr>
              <a:t>drive </a:t>
            </a:r>
            <a:r>
              <a:rPr sz="905" spc="29" dirty="0">
                <a:solidFill>
                  <a:srgbClr val="58595B"/>
                </a:solidFill>
                <a:latin typeface="Gill Sans MT"/>
                <a:cs typeface="Gill Sans MT"/>
              </a:rPr>
              <a:t>discovery</a:t>
            </a:r>
            <a:r>
              <a:rPr sz="905" spc="-173" dirty="0">
                <a:solidFill>
                  <a:srgbClr val="58595B"/>
                </a:solidFill>
                <a:latin typeface="Gill Sans MT"/>
                <a:cs typeface="Gill Sans MT"/>
              </a:rPr>
              <a:t> </a:t>
            </a:r>
            <a:r>
              <a:rPr sz="905" spc="16" dirty="0">
                <a:solidFill>
                  <a:srgbClr val="58595B"/>
                </a:solidFill>
                <a:latin typeface="Gill Sans MT"/>
                <a:cs typeface="Gill Sans MT"/>
              </a:rPr>
              <a:t>today.</a:t>
            </a:r>
            <a:endParaRPr sz="905">
              <a:solidFill>
                <a:prstClr val="black"/>
              </a:solidFill>
              <a:latin typeface="Gill Sans MT"/>
              <a:cs typeface="Gill Sans MT"/>
            </a:endParaRPr>
          </a:p>
        </p:txBody>
      </p:sp>
      <p:sp>
        <p:nvSpPr>
          <p:cNvPr id="165" name="object 165"/>
          <p:cNvSpPr txBox="1">
            <a:spLocks noGrp="1"/>
          </p:cNvSpPr>
          <p:nvPr>
            <p:ph type="title"/>
          </p:nvPr>
        </p:nvSpPr>
        <p:spPr>
          <a:xfrm>
            <a:off x="310896" y="1988656"/>
            <a:ext cx="5896574" cy="289090"/>
          </a:xfrm>
          <a:prstGeom prst="rect">
            <a:avLst/>
          </a:prstGeom>
        </p:spPr>
        <p:txBody>
          <a:bodyPr vert="horz" wrap="square" lIns="0" tIns="10450" rIns="0" bIns="0" rtlCol="0">
            <a:spAutoFit/>
          </a:bodyPr>
          <a:lstStyle/>
          <a:p>
            <a:pPr marL="10451">
              <a:spcBef>
                <a:spcPts val="82"/>
              </a:spcBef>
            </a:pPr>
            <a:r>
              <a:rPr sz="1810" spc="21" dirty="0"/>
              <a:t>Friends </a:t>
            </a:r>
            <a:r>
              <a:rPr sz="1810" spc="-8" dirty="0"/>
              <a:t>are </a:t>
            </a:r>
            <a:r>
              <a:rPr sz="1810" spc="-12" dirty="0"/>
              <a:t>the </a:t>
            </a:r>
            <a:r>
              <a:rPr sz="1810" spc="8" dirty="0"/>
              <a:t>Most </a:t>
            </a:r>
            <a:r>
              <a:rPr sz="1810" spc="-53" dirty="0"/>
              <a:t>Common </a:t>
            </a:r>
            <a:r>
              <a:rPr sz="1810" spc="4" dirty="0"/>
              <a:t>Source </a:t>
            </a:r>
            <a:r>
              <a:rPr sz="1810" spc="37" dirty="0"/>
              <a:t>of </a:t>
            </a:r>
            <a:r>
              <a:rPr sz="1810" dirty="0"/>
              <a:t>Voice </a:t>
            </a:r>
            <a:r>
              <a:rPr sz="1810" spc="-37" dirty="0"/>
              <a:t>App</a:t>
            </a:r>
            <a:r>
              <a:rPr sz="1810" spc="21" dirty="0"/>
              <a:t> </a:t>
            </a:r>
            <a:r>
              <a:rPr sz="1810" spc="-16" dirty="0"/>
              <a:t>Discovery</a:t>
            </a:r>
            <a:endParaRPr sz="1810"/>
          </a:p>
        </p:txBody>
      </p:sp>
      <p:sp>
        <p:nvSpPr>
          <p:cNvPr id="166" name="object 166"/>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167" name="object 167"/>
          <p:cNvSpPr txBox="1"/>
          <p:nvPr/>
        </p:nvSpPr>
        <p:spPr>
          <a:xfrm>
            <a:off x="303058" y="5848220"/>
            <a:ext cx="1063839" cy="86599"/>
          </a:xfrm>
          <a:prstGeom prst="rect">
            <a:avLst/>
          </a:prstGeom>
        </p:spPr>
        <p:txBody>
          <a:bodyPr vert="horz" wrap="square" lIns="0" tIns="10450" rIns="0" bIns="0" rtlCol="0">
            <a:spAutoFit/>
          </a:bodyPr>
          <a:lstStyle/>
          <a:p>
            <a:pPr marL="10451" defTabSz="752460">
              <a:spcBef>
                <a:spcPts val="82"/>
              </a:spcBef>
            </a:pPr>
            <a:r>
              <a:rPr sz="494" spc="21" dirty="0">
                <a:solidFill>
                  <a:srgbClr val="12C740"/>
                </a:solidFill>
                <a:latin typeface="Gill Sans MT"/>
                <a:cs typeface="Gill Sans MT"/>
                <a:hlinkClick r:id="rId11"/>
              </a:rPr>
              <a:t>© </a:t>
            </a:r>
            <a:r>
              <a:rPr sz="494" spc="-45" dirty="0">
                <a:solidFill>
                  <a:srgbClr val="12C740"/>
                </a:solidFill>
                <a:latin typeface="Gill Sans MT"/>
                <a:cs typeface="Gill Sans MT"/>
                <a:hlinkClick r:id="rId11"/>
              </a:rPr>
              <a:t>VOICEBOT.AI </a:t>
            </a:r>
            <a:r>
              <a:rPr sz="494" spc="-41" dirty="0">
                <a:solidFill>
                  <a:srgbClr val="12C740"/>
                </a:solidFill>
                <a:latin typeface="Gill Sans MT"/>
                <a:cs typeface="Gill Sans MT"/>
                <a:hlinkClick r:id="rId11"/>
              </a:rPr>
              <a:t>- </a:t>
            </a:r>
            <a:r>
              <a:rPr sz="494" spc="-16" dirty="0">
                <a:solidFill>
                  <a:srgbClr val="12C740"/>
                </a:solidFill>
                <a:latin typeface="Gill Sans MT"/>
                <a:cs typeface="Gill Sans MT"/>
                <a:hlinkClick r:id="rId11"/>
              </a:rPr>
              <a:t>All </a:t>
            </a:r>
            <a:r>
              <a:rPr sz="494" dirty="0">
                <a:solidFill>
                  <a:srgbClr val="12C740"/>
                </a:solidFill>
                <a:latin typeface="Gill Sans MT"/>
                <a:cs typeface="Gill Sans MT"/>
                <a:hlinkClick r:id="rId11"/>
              </a:rPr>
              <a:t>Rights </a:t>
            </a:r>
            <a:r>
              <a:rPr sz="494" spc="-12" dirty="0">
                <a:solidFill>
                  <a:srgbClr val="12C740"/>
                </a:solidFill>
                <a:latin typeface="Gill Sans MT"/>
                <a:cs typeface="Gill Sans MT"/>
                <a:hlinkClick r:id="rId11"/>
              </a:rPr>
              <a:t>Reserved</a:t>
            </a:r>
            <a:r>
              <a:rPr sz="494" spc="-66" dirty="0">
                <a:solidFill>
                  <a:srgbClr val="12C740"/>
                </a:solidFill>
                <a:latin typeface="Gill Sans MT"/>
                <a:cs typeface="Gill Sans MT"/>
                <a:hlinkClick r:id="rId11"/>
              </a:rPr>
              <a:t> </a:t>
            </a:r>
            <a:r>
              <a:rPr sz="494" spc="-4" dirty="0">
                <a:solidFill>
                  <a:srgbClr val="12C740"/>
                </a:solidFill>
                <a:latin typeface="Gill Sans MT"/>
                <a:cs typeface="Gill Sans MT"/>
                <a:hlinkClick r:id="rId11"/>
              </a:rPr>
              <a:t>2019</a:t>
            </a:r>
            <a:endParaRPr sz="494">
              <a:solidFill>
                <a:prstClr val="black"/>
              </a:solidFill>
              <a:latin typeface="Gill Sans MT"/>
              <a:cs typeface="Gill Sans MT"/>
            </a:endParaRPr>
          </a:p>
        </p:txBody>
      </p:sp>
      <p:sp>
        <p:nvSpPr>
          <p:cNvPr id="168" name="object 168"/>
          <p:cNvSpPr txBox="1"/>
          <p:nvPr/>
        </p:nvSpPr>
        <p:spPr>
          <a:xfrm>
            <a:off x="4879907" y="5781318"/>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291699216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168908" y="4019441"/>
            <a:ext cx="647918" cy="348436"/>
          </a:xfrm>
          <a:prstGeom prst="rect">
            <a:avLst/>
          </a:prstGeom>
        </p:spPr>
        <p:txBody>
          <a:bodyPr vert="horz" wrap="square" lIns="0" tIns="9405" rIns="0" bIns="0" rtlCol="0">
            <a:spAutoFit/>
          </a:bodyPr>
          <a:lstStyle/>
          <a:p>
            <a:pPr marL="10451" marR="4180" indent="26127" algn="r" defTabSz="752460">
              <a:lnSpc>
                <a:spcPct val="104500"/>
              </a:lnSpc>
              <a:spcBef>
                <a:spcPts val="74"/>
              </a:spcBef>
            </a:pPr>
            <a:r>
              <a:rPr sz="699" spc="-4" dirty="0">
                <a:solidFill>
                  <a:prstClr val="black"/>
                </a:solidFill>
                <a:latin typeface="Gill Sans MT"/>
                <a:cs typeface="Gill Sans MT"/>
              </a:rPr>
              <a:t>Consumers</a:t>
            </a:r>
            <a:r>
              <a:rPr sz="699" spc="-78" dirty="0">
                <a:solidFill>
                  <a:prstClr val="black"/>
                </a:solidFill>
                <a:latin typeface="Gill Sans MT"/>
                <a:cs typeface="Gill Sans MT"/>
              </a:rPr>
              <a:t> </a:t>
            </a:r>
            <a:r>
              <a:rPr sz="699" spc="-4" dirty="0">
                <a:solidFill>
                  <a:prstClr val="black"/>
                </a:solidFill>
                <a:latin typeface="Gill Sans MT"/>
                <a:cs typeface="Gill Sans MT"/>
              </a:rPr>
              <a:t>That  Have</a:t>
            </a:r>
            <a:r>
              <a:rPr sz="699" spc="-62" dirty="0">
                <a:solidFill>
                  <a:prstClr val="black"/>
                </a:solidFill>
                <a:latin typeface="Gill Sans MT"/>
                <a:cs typeface="Gill Sans MT"/>
              </a:rPr>
              <a:t> </a:t>
            </a:r>
            <a:r>
              <a:rPr sz="699" spc="-4" dirty="0">
                <a:solidFill>
                  <a:prstClr val="black"/>
                </a:solidFill>
                <a:latin typeface="Gill Sans MT"/>
                <a:cs typeface="Gill Sans MT"/>
              </a:rPr>
              <a:t>Used</a:t>
            </a:r>
            <a:r>
              <a:rPr sz="699" spc="-62" dirty="0">
                <a:solidFill>
                  <a:prstClr val="black"/>
                </a:solidFill>
                <a:latin typeface="Gill Sans MT"/>
                <a:cs typeface="Gill Sans MT"/>
              </a:rPr>
              <a:t> </a:t>
            </a:r>
            <a:r>
              <a:rPr sz="699" spc="-16" dirty="0">
                <a:solidFill>
                  <a:prstClr val="black"/>
                </a:solidFill>
                <a:latin typeface="Gill Sans MT"/>
                <a:cs typeface="Gill Sans MT"/>
              </a:rPr>
              <a:t>3rd </a:t>
            </a:r>
            <a:r>
              <a:rPr sz="699" dirty="0">
                <a:solidFill>
                  <a:prstClr val="black"/>
                </a:solidFill>
                <a:latin typeface="Gill Sans MT"/>
                <a:cs typeface="Gill Sans MT"/>
              </a:rPr>
              <a:t> </a:t>
            </a:r>
            <a:r>
              <a:rPr sz="699" spc="4" dirty="0">
                <a:solidFill>
                  <a:prstClr val="black"/>
                </a:solidFill>
                <a:latin typeface="Gill Sans MT"/>
                <a:cs typeface="Gill Sans MT"/>
              </a:rPr>
              <a:t>Party </a:t>
            </a:r>
            <a:r>
              <a:rPr sz="699" dirty="0">
                <a:solidFill>
                  <a:prstClr val="black"/>
                </a:solidFill>
                <a:latin typeface="Gill Sans MT"/>
                <a:cs typeface="Gill Sans MT"/>
              </a:rPr>
              <a:t>Voice</a:t>
            </a:r>
            <a:r>
              <a:rPr sz="699" spc="-119" dirty="0">
                <a:solidFill>
                  <a:prstClr val="black"/>
                </a:solidFill>
                <a:latin typeface="Gill Sans MT"/>
                <a:cs typeface="Gill Sans MT"/>
              </a:rPr>
              <a:t> </a:t>
            </a:r>
            <a:r>
              <a:rPr sz="699" spc="4" dirty="0">
                <a:solidFill>
                  <a:prstClr val="black"/>
                </a:solidFill>
                <a:latin typeface="Gill Sans MT"/>
                <a:cs typeface="Gill Sans MT"/>
              </a:rPr>
              <a:t>Apps</a:t>
            </a:r>
            <a:endParaRPr sz="699">
              <a:solidFill>
                <a:prstClr val="black"/>
              </a:solidFill>
              <a:latin typeface="Gill Sans MT"/>
              <a:cs typeface="Gill Sans MT"/>
            </a:endParaRPr>
          </a:p>
        </p:txBody>
      </p:sp>
      <p:sp>
        <p:nvSpPr>
          <p:cNvPr id="3" name="object 3"/>
          <p:cNvSpPr/>
          <p:nvPr/>
        </p:nvSpPr>
        <p:spPr>
          <a:xfrm>
            <a:off x="3882178" y="3658982"/>
            <a:ext cx="4258401" cy="2066321"/>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 name="object 4"/>
          <p:cNvSpPr txBox="1"/>
          <p:nvPr/>
        </p:nvSpPr>
        <p:spPr>
          <a:xfrm>
            <a:off x="3833976" y="4882089"/>
            <a:ext cx="761826" cy="348436"/>
          </a:xfrm>
          <a:prstGeom prst="rect">
            <a:avLst/>
          </a:prstGeom>
        </p:spPr>
        <p:txBody>
          <a:bodyPr vert="horz" wrap="square" lIns="0" tIns="9405" rIns="0" bIns="0" rtlCol="0">
            <a:spAutoFit/>
          </a:bodyPr>
          <a:lstStyle/>
          <a:p>
            <a:pPr marL="21947" marR="4180" indent="-12018" algn="r" defTabSz="752460">
              <a:lnSpc>
                <a:spcPct val="104500"/>
              </a:lnSpc>
              <a:spcBef>
                <a:spcPts val="74"/>
              </a:spcBef>
            </a:pPr>
            <a:r>
              <a:rPr sz="699" spc="-25" dirty="0">
                <a:solidFill>
                  <a:prstClr val="black"/>
                </a:solidFill>
                <a:latin typeface="Gill Sans MT"/>
                <a:cs typeface="Gill Sans MT"/>
              </a:rPr>
              <a:t>Number </a:t>
            </a:r>
            <a:r>
              <a:rPr sz="699" spc="16" dirty="0">
                <a:solidFill>
                  <a:prstClr val="black"/>
                </a:solidFill>
                <a:latin typeface="Gill Sans MT"/>
                <a:cs typeface="Gill Sans MT"/>
              </a:rPr>
              <a:t>of</a:t>
            </a:r>
            <a:r>
              <a:rPr sz="699" spc="-70" dirty="0">
                <a:solidFill>
                  <a:prstClr val="black"/>
                </a:solidFill>
                <a:latin typeface="Gill Sans MT"/>
                <a:cs typeface="Gill Sans MT"/>
              </a:rPr>
              <a:t> </a:t>
            </a:r>
            <a:r>
              <a:rPr sz="699" spc="-16" dirty="0">
                <a:solidFill>
                  <a:prstClr val="black"/>
                </a:solidFill>
                <a:latin typeface="Gill Sans MT"/>
                <a:cs typeface="Gill Sans MT"/>
              </a:rPr>
              <a:t>3rd</a:t>
            </a:r>
            <a:r>
              <a:rPr sz="699" spc="-45" dirty="0">
                <a:solidFill>
                  <a:prstClr val="black"/>
                </a:solidFill>
                <a:latin typeface="Gill Sans MT"/>
                <a:cs typeface="Gill Sans MT"/>
              </a:rPr>
              <a:t> </a:t>
            </a:r>
            <a:r>
              <a:rPr sz="699" spc="4" dirty="0">
                <a:solidFill>
                  <a:prstClr val="black"/>
                </a:solidFill>
                <a:latin typeface="Gill Sans MT"/>
                <a:cs typeface="Gill Sans MT"/>
              </a:rPr>
              <a:t>Party </a:t>
            </a:r>
            <a:r>
              <a:rPr sz="699" spc="-12" dirty="0">
                <a:solidFill>
                  <a:prstClr val="black"/>
                </a:solidFill>
                <a:latin typeface="Gill Sans MT"/>
                <a:cs typeface="Gill Sans MT"/>
              </a:rPr>
              <a:t> </a:t>
            </a:r>
            <a:r>
              <a:rPr sz="699" dirty="0">
                <a:solidFill>
                  <a:prstClr val="black"/>
                </a:solidFill>
                <a:latin typeface="Gill Sans MT"/>
                <a:cs typeface="Gill Sans MT"/>
              </a:rPr>
              <a:t>Voice </a:t>
            </a:r>
            <a:r>
              <a:rPr sz="699" spc="4" dirty="0">
                <a:solidFill>
                  <a:prstClr val="black"/>
                </a:solidFill>
                <a:latin typeface="Gill Sans MT"/>
                <a:cs typeface="Gill Sans MT"/>
              </a:rPr>
              <a:t>Apps</a:t>
            </a:r>
            <a:r>
              <a:rPr sz="699" spc="-111" dirty="0">
                <a:solidFill>
                  <a:prstClr val="black"/>
                </a:solidFill>
                <a:latin typeface="Gill Sans MT"/>
                <a:cs typeface="Gill Sans MT"/>
              </a:rPr>
              <a:t> </a:t>
            </a:r>
            <a:r>
              <a:rPr sz="699" spc="-25" dirty="0">
                <a:solidFill>
                  <a:prstClr val="black"/>
                </a:solidFill>
                <a:latin typeface="Gill Sans MT"/>
                <a:cs typeface="Gill Sans MT"/>
              </a:rPr>
              <a:t>Tried</a:t>
            </a:r>
            <a:r>
              <a:rPr sz="699" spc="-45" dirty="0">
                <a:solidFill>
                  <a:prstClr val="black"/>
                </a:solidFill>
                <a:latin typeface="Gill Sans MT"/>
                <a:cs typeface="Gill Sans MT"/>
              </a:rPr>
              <a:t> </a:t>
            </a:r>
            <a:r>
              <a:rPr sz="699" spc="-8" dirty="0">
                <a:solidFill>
                  <a:prstClr val="black"/>
                </a:solidFill>
                <a:latin typeface="Gill Sans MT"/>
                <a:cs typeface="Gill Sans MT"/>
              </a:rPr>
              <a:t>on </a:t>
            </a:r>
            <a:r>
              <a:rPr sz="699" spc="-4" dirty="0">
                <a:solidFill>
                  <a:prstClr val="black"/>
                </a:solidFill>
                <a:latin typeface="Gill Sans MT"/>
                <a:cs typeface="Gill Sans MT"/>
              </a:rPr>
              <a:t> </a:t>
            </a:r>
            <a:r>
              <a:rPr sz="699" spc="8" dirty="0">
                <a:solidFill>
                  <a:prstClr val="black"/>
                </a:solidFill>
                <a:latin typeface="Gill Sans MT"/>
                <a:cs typeface="Gill Sans MT"/>
              </a:rPr>
              <a:t>Smart</a:t>
            </a:r>
            <a:r>
              <a:rPr sz="699" spc="-99" dirty="0">
                <a:solidFill>
                  <a:prstClr val="black"/>
                </a:solidFill>
                <a:latin typeface="Gill Sans MT"/>
                <a:cs typeface="Gill Sans MT"/>
              </a:rPr>
              <a:t> </a:t>
            </a:r>
            <a:r>
              <a:rPr sz="699" spc="12" dirty="0">
                <a:solidFill>
                  <a:prstClr val="black"/>
                </a:solidFill>
                <a:latin typeface="Gill Sans MT"/>
                <a:cs typeface="Gill Sans MT"/>
              </a:rPr>
              <a:t>Speakers</a:t>
            </a:r>
            <a:endParaRPr sz="699">
              <a:solidFill>
                <a:prstClr val="black"/>
              </a:solidFill>
              <a:latin typeface="Gill Sans MT"/>
              <a:cs typeface="Gill Sans MT"/>
            </a:endParaRPr>
          </a:p>
        </p:txBody>
      </p:sp>
      <p:sp>
        <p:nvSpPr>
          <p:cNvPr id="5" name="object 5"/>
          <p:cNvSpPr txBox="1"/>
          <p:nvPr/>
        </p:nvSpPr>
        <p:spPr>
          <a:xfrm>
            <a:off x="4155796" y="4029246"/>
            <a:ext cx="507884" cy="253153"/>
          </a:xfrm>
          <a:prstGeom prst="rect">
            <a:avLst/>
          </a:prstGeom>
        </p:spPr>
        <p:txBody>
          <a:bodyPr vert="horz" wrap="square" lIns="0" tIns="9405" rIns="0" bIns="0" rtlCol="0">
            <a:spAutoFit/>
          </a:bodyPr>
          <a:lstStyle/>
          <a:p>
            <a:pPr marL="50686" defTabSz="752460">
              <a:lnSpc>
                <a:spcPts val="691"/>
              </a:lnSpc>
              <a:spcBef>
                <a:spcPts val="74"/>
              </a:spcBef>
            </a:pPr>
            <a:r>
              <a:rPr sz="617" spc="-8" dirty="0">
                <a:solidFill>
                  <a:srgbClr val="FFFFFF"/>
                </a:solidFill>
                <a:latin typeface="Gill Sans MT"/>
                <a:cs typeface="Gill Sans MT"/>
              </a:rPr>
              <a:t>51.3%</a:t>
            </a:r>
            <a:r>
              <a:rPr sz="617" spc="62" dirty="0">
                <a:solidFill>
                  <a:srgbClr val="FFFFFF"/>
                </a:solidFill>
                <a:latin typeface="Gill Sans MT"/>
                <a:cs typeface="Gill Sans MT"/>
              </a:rPr>
              <a:t> </a:t>
            </a:r>
            <a:r>
              <a:rPr sz="617" spc="-8" dirty="0">
                <a:solidFill>
                  <a:srgbClr val="FFFFFF"/>
                </a:solidFill>
                <a:latin typeface="Gill Sans MT"/>
                <a:cs typeface="Gill Sans MT"/>
              </a:rPr>
              <a:t>48.7%</a:t>
            </a:r>
            <a:endParaRPr sz="617">
              <a:solidFill>
                <a:prstClr val="black"/>
              </a:solidFill>
              <a:latin typeface="Gill Sans MT"/>
              <a:cs typeface="Gill Sans MT"/>
            </a:endParaRPr>
          </a:p>
          <a:p>
            <a:pPr marL="10451" marR="65318" indent="101372" defTabSz="752460">
              <a:lnSpc>
                <a:spcPts val="551"/>
              </a:lnSpc>
              <a:spcBef>
                <a:spcPts val="4"/>
              </a:spcBef>
            </a:pPr>
            <a:r>
              <a:rPr sz="494" spc="-16" dirty="0">
                <a:solidFill>
                  <a:srgbClr val="FFFFFF"/>
                </a:solidFill>
                <a:latin typeface="Gill Sans MT"/>
                <a:cs typeface="Gill Sans MT"/>
              </a:rPr>
              <a:t>Have Have  </a:t>
            </a:r>
            <a:r>
              <a:rPr sz="494" spc="-49" dirty="0">
                <a:solidFill>
                  <a:srgbClr val="FFFFFF"/>
                </a:solidFill>
                <a:latin typeface="Gill Sans MT"/>
                <a:cs typeface="Gill Sans MT"/>
              </a:rPr>
              <a:t>Not </a:t>
            </a:r>
            <a:r>
              <a:rPr sz="494" spc="-16" dirty="0">
                <a:solidFill>
                  <a:srgbClr val="FFFFFF"/>
                </a:solidFill>
                <a:latin typeface="Gill Sans MT"/>
                <a:cs typeface="Gill Sans MT"/>
              </a:rPr>
              <a:t>Used</a:t>
            </a:r>
            <a:r>
              <a:rPr sz="494" spc="70" dirty="0">
                <a:solidFill>
                  <a:srgbClr val="FFFFFF"/>
                </a:solidFill>
                <a:latin typeface="Gill Sans MT"/>
                <a:cs typeface="Gill Sans MT"/>
              </a:rPr>
              <a:t> </a:t>
            </a:r>
            <a:r>
              <a:rPr sz="494" spc="-16" dirty="0">
                <a:solidFill>
                  <a:srgbClr val="FFFFFF"/>
                </a:solidFill>
                <a:latin typeface="Gill Sans MT"/>
                <a:cs typeface="Gill Sans MT"/>
              </a:rPr>
              <a:t>Used</a:t>
            </a:r>
            <a:endParaRPr sz="494">
              <a:solidFill>
                <a:prstClr val="black"/>
              </a:solidFill>
              <a:latin typeface="Gill Sans MT"/>
              <a:cs typeface="Gill Sans MT"/>
            </a:endParaRPr>
          </a:p>
        </p:txBody>
      </p:sp>
      <p:sp>
        <p:nvSpPr>
          <p:cNvPr id="6" name="object 6"/>
          <p:cNvSpPr txBox="1"/>
          <p:nvPr/>
        </p:nvSpPr>
        <p:spPr>
          <a:xfrm>
            <a:off x="5520977" y="4707193"/>
            <a:ext cx="241924" cy="206606"/>
          </a:xfrm>
          <a:prstGeom prst="rect">
            <a:avLst/>
          </a:prstGeom>
        </p:spPr>
        <p:txBody>
          <a:bodyPr vert="horz" wrap="square" lIns="0" tIns="14108" rIns="0" bIns="0" rtlCol="0">
            <a:spAutoFit/>
          </a:bodyPr>
          <a:lstStyle/>
          <a:p>
            <a:pPr algn="ctr" defTabSz="752460">
              <a:lnSpc>
                <a:spcPts val="782"/>
              </a:lnSpc>
              <a:spcBef>
                <a:spcPts val="111"/>
              </a:spcBef>
            </a:pPr>
            <a:r>
              <a:rPr sz="699" spc="12" dirty="0">
                <a:solidFill>
                  <a:srgbClr val="11C63F"/>
                </a:solidFill>
                <a:latin typeface="Gill Sans MT"/>
                <a:cs typeface="Gill Sans MT"/>
              </a:rPr>
              <a:t>31.0%</a:t>
            </a:r>
            <a:endParaRPr sz="699">
              <a:solidFill>
                <a:prstClr val="black"/>
              </a:solidFill>
              <a:latin typeface="Gill Sans MT"/>
              <a:cs typeface="Gill Sans MT"/>
            </a:endParaRPr>
          </a:p>
          <a:p>
            <a:pPr algn="ctr" defTabSz="752460">
              <a:lnSpc>
                <a:spcPts val="683"/>
              </a:lnSpc>
            </a:pPr>
            <a:r>
              <a:rPr sz="617" spc="-8" dirty="0">
                <a:solidFill>
                  <a:srgbClr val="11C63F"/>
                </a:solidFill>
                <a:latin typeface="Gill Sans MT"/>
                <a:cs typeface="Gill Sans MT"/>
              </a:rPr>
              <a:t>1</a:t>
            </a:r>
            <a:endParaRPr sz="617">
              <a:solidFill>
                <a:prstClr val="black"/>
              </a:solidFill>
              <a:latin typeface="Gill Sans MT"/>
              <a:cs typeface="Gill Sans MT"/>
            </a:endParaRPr>
          </a:p>
        </p:txBody>
      </p:sp>
      <p:sp>
        <p:nvSpPr>
          <p:cNvPr id="7" name="object 7"/>
          <p:cNvSpPr txBox="1"/>
          <p:nvPr/>
        </p:nvSpPr>
        <p:spPr>
          <a:xfrm>
            <a:off x="5507828" y="5141289"/>
            <a:ext cx="241924" cy="206606"/>
          </a:xfrm>
          <a:prstGeom prst="rect">
            <a:avLst/>
          </a:prstGeom>
        </p:spPr>
        <p:txBody>
          <a:bodyPr vert="horz" wrap="square" lIns="0" tIns="14108" rIns="0" bIns="0" rtlCol="0">
            <a:spAutoFit/>
          </a:bodyPr>
          <a:lstStyle/>
          <a:p>
            <a:pPr algn="ctr" defTabSz="752460">
              <a:lnSpc>
                <a:spcPts val="782"/>
              </a:lnSpc>
              <a:spcBef>
                <a:spcPts val="111"/>
              </a:spcBef>
            </a:pPr>
            <a:r>
              <a:rPr sz="699" spc="12" dirty="0">
                <a:solidFill>
                  <a:srgbClr val="FFFFFF"/>
                </a:solidFill>
                <a:latin typeface="Gill Sans MT"/>
                <a:cs typeface="Gill Sans MT"/>
              </a:rPr>
              <a:t>16.7%</a:t>
            </a:r>
            <a:endParaRPr sz="699">
              <a:solidFill>
                <a:prstClr val="black"/>
              </a:solidFill>
              <a:latin typeface="Gill Sans MT"/>
              <a:cs typeface="Gill Sans MT"/>
            </a:endParaRPr>
          </a:p>
          <a:p>
            <a:pPr algn="ctr" defTabSz="752460">
              <a:lnSpc>
                <a:spcPts val="683"/>
              </a:lnSpc>
            </a:pPr>
            <a:r>
              <a:rPr sz="617" spc="-8" dirty="0">
                <a:solidFill>
                  <a:srgbClr val="FFFFFF"/>
                </a:solidFill>
                <a:latin typeface="Gill Sans MT"/>
                <a:cs typeface="Gill Sans MT"/>
              </a:rPr>
              <a:t>2</a:t>
            </a:r>
            <a:endParaRPr sz="617">
              <a:solidFill>
                <a:prstClr val="black"/>
              </a:solidFill>
              <a:latin typeface="Gill Sans MT"/>
              <a:cs typeface="Gill Sans MT"/>
            </a:endParaRPr>
          </a:p>
        </p:txBody>
      </p:sp>
      <p:sp>
        <p:nvSpPr>
          <p:cNvPr id="8" name="object 8"/>
          <p:cNvSpPr txBox="1"/>
          <p:nvPr/>
        </p:nvSpPr>
        <p:spPr>
          <a:xfrm>
            <a:off x="5048579" y="4936146"/>
            <a:ext cx="241924" cy="206606"/>
          </a:xfrm>
          <a:prstGeom prst="rect">
            <a:avLst/>
          </a:prstGeom>
        </p:spPr>
        <p:txBody>
          <a:bodyPr vert="horz" wrap="square" lIns="0" tIns="14108" rIns="0" bIns="0" rtlCol="0">
            <a:spAutoFit/>
          </a:bodyPr>
          <a:lstStyle/>
          <a:p>
            <a:pPr marL="10451" defTabSz="752460">
              <a:lnSpc>
                <a:spcPts val="815"/>
              </a:lnSpc>
              <a:spcBef>
                <a:spcPts val="111"/>
              </a:spcBef>
            </a:pPr>
            <a:r>
              <a:rPr sz="699" spc="12" dirty="0">
                <a:solidFill>
                  <a:srgbClr val="FFFFFF"/>
                </a:solidFill>
                <a:latin typeface="Gill Sans MT"/>
                <a:cs typeface="Gill Sans MT"/>
              </a:rPr>
              <a:t>40.5%</a:t>
            </a:r>
            <a:endParaRPr sz="699">
              <a:solidFill>
                <a:prstClr val="black"/>
              </a:solidFill>
              <a:latin typeface="Gill Sans MT"/>
              <a:cs typeface="Gill Sans MT"/>
            </a:endParaRPr>
          </a:p>
          <a:p>
            <a:pPr marL="54867" defTabSz="752460">
              <a:lnSpc>
                <a:spcPts val="715"/>
              </a:lnSpc>
            </a:pPr>
            <a:r>
              <a:rPr sz="617" spc="-8" dirty="0">
                <a:solidFill>
                  <a:srgbClr val="FFFFFF"/>
                </a:solidFill>
                <a:latin typeface="Gill Sans MT"/>
                <a:cs typeface="Gill Sans MT"/>
              </a:rPr>
              <a:t>3 </a:t>
            </a:r>
            <a:r>
              <a:rPr sz="617" spc="-49" dirty="0">
                <a:solidFill>
                  <a:srgbClr val="FFFFFF"/>
                </a:solidFill>
                <a:latin typeface="Gill Sans MT"/>
                <a:cs typeface="Gill Sans MT"/>
              </a:rPr>
              <a:t>-</a:t>
            </a:r>
            <a:r>
              <a:rPr sz="617" spc="-91" dirty="0">
                <a:solidFill>
                  <a:srgbClr val="FFFFFF"/>
                </a:solidFill>
                <a:latin typeface="Gill Sans MT"/>
                <a:cs typeface="Gill Sans MT"/>
              </a:rPr>
              <a:t> </a:t>
            </a:r>
            <a:r>
              <a:rPr sz="617" spc="-8" dirty="0">
                <a:solidFill>
                  <a:srgbClr val="FFFFFF"/>
                </a:solidFill>
                <a:latin typeface="Gill Sans MT"/>
                <a:cs typeface="Gill Sans MT"/>
              </a:rPr>
              <a:t>5</a:t>
            </a:r>
            <a:endParaRPr sz="617">
              <a:solidFill>
                <a:prstClr val="black"/>
              </a:solidFill>
              <a:latin typeface="Gill Sans MT"/>
              <a:cs typeface="Gill Sans MT"/>
            </a:endParaRPr>
          </a:p>
        </p:txBody>
      </p:sp>
      <p:sp>
        <p:nvSpPr>
          <p:cNvPr id="9" name="object 9"/>
          <p:cNvSpPr txBox="1"/>
          <p:nvPr/>
        </p:nvSpPr>
        <p:spPr>
          <a:xfrm>
            <a:off x="5146062" y="4531688"/>
            <a:ext cx="167205" cy="163385"/>
          </a:xfrm>
          <a:prstGeom prst="rect">
            <a:avLst/>
          </a:prstGeom>
        </p:spPr>
        <p:txBody>
          <a:bodyPr vert="horz" wrap="square" lIns="0" tIns="9405" rIns="0" bIns="0" rtlCol="0">
            <a:spAutoFit/>
          </a:bodyPr>
          <a:lstStyle/>
          <a:p>
            <a:pPr marL="10451" defTabSz="752460">
              <a:lnSpc>
                <a:spcPts val="691"/>
              </a:lnSpc>
              <a:spcBef>
                <a:spcPts val="74"/>
              </a:spcBef>
            </a:pPr>
            <a:r>
              <a:rPr sz="617" spc="-8" dirty="0">
                <a:solidFill>
                  <a:srgbClr val="FFFFFF"/>
                </a:solidFill>
                <a:latin typeface="Gill Sans MT"/>
                <a:cs typeface="Gill Sans MT"/>
              </a:rPr>
              <a:t>8.3%</a:t>
            </a:r>
            <a:endParaRPr sz="617">
              <a:solidFill>
                <a:prstClr val="black"/>
              </a:solidFill>
              <a:latin typeface="Gill Sans MT"/>
              <a:cs typeface="Gill Sans MT"/>
            </a:endParaRPr>
          </a:p>
          <a:p>
            <a:pPr marL="22469" defTabSz="752460">
              <a:lnSpc>
                <a:spcPts val="543"/>
              </a:lnSpc>
            </a:pPr>
            <a:r>
              <a:rPr sz="494" spc="-8" dirty="0">
                <a:solidFill>
                  <a:srgbClr val="FFFFFF"/>
                </a:solidFill>
                <a:latin typeface="Gill Sans MT"/>
                <a:cs typeface="Gill Sans MT"/>
              </a:rPr>
              <a:t>6</a:t>
            </a:r>
            <a:r>
              <a:rPr sz="494" spc="-99" dirty="0">
                <a:solidFill>
                  <a:srgbClr val="FFFFFF"/>
                </a:solidFill>
                <a:latin typeface="Gill Sans MT"/>
                <a:cs typeface="Gill Sans MT"/>
              </a:rPr>
              <a:t> </a:t>
            </a:r>
            <a:r>
              <a:rPr sz="494" spc="-21" dirty="0">
                <a:solidFill>
                  <a:srgbClr val="FFFFFF"/>
                </a:solidFill>
                <a:latin typeface="Gill Sans MT"/>
                <a:cs typeface="Gill Sans MT"/>
              </a:rPr>
              <a:t>-10</a:t>
            </a:r>
            <a:endParaRPr sz="494">
              <a:solidFill>
                <a:prstClr val="black"/>
              </a:solidFill>
              <a:latin typeface="Gill Sans MT"/>
              <a:cs typeface="Gill Sans MT"/>
            </a:endParaRPr>
          </a:p>
        </p:txBody>
      </p:sp>
      <p:sp>
        <p:nvSpPr>
          <p:cNvPr id="10" name="object 10"/>
          <p:cNvSpPr txBox="1"/>
          <p:nvPr/>
        </p:nvSpPr>
        <p:spPr>
          <a:xfrm>
            <a:off x="5305095" y="4304550"/>
            <a:ext cx="167205" cy="163385"/>
          </a:xfrm>
          <a:prstGeom prst="rect">
            <a:avLst/>
          </a:prstGeom>
        </p:spPr>
        <p:txBody>
          <a:bodyPr vert="horz" wrap="square" lIns="0" tIns="9405" rIns="0" bIns="0" rtlCol="0">
            <a:spAutoFit/>
          </a:bodyPr>
          <a:lstStyle/>
          <a:p>
            <a:pPr marL="10451" defTabSz="752460">
              <a:lnSpc>
                <a:spcPts val="687"/>
              </a:lnSpc>
              <a:spcBef>
                <a:spcPts val="74"/>
              </a:spcBef>
            </a:pPr>
            <a:r>
              <a:rPr sz="617" spc="-8" dirty="0">
                <a:solidFill>
                  <a:srgbClr val="075A1C"/>
                </a:solidFill>
                <a:latin typeface="Gill Sans MT"/>
                <a:cs typeface="Gill Sans MT"/>
              </a:rPr>
              <a:t>3.6%</a:t>
            </a:r>
            <a:endParaRPr sz="617">
              <a:solidFill>
                <a:prstClr val="black"/>
              </a:solidFill>
              <a:latin typeface="Gill Sans MT"/>
              <a:cs typeface="Gill Sans MT"/>
            </a:endParaRPr>
          </a:p>
          <a:p>
            <a:pPr marL="10451" defTabSz="752460">
              <a:lnSpc>
                <a:spcPts val="539"/>
              </a:lnSpc>
            </a:pPr>
            <a:r>
              <a:rPr sz="494" spc="-29" dirty="0">
                <a:solidFill>
                  <a:srgbClr val="075A1C"/>
                </a:solidFill>
                <a:latin typeface="Gill Sans MT"/>
                <a:cs typeface="Gill Sans MT"/>
              </a:rPr>
              <a:t>&gt;10</a:t>
            </a:r>
            <a:endParaRPr sz="494">
              <a:solidFill>
                <a:prstClr val="black"/>
              </a:solidFill>
              <a:latin typeface="Gill Sans MT"/>
              <a:cs typeface="Gill Sans MT"/>
            </a:endParaRPr>
          </a:p>
        </p:txBody>
      </p:sp>
      <p:sp>
        <p:nvSpPr>
          <p:cNvPr id="11" name="object 11"/>
          <p:cNvSpPr txBox="1"/>
          <p:nvPr/>
        </p:nvSpPr>
        <p:spPr>
          <a:xfrm>
            <a:off x="8211974" y="4699771"/>
            <a:ext cx="646873" cy="461415"/>
          </a:xfrm>
          <a:prstGeom prst="rect">
            <a:avLst/>
          </a:prstGeom>
        </p:spPr>
        <p:txBody>
          <a:bodyPr vert="horz" wrap="square" lIns="0" tIns="9405" rIns="0" bIns="0" rtlCol="0">
            <a:spAutoFit/>
          </a:bodyPr>
          <a:lstStyle/>
          <a:p>
            <a:pPr marL="10451" marR="4180" defTabSz="752460">
              <a:lnSpc>
                <a:spcPct val="104500"/>
              </a:lnSpc>
              <a:spcBef>
                <a:spcPts val="74"/>
              </a:spcBef>
            </a:pPr>
            <a:r>
              <a:rPr sz="699" spc="-25" dirty="0">
                <a:solidFill>
                  <a:prstClr val="black"/>
                </a:solidFill>
                <a:latin typeface="Gill Sans MT"/>
                <a:cs typeface="Gill Sans MT"/>
              </a:rPr>
              <a:t>Number </a:t>
            </a:r>
            <a:r>
              <a:rPr sz="699" spc="16" dirty="0">
                <a:solidFill>
                  <a:prstClr val="black"/>
                </a:solidFill>
                <a:latin typeface="Gill Sans MT"/>
                <a:cs typeface="Gill Sans MT"/>
              </a:rPr>
              <a:t>of </a:t>
            </a:r>
            <a:r>
              <a:rPr sz="699" spc="-16" dirty="0">
                <a:solidFill>
                  <a:prstClr val="black"/>
                </a:solidFill>
                <a:latin typeface="Gill Sans MT"/>
                <a:cs typeface="Gill Sans MT"/>
              </a:rPr>
              <a:t>3rd  </a:t>
            </a:r>
            <a:r>
              <a:rPr sz="699" spc="4" dirty="0">
                <a:solidFill>
                  <a:prstClr val="black"/>
                </a:solidFill>
                <a:latin typeface="Gill Sans MT"/>
                <a:cs typeface="Gill Sans MT"/>
              </a:rPr>
              <a:t>Party </a:t>
            </a:r>
            <a:r>
              <a:rPr sz="699" dirty="0">
                <a:solidFill>
                  <a:prstClr val="black"/>
                </a:solidFill>
                <a:latin typeface="Gill Sans MT"/>
                <a:cs typeface="Gill Sans MT"/>
              </a:rPr>
              <a:t>Voice</a:t>
            </a:r>
            <a:r>
              <a:rPr sz="699" spc="-115" dirty="0">
                <a:solidFill>
                  <a:prstClr val="black"/>
                </a:solidFill>
                <a:latin typeface="Gill Sans MT"/>
                <a:cs typeface="Gill Sans MT"/>
              </a:rPr>
              <a:t> </a:t>
            </a:r>
            <a:r>
              <a:rPr sz="699" spc="4" dirty="0">
                <a:solidFill>
                  <a:prstClr val="black"/>
                </a:solidFill>
                <a:latin typeface="Gill Sans MT"/>
                <a:cs typeface="Gill Sans MT"/>
              </a:rPr>
              <a:t>Apps  </a:t>
            </a:r>
            <a:r>
              <a:rPr sz="699" spc="16" dirty="0">
                <a:solidFill>
                  <a:prstClr val="black"/>
                </a:solidFill>
                <a:latin typeface="Gill Sans MT"/>
                <a:cs typeface="Gill Sans MT"/>
              </a:rPr>
              <a:t>Accessed </a:t>
            </a:r>
            <a:r>
              <a:rPr sz="699" dirty="0">
                <a:solidFill>
                  <a:prstClr val="black"/>
                </a:solidFill>
                <a:latin typeface="Gill Sans MT"/>
                <a:cs typeface="Gill Sans MT"/>
              </a:rPr>
              <a:t>by  </a:t>
            </a:r>
            <a:r>
              <a:rPr sz="699" spc="-8" dirty="0">
                <a:solidFill>
                  <a:prstClr val="black"/>
                </a:solidFill>
                <a:latin typeface="Gill Sans MT"/>
                <a:cs typeface="Gill Sans MT"/>
              </a:rPr>
              <a:t>Monthly</a:t>
            </a:r>
            <a:r>
              <a:rPr sz="699" spc="-37" dirty="0">
                <a:solidFill>
                  <a:prstClr val="black"/>
                </a:solidFill>
                <a:latin typeface="Gill Sans MT"/>
                <a:cs typeface="Gill Sans MT"/>
              </a:rPr>
              <a:t> </a:t>
            </a:r>
            <a:r>
              <a:rPr sz="699" spc="-4" dirty="0">
                <a:solidFill>
                  <a:prstClr val="black"/>
                </a:solidFill>
                <a:latin typeface="Gill Sans MT"/>
                <a:cs typeface="Gill Sans MT"/>
              </a:rPr>
              <a:t>Users</a:t>
            </a:r>
            <a:endParaRPr sz="699">
              <a:solidFill>
                <a:prstClr val="black"/>
              </a:solidFill>
              <a:latin typeface="Gill Sans MT"/>
              <a:cs typeface="Gill Sans MT"/>
            </a:endParaRPr>
          </a:p>
        </p:txBody>
      </p:sp>
      <p:sp>
        <p:nvSpPr>
          <p:cNvPr id="12" name="object 12"/>
          <p:cNvSpPr txBox="1"/>
          <p:nvPr/>
        </p:nvSpPr>
        <p:spPr>
          <a:xfrm>
            <a:off x="6491765" y="4051331"/>
            <a:ext cx="218933" cy="330097"/>
          </a:xfrm>
          <a:prstGeom prst="rect">
            <a:avLst/>
          </a:prstGeom>
        </p:spPr>
        <p:txBody>
          <a:bodyPr vert="horz" wrap="square" lIns="0" tIns="9405" rIns="0" bIns="0" rtlCol="0">
            <a:spAutoFit/>
          </a:bodyPr>
          <a:lstStyle/>
          <a:p>
            <a:pPr marL="10451" defTabSz="752460">
              <a:lnSpc>
                <a:spcPts val="691"/>
              </a:lnSpc>
              <a:spcBef>
                <a:spcPts val="74"/>
              </a:spcBef>
            </a:pPr>
            <a:r>
              <a:rPr sz="617" spc="-8" dirty="0">
                <a:solidFill>
                  <a:srgbClr val="FFFFFF"/>
                </a:solidFill>
                <a:latin typeface="Gill Sans MT"/>
                <a:cs typeface="Gill Sans MT"/>
              </a:rPr>
              <a:t>92.6%</a:t>
            </a:r>
            <a:endParaRPr sz="617">
              <a:solidFill>
                <a:prstClr val="black"/>
              </a:solidFill>
              <a:latin typeface="Gill Sans MT"/>
              <a:cs typeface="Gill Sans MT"/>
            </a:endParaRPr>
          </a:p>
          <a:p>
            <a:pPr marL="10451" marR="4180" algn="just" defTabSz="752460">
              <a:lnSpc>
                <a:spcPts val="551"/>
              </a:lnSpc>
              <a:spcBef>
                <a:spcPts val="4"/>
              </a:spcBef>
            </a:pPr>
            <a:r>
              <a:rPr sz="494" spc="-16" dirty="0">
                <a:solidFill>
                  <a:srgbClr val="FFFFFF"/>
                </a:solidFill>
                <a:latin typeface="Gill Sans MT"/>
                <a:cs typeface="Gill Sans MT"/>
              </a:rPr>
              <a:t>Become  </a:t>
            </a:r>
            <a:r>
              <a:rPr sz="494" spc="-21" dirty="0">
                <a:solidFill>
                  <a:srgbClr val="FFFFFF"/>
                </a:solidFill>
                <a:latin typeface="Gill Sans MT"/>
                <a:cs typeface="Gill Sans MT"/>
              </a:rPr>
              <a:t>Monthly  </a:t>
            </a:r>
            <a:r>
              <a:rPr sz="494" spc="-16" dirty="0">
                <a:solidFill>
                  <a:srgbClr val="FFFFFF"/>
                </a:solidFill>
                <a:latin typeface="Gill Sans MT"/>
                <a:cs typeface="Gill Sans MT"/>
              </a:rPr>
              <a:t>Users</a:t>
            </a:r>
            <a:endParaRPr sz="494">
              <a:solidFill>
                <a:prstClr val="black"/>
              </a:solidFill>
              <a:latin typeface="Gill Sans MT"/>
              <a:cs typeface="Gill Sans MT"/>
            </a:endParaRPr>
          </a:p>
        </p:txBody>
      </p:sp>
      <p:sp>
        <p:nvSpPr>
          <p:cNvPr id="13" name="object 13"/>
          <p:cNvSpPr txBox="1"/>
          <p:nvPr/>
        </p:nvSpPr>
        <p:spPr>
          <a:xfrm>
            <a:off x="7509890" y="4821870"/>
            <a:ext cx="241924" cy="206606"/>
          </a:xfrm>
          <a:prstGeom prst="rect">
            <a:avLst/>
          </a:prstGeom>
        </p:spPr>
        <p:txBody>
          <a:bodyPr vert="horz" wrap="square" lIns="0" tIns="14108" rIns="0" bIns="0" rtlCol="0">
            <a:spAutoFit/>
          </a:bodyPr>
          <a:lstStyle/>
          <a:p>
            <a:pPr algn="ctr" defTabSz="752460">
              <a:lnSpc>
                <a:spcPts val="782"/>
              </a:lnSpc>
              <a:spcBef>
                <a:spcPts val="111"/>
              </a:spcBef>
            </a:pPr>
            <a:r>
              <a:rPr sz="699" spc="12" dirty="0">
                <a:solidFill>
                  <a:srgbClr val="11C63F"/>
                </a:solidFill>
                <a:latin typeface="Gill Sans MT"/>
                <a:cs typeface="Gill Sans MT"/>
              </a:rPr>
              <a:t>44.7%</a:t>
            </a:r>
            <a:endParaRPr sz="699">
              <a:solidFill>
                <a:prstClr val="black"/>
              </a:solidFill>
              <a:latin typeface="Gill Sans MT"/>
              <a:cs typeface="Gill Sans MT"/>
            </a:endParaRPr>
          </a:p>
          <a:p>
            <a:pPr algn="ctr" defTabSz="752460">
              <a:lnSpc>
                <a:spcPts val="683"/>
              </a:lnSpc>
            </a:pPr>
            <a:r>
              <a:rPr sz="617" spc="-8" dirty="0">
                <a:solidFill>
                  <a:srgbClr val="11C63F"/>
                </a:solidFill>
                <a:latin typeface="Gill Sans MT"/>
                <a:cs typeface="Gill Sans MT"/>
              </a:rPr>
              <a:t>1</a:t>
            </a:r>
            <a:endParaRPr sz="617">
              <a:solidFill>
                <a:prstClr val="black"/>
              </a:solidFill>
              <a:latin typeface="Gill Sans MT"/>
              <a:cs typeface="Gill Sans MT"/>
            </a:endParaRPr>
          </a:p>
        </p:txBody>
      </p:sp>
      <p:sp>
        <p:nvSpPr>
          <p:cNvPr id="14" name="object 14"/>
          <p:cNvSpPr txBox="1"/>
          <p:nvPr/>
        </p:nvSpPr>
        <p:spPr>
          <a:xfrm>
            <a:off x="7206495" y="5211018"/>
            <a:ext cx="241924" cy="206606"/>
          </a:xfrm>
          <a:prstGeom prst="rect">
            <a:avLst/>
          </a:prstGeom>
        </p:spPr>
        <p:txBody>
          <a:bodyPr vert="horz" wrap="square" lIns="0" tIns="14108" rIns="0" bIns="0" rtlCol="0">
            <a:spAutoFit/>
          </a:bodyPr>
          <a:lstStyle/>
          <a:p>
            <a:pPr algn="ctr" defTabSz="752460">
              <a:lnSpc>
                <a:spcPts val="782"/>
              </a:lnSpc>
              <a:spcBef>
                <a:spcPts val="111"/>
              </a:spcBef>
            </a:pPr>
            <a:r>
              <a:rPr sz="699" spc="12" dirty="0">
                <a:solidFill>
                  <a:srgbClr val="FFFFFF"/>
                </a:solidFill>
                <a:latin typeface="Gill Sans MT"/>
                <a:cs typeface="Gill Sans MT"/>
              </a:rPr>
              <a:t>19.7%</a:t>
            </a:r>
            <a:endParaRPr sz="699">
              <a:solidFill>
                <a:prstClr val="black"/>
              </a:solidFill>
              <a:latin typeface="Gill Sans MT"/>
              <a:cs typeface="Gill Sans MT"/>
            </a:endParaRPr>
          </a:p>
          <a:p>
            <a:pPr algn="ctr" defTabSz="752460">
              <a:lnSpc>
                <a:spcPts val="683"/>
              </a:lnSpc>
            </a:pPr>
            <a:r>
              <a:rPr sz="617" spc="-8" dirty="0">
                <a:solidFill>
                  <a:srgbClr val="FFFFFF"/>
                </a:solidFill>
                <a:latin typeface="Gill Sans MT"/>
                <a:cs typeface="Gill Sans MT"/>
              </a:rPr>
              <a:t>2</a:t>
            </a:r>
            <a:endParaRPr sz="617">
              <a:solidFill>
                <a:prstClr val="black"/>
              </a:solidFill>
              <a:latin typeface="Gill Sans MT"/>
              <a:cs typeface="Gill Sans MT"/>
            </a:endParaRPr>
          </a:p>
        </p:txBody>
      </p:sp>
      <p:sp>
        <p:nvSpPr>
          <p:cNvPr id="15" name="object 15"/>
          <p:cNvSpPr txBox="1"/>
          <p:nvPr/>
        </p:nvSpPr>
        <p:spPr>
          <a:xfrm>
            <a:off x="7000498" y="4830533"/>
            <a:ext cx="241924" cy="206606"/>
          </a:xfrm>
          <a:prstGeom prst="rect">
            <a:avLst/>
          </a:prstGeom>
        </p:spPr>
        <p:txBody>
          <a:bodyPr vert="horz" wrap="square" lIns="0" tIns="14108" rIns="0" bIns="0" rtlCol="0">
            <a:spAutoFit/>
          </a:bodyPr>
          <a:lstStyle/>
          <a:p>
            <a:pPr marL="10451" defTabSz="752460">
              <a:lnSpc>
                <a:spcPts val="815"/>
              </a:lnSpc>
              <a:spcBef>
                <a:spcPts val="111"/>
              </a:spcBef>
            </a:pPr>
            <a:r>
              <a:rPr sz="699" spc="12" dirty="0">
                <a:solidFill>
                  <a:srgbClr val="FFFFFF"/>
                </a:solidFill>
                <a:latin typeface="Gill Sans MT"/>
                <a:cs typeface="Gill Sans MT"/>
              </a:rPr>
              <a:t>27.6%</a:t>
            </a:r>
            <a:endParaRPr sz="699">
              <a:solidFill>
                <a:prstClr val="black"/>
              </a:solidFill>
              <a:latin typeface="Gill Sans MT"/>
              <a:cs typeface="Gill Sans MT"/>
            </a:endParaRPr>
          </a:p>
          <a:p>
            <a:pPr marL="54867" defTabSz="752460">
              <a:lnSpc>
                <a:spcPts val="715"/>
              </a:lnSpc>
            </a:pPr>
            <a:r>
              <a:rPr sz="617" spc="-8" dirty="0">
                <a:solidFill>
                  <a:srgbClr val="FFFFFF"/>
                </a:solidFill>
                <a:latin typeface="Gill Sans MT"/>
                <a:cs typeface="Gill Sans MT"/>
              </a:rPr>
              <a:t>3 </a:t>
            </a:r>
            <a:r>
              <a:rPr sz="617" spc="-49" dirty="0">
                <a:solidFill>
                  <a:srgbClr val="FFFFFF"/>
                </a:solidFill>
                <a:latin typeface="Gill Sans MT"/>
                <a:cs typeface="Gill Sans MT"/>
              </a:rPr>
              <a:t>-</a:t>
            </a:r>
            <a:r>
              <a:rPr sz="617" spc="-91" dirty="0">
                <a:solidFill>
                  <a:srgbClr val="FFFFFF"/>
                </a:solidFill>
                <a:latin typeface="Gill Sans MT"/>
                <a:cs typeface="Gill Sans MT"/>
              </a:rPr>
              <a:t> </a:t>
            </a:r>
            <a:r>
              <a:rPr sz="617" spc="-8" dirty="0">
                <a:solidFill>
                  <a:srgbClr val="FFFFFF"/>
                </a:solidFill>
                <a:latin typeface="Gill Sans MT"/>
                <a:cs typeface="Gill Sans MT"/>
              </a:rPr>
              <a:t>5</a:t>
            </a:r>
            <a:endParaRPr sz="617">
              <a:solidFill>
                <a:prstClr val="black"/>
              </a:solidFill>
              <a:latin typeface="Gill Sans MT"/>
              <a:cs typeface="Gill Sans MT"/>
            </a:endParaRPr>
          </a:p>
        </p:txBody>
      </p:sp>
      <p:sp>
        <p:nvSpPr>
          <p:cNvPr id="16" name="object 16"/>
          <p:cNvSpPr txBox="1"/>
          <p:nvPr/>
        </p:nvSpPr>
        <p:spPr>
          <a:xfrm>
            <a:off x="7019913" y="4369972"/>
            <a:ext cx="167205" cy="163385"/>
          </a:xfrm>
          <a:prstGeom prst="rect">
            <a:avLst/>
          </a:prstGeom>
        </p:spPr>
        <p:txBody>
          <a:bodyPr vert="horz" wrap="square" lIns="0" tIns="9405" rIns="0" bIns="0" rtlCol="0">
            <a:spAutoFit/>
          </a:bodyPr>
          <a:lstStyle/>
          <a:p>
            <a:pPr marL="10451" defTabSz="752460">
              <a:lnSpc>
                <a:spcPts val="687"/>
              </a:lnSpc>
              <a:spcBef>
                <a:spcPts val="74"/>
              </a:spcBef>
            </a:pPr>
            <a:r>
              <a:rPr sz="617" spc="-8" dirty="0">
                <a:solidFill>
                  <a:srgbClr val="0B872B"/>
                </a:solidFill>
                <a:latin typeface="Gill Sans MT"/>
                <a:cs typeface="Gill Sans MT"/>
              </a:rPr>
              <a:t>1.3%</a:t>
            </a:r>
            <a:endParaRPr sz="617">
              <a:solidFill>
                <a:prstClr val="black"/>
              </a:solidFill>
              <a:latin typeface="Gill Sans MT"/>
              <a:cs typeface="Gill Sans MT"/>
            </a:endParaRPr>
          </a:p>
          <a:p>
            <a:pPr marL="20379" defTabSz="752460">
              <a:lnSpc>
                <a:spcPts val="539"/>
              </a:lnSpc>
            </a:pPr>
            <a:r>
              <a:rPr sz="494" spc="-8" dirty="0">
                <a:solidFill>
                  <a:srgbClr val="0B872B"/>
                </a:solidFill>
                <a:latin typeface="Gill Sans MT"/>
                <a:cs typeface="Gill Sans MT"/>
              </a:rPr>
              <a:t>6</a:t>
            </a:r>
            <a:r>
              <a:rPr sz="494" spc="-91" dirty="0">
                <a:solidFill>
                  <a:srgbClr val="0B872B"/>
                </a:solidFill>
                <a:latin typeface="Gill Sans MT"/>
                <a:cs typeface="Gill Sans MT"/>
              </a:rPr>
              <a:t> </a:t>
            </a:r>
            <a:r>
              <a:rPr sz="494" spc="-41" dirty="0">
                <a:solidFill>
                  <a:srgbClr val="0B872B"/>
                </a:solidFill>
                <a:latin typeface="Gill Sans MT"/>
                <a:cs typeface="Gill Sans MT"/>
              </a:rPr>
              <a:t>- </a:t>
            </a:r>
            <a:r>
              <a:rPr sz="494" spc="-8" dirty="0">
                <a:solidFill>
                  <a:srgbClr val="0B872B"/>
                </a:solidFill>
                <a:latin typeface="Gill Sans MT"/>
                <a:cs typeface="Gill Sans MT"/>
              </a:rPr>
              <a:t>10</a:t>
            </a:r>
            <a:endParaRPr sz="494">
              <a:solidFill>
                <a:prstClr val="black"/>
              </a:solidFill>
              <a:latin typeface="Gill Sans MT"/>
              <a:cs typeface="Gill Sans MT"/>
            </a:endParaRPr>
          </a:p>
        </p:txBody>
      </p:sp>
      <p:sp>
        <p:nvSpPr>
          <p:cNvPr id="17" name="object 17"/>
          <p:cNvSpPr txBox="1"/>
          <p:nvPr/>
        </p:nvSpPr>
        <p:spPr>
          <a:xfrm>
            <a:off x="7243979" y="4486244"/>
            <a:ext cx="167205" cy="163385"/>
          </a:xfrm>
          <a:prstGeom prst="rect">
            <a:avLst/>
          </a:prstGeom>
        </p:spPr>
        <p:txBody>
          <a:bodyPr vert="horz" wrap="square" lIns="0" tIns="9405" rIns="0" bIns="0" rtlCol="0">
            <a:spAutoFit/>
          </a:bodyPr>
          <a:lstStyle/>
          <a:p>
            <a:pPr marL="10451" defTabSz="752460">
              <a:lnSpc>
                <a:spcPts val="691"/>
              </a:lnSpc>
              <a:spcBef>
                <a:spcPts val="74"/>
              </a:spcBef>
            </a:pPr>
            <a:r>
              <a:rPr sz="617" spc="-8" dirty="0">
                <a:solidFill>
                  <a:srgbClr val="FFFFFF"/>
                </a:solidFill>
                <a:latin typeface="Gill Sans MT"/>
                <a:cs typeface="Gill Sans MT"/>
              </a:rPr>
              <a:t>6.6%</a:t>
            </a:r>
            <a:endParaRPr sz="617">
              <a:solidFill>
                <a:prstClr val="black"/>
              </a:solidFill>
              <a:latin typeface="Gill Sans MT"/>
              <a:cs typeface="Gill Sans MT"/>
            </a:endParaRPr>
          </a:p>
          <a:p>
            <a:pPr marL="38146" defTabSz="752460">
              <a:lnSpc>
                <a:spcPts val="543"/>
              </a:lnSpc>
            </a:pPr>
            <a:r>
              <a:rPr sz="494" spc="-29" dirty="0">
                <a:solidFill>
                  <a:srgbClr val="FFFFFF"/>
                </a:solidFill>
                <a:latin typeface="Gill Sans MT"/>
                <a:cs typeface="Gill Sans MT"/>
              </a:rPr>
              <a:t>&gt;10</a:t>
            </a:r>
            <a:endParaRPr sz="494">
              <a:solidFill>
                <a:prstClr val="black"/>
              </a:solidFill>
              <a:latin typeface="Gill Sans MT"/>
              <a:cs typeface="Gill Sans MT"/>
            </a:endParaRPr>
          </a:p>
        </p:txBody>
      </p:sp>
      <p:sp>
        <p:nvSpPr>
          <p:cNvPr id="18" name="object 18"/>
          <p:cNvSpPr txBox="1"/>
          <p:nvPr/>
        </p:nvSpPr>
        <p:spPr>
          <a:xfrm>
            <a:off x="7108256" y="3720445"/>
            <a:ext cx="990687" cy="461415"/>
          </a:xfrm>
          <a:prstGeom prst="rect">
            <a:avLst/>
          </a:prstGeom>
        </p:spPr>
        <p:txBody>
          <a:bodyPr vert="horz" wrap="square" lIns="0" tIns="9405" rIns="0" bIns="0" rtlCol="0">
            <a:spAutoFit/>
          </a:bodyPr>
          <a:lstStyle/>
          <a:p>
            <a:pPr marL="10451" marR="4180" defTabSz="752460">
              <a:lnSpc>
                <a:spcPct val="104500"/>
              </a:lnSpc>
              <a:spcBef>
                <a:spcPts val="74"/>
              </a:spcBef>
            </a:pPr>
            <a:r>
              <a:rPr sz="699" dirty="0">
                <a:solidFill>
                  <a:prstClr val="black"/>
                </a:solidFill>
                <a:latin typeface="Gill Sans MT"/>
                <a:cs typeface="Gill Sans MT"/>
              </a:rPr>
              <a:t>Percent </a:t>
            </a:r>
            <a:r>
              <a:rPr sz="699" spc="16" dirty="0">
                <a:solidFill>
                  <a:prstClr val="black"/>
                </a:solidFill>
                <a:latin typeface="Gill Sans MT"/>
                <a:cs typeface="Gill Sans MT"/>
              </a:rPr>
              <a:t>of </a:t>
            </a:r>
            <a:r>
              <a:rPr sz="699" spc="8" dirty="0">
                <a:solidFill>
                  <a:prstClr val="black"/>
                </a:solidFill>
                <a:latin typeface="Gill Sans MT"/>
                <a:cs typeface="Gill Sans MT"/>
              </a:rPr>
              <a:t>Smart </a:t>
            </a:r>
            <a:r>
              <a:rPr sz="699" spc="4" dirty="0">
                <a:solidFill>
                  <a:prstClr val="black"/>
                </a:solidFill>
                <a:latin typeface="Gill Sans MT"/>
                <a:cs typeface="Gill Sans MT"/>
              </a:rPr>
              <a:t>Speaker  </a:t>
            </a:r>
            <a:r>
              <a:rPr sz="699" spc="-4" dirty="0">
                <a:solidFill>
                  <a:prstClr val="black"/>
                </a:solidFill>
                <a:latin typeface="Gill Sans MT"/>
                <a:cs typeface="Gill Sans MT"/>
              </a:rPr>
              <a:t>Users That </a:t>
            </a:r>
            <a:r>
              <a:rPr sz="699" spc="-41" dirty="0">
                <a:solidFill>
                  <a:prstClr val="black"/>
                </a:solidFill>
                <a:latin typeface="Gill Sans MT"/>
                <a:cs typeface="Gill Sans MT"/>
              </a:rPr>
              <a:t>Try </a:t>
            </a:r>
            <a:r>
              <a:rPr sz="699" spc="-16" dirty="0">
                <a:solidFill>
                  <a:prstClr val="black"/>
                </a:solidFill>
                <a:latin typeface="Gill Sans MT"/>
                <a:cs typeface="Gill Sans MT"/>
              </a:rPr>
              <a:t>3rd </a:t>
            </a:r>
            <a:r>
              <a:rPr sz="699" spc="4" dirty="0">
                <a:solidFill>
                  <a:prstClr val="black"/>
                </a:solidFill>
                <a:latin typeface="Gill Sans MT"/>
                <a:cs typeface="Gill Sans MT"/>
              </a:rPr>
              <a:t>Party  </a:t>
            </a:r>
            <a:r>
              <a:rPr sz="699" dirty="0">
                <a:solidFill>
                  <a:prstClr val="black"/>
                </a:solidFill>
                <a:latin typeface="Gill Sans MT"/>
                <a:cs typeface="Gill Sans MT"/>
              </a:rPr>
              <a:t>Voice </a:t>
            </a:r>
            <a:r>
              <a:rPr sz="699" spc="4" dirty="0">
                <a:solidFill>
                  <a:prstClr val="black"/>
                </a:solidFill>
                <a:latin typeface="Gill Sans MT"/>
                <a:cs typeface="Gill Sans MT"/>
              </a:rPr>
              <a:t>Apps </a:t>
            </a:r>
            <a:r>
              <a:rPr sz="699" spc="21" dirty="0">
                <a:solidFill>
                  <a:prstClr val="black"/>
                </a:solidFill>
                <a:latin typeface="Gill Sans MT"/>
                <a:cs typeface="Gill Sans MT"/>
              </a:rPr>
              <a:t>and</a:t>
            </a:r>
            <a:r>
              <a:rPr sz="699" spc="-132" dirty="0">
                <a:solidFill>
                  <a:prstClr val="black"/>
                </a:solidFill>
                <a:latin typeface="Gill Sans MT"/>
                <a:cs typeface="Gill Sans MT"/>
              </a:rPr>
              <a:t> </a:t>
            </a:r>
            <a:r>
              <a:rPr sz="699" spc="-25" dirty="0">
                <a:solidFill>
                  <a:prstClr val="black"/>
                </a:solidFill>
                <a:latin typeface="Gill Sans MT"/>
                <a:cs typeface="Gill Sans MT"/>
              </a:rPr>
              <a:t>Convert to  </a:t>
            </a:r>
            <a:r>
              <a:rPr sz="699" spc="-8" dirty="0">
                <a:solidFill>
                  <a:prstClr val="black"/>
                </a:solidFill>
                <a:latin typeface="Gill Sans MT"/>
                <a:cs typeface="Gill Sans MT"/>
              </a:rPr>
              <a:t>Monthly</a:t>
            </a:r>
            <a:r>
              <a:rPr sz="699" spc="-33" dirty="0">
                <a:solidFill>
                  <a:prstClr val="black"/>
                </a:solidFill>
                <a:latin typeface="Gill Sans MT"/>
                <a:cs typeface="Gill Sans MT"/>
              </a:rPr>
              <a:t> </a:t>
            </a:r>
            <a:r>
              <a:rPr sz="699" spc="-4" dirty="0">
                <a:solidFill>
                  <a:prstClr val="black"/>
                </a:solidFill>
                <a:latin typeface="Gill Sans MT"/>
                <a:cs typeface="Gill Sans MT"/>
              </a:rPr>
              <a:t>Users</a:t>
            </a:r>
            <a:endParaRPr sz="699">
              <a:solidFill>
                <a:prstClr val="black"/>
              </a:solidFill>
              <a:latin typeface="Gill Sans MT"/>
              <a:cs typeface="Gill Sans MT"/>
            </a:endParaRPr>
          </a:p>
        </p:txBody>
      </p:sp>
      <p:sp>
        <p:nvSpPr>
          <p:cNvPr id="19" name="object 19"/>
          <p:cNvSpPr txBox="1"/>
          <p:nvPr/>
        </p:nvSpPr>
        <p:spPr>
          <a:xfrm>
            <a:off x="3246555" y="1458546"/>
            <a:ext cx="2626157" cy="1021598"/>
          </a:xfrm>
          <a:prstGeom prst="rect">
            <a:avLst/>
          </a:prstGeom>
        </p:spPr>
        <p:txBody>
          <a:bodyPr vert="horz" wrap="square" lIns="0" tIns="10450" rIns="0" bIns="0" rtlCol="0">
            <a:spAutoFit/>
          </a:bodyPr>
          <a:lstStyle/>
          <a:p>
            <a:pPr marL="10451" marR="4180" defTabSz="752460">
              <a:lnSpc>
                <a:spcPct val="121200"/>
              </a:lnSpc>
              <a:spcBef>
                <a:spcPts val="82"/>
              </a:spcBef>
            </a:pPr>
            <a:r>
              <a:rPr sz="905" spc="21" dirty="0">
                <a:solidFill>
                  <a:srgbClr val="58595B"/>
                </a:solidFill>
                <a:latin typeface="Gill Sans MT"/>
                <a:cs typeface="Gill Sans MT"/>
              </a:rPr>
              <a:t>The</a:t>
            </a:r>
            <a:r>
              <a:rPr sz="905" spc="-37" dirty="0">
                <a:solidFill>
                  <a:srgbClr val="58595B"/>
                </a:solidFill>
                <a:latin typeface="Gill Sans MT"/>
                <a:cs typeface="Gill Sans MT"/>
              </a:rPr>
              <a:t> </a:t>
            </a:r>
            <a:r>
              <a:rPr sz="905" spc="82" dirty="0">
                <a:solidFill>
                  <a:srgbClr val="58595B"/>
                </a:solidFill>
                <a:latin typeface="Gill Sans MT"/>
                <a:cs typeface="Gill Sans MT"/>
              </a:rPr>
              <a:t>same</a:t>
            </a:r>
            <a:r>
              <a:rPr sz="905" spc="-33" dirty="0">
                <a:solidFill>
                  <a:srgbClr val="58595B"/>
                </a:solidFill>
                <a:latin typeface="Gill Sans MT"/>
                <a:cs typeface="Gill Sans MT"/>
              </a:rPr>
              <a:t> </a:t>
            </a:r>
            <a:r>
              <a:rPr sz="905" spc="4" dirty="0">
                <a:solidFill>
                  <a:srgbClr val="58595B"/>
                </a:solidFill>
                <a:latin typeface="Gill Sans MT"/>
                <a:cs typeface="Gill Sans MT"/>
              </a:rPr>
              <a:t>ratio</a:t>
            </a:r>
            <a:r>
              <a:rPr sz="905" spc="-37"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33" dirty="0">
                <a:solidFill>
                  <a:srgbClr val="58595B"/>
                </a:solidFill>
                <a:latin typeface="Gill Sans MT"/>
                <a:cs typeface="Gill Sans MT"/>
              </a:rPr>
              <a:t>speaker</a:t>
            </a:r>
            <a:r>
              <a:rPr sz="905" spc="-37" dirty="0">
                <a:solidFill>
                  <a:srgbClr val="58595B"/>
                </a:solidFill>
                <a:latin typeface="Gill Sans MT"/>
                <a:cs typeface="Gill Sans MT"/>
              </a:rPr>
              <a:t> </a:t>
            </a:r>
            <a:r>
              <a:rPr sz="905" spc="25" dirty="0">
                <a:solidFill>
                  <a:srgbClr val="58595B"/>
                </a:solidFill>
                <a:latin typeface="Gill Sans MT"/>
                <a:cs typeface="Gill Sans MT"/>
              </a:rPr>
              <a:t>owners</a:t>
            </a:r>
            <a:r>
              <a:rPr sz="905" spc="-33" dirty="0">
                <a:solidFill>
                  <a:srgbClr val="58595B"/>
                </a:solidFill>
                <a:latin typeface="Gill Sans MT"/>
                <a:cs typeface="Gill Sans MT"/>
              </a:rPr>
              <a:t> </a:t>
            </a:r>
            <a:r>
              <a:rPr sz="905" spc="-4" dirty="0">
                <a:solidFill>
                  <a:srgbClr val="58595B"/>
                </a:solidFill>
                <a:latin typeface="Gill Sans MT"/>
                <a:cs typeface="Gill Sans MT"/>
              </a:rPr>
              <a:t>report</a:t>
            </a:r>
            <a:r>
              <a:rPr sz="905" spc="-33" dirty="0">
                <a:solidFill>
                  <a:srgbClr val="58595B"/>
                </a:solidFill>
                <a:latin typeface="Gill Sans MT"/>
                <a:cs typeface="Gill Sans MT"/>
              </a:rPr>
              <a:t> </a:t>
            </a:r>
            <a:r>
              <a:rPr sz="905" spc="33" dirty="0">
                <a:solidFill>
                  <a:srgbClr val="58595B"/>
                </a:solidFill>
                <a:latin typeface="Gill Sans MT"/>
                <a:cs typeface="Gill Sans MT"/>
              </a:rPr>
              <a:t>hav-  </a:t>
            </a:r>
            <a:r>
              <a:rPr sz="905" spc="49" dirty="0">
                <a:solidFill>
                  <a:srgbClr val="58595B"/>
                </a:solidFill>
                <a:latin typeface="Gill Sans MT"/>
                <a:cs typeface="Gill Sans MT"/>
              </a:rPr>
              <a:t>ing</a:t>
            </a:r>
            <a:r>
              <a:rPr sz="905" spc="-33" dirty="0">
                <a:solidFill>
                  <a:srgbClr val="58595B"/>
                </a:solidFill>
                <a:latin typeface="Gill Sans MT"/>
                <a:cs typeface="Gill Sans MT"/>
              </a:rPr>
              <a:t> </a:t>
            </a:r>
            <a:r>
              <a:rPr sz="905" spc="53" dirty="0">
                <a:solidFill>
                  <a:srgbClr val="58595B"/>
                </a:solidFill>
                <a:latin typeface="Gill Sans MT"/>
                <a:cs typeface="Gill Sans MT"/>
              </a:rPr>
              <a:t>used</a:t>
            </a:r>
            <a:r>
              <a:rPr sz="905" spc="-33" dirty="0">
                <a:solidFill>
                  <a:srgbClr val="58595B"/>
                </a:solidFill>
                <a:latin typeface="Gill Sans MT"/>
                <a:cs typeface="Gill Sans MT"/>
              </a:rPr>
              <a:t> </a:t>
            </a:r>
            <a:r>
              <a:rPr sz="905" spc="8" dirty="0">
                <a:solidFill>
                  <a:srgbClr val="58595B"/>
                </a:solidFill>
                <a:latin typeface="Gill Sans MT"/>
                <a:cs typeface="Gill Sans MT"/>
              </a:rPr>
              <a:t>third-party</a:t>
            </a:r>
            <a:r>
              <a:rPr sz="905" spc="-33" dirty="0">
                <a:solidFill>
                  <a:srgbClr val="58595B"/>
                </a:solidFill>
                <a:latin typeface="Gill Sans MT"/>
                <a:cs typeface="Gill Sans MT"/>
              </a:rPr>
              <a:t>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74" dirty="0">
                <a:solidFill>
                  <a:srgbClr val="58595B"/>
                </a:solidFill>
                <a:latin typeface="Gill Sans MT"/>
                <a:cs typeface="Gill Sans MT"/>
              </a:rPr>
              <a:t>apps</a:t>
            </a:r>
            <a:r>
              <a:rPr sz="905" spc="-33" dirty="0">
                <a:solidFill>
                  <a:srgbClr val="58595B"/>
                </a:solidFill>
                <a:latin typeface="Gill Sans MT"/>
                <a:cs typeface="Gill Sans MT"/>
              </a:rPr>
              <a:t> </a:t>
            </a:r>
            <a:r>
              <a:rPr sz="905" spc="12" dirty="0">
                <a:solidFill>
                  <a:srgbClr val="58595B"/>
                </a:solidFill>
                <a:latin typeface="Gill Sans MT"/>
                <a:cs typeface="Gill Sans MT"/>
              </a:rPr>
              <a:t>(i.e.</a:t>
            </a:r>
            <a:r>
              <a:rPr sz="905" spc="-33" dirty="0">
                <a:solidFill>
                  <a:srgbClr val="58595B"/>
                </a:solidFill>
                <a:latin typeface="Gill Sans MT"/>
                <a:cs typeface="Gill Sans MT"/>
              </a:rPr>
              <a:t> </a:t>
            </a:r>
            <a:r>
              <a:rPr sz="905" spc="33" dirty="0">
                <a:solidFill>
                  <a:srgbClr val="58595B"/>
                </a:solidFill>
                <a:latin typeface="Gill Sans MT"/>
                <a:cs typeface="Gill Sans MT"/>
              </a:rPr>
              <a:t>those</a:t>
            </a:r>
            <a:r>
              <a:rPr sz="905" spc="-33" dirty="0">
                <a:solidFill>
                  <a:srgbClr val="58595B"/>
                </a:solidFill>
                <a:latin typeface="Gill Sans MT"/>
                <a:cs typeface="Gill Sans MT"/>
              </a:rPr>
              <a:t> </a:t>
            </a:r>
            <a:r>
              <a:rPr sz="905" spc="8" dirty="0">
                <a:solidFill>
                  <a:srgbClr val="58595B"/>
                </a:solidFill>
                <a:latin typeface="Gill Sans MT"/>
                <a:cs typeface="Gill Sans MT"/>
              </a:rPr>
              <a:t>not</a:t>
            </a:r>
            <a:r>
              <a:rPr sz="905" spc="-33" dirty="0">
                <a:solidFill>
                  <a:srgbClr val="58595B"/>
                </a:solidFill>
                <a:latin typeface="Gill Sans MT"/>
                <a:cs typeface="Gill Sans MT"/>
              </a:rPr>
              <a:t> </a:t>
            </a:r>
            <a:r>
              <a:rPr sz="905" spc="62" dirty="0">
                <a:solidFill>
                  <a:srgbClr val="58595B"/>
                </a:solidFill>
                <a:latin typeface="Gill Sans MT"/>
                <a:cs typeface="Gill Sans MT"/>
              </a:rPr>
              <a:t>made  </a:t>
            </a:r>
            <a:r>
              <a:rPr sz="905" spc="37" dirty="0">
                <a:solidFill>
                  <a:srgbClr val="58595B"/>
                </a:solidFill>
                <a:latin typeface="Gill Sans MT"/>
                <a:cs typeface="Gill Sans MT"/>
              </a:rPr>
              <a:t>by </a:t>
            </a:r>
            <a:r>
              <a:rPr sz="905" spc="16" dirty="0">
                <a:solidFill>
                  <a:srgbClr val="58595B"/>
                </a:solidFill>
                <a:latin typeface="Gill Sans MT"/>
                <a:cs typeface="Gill Sans MT"/>
              </a:rPr>
              <a:t>the </a:t>
            </a:r>
            <a:r>
              <a:rPr sz="905" spc="25" dirty="0">
                <a:solidFill>
                  <a:srgbClr val="58595B"/>
                </a:solidFill>
                <a:latin typeface="Gill Sans MT"/>
                <a:cs typeface="Gill Sans MT"/>
              </a:rPr>
              <a:t>voice </a:t>
            </a:r>
            <a:r>
              <a:rPr sz="905" spc="62" dirty="0">
                <a:solidFill>
                  <a:srgbClr val="58595B"/>
                </a:solidFill>
                <a:latin typeface="Gill Sans MT"/>
                <a:cs typeface="Gill Sans MT"/>
              </a:rPr>
              <a:t>assistant </a:t>
            </a:r>
            <a:r>
              <a:rPr sz="905" spc="4" dirty="0">
                <a:solidFill>
                  <a:srgbClr val="58595B"/>
                </a:solidFill>
                <a:latin typeface="Gill Sans MT"/>
                <a:cs typeface="Gill Sans MT"/>
              </a:rPr>
              <a:t>provider) </a:t>
            </a:r>
            <a:r>
              <a:rPr sz="905" spc="41" dirty="0">
                <a:solidFill>
                  <a:srgbClr val="58595B"/>
                </a:solidFill>
                <a:latin typeface="Gill Sans MT"/>
                <a:cs typeface="Gill Sans MT"/>
              </a:rPr>
              <a:t>at </a:t>
            </a:r>
            <a:r>
              <a:rPr sz="905" spc="16" dirty="0">
                <a:solidFill>
                  <a:srgbClr val="58595B"/>
                </a:solidFill>
                <a:latin typeface="Gill Sans MT"/>
                <a:cs typeface="Gill Sans MT"/>
              </a:rPr>
              <a:t>the </a:t>
            </a:r>
            <a:r>
              <a:rPr sz="905" spc="37" dirty="0">
                <a:solidFill>
                  <a:srgbClr val="58595B"/>
                </a:solidFill>
                <a:latin typeface="Gill Sans MT"/>
                <a:cs typeface="Gill Sans MT"/>
              </a:rPr>
              <a:t>end of </a:t>
            </a:r>
            <a:r>
              <a:rPr sz="905" spc="41" dirty="0">
                <a:solidFill>
                  <a:srgbClr val="58595B"/>
                </a:solidFill>
                <a:latin typeface="Gill Sans MT"/>
                <a:cs typeface="Gill Sans MT"/>
              </a:rPr>
              <a:t>2018  </a:t>
            </a:r>
            <a:r>
              <a:rPr sz="905" spc="103" dirty="0">
                <a:solidFill>
                  <a:srgbClr val="58595B"/>
                </a:solidFill>
                <a:latin typeface="Gill Sans MT"/>
                <a:cs typeface="Gill Sans MT"/>
              </a:rPr>
              <a:t>as </a:t>
            </a:r>
            <a:r>
              <a:rPr sz="905" spc="16" dirty="0">
                <a:solidFill>
                  <a:srgbClr val="58595B"/>
                </a:solidFill>
                <a:latin typeface="Gill Sans MT"/>
                <a:cs typeface="Gill Sans MT"/>
              </a:rPr>
              <a:t>the </a:t>
            </a:r>
            <a:r>
              <a:rPr sz="905" spc="25" dirty="0">
                <a:solidFill>
                  <a:srgbClr val="58595B"/>
                </a:solidFill>
                <a:latin typeface="Gill Sans MT"/>
                <a:cs typeface="Gill Sans MT"/>
              </a:rPr>
              <a:t>previous </a:t>
            </a:r>
            <a:r>
              <a:rPr sz="905" spc="12" dirty="0">
                <a:solidFill>
                  <a:srgbClr val="58595B"/>
                </a:solidFill>
                <a:latin typeface="Gill Sans MT"/>
                <a:cs typeface="Gill Sans MT"/>
              </a:rPr>
              <a:t>year. </a:t>
            </a:r>
            <a:r>
              <a:rPr sz="905" spc="8" dirty="0">
                <a:solidFill>
                  <a:srgbClr val="58595B"/>
                </a:solidFill>
                <a:latin typeface="Gill Sans MT"/>
                <a:cs typeface="Gill Sans MT"/>
              </a:rPr>
              <a:t>More </a:t>
            </a:r>
            <a:r>
              <a:rPr sz="905" spc="41" dirty="0">
                <a:solidFill>
                  <a:srgbClr val="58595B"/>
                </a:solidFill>
                <a:latin typeface="Gill Sans MT"/>
                <a:cs typeface="Gill Sans MT"/>
              </a:rPr>
              <a:t>than </a:t>
            </a:r>
            <a:r>
              <a:rPr sz="905" spc="53" dirty="0">
                <a:solidFill>
                  <a:srgbClr val="58595B"/>
                </a:solidFill>
                <a:latin typeface="Gill Sans MT"/>
                <a:cs typeface="Gill Sans MT"/>
              </a:rPr>
              <a:t>half </a:t>
            </a:r>
            <a:r>
              <a:rPr sz="905" spc="37" dirty="0">
                <a:solidFill>
                  <a:srgbClr val="58595B"/>
                </a:solidFill>
                <a:latin typeface="Gill Sans MT"/>
                <a:cs typeface="Gill Sans MT"/>
              </a:rPr>
              <a:t>of </a:t>
            </a:r>
            <a:r>
              <a:rPr sz="905" spc="45" dirty="0">
                <a:solidFill>
                  <a:srgbClr val="58595B"/>
                </a:solidFill>
                <a:latin typeface="Gill Sans MT"/>
                <a:cs typeface="Gill Sans MT"/>
              </a:rPr>
              <a:t>consumers  </a:t>
            </a:r>
            <a:r>
              <a:rPr sz="905" spc="25" dirty="0">
                <a:solidFill>
                  <a:srgbClr val="58595B"/>
                </a:solidFill>
                <a:latin typeface="Gill Sans MT"/>
                <a:cs typeface="Gill Sans MT"/>
              </a:rPr>
              <a:t>that </a:t>
            </a:r>
            <a:r>
              <a:rPr sz="905" spc="-12" dirty="0">
                <a:solidFill>
                  <a:srgbClr val="58595B"/>
                </a:solidFill>
                <a:latin typeface="Gill Sans MT"/>
                <a:cs typeface="Gill Sans MT"/>
              </a:rPr>
              <a:t>try </a:t>
            </a:r>
            <a:r>
              <a:rPr sz="905" spc="8" dirty="0">
                <a:solidFill>
                  <a:srgbClr val="58595B"/>
                </a:solidFill>
                <a:latin typeface="Gill Sans MT"/>
                <a:cs typeface="Gill Sans MT"/>
              </a:rPr>
              <a:t>third-party </a:t>
            </a:r>
            <a:r>
              <a:rPr sz="905" spc="25" dirty="0">
                <a:solidFill>
                  <a:srgbClr val="58595B"/>
                </a:solidFill>
                <a:latin typeface="Gill Sans MT"/>
                <a:cs typeface="Gill Sans MT"/>
              </a:rPr>
              <a:t>voice </a:t>
            </a:r>
            <a:r>
              <a:rPr sz="905" spc="74" dirty="0">
                <a:solidFill>
                  <a:srgbClr val="58595B"/>
                </a:solidFill>
                <a:latin typeface="Gill Sans MT"/>
                <a:cs typeface="Gill Sans MT"/>
              </a:rPr>
              <a:t>apps </a:t>
            </a:r>
            <a:r>
              <a:rPr sz="905" spc="49" dirty="0">
                <a:solidFill>
                  <a:srgbClr val="58595B"/>
                </a:solidFill>
                <a:latin typeface="Gill Sans MT"/>
                <a:cs typeface="Gill Sans MT"/>
              </a:rPr>
              <a:t>have </a:t>
            </a:r>
            <a:r>
              <a:rPr sz="905" spc="-4" dirty="0">
                <a:solidFill>
                  <a:srgbClr val="58595B"/>
                </a:solidFill>
                <a:latin typeface="Gill Sans MT"/>
                <a:cs typeface="Gill Sans MT"/>
              </a:rPr>
              <a:t>tried </a:t>
            </a:r>
            <a:r>
              <a:rPr sz="905" spc="41" dirty="0">
                <a:solidFill>
                  <a:srgbClr val="58595B"/>
                </a:solidFill>
                <a:latin typeface="Gill Sans MT"/>
                <a:cs typeface="Gill Sans MT"/>
              </a:rPr>
              <a:t>at least  </a:t>
            </a:r>
            <a:r>
              <a:rPr sz="905" spc="4" dirty="0">
                <a:solidFill>
                  <a:srgbClr val="58595B"/>
                </a:solidFill>
                <a:latin typeface="Gill Sans MT"/>
                <a:cs typeface="Gill Sans MT"/>
              </a:rPr>
              <a:t>three</a:t>
            </a:r>
            <a:r>
              <a:rPr sz="905" spc="-37"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21" dirty="0">
                <a:solidFill>
                  <a:srgbClr val="58595B"/>
                </a:solidFill>
                <a:latin typeface="Gill Sans MT"/>
                <a:cs typeface="Gill Sans MT"/>
              </a:rPr>
              <a:t>nearly</a:t>
            </a:r>
            <a:r>
              <a:rPr sz="905" spc="-33" dirty="0">
                <a:solidFill>
                  <a:srgbClr val="58595B"/>
                </a:solidFill>
                <a:latin typeface="Gill Sans MT"/>
                <a:cs typeface="Gill Sans MT"/>
              </a:rPr>
              <a:t> </a:t>
            </a:r>
            <a:r>
              <a:rPr sz="905" spc="45" dirty="0">
                <a:solidFill>
                  <a:srgbClr val="58595B"/>
                </a:solidFill>
                <a:latin typeface="Gill Sans MT"/>
                <a:cs typeface="Gill Sans MT"/>
              </a:rPr>
              <a:t>12%</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33" dirty="0">
                <a:solidFill>
                  <a:srgbClr val="58595B"/>
                </a:solidFill>
                <a:latin typeface="Gill Sans MT"/>
                <a:cs typeface="Gill Sans MT"/>
              </a:rPr>
              <a:t> </a:t>
            </a:r>
            <a:r>
              <a:rPr sz="905" spc="53" dirty="0">
                <a:solidFill>
                  <a:srgbClr val="58595B"/>
                </a:solidFill>
                <a:latin typeface="Gill Sans MT"/>
                <a:cs typeface="Gill Sans MT"/>
              </a:rPr>
              <a:t>used</a:t>
            </a:r>
            <a:r>
              <a:rPr sz="905" spc="-33" dirty="0">
                <a:solidFill>
                  <a:srgbClr val="58595B"/>
                </a:solidFill>
                <a:latin typeface="Gill Sans MT"/>
                <a:cs typeface="Gill Sans MT"/>
              </a:rPr>
              <a:t> </a:t>
            </a:r>
            <a:r>
              <a:rPr sz="905" spc="16" dirty="0">
                <a:solidFill>
                  <a:srgbClr val="58595B"/>
                </a:solidFill>
                <a:latin typeface="Gill Sans MT"/>
                <a:cs typeface="Gill Sans MT"/>
              </a:rPr>
              <a:t>more</a:t>
            </a:r>
            <a:r>
              <a:rPr sz="905" spc="-37" dirty="0">
                <a:solidFill>
                  <a:srgbClr val="58595B"/>
                </a:solidFill>
                <a:latin typeface="Gill Sans MT"/>
                <a:cs typeface="Gill Sans MT"/>
              </a:rPr>
              <a:t> </a:t>
            </a:r>
            <a:r>
              <a:rPr sz="905" spc="41" dirty="0">
                <a:solidFill>
                  <a:srgbClr val="58595B"/>
                </a:solidFill>
                <a:latin typeface="Gill Sans MT"/>
                <a:cs typeface="Gill Sans MT"/>
              </a:rPr>
              <a:t>than</a:t>
            </a:r>
            <a:r>
              <a:rPr sz="905" spc="-33" dirty="0">
                <a:solidFill>
                  <a:srgbClr val="58595B"/>
                </a:solidFill>
                <a:latin typeface="Gill Sans MT"/>
                <a:cs typeface="Gill Sans MT"/>
              </a:rPr>
              <a:t> </a:t>
            </a:r>
            <a:r>
              <a:rPr sz="905" spc="25" dirty="0">
                <a:solidFill>
                  <a:srgbClr val="58595B"/>
                </a:solidFill>
                <a:latin typeface="Gill Sans MT"/>
                <a:cs typeface="Gill Sans MT"/>
              </a:rPr>
              <a:t>six.</a:t>
            </a:r>
            <a:endParaRPr sz="905">
              <a:solidFill>
                <a:prstClr val="black"/>
              </a:solidFill>
              <a:latin typeface="Gill Sans MT"/>
              <a:cs typeface="Gill Sans MT"/>
            </a:endParaRPr>
          </a:p>
        </p:txBody>
      </p:sp>
      <p:sp>
        <p:nvSpPr>
          <p:cNvPr id="20" name="object 20"/>
          <p:cNvSpPr txBox="1"/>
          <p:nvPr/>
        </p:nvSpPr>
        <p:spPr>
          <a:xfrm>
            <a:off x="3246555" y="2566579"/>
            <a:ext cx="2600554" cy="853090"/>
          </a:xfrm>
          <a:prstGeom prst="rect">
            <a:avLst/>
          </a:prstGeom>
        </p:spPr>
        <p:txBody>
          <a:bodyPr vert="horz" wrap="square" lIns="0" tIns="10450" rIns="0" bIns="0" rtlCol="0">
            <a:spAutoFit/>
          </a:bodyPr>
          <a:lstStyle/>
          <a:p>
            <a:pPr marL="10451" marR="4180" defTabSz="752460">
              <a:lnSpc>
                <a:spcPct val="121300"/>
              </a:lnSpc>
              <a:spcBef>
                <a:spcPts val="82"/>
              </a:spcBef>
            </a:pPr>
            <a:r>
              <a:rPr sz="905" spc="37" dirty="0">
                <a:solidFill>
                  <a:srgbClr val="58595B"/>
                </a:solidFill>
                <a:latin typeface="Gill Sans MT"/>
                <a:cs typeface="Gill Sans MT"/>
              </a:rPr>
              <a:t>Even</a:t>
            </a:r>
            <a:r>
              <a:rPr sz="905" spc="-37" dirty="0">
                <a:solidFill>
                  <a:srgbClr val="58595B"/>
                </a:solidFill>
                <a:latin typeface="Gill Sans MT"/>
                <a:cs typeface="Gill Sans MT"/>
              </a:rPr>
              <a:t> </a:t>
            </a:r>
            <a:r>
              <a:rPr sz="905" spc="16" dirty="0">
                <a:solidFill>
                  <a:srgbClr val="58595B"/>
                </a:solidFill>
                <a:latin typeface="Gill Sans MT"/>
                <a:cs typeface="Gill Sans MT"/>
              </a:rPr>
              <a:t>more</a:t>
            </a:r>
            <a:r>
              <a:rPr sz="905" spc="-33" dirty="0">
                <a:solidFill>
                  <a:srgbClr val="58595B"/>
                </a:solidFill>
                <a:latin typeface="Gill Sans MT"/>
                <a:cs typeface="Gill Sans MT"/>
              </a:rPr>
              <a:t> </a:t>
            </a:r>
            <a:r>
              <a:rPr sz="905" spc="25" dirty="0">
                <a:solidFill>
                  <a:srgbClr val="58595B"/>
                </a:solidFill>
                <a:latin typeface="Gill Sans MT"/>
                <a:cs typeface="Gill Sans MT"/>
              </a:rPr>
              <a:t>interesting</a:t>
            </a:r>
            <a:r>
              <a:rPr sz="905" spc="-33" dirty="0">
                <a:solidFill>
                  <a:srgbClr val="58595B"/>
                </a:solidFill>
                <a:latin typeface="Gill Sans MT"/>
                <a:cs typeface="Gill Sans MT"/>
              </a:rPr>
              <a:t> </a:t>
            </a:r>
            <a:r>
              <a:rPr sz="905" spc="53" dirty="0">
                <a:solidFill>
                  <a:srgbClr val="58595B"/>
                </a:solidFill>
                <a:latin typeface="Gill Sans MT"/>
                <a:cs typeface="Gill Sans MT"/>
              </a:rPr>
              <a:t>is</a:t>
            </a:r>
            <a:r>
              <a:rPr sz="905" spc="-37" dirty="0">
                <a:solidFill>
                  <a:srgbClr val="58595B"/>
                </a:solidFill>
                <a:latin typeface="Gill Sans MT"/>
                <a:cs typeface="Gill Sans MT"/>
              </a:rPr>
              <a:t> </a:t>
            </a:r>
            <a:r>
              <a:rPr sz="905" spc="37" dirty="0">
                <a:solidFill>
                  <a:srgbClr val="58595B"/>
                </a:solidFill>
                <a:latin typeface="Gill Sans MT"/>
                <a:cs typeface="Gill Sans MT"/>
              </a:rPr>
              <a:t>about</a:t>
            </a:r>
            <a:r>
              <a:rPr sz="905" spc="-33" dirty="0">
                <a:solidFill>
                  <a:srgbClr val="58595B"/>
                </a:solidFill>
                <a:latin typeface="Gill Sans MT"/>
                <a:cs typeface="Gill Sans MT"/>
              </a:rPr>
              <a:t> </a:t>
            </a:r>
            <a:r>
              <a:rPr sz="905" spc="45" dirty="0">
                <a:solidFill>
                  <a:srgbClr val="58595B"/>
                </a:solidFill>
                <a:latin typeface="Gill Sans MT"/>
                <a:cs typeface="Gill Sans MT"/>
              </a:rPr>
              <a:t>93%</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7" dirty="0">
                <a:solidFill>
                  <a:srgbClr val="58595B"/>
                </a:solidFill>
                <a:latin typeface="Gill Sans MT"/>
                <a:cs typeface="Gill Sans MT"/>
              </a:rPr>
              <a:t> </a:t>
            </a:r>
            <a:r>
              <a:rPr sz="905" spc="41" dirty="0">
                <a:solidFill>
                  <a:srgbClr val="58595B"/>
                </a:solidFill>
                <a:latin typeface="Gill Sans MT"/>
                <a:cs typeface="Gill Sans MT"/>
              </a:rPr>
              <a:t>speak-  </a:t>
            </a:r>
            <a:r>
              <a:rPr sz="905" spc="-12" dirty="0">
                <a:solidFill>
                  <a:srgbClr val="58595B"/>
                </a:solidFill>
                <a:latin typeface="Gill Sans MT"/>
                <a:cs typeface="Gill Sans MT"/>
              </a:rPr>
              <a:t>er </a:t>
            </a:r>
            <a:r>
              <a:rPr sz="905" spc="25" dirty="0">
                <a:solidFill>
                  <a:srgbClr val="58595B"/>
                </a:solidFill>
                <a:latin typeface="Gill Sans MT"/>
                <a:cs typeface="Gill Sans MT"/>
              </a:rPr>
              <a:t>owners that </a:t>
            </a:r>
            <a:r>
              <a:rPr sz="905" spc="-12" dirty="0">
                <a:solidFill>
                  <a:srgbClr val="58595B"/>
                </a:solidFill>
                <a:latin typeface="Gill Sans MT"/>
                <a:cs typeface="Gill Sans MT"/>
              </a:rPr>
              <a:t>try </a:t>
            </a:r>
            <a:r>
              <a:rPr sz="905" spc="8" dirty="0">
                <a:solidFill>
                  <a:srgbClr val="58595B"/>
                </a:solidFill>
                <a:latin typeface="Gill Sans MT"/>
                <a:cs typeface="Gill Sans MT"/>
              </a:rPr>
              <a:t>third-party </a:t>
            </a:r>
            <a:r>
              <a:rPr sz="905" spc="25" dirty="0">
                <a:solidFill>
                  <a:srgbClr val="58595B"/>
                </a:solidFill>
                <a:latin typeface="Gill Sans MT"/>
                <a:cs typeface="Gill Sans MT"/>
              </a:rPr>
              <a:t>voice </a:t>
            </a:r>
            <a:r>
              <a:rPr sz="905" spc="74" dirty="0">
                <a:solidFill>
                  <a:srgbClr val="58595B"/>
                </a:solidFill>
                <a:latin typeface="Gill Sans MT"/>
                <a:cs typeface="Gill Sans MT"/>
              </a:rPr>
              <a:t>apps say </a:t>
            </a:r>
            <a:r>
              <a:rPr sz="905" spc="21" dirty="0">
                <a:solidFill>
                  <a:srgbClr val="58595B"/>
                </a:solidFill>
                <a:latin typeface="Gill Sans MT"/>
                <a:cs typeface="Gill Sans MT"/>
              </a:rPr>
              <a:t>they  </a:t>
            </a:r>
            <a:r>
              <a:rPr sz="905" spc="45" dirty="0">
                <a:solidFill>
                  <a:srgbClr val="58595B"/>
                </a:solidFill>
                <a:latin typeface="Gill Sans MT"/>
                <a:cs typeface="Gill Sans MT"/>
              </a:rPr>
              <a:t>become</a:t>
            </a:r>
            <a:r>
              <a:rPr sz="905" spc="-33" dirty="0">
                <a:solidFill>
                  <a:srgbClr val="58595B"/>
                </a:solidFill>
                <a:latin typeface="Gill Sans MT"/>
                <a:cs typeface="Gill Sans MT"/>
              </a:rPr>
              <a:t> </a:t>
            </a:r>
            <a:r>
              <a:rPr sz="905" spc="29" dirty="0">
                <a:solidFill>
                  <a:srgbClr val="58595B"/>
                </a:solidFill>
                <a:latin typeface="Gill Sans MT"/>
                <a:cs typeface="Gill Sans MT"/>
              </a:rPr>
              <a:t>monthly</a:t>
            </a:r>
            <a:r>
              <a:rPr sz="905" spc="-33" dirty="0">
                <a:solidFill>
                  <a:srgbClr val="58595B"/>
                </a:solidFill>
                <a:latin typeface="Gill Sans MT"/>
                <a:cs typeface="Gill Sans MT"/>
              </a:rPr>
              <a:t> </a:t>
            </a:r>
            <a:r>
              <a:rPr sz="905" spc="37" dirty="0">
                <a:solidFill>
                  <a:srgbClr val="58595B"/>
                </a:solidFill>
                <a:latin typeface="Gill Sans MT"/>
                <a:cs typeface="Gill Sans MT"/>
              </a:rPr>
              <a:t>users.</a:t>
            </a:r>
            <a:r>
              <a:rPr sz="905" spc="-33" dirty="0">
                <a:solidFill>
                  <a:srgbClr val="58595B"/>
                </a:solidFill>
                <a:latin typeface="Gill Sans MT"/>
                <a:cs typeface="Gill Sans MT"/>
              </a:rPr>
              <a:t> </a:t>
            </a:r>
            <a:r>
              <a:rPr sz="905" spc="4" dirty="0">
                <a:solidFill>
                  <a:srgbClr val="58595B"/>
                </a:solidFill>
                <a:latin typeface="Gill Sans MT"/>
                <a:cs typeface="Gill Sans MT"/>
              </a:rPr>
              <a:t>And,</a:t>
            </a:r>
            <a:r>
              <a:rPr sz="905" spc="-33" dirty="0">
                <a:solidFill>
                  <a:srgbClr val="58595B"/>
                </a:solidFill>
                <a:latin typeface="Gill Sans MT"/>
                <a:cs typeface="Gill Sans MT"/>
              </a:rPr>
              <a:t> </a:t>
            </a:r>
            <a:r>
              <a:rPr sz="905" spc="45" dirty="0">
                <a:solidFill>
                  <a:srgbClr val="58595B"/>
                </a:solidFill>
                <a:latin typeface="Gill Sans MT"/>
                <a:cs typeface="Gill Sans MT"/>
              </a:rPr>
              <a:t>55%</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37" dirty="0">
                <a:solidFill>
                  <a:srgbClr val="58595B"/>
                </a:solidFill>
                <a:latin typeface="Gill Sans MT"/>
                <a:cs typeface="Gill Sans MT"/>
              </a:rPr>
              <a:t>these</a:t>
            </a:r>
            <a:r>
              <a:rPr sz="905" spc="-33" dirty="0">
                <a:solidFill>
                  <a:srgbClr val="58595B"/>
                </a:solidFill>
                <a:latin typeface="Gill Sans MT"/>
                <a:cs typeface="Gill Sans MT"/>
              </a:rPr>
              <a:t> </a:t>
            </a:r>
            <a:r>
              <a:rPr sz="905" spc="25" dirty="0">
                <a:solidFill>
                  <a:srgbClr val="58595B"/>
                </a:solidFill>
                <a:latin typeface="Gill Sans MT"/>
                <a:cs typeface="Gill Sans MT"/>
              </a:rPr>
              <a:t>monthly  </a:t>
            </a:r>
            <a:r>
              <a:rPr sz="905" spc="45" dirty="0">
                <a:solidFill>
                  <a:srgbClr val="58595B"/>
                </a:solidFill>
                <a:latin typeface="Gill Sans MT"/>
                <a:cs typeface="Gill Sans MT"/>
              </a:rPr>
              <a:t>users </a:t>
            </a:r>
            <a:r>
              <a:rPr sz="905" spc="21" dirty="0">
                <a:solidFill>
                  <a:srgbClr val="58595B"/>
                </a:solidFill>
                <a:latin typeface="Gill Sans MT"/>
                <a:cs typeface="Gill Sans MT"/>
              </a:rPr>
              <a:t>are </a:t>
            </a:r>
            <a:r>
              <a:rPr sz="905" spc="70" dirty="0">
                <a:solidFill>
                  <a:srgbClr val="58595B"/>
                </a:solidFill>
                <a:latin typeface="Gill Sans MT"/>
                <a:cs typeface="Gill Sans MT"/>
              </a:rPr>
              <a:t>accessing </a:t>
            </a:r>
            <a:r>
              <a:rPr sz="905" spc="41" dirty="0">
                <a:solidFill>
                  <a:srgbClr val="58595B"/>
                </a:solidFill>
                <a:latin typeface="Gill Sans MT"/>
                <a:cs typeface="Gill Sans MT"/>
              </a:rPr>
              <a:t>at least </a:t>
            </a:r>
            <a:r>
              <a:rPr sz="905" spc="4" dirty="0">
                <a:solidFill>
                  <a:srgbClr val="58595B"/>
                </a:solidFill>
                <a:latin typeface="Gill Sans MT"/>
                <a:cs typeface="Gill Sans MT"/>
              </a:rPr>
              <a:t>two </a:t>
            </a:r>
            <a:r>
              <a:rPr sz="905" spc="25" dirty="0">
                <a:solidFill>
                  <a:srgbClr val="58595B"/>
                </a:solidFill>
                <a:latin typeface="Gill Sans MT"/>
                <a:cs typeface="Gill Sans MT"/>
              </a:rPr>
              <a:t>voice </a:t>
            </a:r>
            <a:r>
              <a:rPr sz="905" spc="74" dirty="0">
                <a:solidFill>
                  <a:srgbClr val="58595B"/>
                </a:solidFill>
                <a:latin typeface="Gill Sans MT"/>
                <a:cs typeface="Gill Sans MT"/>
              </a:rPr>
              <a:t>apps </a:t>
            </a:r>
            <a:r>
              <a:rPr sz="905" spc="25" dirty="0">
                <a:solidFill>
                  <a:srgbClr val="58595B"/>
                </a:solidFill>
                <a:latin typeface="Gill Sans MT"/>
                <a:cs typeface="Gill Sans MT"/>
              </a:rPr>
              <a:t>from  </a:t>
            </a:r>
            <a:r>
              <a:rPr sz="905" dirty="0">
                <a:solidFill>
                  <a:srgbClr val="58595B"/>
                </a:solidFill>
                <a:latin typeface="Gill Sans MT"/>
                <a:cs typeface="Gill Sans MT"/>
              </a:rPr>
              <a:t>third</a:t>
            </a:r>
            <a:r>
              <a:rPr sz="905" spc="-33" dirty="0">
                <a:solidFill>
                  <a:srgbClr val="58595B"/>
                </a:solidFill>
                <a:latin typeface="Gill Sans MT"/>
                <a:cs typeface="Gill Sans MT"/>
              </a:rPr>
              <a:t> </a:t>
            </a:r>
            <a:r>
              <a:rPr sz="905" spc="33" dirty="0">
                <a:solidFill>
                  <a:srgbClr val="58595B"/>
                </a:solidFill>
                <a:latin typeface="Gill Sans MT"/>
                <a:cs typeface="Gill Sans MT"/>
              </a:rPr>
              <a:t>parties</a:t>
            </a:r>
            <a:r>
              <a:rPr sz="905" spc="-33"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37" dirty="0">
                <a:solidFill>
                  <a:srgbClr val="58595B"/>
                </a:solidFill>
                <a:latin typeface="Gill Sans MT"/>
                <a:cs typeface="Gill Sans MT"/>
              </a:rPr>
              <a:t>35.5%</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33" dirty="0">
                <a:solidFill>
                  <a:srgbClr val="58595B"/>
                </a:solidFill>
                <a:latin typeface="Gill Sans MT"/>
                <a:cs typeface="Gill Sans MT"/>
              </a:rPr>
              <a:t> </a:t>
            </a:r>
            <a:r>
              <a:rPr sz="905" spc="58" dirty="0">
                <a:solidFill>
                  <a:srgbClr val="58595B"/>
                </a:solidFill>
                <a:latin typeface="Gill Sans MT"/>
                <a:cs typeface="Gill Sans MT"/>
              </a:rPr>
              <a:t>using</a:t>
            </a:r>
            <a:r>
              <a:rPr sz="905" spc="-33" dirty="0">
                <a:solidFill>
                  <a:srgbClr val="58595B"/>
                </a:solidFill>
                <a:latin typeface="Gill Sans MT"/>
                <a:cs typeface="Gill Sans MT"/>
              </a:rPr>
              <a:t> </a:t>
            </a:r>
            <a:r>
              <a:rPr sz="905" spc="4" dirty="0">
                <a:solidFill>
                  <a:srgbClr val="58595B"/>
                </a:solidFill>
                <a:latin typeface="Gill Sans MT"/>
                <a:cs typeface="Gill Sans MT"/>
              </a:rPr>
              <a:t>three</a:t>
            </a:r>
            <a:r>
              <a:rPr sz="905" spc="-33" dirty="0">
                <a:solidFill>
                  <a:srgbClr val="58595B"/>
                </a:solidFill>
                <a:latin typeface="Gill Sans MT"/>
                <a:cs typeface="Gill Sans MT"/>
              </a:rPr>
              <a:t> </a:t>
            </a:r>
            <a:r>
              <a:rPr sz="905" spc="-29" dirty="0">
                <a:solidFill>
                  <a:srgbClr val="58595B"/>
                </a:solidFill>
                <a:latin typeface="Gill Sans MT"/>
                <a:cs typeface="Gill Sans MT"/>
              </a:rPr>
              <a:t>or </a:t>
            </a:r>
            <a:r>
              <a:rPr sz="905" spc="16" dirty="0">
                <a:solidFill>
                  <a:srgbClr val="58595B"/>
                </a:solidFill>
                <a:latin typeface="Gill Sans MT"/>
                <a:cs typeface="Gill Sans MT"/>
              </a:rPr>
              <a:t>more.</a:t>
            </a:r>
            <a:endParaRPr sz="905">
              <a:solidFill>
                <a:prstClr val="black"/>
              </a:solidFill>
              <a:latin typeface="Gill Sans MT"/>
              <a:cs typeface="Gill Sans MT"/>
            </a:endParaRPr>
          </a:p>
        </p:txBody>
      </p:sp>
      <p:sp>
        <p:nvSpPr>
          <p:cNvPr id="21" name="object 21"/>
          <p:cNvSpPr txBox="1">
            <a:spLocks noGrp="1"/>
          </p:cNvSpPr>
          <p:nvPr>
            <p:ph type="title"/>
          </p:nvPr>
        </p:nvSpPr>
        <p:spPr>
          <a:xfrm>
            <a:off x="3246555" y="1062010"/>
            <a:ext cx="5507301" cy="289090"/>
          </a:xfrm>
          <a:prstGeom prst="rect">
            <a:avLst/>
          </a:prstGeom>
        </p:spPr>
        <p:txBody>
          <a:bodyPr vert="horz" wrap="square" lIns="0" tIns="10450" rIns="0" bIns="0" rtlCol="0">
            <a:spAutoFit/>
          </a:bodyPr>
          <a:lstStyle/>
          <a:p>
            <a:pPr marL="10451">
              <a:spcBef>
                <a:spcPts val="82"/>
              </a:spcBef>
            </a:pPr>
            <a:r>
              <a:rPr sz="1810" spc="-62" dirty="0">
                <a:solidFill>
                  <a:srgbClr val="12C740"/>
                </a:solidFill>
              </a:rPr>
              <a:t>Number </a:t>
            </a:r>
            <a:r>
              <a:rPr sz="1810" spc="37" dirty="0">
                <a:solidFill>
                  <a:srgbClr val="12C740"/>
                </a:solidFill>
              </a:rPr>
              <a:t>of </a:t>
            </a:r>
            <a:r>
              <a:rPr sz="1810" spc="-45" dirty="0">
                <a:solidFill>
                  <a:srgbClr val="12C740"/>
                </a:solidFill>
              </a:rPr>
              <a:t>3rd </a:t>
            </a:r>
            <a:r>
              <a:rPr sz="1810" spc="21" dirty="0">
                <a:solidFill>
                  <a:srgbClr val="12C740"/>
                </a:solidFill>
              </a:rPr>
              <a:t>Party </a:t>
            </a:r>
            <a:r>
              <a:rPr sz="1810" dirty="0">
                <a:solidFill>
                  <a:srgbClr val="12C740"/>
                </a:solidFill>
              </a:rPr>
              <a:t>Voice </a:t>
            </a:r>
            <a:r>
              <a:rPr sz="1810" spc="12" dirty="0">
                <a:solidFill>
                  <a:srgbClr val="12C740"/>
                </a:solidFill>
              </a:rPr>
              <a:t>Apps </a:t>
            </a:r>
            <a:r>
              <a:rPr sz="1810" spc="-49" dirty="0">
                <a:solidFill>
                  <a:srgbClr val="12C740"/>
                </a:solidFill>
              </a:rPr>
              <a:t>Tried </a:t>
            </a:r>
            <a:r>
              <a:rPr sz="1810" spc="-37" dirty="0">
                <a:solidFill>
                  <a:srgbClr val="12C740"/>
                </a:solidFill>
              </a:rPr>
              <a:t>on </a:t>
            </a:r>
            <a:r>
              <a:rPr sz="1810" spc="29" dirty="0">
                <a:solidFill>
                  <a:srgbClr val="12C740"/>
                </a:solidFill>
              </a:rPr>
              <a:t>Smart</a:t>
            </a:r>
            <a:r>
              <a:rPr sz="1810" spc="78" dirty="0">
                <a:solidFill>
                  <a:srgbClr val="12C740"/>
                </a:solidFill>
              </a:rPr>
              <a:t> </a:t>
            </a:r>
            <a:r>
              <a:rPr sz="1810" spc="45" dirty="0">
                <a:solidFill>
                  <a:srgbClr val="12C740"/>
                </a:solidFill>
              </a:rPr>
              <a:t>Speakers</a:t>
            </a:r>
            <a:endParaRPr sz="1810"/>
          </a:p>
        </p:txBody>
      </p:sp>
      <p:sp>
        <p:nvSpPr>
          <p:cNvPr id="22" name="object 22"/>
          <p:cNvSpPr txBox="1"/>
          <p:nvPr/>
        </p:nvSpPr>
        <p:spPr>
          <a:xfrm>
            <a:off x="6190053" y="1458546"/>
            <a:ext cx="2649147" cy="1190106"/>
          </a:xfrm>
          <a:prstGeom prst="rect">
            <a:avLst/>
          </a:prstGeom>
        </p:spPr>
        <p:txBody>
          <a:bodyPr vert="horz" wrap="square" lIns="0" tIns="10450" rIns="0" bIns="0" rtlCol="0">
            <a:spAutoFit/>
          </a:bodyPr>
          <a:lstStyle/>
          <a:p>
            <a:pPr marL="10451" marR="4180" defTabSz="752460">
              <a:lnSpc>
                <a:spcPct val="121200"/>
              </a:lnSpc>
              <a:spcBef>
                <a:spcPts val="82"/>
              </a:spcBef>
            </a:pPr>
            <a:r>
              <a:rPr sz="905" spc="-4" dirty="0">
                <a:solidFill>
                  <a:srgbClr val="58595B"/>
                </a:solidFill>
                <a:latin typeface="Gill Sans MT"/>
                <a:cs typeface="Gill Sans MT"/>
              </a:rPr>
              <a:t>What </a:t>
            </a:r>
            <a:r>
              <a:rPr sz="905" spc="45" dirty="0">
                <a:solidFill>
                  <a:srgbClr val="58595B"/>
                </a:solidFill>
                <a:latin typeface="Gill Sans MT"/>
                <a:cs typeface="Gill Sans MT"/>
              </a:rPr>
              <a:t>does </a:t>
            </a:r>
            <a:r>
              <a:rPr sz="905" spc="33" dirty="0">
                <a:solidFill>
                  <a:srgbClr val="58595B"/>
                </a:solidFill>
                <a:latin typeface="Gill Sans MT"/>
                <a:cs typeface="Gill Sans MT"/>
              </a:rPr>
              <a:t>this </a:t>
            </a:r>
            <a:r>
              <a:rPr sz="905" spc="4" dirty="0">
                <a:solidFill>
                  <a:srgbClr val="58595B"/>
                </a:solidFill>
                <a:latin typeface="Gill Sans MT"/>
                <a:cs typeface="Gill Sans MT"/>
              </a:rPr>
              <a:t>tell </a:t>
            </a:r>
            <a:r>
              <a:rPr sz="905" spc="82" dirty="0">
                <a:solidFill>
                  <a:srgbClr val="58595B"/>
                </a:solidFill>
                <a:latin typeface="Gill Sans MT"/>
                <a:cs typeface="Gill Sans MT"/>
              </a:rPr>
              <a:t>us? </a:t>
            </a:r>
            <a:r>
              <a:rPr sz="905" spc="-29" dirty="0">
                <a:solidFill>
                  <a:srgbClr val="58595B"/>
                </a:solidFill>
                <a:latin typeface="Gill Sans MT"/>
                <a:cs typeface="Gill Sans MT"/>
              </a:rPr>
              <a:t>Well, </a:t>
            </a:r>
            <a:r>
              <a:rPr sz="905" spc="4" dirty="0">
                <a:solidFill>
                  <a:srgbClr val="58595B"/>
                </a:solidFill>
                <a:latin typeface="Gill Sans MT"/>
                <a:cs typeface="Gill Sans MT"/>
              </a:rPr>
              <a:t>there </a:t>
            </a:r>
            <a:r>
              <a:rPr sz="905" spc="45" dirty="0">
                <a:solidFill>
                  <a:srgbClr val="58595B"/>
                </a:solidFill>
                <a:latin typeface="Gill Sans MT"/>
                <a:cs typeface="Gill Sans MT"/>
              </a:rPr>
              <a:t>remains </a:t>
            </a:r>
            <a:r>
              <a:rPr sz="905" spc="94" dirty="0">
                <a:solidFill>
                  <a:srgbClr val="58595B"/>
                </a:solidFill>
                <a:latin typeface="Gill Sans MT"/>
                <a:cs typeface="Gill Sans MT"/>
              </a:rPr>
              <a:t>a </a:t>
            </a:r>
            <a:r>
              <a:rPr sz="905" spc="29" dirty="0">
                <a:solidFill>
                  <a:srgbClr val="58595B"/>
                </a:solidFill>
                <a:latin typeface="Gill Sans MT"/>
                <a:cs typeface="Gill Sans MT"/>
              </a:rPr>
              <a:t>dis-  </a:t>
            </a:r>
            <a:r>
              <a:rPr sz="905" spc="16" dirty="0">
                <a:solidFill>
                  <a:srgbClr val="58595B"/>
                </a:solidFill>
                <a:latin typeface="Gill Sans MT"/>
                <a:cs typeface="Gill Sans MT"/>
              </a:rPr>
              <a:t>covery </a:t>
            </a:r>
            <a:r>
              <a:rPr sz="905" spc="21" dirty="0">
                <a:solidFill>
                  <a:srgbClr val="58595B"/>
                </a:solidFill>
                <a:latin typeface="Gill Sans MT"/>
                <a:cs typeface="Gill Sans MT"/>
              </a:rPr>
              <a:t>problem </a:t>
            </a:r>
            <a:r>
              <a:rPr sz="905" spc="12" dirty="0">
                <a:solidFill>
                  <a:srgbClr val="58595B"/>
                </a:solidFill>
                <a:latin typeface="Gill Sans MT"/>
                <a:cs typeface="Gill Sans MT"/>
              </a:rPr>
              <a:t>where </a:t>
            </a:r>
            <a:r>
              <a:rPr sz="905" spc="37" dirty="0">
                <a:solidFill>
                  <a:srgbClr val="58595B"/>
                </a:solidFill>
                <a:latin typeface="Gill Sans MT"/>
                <a:cs typeface="Gill Sans MT"/>
              </a:rPr>
              <a:t>about </a:t>
            </a:r>
            <a:r>
              <a:rPr sz="905" spc="53" dirty="0">
                <a:solidFill>
                  <a:srgbClr val="58595B"/>
                </a:solidFill>
                <a:latin typeface="Gill Sans MT"/>
                <a:cs typeface="Gill Sans MT"/>
              </a:rPr>
              <a:t>half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49" dirty="0">
                <a:solidFill>
                  <a:srgbClr val="58595B"/>
                </a:solidFill>
                <a:latin typeface="Gill Sans MT"/>
                <a:cs typeface="Gill Sans MT"/>
              </a:rPr>
              <a:t>have </a:t>
            </a:r>
            <a:r>
              <a:rPr sz="905" spc="12" dirty="0">
                <a:solidFill>
                  <a:srgbClr val="58595B"/>
                </a:solidFill>
                <a:latin typeface="Gill Sans MT"/>
                <a:cs typeface="Gill Sans MT"/>
              </a:rPr>
              <a:t>never </a:t>
            </a:r>
            <a:r>
              <a:rPr sz="905" spc="-4" dirty="0">
                <a:solidFill>
                  <a:srgbClr val="58595B"/>
                </a:solidFill>
                <a:latin typeface="Gill Sans MT"/>
                <a:cs typeface="Gill Sans MT"/>
              </a:rPr>
              <a:t>tried </a:t>
            </a:r>
            <a:r>
              <a:rPr sz="905" spc="94" dirty="0">
                <a:solidFill>
                  <a:srgbClr val="58595B"/>
                </a:solidFill>
                <a:latin typeface="Gill Sans MT"/>
                <a:cs typeface="Gill Sans MT"/>
              </a:rPr>
              <a:t>a </a:t>
            </a:r>
            <a:r>
              <a:rPr sz="905" spc="8" dirty="0">
                <a:solidFill>
                  <a:srgbClr val="58595B"/>
                </a:solidFill>
                <a:latin typeface="Gill Sans MT"/>
                <a:cs typeface="Gill Sans MT"/>
              </a:rPr>
              <a:t>third-party </a:t>
            </a:r>
            <a:r>
              <a:rPr sz="905" spc="25" dirty="0">
                <a:solidFill>
                  <a:srgbClr val="58595B"/>
                </a:solidFill>
                <a:latin typeface="Gill Sans MT"/>
                <a:cs typeface="Gill Sans MT"/>
              </a:rPr>
              <a:t>voice </a:t>
            </a:r>
            <a:r>
              <a:rPr sz="905" spc="62" dirty="0">
                <a:solidFill>
                  <a:srgbClr val="58595B"/>
                </a:solidFill>
                <a:latin typeface="Gill Sans MT"/>
                <a:cs typeface="Gill Sans MT"/>
              </a:rPr>
              <a:t>app </a:t>
            </a:r>
            <a:r>
              <a:rPr sz="905" spc="58" dirty="0">
                <a:solidFill>
                  <a:srgbClr val="58595B"/>
                </a:solidFill>
                <a:latin typeface="Gill Sans MT"/>
                <a:cs typeface="Gill Sans MT"/>
              </a:rPr>
              <a:t>and  </a:t>
            </a:r>
            <a:r>
              <a:rPr sz="905" spc="29" dirty="0">
                <a:solidFill>
                  <a:srgbClr val="58595B"/>
                </a:solidFill>
                <a:latin typeface="Gill Sans MT"/>
                <a:cs typeface="Gill Sans MT"/>
              </a:rPr>
              <a:t>relegate </a:t>
            </a:r>
            <a:r>
              <a:rPr sz="905" dirty="0">
                <a:solidFill>
                  <a:srgbClr val="58595B"/>
                </a:solidFill>
                <a:latin typeface="Gill Sans MT"/>
                <a:cs typeface="Gill Sans MT"/>
              </a:rPr>
              <a:t>their </a:t>
            </a:r>
            <a:r>
              <a:rPr sz="905" spc="74" dirty="0">
                <a:solidFill>
                  <a:srgbClr val="58595B"/>
                </a:solidFill>
                <a:latin typeface="Gill Sans MT"/>
                <a:cs typeface="Gill Sans MT"/>
              </a:rPr>
              <a:t>usage </a:t>
            </a:r>
            <a:r>
              <a:rPr sz="905" spc="-8" dirty="0">
                <a:solidFill>
                  <a:srgbClr val="58595B"/>
                </a:solidFill>
                <a:latin typeface="Gill Sans MT"/>
                <a:cs typeface="Gill Sans MT"/>
              </a:rPr>
              <a:t>to </a:t>
            </a:r>
            <a:r>
              <a:rPr sz="905" spc="12" dirty="0">
                <a:solidFill>
                  <a:srgbClr val="58595B"/>
                </a:solidFill>
                <a:latin typeface="Gill Sans MT"/>
                <a:cs typeface="Gill Sans MT"/>
              </a:rPr>
              <a:t>first-party </a:t>
            </a:r>
            <a:r>
              <a:rPr sz="905" spc="25" dirty="0">
                <a:solidFill>
                  <a:srgbClr val="58595B"/>
                </a:solidFill>
                <a:latin typeface="Gill Sans MT"/>
                <a:cs typeface="Gill Sans MT"/>
              </a:rPr>
              <a:t>voice </a:t>
            </a:r>
            <a:r>
              <a:rPr sz="905" spc="62" dirty="0">
                <a:solidFill>
                  <a:srgbClr val="58595B"/>
                </a:solidFill>
                <a:latin typeface="Gill Sans MT"/>
                <a:cs typeface="Gill Sans MT"/>
              </a:rPr>
              <a:t>assistant  </a:t>
            </a:r>
            <a:r>
              <a:rPr sz="905" spc="25" dirty="0">
                <a:solidFill>
                  <a:srgbClr val="58595B"/>
                </a:solidFill>
                <a:latin typeface="Gill Sans MT"/>
                <a:cs typeface="Gill Sans MT"/>
              </a:rPr>
              <a:t>interactions. </a:t>
            </a:r>
            <a:r>
              <a:rPr sz="905" spc="-4" dirty="0">
                <a:solidFill>
                  <a:srgbClr val="58595B"/>
                </a:solidFill>
                <a:latin typeface="Gill Sans MT"/>
                <a:cs typeface="Gill Sans MT"/>
              </a:rPr>
              <a:t>However, </a:t>
            </a:r>
            <a:r>
              <a:rPr sz="905" spc="33" dirty="0">
                <a:solidFill>
                  <a:srgbClr val="58595B"/>
                </a:solidFill>
                <a:latin typeface="Gill Sans MT"/>
                <a:cs typeface="Gill Sans MT"/>
              </a:rPr>
              <a:t>once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21" dirty="0">
                <a:solidFill>
                  <a:srgbClr val="58595B"/>
                </a:solidFill>
                <a:latin typeface="Gill Sans MT"/>
                <a:cs typeface="Gill Sans MT"/>
              </a:rPr>
              <a:t>do</a:t>
            </a:r>
            <a:r>
              <a:rPr sz="905" spc="-33" dirty="0">
                <a:solidFill>
                  <a:srgbClr val="58595B"/>
                </a:solidFill>
                <a:latin typeface="Gill Sans MT"/>
                <a:cs typeface="Gill Sans MT"/>
              </a:rPr>
              <a:t> </a:t>
            </a:r>
            <a:r>
              <a:rPr sz="905" spc="37" dirty="0">
                <a:solidFill>
                  <a:srgbClr val="58595B"/>
                </a:solidFill>
                <a:latin typeface="Gill Sans MT"/>
                <a:cs typeface="Gill Sans MT"/>
              </a:rPr>
              <a:t>employ</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8" dirty="0">
                <a:solidFill>
                  <a:srgbClr val="58595B"/>
                </a:solidFill>
                <a:latin typeface="Gill Sans MT"/>
                <a:cs typeface="Gill Sans MT"/>
              </a:rPr>
              <a:t>third-party</a:t>
            </a:r>
            <a:r>
              <a:rPr sz="905" spc="-33" dirty="0">
                <a:solidFill>
                  <a:srgbClr val="58595B"/>
                </a:solidFill>
                <a:latin typeface="Gill Sans MT"/>
                <a:cs typeface="Gill Sans MT"/>
              </a:rPr>
              <a:t> </a:t>
            </a:r>
            <a:r>
              <a:rPr sz="905" spc="25" dirty="0">
                <a:solidFill>
                  <a:srgbClr val="58595B"/>
                </a:solidFill>
                <a:latin typeface="Gill Sans MT"/>
                <a:cs typeface="Gill Sans MT"/>
              </a:rPr>
              <a:t>voice</a:t>
            </a:r>
            <a:r>
              <a:rPr sz="905" spc="-29" dirty="0">
                <a:solidFill>
                  <a:srgbClr val="58595B"/>
                </a:solidFill>
                <a:latin typeface="Gill Sans MT"/>
                <a:cs typeface="Gill Sans MT"/>
              </a:rPr>
              <a:t> </a:t>
            </a:r>
            <a:r>
              <a:rPr sz="905" spc="49" dirty="0">
                <a:solidFill>
                  <a:srgbClr val="58595B"/>
                </a:solidFill>
                <a:latin typeface="Gill Sans MT"/>
                <a:cs typeface="Gill Sans MT"/>
              </a:rPr>
              <a:t>assistant,</a:t>
            </a:r>
            <a:r>
              <a:rPr sz="905" spc="-33" dirty="0">
                <a:solidFill>
                  <a:srgbClr val="58595B"/>
                </a:solidFill>
                <a:latin typeface="Gill Sans MT"/>
                <a:cs typeface="Gill Sans MT"/>
              </a:rPr>
              <a:t> </a:t>
            </a:r>
            <a:r>
              <a:rPr sz="905" spc="21" dirty="0">
                <a:solidFill>
                  <a:srgbClr val="58595B"/>
                </a:solidFill>
                <a:latin typeface="Gill Sans MT"/>
                <a:cs typeface="Gill Sans MT"/>
              </a:rPr>
              <a:t>they</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33" dirty="0">
                <a:solidFill>
                  <a:srgbClr val="58595B"/>
                </a:solidFill>
                <a:latin typeface="Gill Sans MT"/>
                <a:cs typeface="Gill Sans MT"/>
              </a:rPr>
              <a:t> </a:t>
            </a:r>
            <a:r>
              <a:rPr sz="905" spc="12" dirty="0">
                <a:solidFill>
                  <a:srgbClr val="58595B"/>
                </a:solidFill>
                <a:latin typeface="Gill Sans MT"/>
                <a:cs typeface="Gill Sans MT"/>
              </a:rPr>
              <a:t>very  </a:t>
            </a:r>
            <a:r>
              <a:rPr sz="905" spc="8" dirty="0">
                <a:solidFill>
                  <a:srgbClr val="58595B"/>
                </a:solidFill>
                <a:latin typeface="Gill Sans MT"/>
                <a:cs typeface="Gill Sans MT"/>
              </a:rPr>
              <a:t>likely </a:t>
            </a:r>
            <a:r>
              <a:rPr sz="905" spc="-8" dirty="0">
                <a:solidFill>
                  <a:srgbClr val="58595B"/>
                </a:solidFill>
                <a:latin typeface="Gill Sans MT"/>
                <a:cs typeface="Gill Sans MT"/>
              </a:rPr>
              <a:t>to </a:t>
            </a:r>
            <a:r>
              <a:rPr sz="905" spc="45" dirty="0">
                <a:solidFill>
                  <a:srgbClr val="58595B"/>
                </a:solidFill>
                <a:latin typeface="Gill Sans MT"/>
                <a:cs typeface="Gill Sans MT"/>
              </a:rPr>
              <a:t>become </a:t>
            </a:r>
            <a:r>
              <a:rPr sz="905" spc="29" dirty="0">
                <a:solidFill>
                  <a:srgbClr val="58595B"/>
                </a:solidFill>
                <a:latin typeface="Gill Sans MT"/>
                <a:cs typeface="Gill Sans MT"/>
              </a:rPr>
              <a:t>monthly</a:t>
            </a:r>
            <a:r>
              <a:rPr sz="905" spc="-181" dirty="0">
                <a:solidFill>
                  <a:srgbClr val="58595B"/>
                </a:solidFill>
                <a:latin typeface="Gill Sans MT"/>
                <a:cs typeface="Gill Sans MT"/>
              </a:rPr>
              <a:t> </a:t>
            </a:r>
            <a:r>
              <a:rPr sz="905" spc="37" dirty="0">
                <a:solidFill>
                  <a:srgbClr val="58595B"/>
                </a:solidFill>
                <a:latin typeface="Gill Sans MT"/>
                <a:cs typeface="Gill Sans MT"/>
              </a:rPr>
              <a:t>users.</a:t>
            </a:r>
            <a:endParaRPr sz="905">
              <a:solidFill>
                <a:prstClr val="black"/>
              </a:solidFill>
              <a:latin typeface="Gill Sans MT"/>
              <a:cs typeface="Gill Sans MT"/>
            </a:endParaRPr>
          </a:p>
        </p:txBody>
      </p:sp>
      <p:sp>
        <p:nvSpPr>
          <p:cNvPr id="23" name="object 23"/>
          <p:cNvSpPr txBox="1"/>
          <p:nvPr/>
        </p:nvSpPr>
        <p:spPr>
          <a:xfrm>
            <a:off x="6190053" y="2733836"/>
            <a:ext cx="2619364" cy="684583"/>
          </a:xfrm>
          <a:prstGeom prst="rect">
            <a:avLst/>
          </a:prstGeom>
        </p:spPr>
        <p:txBody>
          <a:bodyPr vert="horz" wrap="square" lIns="0" tIns="10450" rIns="0" bIns="0" rtlCol="0">
            <a:spAutoFit/>
          </a:bodyPr>
          <a:lstStyle/>
          <a:p>
            <a:pPr marL="10451" marR="4180" defTabSz="752460">
              <a:lnSpc>
                <a:spcPct val="121200"/>
              </a:lnSpc>
              <a:spcBef>
                <a:spcPts val="82"/>
              </a:spcBef>
            </a:pPr>
            <a:r>
              <a:rPr sz="905" spc="33" dirty="0">
                <a:solidFill>
                  <a:srgbClr val="58595B"/>
                </a:solidFill>
                <a:latin typeface="Gill Sans MT"/>
                <a:cs typeface="Gill Sans MT"/>
              </a:rPr>
              <a:t>This</a:t>
            </a:r>
            <a:r>
              <a:rPr sz="905" spc="-33" dirty="0">
                <a:solidFill>
                  <a:srgbClr val="58595B"/>
                </a:solidFill>
                <a:latin typeface="Gill Sans MT"/>
                <a:cs typeface="Gill Sans MT"/>
              </a:rPr>
              <a:t> </a:t>
            </a:r>
            <a:r>
              <a:rPr sz="905" spc="53" dirty="0">
                <a:solidFill>
                  <a:srgbClr val="58595B"/>
                </a:solidFill>
                <a:latin typeface="Gill Sans MT"/>
                <a:cs typeface="Gill Sans MT"/>
              </a:rPr>
              <a:t>is</a:t>
            </a:r>
            <a:r>
              <a:rPr sz="905" spc="-33" dirty="0">
                <a:solidFill>
                  <a:srgbClr val="58595B"/>
                </a:solidFill>
                <a:latin typeface="Gill Sans MT"/>
                <a:cs typeface="Gill Sans MT"/>
              </a:rPr>
              <a:t> </a:t>
            </a:r>
            <a:r>
              <a:rPr sz="905" spc="41" dirty="0">
                <a:solidFill>
                  <a:srgbClr val="58595B"/>
                </a:solidFill>
                <a:latin typeface="Gill Sans MT"/>
                <a:cs typeface="Gill Sans MT"/>
              </a:rPr>
              <a:t>good</a:t>
            </a:r>
            <a:r>
              <a:rPr sz="905" spc="-33" dirty="0">
                <a:solidFill>
                  <a:srgbClr val="58595B"/>
                </a:solidFill>
                <a:latin typeface="Gill Sans MT"/>
                <a:cs typeface="Gill Sans MT"/>
              </a:rPr>
              <a:t> </a:t>
            </a:r>
            <a:r>
              <a:rPr sz="905" spc="49" dirty="0">
                <a:solidFill>
                  <a:srgbClr val="58595B"/>
                </a:solidFill>
                <a:latin typeface="Gill Sans MT"/>
                <a:cs typeface="Gill Sans MT"/>
              </a:rPr>
              <a:t>news</a:t>
            </a:r>
            <a:r>
              <a:rPr sz="905" spc="-33"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8" dirty="0">
                <a:solidFill>
                  <a:srgbClr val="58595B"/>
                </a:solidFill>
                <a:latin typeface="Gill Sans MT"/>
                <a:cs typeface="Gill Sans MT"/>
              </a:rPr>
              <a:t>third-party</a:t>
            </a:r>
            <a:r>
              <a:rPr sz="905" spc="-29" dirty="0">
                <a:solidFill>
                  <a:srgbClr val="58595B"/>
                </a:solidFill>
                <a:latin typeface="Gill Sans MT"/>
                <a:cs typeface="Gill Sans MT"/>
              </a:rPr>
              <a:t>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62" dirty="0">
                <a:solidFill>
                  <a:srgbClr val="58595B"/>
                </a:solidFill>
                <a:latin typeface="Gill Sans MT"/>
                <a:cs typeface="Gill Sans MT"/>
              </a:rPr>
              <a:t>app</a:t>
            </a:r>
            <a:r>
              <a:rPr sz="905" spc="-33" dirty="0">
                <a:solidFill>
                  <a:srgbClr val="58595B"/>
                </a:solidFill>
                <a:latin typeface="Gill Sans MT"/>
                <a:cs typeface="Gill Sans MT"/>
              </a:rPr>
              <a:t> </a:t>
            </a:r>
            <a:r>
              <a:rPr sz="905" spc="29" dirty="0">
                <a:solidFill>
                  <a:srgbClr val="58595B"/>
                </a:solidFill>
                <a:latin typeface="Gill Sans MT"/>
                <a:cs typeface="Gill Sans MT"/>
              </a:rPr>
              <a:t>publish-  ers</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66" dirty="0">
                <a:solidFill>
                  <a:srgbClr val="58595B"/>
                </a:solidFill>
                <a:latin typeface="Gill Sans MT"/>
                <a:cs typeface="Gill Sans MT"/>
              </a:rPr>
              <a:t>can</a:t>
            </a:r>
            <a:r>
              <a:rPr sz="905" spc="-29" dirty="0">
                <a:solidFill>
                  <a:srgbClr val="58595B"/>
                </a:solidFill>
                <a:latin typeface="Gill Sans MT"/>
                <a:cs typeface="Gill Sans MT"/>
              </a:rPr>
              <a:t> </a:t>
            </a:r>
            <a:r>
              <a:rPr sz="905" spc="8" dirty="0">
                <a:solidFill>
                  <a:srgbClr val="58595B"/>
                </a:solidFill>
                <a:latin typeface="Gill Sans MT"/>
                <a:cs typeface="Gill Sans MT"/>
              </a:rPr>
              <a:t>drive</a:t>
            </a:r>
            <a:r>
              <a:rPr sz="905" spc="-29" dirty="0">
                <a:solidFill>
                  <a:srgbClr val="58595B"/>
                </a:solidFill>
                <a:latin typeface="Gill Sans MT"/>
                <a:cs typeface="Gill Sans MT"/>
              </a:rPr>
              <a:t> </a:t>
            </a:r>
            <a:r>
              <a:rPr sz="905" spc="21" dirty="0">
                <a:solidFill>
                  <a:srgbClr val="58595B"/>
                </a:solidFill>
                <a:latin typeface="Gill Sans MT"/>
                <a:cs typeface="Gill Sans MT"/>
              </a:rPr>
              <a:t>discovery.</a:t>
            </a:r>
            <a:r>
              <a:rPr sz="905" spc="-29" dirty="0">
                <a:solidFill>
                  <a:srgbClr val="58595B"/>
                </a:solidFill>
                <a:latin typeface="Gill Sans MT"/>
                <a:cs typeface="Gill Sans MT"/>
              </a:rPr>
              <a:t> </a:t>
            </a:r>
            <a:r>
              <a:rPr sz="905" spc="41" dirty="0">
                <a:solidFill>
                  <a:srgbClr val="58595B"/>
                </a:solidFill>
                <a:latin typeface="Gill Sans MT"/>
                <a:cs typeface="Gill Sans MT"/>
              </a:rPr>
              <a:t>If</a:t>
            </a:r>
            <a:r>
              <a:rPr sz="905" spc="-29" dirty="0">
                <a:solidFill>
                  <a:srgbClr val="58595B"/>
                </a:solidFill>
                <a:latin typeface="Gill Sans MT"/>
                <a:cs typeface="Gill Sans MT"/>
              </a:rPr>
              <a:t> </a:t>
            </a:r>
            <a:r>
              <a:rPr sz="905" spc="21" dirty="0">
                <a:solidFill>
                  <a:srgbClr val="58595B"/>
                </a:solidFill>
                <a:latin typeface="Gill Sans MT"/>
                <a:cs typeface="Gill Sans MT"/>
              </a:rPr>
              <a:t>they</a:t>
            </a:r>
            <a:r>
              <a:rPr sz="905" spc="-29" dirty="0">
                <a:solidFill>
                  <a:srgbClr val="58595B"/>
                </a:solidFill>
                <a:latin typeface="Gill Sans MT"/>
                <a:cs typeface="Gill Sans MT"/>
              </a:rPr>
              <a:t> </a:t>
            </a:r>
            <a:r>
              <a:rPr sz="905" spc="66" dirty="0">
                <a:solidFill>
                  <a:srgbClr val="58595B"/>
                </a:solidFill>
                <a:latin typeface="Gill Sans MT"/>
                <a:cs typeface="Gill Sans MT"/>
              </a:rPr>
              <a:t>can</a:t>
            </a:r>
            <a:r>
              <a:rPr sz="905" spc="-29" dirty="0">
                <a:solidFill>
                  <a:srgbClr val="58595B"/>
                </a:solidFill>
                <a:latin typeface="Gill Sans MT"/>
                <a:cs typeface="Gill Sans MT"/>
              </a:rPr>
              <a:t> </a:t>
            </a:r>
            <a:r>
              <a:rPr sz="905" spc="33" dirty="0">
                <a:solidFill>
                  <a:srgbClr val="58595B"/>
                </a:solidFill>
                <a:latin typeface="Gill Sans MT"/>
                <a:cs typeface="Gill Sans MT"/>
              </a:rPr>
              <a:t>induce</a:t>
            </a:r>
            <a:r>
              <a:rPr sz="905" spc="-29" dirty="0">
                <a:solidFill>
                  <a:srgbClr val="58595B"/>
                </a:solidFill>
                <a:latin typeface="Gill Sans MT"/>
                <a:cs typeface="Gill Sans MT"/>
              </a:rPr>
              <a:t> </a:t>
            </a:r>
            <a:r>
              <a:rPr sz="905" spc="-4" dirty="0">
                <a:solidFill>
                  <a:srgbClr val="58595B"/>
                </a:solidFill>
                <a:latin typeface="Gill Sans MT"/>
                <a:cs typeface="Gill Sans MT"/>
              </a:rPr>
              <a:t>trial,  </a:t>
            </a:r>
            <a:r>
              <a:rPr sz="905" spc="21" dirty="0">
                <a:solidFill>
                  <a:srgbClr val="58595B"/>
                </a:solidFill>
                <a:latin typeface="Gill Sans MT"/>
                <a:cs typeface="Gill Sans MT"/>
              </a:rPr>
              <a:t>they</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41" dirty="0">
                <a:solidFill>
                  <a:srgbClr val="58595B"/>
                </a:solidFill>
                <a:latin typeface="Gill Sans MT"/>
                <a:cs typeface="Gill Sans MT"/>
              </a:rPr>
              <a:t>good</a:t>
            </a:r>
            <a:r>
              <a:rPr sz="905" spc="-33" dirty="0">
                <a:solidFill>
                  <a:srgbClr val="58595B"/>
                </a:solidFill>
                <a:latin typeface="Gill Sans MT"/>
                <a:cs typeface="Gill Sans MT"/>
              </a:rPr>
              <a:t> </a:t>
            </a:r>
            <a:r>
              <a:rPr sz="905" spc="53" dirty="0">
                <a:solidFill>
                  <a:srgbClr val="58595B"/>
                </a:solidFill>
                <a:latin typeface="Gill Sans MT"/>
                <a:cs typeface="Gill Sans MT"/>
              </a:rPr>
              <a:t>chance</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25" dirty="0">
                <a:solidFill>
                  <a:srgbClr val="58595B"/>
                </a:solidFill>
                <a:latin typeface="Gill Sans MT"/>
                <a:cs typeface="Gill Sans MT"/>
              </a:rPr>
              <a:t>converting</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8" dirty="0">
                <a:solidFill>
                  <a:srgbClr val="58595B"/>
                </a:solidFill>
                <a:latin typeface="Gill Sans MT"/>
                <a:cs typeface="Gill Sans MT"/>
              </a:rPr>
              <a:t>introduc-  tion </a:t>
            </a:r>
            <a:r>
              <a:rPr sz="905" spc="-8" dirty="0">
                <a:solidFill>
                  <a:srgbClr val="58595B"/>
                </a:solidFill>
                <a:latin typeface="Gill Sans MT"/>
                <a:cs typeface="Gill Sans MT"/>
              </a:rPr>
              <a:t>to </a:t>
            </a:r>
            <a:r>
              <a:rPr sz="905" spc="25" dirty="0">
                <a:solidFill>
                  <a:srgbClr val="58595B"/>
                </a:solidFill>
                <a:latin typeface="Gill Sans MT"/>
                <a:cs typeface="Gill Sans MT"/>
              </a:rPr>
              <a:t>regular</a:t>
            </a:r>
            <a:r>
              <a:rPr sz="905" spc="-103" dirty="0">
                <a:solidFill>
                  <a:srgbClr val="58595B"/>
                </a:solidFill>
                <a:latin typeface="Gill Sans MT"/>
                <a:cs typeface="Gill Sans MT"/>
              </a:rPr>
              <a:t> </a:t>
            </a:r>
            <a:r>
              <a:rPr sz="905" spc="45" dirty="0">
                <a:solidFill>
                  <a:srgbClr val="58595B"/>
                </a:solidFill>
                <a:latin typeface="Gill Sans MT"/>
                <a:cs typeface="Gill Sans MT"/>
              </a:rPr>
              <a:t>use.</a:t>
            </a:r>
            <a:endParaRPr sz="905">
              <a:solidFill>
                <a:prstClr val="black"/>
              </a:solidFill>
              <a:latin typeface="Gill Sans MT"/>
              <a:cs typeface="Gill Sans MT"/>
            </a:endParaRPr>
          </a:p>
        </p:txBody>
      </p:sp>
      <p:sp>
        <p:nvSpPr>
          <p:cNvPr id="24" name="object 24"/>
          <p:cNvSpPr/>
          <p:nvPr/>
        </p:nvSpPr>
        <p:spPr>
          <a:xfrm>
            <a:off x="0" y="817980"/>
            <a:ext cx="2946980" cy="5222049"/>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3258083" y="5359691"/>
            <a:ext cx="1191780" cy="368373"/>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6" name="object 26"/>
          <p:cNvSpPr txBox="1"/>
          <p:nvPr/>
        </p:nvSpPr>
        <p:spPr>
          <a:xfrm>
            <a:off x="3246555" y="5738513"/>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
        <p:nvSpPr>
          <p:cNvPr id="28" name="object 28"/>
          <p:cNvSpPr txBox="1">
            <a:spLocks noGrp="1"/>
          </p:cNvSpPr>
          <p:nvPr>
            <p:ph type="sldNum" sz="quarter" idx="7"/>
          </p:nvPr>
        </p:nvSpPr>
        <p:spPr>
          <a:xfrm>
            <a:off x="7016081" y="7051167"/>
            <a:ext cx="269151" cy="206712"/>
          </a:xfrm>
          <a:prstGeom prst="rect">
            <a:avLst/>
          </a:prstGeom>
        </p:spPr>
        <p:txBody>
          <a:bodyPr vert="horz" wrap="square" lIns="0" tIns="4180" rIns="0" bIns="0" rtlCol="0">
            <a:spAutoFit/>
          </a:bodyPr>
          <a:lstStyle/>
          <a:p>
            <a:pPr marL="10451" defTabSz="752460">
              <a:spcBef>
                <a:spcPts val="33"/>
              </a:spcBef>
            </a:pPr>
            <a:r>
              <a:rPr spc="-33" dirty="0">
                <a:solidFill>
                  <a:srgbClr val="12C740"/>
                </a:solidFill>
              </a:rPr>
              <a:t>PAGE</a:t>
            </a:r>
            <a:r>
              <a:rPr spc="-37" dirty="0">
                <a:solidFill>
                  <a:srgbClr val="12C740"/>
                </a:solidFill>
              </a:rPr>
              <a:t> </a:t>
            </a:r>
            <a:fld id="{81D60167-4931-47E6-BA6A-407CBD079E47}" type="slidenum">
              <a:rPr spc="-8" dirty="0">
                <a:solidFill>
                  <a:srgbClr val="12C740"/>
                </a:solidFill>
              </a:rPr>
              <a:pPr marL="10451" defTabSz="752460">
                <a:spcBef>
                  <a:spcPts val="33"/>
                </a:spcBef>
              </a:pPr>
              <a:t>238</a:t>
            </a:fld>
            <a:endParaRPr spc="-8" dirty="0">
              <a:solidFill>
                <a:srgbClr val="12C740"/>
              </a:solidFill>
            </a:endParaRPr>
          </a:p>
        </p:txBody>
      </p:sp>
      <p:sp>
        <p:nvSpPr>
          <p:cNvPr id="29" name="object 29"/>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12C740"/>
                </a:solidFill>
                <a:latin typeface="Gill Sans MT"/>
                <a:cs typeface="Gill Sans MT"/>
                <a:hlinkClick r:id="rId5"/>
              </a:rPr>
              <a:t>© </a:t>
            </a:r>
            <a:r>
              <a:rPr sz="494" spc="-45" dirty="0">
                <a:solidFill>
                  <a:srgbClr val="12C740"/>
                </a:solidFill>
                <a:latin typeface="Gill Sans MT"/>
                <a:cs typeface="Gill Sans MT"/>
                <a:hlinkClick r:id="rId5"/>
              </a:rPr>
              <a:t>VOICEBOT.AI </a:t>
            </a:r>
            <a:r>
              <a:rPr sz="494" spc="-41" dirty="0">
                <a:solidFill>
                  <a:srgbClr val="12C740"/>
                </a:solidFill>
                <a:latin typeface="Gill Sans MT"/>
                <a:cs typeface="Gill Sans MT"/>
                <a:hlinkClick r:id="rId5"/>
              </a:rPr>
              <a:t>- </a:t>
            </a:r>
            <a:r>
              <a:rPr sz="494" spc="-16" dirty="0">
                <a:solidFill>
                  <a:srgbClr val="12C740"/>
                </a:solidFill>
                <a:latin typeface="Gill Sans MT"/>
                <a:cs typeface="Gill Sans MT"/>
                <a:hlinkClick r:id="rId5"/>
              </a:rPr>
              <a:t>All </a:t>
            </a:r>
            <a:r>
              <a:rPr sz="494" dirty="0">
                <a:solidFill>
                  <a:srgbClr val="12C740"/>
                </a:solidFill>
                <a:latin typeface="Gill Sans MT"/>
                <a:cs typeface="Gill Sans MT"/>
                <a:hlinkClick r:id="rId5"/>
              </a:rPr>
              <a:t>Rights </a:t>
            </a:r>
            <a:r>
              <a:rPr sz="494" spc="-12" dirty="0">
                <a:solidFill>
                  <a:srgbClr val="12C740"/>
                </a:solidFill>
                <a:latin typeface="Gill Sans MT"/>
                <a:cs typeface="Gill Sans MT"/>
                <a:hlinkClick r:id="rId5"/>
              </a:rPr>
              <a:t>Reserved</a:t>
            </a:r>
            <a:r>
              <a:rPr sz="494" spc="-66" dirty="0">
                <a:solidFill>
                  <a:srgbClr val="12C740"/>
                </a:solidFill>
                <a:latin typeface="Gill Sans MT"/>
                <a:cs typeface="Gill Sans MT"/>
                <a:hlinkClick r:id="rId5"/>
              </a:rPr>
              <a:t> </a:t>
            </a:r>
            <a:r>
              <a:rPr sz="494" spc="-4" dirty="0">
                <a:solidFill>
                  <a:srgbClr val="12C740"/>
                </a:solidFill>
                <a:latin typeface="Gill Sans MT"/>
                <a:cs typeface="Gill Sans MT"/>
                <a:hlinkClick r:id="rId5"/>
              </a:rPr>
              <a:t>2019</a:t>
            </a:r>
            <a:endParaRPr sz="494">
              <a:solidFill>
                <a:prstClr val="black"/>
              </a:solidFill>
              <a:latin typeface="Gill Sans MT"/>
              <a:cs typeface="Gill Sans MT"/>
            </a:endParaRPr>
          </a:p>
        </p:txBody>
      </p:sp>
      <p:sp>
        <p:nvSpPr>
          <p:cNvPr id="27" name="object 27"/>
          <p:cNvSpPr txBox="1"/>
          <p:nvPr/>
        </p:nvSpPr>
        <p:spPr>
          <a:xfrm>
            <a:off x="303087" y="92095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8"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Tree>
    <p:extLst>
      <p:ext uri="{BB962C8B-B14F-4D97-AF65-F5344CB8AC3E}">
        <p14:creationId xmlns:p14="http://schemas.microsoft.com/office/powerpoint/2010/main" val="311807716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366267" y="3260017"/>
            <a:ext cx="2478317" cy="2478306"/>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txBox="1"/>
          <p:nvPr/>
        </p:nvSpPr>
        <p:spPr>
          <a:xfrm>
            <a:off x="6141925" y="3396664"/>
            <a:ext cx="413831" cy="372790"/>
          </a:xfrm>
          <a:prstGeom prst="rect">
            <a:avLst/>
          </a:prstGeom>
        </p:spPr>
        <p:txBody>
          <a:bodyPr vert="horz" wrap="square" lIns="0" tIns="13585" rIns="0" bIns="0" rtlCol="0">
            <a:spAutoFit/>
          </a:bodyPr>
          <a:lstStyle/>
          <a:p>
            <a:pPr marL="10451" defTabSz="752460">
              <a:lnSpc>
                <a:spcPts val="1444"/>
              </a:lnSpc>
              <a:spcBef>
                <a:spcPts val="107"/>
              </a:spcBef>
            </a:pPr>
            <a:r>
              <a:rPr sz="1275" spc="4" dirty="0">
                <a:solidFill>
                  <a:srgbClr val="FFFFFF"/>
                </a:solidFill>
                <a:latin typeface="Gill Sans MT"/>
                <a:cs typeface="Gill Sans MT"/>
              </a:rPr>
              <a:t>85.9%</a:t>
            </a:r>
            <a:endParaRPr sz="1275">
              <a:solidFill>
                <a:prstClr val="black"/>
              </a:solidFill>
              <a:latin typeface="Gill Sans MT"/>
              <a:cs typeface="Gill Sans MT"/>
            </a:endParaRPr>
          </a:p>
          <a:p>
            <a:pPr marL="27172" defTabSz="752460">
              <a:lnSpc>
                <a:spcPts val="1444"/>
              </a:lnSpc>
            </a:pPr>
            <a:r>
              <a:rPr sz="1275" spc="-197" dirty="0">
                <a:solidFill>
                  <a:srgbClr val="FFFFFF"/>
                </a:solidFill>
                <a:latin typeface="Gill Sans MT"/>
                <a:cs typeface="Gill Sans MT"/>
              </a:rPr>
              <a:t>N</a:t>
            </a:r>
            <a:r>
              <a:rPr sz="1275" spc="-12" dirty="0">
                <a:solidFill>
                  <a:srgbClr val="FFFFFF"/>
                </a:solidFill>
                <a:latin typeface="Gill Sans MT"/>
                <a:cs typeface="Gill Sans MT"/>
              </a:rPr>
              <a:t>e</a:t>
            </a:r>
            <a:r>
              <a:rPr sz="1275" spc="-16" dirty="0">
                <a:solidFill>
                  <a:srgbClr val="FFFFFF"/>
                </a:solidFill>
                <a:latin typeface="Gill Sans MT"/>
                <a:cs typeface="Gill Sans MT"/>
              </a:rPr>
              <a:t>v</a:t>
            </a:r>
            <a:r>
              <a:rPr sz="1275" spc="-4" dirty="0">
                <a:solidFill>
                  <a:srgbClr val="FFFFFF"/>
                </a:solidFill>
                <a:latin typeface="Gill Sans MT"/>
                <a:cs typeface="Gill Sans MT"/>
              </a:rPr>
              <a:t>e</a:t>
            </a:r>
            <a:r>
              <a:rPr sz="1275" spc="-111" dirty="0">
                <a:solidFill>
                  <a:srgbClr val="FFFFFF"/>
                </a:solidFill>
                <a:latin typeface="Gill Sans MT"/>
                <a:cs typeface="Gill Sans MT"/>
              </a:rPr>
              <a:t>r</a:t>
            </a:r>
            <a:endParaRPr sz="1275">
              <a:solidFill>
                <a:prstClr val="black"/>
              </a:solidFill>
              <a:latin typeface="Gill Sans MT"/>
              <a:cs typeface="Gill Sans MT"/>
            </a:endParaRPr>
          </a:p>
        </p:txBody>
      </p:sp>
      <p:sp>
        <p:nvSpPr>
          <p:cNvPr id="4" name="object 4"/>
          <p:cNvSpPr txBox="1"/>
          <p:nvPr/>
        </p:nvSpPr>
        <p:spPr>
          <a:xfrm>
            <a:off x="6743947" y="3083838"/>
            <a:ext cx="332319" cy="209925"/>
          </a:xfrm>
          <a:prstGeom prst="rect">
            <a:avLst/>
          </a:prstGeom>
        </p:spPr>
        <p:txBody>
          <a:bodyPr vert="horz" wrap="square" lIns="0" tIns="13585" rIns="0" bIns="0" rtlCol="0">
            <a:spAutoFit/>
          </a:bodyPr>
          <a:lstStyle/>
          <a:p>
            <a:pPr marL="10451" defTabSz="752460">
              <a:spcBef>
                <a:spcPts val="107"/>
              </a:spcBef>
            </a:pPr>
            <a:r>
              <a:rPr sz="1275" spc="4" dirty="0">
                <a:solidFill>
                  <a:srgbClr val="0B872B"/>
                </a:solidFill>
                <a:latin typeface="Gill Sans MT"/>
                <a:cs typeface="Gill Sans MT"/>
              </a:rPr>
              <a:t>6.9%</a:t>
            </a:r>
            <a:endParaRPr sz="1275">
              <a:solidFill>
                <a:prstClr val="black"/>
              </a:solidFill>
              <a:latin typeface="Gill Sans MT"/>
              <a:cs typeface="Gill Sans MT"/>
            </a:endParaRPr>
          </a:p>
        </p:txBody>
      </p:sp>
      <p:sp>
        <p:nvSpPr>
          <p:cNvPr id="5" name="object 5"/>
          <p:cNvSpPr txBox="1"/>
          <p:nvPr/>
        </p:nvSpPr>
        <p:spPr>
          <a:xfrm>
            <a:off x="7241665" y="3094906"/>
            <a:ext cx="1034056" cy="397061"/>
          </a:xfrm>
          <a:prstGeom prst="rect">
            <a:avLst/>
          </a:prstGeom>
        </p:spPr>
        <p:txBody>
          <a:bodyPr vert="horz" wrap="square" lIns="0" tIns="37621" rIns="0" bIns="0" rtlCol="0">
            <a:spAutoFit/>
          </a:bodyPr>
          <a:lstStyle/>
          <a:p>
            <a:pPr marL="10451" marR="4180" defTabSz="752460">
              <a:lnSpc>
                <a:spcPts val="1358"/>
              </a:lnSpc>
              <a:spcBef>
                <a:spcPts val="296"/>
              </a:spcBef>
            </a:pPr>
            <a:r>
              <a:rPr sz="1275" spc="-49" dirty="0">
                <a:solidFill>
                  <a:srgbClr val="11C63F"/>
                </a:solidFill>
                <a:latin typeface="Gill Sans MT"/>
                <a:cs typeface="Gill Sans MT"/>
              </a:rPr>
              <a:t>More </a:t>
            </a:r>
            <a:r>
              <a:rPr sz="1275" dirty="0">
                <a:solidFill>
                  <a:srgbClr val="11C63F"/>
                </a:solidFill>
                <a:latin typeface="Gill Sans MT"/>
                <a:cs typeface="Gill Sans MT"/>
              </a:rPr>
              <a:t>than</a:t>
            </a:r>
            <a:r>
              <a:rPr sz="1275" spc="-123" dirty="0">
                <a:solidFill>
                  <a:srgbClr val="11C63F"/>
                </a:solidFill>
                <a:latin typeface="Gill Sans MT"/>
                <a:cs typeface="Gill Sans MT"/>
              </a:rPr>
              <a:t> </a:t>
            </a:r>
            <a:r>
              <a:rPr sz="1275" spc="-8" dirty="0">
                <a:solidFill>
                  <a:srgbClr val="11C63F"/>
                </a:solidFill>
                <a:latin typeface="Gill Sans MT"/>
                <a:cs typeface="Gill Sans MT"/>
              </a:rPr>
              <a:t>once  </a:t>
            </a:r>
            <a:r>
              <a:rPr sz="1275" spc="4" dirty="0">
                <a:solidFill>
                  <a:srgbClr val="11C63F"/>
                </a:solidFill>
                <a:latin typeface="Gill Sans MT"/>
                <a:cs typeface="Gill Sans MT"/>
              </a:rPr>
              <a:t>7.2%</a:t>
            </a:r>
            <a:endParaRPr sz="1275">
              <a:solidFill>
                <a:prstClr val="black"/>
              </a:solidFill>
              <a:latin typeface="Gill Sans MT"/>
              <a:cs typeface="Gill Sans MT"/>
            </a:endParaRPr>
          </a:p>
        </p:txBody>
      </p:sp>
      <p:sp>
        <p:nvSpPr>
          <p:cNvPr id="6" name="object 6"/>
          <p:cNvSpPr txBox="1"/>
          <p:nvPr/>
        </p:nvSpPr>
        <p:spPr>
          <a:xfrm>
            <a:off x="303059" y="2628978"/>
            <a:ext cx="4117935" cy="3080367"/>
          </a:xfrm>
          <a:prstGeom prst="rect">
            <a:avLst/>
          </a:prstGeom>
        </p:spPr>
        <p:txBody>
          <a:bodyPr vert="horz" wrap="square" lIns="0" tIns="10450" rIns="0" bIns="0" rtlCol="0">
            <a:spAutoFit/>
          </a:bodyPr>
          <a:lstStyle/>
          <a:p>
            <a:pPr marL="10451" marR="29785" defTabSz="752460">
              <a:lnSpc>
                <a:spcPct val="121300"/>
              </a:lnSpc>
              <a:spcBef>
                <a:spcPts val="82"/>
              </a:spcBef>
            </a:pPr>
            <a:r>
              <a:rPr sz="905" spc="-16" dirty="0">
                <a:solidFill>
                  <a:srgbClr val="58595B"/>
                </a:solidFill>
                <a:latin typeface="Gill Sans MT"/>
                <a:cs typeface="Gill Sans MT"/>
              </a:rPr>
              <a:t>Only </a:t>
            </a:r>
            <a:r>
              <a:rPr sz="905" spc="45" dirty="0">
                <a:solidFill>
                  <a:srgbClr val="58595B"/>
                </a:solidFill>
                <a:latin typeface="Gill Sans MT"/>
                <a:cs typeface="Gill Sans MT"/>
              </a:rPr>
              <a:t>14%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49" dirty="0">
                <a:solidFill>
                  <a:srgbClr val="58595B"/>
                </a:solidFill>
                <a:latin typeface="Gill Sans MT"/>
                <a:cs typeface="Gill Sans MT"/>
              </a:rPr>
              <a:t>have </a:t>
            </a:r>
            <a:r>
              <a:rPr sz="905" spc="8" dirty="0">
                <a:solidFill>
                  <a:srgbClr val="58595B"/>
                </a:solidFill>
                <a:latin typeface="Gill Sans MT"/>
                <a:cs typeface="Gill Sans MT"/>
              </a:rPr>
              <a:t>ever </a:t>
            </a:r>
            <a:r>
              <a:rPr sz="905" spc="21" dirty="0">
                <a:solidFill>
                  <a:srgbClr val="58595B"/>
                </a:solidFill>
                <a:latin typeface="Gill Sans MT"/>
                <a:cs typeface="Gill Sans MT"/>
              </a:rPr>
              <a:t>left </a:t>
            </a:r>
            <a:r>
              <a:rPr sz="905" spc="94" dirty="0">
                <a:solidFill>
                  <a:srgbClr val="58595B"/>
                </a:solidFill>
                <a:latin typeface="Gill Sans MT"/>
                <a:cs typeface="Gill Sans MT"/>
              </a:rPr>
              <a:t>a </a:t>
            </a:r>
            <a:r>
              <a:rPr sz="905" spc="8" dirty="0">
                <a:solidFill>
                  <a:srgbClr val="58595B"/>
                </a:solidFill>
                <a:latin typeface="Gill Sans MT"/>
                <a:cs typeface="Gill Sans MT"/>
              </a:rPr>
              <a:t>review </a:t>
            </a:r>
            <a:r>
              <a:rPr sz="905" spc="37" dirty="0">
                <a:solidFill>
                  <a:srgbClr val="58595B"/>
                </a:solidFill>
                <a:latin typeface="Gill Sans MT"/>
                <a:cs typeface="Gill Sans MT"/>
              </a:rPr>
              <a:t>of </a:t>
            </a:r>
            <a:r>
              <a:rPr sz="905" spc="94" dirty="0">
                <a:solidFill>
                  <a:srgbClr val="58595B"/>
                </a:solidFill>
                <a:latin typeface="Gill Sans MT"/>
                <a:cs typeface="Gill Sans MT"/>
              </a:rPr>
              <a:t>a </a:t>
            </a:r>
            <a:r>
              <a:rPr sz="905" spc="8" dirty="0">
                <a:solidFill>
                  <a:srgbClr val="58595B"/>
                </a:solidFill>
                <a:latin typeface="Gill Sans MT"/>
                <a:cs typeface="Gill Sans MT"/>
              </a:rPr>
              <a:t>third-party </a:t>
            </a:r>
            <a:r>
              <a:rPr sz="905" spc="25" dirty="0">
                <a:solidFill>
                  <a:srgbClr val="58595B"/>
                </a:solidFill>
                <a:latin typeface="Gill Sans MT"/>
                <a:cs typeface="Gill Sans MT"/>
              </a:rPr>
              <a:t>voice  </a:t>
            </a:r>
            <a:r>
              <a:rPr sz="905" spc="53" dirty="0">
                <a:solidFill>
                  <a:srgbClr val="58595B"/>
                </a:solidFill>
                <a:latin typeface="Gill Sans MT"/>
                <a:cs typeface="Gill Sans MT"/>
              </a:rPr>
              <a:t>app.</a:t>
            </a:r>
            <a:r>
              <a:rPr sz="905" spc="-49" dirty="0">
                <a:solidFill>
                  <a:srgbClr val="58595B"/>
                </a:solidFill>
                <a:latin typeface="Gill Sans MT"/>
                <a:cs typeface="Gill Sans MT"/>
              </a:rPr>
              <a:t> </a:t>
            </a:r>
            <a:r>
              <a:rPr sz="905" spc="33" dirty="0">
                <a:solidFill>
                  <a:srgbClr val="58595B"/>
                </a:solidFill>
                <a:latin typeface="Gill Sans MT"/>
                <a:cs typeface="Gill Sans MT"/>
              </a:rPr>
              <a:t>This</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41" dirty="0">
                <a:solidFill>
                  <a:srgbClr val="58595B"/>
                </a:solidFill>
                <a:latin typeface="Gill Sans MT"/>
                <a:cs typeface="Gill Sans MT"/>
              </a:rPr>
              <a:t>up</a:t>
            </a:r>
            <a:r>
              <a:rPr sz="905" spc="-29" dirty="0">
                <a:solidFill>
                  <a:srgbClr val="58595B"/>
                </a:solidFill>
                <a:latin typeface="Gill Sans MT"/>
                <a:cs typeface="Gill Sans MT"/>
              </a:rPr>
              <a:t> </a:t>
            </a:r>
            <a:r>
              <a:rPr sz="905" spc="25" dirty="0">
                <a:solidFill>
                  <a:srgbClr val="58595B"/>
                </a:solidFill>
                <a:latin typeface="Gill Sans MT"/>
                <a:cs typeface="Gill Sans MT"/>
              </a:rPr>
              <a:t>from</a:t>
            </a:r>
            <a:r>
              <a:rPr sz="905" spc="-29" dirty="0">
                <a:solidFill>
                  <a:srgbClr val="58595B"/>
                </a:solidFill>
                <a:latin typeface="Gill Sans MT"/>
                <a:cs typeface="Gill Sans MT"/>
              </a:rPr>
              <a:t> </a:t>
            </a:r>
            <a:r>
              <a:rPr sz="905" spc="33" dirty="0">
                <a:solidFill>
                  <a:srgbClr val="58595B"/>
                </a:solidFill>
                <a:latin typeface="Gill Sans MT"/>
                <a:cs typeface="Gill Sans MT"/>
              </a:rPr>
              <a:t>just</a:t>
            </a:r>
            <a:r>
              <a:rPr sz="905" spc="-29" dirty="0">
                <a:solidFill>
                  <a:srgbClr val="58595B"/>
                </a:solidFill>
                <a:latin typeface="Gill Sans MT"/>
                <a:cs typeface="Gill Sans MT"/>
              </a:rPr>
              <a:t> </a:t>
            </a:r>
            <a:r>
              <a:rPr sz="905" spc="45" dirty="0">
                <a:solidFill>
                  <a:srgbClr val="58595B"/>
                </a:solidFill>
                <a:latin typeface="Gill Sans MT"/>
                <a:cs typeface="Gill Sans MT"/>
              </a:rPr>
              <a:t>11%</a:t>
            </a:r>
            <a:r>
              <a:rPr sz="905" spc="-29" dirty="0">
                <a:solidFill>
                  <a:srgbClr val="58595B"/>
                </a:solidFill>
                <a:latin typeface="Gill Sans MT"/>
                <a:cs typeface="Gill Sans MT"/>
              </a:rPr>
              <a:t> </a:t>
            </a:r>
            <a:r>
              <a:rPr sz="905" spc="41" dirty="0">
                <a:solidFill>
                  <a:srgbClr val="58595B"/>
                </a:solidFill>
                <a:latin typeface="Gill Sans MT"/>
                <a:cs typeface="Gill Sans MT"/>
              </a:rPr>
              <a:t>at</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37" dirty="0">
                <a:solidFill>
                  <a:srgbClr val="58595B"/>
                </a:solidFill>
                <a:latin typeface="Gill Sans MT"/>
                <a:cs typeface="Gill Sans MT"/>
              </a:rPr>
              <a:t>end</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45" dirty="0">
                <a:solidFill>
                  <a:srgbClr val="58595B"/>
                </a:solidFill>
                <a:latin typeface="Gill Sans MT"/>
                <a:cs typeface="Gill Sans MT"/>
              </a:rPr>
              <a:t>2017</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16" dirty="0">
                <a:solidFill>
                  <a:srgbClr val="58595B"/>
                </a:solidFill>
                <a:latin typeface="Gill Sans MT"/>
                <a:cs typeface="Gill Sans MT"/>
              </a:rPr>
              <a:t>reflection</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53" dirty="0">
                <a:solidFill>
                  <a:srgbClr val="58595B"/>
                </a:solidFill>
                <a:latin typeface="Gill Sans MT"/>
                <a:cs typeface="Gill Sans MT"/>
              </a:rPr>
              <a:t>fact</a:t>
            </a:r>
            <a:r>
              <a:rPr sz="905" spc="-29" dirty="0">
                <a:solidFill>
                  <a:srgbClr val="58595B"/>
                </a:solidFill>
                <a:latin typeface="Gill Sans MT"/>
                <a:cs typeface="Gill Sans MT"/>
              </a:rPr>
              <a:t> </a:t>
            </a:r>
            <a:r>
              <a:rPr sz="905" spc="25" dirty="0">
                <a:solidFill>
                  <a:srgbClr val="58595B"/>
                </a:solidFill>
                <a:latin typeface="Gill Sans MT"/>
                <a:cs typeface="Gill Sans MT"/>
              </a:rPr>
              <a:t>that  </a:t>
            </a:r>
            <a:r>
              <a:rPr sz="905" spc="49" dirty="0">
                <a:solidFill>
                  <a:srgbClr val="58595B"/>
                </a:solidFill>
                <a:latin typeface="Gill Sans MT"/>
                <a:cs typeface="Gill Sans MT"/>
              </a:rPr>
              <a:t>most</a:t>
            </a:r>
            <a:r>
              <a:rPr sz="905" spc="-33" dirty="0">
                <a:solidFill>
                  <a:srgbClr val="58595B"/>
                </a:solidFill>
                <a:latin typeface="Gill Sans MT"/>
                <a:cs typeface="Gill Sans MT"/>
              </a:rPr>
              <a:t> </a:t>
            </a:r>
            <a:r>
              <a:rPr sz="905" spc="25" dirty="0">
                <a:solidFill>
                  <a:srgbClr val="58595B"/>
                </a:solidFill>
                <a:latin typeface="Gill Sans MT"/>
                <a:cs typeface="Gill Sans MT"/>
              </a:rPr>
              <a:t>reviews</a:t>
            </a:r>
            <a:r>
              <a:rPr sz="905" spc="-33" dirty="0">
                <a:solidFill>
                  <a:srgbClr val="58595B"/>
                </a:solidFill>
                <a:latin typeface="Gill Sans MT"/>
                <a:cs typeface="Gill Sans MT"/>
              </a:rPr>
              <a:t> </a:t>
            </a:r>
            <a:r>
              <a:rPr sz="905" spc="58" dirty="0">
                <a:solidFill>
                  <a:srgbClr val="58595B"/>
                </a:solidFill>
                <a:latin typeface="Gill Sans MT"/>
                <a:cs typeface="Gill Sans MT"/>
              </a:rPr>
              <a:t>must</a:t>
            </a:r>
            <a:r>
              <a:rPr sz="905" spc="-29" dirty="0">
                <a:solidFill>
                  <a:srgbClr val="58595B"/>
                </a:solidFill>
                <a:latin typeface="Gill Sans MT"/>
                <a:cs typeface="Gill Sans MT"/>
              </a:rPr>
              <a:t> </a:t>
            </a:r>
            <a:r>
              <a:rPr sz="905" spc="37" dirty="0">
                <a:solidFill>
                  <a:srgbClr val="58595B"/>
                </a:solidFill>
                <a:latin typeface="Gill Sans MT"/>
                <a:cs typeface="Gill Sans MT"/>
              </a:rPr>
              <a:t>be</a:t>
            </a:r>
            <a:r>
              <a:rPr sz="905" spc="-33" dirty="0">
                <a:solidFill>
                  <a:srgbClr val="58595B"/>
                </a:solidFill>
                <a:latin typeface="Gill Sans MT"/>
                <a:cs typeface="Gill Sans MT"/>
              </a:rPr>
              <a:t> </a:t>
            </a:r>
            <a:r>
              <a:rPr sz="905" spc="37" dirty="0">
                <a:solidFill>
                  <a:srgbClr val="58595B"/>
                </a:solidFill>
                <a:latin typeface="Gill Sans MT"/>
                <a:cs typeface="Gill Sans MT"/>
              </a:rPr>
              <a:t>submitted</a:t>
            </a:r>
            <a:r>
              <a:rPr sz="905" spc="-29" dirty="0">
                <a:solidFill>
                  <a:srgbClr val="58595B"/>
                </a:solidFill>
                <a:latin typeface="Gill Sans MT"/>
                <a:cs typeface="Gill Sans MT"/>
              </a:rPr>
              <a:t> </a:t>
            </a:r>
            <a:r>
              <a:rPr sz="905" spc="21" dirty="0">
                <a:solidFill>
                  <a:srgbClr val="58595B"/>
                </a:solidFill>
                <a:latin typeface="Gill Sans MT"/>
                <a:cs typeface="Gill Sans MT"/>
              </a:rPr>
              <a:t>through</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49" dirty="0">
                <a:solidFill>
                  <a:srgbClr val="58595B"/>
                </a:solidFill>
                <a:latin typeface="Gill Sans MT"/>
                <a:cs typeface="Gill Sans MT"/>
              </a:rPr>
              <a:t>visual</a:t>
            </a:r>
            <a:r>
              <a:rPr sz="905" spc="-33" dirty="0">
                <a:solidFill>
                  <a:srgbClr val="58595B"/>
                </a:solidFill>
                <a:latin typeface="Gill Sans MT"/>
                <a:cs typeface="Gill Sans MT"/>
              </a:rPr>
              <a:t> </a:t>
            </a:r>
            <a:r>
              <a:rPr sz="905" spc="29" dirty="0">
                <a:solidFill>
                  <a:srgbClr val="58595B"/>
                </a:solidFill>
                <a:latin typeface="Gill Sans MT"/>
                <a:cs typeface="Gill Sans MT"/>
              </a:rPr>
              <a:t>interface</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29" dirty="0">
                <a:solidFill>
                  <a:srgbClr val="58595B"/>
                </a:solidFill>
                <a:latin typeface="Gill Sans MT"/>
                <a:cs typeface="Gill Sans MT"/>
              </a:rPr>
              <a:t>user</a:t>
            </a:r>
            <a:r>
              <a:rPr sz="905" spc="-33" dirty="0">
                <a:solidFill>
                  <a:srgbClr val="58595B"/>
                </a:solidFill>
                <a:latin typeface="Gill Sans MT"/>
                <a:cs typeface="Gill Sans MT"/>
              </a:rPr>
              <a:t> </a:t>
            </a:r>
            <a:r>
              <a:rPr sz="905" spc="21" dirty="0">
                <a:solidFill>
                  <a:srgbClr val="58595B"/>
                </a:solidFill>
                <a:latin typeface="Gill Sans MT"/>
                <a:cs typeface="Gill Sans MT"/>
              </a:rPr>
              <a:t>experience  </a:t>
            </a:r>
            <a:r>
              <a:rPr sz="905" spc="49" dirty="0">
                <a:solidFill>
                  <a:srgbClr val="58595B"/>
                </a:solidFill>
                <a:latin typeface="Gill Sans MT"/>
                <a:cs typeface="Gill Sans MT"/>
              </a:rPr>
              <a:t>designed</a:t>
            </a:r>
            <a:r>
              <a:rPr sz="905" spc="-37"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21" dirty="0">
                <a:solidFill>
                  <a:srgbClr val="58595B"/>
                </a:solidFill>
                <a:latin typeface="Gill Sans MT"/>
                <a:cs typeface="Gill Sans MT"/>
              </a:rPr>
              <a:t>no</a:t>
            </a:r>
            <a:r>
              <a:rPr sz="905" spc="-33" dirty="0">
                <a:solidFill>
                  <a:srgbClr val="58595B"/>
                </a:solidFill>
                <a:latin typeface="Gill Sans MT"/>
                <a:cs typeface="Gill Sans MT"/>
              </a:rPr>
              <a:t> </a:t>
            </a:r>
            <a:r>
              <a:rPr sz="905" spc="49" dirty="0">
                <a:solidFill>
                  <a:srgbClr val="58595B"/>
                </a:solidFill>
                <a:latin typeface="Gill Sans MT"/>
                <a:cs typeface="Gill Sans MT"/>
              </a:rPr>
              <a:t>visual</a:t>
            </a:r>
            <a:r>
              <a:rPr sz="905" spc="-33" dirty="0">
                <a:solidFill>
                  <a:srgbClr val="58595B"/>
                </a:solidFill>
                <a:latin typeface="Gill Sans MT"/>
                <a:cs typeface="Gill Sans MT"/>
              </a:rPr>
              <a:t> </a:t>
            </a:r>
            <a:r>
              <a:rPr sz="905" spc="16" dirty="0">
                <a:solidFill>
                  <a:srgbClr val="58595B"/>
                </a:solidFill>
                <a:latin typeface="Gill Sans MT"/>
                <a:cs typeface="Gill Sans MT"/>
              </a:rPr>
              <a:t>interaction.</a:t>
            </a:r>
            <a:endParaRPr sz="905">
              <a:solidFill>
                <a:prstClr val="black"/>
              </a:solidFill>
              <a:latin typeface="Gill Sans MT"/>
              <a:cs typeface="Gill Sans MT"/>
            </a:endParaRPr>
          </a:p>
          <a:p>
            <a:pPr marL="10451" marR="4180" defTabSz="752460">
              <a:lnSpc>
                <a:spcPct val="121200"/>
              </a:lnSpc>
              <a:spcBef>
                <a:spcPts val="823"/>
              </a:spcBef>
            </a:pPr>
            <a:r>
              <a:rPr sz="905" spc="41" dirty="0">
                <a:solidFill>
                  <a:srgbClr val="58595B"/>
                </a:solidFill>
                <a:latin typeface="Gill Sans MT"/>
                <a:cs typeface="Gill Sans MT"/>
              </a:rPr>
              <a:t>Amazon</a:t>
            </a:r>
            <a:r>
              <a:rPr sz="905" spc="-33" dirty="0">
                <a:solidFill>
                  <a:srgbClr val="58595B"/>
                </a:solidFill>
                <a:latin typeface="Gill Sans MT"/>
                <a:cs typeface="Gill Sans MT"/>
              </a:rPr>
              <a:t> </a:t>
            </a:r>
            <a:r>
              <a:rPr sz="905" spc="16" dirty="0">
                <a:solidFill>
                  <a:srgbClr val="58595B"/>
                </a:solidFill>
                <a:latin typeface="Gill Sans MT"/>
                <a:cs typeface="Gill Sans MT"/>
              </a:rPr>
              <a:t>introduced</a:t>
            </a:r>
            <a:r>
              <a:rPr sz="905" spc="-29" dirty="0">
                <a:solidFill>
                  <a:srgbClr val="58595B"/>
                </a:solidFill>
                <a:latin typeface="Gill Sans MT"/>
                <a:cs typeface="Gill Sans MT"/>
              </a:rPr>
              <a:t> </a:t>
            </a:r>
            <a:r>
              <a:rPr sz="905" spc="25" dirty="0">
                <a:solidFill>
                  <a:srgbClr val="58595B"/>
                </a:solidFill>
                <a:latin typeface="Gill Sans MT"/>
                <a:cs typeface="Gill Sans MT"/>
              </a:rPr>
              <a:t>voice</a:t>
            </a:r>
            <a:r>
              <a:rPr sz="905" spc="-29" dirty="0">
                <a:solidFill>
                  <a:srgbClr val="58595B"/>
                </a:solidFill>
                <a:latin typeface="Gill Sans MT"/>
                <a:cs typeface="Gill Sans MT"/>
              </a:rPr>
              <a:t> </a:t>
            </a:r>
            <a:r>
              <a:rPr sz="905" spc="41" dirty="0">
                <a:solidFill>
                  <a:srgbClr val="58595B"/>
                </a:solidFill>
                <a:latin typeface="Gill Sans MT"/>
                <a:cs typeface="Gill Sans MT"/>
              </a:rPr>
              <a:t>ratings</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25" dirty="0">
                <a:solidFill>
                  <a:srgbClr val="58595B"/>
                </a:solidFill>
                <a:latin typeface="Gill Sans MT"/>
                <a:cs typeface="Gill Sans MT"/>
              </a:rPr>
              <a:t>late</a:t>
            </a:r>
            <a:r>
              <a:rPr sz="905" spc="-29" dirty="0">
                <a:solidFill>
                  <a:srgbClr val="58595B"/>
                </a:solidFill>
                <a:latin typeface="Gill Sans MT"/>
                <a:cs typeface="Gill Sans MT"/>
              </a:rPr>
              <a:t> </a:t>
            </a:r>
            <a:r>
              <a:rPr sz="905" spc="45" dirty="0">
                <a:solidFill>
                  <a:srgbClr val="58595B"/>
                </a:solidFill>
                <a:latin typeface="Gill Sans MT"/>
                <a:cs typeface="Gill Sans MT"/>
              </a:rPr>
              <a:t>2018</a:t>
            </a:r>
            <a:r>
              <a:rPr sz="905" spc="-29" dirty="0">
                <a:solidFill>
                  <a:srgbClr val="58595B"/>
                </a:solidFill>
                <a:latin typeface="Gill Sans MT"/>
                <a:cs typeface="Gill Sans MT"/>
              </a:rPr>
              <a:t> </a:t>
            </a:r>
            <a:r>
              <a:rPr sz="905" spc="37" dirty="0">
                <a:solidFill>
                  <a:srgbClr val="58595B"/>
                </a:solidFill>
                <a:latin typeface="Gill Sans MT"/>
                <a:cs typeface="Gill Sans MT"/>
              </a:rPr>
              <a:t>which</a:t>
            </a:r>
            <a:r>
              <a:rPr sz="905" spc="-33" dirty="0">
                <a:solidFill>
                  <a:srgbClr val="58595B"/>
                </a:solidFill>
                <a:latin typeface="Gill Sans MT"/>
                <a:cs typeface="Gill Sans MT"/>
              </a:rPr>
              <a:t> </a:t>
            </a:r>
            <a:r>
              <a:rPr sz="905" spc="41" dirty="0">
                <a:solidFill>
                  <a:srgbClr val="58595B"/>
                </a:solidFill>
                <a:latin typeface="Gill Sans MT"/>
                <a:cs typeface="Gill Sans MT"/>
              </a:rPr>
              <a:t>enabled</a:t>
            </a:r>
            <a:r>
              <a:rPr sz="905" spc="-29" dirty="0">
                <a:solidFill>
                  <a:srgbClr val="58595B"/>
                </a:solidFill>
                <a:latin typeface="Gill Sans MT"/>
                <a:cs typeface="Gill Sans MT"/>
              </a:rPr>
              <a:t> </a:t>
            </a:r>
            <a:r>
              <a:rPr sz="905" spc="45" dirty="0">
                <a:solidFill>
                  <a:srgbClr val="58595B"/>
                </a:solidFill>
                <a:latin typeface="Gill Sans MT"/>
                <a:cs typeface="Gill Sans MT"/>
              </a:rPr>
              <a:t>users</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29" dirty="0">
                <a:solidFill>
                  <a:srgbClr val="58595B"/>
                </a:solidFill>
                <a:latin typeface="Gill Sans MT"/>
                <a:cs typeface="Gill Sans MT"/>
              </a:rPr>
              <a:t> </a:t>
            </a:r>
            <a:r>
              <a:rPr sz="905" spc="21" dirty="0">
                <a:solidFill>
                  <a:srgbClr val="58595B"/>
                </a:solidFill>
                <a:latin typeface="Gill Sans MT"/>
                <a:cs typeface="Gill Sans MT"/>
              </a:rPr>
              <a:t>offer</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29" dirty="0">
                <a:solidFill>
                  <a:srgbClr val="58595B"/>
                </a:solidFill>
                <a:latin typeface="Gill Sans MT"/>
                <a:cs typeface="Gill Sans MT"/>
              </a:rPr>
              <a:t>star  rating </a:t>
            </a:r>
            <a:r>
              <a:rPr sz="905" spc="4" dirty="0">
                <a:solidFill>
                  <a:srgbClr val="58595B"/>
                </a:solidFill>
                <a:latin typeface="Gill Sans MT"/>
                <a:cs typeface="Gill Sans MT"/>
              </a:rPr>
              <a:t>for </a:t>
            </a:r>
            <a:r>
              <a:rPr sz="905" spc="70" dirty="0">
                <a:solidFill>
                  <a:srgbClr val="58595B"/>
                </a:solidFill>
                <a:latin typeface="Gill Sans MT"/>
                <a:cs typeface="Gill Sans MT"/>
              </a:rPr>
              <a:t>an </a:t>
            </a:r>
            <a:r>
              <a:rPr sz="905" spc="16" dirty="0">
                <a:solidFill>
                  <a:srgbClr val="58595B"/>
                </a:solidFill>
                <a:latin typeface="Gill Sans MT"/>
                <a:cs typeface="Gill Sans MT"/>
              </a:rPr>
              <a:t>Alexa </a:t>
            </a:r>
            <a:r>
              <a:rPr sz="905" spc="21" dirty="0">
                <a:solidFill>
                  <a:srgbClr val="58595B"/>
                </a:solidFill>
                <a:latin typeface="Gill Sans MT"/>
                <a:cs typeface="Gill Sans MT"/>
              </a:rPr>
              <a:t>skill </a:t>
            </a:r>
            <a:r>
              <a:rPr sz="905" spc="37" dirty="0">
                <a:solidFill>
                  <a:srgbClr val="58595B"/>
                </a:solidFill>
                <a:latin typeface="Gill Sans MT"/>
                <a:cs typeface="Gill Sans MT"/>
              </a:rPr>
              <a:t>by </a:t>
            </a:r>
            <a:r>
              <a:rPr sz="905" spc="25" dirty="0">
                <a:solidFill>
                  <a:srgbClr val="58595B"/>
                </a:solidFill>
                <a:latin typeface="Gill Sans MT"/>
                <a:cs typeface="Gill Sans MT"/>
              </a:rPr>
              <a:t>voice after </a:t>
            </a:r>
            <a:r>
              <a:rPr sz="905" spc="58" dirty="0">
                <a:solidFill>
                  <a:srgbClr val="58595B"/>
                </a:solidFill>
                <a:latin typeface="Gill Sans MT"/>
                <a:cs typeface="Gill Sans MT"/>
              </a:rPr>
              <a:t>using </a:t>
            </a:r>
            <a:r>
              <a:rPr sz="905" dirty="0">
                <a:solidFill>
                  <a:srgbClr val="58595B"/>
                </a:solidFill>
                <a:latin typeface="Gill Sans MT"/>
                <a:cs typeface="Gill Sans MT"/>
              </a:rPr>
              <a:t>it. </a:t>
            </a:r>
            <a:r>
              <a:rPr sz="905" spc="-4" dirty="0">
                <a:solidFill>
                  <a:srgbClr val="58595B"/>
                </a:solidFill>
                <a:latin typeface="Gill Sans MT"/>
                <a:cs typeface="Gill Sans MT"/>
              </a:rPr>
              <a:t>However, </a:t>
            </a:r>
            <a:r>
              <a:rPr sz="905" spc="33" dirty="0">
                <a:solidFill>
                  <a:srgbClr val="58595B"/>
                </a:solidFill>
                <a:latin typeface="Gill Sans MT"/>
                <a:cs typeface="Gill Sans MT"/>
              </a:rPr>
              <a:t>this </a:t>
            </a:r>
            <a:r>
              <a:rPr sz="905" spc="78" dirty="0">
                <a:solidFill>
                  <a:srgbClr val="58595B"/>
                </a:solidFill>
                <a:latin typeface="Gill Sans MT"/>
                <a:cs typeface="Gill Sans MT"/>
              </a:rPr>
              <a:t>was </a:t>
            </a:r>
            <a:r>
              <a:rPr sz="905" spc="21" dirty="0">
                <a:solidFill>
                  <a:srgbClr val="58595B"/>
                </a:solidFill>
                <a:latin typeface="Gill Sans MT"/>
                <a:cs typeface="Gill Sans MT"/>
              </a:rPr>
              <a:t>limited </a:t>
            </a:r>
            <a:r>
              <a:rPr sz="905" spc="-8" dirty="0">
                <a:solidFill>
                  <a:srgbClr val="58595B"/>
                </a:solidFill>
                <a:latin typeface="Gill Sans MT"/>
                <a:cs typeface="Gill Sans MT"/>
              </a:rPr>
              <a:t>to </a:t>
            </a:r>
            <a:r>
              <a:rPr sz="905" spc="94" dirty="0">
                <a:solidFill>
                  <a:srgbClr val="58595B"/>
                </a:solidFill>
                <a:latin typeface="Gill Sans MT"/>
                <a:cs typeface="Gill Sans MT"/>
              </a:rPr>
              <a:t>a </a:t>
            </a:r>
            <a:r>
              <a:rPr sz="905" spc="41" dirty="0">
                <a:solidFill>
                  <a:srgbClr val="58595B"/>
                </a:solidFill>
                <a:latin typeface="Gill Sans MT"/>
                <a:cs typeface="Gill Sans MT"/>
              </a:rPr>
              <a:t>few  </a:t>
            </a:r>
            <a:r>
              <a:rPr sz="905" spc="37" dirty="0">
                <a:solidFill>
                  <a:srgbClr val="58595B"/>
                </a:solidFill>
                <a:latin typeface="Gill Sans MT"/>
                <a:cs typeface="Gill Sans MT"/>
              </a:rPr>
              <a:t>skills </a:t>
            </a:r>
            <a:r>
              <a:rPr sz="905" spc="58" dirty="0">
                <a:solidFill>
                  <a:srgbClr val="58595B"/>
                </a:solidFill>
                <a:latin typeface="Gill Sans MT"/>
                <a:cs typeface="Gill Sans MT"/>
              </a:rPr>
              <a:t>and </a:t>
            </a:r>
            <a:r>
              <a:rPr sz="905" spc="8" dirty="0">
                <a:solidFill>
                  <a:srgbClr val="58595B"/>
                </a:solidFill>
                <a:latin typeface="Gill Sans MT"/>
                <a:cs typeface="Gill Sans MT"/>
              </a:rPr>
              <a:t>not </a:t>
            </a:r>
            <a:r>
              <a:rPr sz="905" spc="45" dirty="0">
                <a:solidFill>
                  <a:srgbClr val="58595B"/>
                </a:solidFill>
                <a:latin typeface="Gill Sans MT"/>
                <a:cs typeface="Gill Sans MT"/>
              </a:rPr>
              <a:t>available </a:t>
            </a:r>
            <a:r>
              <a:rPr sz="905" spc="4" dirty="0">
                <a:solidFill>
                  <a:srgbClr val="58595B"/>
                </a:solidFill>
                <a:latin typeface="Gill Sans MT"/>
                <a:cs typeface="Gill Sans MT"/>
              </a:rPr>
              <a:t>for </a:t>
            </a:r>
            <a:r>
              <a:rPr sz="905" spc="21" dirty="0">
                <a:solidFill>
                  <a:srgbClr val="58595B"/>
                </a:solidFill>
                <a:latin typeface="Gill Sans MT"/>
                <a:cs typeface="Gill Sans MT"/>
              </a:rPr>
              <a:t>skill </a:t>
            </a:r>
            <a:r>
              <a:rPr sz="905" spc="33" dirty="0">
                <a:solidFill>
                  <a:srgbClr val="58595B"/>
                </a:solidFill>
                <a:latin typeface="Gill Sans MT"/>
                <a:cs typeface="Gill Sans MT"/>
              </a:rPr>
              <a:t>publishers </a:t>
            </a:r>
            <a:r>
              <a:rPr sz="905" spc="-8" dirty="0">
                <a:solidFill>
                  <a:srgbClr val="58595B"/>
                </a:solidFill>
                <a:latin typeface="Gill Sans MT"/>
                <a:cs typeface="Gill Sans MT"/>
              </a:rPr>
              <a:t>to </a:t>
            </a:r>
            <a:r>
              <a:rPr sz="905" spc="41" dirty="0">
                <a:solidFill>
                  <a:srgbClr val="58595B"/>
                </a:solidFill>
                <a:latin typeface="Gill Sans MT"/>
                <a:cs typeface="Gill Sans MT"/>
              </a:rPr>
              <a:t>set </a:t>
            </a:r>
            <a:r>
              <a:rPr sz="905" spc="103" dirty="0">
                <a:solidFill>
                  <a:srgbClr val="58595B"/>
                </a:solidFill>
                <a:latin typeface="Gill Sans MT"/>
                <a:cs typeface="Gill Sans MT"/>
              </a:rPr>
              <a:t>as </a:t>
            </a:r>
            <a:r>
              <a:rPr sz="905" spc="94" dirty="0">
                <a:solidFill>
                  <a:srgbClr val="58595B"/>
                </a:solidFill>
                <a:latin typeface="Gill Sans MT"/>
                <a:cs typeface="Gill Sans MT"/>
              </a:rPr>
              <a:t>a </a:t>
            </a:r>
            <a:r>
              <a:rPr sz="905" spc="25" dirty="0">
                <a:solidFill>
                  <a:srgbClr val="58595B"/>
                </a:solidFill>
                <a:latin typeface="Gill Sans MT"/>
                <a:cs typeface="Gill Sans MT"/>
              </a:rPr>
              <a:t>feature </a:t>
            </a:r>
            <a:r>
              <a:rPr sz="905" spc="21" dirty="0">
                <a:solidFill>
                  <a:srgbClr val="58595B"/>
                </a:solidFill>
                <a:latin typeface="Gill Sans MT"/>
                <a:cs typeface="Gill Sans MT"/>
              </a:rPr>
              <a:t>on </a:t>
            </a:r>
            <a:r>
              <a:rPr sz="905" dirty="0">
                <a:solidFill>
                  <a:srgbClr val="58595B"/>
                </a:solidFill>
                <a:latin typeface="Gill Sans MT"/>
                <a:cs typeface="Gill Sans MT"/>
              </a:rPr>
              <a:t>their </a:t>
            </a:r>
            <a:r>
              <a:rPr sz="905" spc="21" dirty="0">
                <a:solidFill>
                  <a:srgbClr val="58595B"/>
                </a:solidFill>
                <a:latin typeface="Gill Sans MT"/>
                <a:cs typeface="Gill Sans MT"/>
              </a:rPr>
              <a:t>own. </a:t>
            </a:r>
            <a:r>
              <a:rPr sz="905" spc="37" dirty="0">
                <a:solidFill>
                  <a:srgbClr val="58595B"/>
                </a:solidFill>
                <a:latin typeface="Gill Sans MT"/>
                <a:cs typeface="Gill Sans MT"/>
              </a:rPr>
              <a:t>By  </a:t>
            </a:r>
            <a:r>
              <a:rPr sz="905" spc="21" dirty="0">
                <a:solidFill>
                  <a:srgbClr val="58595B"/>
                </a:solidFill>
                <a:latin typeface="Gill Sans MT"/>
                <a:cs typeface="Gill Sans MT"/>
              </a:rPr>
              <a:t>contrast,</a:t>
            </a:r>
            <a:r>
              <a:rPr sz="905" spc="-33" dirty="0">
                <a:solidFill>
                  <a:srgbClr val="58595B"/>
                </a:solidFill>
                <a:latin typeface="Gill Sans MT"/>
                <a:cs typeface="Gill Sans MT"/>
              </a:rPr>
              <a:t> </a:t>
            </a:r>
            <a:r>
              <a:rPr sz="905" spc="16" dirty="0">
                <a:solidFill>
                  <a:srgbClr val="58595B"/>
                </a:solidFill>
                <a:latin typeface="Gill Sans MT"/>
                <a:cs typeface="Gill Sans MT"/>
              </a:rPr>
              <a:t>Google</a:t>
            </a:r>
            <a:r>
              <a:rPr sz="905" spc="-29" dirty="0">
                <a:solidFill>
                  <a:srgbClr val="58595B"/>
                </a:solidFill>
                <a:latin typeface="Gill Sans MT"/>
                <a:cs typeface="Gill Sans MT"/>
              </a:rPr>
              <a:t> </a:t>
            </a:r>
            <a:r>
              <a:rPr sz="905" spc="45" dirty="0">
                <a:solidFill>
                  <a:srgbClr val="58595B"/>
                </a:solidFill>
                <a:latin typeface="Gill Sans MT"/>
                <a:cs typeface="Gill Sans MT"/>
              </a:rPr>
              <a:t>Assistant</a:t>
            </a:r>
            <a:r>
              <a:rPr sz="905" spc="-29" dirty="0">
                <a:solidFill>
                  <a:srgbClr val="58595B"/>
                </a:solidFill>
                <a:latin typeface="Gill Sans MT"/>
                <a:cs typeface="Gill Sans MT"/>
              </a:rPr>
              <a:t> </a:t>
            </a:r>
            <a:r>
              <a:rPr sz="905" spc="45" dirty="0">
                <a:solidFill>
                  <a:srgbClr val="58595B"/>
                </a:solidFill>
                <a:latin typeface="Gill Sans MT"/>
                <a:cs typeface="Gill Sans MT"/>
              </a:rPr>
              <a:t>users</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16" dirty="0">
                <a:solidFill>
                  <a:srgbClr val="58595B"/>
                </a:solidFill>
                <a:latin typeface="Gill Sans MT"/>
                <a:cs typeface="Gill Sans MT"/>
              </a:rPr>
              <a:t>more</a:t>
            </a:r>
            <a:r>
              <a:rPr sz="905" spc="-29" dirty="0">
                <a:solidFill>
                  <a:srgbClr val="58595B"/>
                </a:solidFill>
                <a:latin typeface="Gill Sans MT"/>
                <a:cs typeface="Gill Sans MT"/>
              </a:rPr>
              <a:t> </a:t>
            </a:r>
            <a:r>
              <a:rPr sz="905" spc="8" dirty="0">
                <a:solidFill>
                  <a:srgbClr val="58595B"/>
                </a:solidFill>
                <a:latin typeface="Gill Sans MT"/>
                <a:cs typeface="Gill Sans MT"/>
              </a:rPr>
              <a:t>likely</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58" dirty="0">
                <a:solidFill>
                  <a:srgbClr val="58595B"/>
                </a:solidFill>
                <a:latin typeface="Gill Sans MT"/>
                <a:cs typeface="Gill Sans MT"/>
              </a:rPr>
              <a:t>use</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62" dirty="0">
                <a:solidFill>
                  <a:srgbClr val="58595B"/>
                </a:solidFill>
                <a:latin typeface="Gill Sans MT"/>
                <a:cs typeface="Gill Sans MT"/>
              </a:rPr>
              <a:t>assistant</a:t>
            </a:r>
            <a:r>
              <a:rPr sz="905" spc="-29" dirty="0">
                <a:solidFill>
                  <a:srgbClr val="58595B"/>
                </a:solidFill>
                <a:latin typeface="Gill Sans MT"/>
                <a:cs typeface="Gill Sans MT"/>
              </a:rPr>
              <a:t> </a:t>
            </a:r>
            <a:r>
              <a:rPr sz="905" spc="16" dirty="0">
                <a:solidFill>
                  <a:srgbClr val="58595B"/>
                </a:solidFill>
                <a:latin typeface="Gill Sans MT"/>
                <a:cs typeface="Gill Sans MT"/>
              </a:rPr>
              <a:t>both</a:t>
            </a:r>
            <a:r>
              <a:rPr sz="905" spc="-29" dirty="0">
                <a:solidFill>
                  <a:srgbClr val="58595B"/>
                </a:solidFill>
                <a:latin typeface="Gill Sans MT"/>
                <a:cs typeface="Gill Sans MT"/>
              </a:rPr>
              <a:t> </a:t>
            </a:r>
            <a:r>
              <a:rPr sz="905" spc="21" dirty="0">
                <a:solidFill>
                  <a:srgbClr val="58595B"/>
                </a:solidFill>
                <a:latin typeface="Gill Sans MT"/>
                <a:cs typeface="Gill Sans MT"/>
              </a:rPr>
              <a:t>on  </a:t>
            </a:r>
            <a:r>
              <a:rPr sz="905" spc="45" dirty="0">
                <a:solidFill>
                  <a:srgbClr val="58595B"/>
                </a:solidFill>
                <a:latin typeface="Gill Sans MT"/>
                <a:cs typeface="Gill Sans MT"/>
              </a:rPr>
              <a:t>smartphones</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25" dirty="0">
                <a:solidFill>
                  <a:srgbClr val="58595B"/>
                </a:solidFill>
                <a:latin typeface="Gill Sans MT"/>
                <a:cs typeface="Gill Sans MT"/>
              </a:rPr>
              <a:t> </a:t>
            </a:r>
            <a:r>
              <a:rPr sz="905" spc="49" dirty="0">
                <a:solidFill>
                  <a:srgbClr val="58595B"/>
                </a:solidFill>
                <a:latin typeface="Gill Sans MT"/>
                <a:cs typeface="Gill Sans MT"/>
              </a:rPr>
              <a:t>smart</a:t>
            </a:r>
            <a:r>
              <a:rPr sz="905" spc="-25" dirty="0">
                <a:solidFill>
                  <a:srgbClr val="58595B"/>
                </a:solidFill>
                <a:latin typeface="Gill Sans MT"/>
                <a:cs typeface="Gill Sans MT"/>
              </a:rPr>
              <a:t> </a:t>
            </a:r>
            <a:r>
              <a:rPr sz="905" spc="41" dirty="0">
                <a:solidFill>
                  <a:srgbClr val="58595B"/>
                </a:solidFill>
                <a:latin typeface="Gill Sans MT"/>
                <a:cs typeface="Gill Sans MT"/>
              </a:rPr>
              <a:t>speakers.</a:t>
            </a:r>
            <a:r>
              <a:rPr sz="905" spc="-41" dirty="0">
                <a:solidFill>
                  <a:srgbClr val="58595B"/>
                </a:solidFill>
                <a:latin typeface="Gill Sans MT"/>
                <a:cs typeface="Gill Sans MT"/>
              </a:rPr>
              <a:t> </a:t>
            </a:r>
            <a:r>
              <a:rPr sz="905" spc="25" dirty="0">
                <a:solidFill>
                  <a:srgbClr val="58595B"/>
                </a:solidFill>
                <a:latin typeface="Gill Sans MT"/>
                <a:cs typeface="Gill Sans MT"/>
              </a:rPr>
              <a:t>That</a:t>
            </a:r>
            <a:r>
              <a:rPr sz="905" spc="-25" dirty="0">
                <a:solidFill>
                  <a:srgbClr val="58595B"/>
                </a:solidFill>
                <a:latin typeface="Gill Sans MT"/>
                <a:cs typeface="Gill Sans MT"/>
              </a:rPr>
              <a:t> </a:t>
            </a:r>
            <a:r>
              <a:rPr sz="905" spc="33" dirty="0">
                <a:solidFill>
                  <a:srgbClr val="58595B"/>
                </a:solidFill>
                <a:latin typeface="Gill Sans MT"/>
                <a:cs typeface="Gill Sans MT"/>
              </a:rPr>
              <a:t>multimodal</a:t>
            </a:r>
            <a:r>
              <a:rPr sz="905" spc="-25" dirty="0">
                <a:solidFill>
                  <a:srgbClr val="58595B"/>
                </a:solidFill>
                <a:latin typeface="Gill Sans MT"/>
                <a:cs typeface="Gill Sans MT"/>
              </a:rPr>
              <a:t> </a:t>
            </a:r>
            <a:r>
              <a:rPr sz="905" spc="58" dirty="0">
                <a:solidFill>
                  <a:srgbClr val="58595B"/>
                </a:solidFill>
                <a:latin typeface="Gill Sans MT"/>
                <a:cs typeface="Gill Sans MT"/>
              </a:rPr>
              <a:t>use</a:t>
            </a:r>
            <a:r>
              <a:rPr sz="905" spc="-25" dirty="0">
                <a:solidFill>
                  <a:srgbClr val="58595B"/>
                </a:solidFill>
                <a:latin typeface="Gill Sans MT"/>
                <a:cs typeface="Gill Sans MT"/>
              </a:rPr>
              <a:t> </a:t>
            </a:r>
            <a:r>
              <a:rPr sz="905" spc="8" dirty="0">
                <a:solidFill>
                  <a:srgbClr val="58595B"/>
                </a:solidFill>
                <a:latin typeface="Gill Sans MT"/>
                <a:cs typeface="Gill Sans MT"/>
              </a:rPr>
              <a:t>profile</a:t>
            </a:r>
            <a:r>
              <a:rPr sz="905" spc="-25" dirty="0">
                <a:solidFill>
                  <a:srgbClr val="58595B"/>
                </a:solidFill>
                <a:latin typeface="Gill Sans MT"/>
                <a:cs typeface="Gill Sans MT"/>
              </a:rPr>
              <a:t> </a:t>
            </a:r>
            <a:r>
              <a:rPr sz="905" spc="45" dirty="0">
                <a:solidFill>
                  <a:srgbClr val="58595B"/>
                </a:solidFill>
                <a:latin typeface="Gill Sans MT"/>
                <a:cs typeface="Gill Sans MT"/>
              </a:rPr>
              <a:t>might</a:t>
            </a:r>
            <a:r>
              <a:rPr sz="905" spc="-25" dirty="0">
                <a:solidFill>
                  <a:srgbClr val="58595B"/>
                </a:solidFill>
                <a:latin typeface="Gill Sans MT"/>
                <a:cs typeface="Gill Sans MT"/>
              </a:rPr>
              <a:t> </a:t>
            </a:r>
            <a:r>
              <a:rPr sz="905" spc="29" dirty="0">
                <a:solidFill>
                  <a:srgbClr val="58595B"/>
                </a:solidFill>
                <a:latin typeface="Gill Sans MT"/>
                <a:cs typeface="Gill Sans MT"/>
              </a:rPr>
              <a:t>explain</a:t>
            </a:r>
            <a:r>
              <a:rPr sz="905" spc="-25" dirty="0">
                <a:solidFill>
                  <a:srgbClr val="58595B"/>
                </a:solidFill>
                <a:latin typeface="Gill Sans MT"/>
                <a:cs typeface="Gill Sans MT"/>
              </a:rPr>
              <a:t> </a:t>
            </a:r>
            <a:r>
              <a:rPr sz="905" spc="33" dirty="0">
                <a:solidFill>
                  <a:srgbClr val="58595B"/>
                </a:solidFill>
                <a:latin typeface="Gill Sans MT"/>
                <a:cs typeface="Gill Sans MT"/>
              </a:rPr>
              <a:t>why  </a:t>
            </a:r>
            <a:r>
              <a:rPr sz="905" spc="16" dirty="0">
                <a:solidFill>
                  <a:srgbClr val="58595B"/>
                </a:solidFill>
                <a:latin typeface="Gill Sans MT"/>
                <a:cs typeface="Gill Sans MT"/>
              </a:rPr>
              <a:t>Google </a:t>
            </a:r>
            <a:r>
              <a:rPr sz="905" spc="29" dirty="0">
                <a:solidFill>
                  <a:srgbClr val="58595B"/>
                </a:solidFill>
                <a:latin typeface="Gill Sans MT"/>
                <a:cs typeface="Gill Sans MT"/>
              </a:rPr>
              <a:t>Home </a:t>
            </a:r>
            <a:r>
              <a:rPr sz="905" spc="25" dirty="0">
                <a:solidFill>
                  <a:srgbClr val="58595B"/>
                </a:solidFill>
                <a:latin typeface="Gill Sans MT"/>
                <a:cs typeface="Gill Sans MT"/>
              </a:rPr>
              <a:t>owners </a:t>
            </a:r>
            <a:r>
              <a:rPr sz="905" spc="21" dirty="0">
                <a:solidFill>
                  <a:srgbClr val="58595B"/>
                </a:solidFill>
                <a:latin typeface="Gill Sans MT"/>
                <a:cs typeface="Gill Sans MT"/>
              </a:rPr>
              <a:t>are </a:t>
            </a:r>
            <a:r>
              <a:rPr sz="905" spc="37" dirty="0">
                <a:solidFill>
                  <a:srgbClr val="58595B"/>
                </a:solidFill>
                <a:latin typeface="Gill Sans MT"/>
                <a:cs typeface="Gill Sans MT"/>
              </a:rPr>
              <a:t>about </a:t>
            </a:r>
            <a:r>
              <a:rPr sz="905" spc="45" dirty="0">
                <a:solidFill>
                  <a:srgbClr val="58595B"/>
                </a:solidFill>
                <a:latin typeface="Gill Sans MT"/>
                <a:cs typeface="Gill Sans MT"/>
              </a:rPr>
              <a:t>11% </a:t>
            </a:r>
            <a:r>
              <a:rPr sz="905" spc="16" dirty="0">
                <a:solidFill>
                  <a:srgbClr val="58595B"/>
                </a:solidFill>
                <a:latin typeface="Gill Sans MT"/>
                <a:cs typeface="Gill Sans MT"/>
              </a:rPr>
              <a:t>more </a:t>
            </a:r>
            <a:r>
              <a:rPr sz="905" spc="8" dirty="0">
                <a:solidFill>
                  <a:srgbClr val="58595B"/>
                </a:solidFill>
                <a:latin typeface="Gill Sans MT"/>
                <a:cs typeface="Gill Sans MT"/>
              </a:rPr>
              <a:t>likely </a:t>
            </a:r>
            <a:r>
              <a:rPr sz="905" spc="-8" dirty="0">
                <a:solidFill>
                  <a:srgbClr val="58595B"/>
                </a:solidFill>
                <a:latin typeface="Gill Sans MT"/>
                <a:cs typeface="Gill Sans MT"/>
              </a:rPr>
              <a:t>to </a:t>
            </a:r>
            <a:r>
              <a:rPr sz="905" spc="49" dirty="0">
                <a:solidFill>
                  <a:srgbClr val="58595B"/>
                </a:solidFill>
                <a:latin typeface="Gill Sans MT"/>
                <a:cs typeface="Gill Sans MT"/>
              </a:rPr>
              <a:t>have </a:t>
            </a:r>
            <a:r>
              <a:rPr sz="905" spc="21" dirty="0">
                <a:solidFill>
                  <a:srgbClr val="58595B"/>
                </a:solidFill>
                <a:latin typeface="Gill Sans MT"/>
                <a:cs typeface="Gill Sans MT"/>
              </a:rPr>
              <a:t>left </a:t>
            </a:r>
            <a:r>
              <a:rPr sz="905" spc="94" dirty="0">
                <a:solidFill>
                  <a:srgbClr val="58595B"/>
                </a:solidFill>
                <a:latin typeface="Gill Sans MT"/>
                <a:cs typeface="Gill Sans MT"/>
              </a:rPr>
              <a:t>a </a:t>
            </a:r>
            <a:r>
              <a:rPr sz="905" spc="8" dirty="0">
                <a:solidFill>
                  <a:srgbClr val="58595B"/>
                </a:solidFill>
                <a:latin typeface="Gill Sans MT"/>
                <a:cs typeface="Gill Sans MT"/>
              </a:rPr>
              <a:t>review </a:t>
            </a:r>
            <a:r>
              <a:rPr sz="905" spc="41" dirty="0">
                <a:solidFill>
                  <a:srgbClr val="58595B"/>
                </a:solidFill>
                <a:latin typeface="Gill Sans MT"/>
                <a:cs typeface="Gill Sans MT"/>
              </a:rPr>
              <a:t>than </a:t>
            </a:r>
            <a:r>
              <a:rPr sz="905" spc="33" dirty="0">
                <a:solidFill>
                  <a:srgbClr val="58595B"/>
                </a:solidFill>
                <a:latin typeface="Gill Sans MT"/>
                <a:cs typeface="Gill Sans MT"/>
              </a:rPr>
              <a:t>those  </a:t>
            </a:r>
            <a:r>
              <a:rPr sz="905" spc="16" dirty="0">
                <a:solidFill>
                  <a:srgbClr val="58595B"/>
                </a:solidFill>
                <a:latin typeface="Gill Sans MT"/>
                <a:cs typeface="Gill Sans MT"/>
              </a:rPr>
              <a:t>with </a:t>
            </a:r>
            <a:r>
              <a:rPr sz="905" spc="41" dirty="0">
                <a:solidFill>
                  <a:srgbClr val="58595B"/>
                </a:solidFill>
                <a:latin typeface="Gill Sans MT"/>
                <a:cs typeface="Gill Sans MT"/>
              </a:rPr>
              <a:t>Amazon Echo</a:t>
            </a:r>
            <a:r>
              <a:rPr sz="905" spc="-160" dirty="0">
                <a:solidFill>
                  <a:srgbClr val="58595B"/>
                </a:solidFill>
                <a:latin typeface="Gill Sans MT"/>
                <a:cs typeface="Gill Sans MT"/>
              </a:rPr>
              <a:t> </a:t>
            </a:r>
            <a:r>
              <a:rPr sz="905" spc="41" dirty="0">
                <a:solidFill>
                  <a:srgbClr val="58595B"/>
                </a:solidFill>
                <a:latin typeface="Gill Sans MT"/>
                <a:cs typeface="Gill Sans MT"/>
              </a:rPr>
              <a:t>devices.</a:t>
            </a:r>
            <a:endParaRPr sz="905">
              <a:solidFill>
                <a:prstClr val="black"/>
              </a:solidFill>
              <a:latin typeface="Gill Sans MT"/>
              <a:cs typeface="Gill Sans MT"/>
            </a:endParaRPr>
          </a:p>
          <a:p>
            <a:pPr marL="10451" marR="8883" defTabSz="752460">
              <a:lnSpc>
                <a:spcPct val="121200"/>
              </a:lnSpc>
              <a:spcBef>
                <a:spcPts val="823"/>
              </a:spcBef>
            </a:pPr>
            <a:r>
              <a:rPr sz="905" spc="-29" dirty="0">
                <a:solidFill>
                  <a:srgbClr val="58595B"/>
                </a:solidFill>
                <a:latin typeface="Gill Sans MT"/>
                <a:cs typeface="Gill Sans MT"/>
              </a:rPr>
              <a:t>With </a:t>
            </a:r>
            <a:r>
              <a:rPr sz="905" spc="33" dirty="0">
                <a:solidFill>
                  <a:srgbClr val="58595B"/>
                </a:solidFill>
                <a:latin typeface="Gill Sans MT"/>
                <a:cs typeface="Gill Sans MT"/>
              </a:rPr>
              <a:t>all </a:t>
            </a:r>
            <a:r>
              <a:rPr sz="905" spc="37" dirty="0">
                <a:solidFill>
                  <a:srgbClr val="58595B"/>
                </a:solidFill>
                <a:latin typeface="Gill Sans MT"/>
                <a:cs typeface="Gill Sans MT"/>
              </a:rPr>
              <a:t>of </a:t>
            </a:r>
            <a:r>
              <a:rPr sz="905" spc="25" dirty="0">
                <a:solidFill>
                  <a:srgbClr val="58595B"/>
                </a:solidFill>
                <a:latin typeface="Gill Sans MT"/>
                <a:cs typeface="Gill Sans MT"/>
              </a:rPr>
              <a:t>that </a:t>
            </a:r>
            <a:r>
              <a:rPr sz="905" spc="41" dirty="0">
                <a:solidFill>
                  <a:srgbClr val="58595B"/>
                </a:solidFill>
                <a:latin typeface="Gill Sans MT"/>
                <a:cs typeface="Gill Sans MT"/>
              </a:rPr>
              <a:t>said, </a:t>
            </a:r>
            <a:r>
              <a:rPr sz="905" spc="45" dirty="0">
                <a:solidFill>
                  <a:srgbClr val="58595B"/>
                </a:solidFill>
                <a:latin typeface="Gill Sans MT"/>
                <a:cs typeface="Gill Sans MT"/>
              </a:rPr>
              <a:t>14% </a:t>
            </a:r>
            <a:r>
              <a:rPr sz="905" spc="74" dirty="0">
                <a:solidFill>
                  <a:srgbClr val="58595B"/>
                </a:solidFill>
                <a:latin typeface="Gill Sans MT"/>
                <a:cs typeface="Gill Sans MT"/>
              </a:rPr>
              <a:t>seems </a:t>
            </a:r>
            <a:r>
              <a:rPr sz="905" spc="8" dirty="0">
                <a:solidFill>
                  <a:srgbClr val="58595B"/>
                </a:solidFill>
                <a:latin typeface="Gill Sans MT"/>
                <a:cs typeface="Gill Sans MT"/>
              </a:rPr>
              <a:t>like </a:t>
            </a:r>
            <a:r>
              <a:rPr sz="905" spc="94" dirty="0">
                <a:solidFill>
                  <a:srgbClr val="58595B"/>
                </a:solidFill>
                <a:latin typeface="Gill Sans MT"/>
                <a:cs typeface="Gill Sans MT"/>
              </a:rPr>
              <a:t>a </a:t>
            </a:r>
            <a:r>
              <a:rPr sz="905" spc="58" dirty="0">
                <a:solidFill>
                  <a:srgbClr val="58595B"/>
                </a:solidFill>
                <a:latin typeface="Gill Sans MT"/>
                <a:cs typeface="Gill Sans MT"/>
              </a:rPr>
              <a:t>small </a:t>
            </a:r>
            <a:r>
              <a:rPr sz="905" spc="33" dirty="0">
                <a:solidFill>
                  <a:srgbClr val="58595B"/>
                </a:solidFill>
                <a:latin typeface="Gill Sans MT"/>
                <a:cs typeface="Gill Sans MT"/>
              </a:rPr>
              <a:t>number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45" dirty="0">
                <a:solidFill>
                  <a:srgbClr val="58595B"/>
                </a:solidFill>
                <a:latin typeface="Gill Sans MT"/>
                <a:cs typeface="Gill Sans MT"/>
              </a:rPr>
              <a:t>leaving </a:t>
            </a:r>
            <a:r>
              <a:rPr sz="905" spc="25" dirty="0">
                <a:solidFill>
                  <a:srgbClr val="58595B"/>
                </a:solidFill>
                <a:latin typeface="Gill Sans MT"/>
                <a:cs typeface="Gill Sans MT"/>
              </a:rPr>
              <a:t>reviews </a:t>
            </a:r>
            <a:r>
              <a:rPr sz="905" spc="12" dirty="0">
                <a:solidFill>
                  <a:srgbClr val="58595B"/>
                </a:solidFill>
                <a:latin typeface="Gill Sans MT"/>
                <a:cs typeface="Gill Sans MT"/>
              </a:rPr>
              <a:t>until </a:t>
            </a:r>
            <a:r>
              <a:rPr sz="905" spc="21" dirty="0">
                <a:solidFill>
                  <a:srgbClr val="58595B"/>
                </a:solidFill>
                <a:latin typeface="Gill Sans MT"/>
                <a:cs typeface="Gill Sans MT"/>
              </a:rPr>
              <a:t>you </a:t>
            </a:r>
            <a:r>
              <a:rPr sz="905" spc="25" dirty="0">
                <a:solidFill>
                  <a:srgbClr val="58595B"/>
                </a:solidFill>
                <a:latin typeface="Gill Sans MT"/>
                <a:cs typeface="Gill Sans MT"/>
              </a:rPr>
              <a:t>consider </a:t>
            </a:r>
            <a:r>
              <a:rPr sz="905" spc="16" dirty="0">
                <a:solidFill>
                  <a:srgbClr val="58595B"/>
                </a:solidFill>
                <a:latin typeface="Gill Sans MT"/>
                <a:cs typeface="Gill Sans MT"/>
              </a:rPr>
              <a:t>the </a:t>
            </a:r>
            <a:r>
              <a:rPr sz="905" spc="53" dirty="0">
                <a:solidFill>
                  <a:srgbClr val="58595B"/>
                </a:solidFill>
                <a:latin typeface="Gill Sans MT"/>
                <a:cs typeface="Gill Sans MT"/>
              </a:rPr>
              <a:t>fact </a:t>
            </a:r>
            <a:r>
              <a:rPr sz="905" spc="25" dirty="0">
                <a:solidFill>
                  <a:srgbClr val="58595B"/>
                </a:solidFill>
                <a:latin typeface="Gill Sans MT"/>
                <a:cs typeface="Gill Sans MT"/>
              </a:rPr>
              <a:t>that </a:t>
            </a:r>
            <a:r>
              <a:rPr sz="905" spc="16" dirty="0">
                <a:solidFill>
                  <a:srgbClr val="58595B"/>
                </a:solidFill>
                <a:latin typeface="Gill Sans MT"/>
                <a:cs typeface="Gill Sans MT"/>
              </a:rPr>
              <a:t>only </a:t>
            </a:r>
            <a:r>
              <a:rPr sz="905" spc="37" dirty="0">
                <a:solidFill>
                  <a:srgbClr val="58595B"/>
                </a:solidFill>
                <a:latin typeface="Gill Sans MT"/>
                <a:cs typeface="Gill Sans MT"/>
              </a:rPr>
              <a:t>48.7% </a:t>
            </a:r>
            <a:r>
              <a:rPr sz="905" spc="74" dirty="0">
                <a:solidFill>
                  <a:srgbClr val="58595B"/>
                </a:solidFill>
                <a:latin typeface="Gill Sans MT"/>
                <a:cs typeface="Gill Sans MT"/>
              </a:rPr>
              <a:t>say </a:t>
            </a:r>
            <a:r>
              <a:rPr sz="905" spc="21" dirty="0">
                <a:solidFill>
                  <a:srgbClr val="58595B"/>
                </a:solidFill>
                <a:latin typeface="Gill Sans MT"/>
                <a:cs typeface="Gill Sans MT"/>
              </a:rPr>
              <a:t>they </a:t>
            </a:r>
            <a:r>
              <a:rPr sz="905" spc="49" dirty="0">
                <a:solidFill>
                  <a:srgbClr val="58595B"/>
                </a:solidFill>
                <a:latin typeface="Gill Sans MT"/>
                <a:cs typeface="Gill Sans MT"/>
              </a:rPr>
              <a:t>have </a:t>
            </a:r>
            <a:r>
              <a:rPr sz="905" spc="33" dirty="0">
                <a:solidFill>
                  <a:srgbClr val="58595B"/>
                </a:solidFill>
                <a:latin typeface="Gill Sans MT"/>
                <a:cs typeface="Gill Sans MT"/>
              </a:rPr>
              <a:t>even  </a:t>
            </a:r>
            <a:r>
              <a:rPr sz="905" spc="53" dirty="0">
                <a:solidFill>
                  <a:srgbClr val="58595B"/>
                </a:solidFill>
                <a:latin typeface="Gill Sans MT"/>
                <a:cs typeface="Gill Sans MT"/>
              </a:rPr>
              <a:t>used</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8" dirty="0">
                <a:solidFill>
                  <a:srgbClr val="58595B"/>
                </a:solidFill>
                <a:latin typeface="Gill Sans MT"/>
                <a:cs typeface="Gill Sans MT"/>
              </a:rPr>
              <a:t>third-party</a:t>
            </a:r>
            <a:r>
              <a:rPr sz="905" spc="-33" dirty="0">
                <a:solidFill>
                  <a:srgbClr val="58595B"/>
                </a:solidFill>
                <a:latin typeface="Gill Sans MT"/>
                <a:cs typeface="Gill Sans MT"/>
              </a:rPr>
              <a:t> </a:t>
            </a:r>
            <a:r>
              <a:rPr sz="905" spc="25" dirty="0">
                <a:solidFill>
                  <a:srgbClr val="58595B"/>
                </a:solidFill>
                <a:latin typeface="Gill Sans MT"/>
                <a:cs typeface="Gill Sans MT"/>
              </a:rPr>
              <a:t>voice</a:t>
            </a:r>
            <a:r>
              <a:rPr sz="905" spc="-29" dirty="0">
                <a:solidFill>
                  <a:srgbClr val="58595B"/>
                </a:solidFill>
                <a:latin typeface="Gill Sans MT"/>
                <a:cs typeface="Gill Sans MT"/>
              </a:rPr>
              <a:t> </a:t>
            </a:r>
            <a:r>
              <a:rPr sz="905" spc="53" dirty="0">
                <a:solidFill>
                  <a:srgbClr val="58595B"/>
                </a:solidFill>
                <a:latin typeface="Gill Sans MT"/>
                <a:cs typeface="Gill Sans MT"/>
              </a:rPr>
              <a:t>app.</a:t>
            </a:r>
            <a:r>
              <a:rPr sz="905" spc="-49"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74" dirty="0">
                <a:solidFill>
                  <a:srgbClr val="58595B"/>
                </a:solidFill>
                <a:latin typeface="Gill Sans MT"/>
                <a:cs typeface="Gill Sans MT"/>
              </a:rPr>
              <a:t>means</a:t>
            </a:r>
            <a:r>
              <a:rPr sz="905" spc="-33" dirty="0">
                <a:solidFill>
                  <a:srgbClr val="58595B"/>
                </a:solidFill>
                <a:latin typeface="Gill Sans MT"/>
                <a:cs typeface="Gill Sans MT"/>
              </a:rPr>
              <a:t> </a:t>
            </a:r>
            <a:r>
              <a:rPr sz="905" spc="45" dirty="0">
                <a:solidFill>
                  <a:srgbClr val="58595B"/>
                </a:solidFill>
                <a:latin typeface="Gill Sans MT"/>
                <a:cs typeface="Gill Sans MT"/>
              </a:rPr>
              <a:t>29%</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33" dirty="0">
                <a:solidFill>
                  <a:srgbClr val="58595B"/>
                </a:solidFill>
                <a:latin typeface="Gill Sans MT"/>
                <a:cs typeface="Gill Sans MT"/>
              </a:rPr>
              <a:t>device</a:t>
            </a:r>
            <a:r>
              <a:rPr sz="905" spc="-33" dirty="0">
                <a:solidFill>
                  <a:srgbClr val="58595B"/>
                </a:solidFill>
                <a:latin typeface="Gill Sans MT"/>
                <a:cs typeface="Gill Sans MT"/>
              </a:rPr>
              <a:t> </a:t>
            </a:r>
            <a:r>
              <a:rPr sz="905" spc="25" dirty="0">
                <a:solidFill>
                  <a:srgbClr val="58595B"/>
                </a:solidFill>
                <a:latin typeface="Gill Sans MT"/>
                <a:cs typeface="Gill Sans MT"/>
              </a:rPr>
              <a:t>owners</a:t>
            </a:r>
            <a:r>
              <a:rPr sz="905" spc="-29"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29" dirty="0">
                <a:solidFill>
                  <a:srgbClr val="58595B"/>
                </a:solidFill>
                <a:latin typeface="Gill Sans MT"/>
                <a:cs typeface="Gill Sans MT"/>
              </a:rPr>
              <a:t> </a:t>
            </a:r>
            <a:r>
              <a:rPr sz="905" spc="-4" dirty="0">
                <a:solidFill>
                  <a:srgbClr val="58595B"/>
                </a:solidFill>
                <a:latin typeface="Gill Sans MT"/>
                <a:cs typeface="Gill Sans MT"/>
              </a:rPr>
              <a:t>tried</a:t>
            </a:r>
            <a:r>
              <a:rPr sz="905" spc="-33" dirty="0">
                <a:solidFill>
                  <a:srgbClr val="58595B"/>
                </a:solidFill>
                <a:latin typeface="Gill Sans MT"/>
                <a:cs typeface="Gill Sans MT"/>
              </a:rPr>
              <a:t> </a:t>
            </a:r>
            <a:r>
              <a:rPr sz="905" spc="94" dirty="0">
                <a:solidFill>
                  <a:srgbClr val="58595B"/>
                </a:solidFill>
                <a:latin typeface="Gill Sans MT"/>
                <a:cs typeface="Gill Sans MT"/>
              </a:rPr>
              <a:t>a  </a:t>
            </a:r>
            <a:r>
              <a:rPr sz="905" spc="8" dirty="0">
                <a:solidFill>
                  <a:srgbClr val="58595B"/>
                </a:solidFill>
                <a:latin typeface="Gill Sans MT"/>
                <a:cs typeface="Gill Sans MT"/>
              </a:rPr>
              <a:t>third-party</a:t>
            </a:r>
            <a:r>
              <a:rPr sz="905" spc="-33" dirty="0">
                <a:solidFill>
                  <a:srgbClr val="58595B"/>
                </a:solidFill>
                <a:latin typeface="Gill Sans MT"/>
                <a:cs typeface="Gill Sans MT"/>
              </a:rPr>
              <a:t> </a:t>
            </a:r>
            <a:r>
              <a:rPr sz="905" spc="25" dirty="0">
                <a:solidFill>
                  <a:srgbClr val="58595B"/>
                </a:solidFill>
                <a:latin typeface="Gill Sans MT"/>
                <a:cs typeface="Gill Sans MT"/>
              </a:rPr>
              <a:t>voice</a:t>
            </a:r>
            <a:r>
              <a:rPr sz="905" spc="-29" dirty="0">
                <a:solidFill>
                  <a:srgbClr val="58595B"/>
                </a:solidFill>
                <a:latin typeface="Gill Sans MT"/>
                <a:cs typeface="Gill Sans MT"/>
              </a:rPr>
              <a:t> </a:t>
            </a:r>
            <a:r>
              <a:rPr sz="905" spc="62" dirty="0">
                <a:solidFill>
                  <a:srgbClr val="58595B"/>
                </a:solidFill>
                <a:latin typeface="Gill Sans MT"/>
                <a:cs typeface="Gill Sans MT"/>
              </a:rPr>
              <a:t>app</a:t>
            </a:r>
            <a:r>
              <a:rPr sz="905" spc="-29" dirty="0">
                <a:solidFill>
                  <a:srgbClr val="58595B"/>
                </a:solidFill>
                <a:latin typeface="Gill Sans MT"/>
                <a:cs typeface="Gill Sans MT"/>
              </a:rPr>
              <a:t> </a:t>
            </a:r>
            <a:r>
              <a:rPr sz="905" spc="49" dirty="0">
                <a:solidFill>
                  <a:srgbClr val="58595B"/>
                </a:solidFill>
                <a:latin typeface="Gill Sans MT"/>
                <a:cs typeface="Gill Sans MT"/>
              </a:rPr>
              <a:t>have</a:t>
            </a:r>
            <a:r>
              <a:rPr sz="905" spc="-29" dirty="0">
                <a:solidFill>
                  <a:srgbClr val="58595B"/>
                </a:solidFill>
                <a:latin typeface="Gill Sans MT"/>
                <a:cs typeface="Gill Sans MT"/>
              </a:rPr>
              <a:t> </a:t>
            </a:r>
            <a:r>
              <a:rPr sz="905" spc="21" dirty="0">
                <a:solidFill>
                  <a:srgbClr val="58595B"/>
                </a:solidFill>
                <a:latin typeface="Gill Sans MT"/>
                <a:cs typeface="Gill Sans MT"/>
              </a:rPr>
              <a:t>left</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dirty="0">
                <a:solidFill>
                  <a:srgbClr val="58595B"/>
                </a:solidFill>
                <a:latin typeface="Gill Sans MT"/>
                <a:cs typeface="Gill Sans MT"/>
              </a:rPr>
              <a:t>review.</a:t>
            </a:r>
            <a:r>
              <a:rPr sz="905" spc="-49" dirty="0">
                <a:solidFill>
                  <a:srgbClr val="58595B"/>
                </a:solidFill>
                <a:latin typeface="Gill Sans MT"/>
                <a:cs typeface="Gill Sans MT"/>
              </a:rPr>
              <a:t> </a:t>
            </a:r>
            <a:r>
              <a:rPr sz="905" spc="33" dirty="0">
                <a:solidFill>
                  <a:srgbClr val="58595B"/>
                </a:solidFill>
                <a:latin typeface="Gill Sans MT"/>
                <a:cs typeface="Gill Sans MT"/>
              </a:rPr>
              <a:t>This</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37" dirty="0">
                <a:solidFill>
                  <a:srgbClr val="58595B"/>
                </a:solidFill>
                <a:latin typeface="Gill Sans MT"/>
                <a:cs typeface="Gill Sans MT"/>
              </a:rPr>
              <a:t>promising</a:t>
            </a:r>
            <a:r>
              <a:rPr sz="905" spc="-29" dirty="0">
                <a:solidFill>
                  <a:srgbClr val="58595B"/>
                </a:solidFill>
                <a:latin typeface="Gill Sans MT"/>
                <a:cs typeface="Gill Sans MT"/>
              </a:rPr>
              <a:t> </a:t>
            </a:r>
            <a:r>
              <a:rPr sz="905" spc="29" dirty="0">
                <a:solidFill>
                  <a:srgbClr val="58595B"/>
                </a:solidFill>
                <a:latin typeface="Gill Sans MT"/>
                <a:cs typeface="Gill Sans MT"/>
              </a:rPr>
              <a:t>figure</a:t>
            </a:r>
            <a:r>
              <a:rPr sz="905" spc="-29" dirty="0">
                <a:solidFill>
                  <a:srgbClr val="58595B"/>
                </a:solidFill>
                <a:latin typeface="Gill Sans MT"/>
                <a:cs typeface="Gill Sans MT"/>
              </a:rPr>
              <a:t> </a:t>
            </a:r>
            <a:r>
              <a:rPr sz="905" spc="45" dirty="0">
                <a:solidFill>
                  <a:srgbClr val="58595B"/>
                </a:solidFill>
                <a:latin typeface="Gill Sans MT"/>
                <a:cs typeface="Gill Sans MT"/>
              </a:rPr>
              <a:t>given</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12" dirty="0">
                <a:solidFill>
                  <a:srgbClr val="58595B"/>
                </a:solidFill>
                <a:latin typeface="Gill Sans MT"/>
                <a:cs typeface="Gill Sans MT"/>
              </a:rPr>
              <a:t>friction  </a:t>
            </a:r>
            <a:r>
              <a:rPr sz="905" spc="21" dirty="0">
                <a:solidFill>
                  <a:srgbClr val="58595B"/>
                </a:solidFill>
                <a:latin typeface="Gill Sans MT"/>
                <a:cs typeface="Gill Sans MT"/>
              </a:rPr>
              <a:t>involved in </a:t>
            </a:r>
            <a:r>
              <a:rPr sz="905" spc="41" dirty="0">
                <a:solidFill>
                  <a:srgbClr val="58595B"/>
                </a:solidFill>
                <a:latin typeface="Gill Sans MT"/>
                <a:cs typeface="Gill Sans MT"/>
              </a:rPr>
              <a:t>actually </a:t>
            </a:r>
            <a:r>
              <a:rPr sz="905" spc="45" dirty="0">
                <a:solidFill>
                  <a:srgbClr val="58595B"/>
                </a:solidFill>
                <a:latin typeface="Gill Sans MT"/>
                <a:cs typeface="Gill Sans MT"/>
              </a:rPr>
              <a:t>leaving </a:t>
            </a:r>
            <a:r>
              <a:rPr sz="905" spc="94" dirty="0">
                <a:solidFill>
                  <a:srgbClr val="58595B"/>
                </a:solidFill>
                <a:latin typeface="Gill Sans MT"/>
                <a:cs typeface="Gill Sans MT"/>
              </a:rPr>
              <a:t>a </a:t>
            </a:r>
            <a:r>
              <a:rPr sz="905" spc="8" dirty="0">
                <a:solidFill>
                  <a:srgbClr val="58595B"/>
                </a:solidFill>
                <a:latin typeface="Gill Sans MT"/>
                <a:cs typeface="Gill Sans MT"/>
              </a:rPr>
              <a:t>review </a:t>
            </a:r>
            <a:r>
              <a:rPr sz="905" spc="16" dirty="0">
                <a:solidFill>
                  <a:srgbClr val="58595B"/>
                </a:solidFill>
                <a:latin typeface="Gill Sans MT"/>
                <a:cs typeface="Gill Sans MT"/>
              </a:rPr>
              <a:t>provided </a:t>
            </a:r>
            <a:r>
              <a:rPr sz="905" spc="25" dirty="0">
                <a:solidFill>
                  <a:srgbClr val="58595B"/>
                </a:solidFill>
                <a:latin typeface="Gill Sans MT"/>
                <a:cs typeface="Gill Sans MT"/>
              </a:rPr>
              <a:t>voice </a:t>
            </a:r>
            <a:r>
              <a:rPr sz="905" spc="62" dirty="0">
                <a:solidFill>
                  <a:srgbClr val="58595B"/>
                </a:solidFill>
                <a:latin typeface="Gill Sans MT"/>
                <a:cs typeface="Gill Sans MT"/>
              </a:rPr>
              <a:t>app </a:t>
            </a:r>
            <a:r>
              <a:rPr sz="905" spc="33" dirty="0">
                <a:solidFill>
                  <a:srgbClr val="58595B"/>
                </a:solidFill>
                <a:latin typeface="Gill Sans MT"/>
                <a:cs typeface="Gill Sans MT"/>
              </a:rPr>
              <a:t>publishers </a:t>
            </a:r>
            <a:r>
              <a:rPr sz="905" spc="66" dirty="0">
                <a:solidFill>
                  <a:srgbClr val="58595B"/>
                </a:solidFill>
                <a:latin typeface="Gill Sans MT"/>
                <a:cs typeface="Gill Sans MT"/>
              </a:rPr>
              <a:t>can </a:t>
            </a:r>
            <a:r>
              <a:rPr sz="905" spc="37" dirty="0">
                <a:solidFill>
                  <a:srgbClr val="58595B"/>
                </a:solidFill>
                <a:latin typeface="Gill Sans MT"/>
                <a:cs typeface="Gill Sans MT"/>
              </a:rPr>
              <a:t>increase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dirty="0">
                <a:solidFill>
                  <a:srgbClr val="58595B"/>
                </a:solidFill>
                <a:latin typeface="Gill Sans MT"/>
                <a:cs typeface="Gill Sans MT"/>
              </a:rPr>
              <a:t>proportion</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33" dirty="0">
                <a:solidFill>
                  <a:srgbClr val="58595B"/>
                </a:solidFill>
                <a:latin typeface="Gill Sans MT"/>
                <a:cs typeface="Gill Sans MT"/>
              </a:rPr>
              <a:t> </a:t>
            </a:r>
            <a:r>
              <a:rPr sz="905" spc="25" dirty="0">
                <a:solidFill>
                  <a:srgbClr val="58595B"/>
                </a:solidFill>
                <a:latin typeface="Gill Sans MT"/>
                <a:cs typeface="Gill Sans MT"/>
              </a:rPr>
              <a:t>owners</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12" dirty="0">
                <a:solidFill>
                  <a:srgbClr val="58595B"/>
                </a:solidFill>
                <a:latin typeface="Gill Sans MT"/>
                <a:cs typeface="Gill Sans MT"/>
              </a:rPr>
              <a:t>try</a:t>
            </a:r>
            <a:r>
              <a:rPr sz="905" spc="-33" dirty="0">
                <a:solidFill>
                  <a:srgbClr val="58595B"/>
                </a:solidFill>
                <a:latin typeface="Gill Sans MT"/>
                <a:cs typeface="Gill Sans MT"/>
              </a:rPr>
              <a:t> </a:t>
            </a:r>
            <a:r>
              <a:rPr sz="905" spc="8" dirty="0">
                <a:solidFill>
                  <a:srgbClr val="58595B"/>
                </a:solidFill>
                <a:latin typeface="Gill Sans MT"/>
                <a:cs typeface="Gill Sans MT"/>
              </a:rPr>
              <a:t>third-party</a:t>
            </a:r>
            <a:r>
              <a:rPr sz="905" spc="-33" dirty="0">
                <a:solidFill>
                  <a:srgbClr val="58595B"/>
                </a:solidFill>
                <a:latin typeface="Gill Sans MT"/>
                <a:cs typeface="Gill Sans MT"/>
              </a:rPr>
              <a:t> </a:t>
            </a:r>
            <a:r>
              <a:rPr sz="905" spc="62" dirty="0">
                <a:solidFill>
                  <a:srgbClr val="58595B"/>
                </a:solidFill>
                <a:latin typeface="Gill Sans MT"/>
                <a:cs typeface="Gill Sans MT"/>
              </a:rPr>
              <a:t>apps.</a:t>
            </a:r>
            <a:endParaRPr sz="905">
              <a:solidFill>
                <a:prstClr val="black"/>
              </a:solidFill>
              <a:latin typeface="Gill Sans MT"/>
              <a:cs typeface="Gill Sans MT"/>
            </a:endParaRPr>
          </a:p>
        </p:txBody>
      </p:sp>
      <p:sp>
        <p:nvSpPr>
          <p:cNvPr id="7" name="object 7"/>
          <p:cNvSpPr/>
          <p:nvPr/>
        </p:nvSpPr>
        <p:spPr>
          <a:xfrm>
            <a:off x="0" y="816429"/>
            <a:ext cx="9144000" cy="1567543"/>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8" name="object 8"/>
          <p:cNvSpPr txBox="1"/>
          <p:nvPr/>
        </p:nvSpPr>
        <p:spPr>
          <a:xfrm>
            <a:off x="5032945" y="2574509"/>
            <a:ext cx="3637744" cy="550325"/>
          </a:xfrm>
          <a:prstGeom prst="rect">
            <a:avLst/>
          </a:prstGeom>
        </p:spPr>
        <p:txBody>
          <a:bodyPr vert="horz" wrap="square" lIns="0" tIns="86215" rIns="0" bIns="0" rtlCol="0">
            <a:spAutoFit/>
          </a:bodyPr>
          <a:lstStyle/>
          <a:p>
            <a:pPr marL="10451" defTabSz="752460">
              <a:spcBef>
                <a:spcPts val="679"/>
              </a:spcBef>
            </a:pPr>
            <a:r>
              <a:rPr sz="1152" dirty="0">
                <a:solidFill>
                  <a:prstClr val="black"/>
                </a:solidFill>
                <a:latin typeface="Gill Sans MT"/>
                <a:cs typeface="Gill Sans MT"/>
              </a:rPr>
              <a:t>U.S.</a:t>
            </a:r>
            <a:r>
              <a:rPr sz="1152" spc="-58" dirty="0">
                <a:solidFill>
                  <a:prstClr val="black"/>
                </a:solidFill>
                <a:latin typeface="Gill Sans MT"/>
                <a:cs typeface="Gill Sans MT"/>
              </a:rPr>
              <a:t> </a:t>
            </a:r>
            <a:r>
              <a:rPr sz="1152" spc="-8" dirty="0">
                <a:solidFill>
                  <a:prstClr val="black"/>
                </a:solidFill>
                <a:latin typeface="Gill Sans MT"/>
                <a:cs typeface="Gill Sans MT"/>
              </a:rPr>
              <a:t>Smart</a:t>
            </a:r>
            <a:r>
              <a:rPr sz="1152" spc="-53" dirty="0">
                <a:solidFill>
                  <a:prstClr val="black"/>
                </a:solidFill>
                <a:latin typeface="Gill Sans MT"/>
                <a:cs typeface="Gill Sans MT"/>
              </a:rPr>
              <a:t> </a:t>
            </a:r>
            <a:r>
              <a:rPr sz="1152" spc="-12" dirty="0">
                <a:solidFill>
                  <a:prstClr val="black"/>
                </a:solidFill>
                <a:latin typeface="Gill Sans MT"/>
                <a:cs typeface="Gill Sans MT"/>
              </a:rPr>
              <a:t>Speaker</a:t>
            </a:r>
            <a:r>
              <a:rPr sz="1152" spc="-58" dirty="0">
                <a:solidFill>
                  <a:prstClr val="black"/>
                </a:solidFill>
                <a:latin typeface="Gill Sans MT"/>
                <a:cs typeface="Gill Sans MT"/>
              </a:rPr>
              <a:t> </a:t>
            </a:r>
            <a:r>
              <a:rPr sz="1152" spc="-66" dirty="0">
                <a:solidFill>
                  <a:prstClr val="black"/>
                </a:solidFill>
                <a:latin typeface="Gill Sans MT"/>
                <a:cs typeface="Gill Sans MT"/>
              </a:rPr>
              <a:t>Owners</a:t>
            </a:r>
            <a:r>
              <a:rPr sz="1152" spc="-74" dirty="0">
                <a:solidFill>
                  <a:prstClr val="black"/>
                </a:solidFill>
                <a:latin typeface="Gill Sans MT"/>
                <a:cs typeface="Gill Sans MT"/>
              </a:rPr>
              <a:t> </a:t>
            </a:r>
            <a:r>
              <a:rPr sz="1152" spc="-29" dirty="0">
                <a:solidFill>
                  <a:prstClr val="black"/>
                </a:solidFill>
                <a:latin typeface="Gill Sans MT"/>
                <a:cs typeface="Gill Sans MT"/>
              </a:rPr>
              <a:t>That</a:t>
            </a:r>
            <a:r>
              <a:rPr sz="1152" spc="-53" dirty="0">
                <a:solidFill>
                  <a:prstClr val="black"/>
                </a:solidFill>
                <a:latin typeface="Gill Sans MT"/>
                <a:cs typeface="Gill Sans MT"/>
              </a:rPr>
              <a:t> </a:t>
            </a:r>
            <a:r>
              <a:rPr sz="1152" spc="-29" dirty="0">
                <a:solidFill>
                  <a:prstClr val="black"/>
                </a:solidFill>
                <a:latin typeface="Gill Sans MT"/>
                <a:cs typeface="Gill Sans MT"/>
              </a:rPr>
              <a:t>Have</a:t>
            </a:r>
            <a:r>
              <a:rPr sz="1152" spc="-58" dirty="0">
                <a:solidFill>
                  <a:prstClr val="black"/>
                </a:solidFill>
                <a:latin typeface="Gill Sans MT"/>
                <a:cs typeface="Gill Sans MT"/>
              </a:rPr>
              <a:t> </a:t>
            </a:r>
            <a:r>
              <a:rPr sz="1152" spc="-4" dirty="0">
                <a:solidFill>
                  <a:prstClr val="black"/>
                </a:solidFill>
                <a:latin typeface="Gill Sans MT"/>
                <a:cs typeface="Gill Sans MT"/>
              </a:rPr>
              <a:t>Left</a:t>
            </a:r>
            <a:r>
              <a:rPr sz="1152" spc="-53" dirty="0">
                <a:solidFill>
                  <a:prstClr val="black"/>
                </a:solidFill>
                <a:latin typeface="Gill Sans MT"/>
                <a:cs typeface="Gill Sans MT"/>
              </a:rPr>
              <a:t> </a:t>
            </a:r>
            <a:r>
              <a:rPr sz="1152" spc="58" dirty="0">
                <a:solidFill>
                  <a:prstClr val="black"/>
                </a:solidFill>
                <a:latin typeface="Gill Sans MT"/>
                <a:cs typeface="Gill Sans MT"/>
              </a:rPr>
              <a:t>a</a:t>
            </a:r>
            <a:r>
              <a:rPr sz="1152" spc="-58" dirty="0">
                <a:solidFill>
                  <a:prstClr val="black"/>
                </a:solidFill>
                <a:latin typeface="Gill Sans MT"/>
                <a:cs typeface="Gill Sans MT"/>
              </a:rPr>
              <a:t> </a:t>
            </a:r>
            <a:r>
              <a:rPr sz="1152" spc="-25" dirty="0">
                <a:solidFill>
                  <a:prstClr val="black"/>
                </a:solidFill>
                <a:latin typeface="Gill Sans MT"/>
                <a:cs typeface="Gill Sans MT"/>
              </a:rPr>
              <a:t>Voice</a:t>
            </a:r>
            <a:r>
              <a:rPr sz="1152" spc="-53" dirty="0">
                <a:solidFill>
                  <a:prstClr val="black"/>
                </a:solidFill>
                <a:latin typeface="Gill Sans MT"/>
                <a:cs typeface="Gill Sans MT"/>
              </a:rPr>
              <a:t> </a:t>
            </a:r>
            <a:r>
              <a:rPr sz="1152" spc="-45" dirty="0">
                <a:solidFill>
                  <a:prstClr val="black"/>
                </a:solidFill>
                <a:latin typeface="Gill Sans MT"/>
                <a:cs typeface="Gill Sans MT"/>
              </a:rPr>
              <a:t>App</a:t>
            </a:r>
            <a:r>
              <a:rPr sz="1152" spc="-53" dirty="0">
                <a:solidFill>
                  <a:prstClr val="black"/>
                </a:solidFill>
                <a:latin typeface="Gill Sans MT"/>
                <a:cs typeface="Gill Sans MT"/>
              </a:rPr>
              <a:t> </a:t>
            </a:r>
            <a:r>
              <a:rPr sz="1152" spc="-37" dirty="0">
                <a:solidFill>
                  <a:prstClr val="black"/>
                </a:solidFill>
                <a:latin typeface="Gill Sans MT"/>
                <a:cs typeface="Gill Sans MT"/>
              </a:rPr>
              <a:t>Review</a:t>
            </a:r>
            <a:endParaRPr sz="1152">
              <a:solidFill>
                <a:prstClr val="black"/>
              </a:solidFill>
              <a:latin typeface="Gill Sans MT"/>
              <a:cs typeface="Gill Sans MT"/>
            </a:endParaRPr>
          </a:p>
          <a:p>
            <a:pPr marL="1710278" defTabSz="752460">
              <a:spcBef>
                <a:spcPts val="699"/>
              </a:spcBef>
            </a:pPr>
            <a:r>
              <a:rPr sz="1275" spc="-62" dirty="0">
                <a:solidFill>
                  <a:srgbClr val="0B872B"/>
                </a:solidFill>
                <a:latin typeface="Gill Sans MT"/>
                <a:cs typeface="Gill Sans MT"/>
              </a:rPr>
              <a:t>Once</a:t>
            </a:r>
            <a:endParaRPr sz="1275">
              <a:solidFill>
                <a:prstClr val="black"/>
              </a:solidFill>
              <a:latin typeface="Gill Sans MT"/>
              <a:cs typeface="Gill Sans MT"/>
            </a:endParaRPr>
          </a:p>
        </p:txBody>
      </p:sp>
      <p:sp>
        <p:nvSpPr>
          <p:cNvPr id="12" name="object 12"/>
          <p:cNvSpPr txBox="1">
            <a:spLocks noGrp="1"/>
          </p:cNvSpPr>
          <p:nvPr>
            <p:ph type="sldNum" sz="quarter" idx="7"/>
          </p:nvPr>
        </p:nvSpPr>
        <p:spPr>
          <a:xfrm>
            <a:off x="7016081" y="7051167"/>
            <a:ext cx="269151" cy="206712"/>
          </a:xfrm>
          <a:prstGeom prst="rect">
            <a:avLst/>
          </a:prstGeom>
        </p:spPr>
        <p:txBody>
          <a:bodyPr vert="horz" wrap="square" lIns="0" tIns="4180" rIns="0" bIns="0" rtlCol="0">
            <a:spAutoFit/>
          </a:bodyPr>
          <a:lstStyle/>
          <a:p>
            <a:pPr marL="10451" defTabSz="752460">
              <a:spcBef>
                <a:spcPts val="33"/>
              </a:spcBef>
            </a:pPr>
            <a:r>
              <a:rPr spc="-33" dirty="0">
                <a:solidFill>
                  <a:srgbClr val="12C740"/>
                </a:solidFill>
              </a:rPr>
              <a:t>PAGE</a:t>
            </a:r>
            <a:r>
              <a:rPr spc="-37" dirty="0">
                <a:solidFill>
                  <a:srgbClr val="12C740"/>
                </a:solidFill>
              </a:rPr>
              <a:t> </a:t>
            </a:r>
            <a:fld id="{81D60167-4931-47E6-BA6A-407CBD079E47}" type="slidenum">
              <a:rPr spc="-8" dirty="0">
                <a:solidFill>
                  <a:srgbClr val="12C740"/>
                </a:solidFill>
              </a:rPr>
              <a:pPr marL="10451" defTabSz="752460">
                <a:spcBef>
                  <a:spcPts val="33"/>
                </a:spcBef>
              </a:pPr>
              <a:t>239</a:t>
            </a:fld>
            <a:endParaRPr spc="-8" dirty="0">
              <a:solidFill>
                <a:srgbClr val="12C740"/>
              </a:solidFill>
            </a:endParaRPr>
          </a:p>
        </p:txBody>
      </p:sp>
      <p:sp>
        <p:nvSpPr>
          <p:cNvPr id="13" name="object 13"/>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12C740"/>
                </a:solidFill>
                <a:latin typeface="Gill Sans MT"/>
                <a:cs typeface="Gill Sans MT"/>
                <a:hlinkClick r:id="rId4"/>
              </a:rPr>
              <a:t>© </a:t>
            </a:r>
            <a:r>
              <a:rPr sz="494" spc="-45" dirty="0">
                <a:solidFill>
                  <a:srgbClr val="12C740"/>
                </a:solidFill>
                <a:latin typeface="Gill Sans MT"/>
                <a:cs typeface="Gill Sans MT"/>
                <a:hlinkClick r:id="rId4"/>
              </a:rPr>
              <a:t>VOICEBOT.AI </a:t>
            </a:r>
            <a:r>
              <a:rPr sz="494" spc="-41" dirty="0">
                <a:solidFill>
                  <a:srgbClr val="12C740"/>
                </a:solidFill>
                <a:latin typeface="Gill Sans MT"/>
                <a:cs typeface="Gill Sans MT"/>
                <a:hlinkClick r:id="rId4"/>
              </a:rPr>
              <a:t>- </a:t>
            </a:r>
            <a:r>
              <a:rPr sz="494" spc="-16" dirty="0">
                <a:solidFill>
                  <a:srgbClr val="12C740"/>
                </a:solidFill>
                <a:latin typeface="Gill Sans MT"/>
                <a:cs typeface="Gill Sans MT"/>
                <a:hlinkClick r:id="rId4"/>
              </a:rPr>
              <a:t>All </a:t>
            </a:r>
            <a:r>
              <a:rPr sz="494" dirty="0">
                <a:solidFill>
                  <a:srgbClr val="12C740"/>
                </a:solidFill>
                <a:latin typeface="Gill Sans MT"/>
                <a:cs typeface="Gill Sans MT"/>
                <a:hlinkClick r:id="rId4"/>
              </a:rPr>
              <a:t>Rights </a:t>
            </a:r>
            <a:r>
              <a:rPr sz="494" spc="-12" dirty="0">
                <a:solidFill>
                  <a:srgbClr val="12C740"/>
                </a:solidFill>
                <a:latin typeface="Gill Sans MT"/>
                <a:cs typeface="Gill Sans MT"/>
                <a:hlinkClick r:id="rId4"/>
              </a:rPr>
              <a:t>Reserved</a:t>
            </a:r>
            <a:r>
              <a:rPr sz="494" spc="-66" dirty="0">
                <a:solidFill>
                  <a:srgbClr val="12C740"/>
                </a:solidFill>
                <a:latin typeface="Gill Sans MT"/>
                <a:cs typeface="Gill Sans MT"/>
                <a:hlinkClick r:id="rId4"/>
              </a:rPr>
              <a:t> </a:t>
            </a:r>
            <a:r>
              <a:rPr sz="494" spc="-4" dirty="0">
                <a:solidFill>
                  <a:srgbClr val="12C740"/>
                </a:solidFill>
                <a:latin typeface="Gill Sans MT"/>
                <a:cs typeface="Gill Sans MT"/>
                <a:hlinkClick r:id="rId4"/>
              </a:rPr>
              <a:t>2019</a:t>
            </a:r>
            <a:endParaRPr sz="494">
              <a:solidFill>
                <a:prstClr val="black"/>
              </a:solidFill>
              <a:latin typeface="Gill Sans MT"/>
              <a:cs typeface="Gill Sans MT"/>
            </a:endParaRPr>
          </a:p>
        </p:txBody>
      </p:sp>
      <p:sp>
        <p:nvSpPr>
          <p:cNvPr id="9" name="object 9"/>
          <p:cNvSpPr txBox="1">
            <a:spLocks noGrp="1"/>
          </p:cNvSpPr>
          <p:nvPr>
            <p:ph type="title"/>
          </p:nvPr>
        </p:nvSpPr>
        <p:spPr>
          <a:xfrm>
            <a:off x="303058" y="1971185"/>
            <a:ext cx="3068726" cy="289090"/>
          </a:xfrm>
          <a:prstGeom prst="rect">
            <a:avLst/>
          </a:prstGeom>
        </p:spPr>
        <p:txBody>
          <a:bodyPr vert="horz" wrap="square" lIns="0" tIns="10450" rIns="0" bIns="0" rtlCol="0">
            <a:spAutoFit/>
          </a:bodyPr>
          <a:lstStyle/>
          <a:p>
            <a:pPr marL="10451">
              <a:spcBef>
                <a:spcPts val="82"/>
              </a:spcBef>
            </a:pPr>
            <a:r>
              <a:rPr sz="1810" dirty="0"/>
              <a:t>Voice </a:t>
            </a:r>
            <a:r>
              <a:rPr sz="1810" spc="-37" dirty="0"/>
              <a:t>App </a:t>
            </a:r>
            <a:r>
              <a:rPr sz="1810" spc="12" dirty="0"/>
              <a:t>Reviews </a:t>
            </a:r>
            <a:r>
              <a:rPr sz="1810" spc="29" dirty="0"/>
              <a:t>Rise </a:t>
            </a:r>
            <a:r>
              <a:rPr sz="1810" spc="16" dirty="0"/>
              <a:t>in</a:t>
            </a:r>
            <a:r>
              <a:rPr sz="1810" spc="-49" dirty="0"/>
              <a:t> </a:t>
            </a:r>
            <a:r>
              <a:rPr sz="1810" spc="33" dirty="0"/>
              <a:t>2018</a:t>
            </a:r>
            <a:endParaRPr sz="1810"/>
          </a:p>
        </p:txBody>
      </p:sp>
      <p:sp>
        <p:nvSpPr>
          <p:cNvPr id="10" name="object 10"/>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11" name="object 11"/>
          <p:cNvSpPr txBox="1"/>
          <p:nvPr/>
        </p:nvSpPr>
        <p:spPr>
          <a:xfrm>
            <a:off x="5334745" y="5754167"/>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394870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Learning</a:t>
            </a:r>
          </a:p>
        </p:txBody>
      </p:sp>
      <p:sp>
        <p:nvSpPr>
          <p:cNvPr id="7171" name="Content Placeholder 2"/>
          <p:cNvSpPr>
            <a:spLocks noGrp="1"/>
          </p:cNvSpPr>
          <p:nvPr>
            <p:ph idx="1"/>
          </p:nvPr>
        </p:nvSpPr>
        <p:spPr/>
        <p:txBody>
          <a:bodyPr/>
          <a:lstStyle/>
          <a:p>
            <a:pPr eaLnBrk="1" hangingPunct="1"/>
            <a:r>
              <a:rPr lang="en-US" altLang="en-US" sz="2800" dirty="0" smtClean="0"/>
              <a:t>A variety of nets use </a:t>
            </a:r>
            <a:r>
              <a:rPr lang="en-US" altLang="en-US" sz="2800" dirty="0" err="1" smtClean="0"/>
              <a:t>Kohonen</a:t>
            </a:r>
            <a:r>
              <a:rPr lang="en-US" altLang="en-US" sz="2800" dirty="0" smtClean="0"/>
              <a:t> Learning</a:t>
            </a:r>
          </a:p>
          <a:p>
            <a:pPr lvl="1" eaLnBrk="1" hangingPunct="1"/>
            <a:r>
              <a:rPr lang="en-US" altLang="en-US" sz="2400" dirty="0" smtClean="0"/>
              <a:t>New weight vector is the linear combination of old weight vector and the current input vector.</a:t>
            </a:r>
          </a:p>
          <a:p>
            <a:pPr lvl="1" eaLnBrk="1" hangingPunct="1"/>
            <a:r>
              <a:rPr lang="en-US" altLang="en-US" sz="2400" dirty="0" smtClean="0"/>
              <a:t>The weight update for cluster unit (output unit) </a:t>
            </a:r>
            <a:r>
              <a:rPr lang="en-US" altLang="en-US" sz="2400" i="1" dirty="0" smtClean="0"/>
              <a:t>j </a:t>
            </a:r>
            <a:r>
              <a:rPr lang="en-US" altLang="en-US" sz="2400" dirty="0" smtClean="0"/>
              <a:t>can be calculated as:</a:t>
            </a:r>
          </a:p>
          <a:p>
            <a:pPr lvl="1" eaLnBrk="1" hangingPunct="1">
              <a:buFontTx/>
              <a:buNone/>
            </a:pPr>
            <a:r>
              <a:rPr lang="en-US" altLang="en-US" sz="2400" dirty="0" smtClean="0"/>
              <a:t> </a:t>
            </a:r>
          </a:p>
          <a:p>
            <a:pPr lvl="1" eaLnBrk="1" hangingPunct="1"/>
            <a:endParaRPr lang="en-US" altLang="en-US" sz="2400" dirty="0" smtClean="0"/>
          </a:p>
          <a:p>
            <a:pPr lvl="1" eaLnBrk="1" hangingPunct="1">
              <a:buFontTx/>
              <a:buNone/>
            </a:pPr>
            <a:r>
              <a:rPr lang="en-US" altLang="en-US" dirty="0" smtClean="0"/>
              <a:t> </a:t>
            </a:r>
          </a:p>
          <a:p>
            <a:pPr lvl="1" eaLnBrk="1" hangingPunct="1"/>
            <a:r>
              <a:rPr lang="en-US" altLang="en-US" sz="2400" dirty="0" smtClean="0"/>
              <a:t>the learning rate alpha decreases as the learning process proceeds. </a:t>
            </a:r>
          </a:p>
        </p:txBody>
      </p:sp>
      <p:pic>
        <p:nvPicPr>
          <p:cNvPr id="71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429000"/>
            <a:ext cx="44672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313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16429"/>
            <a:ext cx="9144000"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p:nvPr/>
        </p:nvSpPr>
        <p:spPr>
          <a:xfrm>
            <a:off x="4628" y="1310353"/>
            <a:ext cx="9139820" cy="4244906"/>
          </a:xfrm>
          <a:custGeom>
            <a:avLst/>
            <a:gdLst/>
            <a:ahLst/>
            <a:cxnLst/>
            <a:rect l="l" t="t" r="r" b="b"/>
            <a:pathLst>
              <a:path w="11107420" h="5158740">
                <a:moveTo>
                  <a:pt x="0" y="5158680"/>
                </a:moveTo>
                <a:lnTo>
                  <a:pt x="382397" y="4415793"/>
                </a:lnTo>
                <a:lnTo>
                  <a:pt x="2137981" y="4725737"/>
                </a:lnTo>
                <a:lnTo>
                  <a:pt x="3476625" y="3519135"/>
                </a:lnTo>
                <a:lnTo>
                  <a:pt x="4518939" y="3890217"/>
                </a:lnTo>
                <a:lnTo>
                  <a:pt x="5731243" y="4051938"/>
                </a:lnTo>
                <a:lnTo>
                  <a:pt x="6858241" y="2379094"/>
                </a:lnTo>
                <a:lnTo>
                  <a:pt x="8305520" y="3121536"/>
                </a:lnTo>
                <a:lnTo>
                  <a:pt x="9510344" y="2971143"/>
                </a:lnTo>
                <a:lnTo>
                  <a:pt x="9829914" y="1279960"/>
                </a:lnTo>
                <a:lnTo>
                  <a:pt x="10412387" y="1134786"/>
                </a:lnTo>
                <a:lnTo>
                  <a:pt x="11106875"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5455543" y="2325060"/>
            <a:ext cx="691286" cy="183403"/>
          </a:xfrm>
          <a:custGeom>
            <a:avLst/>
            <a:gdLst/>
            <a:ahLst/>
            <a:cxnLst/>
            <a:rect l="l" t="t" r="r" b="b"/>
            <a:pathLst>
              <a:path w="840104" h="222885">
                <a:moveTo>
                  <a:pt x="840079" y="111175"/>
                </a:moveTo>
                <a:lnTo>
                  <a:pt x="818665" y="146317"/>
                </a:lnTo>
                <a:lnTo>
                  <a:pt x="759035" y="176836"/>
                </a:lnTo>
                <a:lnTo>
                  <a:pt x="717051" y="189790"/>
                </a:lnTo>
                <a:lnTo>
                  <a:pt x="668108" y="200902"/>
                </a:lnTo>
                <a:lnTo>
                  <a:pt x="613070" y="209943"/>
                </a:lnTo>
                <a:lnTo>
                  <a:pt x="552803" y="216684"/>
                </a:lnTo>
                <a:lnTo>
                  <a:pt x="488171" y="220896"/>
                </a:lnTo>
                <a:lnTo>
                  <a:pt x="420039" y="222351"/>
                </a:lnTo>
                <a:lnTo>
                  <a:pt x="351904" y="220896"/>
                </a:lnTo>
                <a:lnTo>
                  <a:pt x="287271" y="216684"/>
                </a:lnTo>
                <a:lnTo>
                  <a:pt x="227003" y="209943"/>
                </a:lnTo>
                <a:lnTo>
                  <a:pt x="171965" y="200902"/>
                </a:lnTo>
                <a:lnTo>
                  <a:pt x="123023" y="189790"/>
                </a:lnTo>
                <a:lnTo>
                  <a:pt x="81040" y="176836"/>
                </a:lnTo>
                <a:lnTo>
                  <a:pt x="21413" y="146317"/>
                </a:lnTo>
                <a:lnTo>
                  <a:pt x="0" y="111175"/>
                </a:lnTo>
                <a:lnTo>
                  <a:pt x="5497" y="93141"/>
                </a:lnTo>
                <a:lnTo>
                  <a:pt x="46882" y="60082"/>
                </a:lnTo>
                <a:lnTo>
                  <a:pt x="123023" y="32561"/>
                </a:lnTo>
                <a:lnTo>
                  <a:pt x="171965" y="21449"/>
                </a:lnTo>
                <a:lnTo>
                  <a:pt x="227003" y="12408"/>
                </a:lnTo>
                <a:lnTo>
                  <a:pt x="287271" y="5667"/>
                </a:lnTo>
                <a:lnTo>
                  <a:pt x="351904" y="1455"/>
                </a:lnTo>
                <a:lnTo>
                  <a:pt x="420039" y="0"/>
                </a:lnTo>
                <a:lnTo>
                  <a:pt x="488171" y="1455"/>
                </a:lnTo>
                <a:lnTo>
                  <a:pt x="552803" y="5667"/>
                </a:lnTo>
                <a:lnTo>
                  <a:pt x="613070" y="12408"/>
                </a:lnTo>
                <a:lnTo>
                  <a:pt x="668108" y="21449"/>
                </a:lnTo>
                <a:lnTo>
                  <a:pt x="717051" y="32561"/>
                </a:lnTo>
                <a:lnTo>
                  <a:pt x="759035" y="45515"/>
                </a:lnTo>
                <a:lnTo>
                  <a:pt x="818665" y="76034"/>
                </a:lnTo>
                <a:lnTo>
                  <a:pt x="840079" y="111175"/>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6146809" y="2416542"/>
            <a:ext cx="0" cy="1107730"/>
          </a:xfrm>
          <a:custGeom>
            <a:avLst/>
            <a:gdLst/>
            <a:ahLst/>
            <a:cxnLst/>
            <a:rect l="l" t="t" r="r" b="b"/>
            <a:pathLst>
              <a:path h="1346200">
                <a:moveTo>
                  <a:pt x="0" y="0"/>
                </a:moveTo>
                <a:lnTo>
                  <a:pt x="0" y="1345755"/>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5455539" y="2416536"/>
            <a:ext cx="0" cy="1137514"/>
          </a:xfrm>
          <a:custGeom>
            <a:avLst/>
            <a:gdLst/>
            <a:ahLst/>
            <a:cxnLst/>
            <a:rect l="l" t="t" r="r" b="b"/>
            <a:pathLst>
              <a:path h="1382395">
                <a:moveTo>
                  <a:pt x="0" y="1381925"/>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5598670" y="2401821"/>
            <a:ext cx="90917" cy="16720"/>
          </a:xfrm>
          <a:custGeom>
            <a:avLst/>
            <a:gdLst/>
            <a:ahLst/>
            <a:cxnLst/>
            <a:rect l="l" t="t" r="r" b="b"/>
            <a:pathLst>
              <a:path w="110490" h="20319">
                <a:moveTo>
                  <a:pt x="55003" y="0"/>
                </a:moveTo>
                <a:lnTo>
                  <a:pt x="33588" y="787"/>
                </a:lnTo>
                <a:lnTo>
                  <a:pt x="16105" y="2933"/>
                </a:lnTo>
                <a:lnTo>
                  <a:pt x="4320" y="6118"/>
                </a:lnTo>
                <a:lnTo>
                  <a:pt x="0" y="10020"/>
                </a:lnTo>
                <a:lnTo>
                  <a:pt x="4320" y="13921"/>
                </a:lnTo>
                <a:lnTo>
                  <a:pt x="16105" y="17106"/>
                </a:lnTo>
                <a:lnTo>
                  <a:pt x="33588" y="19253"/>
                </a:lnTo>
                <a:lnTo>
                  <a:pt x="55003" y="20040"/>
                </a:lnTo>
                <a:lnTo>
                  <a:pt x="76413" y="19253"/>
                </a:lnTo>
                <a:lnTo>
                  <a:pt x="93897" y="17106"/>
                </a:lnTo>
                <a:lnTo>
                  <a:pt x="105685" y="13921"/>
                </a:lnTo>
                <a:lnTo>
                  <a:pt x="110007" y="10020"/>
                </a:lnTo>
                <a:lnTo>
                  <a:pt x="105685" y="6118"/>
                </a:lnTo>
                <a:lnTo>
                  <a:pt x="93897" y="2933"/>
                </a:lnTo>
                <a:lnTo>
                  <a:pt x="76413" y="787"/>
                </a:lnTo>
                <a:lnTo>
                  <a:pt x="55003"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5753669" y="2363576"/>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5907443" y="2401821"/>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5753669" y="2439974"/>
            <a:ext cx="90917" cy="16720"/>
          </a:xfrm>
          <a:custGeom>
            <a:avLst/>
            <a:gdLst/>
            <a:ahLst/>
            <a:cxnLst/>
            <a:rect l="l" t="t" r="r" b="b"/>
            <a:pathLst>
              <a:path w="110490" h="20319">
                <a:moveTo>
                  <a:pt x="55016" y="0"/>
                </a:moveTo>
                <a:lnTo>
                  <a:pt x="33598" y="787"/>
                </a:lnTo>
                <a:lnTo>
                  <a:pt x="16111" y="2933"/>
                </a:lnTo>
                <a:lnTo>
                  <a:pt x="4322" y="6118"/>
                </a:lnTo>
                <a:lnTo>
                  <a:pt x="0" y="10020"/>
                </a:lnTo>
                <a:lnTo>
                  <a:pt x="4322" y="13921"/>
                </a:lnTo>
                <a:lnTo>
                  <a:pt x="16111" y="17106"/>
                </a:lnTo>
                <a:lnTo>
                  <a:pt x="33598" y="19253"/>
                </a:lnTo>
                <a:lnTo>
                  <a:pt x="55016" y="20040"/>
                </a:lnTo>
                <a:lnTo>
                  <a:pt x="76426" y="19253"/>
                </a:lnTo>
                <a:lnTo>
                  <a:pt x="93910" y="17106"/>
                </a:lnTo>
                <a:lnTo>
                  <a:pt x="105697" y="13921"/>
                </a:lnTo>
                <a:lnTo>
                  <a:pt x="110020" y="10020"/>
                </a:lnTo>
                <a:lnTo>
                  <a:pt x="105697" y="6118"/>
                </a:lnTo>
                <a:lnTo>
                  <a:pt x="93910" y="2933"/>
                </a:lnTo>
                <a:lnTo>
                  <a:pt x="76426" y="787"/>
                </a:lnTo>
                <a:lnTo>
                  <a:pt x="55016"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8266483" y="1336770"/>
            <a:ext cx="822960" cy="135854"/>
          </a:xfrm>
          <a:custGeom>
            <a:avLst/>
            <a:gdLst/>
            <a:ahLst/>
            <a:cxnLst/>
            <a:rect l="l" t="t" r="r" b="b"/>
            <a:pathLst>
              <a:path w="1000125" h="165100">
                <a:moveTo>
                  <a:pt x="6311" y="76768"/>
                </a:moveTo>
                <a:lnTo>
                  <a:pt x="0" y="79588"/>
                </a:lnTo>
                <a:lnTo>
                  <a:pt x="241" y="88592"/>
                </a:lnTo>
                <a:lnTo>
                  <a:pt x="6718" y="91018"/>
                </a:lnTo>
                <a:lnTo>
                  <a:pt x="42887" y="103788"/>
                </a:lnTo>
                <a:lnTo>
                  <a:pt x="104271" y="120808"/>
                </a:lnTo>
                <a:lnTo>
                  <a:pt x="146311" y="129881"/>
                </a:lnTo>
                <a:lnTo>
                  <a:pt x="196926" y="138781"/>
                </a:lnTo>
                <a:lnTo>
                  <a:pt x="256871" y="147096"/>
                </a:lnTo>
                <a:lnTo>
                  <a:pt x="326905" y="154414"/>
                </a:lnTo>
                <a:lnTo>
                  <a:pt x="407784" y="160323"/>
                </a:lnTo>
                <a:lnTo>
                  <a:pt x="500265" y="164411"/>
                </a:lnTo>
                <a:lnTo>
                  <a:pt x="594164" y="164945"/>
                </a:lnTo>
                <a:lnTo>
                  <a:pt x="676826" y="160994"/>
                </a:lnTo>
                <a:lnTo>
                  <a:pt x="748765" y="153462"/>
                </a:lnTo>
                <a:lnTo>
                  <a:pt x="810494" y="143252"/>
                </a:lnTo>
                <a:lnTo>
                  <a:pt x="862528" y="131269"/>
                </a:lnTo>
                <a:lnTo>
                  <a:pt x="905380" y="118417"/>
                </a:lnTo>
                <a:lnTo>
                  <a:pt x="965594" y="93722"/>
                </a:lnTo>
                <a:lnTo>
                  <a:pt x="999401" y="73441"/>
                </a:lnTo>
                <a:lnTo>
                  <a:pt x="999769" y="67269"/>
                </a:lnTo>
                <a:lnTo>
                  <a:pt x="995730" y="64144"/>
                </a:lnTo>
                <a:lnTo>
                  <a:pt x="953674" y="47121"/>
                </a:lnTo>
                <a:lnTo>
                  <a:pt x="886147" y="33250"/>
                </a:lnTo>
                <a:lnTo>
                  <a:pt x="836253" y="26148"/>
                </a:lnTo>
                <a:lnTo>
                  <a:pt x="773703" y="19195"/>
                </a:lnTo>
                <a:lnTo>
                  <a:pt x="697068" y="12589"/>
                </a:lnTo>
                <a:lnTo>
                  <a:pt x="604921" y="6527"/>
                </a:lnTo>
                <a:lnTo>
                  <a:pt x="495833" y="1203"/>
                </a:lnTo>
                <a:lnTo>
                  <a:pt x="417839" y="0"/>
                </a:lnTo>
                <a:lnTo>
                  <a:pt x="346002" y="2623"/>
                </a:lnTo>
                <a:lnTo>
                  <a:pt x="280432" y="8370"/>
                </a:lnTo>
                <a:lnTo>
                  <a:pt x="221242" y="16533"/>
                </a:lnTo>
                <a:lnTo>
                  <a:pt x="168543" y="26408"/>
                </a:lnTo>
                <a:lnTo>
                  <a:pt x="122446" y="37289"/>
                </a:lnTo>
                <a:lnTo>
                  <a:pt x="83063" y="48471"/>
                </a:lnTo>
                <a:lnTo>
                  <a:pt x="24884" y="68916"/>
                </a:lnTo>
                <a:lnTo>
                  <a:pt x="6311" y="76768"/>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8267891" y="1404824"/>
            <a:ext cx="0" cy="912832"/>
          </a:xfrm>
          <a:custGeom>
            <a:avLst/>
            <a:gdLst/>
            <a:ahLst/>
            <a:cxnLst/>
            <a:rect l="l" t="t" r="r" b="b"/>
            <a:pathLst>
              <a:path h="1109345">
                <a:moveTo>
                  <a:pt x="0" y="0"/>
                </a:moveTo>
                <a:lnTo>
                  <a:pt x="0" y="110895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8267891" y="1530201"/>
            <a:ext cx="732564" cy="64792"/>
          </a:xfrm>
          <a:custGeom>
            <a:avLst/>
            <a:gdLst/>
            <a:ahLst/>
            <a:cxnLst/>
            <a:rect l="l" t="t" r="r" b="b"/>
            <a:pathLst>
              <a:path w="890270" h="78740">
                <a:moveTo>
                  <a:pt x="0" y="0"/>
                </a:moveTo>
                <a:lnTo>
                  <a:pt x="143964" y="41160"/>
                </a:lnTo>
                <a:lnTo>
                  <a:pt x="243884" y="63057"/>
                </a:lnTo>
                <a:lnTo>
                  <a:pt x="346500" y="73050"/>
                </a:lnTo>
                <a:lnTo>
                  <a:pt x="498551" y="78498"/>
                </a:lnTo>
                <a:lnTo>
                  <a:pt x="642573" y="71529"/>
                </a:lnTo>
                <a:lnTo>
                  <a:pt x="767915" y="50588"/>
                </a:lnTo>
                <a:lnTo>
                  <a:pt x="856428" y="28569"/>
                </a:lnTo>
                <a:lnTo>
                  <a:pt x="889965" y="18364"/>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2631873" y="3233001"/>
            <a:ext cx="653665" cy="180790"/>
          </a:xfrm>
          <a:custGeom>
            <a:avLst/>
            <a:gdLst/>
            <a:ahLst/>
            <a:cxnLst/>
            <a:rect l="l" t="t" r="r" b="b"/>
            <a:pathLst>
              <a:path w="794385" h="219710">
                <a:moveTo>
                  <a:pt x="794359" y="42539"/>
                </a:moveTo>
                <a:lnTo>
                  <a:pt x="774646" y="77078"/>
                </a:lnTo>
                <a:lnTo>
                  <a:pt x="710430" y="114364"/>
                </a:lnTo>
                <a:lnTo>
                  <a:pt x="664333" y="132948"/>
                </a:lnTo>
                <a:lnTo>
                  <a:pt x="610352" y="150912"/>
                </a:lnTo>
                <a:lnTo>
                  <a:pt x="549566" y="167821"/>
                </a:lnTo>
                <a:lnTo>
                  <a:pt x="483054" y="183238"/>
                </a:lnTo>
                <a:lnTo>
                  <a:pt x="411899" y="196729"/>
                </a:lnTo>
                <a:lnTo>
                  <a:pt x="340268" y="207420"/>
                </a:lnTo>
                <a:lnTo>
                  <a:pt x="272389" y="214763"/>
                </a:lnTo>
                <a:lnTo>
                  <a:pt x="209425" y="218814"/>
                </a:lnTo>
                <a:lnTo>
                  <a:pt x="152539" y="219629"/>
                </a:lnTo>
                <a:lnTo>
                  <a:pt x="102895" y="217263"/>
                </a:lnTo>
                <a:lnTo>
                  <a:pt x="61655" y="211771"/>
                </a:lnTo>
                <a:lnTo>
                  <a:pt x="29984" y="203209"/>
                </a:lnTo>
                <a:lnTo>
                  <a:pt x="9044" y="191632"/>
                </a:lnTo>
                <a:lnTo>
                  <a:pt x="0" y="177095"/>
                </a:lnTo>
                <a:lnTo>
                  <a:pt x="3753" y="160387"/>
                </a:lnTo>
                <a:lnTo>
                  <a:pt x="46795" y="124042"/>
                </a:lnTo>
                <a:lnTo>
                  <a:pt x="83925" y="105274"/>
                </a:lnTo>
                <a:lnTo>
                  <a:pt x="130020" y="86691"/>
                </a:lnTo>
                <a:lnTo>
                  <a:pt x="184001" y="68727"/>
                </a:lnTo>
                <a:lnTo>
                  <a:pt x="244788" y="51818"/>
                </a:lnTo>
                <a:lnTo>
                  <a:pt x="311301" y="36399"/>
                </a:lnTo>
                <a:lnTo>
                  <a:pt x="382460" y="22904"/>
                </a:lnTo>
                <a:lnTo>
                  <a:pt x="454090" y="12211"/>
                </a:lnTo>
                <a:lnTo>
                  <a:pt x="521969" y="4866"/>
                </a:lnTo>
                <a:lnTo>
                  <a:pt x="584933" y="814"/>
                </a:lnTo>
                <a:lnTo>
                  <a:pt x="641819" y="0"/>
                </a:lnTo>
                <a:lnTo>
                  <a:pt x="691464" y="2367"/>
                </a:lnTo>
                <a:lnTo>
                  <a:pt x="732703" y="7860"/>
                </a:lnTo>
                <a:lnTo>
                  <a:pt x="764375" y="16424"/>
                </a:lnTo>
                <a:lnTo>
                  <a:pt x="785314" y="28002"/>
                </a:lnTo>
                <a:lnTo>
                  <a:pt x="794359" y="42539"/>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3228626" y="3268005"/>
            <a:ext cx="108683" cy="1067497"/>
          </a:xfrm>
          <a:custGeom>
            <a:avLst/>
            <a:gdLst/>
            <a:ahLst/>
            <a:cxnLst/>
            <a:rect l="l" t="t" r="r" b="b"/>
            <a:pathLst>
              <a:path w="132079" h="1297304">
                <a:moveTo>
                  <a:pt x="69138" y="0"/>
                </a:moveTo>
                <a:lnTo>
                  <a:pt x="105036" y="403627"/>
                </a:lnTo>
                <a:lnTo>
                  <a:pt x="123531" y="636074"/>
                </a:lnTo>
                <a:lnTo>
                  <a:pt x="130498" y="785457"/>
                </a:lnTo>
                <a:lnTo>
                  <a:pt x="131813" y="939888"/>
                </a:lnTo>
                <a:lnTo>
                  <a:pt x="128770" y="1004463"/>
                </a:lnTo>
                <a:lnTo>
                  <a:pt x="120068" y="1062659"/>
                </a:lnTo>
                <a:lnTo>
                  <a:pt x="106837" y="1114505"/>
                </a:lnTo>
                <a:lnTo>
                  <a:pt x="90209" y="1160030"/>
                </a:lnTo>
                <a:lnTo>
                  <a:pt x="71318" y="1199262"/>
                </a:lnTo>
                <a:lnTo>
                  <a:pt x="51295" y="1232230"/>
                </a:lnTo>
                <a:lnTo>
                  <a:pt x="0" y="1297203"/>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2587508" y="3378724"/>
            <a:ext cx="121223" cy="961426"/>
          </a:xfrm>
          <a:custGeom>
            <a:avLst/>
            <a:gdLst/>
            <a:ahLst/>
            <a:cxnLst/>
            <a:rect l="l" t="t" r="r" b="b"/>
            <a:pathLst>
              <a:path w="147320" h="1168400">
                <a:moveTo>
                  <a:pt x="53911" y="0"/>
                </a:moveTo>
                <a:lnTo>
                  <a:pt x="29793" y="341781"/>
                </a:lnTo>
                <a:lnTo>
                  <a:pt x="16170" y="539596"/>
                </a:lnTo>
                <a:lnTo>
                  <a:pt x="8020" y="668942"/>
                </a:lnTo>
                <a:lnTo>
                  <a:pt x="317" y="805319"/>
                </a:lnTo>
                <a:lnTo>
                  <a:pt x="0" y="877361"/>
                </a:lnTo>
                <a:lnTo>
                  <a:pt x="6799" y="938712"/>
                </a:lnTo>
                <a:lnTo>
                  <a:pt x="19393" y="990477"/>
                </a:lnTo>
                <a:lnTo>
                  <a:pt x="36457" y="1033762"/>
                </a:lnTo>
                <a:lnTo>
                  <a:pt x="56668" y="1069672"/>
                </a:lnTo>
                <a:lnTo>
                  <a:pt x="78702" y="1099312"/>
                </a:lnTo>
                <a:lnTo>
                  <a:pt x="147155" y="1168019"/>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2856172" y="3309847"/>
            <a:ext cx="37099" cy="13063"/>
          </a:xfrm>
          <a:custGeom>
            <a:avLst/>
            <a:gdLst/>
            <a:ahLst/>
            <a:cxnLst/>
            <a:rect l="l" t="t" r="r" b="b"/>
            <a:pathLst>
              <a:path w="45085" h="15875">
                <a:moveTo>
                  <a:pt x="43980" y="0"/>
                </a:moveTo>
                <a:lnTo>
                  <a:pt x="33680" y="825"/>
                </a:lnTo>
                <a:lnTo>
                  <a:pt x="9397" y="7086"/>
                </a:lnTo>
                <a:lnTo>
                  <a:pt x="0" y="11328"/>
                </a:lnTo>
                <a:lnTo>
                  <a:pt x="1092" y="15557"/>
                </a:lnTo>
                <a:lnTo>
                  <a:pt x="11366" y="14731"/>
                </a:lnTo>
                <a:lnTo>
                  <a:pt x="35661" y="8470"/>
                </a:lnTo>
                <a:lnTo>
                  <a:pt x="45059" y="4229"/>
                </a:lnTo>
                <a:lnTo>
                  <a:pt x="43980"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2856172" y="3309847"/>
            <a:ext cx="37099" cy="13063"/>
          </a:xfrm>
          <a:custGeom>
            <a:avLst/>
            <a:gdLst/>
            <a:ahLst/>
            <a:cxnLst/>
            <a:rect l="l" t="t" r="r" b="b"/>
            <a:pathLst>
              <a:path w="45085" h="15875">
                <a:moveTo>
                  <a:pt x="44513" y="2120"/>
                </a:moveTo>
                <a:lnTo>
                  <a:pt x="43980" y="0"/>
                </a:lnTo>
                <a:lnTo>
                  <a:pt x="33680" y="825"/>
                </a:lnTo>
                <a:lnTo>
                  <a:pt x="21539" y="3962"/>
                </a:lnTo>
                <a:lnTo>
                  <a:pt x="9397" y="7086"/>
                </a:lnTo>
                <a:lnTo>
                  <a:pt x="0" y="11328"/>
                </a:lnTo>
                <a:lnTo>
                  <a:pt x="546" y="13449"/>
                </a:lnTo>
                <a:lnTo>
                  <a:pt x="1092" y="15557"/>
                </a:lnTo>
                <a:lnTo>
                  <a:pt x="11366" y="14731"/>
                </a:lnTo>
                <a:lnTo>
                  <a:pt x="23507" y="11595"/>
                </a:lnTo>
                <a:lnTo>
                  <a:pt x="35661"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2969926" y="3290498"/>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2969926" y="3290498"/>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3007435" y="3309847"/>
            <a:ext cx="37099" cy="13063"/>
          </a:xfrm>
          <a:custGeom>
            <a:avLst/>
            <a:gdLst/>
            <a:ahLst/>
            <a:cxnLst/>
            <a:rect l="l" t="t" r="r" b="b"/>
            <a:pathLst>
              <a:path w="45085" h="15875">
                <a:moveTo>
                  <a:pt x="43967" y="0"/>
                </a:moveTo>
                <a:lnTo>
                  <a:pt x="33680" y="825"/>
                </a:lnTo>
                <a:lnTo>
                  <a:pt x="9397" y="7086"/>
                </a:lnTo>
                <a:lnTo>
                  <a:pt x="0" y="11328"/>
                </a:lnTo>
                <a:lnTo>
                  <a:pt x="1079" y="15557"/>
                </a:lnTo>
                <a:lnTo>
                  <a:pt x="11366" y="14731"/>
                </a:lnTo>
                <a:lnTo>
                  <a:pt x="35648" y="8470"/>
                </a:lnTo>
                <a:lnTo>
                  <a:pt x="45059" y="4229"/>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3007435" y="3309847"/>
            <a:ext cx="37099" cy="13063"/>
          </a:xfrm>
          <a:custGeom>
            <a:avLst/>
            <a:gdLst/>
            <a:ahLst/>
            <a:cxnLst/>
            <a:rect l="l" t="t" r="r" b="b"/>
            <a:pathLst>
              <a:path w="45085" h="15875">
                <a:moveTo>
                  <a:pt x="44513" y="2120"/>
                </a:moveTo>
                <a:lnTo>
                  <a:pt x="43967" y="0"/>
                </a:lnTo>
                <a:lnTo>
                  <a:pt x="33680" y="825"/>
                </a:lnTo>
                <a:lnTo>
                  <a:pt x="21539" y="3962"/>
                </a:lnTo>
                <a:lnTo>
                  <a:pt x="9397" y="7086"/>
                </a:lnTo>
                <a:lnTo>
                  <a:pt x="0" y="11328"/>
                </a:lnTo>
                <a:lnTo>
                  <a:pt x="546" y="13449"/>
                </a:lnTo>
                <a:lnTo>
                  <a:pt x="1079" y="15557"/>
                </a:lnTo>
                <a:lnTo>
                  <a:pt x="11366" y="14731"/>
                </a:lnTo>
                <a:lnTo>
                  <a:pt x="23507" y="11595"/>
                </a:lnTo>
                <a:lnTo>
                  <a:pt x="35648" y="8470"/>
                </a:lnTo>
                <a:lnTo>
                  <a:pt x="45059" y="4229"/>
                </a:lnTo>
                <a:lnTo>
                  <a:pt x="44513" y="2120"/>
                </a:lnTo>
                <a:close/>
              </a:path>
            </a:pathLst>
          </a:custGeom>
          <a:ln w="6350">
            <a:solidFill>
              <a:srgbClr val="FFFFFF"/>
            </a:solidFill>
          </a:ln>
        </p:spPr>
        <p:txBody>
          <a:bodyPr wrap="square" lIns="0" tIns="0" rIns="0" bIns="0" rtlCol="0"/>
          <a:lstStyle/>
          <a:p>
            <a:pPr defTabSz="752460"/>
            <a:endParaRPr sz="1481">
              <a:solidFill>
                <a:prstClr val="black"/>
              </a:solidFill>
              <a:latin typeface="Calibri"/>
            </a:endParaRPr>
          </a:p>
        </p:txBody>
      </p:sp>
      <p:sp>
        <p:nvSpPr>
          <p:cNvPr id="23" name="object 23"/>
          <p:cNvSpPr/>
          <p:nvPr/>
        </p:nvSpPr>
        <p:spPr>
          <a:xfrm>
            <a:off x="2900141" y="3330768"/>
            <a:ext cx="37099" cy="13063"/>
          </a:xfrm>
          <a:custGeom>
            <a:avLst/>
            <a:gdLst/>
            <a:ahLst/>
            <a:cxnLst/>
            <a:rect l="l" t="t" r="r" b="b"/>
            <a:pathLst>
              <a:path w="45085" h="15875">
                <a:moveTo>
                  <a:pt x="43967" y="0"/>
                </a:moveTo>
                <a:lnTo>
                  <a:pt x="33680" y="812"/>
                </a:lnTo>
                <a:lnTo>
                  <a:pt x="9397" y="7073"/>
                </a:lnTo>
                <a:lnTo>
                  <a:pt x="0" y="11328"/>
                </a:lnTo>
                <a:lnTo>
                  <a:pt x="1079" y="15544"/>
                </a:lnTo>
                <a:lnTo>
                  <a:pt x="11366" y="14719"/>
                </a:lnTo>
                <a:lnTo>
                  <a:pt x="35648" y="8470"/>
                </a:lnTo>
                <a:lnTo>
                  <a:pt x="45059" y="4216"/>
                </a:lnTo>
                <a:lnTo>
                  <a:pt x="4396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24" name="object 24"/>
          <p:cNvSpPr/>
          <p:nvPr/>
        </p:nvSpPr>
        <p:spPr>
          <a:xfrm>
            <a:off x="2900141" y="3330768"/>
            <a:ext cx="37099" cy="13063"/>
          </a:xfrm>
          <a:custGeom>
            <a:avLst/>
            <a:gdLst/>
            <a:ahLst/>
            <a:cxnLst/>
            <a:rect l="l" t="t" r="r" b="b"/>
            <a:pathLst>
              <a:path w="45085" h="15875">
                <a:moveTo>
                  <a:pt x="44513" y="2108"/>
                </a:moveTo>
                <a:lnTo>
                  <a:pt x="43967" y="0"/>
                </a:lnTo>
                <a:lnTo>
                  <a:pt x="33680" y="812"/>
                </a:lnTo>
                <a:lnTo>
                  <a:pt x="21539" y="3949"/>
                </a:lnTo>
                <a:lnTo>
                  <a:pt x="9397" y="7073"/>
                </a:lnTo>
                <a:lnTo>
                  <a:pt x="0" y="11328"/>
                </a:lnTo>
                <a:lnTo>
                  <a:pt x="546" y="13436"/>
                </a:lnTo>
                <a:lnTo>
                  <a:pt x="1079" y="15544"/>
                </a:lnTo>
                <a:lnTo>
                  <a:pt x="11366" y="14719"/>
                </a:lnTo>
                <a:lnTo>
                  <a:pt x="23507" y="11595"/>
                </a:lnTo>
                <a:lnTo>
                  <a:pt x="35648" y="8470"/>
                </a:lnTo>
                <a:lnTo>
                  <a:pt x="45059" y="4216"/>
                </a:lnTo>
                <a:lnTo>
                  <a:pt x="44513" y="2108"/>
                </a:lnTo>
                <a:close/>
              </a:path>
            </a:pathLst>
          </a:custGeom>
          <a:ln w="6349">
            <a:solidFill>
              <a:srgbClr val="FFFFFF"/>
            </a:solidFill>
          </a:ln>
        </p:spPr>
        <p:txBody>
          <a:bodyPr wrap="square" lIns="0" tIns="0" rIns="0" bIns="0" rtlCol="0"/>
          <a:lstStyle/>
          <a:p>
            <a:pPr defTabSz="752460"/>
            <a:endParaRPr sz="1481">
              <a:solidFill>
                <a:prstClr val="black"/>
              </a:solidFill>
              <a:latin typeface="Calibri"/>
            </a:endParaRPr>
          </a:p>
        </p:txBody>
      </p:sp>
      <p:sp>
        <p:nvSpPr>
          <p:cNvPr id="25" name="object 25"/>
          <p:cNvSpPr/>
          <p:nvPr/>
        </p:nvSpPr>
        <p:spPr>
          <a:xfrm>
            <a:off x="2596080" y="3895609"/>
            <a:ext cx="736223" cy="36053"/>
          </a:xfrm>
          <a:custGeom>
            <a:avLst/>
            <a:gdLst/>
            <a:ahLst/>
            <a:cxnLst/>
            <a:rect l="l" t="t" r="r" b="b"/>
            <a:pathLst>
              <a:path w="894714" h="43814">
                <a:moveTo>
                  <a:pt x="0" y="11391"/>
                </a:moveTo>
                <a:lnTo>
                  <a:pt x="377573" y="36488"/>
                </a:lnTo>
                <a:lnTo>
                  <a:pt x="596620" y="43667"/>
                </a:lnTo>
                <a:lnTo>
                  <a:pt x="741010" y="31860"/>
                </a:lnTo>
                <a:lnTo>
                  <a:pt x="894613"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6" name="object 26"/>
          <p:cNvSpPr/>
          <p:nvPr/>
        </p:nvSpPr>
        <p:spPr>
          <a:xfrm>
            <a:off x="7669509" y="2782624"/>
            <a:ext cx="132719" cy="977624"/>
          </a:xfrm>
          <a:custGeom>
            <a:avLst/>
            <a:gdLst/>
            <a:ahLst/>
            <a:cxnLst/>
            <a:rect l="l" t="t" r="r" b="b"/>
            <a:pathLst>
              <a:path w="161290" h="1188085">
                <a:moveTo>
                  <a:pt x="0" y="0"/>
                </a:moveTo>
                <a:lnTo>
                  <a:pt x="54552" y="30605"/>
                </a:lnTo>
                <a:lnTo>
                  <a:pt x="93941" y="80746"/>
                </a:lnTo>
                <a:lnTo>
                  <a:pt x="113022" y="114807"/>
                </a:lnTo>
                <a:lnTo>
                  <a:pt x="138456" y="171577"/>
                </a:lnTo>
                <a:lnTo>
                  <a:pt x="152007" y="222446"/>
                </a:lnTo>
                <a:lnTo>
                  <a:pt x="159122" y="277345"/>
                </a:lnTo>
                <a:lnTo>
                  <a:pt x="161061" y="338594"/>
                </a:lnTo>
                <a:lnTo>
                  <a:pt x="160863" y="392734"/>
                </a:lnTo>
                <a:lnTo>
                  <a:pt x="160666" y="446874"/>
                </a:lnTo>
                <a:lnTo>
                  <a:pt x="160466" y="501015"/>
                </a:lnTo>
                <a:lnTo>
                  <a:pt x="160261" y="555155"/>
                </a:lnTo>
                <a:lnTo>
                  <a:pt x="160086" y="603683"/>
                </a:lnTo>
                <a:lnTo>
                  <a:pt x="159910" y="652210"/>
                </a:lnTo>
                <a:lnTo>
                  <a:pt x="159735" y="700738"/>
                </a:lnTo>
                <a:lnTo>
                  <a:pt x="159559" y="749266"/>
                </a:lnTo>
                <a:lnTo>
                  <a:pt x="159383" y="797793"/>
                </a:lnTo>
                <a:lnTo>
                  <a:pt x="159206" y="846320"/>
                </a:lnTo>
                <a:lnTo>
                  <a:pt x="159030" y="894846"/>
                </a:lnTo>
                <a:lnTo>
                  <a:pt x="158852" y="943372"/>
                </a:lnTo>
                <a:lnTo>
                  <a:pt x="158674" y="991897"/>
                </a:lnTo>
                <a:lnTo>
                  <a:pt x="158496" y="1040422"/>
                </a:lnTo>
                <a:lnTo>
                  <a:pt x="158463" y="1051442"/>
                </a:lnTo>
                <a:lnTo>
                  <a:pt x="158424" y="1062461"/>
                </a:lnTo>
                <a:lnTo>
                  <a:pt x="158383" y="1073478"/>
                </a:lnTo>
                <a:lnTo>
                  <a:pt x="158343" y="1084491"/>
                </a:lnTo>
                <a:lnTo>
                  <a:pt x="157682" y="1110990"/>
                </a:lnTo>
                <a:lnTo>
                  <a:pt x="155873" y="1137100"/>
                </a:lnTo>
                <a:lnTo>
                  <a:pt x="152892" y="1162725"/>
                </a:lnTo>
                <a:lnTo>
                  <a:pt x="148717" y="1187767"/>
                </a:lnTo>
              </a:path>
            </a:pathLst>
          </a:custGeom>
          <a:ln w="25399">
            <a:solidFill>
              <a:srgbClr val="FFFFFF"/>
            </a:solidFill>
          </a:ln>
        </p:spPr>
        <p:txBody>
          <a:bodyPr wrap="square" lIns="0" tIns="0" rIns="0" bIns="0" rtlCol="0"/>
          <a:lstStyle/>
          <a:p>
            <a:pPr defTabSz="752460"/>
            <a:endParaRPr sz="1481">
              <a:solidFill>
                <a:prstClr val="black"/>
              </a:solidFill>
              <a:latin typeface="Calibri"/>
            </a:endParaRPr>
          </a:p>
        </p:txBody>
      </p:sp>
      <p:sp>
        <p:nvSpPr>
          <p:cNvPr id="27" name="object 27"/>
          <p:cNvSpPr/>
          <p:nvPr/>
        </p:nvSpPr>
        <p:spPr>
          <a:xfrm>
            <a:off x="6786726" y="2783526"/>
            <a:ext cx="132719" cy="1098848"/>
          </a:xfrm>
          <a:custGeom>
            <a:avLst/>
            <a:gdLst/>
            <a:ahLst/>
            <a:cxnLst/>
            <a:rect l="l" t="t" r="r" b="b"/>
            <a:pathLst>
              <a:path w="161290" h="1335404">
                <a:moveTo>
                  <a:pt x="160807" y="0"/>
                </a:moveTo>
                <a:lnTo>
                  <a:pt x="126523" y="20825"/>
                </a:lnTo>
                <a:lnTo>
                  <a:pt x="96651" y="47131"/>
                </a:lnTo>
                <a:lnTo>
                  <a:pt x="71215" y="77268"/>
                </a:lnTo>
                <a:lnTo>
                  <a:pt x="50241" y="109588"/>
                </a:lnTo>
                <a:lnTo>
                  <a:pt x="22592" y="170488"/>
                </a:lnTo>
                <a:lnTo>
                  <a:pt x="9042" y="221351"/>
                </a:lnTo>
                <a:lnTo>
                  <a:pt x="1931" y="276248"/>
                </a:lnTo>
                <a:lnTo>
                  <a:pt x="0" y="337502"/>
                </a:lnTo>
                <a:lnTo>
                  <a:pt x="192" y="391640"/>
                </a:lnTo>
                <a:lnTo>
                  <a:pt x="388" y="445776"/>
                </a:lnTo>
                <a:lnTo>
                  <a:pt x="587" y="499912"/>
                </a:lnTo>
                <a:lnTo>
                  <a:pt x="787" y="554050"/>
                </a:lnTo>
                <a:lnTo>
                  <a:pt x="963" y="602578"/>
                </a:lnTo>
                <a:lnTo>
                  <a:pt x="1139" y="651107"/>
                </a:lnTo>
                <a:lnTo>
                  <a:pt x="1315" y="699636"/>
                </a:lnTo>
                <a:lnTo>
                  <a:pt x="1492" y="748166"/>
                </a:lnTo>
                <a:lnTo>
                  <a:pt x="1670" y="796696"/>
                </a:lnTo>
                <a:lnTo>
                  <a:pt x="1847" y="845226"/>
                </a:lnTo>
                <a:lnTo>
                  <a:pt x="2024" y="893755"/>
                </a:lnTo>
                <a:lnTo>
                  <a:pt x="2200" y="942285"/>
                </a:lnTo>
                <a:lnTo>
                  <a:pt x="2377" y="990814"/>
                </a:lnTo>
                <a:lnTo>
                  <a:pt x="2552" y="1039342"/>
                </a:lnTo>
                <a:lnTo>
                  <a:pt x="2592" y="1050353"/>
                </a:lnTo>
                <a:lnTo>
                  <a:pt x="2635" y="1061365"/>
                </a:lnTo>
                <a:lnTo>
                  <a:pt x="2677" y="1072380"/>
                </a:lnTo>
                <a:lnTo>
                  <a:pt x="2717" y="1083398"/>
                </a:lnTo>
                <a:lnTo>
                  <a:pt x="5115" y="1134971"/>
                </a:lnTo>
                <a:lnTo>
                  <a:pt x="12050" y="1184713"/>
                </a:lnTo>
                <a:lnTo>
                  <a:pt x="23681" y="1231886"/>
                </a:lnTo>
                <a:lnTo>
                  <a:pt x="40168" y="1275754"/>
                </a:lnTo>
                <a:lnTo>
                  <a:pt x="61671" y="1315580"/>
                </a:lnTo>
                <a:lnTo>
                  <a:pt x="70459" y="1328686"/>
                </a:lnTo>
                <a:lnTo>
                  <a:pt x="75234" y="1334871"/>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8" name="object 28"/>
          <p:cNvSpPr/>
          <p:nvPr/>
        </p:nvSpPr>
        <p:spPr>
          <a:xfrm>
            <a:off x="6916869" y="2711849"/>
            <a:ext cx="755033" cy="159889"/>
          </a:xfrm>
          <a:custGeom>
            <a:avLst/>
            <a:gdLst/>
            <a:ahLst/>
            <a:cxnLst/>
            <a:rect l="l" t="t" r="r" b="b"/>
            <a:pathLst>
              <a:path w="917575" h="194310">
                <a:moveTo>
                  <a:pt x="914679" y="85978"/>
                </a:moveTo>
                <a:lnTo>
                  <a:pt x="916584" y="89560"/>
                </a:lnTo>
                <a:lnTo>
                  <a:pt x="917575" y="93217"/>
                </a:lnTo>
                <a:lnTo>
                  <a:pt x="917575" y="96900"/>
                </a:lnTo>
                <a:lnTo>
                  <a:pt x="894185" y="127535"/>
                </a:lnTo>
                <a:lnTo>
                  <a:pt x="829054" y="154139"/>
                </a:lnTo>
                <a:lnTo>
                  <a:pt x="783197" y="165431"/>
                </a:lnTo>
                <a:lnTo>
                  <a:pt x="729739" y="175117"/>
                </a:lnTo>
                <a:lnTo>
                  <a:pt x="669625" y="182998"/>
                </a:lnTo>
                <a:lnTo>
                  <a:pt x="603798" y="188874"/>
                </a:lnTo>
                <a:lnTo>
                  <a:pt x="533204" y="192546"/>
                </a:lnTo>
                <a:lnTo>
                  <a:pt x="458787" y="193814"/>
                </a:lnTo>
                <a:lnTo>
                  <a:pt x="384367" y="192546"/>
                </a:lnTo>
                <a:lnTo>
                  <a:pt x="313771" y="188874"/>
                </a:lnTo>
                <a:lnTo>
                  <a:pt x="247944" y="182998"/>
                </a:lnTo>
                <a:lnTo>
                  <a:pt x="187829" y="175117"/>
                </a:lnTo>
                <a:lnTo>
                  <a:pt x="134372" y="165431"/>
                </a:lnTo>
                <a:lnTo>
                  <a:pt x="88516" y="154139"/>
                </a:lnTo>
                <a:lnTo>
                  <a:pt x="51207" y="141441"/>
                </a:lnTo>
                <a:lnTo>
                  <a:pt x="6004" y="112622"/>
                </a:lnTo>
                <a:lnTo>
                  <a:pt x="0" y="96900"/>
                </a:lnTo>
                <a:lnTo>
                  <a:pt x="6004" y="81182"/>
                </a:lnTo>
                <a:lnTo>
                  <a:pt x="51207" y="52369"/>
                </a:lnTo>
                <a:lnTo>
                  <a:pt x="88516" y="39672"/>
                </a:lnTo>
                <a:lnTo>
                  <a:pt x="134372" y="28381"/>
                </a:lnTo>
                <a:lnTo>
                  <a:pt x="187829" y="18696"/>
                </a:lnTo>
                <a:lnTo>
                  <a:pt x="247944" y="10815"/>
                </a:lnTo>
                <a:lnTo>
                  <a:pt x="313771" y="4939"/>
                </a:lnTo>
                <a:lnTo>
                  <a:pt x="384367" y="1268"/>
                </a:lnTo>
                <a:lnTo>
                  <a:pt x="458787" y="0"/>
                </a:lnTo>
                <a:lnTo>
                  <a:pt x="528180" y="1101"/>
                </a:lnTo>
                <a:lnTo>
                  <a:pt x="594315" y="4297"/>
                </a:lnTo>
                <a:lnTo>
                  <a:pt x="656431" y="9428"/>
                </a:lnTo>
                <a:lnTo>
                  <a:pt x="713766" y="16332"/>
                </a:lnTo>
                <a:lnTo>
                  <a:pt x="765557" y="24849"/>
                </a:lnTo>
                <a:lnTo>
                  <a:pt x="811042" y="34816"/>
                </a:lnTo>
                <a:lnTo>
                  <a:pt x="849459" y="46074"/>
                </a:lnTo>
                <a:lnTo>
                  <a:pt x="902040" y="71816"/>
                </a:lnTo>
                <a:lnTo>
                  <a:pt x="914679" y="8597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29" name="object 29"/>
          <p:cNvSpPr/>
          <p:nvPr/>
        </p:nvSpPr>
        <p:spPr>
          <a:xfrm>
            <a:off x="7193757" y="2752960"/>
            <a:ext cx="203781" cy="54341"/>
          </a:xfrm>
          <a:custGeom>
            <a:avLst/>
            <a:gdLst/>
            <a:ahLst/>
            <a:cxnLst/>
            <a:rect l="l" t="t" r="r" b="b"/>
            <a:pathLst>
              <a:path w="247650" h="66039">
                <a:moveTo>
                  <a:pt x="247053" y="32931"/>
                </a:moveTo>
                <a:lnTo>
                  <a:pt x="237346" y="45756"/>
                </a:lnTo>
                <a:lnTo>
                  <a:pt x="210875" y="56227"/>
                </a:lnTo>
                <a:lnTo>
                  <a:pt x="171609" y="63286"/>
                </a:lnTo>
                <a:lnTo>
                  <a:pt x="123520" y="65874"/>
                </a:lnTo>
                <a:lnTo>
                  <a:pt x="75443" y="63286"/>
                </a:lnTo>
                <a:lnTo>
                  <a:pt x="36180" y="56227"/>
                </a:lnTo>
                <a:lnTo>
                  <a:pt x="9707" y="45756"/>
                </a:lnTo>
                <a:lnTo>
                  <a:pt x="0" y="32931"/>
                </a:lnTo>
                <a:lnTo>
                  <a:pt x="9707" y="20113"/>
                </a:lnTo>
                <a:lnTo>
                  <a:pt x="36180" y="9645"/>
                </a:lnTo>
                <a:lnTo>
                  <a:pt x="75443" y="2588"/>
                </a:lnTo>
                <a:lnTo>
                  <a:pt x="123520" y="0"/>
                </a:lnTo>
                <a:lnTo>
                  <a:pt x="171609" y="2588"/>
                </a:lnTo>
                <a:lnTo>
                  <a:pt x="210875" y="9645"/>
                </a:lnTo>
                <a:lnTo>
                  <a:pt x="237346" y="20113"/>
                </a:lnTo>
                <a:lnTo>
                  <a:pt x="247053" y="32931"/>
                </a:lnTo>
                <a:close/>
              </a:path>
            </a:pathLst>
          </a:custGeom>
          <a:ln w="12700">
            <a:solidFill>
              <a:srgbClr val="FFFFFF"/>
            </a:solidFill>
          </a:ln>
        </p:spPr>
        <p:txBody>
          <a:bodyPr wrap="square" lIns="0" tIns="0" rIns="0" bIns="0" rtlCol="0"/>
          <a:lstStyle/>
          <a:p>
            <a:pPr defTabSz="752460"/>
            <a:endParaRPr sz="1481">
              <a:solidFill>
                <a:prstClr val="black"/>
              </a:solidFill>
              <a:latin typeface="Calibri"/>
            </a:endParaRPr>
          </a:p>
        </p:txBody>
      </p:sp>
      <p:sp>
        <p:nvSpPr>
          <p:cNvPr id="30" name="object 30"/>
          <p:cNvSpPr/>
          <p:nvPr/>
        </p:nvSpPr>
        <p:spPr>
          <a:xfrm>
            <a:off x="1676501" y="4322861"/>
            <a:ext cx="773844" cy="756601"/>
          </a:xfrm>
          <a:custGeom>
            <a:avLst/>
            <a:gdLst/>
            <a:ahLst/>
            <a:cxnLst/>
            <a:rect l="l" t="t" r="r" b="b"/>
            <a:pathLst>
              <a:path w="940435" h="919479">
                <a:moveTo>
                  <a:pt x="940308" y="307962"/>
                </a:moveTo>
                <a:lnTo>
                  <a:pt x="920164" y="263978"/>
                </a:lnTo>
                <a:lnTo>
                  <a:pt x="895971" y="222466"/>
                </a:lnTo>
                <a:lnTo>
                  <a:pt x="867985" y="183681"/>
                </a:lnTo>
                <a:lnTo>
                  <a:pt x="836462" y="147884"/>
                </a:lnTo>
                <a:lnTo>
                  <a:pt x="801659" y="115331"/>
                </a:lnTo>
                <a:lnTo>
                  <a:pt x="763831" y="86282"/>
                </a:lnTo>
                <a:lnTo>
                  <a:pt x="723236" y="60993"/>
                </a:lnTo>
                <a:lnTo>
                  <a:pt x="680129" y="39724"/>
                </a:lnTo>
                <a:lnTo>
                  <a:pt x="634766" y="22732"/>
                </a:lnTo>
                <a:lnTo>
                  <a:pt x="587403" y="10275"/>
                </a:lnTo>
                <a:lnTo>
                  <a:pt x="538298" y="2611"/>
                </a:lnTo>
                <a:lnTo>
                  <a:pt x="487705" y="0"/>
                </a:lnTo>
                <a:lnTo>
                  <a:pt x="440735" y="2249"/>
                </a:lnTo>
                <a:lnTo>
                  <a:pt x="395029" y="8858"/>
                </a:lnTo>
                <a:lnTo>
                  <a:pt x="350790" y="19623"/>
                </a:lnTo>
                <a:lnTo>
                  <a:pt x="308224" y="34337"/>
                </a:lnTo>
                <a:lnTo>
                  <a:pt x="267533" y="52795"/>
                </a:lnTo>
                <a:lnTo>
                  <a:pt x="228924" y="74790"/>
                </a:lnTo>
                <a:lnTo>
                  <a:pt x="192599" y="100116"/>
                </a:lnTo>
                <a:lnTo>
                  <a:pt x="158764" y="128568"/>
                </a:lnTo>
                <a:lnTo>
                  <a:pt x="127623" y="159940"/>
                </a:lnTo>
                <a:lnTo>
                  <a:pt x="99381" y="194025"/>
                </a:lnTo>
                <a:lnTo>
                  <a:pt x="74240" y="230619"/>
                </a:lnTo>
                <a:lnTo>
                  <a:pt x="52407" y="269515"/>
                </a:lnTo>
                <a:lnTo>
                  <a:pt x="34085" y="310508"/>
                </a:lnTo>
                <a:lnTo>
                  <a:pt x="19479" y="353391"/>
                </a:lnTo>
                <a:lnTo>
                  <a:pt x="8793" y="397959"/>
                </a:lnTo>
                <a:lnTo>
                  <a:pt x="2232" y="444005"/>
                </a:lnTo>
                <a:lnTo>
                  <a:pt x="0" y="491324"/>
                </a:lnTo>
                <a:lnTo>
                  <a:pt x="2616" y="542526"/>
                </a:lnTo>
                <a:lnTo>
                  <a:pt x="10293" y="592215"/>
                </a:lnTo>
                <a:lnTo>
                  <a:pt x="22769" y="640129"/>
                </a:lnTo>
                <a:lnTo>
                  <a:pt x="39786" y="686006"/>
                </a:lnTo>
                <a:lnTo>
                  <a:pt x="61082" y="729585"/>
                </a:lnTo>
                <a:lnTo>
                  <a:pt x="86399" y="770603"/>
                </a:lnTo>
                <a:lnTo>
                  <a:pt x="115476" y="808799"/>
                </a:lnTo>
                <a:lnTo>
                  <a:pt x="148053" y="843911"/>
                </a:lnTo>
                <a:lnTo>
                  <a:pt x="183870" y="875677"/>
                </a:lnTo>
                <a:lnTo>
                  <a:pt x="249491" y="919073"/>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1" name="object 31"/>
          <p:cNvSpPr/>
          <p:nvPr/>
        </p:nvSpPr>
        <p:spPr>
          <a:xfrm>
            <a:off x="1829062" y="4450001"/>
            <a:ext cx="497956" cy="471830"/>
          </a:xfrm>
          <a:custGeom>
            <a:avLst/>
            <a:gdLst/>
            <a:ahLst/>
            <a:cxnLst/>
            <a:rect l="l" t="t" r="r" b="b"/>
            <a:pathLst>
              <a:path w="605155" h="573404">
                <a:moveTo>
                  <a:pt x="302298" y="573074"/>
                </a:moveTo>
                <a:lnTo>
                  <a:pt x="253263" y="569324"/>
                </a:lnTo>
                <a:lnTo>
                  <a:pt x="206748" y="558466"/>
                </a:lnTo>
                <a:lnTo>
                  <a:pt x="163374" y="541090"/>
                </a:lnTo>
                <a:lnTo>
                  <a:pt x="123764" y="517787"/>
                </a:lnTo>
                <a:lnTo>
                  <a:pt x="88541" y="489146"/>
                </a:lnTo>
                <a:lnTo>
                  <a:pt x="58326" y="455759"/>
                </a:lnTo>
                <a:lnTo>
                  <a:pt x="33742" y="418214"/>
                </a:lnTo>
                <a:lnTo>
                  <a:pt x="15411" y="377102"/>
                </a:lnTo>
                <a:lnTo>
                  <a:pt x="3956" y="333013"/>
                </a:lnTo>
                <a:lnTo>
                  <a:pt x="0" y="286537"/>
                </a:lnTo>
                <a:lnTo>
                  <a:pt x="3956" y="240061"/>
                </a:lnTo>
                <a:lnTo>
                  <a:pt x="15411" y="195972"/>
                </a:lnTo>
                <a:lnTo>
                  <a:pt x="33742" y="154860"/>
                </a:lnTo>
                <a:lnTo>
                  <a:pt x="58326" y="117315"/>
                </a:lnTo>
                <a:lnTo>
                  <a:pt x="88541" y="83927"/>
                </a:lnTo>
                <a:lnTo>
                  <a:pt x="123764" y="55287"/>
                </a:lnTo>
                <a:lnTo>
                  <a:pt x="163374" y="31984"/>
                </a:lnTo>
                <a:lnTo>
                  <a:pt x="206748" y="14608"/>
                </a:lnTo>
                <a:lnTo>
                  <a:pt x="253263" y="3750"/>
                </a:lnTo>
                <a:lnTo>
                  <a:pt x="302298" y="0"/>
                </a:lnTo>
                <a:lnTo>
                  <a:pt x="351332" y="3750"/>
                </a:lnTo>
                <a:lnTo>
                  <a:pt x="397847" y="14608"/>
                </a:lnTo>
                <a:lnTo>
                  <a:pt x="441221" y="31984"/>
                </a:lnTo>
                <a:lnTo>
                  <a:pt x="480831" y="55287"/>
                </a:lnTo>
                <a:lnTo>
                  <a:pt x="516054" y="83927"/>
                </a:lnTo>
                <a:lnTo>
                  <a:pt x="546270" y="117315"/>
                </a:lnTo>
                <a:lnTo>
                  <a:pt x="570854" y="154860"/>
                </a:lnTo>
                <a:lnTo>
                  <a:pt x="589184" y="195972"/>
                </a:lnTo>
                <a:lnTo>
                  <a:pt x="600639" y="240061"/>
                </a:lnTo>
                <a:lnTo>
                  <a:pt x="604596" y="286537"/>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2068114" y="4383253"/>
            <a:ext cx="19856" cy="19856"/>
          </a:xfrm>
          <a:custGeom>
            <a:avLst/>
            <a:gdLst/>
            <a:ahLst/>
            <a:cxnLst/>
            <a:rect l="l" t="t" r="r" b="b"/>
            <a:pathLst>
              <a:path w="24130" h="24129">
                <a:moveTo>
                  <a:pt x="18287" y="0"/>
                </a:moveTo>
                <a:lnTo>
                  <a:pt x="5270" y="0"/>
                </a:lnTo>
                <a:lnTo>
                  <a:pt x="0" y="5283"/>
                </a:lnTo>
                <a:lnTo>
                  <a:pt x="0" y="18313"/>
                </a:lnTo>
                <a:lnTo>
                  <a:pt x="5270" y="23583"/>
                </a:lnTo>
                <a:lnTo>
                  <a:pt x="18287" y="23583"/>
                </a:lnTo>
                <a:lnTo>
                  <a:pt x="23571" y="18313"/>
                </a:lnTo>
                <a:lnTo>
                  <a:pt x="23571" y="5283"/>
                </a:lnTo>
                <a:lnTo>
                  <a:pt x="18287"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3875838" y="3910803"/>
            <a:ext cx="1131766" cy="639557"/>
          </a:xfrm>
          <a:custGeom>
            <a:avLst/>
            <a:gdLst/>
            <a:ahLst/>
            <a:cxnLst/>
            <a:rect l="l" t="t" r="r" b="b"/>
            <a:pathLst>
              <a:path w="1375410" h="777239">
                <a:moveTo>
                  <a:pt x="166827" y="776643"/>
                </a:moveTo>
                <a:lnTo>
                  <a:pt x="122609" y="770657"/>
                </a:lnTo>
                <a:lnTo>
                  <a:pt x="82794" y="753782"/>
                </a:lnTo>
                <a:lnTo>
                  <a:pt x="49004" y="727638"/>
                </a:lnTo>
                <a:lnTo>
                  <a:pt x="22860" y="693848"/>
                </a:lnTo>
                <a:lnTo>
                  <a:pt x="5985" y="654033"/>
                </a:lnTo>
                <a:lnTo>
                  <a:pt x="0" y="609815"/>
                </a:lnTo>
                <a:lnTo>
                  <a:pt x="0" y="166814"/>
                </a:lnTo>
                <a:lnTo>
                  <a:pt x="5985" y="122602"/>
                </a:lnTo>
                <a:lnTo>
                  <a:pt x="22860" y="82790"/>
                </a:lnTo>
                <a:lnTo>
                  <a:pt x="49004" y="49002"/>
                </a:lnTo>
                <a:lnTo>
                  <a:pt x="82794" y="22860"/>
                </a:lnTo>
                <a:lnTo>
                  <a:pt x="122609" y="5985"/>
                </a:lnTo>
                <a:lnTo>
                  <a:pt x="166827" y="0"/>
                </a:lnTo>
                <a:lnTo>
                  <a:pt x="1208354" y="0"/>
                </a:lnTo>
                <a:lnTo>
                  <a:pt x="1252567" y="5985"/>
                </a:lnTo>
                <a:lnTo>
                  <a:pt x="1292381" y="22860"/>
                </a:lnTo>
                <a:lnTo>
                  <a:pt x="1326172" y="49002"/>
                </a:lnTo>
                <a:lnTo>
                  <a:pt x="1352317" y="82790"/>
                </a:lnTo>
                <a:lnTo>
                  <a:pt x="1369194" y="122602"/>
                </a:lnTo>
                <a:lnTo>
                  <a:pt x="1375181" y="166814"/>
                </a:lnTo>
                <a:lnTo>
                  <a:pt x="1375181" y="375462"/>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4377885"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4417023"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4456165"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7" name="object 37"/>
          <p:cNvSpPr/>
          <p:nvPr/>
        </p:nvSpPr>
        <p:spPr>
          <a:xfrm>
            <a:off x="4495303" y="4203483"/>
            <a:ext cx="27171" cy="27171"/>
          </a:xfrm>
          <a:custGeom>
            <a:avLst/>
            <a:gdLst/>
            <a:ahLst/>
            <a:cxnLst/>
            <a:rect l="l" t="t" r="r" b="b"/>
            <a:pathLst>
              <a:path w="33020" h="33020">
                <a:moveTo>
                  <a:pt x="25298" y="0"/>
                </a:moveTo>
                <a:lnTo>
                  <a:pt x="7340" y="0"/>
                </a:lnTo>
                <a:lnTo>
                  <a:pt x="0" y="7340"/>
                </a:lnTo>
                <a:lnTo>
                  <a:pt x="0" y="25285"/>
                </a:lnTo>
                <a:lnTo>
                  <a:pt x="7340" y="32626"/>
                </a:lnTo>
                <a:lnTo>
                  <a:pt x="25298" y="32626"/>
                </a:lnTo>
                <a:lnTo>
                  <a:pt x="32639" y="25285"/>
                </a:lnTo>
                <a:lnTo>
                  <a:pt x="32639" y="7340"/>
                </a:lnTo>
                <a:lnTo>
                  <a:pt x="25298"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38" name="object 38"/>
          <p:cNvSpPr/>
          <p:nvPr/>
        </p:nvSpPr>
        <p:spPr>
          <a:xfrm>
            <a:off x="1162879" y="4775020"/>
            <a:ext cx="0" cy="327616"/>
          </a:xfrm>
          <a:custGeom>
            <a:avLst/>
            <a:gdLst/>
            <a:ahLst/>
            <a:cxnLst/>
            <a:rect l="l" t="t" r="r" b="b"/>
            <a:pathLst>
              <a:path h="398145">
                <a:moveTo>
                  <a:pt x="0" y="0"/>
                </a:moveTo>
                <a:lnTo>
                  <a:pt x="0" y="398018"/>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39" name="object 39"/>
          <p:cNvSpPr/>
          <p:nvPr/>
        </p:nvSpPr>
        <p:spPr>
          <a:xfrm>
            <a:off x="350652" y="4667527"/>
            <a:ext cx="812510" cy="215276"/>
          </a:xfrm>
          <a:custGeom>
            <a:avLst/>
            <a:gdLst/>
            <a:ahLst/>
            <a:cxnLst/>
            <a:rect l="l" t="t" r="r" b="b"/>
            <a:pathLst>
              <a:path w="987425" h="261620">
                <a:moveTo>
                  <a:pt x="987082" y="130632"/>
                </a:moveTo>
                <a:lnTo>
                  <a:pt x="966187" y="168361"/>
                </a:lnTo>
                <a:lnTo>
                  <a:pt x="907572" y="201763"/>
                </a:lnTo>
                <a:lnTo>
                  <a:pt x="866029" y="216337"/>
                </a:lnTo>
                <a:lnTo>
                  <a:pt x="817345" y="229223"/>
                </a:lnTo>
                <a:lnTo>
                  <a:pt x="762285" y="240219"/>
                </a:lnTo>
                <a:lnTo>
                  <a:pt x="701612" y="249123"/>
                </a:lnTo>
                <a:lnTo>
                  <a:pt x="636089" y="255733"/>
                </a:lnTo>
                <a:lnTo>
                  <a:pt x="566480" y="259848"/>
                </a:lnTo>
                <a:lnTo>
                  <a:pt x="493547" y="261264"/>
                </a:lnTo>
                <a:lnTo>
                  <a:pt x="420614" y="259848"/>
                </a:lnTo>
                <a:lnTo>
                  <a:pt x="351003" y="255733"/>
                </a:lnTo>
                <a:lnTo>
                  <a:pt x="285479" y="249123"/>
                </a:lnTo>
                <a:lnTo>
                  <a:pt x="224805" y="240219"/>
                </a:lnTo>
                <a:lnTo>
                  <a:pt x="169743" y="229223"/>
                </a:lnTo>
                <a:lnTo>
                  <a:pt x="121058" y="216337"/>
                </a:lnTo>
                <a:lnTo>
                  <a:pt x="79513" y="201763"/>
                </a:lnTo>
                <a:lnTo>
                  <a:pt x="20896" y="168361"/>
                </a:lnTo>
                <a:lnTo>
                  <a:pt x="0" y="130632"/>
                </a:lnTo>
                <a:lnTo>
                  <a:pt x="5351" y="111324"/>
                </a:lnTo>
                <a:lnTo>
                  <a:pt x="45871" y="75554"/>
                </a:lnTo>
                <a:lnTo>
                  <a:pt x="121058" y="44921"/>
                </a:lnTo>
                <a:lnTo>
                  <a:pt x="169743" y="32036"/>
                </a:lnTo>
                <a:lnTo>
                  <a:pt x="224805" y="21041"/>
                </a:lnTo>
                <a:lnTo>
                  <a:pt x="285479" y="12138"/>
                </a:lnTo>
                <a:lnTo>
                  <a:pt x="351003" y="5529"/>
                </a:lnTo>
                <a:lnTo>
                  <a:pt x="420614" y="1416"/>
                </a:lnTo>
                <a:lnTo>
                  <a:pt x="493547" y="0"/>
                </a:lnTo>
                <a:lnTo>
                  <a:pt x="566480" y="1416"/>
                </a:lnTo>
                <a:lnTo>
                  <a:pt x="636089" y="5529"/>
                </a:lnTo>
                <a:lnTo>
                  <a:pt x="701612" y="12138"/>
                </a:lnTo>
                <a:lnTo>
                  <a:pt x="762285" y="21041"/>
                </a:lnTo>
                <a:lnTo>
                  <a:pt x="817345" y="32036"/>
                </a:lnTo>
                <a:lnTo>
                  <a:pt x="866029" y="44921"/>
                </a:lnTo>
                <a:lnTo>
                  <a:pt x="907572" y="59494"/>
                </a:lnTo>
                <a:lnTo>
                  <a:pt x="966187" y="92898"/>
                </a:lnTo>
                <a:lnTo>
                  <a:pt x="987082" y="130632"/>
                </a:lnTo>
                <a:close/>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0" name="object 40"/>
          <p:cNvSpPr/>
          <p:nvPr/>
        </p:nvSpPr>
        <p:spPr>
          <a:xfrm>
            <a:off x="488281" y="475628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1" name="object 41"/>
          <p:cNvSpPr/>
          <p:nvPr/>
        </p:nvSpPr>
        <p:spPr>
          <a:xfrm>
            <a:off x="688751" y="4706823"/>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2" name="object 42"/>
          <p:cNvSpPr/>
          <p:nvPr/>
        </p:nvSpPr>
        <p:spPr>
          <a:xfrm>
            <a:off x="887633" y="4756288"/>
            <a:ext cx="117566" cy="21422"/>
          </a:xfrm>
          <a:custGeom>
            <a:avLst/>
            <a:gdLst/>
            <a:ahLst/>
            <a:cxnLst/>
            <a:rect l="l" t="t" r="r" b="b"/>
            <a:pathLst>
              <a:path w="142875" h="26035">
                <a:moveTo>
                  <a:pt x="71132" y="0"/>
                </a:moveTo>
                <a:lnTo>
                  <a:pt x="43446" y="1020"/>
                </a:lnTo>
                <a:lnTo>
                  <a:pt x="20835" y="3802"/>
                </a:lnTo>
                <a:lnTo>
                  <a:pt x="5590" y="7924"/>
                </a:lnTo>
                <a:lnTo>
                  <a:pt x="0" y="12966"/>
                </a:lnTo>
                <a:lnTo>
                  <a:pt x="5590" y="18009"/>
                </a:lnTo>
                <a:lnTo>
                  <a:pt x="20835" y="22131"/>
                </a:lnTo>
                <a:lnTo>
                  <a:pt x="43446" y="24912"/>
                </a:lnTo>
                <a:lnTo>
                  <a:pt x="71132" y="25933"/>
                </a:lnTo>
                <a:lnTo>
                  <a:pt x="98826" y="24912"/>
                </a:lnTo>
                <a:lnTo>
                  <a:pt x="121440" y="22131"/>
                </a:lnTo>
                <a:lnTo>
                  <a:pt x="136687" y="18009"/>
                </a:lnTo>
                <a:lnTo>
                  <a:pt x="142278" y="12966"/>
                </a:lnTo>
                <a:lnTo>
                  <a:pt x="136687" y="7924"/>
                </a:lnTo>
                <a:lnTo>
                  <a:pt x="121440" y="3802"/>
                </a:lnTo>
                <a:lnTo>
                  <a:pt x="98826" y="1020"/>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3" name="object 43"/>
          <p:cNvSpPr/>
          <p:nvPr/>
        </p:nvSpPr>
        <p:spPr>
          <a:xfrm>
            <a:off x="688751" y="4805630"/>
            <a:ext cx="117566" cy="21422"/>
          </a:xfrm>
          <a:custGeom>
            <a:avLst/>
            <a:gdLst/>
            <a:ahLst/>
            <a:cxnLst/>
            <a:rect l="l" t="t" r="r" b="b"/>
            <a:pathLst>
              <a:path w="142875" h="26035">
                <a:moveTo>
                  <a:pt x="71132" y="0"/>
                </a:moveTo>
                <a:lnTo>
                  <a:pt x="43446" y="1018"/>
                </a:lnTo>
                <a:lnTo>
                  <a:pt x="20835" y="3797"/>
                </a:lnTo>
                <a:lnTo>
                  <a:pt x="5590" y="7918"/>
                </a:lnTo>
                <a:lnTo>
                  <a:pt x="0" y="12966"/>
                </a:lnTo>
                <a:lnTo>
                  <a:pt x="5590" y="18007"/>
                </a:lnTo>
                <a:lnTo>
                  <a:pt x="20835" y="22124"/>
                </a:lnTo>
                <a:lnTo>
                  <a:pt x="43446" y="24902"/>
                </a:lnTo>
                <a:lnTo>
                  <a:pt x="71132" y="25920"/>
                </a:lnTo>
                <a:lnTo>
                  <a:pt x="98826" y="24902"/>
                </a:lnTo>
                <a:lnTo>
                  <a:pt x="121440" y="22124"/>
                </a:lnTo>
                <a:lnTo>
                  <a:pt x="136687" y="18007"/>
                </a:lnTo>
                <a:lnTo>
                  <a:pt x="142278" y="12966"/>
                </a:lnTo>
                <a:lnTo>
                  <a:pt x="136687" y="7918"/>
                </a:lnTo>
                <a:lnTo>
                  <a:pt x="121440" y="3797"/>
                </a:lnTo>
                <a:lnTo>
                  <a:pt x="98826" y="1018"/>
                </a:lnTo>
                <a:lnTo>
                  <a:pt x="71132" y="0"/>
                </a:lnTo>
                <a:close/>
              </a:path>
            </a:pathLst>
          </a:custGeom>
          <a:solidFill>
            <a:srgbClr val="FFFFFF"/>
          </a:solidFill>
        </p:spPr>
        <p:txBody>
          <a:bodyPr wrap="square" lIns="0" tIns="0" rIns="0" bIns="0" rtlCol="0"/>
          <a:lstStyle/>
          <a:p>
            <a:pPr defTabSz="752460"/>
            <a:endParaRPr sz="1481">
              <a:solidFill>
                <a:prstClr val="black"/>
              </a:solidFill>
              <a:latin typeface="Calibri"/>
            </a:endParaRPr>
          </a:p>
        </p:txBody>
      </p:sp>
      <p:sp>
        <p:nvSpPr>
          <p:cNvPr id="44" name="object 44"/>
          <p:cNvSpPr/>
          <p:nvPr/>
        </p:nvSpPr>
        <p:spPr>
          <a:xfrm>
            <a:off x="350656" y="4775024"/>
            <a:ext cx="0" cy="174520"/>
          </a:xfrm>
          <a:custGeom>
            <a:avLst/>
            <a:gdLst/>
            <a:ahLst/>
            <a:cxnLst/>
            <a:rect l="l" t="t" r="r" b="b"/>
            <a:pathLst>
              <a:path h="212089">
                <a:moveTo>
                  <a:pt x="0" y="211988"/>
                </a:moveTo>
                <a:lnTo>
                  <a:pt x="0" y="0"/>
                </a:lnTo>
              </a:path>
            </a:pathLst>
          </a:custGeom>
          <a:ln w="25400">
            <a:solidFill>
              <a:srgbClr val="FFFFFF"/>
            </a:solidFill>
          </a:ln>
        </p:spPr>
        <p:txBody>
          <a:bodyPr wrap="square" lIns="0" tIns="0" rIns="0" bIns="0" rtlCol="0"/>
          <a:lstStyle/>
          <a:p>
            <a:pPr defTabSz="752460"/>
            <a:endParaRPr sz="1481">
              <a:solidFill>
                <a:prstClr val="black"/>
              </a:solidFill>
              <a:latin typeface="Calibri"/>
            </a:endParaRPr>
          </a:p>
        </p:txBody>
      </p:sp>
      <p:sp>
        <p:nvSpPr>
          <p:cNvPr id="45" name="object 45"/>
          <p:cNvSpPr txBox="1">
            <a:spLocks noGrp="1"/>
          </p:cNvSpPr>
          <p:nvPr>
            <p:ph type="title"/>
          </p:nvPr>
        </p:nvSpPr>
        <p:spPr>
          <a:xfrm>
            <a:off x="5505917" y="4507386"/>
            <a:ext cx="3335731" cy="986076"/>
          </a:xfrm>
          <a:prstGeom prst="rect">
            <a:avLst/>
          </a:prstGeom>
        </p:spPr>
        <p:txBody>
          <a:bodyPr vert="horz" wrap="square" lIns="0" tIns="10450" rIns="0" bIns="0" rtlCol="0">
            <a:spAutoFit/>
          </a:bodyPr>
          <a:lstStyle/>
          <a:p>
            <a:pPr marL="10451" marR="4180" indent="213719">
              <a:lnSpc>
                <a:spcPct val="106500"/>
              </a:lnSpc>
              <a:spcBef>
                <a:spcPts val="82"/>
              </a:spcBef>
            </a:pPr>
            <a:r>
              <a:rPr spc="-103" dirty="0"/>
              <a:t>Consumer</a:t>
            </a:r>
            <a:r>
              <a:rPr spc="-185" dirty="0"/>
              <a:t> </a:t>
            </a:r>
            <a:r>
              <a:rPr spc="-33" dirty="0"/>
              <a:t>Sentiment  </a:t>
            </a:r>
            <a:r>
              <a:rPr spc="-123" dirty="0"/>
              <a:t>About </a:t>
            </a:r>
            <a:r>
              <a:rPr spc="-12" dirty="0"/>
              <a:t>Smart</a:t>
            </a:r>
            <a:r>
              <a:rPr spc="-222" dirty="0"/>
              <a:t> </a:t>
            </a:r>
            <a:r>
              <a:rPr spc="4" dirty="0"/>
              <a:t>Speakers</a:t>
            </a:r>
          </a:p>
        </p:txBody>
      </p:sp>
    </p:spTree>
    <p:extLst>
      <p:ext uri="{BB962C8B-B14F-4D97-AF65-F5344CB8AC3E}">
        <p14:creationId xmlns:p14="http://schemas.microsoft.com/office/powerpoint/2010/main" val="25538261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57875" y="1382468"/>
            <a:ext cx="936346" cy="218375"/>
          </a:xfrm>
          <a:prstGeom prst="rect">
            <a:avLst/>
          </a:prstGeom>
        </p:spPr>
        <p:txBody>
          <a:bodyPr vert="horz" wrap="square" lIns="0" tIns="13063" rIns="0" bIns="0" rtlCol="0">
            <a:spAutoFit/>
          </a:bodyPr>
          <a:lstStyle/>
          <a:p>
            <a:pPr marR="4703" algn="r" defTabSz="752460">
              <a:lnSpc>
                <a:spcPts val="848"/>
              </a:lnSpc>
              <a:spcBef>
                <a:spcPts val="103"/>
              </a:spcBef>
            </a:pPr>
            <a:r>
              <a:rPr sz="741" spc="-49" dirty="0">
                <a:solidFill>
                  <a:prstClr val="black"/>
                </a:solidFill>
                <a:latin typeface="Gill Sans MT"/>
                <a:cs typeface="Gill Sans MT"/>
              </a:rPr>
              <a:t>How </a:t>
            </a:r>
            <a:r>
              <a:rPr sz="741" spc="-4" dirty="0">
                <a:solidFill>
                  <a:prstClr val="black"/>
                </a:solidFill>
                <a:latin typeface="Gill Sans MT"/>
                <a:cs typeface="Gill Sans MT"/>
              </a:rPr>
              <a:t>well </a:t>
            </a:r>
            <a:r>
              <a:rPr sz="741" spc="-8" dirty="0">
                <a:solidFill>
                  <a:prstClr val="black"/>
                </a:solidFill>
                <a:latin typeface="Gill Sans MT"/>
                <a:cs typeface="Gill Sans MT"/>
              </a:rPr>
              <a:t>it</a:t>
            </a:r>
            <a:r>
              <a:rPr sz="741" spc="-70" dirty="0">
                <a:solidFill>
                  <a:prstClr val="black"/>
                </a:solidFill>
                <a:latin typeface="Gill Sans MT"/>
                <a:cs typeface="Gill Sans MT"/>
              </a:rPr>
              <a:t> </a:t>
            </a:r>
            <a:r>
              <a:rPr sz="741" dirty="0">
                <a:solidFill>
                  <a:prstClr val="black"/>
                </a:solidFill>
                <a:latin typeface="Gill Sans MT"/>
                <a:cs typeface="Gill Sans MT"/>
              </a:rPr>
              <a:t>understands</a:t>
            </a:r>
            <a:endParaRPr sz="741">
              <a:solidFill>
                <a:prstClr val="black"/>
              </a:solidFill>
              <a:latin typeface="Gill Sans MT"/>
              <a:cs typeface="Gill Sans MT"/>
            </a:endParaRPr>
          </a:p>
          <a:p>
            <a:pPr marR="4180" algn="r" defTabSz="752460">
              <a:lnSpc>
                <a:spcPts val="848"/>
              </a:lnSpc>
            </a:pPr>
            <a:r>
              <a:rPr sz="741" spc="-4" dirty="0">
                <a:solidFill>
                  <a:prstClr val="black"/>
                </a:solidFill>
                <a:latin typeface="Gill Sans MT"/>
                <a:cs typeface="Gill Sans MT"/>
              </a:rPr>
              <a:t>me </a:t>
            </a:r>
            <a:r>
              <a:rPr sz="741" spc="-12" dirty="0">
                <a:solidFill>
                  <a:prstClr val="black"/>
                </a:solidFill>
                <a:latin typeface="Gill Sans MT"/>
                <a:cs typeface="Gill Sans MT"/>
              </a:rPr>
              <a:t>when </a:t>
            </a:r>
            <a:r>
              <a:rPr sz="741" spc="4" dirty="0">
                <a:solidFill>
                  <a:prstClr val="black"/>
                </a:solidFill>
                <a:latin typeface="Gill Sans MT"/>
                <a:cs typeface="Gill Sans MT"/>
              </a:rPr>
              <a:t>I</a:t>
            </a:r>
            <a:r>
              <a:rPr sz="741" spc="-144" dirty="0">
                <a:solidFill>
                  <a:prstClr val="black"/>
                </a:solidFill>
                <a:latin typeface="Gill Sans MT"/>
                <a:cs typeface="Gill Sans MT"/>
              </a:rPr>
              <a:t> </a:t>
            </a:r>
            <a:r>
              <a:rPr sz="741" spc="21" dirty="0">
                <a:solidFill>
                  <a:prstClr val="black"/>
                </a:solidFill>
                <a:latin typeface="Gill Sans MT"/>
                <a:cs typeface="Gill Sans MT"/>
              </a:rPr>
              <a:t>speak</a:t>
            </a:r>
            <a:endParaRPr sz="741">
              <a:solidFill>
                <a:prstClr val="black"/>
              </a:solidFill>
              <a:latin typeface="Gill Sans MT"/>
              <a:cs typeface="Gill Sans MT"/>
            </a:endParaRPr>
          </a:p>
        </p:txBody>
      </p:sp>
      <p:sp>
        <p:nvSpPr>
          <p:cNvPr id="3" name="object 3"/>
          <p:cNvSpPr/>
          <p:nvPr/>
        </p:nvSpPr>
        <p:spPr>
          <a:xfrm>
            <a:off x="5245171" y="1398928"/>
            <a:ext cx="3214936" cy="225719"/>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5245171" y="1731907"/>
            <a:ext cx="3214936" cy="225729"/>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5245171" y="2064894"/>
            <a:ext cx="3214936" cy="225728"/>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5245171" y="2397877"/>
            <a:ext cx="3214936" cy="225728"/>
          </a:xfrm>
          <a:prstGeom prst="rect">
            <a:avLst/>
          </a:prstGeom>
          <a:blipFill>
            <a:blip r:embed="rId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5245171" y="2730865"/>
            <a:ext cx="3214936" cy="225727"/>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5245171" y="3063847"/>
            <a:ext cx="3214936" cy="225726"/>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5245171" y="3396835"/>
            <a:ext cx="3214936" cy="225725"/>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5245171" y="3729823"/>
            <a:ext cx="3214936" cy="225725"/>
          </a:xfrm>
          <a:prstGeom prst="rect">
            <a:avLst/>
          </a:prstGeom>
          <a:blipFill>
            <a:blip r:embed="rId9"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5245171" y="4062804"/>
            <a:ext cx="3214936" cy="225728"/>
          </a:xfrm>
          <a:prstGeom prst="rect">
            <a:avLst/>
          </a:prstGeom>
          <a:blipFill>
            <a:blip r:embed="rId10"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 name="object 12"/>
          <p:cNvSpPr txBox="1"/>
          <p:nvPr/>
        </p:nvSpPr>
        <p:spPr>
          <a:xfrm>
            <a:off x="4655971" y="1767025"/>
            <a:ext cx="537667" cy="127196"/>
          </a:xfrm>
          <a:prstGeom prst="rect">
            <a:avLst/>
          </a:prstGeom>
        </p:spPr>
        <p:txBody>
          <a:bodyPr vert="horz" wrap="square" lIns="0" tIns="13063" rIns="0" bIns="0" rtlCol="0">
            <a:spAutoFit/>
          </a:bodyPr>
          <a:lstStyle/>
          <a:p>
            <a:pPr marL="10451" defTabSz="752460">
              <a:spcBef>
                <a:spcPts val="103"/>
              </a:spcBef>
            </a:pPr>
            <a:r>
              <a:rPr sz="741" dirty="0">
                <a:solidFill>
                  <a:prstClr val="black"/>
                </a:solidFill>
                <a:latin typeface="Gill Sans MT"/>
                <a:cs typeface="Gill Sans MT"/>
              </a:rPr>
              <a:t>Sound</a:t>
            </a:r>
            <a:r>
              <a:rPr sz="741" spc="-62" dirty="0">
                <a:solidFill>
                  <a:prstClr val="black"/>
                </a:solidFill>
                <a:latin typeface="Gill Sans MT"/>
                <a:cs typeface="Gill Sans MT"/>
              </a:rPr>
              <a:t> </a:t>
            </a:r>
            <a:r>
              <a:rPr sz="741" dirty="0">
                <a:solidFill>
                  <a:prstClr val="black"/>
                </a:solidFill>
                <a:latin typeface="Gill Sans MT"/>
                <a:cs typeface="Gill Sans MT"/>
              </a:rPr>
              <a:t>quality</a:t>
            </a:r>
            <a:endParaRPr sz="741">
              <a:solidFill>
                <a:prstClr val="black"/>
              </a:solidFill>
              <a:latin typeface="Gill Sans MT"/>
              <a:cs typeface="Gill Sans MT"/>
            </a:endParaRPr>
          </a:p>
        </p:txBody>
      </p:sp>
      <p:graphicFrame>
        <p:nvGraphicFramePr>
          <p:cNvPr id="13" name="object 13"/>
          <p:cNvGraphicFramePr>
            <a:graphicFrameLocks noGrp="1"/>
          </p:cNvGraphicFramePr>
          <p:nvPr/>
        </p:nvGraphicFramePr>
        <p:xfrm>
          <a:off x="287383" y="2167955"/>
          <a:ext cx="8562441" cy="938187"/>
        </p:xfrm>
        <a:graphic>
          <a:graphicData uri="http://schemas.openxmlformats.org/drawingml/2006/table">
            <a:tbl>
              <a:tblPr firstRow="1" bandRow="1">
                <a:tableStyleId>{2D5ABB26-0587-4C30-8999-92F81FD0307C}</a:tableStyleId>
              </a:tblPr>
              <a:tblGrid>
                <a:gridCol w="3726049">
                  <a:extLst>
                    <a:ext uri="{9D8B030D-6E8A-4147-A177-3AD203B41FA5}">
                      <a16:colId xmlns:a16="http://schemas.microsoft.com/office/drawing/2014/main" val="20000"/>
                    </a:ext>
                  </a:extLst>
                </a:gridCol>
                <a:gridCol w="2836730">
                  <a:extLst>
                    <a:ext uri="{9D8B030D-6E8A-4147-A177-3AD203B41FA5}">
                      <a16:colId xmlns:a16="http://schemas.microsoft.com/office/drawing/2014/main" val="20001"/>
                    </a:ext>
                  </a:extLst>
                </a:gridCol>
                <a:gridCol w="1999662">
                  <a:extLst>
                    <a:ext uri="{9D8B030D-6E8A-4147-A177-3AD203B41FA5}">
                      <a16:colId xmlns:a16="http://schemas.microsoft.com/office/drawing/2014/main" val="20002"/>
                    </a:ext>
                  </a:extLst>
                </a:gridCol>
              </a:tblGrid>
              <a:tr h="201950">
                <a:tc>
                  <a:txBody>
                    <a:bodyPr/>
                    <a:lstStyle/>
                    <a:p>
                      <a:pPr marL="31750">
                        <a:lnSpc>
                          <a:spcPts val="1240"/>
                        </a:lnSpc>
                      </a:pPr>
                      <a:r>
                        <a:rPr sz="900" spc="45" dirty="0">
                          <a:solidFill>
                            <a:srgbClr val="58595B"/>
                          </a:solidFill>
                          <a:latin typeface="Gill Sans MT"/>
                          <a:cs typeface="Gill Sans MT"/>
                        </a:rPr>
                        <a:t>these </a:t>
                      </a:r>
                      <a:r>
                        <a:rPr sz="900" spc="10" dirty="0">
                          <a:solidFill>
                            <a:srgbClr val="58595B"/>
                          </a:solidFill>
                          <a:latin typeface="Gill Sans MT"/>
                          <a:cs typeface="Gill Sans MT"/>
                        </a:rPr>
                        <a:t>top </a:t>
                      </a:r>
                      <a:r>
                        <a:rPr sz="900" spc="15" dirty="0">
                          <a:solidFill>
                            <a:srgbClr val="58595B"/>
                          </a:solidFill>
                          <a:latin typeface="Gill Sans MT"/>
                          <a:cs typeface="Gill Sans MT"/>
                        </a:rPr>
                        <a:t>four</a:t>
                      </a:r>
                      <a:r>
                        <a:rPr sz="900" spc="-180" dirty="0">
                          <a:solidFill>
                            <a:srgbClr val="58595B"/>
                          </a:solidFill>
                          <a:latin typeface="Gill Sans MT"/>
                          <a:cs typeface="Gill Sans MT"/>
                        </a:rPr>
                        <a:t> </a:t>
                      </a:r>
                      <a:r>
                        <a:rPr sz="900" spc="40" dirty="0">
                          <a:solidFill>
                            <a:srgbClr val="58595B"/>
                          </a:solidFill>
                          <a:latin typeface="Gill Sans MT"/>
                          <a:cs typeface="Gill Sans MT"/>
                        </a:rPr>
                        <a:t>characteristics.</a:t>
                      </a:r>
                      <a:endParaRPr sz="900">
                        <a:latin typeface="Gill Sans MT"/>
                        <a:cs typeface="Gill Sans MT"/>
                      </a:endParaRPr>
                    </a:p>
                  </a:txBody>
                  <a:tcPr marL="0" marR="0" marT="0" marB="0"/>
                </a:tc>
                <a:tc>
                  <a:txBody>
                    <a:bodyPr/>
                    <a:lstStyle/>
                    <a:p>
                      <a:pPr marR="2018030" algn="r">
                        <a:lnSpc>
                          <a:spcPts val="610"/>
                        </a:lnSpc>
                      </a:pPr>
                      <a:r>
                        <a:rPr sz="700" spc="-60" dirty="0">
                          <a:latin typeface="Gill Sans MT"/>
                          <a:cs typeface="Gill Sans MT"/>
                        </a:rPr>
                        <a:t>How </a:t>
                      </a:r>
                      <a:r>
                        <a:rPr sz="700" dirty="0">
                          <a:latin typeface="Gill Sans MT"/>
                          <a:cs typeface="Gill Sans MT"/>
                        </a:rPr>
                        <a:t>much </a:t>
                      </a:r>
                      <a:r>
                        <a:rPr sz="700" spc="-10" dirty="0">
                          <a:latin typeface="Gill Sans MT"/>
                          <a:cs typeface="Gill Sans MT"/>
                        </a:rPr>
                        <a:t>it </a:t>
                      </a:r>
                      <a:r>
                        <a:rPr sz="700" spc="30" dirty="0">
                          <a:latin typeface="Gill Sans MT"/>
                          <a:cs typeface="Gill Sans MT"/>
                        </a:rPr>
                        <a:t>can</a:t>
                      </a:r>
                      <a:r>
                        <a:rPr sz="700" spc="-150" dirty="0">
                          <a:latin typeface="Gill Sans MT"/>
                          <a:cs typeface="Gill Sans MT"/>
                        </a:rPr>
                        <a:t> </a:t>
                      </a:r>
                      <a:r>
                        <a:rPr sz="700" spc="-25" dirty="0">
                          <a:latin typeface="Gill Sans MT"/>
                          <a:cs typeface="Gill Sans MT"/>
                        </a:rPr>
                        <a:t>do</a:t>
                      </a:r>
                      <a:endParaRPr sz="700">
                        <a:latin typeface="Gill Sans MT"/>
                        <a:cs typeface="Gill Sans MT"/>
                      </a:endParaRPr>
                    </a:p>
                  </a:txBody>
                  <a:tcPr marL="0" marR="0" marT="0" marB="0"/>
                </a:tc>
                <a:tc>
                  <a:txBody>
                    <a:bodyPr/>
                    <a:lstStyle/>
                    <a:p>
                      <a:pPr marR="24130" algn="r">
                        <a:lnSpc>
                          <a:spcPts val="875"/>
                        </a:lnSpc>
                      </a:pPr>
                      <a:r>
                        <a:rPr sz="1000" dirty="0">
                          <a:solidFill>
                            <a:srgbClr val="840062"/>
                          </a:solidFill>
                          <a:latin typeface="Gill Sans MT"/>
                          <a:cs typeface="Gill Sans MT"/>
                        </a:rPr>
                        <a:t>50.7%</a:t>
                      </a:r>
                      <a:endParaRPr sz="1000">
                        <a:latin typeface="Gill Sans MT"/>
                        <a:cs typeface="Gill Sans MT"/>
                      </a:endParaRPr>
                    </a:p>
                  </a:txBody>
                  <a:tcPr marL="0" marR="0" marT="0" marB="0"/>
                </a:tc>
                <a:extLst>
                  <a:ext uri="{0D108BD9-81ED-4DB2-BD59-A6C34878D82A}">
                    <a16:rowId xmlns:a16="http://schemas.microsoft.com/office/drawing/2014/main" val="10000"/>
                  </a:ext>
                </a:extLst>
              </a:tr>
              <a:tr h="227714">
                <a:tc>
                  <a:txBody>
                    <a:bodyPr/>
                    <a:lstStyle/>
                    <a:p>
                      <a:pPr marL="31750">
                        <a:lnSpc>
                          <a:spcPct val="100000"/>
                        </a:lnSpc>
                        <a:spcBef>
                          <a:spcPts val="585"/>
                        </a:spcBef>
                      </a:pPr>
                      <a:r>
                        <a:rPr sz="900" spc="40" dirty="0">
                          <a:solidFill>
                            <a:srgbClr val="58595B"/>
                          </a:solidFill>
                          <a:latin typeface="Gill Sans MT"/>
                          <a:cs typeface="Gill Sans MT"/>
                        </a:rPr>
                        <a:t>Amazon,</a:t>
                      </a:r>
                      <a:r>
                        <a:rPr sz="900" spc="-40" dirty="0">
                          <a:solidFill>
                            <a:srgbClr val="58595B"/>
                          </a:solidFill>
                          <a:latin typeface="Gill Sans MT"/>
                          <a:cs typeface="Gill Sans MT"/>
                        </a:rPr>
                        <a:t> </a:t>
                      </a:r>
                      <a:r>
                        <a:rPr sz="900" spc="10" dirty="0">
                          <a:solidFill>
                            <a:srgbClr val="58595B"/>
                          </a:solidFill>
                          <a:latin typeface="Gill Sans MT"/>
                          <a:cs typeface="Gill Sans MT"/>
                        </a:rPr>
                        <a:t>Apple,</a:t>
                      </a:r>
                      <a:r>
                        <a:rPr sz="900" spc="-40" dirty="0">
                          <a:solidFill>
                            <a:srgbClr val="58595B"/>
                          </a:solidFill>
                          <a:latin typeface="Gill Sans MT"/>
                          <a:cs typeface="Gill Sans MT"/>
                        </a:rPr>
                        <a:t> </a:t>
                      </a:r>
                      <a:r>
                        <a:rPr sz="900" spc="70" dirty="0">
                          <a:solidFill>
                            <a:srgbClr val="58595B"/>
                          </a:solidFill>
                          <a:latin typeface="Gill Sans MT"/>
                          <a:cs typeface="Gill Sans MT"/>
                        </a:rPr>
                        <a:t>and</a:t>
                      </a:r>
                      <a:r>
                        <a:rPr sz="900" spc="-35" dirty="0">
                          <a:solidFill>
                            <a:srgbClr val="58595B"/>
                          </a:solidFill>
                          <a:latin typeface="Gill Sans MT"/>
                          <a:cs typeface="Gill Sans MT"/>
                        </a:rPr>
                        <a:t> </a:t>
                      </a:r>
                      <a:r>
                        <a:rPr sz="900" spc="20" dirty="0">
                          <a:solidFill>
                            <a:srgbClr val="58595B"/>
                          </a:solidFill>
                          <a:latin typeface="Gill Sans MT"/>
                          <a:cs typeface="Gill Sans MT"/>
                        </a:rPr>
                        <a:t>Google</a:t>
                      </a:r>
                      <a:r>
                        <a:rPr sz="900" spc="-40" dirty="0">
                          <a:solidFill>
                            <a:srgbClr val="58595B"/>
                          </a:solidFill>
                          <a:latin typeface="Gill Sans MT"/>
                          <a:cs typeface="Gill Sans MT"/>
                        </a:rPr>
                        <a:t> </a:t>
                      </a:r>
                      <a:r>
                        <a:rPr sz="900" spc="35" dirty="0">
                          <a:solidFill>
                            <a:srgbClr val="58595B"/>
                          </a:solidFill>
                          <a:latin typeface="Gill Sans MT"/>
                          <a:cs typeface="Gill Sans MT"/>
                        </a:rPr>
                        <a:t>executives</a:t>
                      </a:r>
                      <a:r>
                        <a:rPr sz="900" spc="-35" dirty="0">
                          <a:solidFill>
                            <a:srgbClr val="58595B"/>
                          </a:solidFill>
                          <a:latin typeface="Gill Sans MT"/>
                          <a:cs typeface="Gill Sans MT"/>
                        </a:rPr>
                        <a:t> </a:t>
                      </a:r>
                      <a:r>
                        <a:rPr sz="900" spc="60" dirty="0">
                          <a:solidFill>
                            <a:srgbClr val="58595B"/>
                          </a:solidFill>
                          <a:latin typeface="Gill Sans MT"/>
                          <a:cs typeface="Gill Sans MT"/>
                        </a:rPr>
                        <a:t>have</a:t>
                      </a:r>
                      <a:r>
                        <a:rPr sz="900" spc="-40" dirty="0">
                          <a:solidFill>
                            <a:srgbClr val="58595B"/>
                          </a:solidFill>
                          <a:latin typeface="Gill Sans MT"/>
                          <a:cs typeface="Gill Sans MT"/>
                        </a:rPr>
                        <a:t> </a:t>
                      </a:r>
                      <a:r>
                        <a:rPr sz="900" spc="45" dirty="0">
                          <a:solidFill>
                            <a:srgbClr val="58595B"/>
                          </a:solidFill>
                          <a:latin typeface="Gill Sans MT"/>
                          <a:cs typeface="Gill Sans MT"/>
                        </a:rPr>
                        <a:t>spoken</a:t>
                      </a:r>
                      <a:r>
                        <a:rPr sz="900" spc="-35" dirty="0">
                          <a:solidFill>
                            <a:srgbClr val="58595B"/>
                          </a:solidFill>
                          <a:latin typeface="Gill Sans MT"/>
                          <a:cs typeface="Gill Sans MT"/>
                        </a:rPr>
                        <a:t> </a:t>
                      </a:r>
                      <a:r>
                        <a:rPr sz="900" spc="80" dirty="0">
                          <a:solidFill>
                            <a:srgbClr val="58595B"/>
                          </a:solidFill>
                          <a:latin typeface="Gill Sans MT"/>
                          <a:cs typeface="Gill Sans MT"/>
                        </a:rPr>
                        <a:t>many</a:t>
                      </a:r>
                      <a:r>
                        <a:rPr sz="900" spc="-40" dirty="0">
                          <a:solidFill>
                            <a:srgbClr val="58595B"/>
                          </a:solidFill>
                          <a:latin typeface="Gill Sans MT"/>
                          <a:cs typeface="Gill Sans MT"/>
                        </a:rPr>
                        <a:t> </a:t>
                      </a:r>
                      <a:r>
                        <a:rPr sz="900" spc="50" dirty="0">
                          <a:solidFill>
                            <a:srgbClr val="58595B"/>
                          </a:solidFill>
                          <a:latin typeface="Gill Sans MT"/>
                          <a:cs typeface="Gill Sans MT"/>
                        </a:rPr>
                        <a:t>times</a:t>
                      </a:r>
                      <a:endParaRPr sz="900">
                        <a:latin typeface="Gill Sans MT"/>
                        <a:cs typeface="Gill Sans MT"/>
                      </a:endParaRPr>
                    </a:p>
                  </a:txBody>
                  <a:tcPr marL="0" marR="0" marT="61134" marB="0"/>
                </a:tc>
                <a:tc>
                  <a:txBody>
                    <a:bodyPr/>
                    <a:lstStyle/>
                    <a:p>
                      <a:pPr marR="2018030" algn="r">
                        <a:lnSpc>
                          <a:spcPct val="100000"/>
                        </a:lnSpc>
                        <a:spcBef>
                          <a:spcPts val="780"/>
                        </a:spcBef>
                      </a:pPr>
                      <a:r>
                        <a:rPr sz="700" spc="-60" dirty="0">
                          <a:latin typeface="Gill Sans MT"/>
                          <a:cs typeface="Gill Sans MT"/>
                        </a:rPr>
                        <a:t>How </a:t>
                      </a:r>
                      <a:r>
                        <a:rPr sz="700" spc="40" dirty="0">
                          <a:latin typeface="Gill Sans MT"/>
                          <a:cs typeface="Gill Sans MT"/>
                        </a:rPr>
                        <a:t>fast </a:t>
                      </a:r>
                      <a:r>
                        <a:rPr sz="700" spc="-10" dirty="0">
                          <a:latin typeface="Gill Sans MT"/>
                          <a:cs typeface="Gill Sans MT"/>
                        </a:rPr>
                        <a:t>it</a:t>
                      </a:r>
                      <a:r>
                        <a:rPr sz="700" spc="-175" dirty="0">
                          <a:latin typeface="Gill Sans MT"/>
                          <a:cs typeface="Gill Sans MT"/>
                        </a:rPr>
                        <a:t> </a:t>
                      </a:r>
                      <a:r>
                        <a:rPr sz="700" dirty="0">
                          <a:latin typeface="Gill Sans MT"/>
                          <a:cs typeface="Gill Sans MT"/>
                        </a:rPr>
                        <a:t>responds</a:t>
                      </a:r>
                      <a:endParaRPr sz="700">
                        <a:latin typeface="Gill Sans MT"/>
                        <a:cs typeface="Gill Sans MT"/>
                      </a:endParaRPr>
                    </a:p>
                  </a:txBody>
                  <a:tcPr marL="0" marR="0" marT="81512" marB="0"/>
                </a:tc>
                <a:tc>
                  <a:txBody>
                    <a:bodyPr/>
                    <a:lstStyle/>
                    <a:p>
                      <a:pPr marR="24130" algn="r">
                        <a:lnSpc>
                          <a:spcPct val="100000"/>
                        </a:lnSpc>
                        <a:spcBef>
                          <a:spcPts val="585"/>
                        </a:spcBef>
                      </a:pPr>
                      <a:r>
                        <a:rPr sz="1000" dirty="0">
                          <a:solidFill>
                            <a:srgbClr val="840062"/>
                          </a:solidFill>
                          <a:latin typeface="Gill Sans MT"/>
                          <a:cs typeface="Gill Sans MT"/>
                        </a:rPr>
                        <a:t>45.1%</a:t>
                      </a:r>
                      <a:endParaRPr sz="1000">
                        <a:latin typeface="Gill Sans MT"/>
                        <a:cs typeface="Gill Sans MT"/>
                      </a:endParaRPr>
                    </a:p>
                  </a:txBody>
                  <a:tcPr marL="0" marR="0" marT="61134" marB="0"/>
                </a:tc>
                <a:extLst>
                  <a:ext uri="{0D108BD9-81ED-4DB2-BD59-A6C34878D82A}">
                    <a16:rowId xmlns:a16="http://schemas.microsoft.com/office/drawing/2014/main" val="10001"/>
                  </a:ext>
                </a:extLst>
              </a:tr>
              <a:tr h="160325">
                <a:tc>
                  <a:txBody>
                    <a:bodyPr/>
                    <a:lstStyle/>
                    <a:p>
                      <a:pPr marL="31750">
                        <a:lnSpc>
                          <a:spcPct val="100000"/>
                        </a:lnSpc>
                        <a:spcBef>
                          <a:spcPts val="10"/>
                        </a:spcBef>
                      </a:pPr>
                      <a:r>
                        <a:rPr sz="900" spc="45" dirty="0">
                          <a:solidFill>
                            <a:srgbClr val="58595B"/>
                          </a:solidFill>
                          <a:latin typeface="Gill Sans MT"/>
                          <a:cs typeface="Gill Sans MT"/>
                        </a:rPr>
                        <a:t>about</a:t>
                      </a:r>
                      <a:r>
                        <a:rPr sz="900" spc="-45" dirty="0">
                          <a:solidFill>
                            <a:srgbClr val="58595B"/>
                          </a:solidFill>
                          <a:latin typeface="Gill Sans MT"/>
                          <a:cs typeface="Gill Sans MT"/>
                        </a:rPr>
                        <a:t> </a:t>
                      </a:r>
                      <a:r>
                        <a:rPr sz="900" dirty="0">
                          <a:solidFill>
                            <a:srgbClr val="58595B"/>
                          </a:solidFill>
                          <a:latin typeface="Gill Sans MT"/>
                          <a:cs typeface="Gill Sans MT"/>
                        </a:rPr>
                        <a:t>their</a:t>
                      </a:r>
                      <a:r>
                        <a:rPr sz="900" spc="-40" dirty="0">
                          <a:solidFill>
                            <a:srgbClr val="58595B"/>
                          </a:solidFill>
                          <a:latin typeface="Gill Sans MT"/>
                          <a:cs typeface="Gill Sans MT"/>
                        </a:rPr>
                        <a:t> </a:t>
                      </a:r>
                      <a:r>
                        <a:rPr sz="900" spc="70" dirty="0">
                          <a:solidFill>
                            <a:srgbClr val="58595B"/>
                          </a:solidFill>
                          <a:latin typeface="Gill Sans MT"/>
                          <a:cs typeface="Gill Sans MT"/>
                        </a:rPr>
                        <a:t>focus</a:t>
                      </a:r>
                      <a:r>
                        <a:rPr sz="900" spc="-45" dirty="0">
                          <a:solidFill>
                            <a:srgbClr val="58595B"/>
                          </a:solidFill>
                          <a:latin typeface="Gill Sans MT"/>
                          <a:cs typeface="Gill Sans MT"/>
                        </a:rPr>
                        <a:t> </a:t>
                      </a:r>
                      <a:r>
                        <a:rPr sz="900" spc="25" dirty="0">
                          <a:solidFill>
                            <a:srgbClr val="58595B"/>
                          </a:solidFill>
                          <a:latin typeface="Gill Sans MT"/>
                          <a:cs typeface="Gill Sans MT"/>
                        </a:rPr>
                        <a:t>on</a:t>
                      </a:r>
                      <a:r>
                        <a:rPr sz="900" spc="-40" dirty="0">
                          <a:solidFill>
                            <a:srgbClr val="58595B"/>
                          </a:solidFill>
                          <a:latin typeface="Gill Sans MT"/>
                          <a:cs typeface="Gill Sans MT"/>
                        </a:rPr>
                        <a:t> </a:t>
                      </a:r>
                      <a:r>
                        <a:rPr sz="900" spc="70" dirty="0">
                          <a:solidFill>
                            <a:srgbClr val="58595B"/>
                          </a:solidFill>
                          <a:latin typeface="Gill Sans MT"/>
                          <a:cs typeface="Gill Sans MT"/>
                        </a:rPr>
                        <a:t>adding</a:t>
                      </a:r>
                      <a:r>
                        <a:rPr sz="900" spc="-40" dirty="0">
                          <a:solidFill>
                            <a:srgbClr val="58595B"/>
                          </a:solidFill>
                          <a:latin typeface="Gill Sans MT"/>
                          <a:cs typeface="Gill Sans MT"/>
                        </a:rPr>
                        <a:t> </a:t>
                      </a:r>
                      <a:r>
                        <a:rPr sz="900" spc="30" dirty="0">
                          <a:solidFill>
                            <a:srgbClr val="58595B"/>
                          </a:solidFill>
                          <a:latin typeface="Gill Sans MT"/>
                          <a:cs typeface="Gill Sans MT"/>
                        </a:rPr>
                        <a:t>personality</a:t>
                      </a:r>
                      <a:r>
                        <a:rPr sz="900" spc="-45" dirty="0">
                          <a:solidFill>
                            <a:srgbClr val="58595B"/>
                          </a:solidFill>
                          <a:latin typeface="Gill Sans MT"/>
                          <a:cs typeface="Gill Sans MT"/>
                        </a:rPr>
                        <a:t> </a:t>
                      </a:r>
                      <a:r>
                        <a:rPr sz="900" spc="-10" dirty="0">
                          <a:solidFill>
                            <a:srgbClr val="58595B"/>
                          </a:solidFill>
                          <a:latin typeface="Gill Sans MT"/>
                          <a:cs typeface="Gill Sans MT"/>
                        </a:rPr>
                        <a:t>to</a:t>
                      </a:r>
                      <a:r>
                        <a:rPr sz="900" spc="-40" dirty="0">
                          <a:solidFill>
                            <a:srgbClr val="58595B"/>
                          </a:solidFill>
                          <a:latin typeface="Gill Sans MT"/>
                          <a:cs typeface="Gill Sans MT"/>
                        </a:rPr>
                        <a:t> </a:t>
                      </a:r>
                      <a:r>
                        <a:rPr sz="900" spc="30" dirty="0">
                          <a:solidFill>
                            <a:srgbClr val="58595B"/>
                          </a:solidFill>
                          <a:latin typeface="Gill Sans MT"/>
                          <a:cs typeface="Gill Sans MT"/>
                        </a:rPr>
                        <a:t>voice</a:t>
                      </a:r>
                      <a:r>
                        <a:rPr sz="900" spc="-40" dirty="0">
                          <a:solidFill>
                            <a:srgbClr val="58595B"/>
                          </a:solidFill>
                          <a:latin typeface="Gill Sans MT"/>
                          <a:cs typeface="Gill Sans MT"/>
                        </a:rPr>
                        <a:t> </a:t>
                      </a:r>
                      <a:r>
                        <a:rPr sz="900" spc="80" dirty="0">
                          <a:solidFill>
                            <a:srgbClr val="58595B"/>
                          </a:solidFill>
                          <a:latin typeface="Gill Sans MT"/>
                          <a:cs typeface="Gill Sans MT"/>
                        </a:rPr>
                        <a:t>assistants</a:t>
                      </a:r>
                      <a:r>
                        <a:rPr sz="900" spc="-45" dirty="0">
                          <a:solidFill>
                            <a:srgbClr val="58595B"/>
                          </a:solidFill>
                          <a:latin typeface="Gill Sans MT"/>
                          <a:cs typeface="Gill Sans MT"/>
                        </a:rPr>
                        <a:t> </a:t>
                      </a:r>
                      <a:r>
                        <a:rPr sz="900" spc="45" dirty="0">
                          <a:solidFill>
                            <a:srgbClr val="58595B"/>
                          </a:solidFill>
                          <a:latin typeface="Gill Sans MT"/>
                          <a:cs typeface="Gill Sans MT"/>
                        </a:rPr>
                        <a:t>despite</a:t>
                      </a:r>
                      <a:endParaRPr sz="900">
                        <a:latin typeface="Gill Sans MT"/>
                        <a:cs typeface="Gill Sans MT"/>
                      </a:endParaRPr>
                    </a:p>
                  </a:txBody>
                  <a:tcPr marL="0" marR="0" marT="1045"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2"/>
                  </a:ext>
                </a:extLst>
              </a:tr>
              <a:tr h="318240">
                <a:tc>
                  <a:txBody>
                    <a:bodyPr/>
                    <a:lstStyle/>
                    <a:p>
                      <a:pPr marL="31750">
                        <a:lnSpc>
                          <a:spcPct val="100000"/>
                        </a:lnSpc>
                        <a:spcBef>
                          <a:spcPts val="75"/>
                        </a:spcBef>
                      </a:pPr>
                      <a:r>
                        <a:rPr sz="900" spc="20" dirty="0">
                          <a:solidFill>
                            <a:srgbClr val="58595B"/>
                          </a:solidFill>
                          <a:latin typeface="Gill Sans MT"/>
                          <a:cs typeface="Gill Sans MT"/>
                        </a:rPr>
                        <a:t>the</a:t>
                      </a:r>
                      <a:r>
                        <a:rPr sz="900" spc="-40" dirty="0">
                          <a:solidFill>
                            <a:srgbClr val="58595B"/>
                          </a:solidFill>
                          <a:latin typeface="Gill Sans MT"/>
                          <a:cs typeface="Gill Sans MT"/>
                        </a:rPr>
                        <a:t> </a:t>
                      </a:r>
                      <a:r>
                        <a:rPr sz="900" spc="65" dirty="0">
                          <a:solidFill>
                            <a:srgbClr val="58595B"/>
                          </a:solidFill>
                          <a:latin typeface="Gill Sans MT"/>
                          <a:cs typeface="Gill Sans MT"/>
                        </a:rPr>
                        <a:t>fact</a:t>
                      </a:r>
                      <a:r>
                        <a:rPr sz="900" spc="-40" dirty="0">
                          <a:solidFill>
                            <a:srgbClr val="58595B"/>
                          </a:solidFill>
                          <a:latin typeface="Gill Sans MT"/>
                          <a:cs typeface="Gill Sans MT"/>
                        </a:rPr>
                        <a:t> </a:t>
                      </a:r>
                      <a:r>
                        <a:rPr sz="900" spc="30" dirty="0">
                          <a:solidFill>
                            <a:srgbClr val="58595B"/>
                          </a:solidFill>
                          <a:latin typeface="Gill Sans MT"/>
                          <a:cs typeface="Gill Sans MT"/>
                        </a:rPr>
                        <a:t>that</a:t>
                      </a:r>
                      <a:r>
                        <a:rPr sz="900" spc="-40" dirty="0">
                          <a:solidFill>
                            <a:srgbClr val="58595B"/>
                          </a:solidFill>
                          <a:latin typeface="Gill Sans MT"/>
                          <a:cs typeface="Gill Sans MT"/>
                        </a:rPr>
                        <a:t> </a:t>
                      </a:r>
                      <a:r>
                        <a:rPr sz="900" spc="-10" dirty="0">
                          <a:solidFill>
                            <a:srgbClr val="58595B"/>
                          </a:solidFill>
                          <a:latin typeface="Gill Sans MT"/>
                          <a:cs typeface="Gill Sans MT"/>
                        </a:rPr>
                        <a:t>it</a:t>
                      </a:r>
                      <a:r>
                        <a:rPr sz="900" spc="-40" dirty="0">
                          <a:solidFill>
                            <a:srgbClr val="58595B"/>
                          </a:solidFill>
                          <a:latin typeface="Gill Sans MT"/>
                          <a:cs typeface="Gill Sans MT"/>
                        </a:rPr>
                        <a:t> </a:t>
                      </a:r>
                      <a:r>
                        <a:rPr sz="900" spc="65" dirty="0">
                          <a:solidFill>
                            <a:srgbClr val="58595B"/>
                          </a:solidFill>
                          <a:latin typeface="Gill Sans MT"/>
                          <a:cs typeface="Gill Sans MT"/>
                        </a:rPr>
                        <a:t>is</a:t>
                      </a:r>
                      <a:r>
                        <a:rPr sz="900" spc="-40" dirty="0">
                          <a:solidFill>
                            <a:srgbClr val="58595B"/>
                          </a:solidFill>
                          <a:latin typeface="Gill Sans MT"/>
                          <a:cs typeface="Gill Sans MT"/>
                        </a:rPr>
                        <a:t> </a:t>
                      </a:r>
                      <a:r>
                        <a:rPr sz="900" spc="35" dirty="0">
                          <a:solidFill>
                            <a:srgbClr val="58595B"/>
                          </a:solidFill>
                          <a:latin typeface="Gill Sans MT"/>
                          <a:cs typeface="Gill Sans MT"/>
                        </a:rPr>
                        <a:t>considered</a:t>
                      </a:r>
                      <a:r>
                        <a:rPr sz="900" spc="-40" dirty="0">
                          <a:solidFill>
                            <a:srgbClr val="58595B"/>
                          </a:solidFill>
                          <a:latin typeface="Gill Sans MT"/>
                          <a:cs typeface="Gill Sans MT"/>
                        </a:rPr>
                        <a:t> </a:t>
                      </a:r>
                      <a:r>
                        <a:rPr sz="900" spc="30" dirty="0">
                          <a:solidFill>
                            <a:srgbClr val="58595B"/>
                          </a:solidFill>
                          <a:latin typeface="Gill Sans MT"/>
                          <a:cs typeface="Gill Sans MT"/>
                        </a:rPr>
                        <a:t>important</a:t>
                      </a:r>
                      <a:r>
                        <a:rPr sz="900" spc="-40" dirty="0">
                          <a:solidFill>
                            <a:srgbClr val="58595B"/>
                          </a:solidFill>
                          <a:latin typeface="Gill Sans MT"/>
                          <a:cs typeface="Gill Sans MT"/>
                        </a:rPr>
                        <a:t> </a:t>
                      </a:r>
                      <a:r>
                        <a:rPr sz="900" spc="45" dirty="0">
                          <a:solidFill>
                            <a:srgbClr val="58595B"/>
                          </a:solidFill>
                          <a:latin typeface="Gill Sans MT"/>
                          <a:cs typeface="Gill Sans MT"/>
                        </a:rPr>
                        <a:t>by</a:t>
                      </a:r>
                      <a:r>
                        <a:rPr sz="900" spc="-40" dirty="0">
                          <a:solidFill>
                            <a:srgbClr val="58595B"/>
                          </a:solidFill>
                          <a:latin typeface="Gill Sans MT"/>
                          <a:cs typeface="Gill Sans MT"/>
                        </a:rPr>
                        <a:t> </a:t>
                      </a:r>
                      <a:r>
                        <a:rPr sz="900" spc="20" dirty="0">
                          <a:solidFill>
                            <a:srgbClr val="58595B"/>
                          </a:solidFill>
                          <a:latin typeface="Gill Sans MT"/>
                          <a:cs typeface="Gill Sans MT"/>
                        </a:rPr>
                        <a:t>only</a:t>
                      </a:r>
                      <a:r>
                        <a:rPr sz="900" spc="-40" dirty="0">
                          <a:solidFill>
                            <a:srgbClr val="58595B"/>
                          </a:solidFill>
                          <a:latin typeface="Gill Sans MT"/>
                          <a:cs typeface="Gill Sans MT"/>
                        </a:rPr>
                        <a:t> </a:t>
                      </a:r>
                      <a:r>
                        <a:rPr sz="900" spc="45" dirty="0">
                          <a:solidFill>
                            <a:srgbClr val="58595B"/>
                          </a:solidFill>
                          <a:latin typeface="Gill Sans MT"/>
                          <a:cs typeface="Gill Sans MT"/>
                        </a:rPr>
                        <a:t>15.4%</a:t>
                      </a:r>
                      <a:r>
                        <a:rPr sz="900" spc="-40" dirty="0">
                          <a:solidFill>
                            <a:srgbClr val="58595B"/>
                          </a:solidFill>
                          <a:latin typeface="Gill Sans MT"/>
                          <a:cs typeface="Gill Sans MT"/>
                        </a:rPr>
                        <a:t> </a:t>
                      </a:r>
                      <a:r>
                        <a:rPr sz="900" spc="45" dirty="0">
                          <a:solidFill>
                            <a:srgbClr val="58595B"/>
                          </a:solidFill>
                          <a:latin typeface="Gill Sans MT"/>
                          <a:cs typeface="Gill Sans MT"/>
                        </a:rPr>
                        <a:t>of</a:t>
                      </a:r>
                      <a:r>
                        <a:rPr sz="900" spc="-40" dirty="0">
                          <a:solidFill>
                            <a:srgbClr val="58595B"/>
                          </a:solidFill>
                          <a:latin typeface="Gill Sans MT"/>
                          <a:cs typeface="Gill Sans MT"/>
                        </a:rPr>
                        <a:t> </a:t>
                      </a:r>
                      <a:r>
                        <a:rPr sz="900" spc="60" dirty="0">
                          <a:solidFill>
                            <a:srgbClr val="58595B"/>
                          </a:solidFill>
                          <a:latin typeface="Gill Sans MT"/>
                          <a:cs typeface="Gill Sans MT"/>
                        </a:rPr>
                        <a:t>smart</a:t>
                      </a:r>
                      <a:endParaRPr sz="900">
                        <a:latin typeface="Gill Sans MT"/>
                        <a:cs typeface="Gill Sans MT"/>
                      </a:endParaRPr>
                    </a:p>
                    <a:p>
                      <a:pPr marL="31750">
                        <a:lnSpc>
                          <a:spcPts val="1270"/>
                        </a:lnSpc>
                        <a:spcBef>
                          <a:spcPts val="280"/>
                        </a:spcBef>
                      </a:pPr>
                      <a:r>
                        <a:rPr sz="900" spc="40" dirty="0">
                          <a:solidFill>
                            <a:srgbClr val="58595B"/>
                          </a:solidFill>
                          <a:latin typeface="Gill Sans MT"/>
                          <a:cs typeface="Gill Sans MT"/>
                        </a:rPr>
                        <a:t>speaker</a:t>
                      </a:r>
                      <a:r>
                        <a:rPr sz="900" spc="-40" dirty="0">
                          <a:solidFill>
                            <a:srgbClr val="58595B"/>
                          </a:solidFill>
                          <a:latin typeface="Gill Sans MT"/>
                          <a:cs typeface="Gill Sans MT"/>
                        </a:rPr>
                        <a:t> </a:t>
                      </a:r>
                      <a:r>
                        <a:rPr sz="900" spc="25" dirty="0">
                          <a:solidFill>
                            <a:srgbClr val="58595B"/>
                          </a:solidFill>
                          <a:latin typeface="Gill Sans MT"/>
                          <a:cs typeface="Gill Sans MT"/>
                        </a:rPr>
                        <a:t>owners.</a:t>
                      </a:r>
                      <a:r>
                        <a:rPr sz="900" spc="-60" dirty="0">
                          <a:solidFill>
                            <a:srgbClr val="58595B"/>
                          </a:solidFill>
                          <a:latin typeface="Gill Sans MT"/>
                          <a:cs typeface="Gill Sans MT"/>
                        </a:rPr>
                        <a:t> </a:t>
                      </a:r>
                      <a:r>
                        <a:rPr sz="900" spc="30" dirty="0">
                          <a:solidFill>
                            <a:srgbClr val="58595B"/>
                          </a:solidFill>
                          <a:latin typeface="Gill Sans MT"/>
                          <a:cs typeface="Gill Sans MT"/>
                        </a:rPr>
                        <a:t>That</a:t>
                      </a:r>
                      <a:r>
                        <a:rPr sz="900" spc="-40" dirty="0">
                          <a:solidFill>
                            <a:srgbClr val="58595B"/>
                          </a:solidFill>
                          <a:latin typeface="Gill Sans MT"/>
                          <a:cs typeface="Gill Sans MT"/>
                        </a:rPr>
                        <a:t> </a:t>
                      </a:r>
                      <a:r>
                        <a:rPr sz="900" dirty="0">
                          <a:solidFill>
                            <a:srgbClr val="58595B"/>
                          </a:solidFill>
                          <a:latin typeface="Gill Sans MT"/>
                          <a:cs typeface="Gill Sans MT"/>
                        </a:rPr>
                        <a:t>lower</a:t>
                      </a:r>
                      <a:r>
                        <a:rPr sz="900" spc="-35" dirty="0">
                          <a:solidFill>
                            <a:srgbClr val="58595B"/>
                          </a:solidFill>
                          <a:latin typeface="Gill Sans MT"/>
                          <a:cs typeface="Gill Sans MT"/>
                        </a:rPr>
                        <a:t> </a:t>
                      </a:r>
                      <a:r>
                        <a:rPr sz="900" spc="35" dirty="0">
                          <a:solidFill>
                            <a:srgbClr val="58595B"/>
                          </a:solidFill>
                          <a:latin typeface="Gill Sans MT"/>
                          <a:cs typeface="Gill Sans MT"/>
                        </a:rPr>
                        <a:t>rating</a:t>
                      </a:r>
                      <a:r>
                        <a:rPr sz="900" spc="-40" dirty="0">
                          <a:solidFill>
                            <a:srgbClr val="58595B"/>
                          </a:solidFill>
                          <a:latin typeface="Gill Sans MT"/>
                          <a:cs typeface="Gill Sans MT"/>
                        </a:rPr>
                        <a:t> </a:t>
                      </a:r>
                      <a:r>
                        <a:rPr sz="900" spc="90" dirty="0">
                          <a:solidFill>
                            <a:srgbClr val="58595B"/>
                          </a:solidFill>
                          <a:latin typeface="Gill Sans MT"/>
                          <a:cs typeface="Gill Sans MT"/>
                        </a:rPr>
                        <a:t>may</a:t>
                      </a:r>
                      <a:r>
                        <a:rPr sz="900" spc="-40" dirty="0">
                          <a:solidFill>
                            <a:srgbClr val="58595B"/>
                          </a:solidFill>
                          <a:latin typeface="Gill Sans MT"/>
                          <a:cs typeface="Gill Sans MT"/>
                        </a:rPr>
                        <a:t> </a:t>
                      </a:r>
                      <a:r>
                        <a:rPr sz="900" spc="45" dirty="0">
                          <a:solidFill>
                            <a:srgbClr val="58595B"/>
                          </a:solidFill>
                          <a:latin typeface="Gill Sans MT"/>
                          <a:cs typeface="Gill Sans MT"/>
                        </a:rPr>
                        <a:t>be</a:t>
                      </a:r>
                      <a:r>
                        <a:rPr sz="900" spc="-40" dirty="0">
                          <a:solidFill>
                            <a:srgbClr val="58595B"/>
                          </a:solidFill>
                          <a:latin typeface="Gill Sans MT"/>
                          <a:cs typeface="Gill Sans MT"/>
                        </a:rPr>
                        <a:t> </a:t>
                      </a:r>
                      <a:r>
                        <a:rPr sz="900" spc="40" dirty="0">
                          <a:solidFill>
                            <a:srgbClr val="58595B"/>
                          </a:solidFill>
                          <a:latin typeface="Gill Sans MT"/>
                          <a:cs typeface="Gill Sans MT"/>
                        </a:rPr>
                        <a:t>influenced</a:t>
                      </a:r>
                      <a:r>
                        <a:rPr sz="900" spc="-35" dirty="0">
                          <a:solidFill>
                            <a:srgbClr val="58595B"/>
                          </a:solidFill>
                          <a:latin typeface="Gill Sans MT"/>
                          <a:cs typeface="Gill Sans MT"/>
                        </a:rPr>
                        <a:t> </a:t>
                      </a:r>
                      <a:r>
                        <a:rPr sz="900" spc="45" dirty="0">
                          <a:solidFill>
                            <a:srgbClr val="58595B"/>
                          </a:solidFill>
                          <a:latin typeface="Gill Sans MT"/>
                          <a:cs typeface="Gill Sans MT"/>
                        </a:rPr>
                        <a:t>by</a:t>
                      </a:r>
                      <a:r>
                        <a:rPr sz="900" spc="-40" dirty="0">
                          <a:solidFill>
                            <a:srgbClr val="58595B"/>
                          </a:solidFill>
                          <a:latin typeface="Gill Sans MT"/>
                          <a:cs typeface="Gill Sans MT"/>
                        </a:rPr>
                        <a:t> </a:t>
                      </a:r>
                      <a:r>
                        <a:rPr sz="900" spc="20" dirty="0">
                          <a:solidFill>
                            <a:srgbClr val="58595B"/>
                          </a:solidFill>
                          <a:latin typeface="Gill Sans MT"/>
                          <a:cs typeface="Gill Sans MT"/>
                        </a:rPr>
                        <a:t>the</a:t>
                      </a:r>
                      <a:r>
                        <a:rPr sz="900" spc="-40" dirty="0">
                          <a:solidFill>
                            <a:srgbClr val="58595B"/>
                          </a:solidFill>
                          <a:latin typeface="Gill Sans MT"/>
                          <a:cs typeface="Gill Sans MT"/>
                        </a:rPr>
                        <a:t> </a:t>
                      </a:r>
                      <a:r>
                        <a:rPr sz="900" spc="65" dirty="0">
                          <a:solidFill>
                            <a:srgbClr val="58595B"/>
                          </a:solidFill>
                          <a:latin typeface="Gill Sans MT"/>
                          <a:cs typeface="Gill Sans MT"/>
                        </a:rPr>
                        <a:t>fact</a:t>
                      </a:r>
                      <a:endParaRPr sz="900">
                        <a:latin typeface="Gill Sans MT"/>
                        <a:cs typeface="Gill Sans MT"/>
                      </a:endParaRPr>
                    </a:p>
                  </a:txBody>
                  <a:tcPr marL="0" marR="0" marT="7838" marB="0"/>
                </a:tc>
                <a:tc>
                  <a:txBody>
                    <a:bodyPr/>
                    <a:lstStyle/>
                    <a:p>
                      <a:pPr marR="2017395" algn="r">
                        <a:lnSpc>
                          <a:spcPct val="100000"/>
                        </a:lnSpc>
                        <a:spcBef>
                          <a:spcPts val="240"/>
                        </a:spcBef>
                      </a:pPr>
                      <a:r>
                        <a:rPr sz="700" spc="15" dirty="0">
                          <a:latin typeface="Gill Sans MT"/>
                          <a:cs typeface="Gill Sans MT"/>
                        </a:rPr>
                        <a:t>Its</a:t>
                      </a:r>
                      <a:r>
                        <a:rPr sz="700" spc="-105" dirty="0">
                          <a:latin typeface="Gill Sans MT"/>
                          <a:cs typeface="Gill Sans MT"/>
                        </a:rPr>
                        <a:t> </a:t>
                      </a:r>
                      <a:r>
                        <a:rPr sz="700" spc="-5" dirty="0">
                          <a:latin typeface="Gill Sans MT"/>
                          <a:cs typeface="Gill Sans MT"/>
                        </a:rPr>
                        <a:t>personality</a:t>
                      </a:r>
                      <a:endParaRPr sz="700">
                        <a:latin typeface="Gill Sans MT"/>
                        <a:cs typeface="Gill Sans MT"/>
                      </a:endParaRPr>
                    </a:p>
                  </a:txBody>
                  <a:tcPr marL="0" marR="0" marT="25081" marB="0"/>
                </a:tc>
                <a:tc>
                  <a:txBody>
                    <a:bodyPr/>
                    <a:lstStyle/>
                    <a:p>
                      <a:pPr marR="24130" algn="r">
                        <a:lnSpc>
                          <a:spcPct val="100000"/>
                        </a:lnSpc>
                        <a:spcBef>
                          <a:spcPts val="110"/>
                        </a:spcBef>
                      </a:pPr>
                      <a:r>
                        <a:rPr sz="1000" dirty="0">
                          <a:solidFill>
                            <a:srgbClr val="840062"/>
                          </a:solidFill>
                          <a:latin typeface="Gill Sans MT"/>
                          <a:cs typeface="Gill Sans MT"/>
                        </a:rPr>
                        <a:t>15.4%</a:t>
                      </a:r>
                      <a:endParaRPr sz="1000">
                        <a:latin typeface="Gill Sans MT"/>
                        <a:cs typeface="Gill Sans MT"/>
                      </a:endParaRPr>
                    </a:p>
                  </a:txBody>
                  <a:tcPr marL="0" marR="0" marT="11495" marB="0"/>
                </a:tc>
                <a:extLst>
                  <a:ext uri="{0D108BD9-81ED-4DB2-BD59-A6C34878D82A}">
                    <a16:rowId xmlns:a16="http://schemas.microsoft.com/office/drawing/2014/main" val="10003"/>
                  </a:ext>
                </a:extLst>
              </a:tr>
            </a:tbl>
          </a:graphicData>
        </a:graphic>
      </p:graphicFrame>
      <p:sp>
        <p:nvSpPr>
          <p:cNvPr id="14" name="object 14"/>
          <p:cNvSpPr txBox="1"/>
          <p:nvPr/>
        </p:nvSpPr>
        <p:spPr>
          <a:xfrm>
            <a:off x="4068169" y="3049802"/>
            <a:ext cx="1126018" cy="230510"/>
          </a:xfrm>
          <a:prstGeom prst="rect">
            <a:avLst/>
          </a:prstGeom>
        </p:spPr>
        <p:txBody>
          <a:bodyPr vert="horz" wrap="square" lIns="0" tIns="25081" rIns="0" bIns="0" rtlCol="0">
            <a:spAutoFit/>
          </a:bodyPr>
          <a:lstStyle/>
          <a:p>
            <a:pPr marL="10451" marR="4180" indent="421691" defTabSz="752460">
              <a:lnSpc>
                <a:spcPts val="806"/>
              </a:lnSpc>
              <a:spcBef>
                <a:spcPts val="197"/>
              </a:spcBef>
            </a:pPr>
            <a:r>
              <a:rPr sz="741" spc="-41" dirty="0">
                <a:solidFill>
                  <a:prstClr val="black"/>
                </a:solidFill>
                <a:latin typeface="Gill Sans MT"/>
                <a:cs typeface="Gill Sans MT"/>
              </a:rPr>
              <a:t>Whether </a:t>
            </a:r>
            <a:r>
              <a:rPr sz="741" spc="-8" dirty="0">
                <a:solidFill>
                  <a:prstClr val="black"/>
                </a:solidFill>
                <a:latin typeface="Gill Sans MT"/>
                <a:cs typeface="Gill Sans MT"/>
              </a:rPr>
              <a:t>it </a:t>
            </a:r>
            <a:r>
              <a:rPr sz="741" spc="33" dirty="0">
                <a:solidFill>
                  <a:prstClr val="black"/>
                </a:solidFill>
                <a:latin typeface="Gill Sans MT"/>
                <a:cs typeface="Gill Sans MT"/>
              </a:rPr>
              <a:t>has</a:t>
            </a:r>
            <a:r>
              <a:rPr sz="741" spc="-99" dirty="0">
                <a:solidFill>
                  <a:prstClr val="black"/>
                </a:solidFill>
                <a:latin typeface="Gill Sans MT"/>
                <a:cs typeface="Gill Sans MT"/>
              </a:rPr>
              <a:t> </a:t>
            </a:r>
            <a:r>
              <a:rPr sz="741" spc="-8" dirty="0">
                <a:solidFill>
                  <a:prstClr val="black"/>
                </a:solidFill>
                <a:latin typeface="Gill Sans MT"/>
                <a:cs typeface="Gill Sans MT"/>
              </a:rPr>
              <a:t>my  </a:t>
            </a:r>
            <a:r>
              <a:rPr sz="741" spc="-4" dirty="0">
                <a:solidFill>
                  <a:prstClr val="black"/>
                </a:solidFill>
                <a:latin typeface="Gill Sans MT"/>
                <a:cs typeface="Gill Sans MT"/>
              </a:rPr>
              <a:t>favorite </a:t>
            </a:r>
            <a:r>
              <a:rPr sz="741" spc="8" dirty="0">
                <a:solidFill>
                  <a:prstClr val="black"/>
                </a:solidFill>
                <a:latin typeface="Gill Sans MT"/>
                <a:cs typeface="Gill Sans MT"/>
              </a:rPr>
              <a:t>media</a:t>
            </a:r>
            <a:r>
              <a:rPr sz="741" spc="-94" dirty="0">
                <a:solidFill>
                  <a:prstClr val="black"/>
                </a:solidFill>
                <a:latin typeface="Gill Sans MT"/>
                <a:cs typeface="Gill Sans MT"/>
              </a:rPr>
              <a:t> </a:t>
            </a:r>
            <a:r>
              <a:rPr sz="741" spc="-8" dirty="0">
                <a:solidFill>
                  <a:prstClr val="black"/>
                </a:solidFill>
                <a:latin typeface="Gill Sans MT"/>
                <a:cs typeface="Gill Sans MT"/>
              </a:rPr>
              <a:t>entertainment</a:t>
            </a:r>
            <a:endParaRPr sz="741">
              <a:solidFill>
                <a:prstClr val="black"/>
              </a:solidFill>
              <a:latin typeface="Gill Sans MT"/>
              <a:cs typeface="Gill Sans MT"/>
            </a:endParaRPr>
          </a:p>
        </p:txBody>
      </p:sp>
      <p:sp>
        <p:nvSpPr>
          <p:cNvPr id="15" name="object 15"/>
          <p:cNvSpPr txBox="1"/>
          <p:nvPr/>
        </p:nvSpPr>
        <p:spPr>
          <a:xfrm>
            <a:off x="4007425" y="3380217"/>
            <a:ext cx="1186107" cy="230510"/>
          </a:xfrm>
          <a:prstGeom prst="rect">
            <a:avLst/>
          </a:prstGeom>
        </p:spPr>
        <p:txBody>
          <a:bodyPr vert="horz" wrap="square" lIns="0" tIns="25081" rIns="0" bIns="0" rtlCol="0">
            <a:spAutoFit/>
          </a:bodyPr>
          <a:lstStyle/>
          <a:p>
            <a:pPr marL="27695" marR="4180" indent="-17766" defTabSz="752460">
              <a:lnSpc>
                <a:spcPts val="806"/>
              </a:lnSpc>
              <a:spcBef>
                <a:spcPts val="197"/>
              </a:spcBef>
            </a:pPr>
            <a:r>
              <a:rPr sz="741" spc="-41" dirty="0">
                <a:solidFill>
                  <a:prstClr val="black"/>
                </a:solidFill>
                <a:latin typeface="Gill Sans MT"/>
                <a:cs typeface="Gill Sans MT"/>
              </a:rPr>
              <a:t>Whether </a:t>
            </a:r>
            <a:r>
              <a:rPr sz="741" spc="-12" dirty="0">
                <a:solidFill>
                  <a:prstClr val="black"/>
                </a:solidFill>
                <a:latin typeface="Gill Sans MT"/>
                <a:cs typeface="Gill Sans MT"/>
              </a:rPr>
              <a:t>the </a:t>
            </a:r>
            <a:r>
              <a:rPr sz="741" dirty="0">
                <a:solidFill>
                  <a:prstClr val="black"/>
                </a:solidFill>
                <a:latin typeface="Gill Sans MT"/>
                <a:cs typeface="Gill Sans MT"/>
              </a:rPr>
              <a:t>voice </a:t>
            </a:r>
            <a:r>
              <a:rPr sz="741" spc="25" dirty="0">
                <a:solidFill>
                  <a:prstClr val="black"/>
                </a:solidFill>
                <a:latin typeface="Gill Sans MT"/>
                <a:cs typeface="Gill Sans MT"/>
              </a:rPr>
              <a:t>assistant </a:t>
            </a:r>
            <a:r>
              <a:rPr sz="741" spc="37" dirty="0">
                <a:solidFill>
                  <a:prstClr val="black"/>
                </a:solidFill>
                <a:latin typeface="Gill Sans MT"/>
                <a:cs typeface="Gill Sans MT"/>
              </a:rPr>
              <a:t>is  </a:t>
            </a:r>
            <a:r>
              <a:rPr sz="741" spc="-12" dirty="0">
                <a:solidFill>
                  <a:prstClr val="black"/>
                </a:solidFill>
                <a:latin typeface="Gill Sans MT"/>
                <a:cs typeface="Gill Sans MT"/>
              </a:rPr>
              <a:t>the</a:t>
            </a:r>
            <a:r>
              <a:rPr sz="741" spc="-41" dirty="0">
                <a:solidFill>
                  <a:prstClr val="black"/>
                </a:solidFill>
                <a:latin typeface="Gill Sans MT"/>
                <a:cs typeface="Gill Sans MT"/>
              </a:rPr>
              <a:t> </a:t>
            </a:r>
            <a:r>
              <a:rPr sz="741" spc="25" dirty="0">
                <a:solidFill>
                  <a:prstClr val="black"/>
                </a:solidFill>
                <a:latin typeface="Gill Sans MT"/>
                <a:cs typeface="Gill Sans MT"/>
              </a:rPr>
              <a:t>same</a:t>
            </a:r>
            <a:r>
              <a:rPr sz="741" spc="-37" dirty="0">
                <a:solidFill>
                  <a:prstClr val="black"/>
                </a:solidFill>
                <a:latin typeface="Gill Sans MT"/>
                <a:cs typeface="Gill Sans MT"/>
              </a:rPr>
              <a:t> </a:t>
            </a:r>
            <a:r>
              <a:rPr sz="741" spc="53" dirty="0">
                <a:solidFill>
                  <a:prstClr val="black"/>
                </a:solidFill>
                <a:latin typeface="Gill Sans MT"/>
                <a:cs typeface="Gill Sans MT"/>
              </a:rPr>
              <a:t>as</a:t>
            </a:r>
            <a:r>
              <a:rPr sz="741" spc="-37" dirty="0">
                <a:solidFill>
                  <a:prstClr val="black"/>
                </a:solidFill>
                <a:latin typeface="Gill Sans MT"/>
                <a:cs typeface="Gill Sans MT"/>
              </a:rPr>
              <a:t> </a:t>
            </a:r>
            <a:r>
              <a:rPr sz="741" spc="-8" dirty="0">
                <a:solidFill>
                  <a:prstClr val="black"/>
                </a:solidFill>
                <a:latin typeface="Gill Sans MT"/>
                <a:cs typeface="Gill Sans MT"/>
              </a:rPr>
              <a:t>my</a:t>
            </a:r>
            <a:r>
              <a:rPr sz="741" spc="-37" dirty="0">
                <a:solidFill>
                  <a:prstClr val="black"/>
                </a:solidFill>
                <a:latin typeface="Gill Sans MT"/>
                <a:cs typeface="Gill Sans MT"/>
              </a:rPr>
              <a:t> </a:t>
            </a:r>
            <a:r>
              <a:rPr sz="741" spc="-4" dirty="0">
                <a:solidFill>
                  <a:prstClr val="black"/>
                </a:solidFill>
                <a:latin typeface="Gill Sans MT"/>
                <a:cs typeface="Gill Sans MT"/>
              </a:rPr>
              <a:t>mobile</a:t>
            </a:r>
            <a:r>
              <a:rPr sz="741" spc="-37" dirty="0">
                <a:solidFill>
                  <a:prstClr val="black"/>
                </a:solidFill>
                <a:latin typeface="Gill Sans MT"/>
                <a:cs typeface="Gill Sans MT"/>
              </a:rPr>
              <a:t> </a:t>
            </a:r>
            <a:r>
              <a:rPr sz="741" spc="4" dirty="0">
                <a:solidFill>
                  <a:prstClr val="black"/>
                </a:solidFill>
                <a:latin typeface="Gill Sans MT"/>
                <a:cs typeface="Gill Sans MT"/>
              </a:rPr>
              <a:t>device</a:t>
            </a:r>
            <a:endParaRPr sz="741">
              <a:solidFill>
                <a:prstClr val="black"/>
              </a:solidFill>
              <a:latin typeface="Gill Sans MT"/>
              <a:cs typeface="Gill Sans MT"/>
            </a:endParaRPr>
          </a:p>
        </p:txBody>
      </p:sp>
      <p:sp>
        <p:nvSpPr>
          <p:cNvPr id="16" name="object 16"/>
          <p:cNvSpPr txBox="1"/>
          <p:nvPr/>
        </p:nvSpPr>
        <p:spPr>
          <a:xfrm>
            <a:off x="4434565" y="3717790"/>
            <a:ext cx="759736" cy="230510"/>
          </a:xfrm>
          <a:prstGeom prst="rect">
            <a:avLst/>
          </a:prstGeom>
        </p:spPr>
        <p:txBody>
          <a:bodyPr vert="horz" wrap="square" lIns="0" tIns="25081" rIns="0" bIns="0" rtlCol="0">
            <a:spAutoFit/>
          </a:bodyPr>
          <a:lstStyle/>
          <a:p>
            <a:pPr marL="42326" marR="4180" indent="-32398" defTabSz="752460">
              <a:lnSpc>
                <a:spcPts val="806"/>
              </a:lnSpc>
              <a:spcBef>
                <a:spcPts val="197"/>
              </a:spcBef>
            </a:pPr>
            <a:r>
              <a:rPr sz="741" spc="4" dirty="0">
                <a:solidFill>
                  <a:prstClr val="black"/>
                </a:solidFill>
                <a:latin typeface="Gill Sans MT"/>
                <a:cs typeface="Gill Sans MT"/>
              </a:rPr>
              <a:t>I </a:t>
            </a:r>
            <a:r>
              <a:rPr sz="741" spc="25" dirty="0">
                <a:solidFill>
                  <a:prstClr val="black"/>
                </a:solidFill>
                <a:latin typeface="Gill Sans MT"/>
                <a:cs typeface="Gill Sans MT"/>
              </a:rPr>
              <a:t>am </a:t>
            </a:r>
            <a:r>
              <a:rPr sz="741" spc="-21" dirty="0">
                <a:solidFill>
                  <a:prstClr val="black"/>
                </a:solidFill>
                <a:latin typeface="Gill Sans MT"/>
                <a:cs typeface="Gill Sans MT"/>
              </a:rPr>
              <a:t>not </a:t>
            </a:r>
            <a:r>
              <a:rPr sz="741" spc="-8" dirty="0">
                <a:solidFill>
                  <a:prstClr val="black"/>
                </a:solidFill>
                <a:latin typeface="Gill Sans MT"/>
                <a:cs typeface="Gill Sans MT"/>
              </a:rPr>
              <a:t>interested  </a:t>
            </a:r>
            <a:r>
              <a:rPr sz="741" spc="4" dirty="0">
                <a:solidFill>
                  <a:prstClr val="black"/>
                </a:solidFill>
                <a:latin typeface="Gill Sans MT"/>
                <a:cs typeface="Gill Sans MT"/>
              </a:rPr>
              <a:t>in</a:t>
            </a:r>
            <a:r>
              <a:rPr sz="741" spc="-58" dirty="0">
                <a:solidFill>
                  <a:prstClr val="black"/>
                </a:solidFill>
                <a:latin typeface="Gill Sans MT"/>
                <a:cs typeface="Gill Sans MT"/>
              </a:rPr>
              <a:t> </a:t>
            </a:r>
            <a:r>
              <a:rPr sz="741" spc="45" dirty="0">
                <a:solidFill>
                  <a:prstClr val="black"/>
                </a:solidFill>
                <a:latin typeface="Gill Sans MT"/>
                <a:cs typeface="Gill Sans MT"/>
              </a:rPr>
              <a:t>a</a:t>
            </a:r>
            <a:r>
              <a:rPr sz="741" spc="-53" dirty="0">
                <a:solidFill>
                  <a:prstClr val="black"/>
                </a:solidFill>
                <a:latin typeface="Gill Sans MT"/>
                <a:cs typeface="Gill Sans MT"/>
              </a:rPr>
              <a:t> </a:t>
            </a:r>
            <a:r>
              <a:rPr sz="741" spc="8" dirty="0">
                <a:solidFill>
                  <a:prstClr val="black"/>
                </a:solidFill>
                <a:latin typeface="Gill Sans MT"/>
                <a:cs typeface="Gill Sans MT"/>
              </a:rPr>
              <a:t>smart</a:t>
            </a:r>
            <a:r>
              <a:rPr sz="741" spc="-58" dirty="0">
                <a:solidFill>
                  <a:prstClr val="black"/>
                </a:solidFill>
                <a:latin typeface="Gill Sans MT"/>
                <a:cs typeface="Gill Sans MT"/>
              </a:rPr>
              <a:t> </a:t>
            </a:r>
            <a:r>
              <a:rPr sz="741" spc="4" dirty="0">
                <a:solidFill>
                  <a:prstClr val="black"/>
                </a:solidFill>
                <a:latin typeface="Gill Sans MT"/>
                <a:cs typeface="Gill Sans MT"/>
              </a:rPr>
              <a:t>speaker</a:t>
            </a:r>
            <a:endParaRPr sz="741">
              <a:solidFill>
                <a:prstClr val="black"/>
              </a:solidFill>
              <a:latin typeface="Gill Sans MT"/>
              <a:cs typeface="Gill Sans MT"/>
            </a:endParaRPr>
          </a:p>
        </p:txBody>
      </p:sp>
      <p:sp>
        <p:nvSpPr>
          <p:cNvPr id="17" name="object 17"/>
          <p:cNvSpPr txBox="1"/>
          <p:nvPr/>
        </p:nvSpPr>
        <p:spPr>
          <a:xfrm>
            <a:off x="4131911" y="4098212"/>
            <a:ext cx="1062794" cy="127196"/>
          </a:xfrm>
          <a:prstGeom prst="rect">
            <a:avLst/>
          </a:prstGeom>
        </p:spPr>
        <p:txBody>
          <a:bodyPr vert="horz" wrap="square" lIns="0" tIns="13063" rIns="0" bIns="0" rtlCol="0">
            <a:spAutoFit/>
          </a:bodyPr>
          <a:lstStyle/>
          <a:p>
            <a:pPr marL="10451" defTabSz="752460">
              <a:spcBef>
                <a:spcPts val="103"/>
              </a:spcBef>
            </a:pPr>
            <a:r>
              <a:rPr sz="741" spc="-41" dirty="0">
                <a:solidFill>
                  <a:prstClr val="black"/>
                </a:solidFill>
                <a:latin typeface="Gill Sans MT"/>
                <a:cs typeface="Gill Sans MT"/>
              </a:rPr>
              <a:t>Whether </a:t>
            </a:r>
            <a:r>
              <a:rPr sz="741" spc="-8" dirty="0">
                <a:solidFill>
                  <a:prstClr val="black"/>
                </a:solidFill>
                <a:latin typeface="Gill Sans MT"/>
                <a:cs typeface="Gill Sans MT"/>
              </a:rPr>
              <a:t>it </a:t>
            </a:r>
            <a:r>
              <a:rPr sz="741" spc="33" dirty="0">
                <a:solidFill>
                  <a:prstClr val="black"/>
                </a:solidFill>
                <a:latin typeface="Gill Sans MT"/>
                <a:cs typeface="Gill Sans MT"/>
              </a:rPr>
              <a:t>has </a:t>
            </a:r>
            <a:r>
              <a:rPr sz="741" dirty="0">
                <a:solidFill>
                  <a:prstClr val="black"/>
                </a:solidFill>
                <a:latin typeface="Gill Sans MT"/>
                <a:cs typeface="Gill Sans MT"/>
              </a:rPr>
              <a:t>good</a:t>
            </a:r>
            <a:r>
              <a:rPr sz="741" spc="-148" dirty="0">
                <a:solidFill>
                  <a:prstClr val="black"/>
                </a:solidFill>
                <a:latin typeface="Gill Sans MT"/>
                <a:cs typeface="Gill Sans MT"/>
              </a:rPr>
              <a:t> </a:t>
            </a:r>
            <a:r>
              <a:rPr sz="741" spc="33" dirty="0">
                <a:solidFill>
                  <a:prstClr val="black"/>
                </a:solidFill>
                <a:latin typeface="Gill Sans MT"/>
                <a:cs typeface="Gill Sans MT"/>
              </a:rPr>
              <a:t>games</a:t>
            </a:r>
            <a:endParaRPr sz="741">
              <a:solidFill>
                <a:prstClr val="black"/>
              </a:solidFill>
              <a:latin typeface="Gill Sans MT"/>
              <a:cs typeface="Gill Sans MT"/>
            </a:endParaRPr>
          </a:p>
        </p:txBody>
      </p:sp>
      <p:sp>
        <p:nvSpPr>
          <p:cNvPr id="18" name="object 18"/>
          <p:cNvSpPr txBox="1"/>
          <p:nvPr/>
        </p:nvSpPr>
        <p:spPr>
          <a:xfrm>
            <a:off x="8506159" y="1419558"/>
            <a:ext cx="328139" cy="166147"/>
          </a:xfrm>
          <a:prstGeom prst="rect">
            <a:avLst/>
          </a:prstGeom>
        </p:spPr>
        <p:txBody>
          <a:bodyPr vert="horz" wrap="square" lIns="0" tIns="14108" rIns="0" bIns="0" rtlCol="0">
            <a:spAutoFit/>
          </a:bodyPr>
          <a:lstStyle/>
          <a:p>
            <a:pPr marL="10451" defTabSz="752460">
              <a:spcBef>
                <a:spcPts val="111"/>
              </a:spcBef>
            </a:pPr>
            <a:r>
              <a:rPr sz="987" spc="8" dirty="0">
                <a:solidFill>
                  <a:srgbClr val="840062"/>
                </a:solidFill>
                <a:latin typeface="Gill Sans MT"/>
                <a:cs typeface="Gill Sans MT"/>
              </a:rPr>
              <a:t>67.0%</a:t>
            </a:r>
            <a:endParaRPr sz="987">
              <a:solidFill>
                <a:prstClr val="black"/>
              </a:solidFill>
              <a:latin typeface="Gill Sans MT"/>
              <a:cs typeface="Gill Sans MT"/>
            </a:endParaRPr>
          </a:p>
        </p:txBody>
      </p:sp>
      <p:sp>
        <p:nvSpPr>
          <p:cNvPr id="19" name="object 19"/>
          <p:cNvSpPr txBox="1"/>
          <p:nvPr/>
        </p:nvSpPr>
        <p:spPr>
          <a:xfrm>
            <a:off x="8506159" y="1759256"/>
            <a:ext cx="328139" cy="166147"/>
          </a:xfrm>
          <a:prstGeom prst="rect">
            <a:avLst/>
          </a:prstGeom>
        </p:spPr>
        <p:txBody>
          <a:bodyPr vert="horz" wrap="square" lIns="0" tIns="14108" rIns="0" bIns="0" rtlCol="0">
            <a:spAutoFit/>
          </a:bodyPr>
          <a:lstStyle/>
          <a:p>
            <a:pPr marL="10451" defTabSz="752460">
              <a:spcBef>
                <a:spcPts val="111"/>
              </a:spcBef>
            </a:pPr>
            <a:r>
              <a:rPr sz="987" spc="8" dirty="0">
                <a:solidFill>
                  <a:srgbClr val="840062"/>
                </a:solidFill>
                <a:latin typeface="Gill Sans MT"/>
                <a:cs typeface="Gill Sans MT"/>
              </a:rPr>
              <a:t>54.9%</a:t>
            </a:r>
            <a:endParaRPr sz="987">
              <a:solidFill>
                <a:prstClr val="black"/>
              </a:solidFill>
              <a:latin typeface="Gill Sans MT"/>
              <a:cs typeface="Gill Sans MT"/>
            </a:endParaRPr>
          </a:p>
        </p:txBody>
      </p:sp>
      <p:sp>
        <p:nvSpPr>
          <p:cNvPr id="20" name="object 20"/>
          <p:cNvSpPr txBox="1"/>
          <p:nvPr/>
        </p:nvSpPr>
        <p:spPr>
          <a:xfrm>
            <a:off x="8506159" y="3093806"/>
            <a:ext cx="328139" cy="166147"/>
          </a:xfrm>
          <a:prstGeom prst="rect">
            <a:avLst/>
          </a:prstGeom>
        </p:spPr>
        <p:txBody>
          <a:bodyPr vert="horz" wrap="square" lIns="0" tIns="14108" rIns="0" bIns="0" rtlCol="0">
            <a:spAutoFit/>
          </a:bodyPr>
          <a:lstStyle/>
          <a:p>
            <a:pPr marL="10451" defTabSz="752460">
              <a:spcBef>
                <a:spcPts val="111"/>
              </a:spcBef>
            </a:pPr>
            <a:r>
              <a:rPr sz="987" spc="8" dirty="0">
                <a:solidFill>
                  <a:srgbClr val="840062"/>
                </a:solidFill>
                <a:latin typeface="Gill Sans MT"/>
                <a:cs typeface="Gill Sans MT"/>
              </a:rPr>
              <a:t>14.4%</a:t>
            </a:r>
            <a:endParaRPr sz="987">
              <a:solidFill>
                <a:prstClr val="black"/>
              </a:solidFill>
              <a:latin typeface="Gill Sans MT"/>
              <a:cs typeface="Gill Sans MT"/>
            </a:endParaRPr>
          </a:p>
        </p:txBody>
      </p:sp>
      <p:sp>
        <p:nvSpPr>
          <p:cNvPr id="21" name="object 21"/>
          <p:cNvSpPr txBox="1"/>
          <p:nvPr/>
        </p:nvSpPr>
        <p:spPr>
          <a:xfrm>
            <a:off x="8506159" y="3419835"/>
            <a:ext cx="328139" cy="166147"/>
          </a:xfrm>
          <a:prstGeom prst="rect">
            <a:avLst/>
          </a:prstGeom>
        </p:spPr>
        <p:txBody>
          <a:bodyPr vert="horz" wrap="square" lIns="0" tIns="14108" rIns="0" bIns="0" rtlCol="0">
            <a:spAutoFit/>
          </a:bodyPr>
          <a:lstStyle/>
          <a:p>
            <a:pPr marL="10451" defTabSz="752460">
              <a:spcBef>
                <a:spcPts val="111"/>
              </a:spcBef>
            </a:pPr>
            <a:r>
              <a:rPr sz="987" spc="8" dirty="0">
                <a:solidFill>
                  <a:srgbClr val="840062"/>
                </a:solidFill>
                <a:latin typeface="Gill Sans MT"/>
                <a:cs typeface="Gill Sans MT"/>
              </a:rPr>
              <a:t>10.1%</a:t>
            </a:r>
            <a:endParaRPr sz="987">
              <a:solidFill>
                <a:prstClr val="black"/>
              </a:solidFill>
              <a:latin typeface="Gill Sans MT"/>
              <a:cs typeface="Gill Sans MT"/>
            </a:endParaRPr>
          </a:p>
        </p:txBody>
      </p:sp>
      <p:sp>
        <p:nvSpPr>
          <p:cNvPr id="22" name="object 22"/>
          <p:cNvSpPr txBox="1"/>
          <p:nvPr/>
        </p:nvSpPr>
        <p:spPr>
          <a:xfrm>
            <a:off x="8506159" y="3746121"/>
            <a:ext cx="264392" cy="166147"/>
          </a:xfrm>
          <a:prstGeom prst="rect">
            <a:avLst/>
          </a:prstGeom>
        </p:spPr>
        <p:txBody>
          <a:bodyPr vert="horz" wrap="square" lIns="0" tIns="14108" rIns="0" bIns="0" rtlCol="0">
            <a:spAutoFit/>
          </a:bodyPr>
          <a:lstStyle/>
          <a:p>
            <a:pPr marL="10451" defTabSz="752460">
              <a:spcBef>
                <a:spcPts val="111"/>
              </a:spcBef>
            </a:pPr>
            <a:r>
              <a:rPr sz="987" spc="8" dirty="0">
                <a:solidFill>
                  <a:srgbClr val="840062"/>
                </a:solidFill>
                <a:latin typeface="Gill Sans MT"/>
                <a:cs typeface="Gill Sans MT"/>
              </a:rPr>
              <a:t>9.8%</a:t>
            </a:r>
            <a:endParaRPr sz="987">
              <a:solidFill>
                <a:prstClr val="black"/>
              </a:solidFill>
              <a:latin typeface="Gill Sans MT"/>
              <a:cs typeface="Gill Sans MT"/>
            </a:endParaRPr>
          </a:p>
        </p:txBody>
      </p:sp>
      <p:sp>
        <p:nvSpPr>
          <p:cNvPr id="23" name="object 23"/>
          <p:cNvSpPr txBox="1"/>
          <p:nvPr/>
        </p:nvSpPr>
        <p:spPr>
          <a:xfrm>
            <a:off x="8506159" y="4076664"/>
            <a:ext cx="264392" cy="166147"/>
          </a:xfrm>
          <a:prstGeom prst="rect">
            <a:avLst/>
          </a:prstGeom>
        </p:spPr>
        <p:txBody>
          <a:bodyPr vert="horz" wrap="square" lIns="0" tIns="14108" rIns="0" bIns="0" rtlCol="0">
            <a:spAutoFit/>
          </a:bodyPr>
          <a:lstStyle/>
          <a:p>
            <a:pPr marL="10451" defTabSz="752460">
              <a:spcBef>
                <a:spcPts val="111"/>
              </a:spcBef>
            </a:pPr>
            <a:r>
              <a:rPr sz="987" spc="8" dirty="0">
                <a:solidFill>
                  <a:srgbClr val="840062"/>
                </a:solidFill>
                <a:latin typeface="Gill Sans MT"/>
                <a:cs typeface="Gill Sans MT"/>
              </a:rPr>
              <a:t>4.6%</a:t>
            </a:r>
            <a:endParaRPr sz="987">
              <a:solidFill>
                <a:prstClr val="black"/>
              </a:solidFill>
              <a:latin typeface="Gill Sans MT"/>
              <a:cs typeface="Gill Sans MT"/>
            </a:endParaRPr>
          </a:p>
        </p:txBody>
      </p:sp>
      <p:sp>
        <p:nvSpPr>
          <p:cNvPr id="24" name="object 24"/>
          <p:cNvSpPr txBox="1"/>
          <p:nvPr/>
        </p:nvSpPr>
        <p:spPr>
          <a:xfrm>
            <a:off x="5384510" y="1114262"/>
            <a:ext cx="2928170" cy="187845"/>
          </a:xfrm>
          <a:prstGeom prst="rect">
            <a:avLst/>
          </a:prstGeom>
        </p:spPr>
        <p:txBody>
          <a:bodyPr vert="horz" wrap="square" lIns="0" tIns="10450" rIns="0" bIns="0" rtlCol="0">
            <a:spAutoFit/>
          </a:bodyPr>
          <a:lstStyle/>
          <a:p>
            <a:pPr marL="10451" defTabSz="752460">
              <a:spcBef>
                <a:spcPts val="82"/>
              </a:spcBef>
            </a:pPr>
            <a:r>
              <a:rPr sz="1152" spc="-82" dirty="0">
                <a:solidFill>
                  <a:prstClr val="black"/>
                </a:solidFill>
                <a:latin typeface="Gill Sans MT"/>
                <a:cs typeface="Gill Sans MT"/>
              </a:rPr>
              <a:t>What </a:t>
            </a:r>
            <a:r>
              <a:rPr sz="1152" spc="-21" dirty="0">
                <a:solidFill>
                  <a:prstClr val="black"/>
                </a:solidFill>
                <a:latin typeface="Gill Sans MT"/>
                <a:cs typeface="Gill Sans MT"/>
              </a:rPr>
              <a:t>Qualities </a:t>
            </a:r>
            <a:r>
              <a:rPr sz="1152" dirty="0">
                <a:solidFill>
                  <a:prstClr val="black"/>
                </a:solidFill>
                <a:latin typeface="Gill Sans MT"/>
                <a:cs typeface="Gill Sans MT"/>
              </a:rPr>
              <a:t>U.S. </a:t>
            </a:r>
            <a:r>
              <a:rPr sz="1152" spc="-29" dirty="0">
                <a:solidFill>
                  <a:prstClr val="black"/>
                </a:solidFill>
                <a:latin typeface="Gill Sans MT"/>
                <a:cs typeface="Gill Sans MT"/>
              </a:rPr>
              <a:t>Users </a:t>
            </a:r>
            <a:r>
              <a:rPr sz="1152" spc="-8" dirty="0">
                <a:solidFill>
                  <a:prstClr val="black"/>
                </a:solidFill>
                <a:latin typeface="Gill Sans MT"/>
                <a:cs typeface="Gill Sans MT"/>
              </a:rPr>
              <a:t>Value </a:t>
            </a:r>
            <a:r>
              <a:rPr sz="1152" spc="-4" dirty="0">
                <a:solidFill>
                  <a:prstClr val="black"/>
                </a:solidFill>
                <a:latin typeface="Gill Sans MT"/>
                <a:cs typeface="Gill Sans MT"/>
              </a:rPr>
              <a:t>in </a:t>
            </a:r>
            <a:r>
              <a:rPr sz="1152" spc="-8" dirty="0">
                <a:solidFill>
                  <a:prstClr val="black"/>
                </a:solidFill>
                <a:latin typeface="Gill Sans MT"/>
                <a:cs typeface="Gill Sans MT"/>
              </a:rPr>
              <a:t>Smart</a:t>
            </a:r>
            <a:r>
              <a:rPr sz="1152" spc="-239" dirty="0">
                <a:solidFill>
                  <a:prstClr val="black"/>
                </a:solidFill>
                <a:latin typeface="Gill Sans MT"/>
                <a:cs typeface="Gill Sans MT"/>
              </a:rPr>
              <a:t> </a:t>
            </a:r>
            <a:r>
              <a:rPr sz="1152" spc="-4" dirty="0">
                <a:solidFill>
                  <a:prstClr val="black"/>
                </a:solidFill>
                <a:latin typeface="Gill Sans MT"/>
                <a:cs typeface="Gill Sans MT"/>
              </a:rPr>
              <a:t>Speakers</a:t>
            </a:r>
            <a:endParaRPr sz="1152">
              <a:solidFill>
                <a:prstClr val="black"/>
              </a:solidFill>
              <a:latin typeface="Gill Sans MT"/>
              <a:cs typeface="Gill Sans MT"/>
            </a:endParaRPr>
          </a:p>
        </p:txBody>
      </p:sp>
      <p:sp>
        <p:nvSpPr>
          <p:cNvPr id="25" name="object 25"/>
          <p:cNvSpPr txBox="1"/>
          <p:nvPr/>
        </p:nvSpPr>
        <p:spPr>
          <a:xfrm>
            <a:off x="303059" y="1450857"/>
            <a:ext cx="3088582" cy="684583"/>
          </a:xfrm>
          <a:prstGeom prst="rect">
            <a:avLst/>
          </a:prstGeom>
        </p:spPr>
        <p:txBody>
          <a:bodyPr vert="horz" wrap="square" lIns="0" tIns="10450" rIns="0" bIns="0" rtlCol="0">
            <a:spAutoFit/>
          </a:bodyPr>
          <a:lstStyle/>
          <a:p>
            <a:pPr marL="10451" marR="4180" defTabSz="752460">
              <a:lnSpc>
                <a:spcPct val="121300"/>
              </a:lnSpc>
              <a:spcBef>
                <a:spcPts val="82"/>
              </a:spcBef>
            </a:pPr>
            <a:r>
              <a:rPr sz="905" spc="8" dirty="0">
                <a:solidFill>
                  <a:srgbClr val="58595B"/>
                </a:solidFill>
                <a:latin typeface="Gill Sans MT"/>
                <a:cs typeface="Gill Sans MT"/>
              </a:rPr>
              <a:t>Two-thirds </a:t>
            </a:r>
            <a:r>
              <a:rPr sz="905" spc="37" dirty="0">
                <a:solidFill>
                  <a:srgbClr val="58595B"/>
                </a:solidFill>
                <a:latin typeface="Gill Sans MT"/>
                <a:cs typeface="Gill Sans MT"/>
              </a:rPr>
              <a:t>of </a:t>
            </a:r>
            <a:r>
              <a:rPr sz="905" spc="45" dirty="0">
                <a:solidFill>
                  <a:srgbClr val="58595B"/>
                </a:solidFill>
                <a:latin typeface="Gill Sans MT"/>
                <a:cs typeface="Gill Sans MT"/>
              </a:rPr>
              <a:t>consumers </a:t>
            </a:r>
            <a:r>
              <a:rPr sz="905" spc="74" dirty="0">
                <a:solidFill>
                  <a:srgbClr val="58595B"/>
                </a:solidFill>
                <a:latin typeface="Gill Sans MT"/>
                <a:cs typeface="Gill Sans MT"/>
              </a:rPr>
              <a:t>say </a:t>
            </a:r>
            <a:r>
              <a:rPr sz="905" spc="25" dirty="0">
                <a:solidFill>
                  <a:srgbClr val="58595B"/>
                </a:solidFill>
                <a:latin typeface="Gill Sans MT"/>
                <a:cs typeface="Gill Sans MT"/>
              </a:rPr>
              <a:t>how </a:t>
            </a:r>
            <a:r>
              <a:rPr sz="905" spc="16" dirty="0">
                <a:solidFill>
                  <a:srgbClr val="58595B"/>
                </a:solidFill>
                <a:latin typeface="Gill Sans MT"/>
                <a:cs typeface="Gill Sans MT"/>
              </a:rPr>
              <a:t>well </a:t>
            </a:r>
            <a:r>
              <a:rPr sz="905" spc="94" dirty="0">
                <a:solidFill>
                  <a:srgbClr val="58595B"/>
                </a:solidFill>
                <a:latin typeface="Gill Sans MT"/>
                <a:cs typeface="Gill Sans MT"/>
              </a:rPr>
              <a:t>a </a:t>
            </a:r>
            <a:r>
              <a:rPr sz="905" spc="25" dirty="0">
                <a:solidFill>
                  <a:srgbClr val="58595B"/>
                </a:solidFill>
                <a:latin typeface="Gill Sans MT"/>
                <a:cs typeface="Gill Sans MT"/>
              </a:rPr>
              <a:t>voice </a:t>
            </a:r>
            <a:r>
              <a:rPr sz="905" spc="62" dirty="0">
                <a:solidFill>
                  <a:srgbClr val="58595B"/>
                </a:solidFill>
                <a:latin typeface="Gill Sans MT"/>
                <a:cs typeface="Gill Sans MT"/>
              </a:rPr>
              <a:t>assistant  </a:t>
            </a:r>
            <a:r>
              <a:rPr sz="905" spc="41" dirty="0">
                <a:solidFill>
                  <a:srgbClr val="58595B"/>
                </a:solidFill>
                <a:latin typeface="Gill Sans MT"/>
                <a:cs typeface="Gill Sans MT"/>
              </a:rPr>
              <a:t>understands</a:t>
            </a:r>
            <a:r>
              <a:rPr sz="905" spc="-33" dirty="0">
                <a:solidFill>
                  <a:srgbClr val="58595B"/>
                </a:solidFill>
                <a:latin typeface="Gill Sans MT"/>
                <a:cs typeface="Gill Sans MT"/>
              </a:rPr>
              <a:t> </a:t>
            </a:r>
            <a:r>
              <a:rPr sz="905" spc="37" dirty="0">
                <a:solidFill>
                  <a:srgbClr val="58595B"/>
                </a:solidFill>
                <a:latin typeface="Gill Sans MT"/>
                <a:cs typeface="Gill Sans MT"/>
              </a:rPr>
              <a:t>them</a:t>
            </a:r>
            <a:r>
              <a:rPr sz="905" spc="-33"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70" dirty="0">
                <a:solidFill>
                  <a:srgbClr val="58595B"/>
                </a:solidFill>
                <a:latin typeface="Gill Sans MT"/>
                <a:cs typeface="Gill Sans MT"/>
              </a:rPr>
              <a:t>an</a:t>
            </a:r>
            <a:r>
              <a:rPr sz="905" spc="-33" dirty="0">
                <a:solidFill>
                  <a:srgbClr val="58595B"/>
                </a:solidFill>
                <a:latin typeface="Gill Sans MT"/>
                <a:cs typeface="Gill Sans MT"/>
              </a:rPr>
              <a:t> </a:t>
            </a:r>
            <a:r>
              <a:rPr sz="905" spc="25" dirty="0">
                <a:solidFill>
                  <a:srgbClr val="58595B"/>
                </a:solidFill>
                <a:latin typeface="Gill Sans MT"/>
                <a:cs typeface="Gill Sans MT"/>
              </a:rPr>
              <a:t>important</a:t>
            </a:r>
            <a:r>
              <a:rPr sz="905" spc="-33" dirty="0">
                <a:solidFill>
                  <a:srgbClr val="58595B"/>
                </a:solidFill>
                <a:latin typeface="Gill Sans MT"/>
                <a:cs typeface="Gill Sans MT"/>
              </a:rPr>
              <a:t> </a:t>
            </a:r>
            <a:r>
              <a:rPr sz="905" spc="21" dirty="0">
                <a:solidFill>
                  <a:srgbClr val="58595B"/>
                </a:solidFill>
                <a:latin typeface="Gill Sans MT"/>
                <a:cs typeface="Gill Sans MT"/>
              </a:rPr>
              <a:t>quality.</a:t>
            </a:r>
            <a:r>
              <a:rPr sz="905" spc="-45"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53" dirty="0">
                <a:solidFill>
                  <a:srgbClr val="58595B"/>
                </a:solidFill>
                <a:latin typeface="Gill Sans MT"/>
                <a:cs typeface="Gill Sans MT"/>
              </a:rPr>
              <a:t>is</a:t>
            </a:r>
            <a:r>
              <a:rPr sz="905" spc="-33" dirty="0">
                <a:solidFill>
                  <a:srgbClr val="58595B"/>
                </a:solidFill>
                <a:latin typeface="Gill Sans MT"/>
                <a:cs typeface="Gill Sans MT"/>
              </a:rPr>
              <a:t> </a:t>
            </a:r>
            <a:r>
              <a:rPr sz="905" spc="21" dirty="0">
                <a:solidFill>
                  <a:srgbClr val="58595B"/>
                </a:solidFill>
                <a:latin typeface="Gill Sans MT"/>
                <a:cs typeface="Gill Sans MT"/>
              </a:rPr>
              <a:t>followed</a:t>
            </a:r>
            <a:r>
              <a:rPr sz="905" spc="-29" dirty="0">
                <a:solidFill>
                  <a:srgbClr val="58595B"/>
                </a:solidFill>
                <a:latin typeface="Gill Sans MT"/>
                <a:cs typeface="Gill Sans MT"/>
              </a:rPr>
              <a:t> </a:t>
            </a:r>
            <a:r>
              <a:rPr sz="905" spc="37" dirty="0">
                <a:solidFill>
                  <a:srgbClr val="58595B"/>
                </a:solidFill>
                <a:latin typeface="Gill Sans MT"/>
                <a:cs typeface="Gill Sans MT"/>
              </a:rPr>
              <a:t>by  </a:t>
            </a:r>
            <a:r>
              <a:rPr sz="905" spc="45" dirty="0">
                <a:solidFill>
                  <a:srgbClr val="58595B"/>
                </a:solidFill>
                <a:latin typeface="Gill Sans MT"/>
                <a:cs typeface="Gill Sans MT"/>
              </a:rPr>
              <a:t>sound</a:t>
            </a:r>
            <a:r>
              <a:rPr sz="905" spc="-33" dirty="0">
                <a:solidFill>
                  <a:srgbClr val="58595B"/>
                </a:solidFill>
                <a:latin typeface="Gill Sans MT"/>
                <a:cs typeface="Gill Sans MT"/>
              </a:rPr>
              <a:t> </a:t>
            </a:r>
            <a:r>
              <a:rPr sz="905" spc="29" dirty="0">
                <a:solidFill>
                  <a:srgbClr val="58595B"/>
                </a:solidFill>
                <a:latin typeface="Gill Sans MT"/>
                <a:cs typeface="Gill Sans MT"/>
              </a:rPr>
              <a:t>quality</a:t>
            </a:r>
            <a:r>
              <a:rPr sz="905" spc="-33" dirty="0">
                <a:solidFill>
                  <a:srgbClr val="58595B"/>
                </a:solidFill>
                <a:latin typeface="Gill Sans MT"/>
                <a:cs typeface="Gill Sans MT"/>
              </a:rPr>
              <a:t> </a:t>
            </a:r>
            <a:r>
              <a:rPr sz="905" spc="41" dirty="0">
                <a:solidFill>
                  <a:srgbClr val="58595B"/>
                </a:solidFill>
                <a:latin typeface="Gill Sans MT"/>
                <a:cs typeface="Gill Sans MT"/>
              </a:rPr>
              <a:t>at</a:t>
            </a:r>
            <a:r>
              <a:rPr sz="905" spc="-29" dirty="0">
                <a:solidFill>
                  <a:srgbClr val="58595B"/>
                </a:solidFill>
                <a:latin typeface="Gill Sans MT"/>
                <a:cs typeface="Gill Sans MT"/>
              </a:rPr>
              <a:t> </a:t>
            </a:r>
            <a:r>
              <a:rPr sz="905" spc="29" dirty="0">
                <a:solidFill>
                  <a:srgbClr val="58595B"/>
                </a:solidFill>
                <a:latin typeface="Gill Sans MT"/>
                <a:cs typeface="Gill Sans MT"/>
              </a:rPr>
              <a:t>54.9%,</a:t>
            </a:r>
            <a:r>
              <a:rPr sz="905" spc="-33" dirty="0">
                <a:solidFill>
                  <a:srgbClr val="58595B"/>
                </a:solidFill>
                <a:latin typeface="Gill Sans MT"/>
                <a:cs typeface="Gill Sans MT"/>
              </a:rPr>
              <a:t> </a:t>
            </a:r>
            <a:r>
              <a:rPr sz="905" spc="25" dirty="0">
                <a:solidFill>
                  <a:srgbClr val="58595B"/>
                </a:solidFill>
                <a:latin typeface="Gill Sans MT"/>
                <a:cs typeface="Gill Sans MT"/>
              </a:rPr>
              <a:t>how</a:t>
            </a:r>
            <a:r>
              <a:rPr sz="905" spc="-33" dirty="0">
                <a:solidFill>
                  <a:srgbClr val="58595B"/>
                </a:solidFill>
                <a:latin typeface="Gill Sans MT"/>
                <a:cs typeface="Gill Sans MT"/>
              </a:rPr>
              <a:t> </a:t>
            </a:r>
            <a:r>
              <a:rPr sz="905" spc="62" dirty="0">
                <a:solidFill>
                  <a:srgbClr val="58595B"/>
                </a:solidFill>
                <a:latin typeface="Gill Sans MT"/>
                <a:cs typeface="Gill Sans MT"/>
              </a:rPr>
              <a:t>much</a:t>
            </a:r>
            <a:r>
              <a:rPr sz="905" spc="-29" dirty="0">
                <a:solidFill>
                  <a:srgbClr val="58595B"/>
                </a:solidFill>
                <a:latin typeface="Gill Sans MT"/>
                <a:cs typeface="Gill Sans MT"/>
              </a:rPr>
              <a:t> </a:t>
            </a:r>
            <a:r>
              <a:rPr sz="905" spc="-8" dirty="0">
                <a:solidFill>
                  <a:srgbClr val="58595B"/>
                </a:solidFill>
                <a:latin typeface="Gill Sans MT"/>
                <a:cs typeface="Gill Sans MT"/>
              </a:rPr>
              <a:t>it</a:t>
            </a:r>
            <a:r>
              <a:rPr sz="905" spc="-33" dirty="0">
                <a:solidFill>
                  <a:srgbClr val="58595B"/>
                </a:solidFill>
                <a:latin typeface="Gill Sans MT"/>
                <a:cs typeface="Gill Sans MT"/>
              </a:rPr>
              <a:t> </a:t>
            </a:r>
            <a:r>
              <a:rPr sz="905" spc="66" dirty="0">
                <a:solidFill>
                  <a:srgbClr val="58595B"/>
                </a:solidFill>
                <a:latin typeface="Gill Sans MT"/>
                <a:cs typeface="Gill Sans MT"/>
              </a:rPr>
              <a:t>can</a:t>
            </a:r>
            <a:r>
              <a:rPr sz="905" spc="-33" dirty="0">
                <a:solidFill>
                  <a:srgbClr val="58595B"/>
                </a:solidFill>
                <a:latin typeface="Gill Sans MT"/>
                <a:cs typeface="Gill Sans MT"/>
              </a:rPr>
              <a:t> </a:t>
            </a:r>
            <a:r>
              <a:rPr sz="905" spc="21" dirty="0">
                <a:solidFill>
                  <a:srgbClr val="58595B"/>
                </a:solidFill>
                <a:latin typeface="Gill Sans MT"/>
                <a:cs typeface="Gill Sans MT"/>
              </a:rPr>
              <a:t>do</a:t>
            </a:r>
            <a:r>
              <a:rPr sz="905" spc="-29" dirty="0">
                <a:solidFill>
                  <a:srgbClr val="58595B"/>
                </a:solidFill>
                <a:latin typeface="Gill Sans MT"/>
                <a:cs typeface="Gill Sans MT"/>
              </a:rPr>
              <a:t> </a:t>
            </a:r>
            <a:r>
              <a:rPr sz="905" spc="41" dirty="0">
                <a:solidFill>
                  <a:srgbClr val="58595B"/>
                </a:solidFill>
                <a:latin typeface="Gill Sans MT"/>
                <a:cs typeface="Gill Sans MT"/>
              </a:rPr>
              <a:t>at</a:t>
            </a:r>
            <a:r>
              <a:rPr sz="905" spc="-33" dirty="0">
                <a:solidFill>
                  <a:srgbClr val="58595B"/>
                </a:solidFill>
                <a:latin typeface="Gill Sans MT"/>
                <a:cs typeface="Gill Sans MT"/>
              </a:rPr>
              <a:t> </a:t>
            </a:r>
            <a:r>
              <a:rPr sz="905" spc="29" dirty="0">
                <a:solidFill>
                  <a:srgbClr val="58595B"/>
                </a:solidFill>
                <a:latin typeface="Gill Sans MT"/>
                <a:cs typeface="Gill Sans MT"/>
              </a:rPr>
              <a:t>50.7%,</a:t>
            </a:r>
            <a:r>
              <a:rPr sz="905" spc="-33"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16" dirty="0">
                <a:solidFill>
                  <a:srgbClr val="58595B"/>
                </a:solidFill>
                <a:latin typeface="Gill Sans MT"/>
                <a:cs typeface="Gill Sans MT"/>
              </a:rPr>
              <a:t>the  </a:t>
            </a:r>
            <a:r>
              <a:rPr sz="905" spc="49" dirty="0">
                <a:solidFill>
                  <a:srgbClr val="58595B"/>
                </a:solidFill>
                <a:latin typeface="Gill Sans MT"/>
                <a:cs typeface="Gill Sans MT"/>
              </a:rPr>
              <a:t>speed</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37" dirty="0">
                <a:solidFill>
                  <a:srgbClr val="58595B"/>
                </a:solidFill>
                <a:latin typeface="Gill Sans MT"/>
                <a:cs typeface="Gill Sans MT"/>
              </a:rPr>
              <a:t>response</a:t>
            </a:r>
            <a:r>
              <a:rPr sz="905" spc="-25" dirty="0">
                <a:solidFill>
                  <a:srgbClr val="58595B"/>
                </a:solidFill>
                <a:latin typeface="Gill Sans MT"/>
                <a:cs typeface="Gill Sans MT"/>
              </a:rPr>
              <a:t> </a:t>
            </a:r>
            <a:r>
              <a:rPr sz="905" spc="41" dirty="0">
                <a:solidFill>
                  <a:srgbClr val="58595B"/>
                </a:solidFill>
                <a:latin typeface="Gill Sans MT"/>
                <a:cs typeface="Gill Sans MT"/>
              </a:rPr>
              <a:t>at</a:t>
            </a:r>
            <a:r>
              <a:rPr sz="905" spc="-29" dirty="0">
                <a:solidFill>
                  <a:srgbClr val="58595B"/>
                </a:solidFill>
                <a:latin typeface="Gill Sans MT"/>
                <a:cs typeface="Gill Sans MT"/>
              </a:rPr>
              <a:t> </a:t>
            </a:r>
            <a:r>
              <a:rPr sz="905" spc="33" dirty="0">
                <a:solidFill>
                  <a:srgbClr val="58595B"/>
                </a:solidFill>
                <a:latin typeface="Gill Sans MT"/>
                <a:cs typeface="Gill Sans MT"/>
              </a:rPr>
              <a:t>45.1%.</a:t>
            </a:r>
            <a:r>
              <a:rPr sz="905" spc="-25" dirty="0">
                <a:solidFill>
                  <a:srgbClr val="58595B"/>
                </a:solidFill>
                <a:latin typeface="Gill Sans MT"/>
                <a:cs typeface="Gill Sans MT"/>
              </a:rPr>
              <a:t> </a:t>
            </a:r>
            <a:r>
              <a:rPr sz="905" spc="16" dirty="0">
                <a:solidFill>
                  <a:srgbClr val="58595B"/>
                </a:solidFill>
                <a:latin typeface="Gill Sans MT"/>
                <a:cs typeface="Gill Sans MT"/>
              </a:rPr>
              <a:t>Every</a:t>
            </a:r>
            <a:r>
              <a:rPr sz="905" spc="-29" dirty="0">
                <a:solidFill>
                  <a:srgbClr val="58595B"/>
                </a:solidFill>
                <a:latin typeface="Gill Sans MT"/>
                <a:cs typeface="Gill Sans MT"/>
              </a:rPr>
              <a:t> </a:t>
            </a:r>
            <a:r>
              <a:rPr sz="905" dirty="0">
                <a:solidFill>
                  <a:srgbClr val="58595B"/>
                </a:solidFill>
                <a:latin typeface="Gill Sans MT"/>
                <a:cs typeface="Gill Sans MT"/>
              </a:rPr>
              <a:t>other</a:t>
            </a:r>
            <a:r>
              <a:rPr sz="905" spc="-25" dirty="0">
                <a:solidFill>
                  <a:srgbClr val="58595B"/>
                </a:solidFill>
                <a:latin typeface="Gill Sans MT"/>
                <a:cs typeface="Gill Sans MT"/>
              </a:rPr>
              <a:t> </a:t>
            </a:r>
            <a:r>
              <a:rPr sz="905" spc="29" dirty="0">
                <a:solidFill>
                  <a:srgbClr val="58595B"/>
                </a:solidFill>
                <a:latin typeface="Gill Sans MT"/>
                <a:cs typeface="Gill Sans MT"/>
              </a:rPr>
              <a:t>quality</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16" dirty="0">
                <a:solidFill>
                  <a:srgbClr val="58595B"/>
                </a:solidFill>
                <a:latin typeface="Gill Sans MT"/>
                <a:cs typeface="Gill Sans MT"/>
              </a:rPr>
              <a:t>well</a:t>
            </a:r>
            <a:r>
              <a:rPr sz="905" spc="-25" dirty="0">
                <a:solidFill>
                  <a:srgbClr val="58595B"/>
                </a:solidFill>
                <a:latin typeface="Gill Sans MT"/>
                <a:cs typeface="Gill Sans MT"/>
              </a:rPr>
              <a:t> </a:t>
            </a:r>
            <a:r>
              <a:rPr sz="905" spc="29" dirty="0">
                <a:solidFill>
                  <a:srgbClr val="58595B"/>
                </a:solidFill>
                <a:latin typeface="Gill Sans MT"/>
                <a:cs typeface="Gill Sans MT"/>
              </a:rPr>
              <a:t>behind</a:t>
            </a:r>
            <a:endParaRPr sz="905">
              <a:solidFill>
                <a:prstClr val="black"/>
              </a:solidFill>
              <a:latin typeface="Gill Sans MT"/>
              <a:cs typeface="Gill Sans MT"/>
            </a:endParaRPr>
          </a:p>
        </p:txBody>
      </p:sp>
      <p:sp>
        <p:nvSpPr>
          <p:cNvPr id="26" name="object 26"/>
          <p:cNvSpPr txBox="1"/>
          <p:nvPr/>
        </p:nvSpPr>
        <p:spPr>
          <a:xfrm>
            <a:off x="303058" y="3060661"/>
            <a:ext cx="3230705" cy="347567"/>
          </a:xfrm>
          <a:prstGeom prst="rect">
            <a:avLst/>
          </a:prstGeom>
        </p:spPr>
        <p:txBody>
          <a:bodyPr vert="horz" wrap="square" lIns="0" tIns="10450" rIns="0" bIns="0" rtlCol="0">
            <a:spAutoFit/>
          </a:bodyPr>
          <a:lstStyle/>
          <a:p>
            <a:pPr marL="10451" marR="4180" defTabSz="752460">
              <a:lnSpc>
                <a:spcPct val="121300"/>
              </a:lnSpc>
              <a:spcBef>
                <a:spcPts val="82"/>
              </a:spcBef>
            </a:pPr>
            <a:r>
              <a:rPr sz="905" spc="25" dirty="0">
                <a:solidFill>
                  <a:srgbClr val="58595B"/>
                </a:solidFill>
                <a:latin typeface="Gill Sans MT"/>
                <a:cs typeface="Gill Sans MT"/>
              </a:rPr>
              <a:t>that personality </a:t>
            </a:r>
            <a:r>
              <a:rPr sz="905" spc="53" dirty="0">
                <a:solidFill>
                  <a:srgbClr val="58595B"/>
                </a:solidFill>
                <a:latin typeface="Gill Sans MT"/>
                <a:cs typeface="Gill Sans MT"/>
              </a:rPr>
              <a:t>is </a:t>
            </a:r>
            <a:r>
              <a:rPr sz="905" spc="25" dirty="0">
                <a:solidFill>
                  <a:srgbClr val="58595B"/>
                </a:solidFill>
                <a:latin typeface="Gill Sans MT"/>
                <a:cs typeface="Gill Sans MT"/>
              </a:rPr>
              <a:t>offered </a:t>
            </a:r>
            <a:r>
              <a:rPr sz="905" spc="37" dirty="0">
                <a:solidFill>
                  <a:srgbClr val="58595B"/>
                </a:solidFill>
                <a:latin typeface="Gill Sans MT"/>
                <a:cs typeface="Gill Sans MT"/>
              </a:rPr>
              <a:t>by </a:t>
            </a:r>
            <a:r>
              <a:rPr sz="905" spc="33" dirty="0">
                <a:solidFill>
                  <a:srgbClr val="58595B"/>
                </a:solidFill>
                <a:latin typeface="Gill Sans MT"/>
                <a:cs typeface="Gill Sans MT"/>
              </a:rPr>
              <a:t>all </a:t>
            </a:r>
            <a:r>
              <a:rPr sz="905" spc="37" dirty="0">
                <a:solidFill>
                  <a:srgbClr val="58595B"/>
                </a:solidFill>
                <a:latin typeface="Gill Sans MT"/>
                <a:cs typeface="Gill Sans MT"/>
              </a:rPr>
              <a:t>of </a:t>
            </a:r>
            <a:r>
              <a:rPr sz="905" spc="16" dirty="0">
                <a:solidFill>
                  <a:srgbClr val="58595B"/>
                </a:solidFill>
                <a:latin typeface="Gill Sans MT"/>
                <a:cs typeface="Gill Sans MT"/>
              </a:rPr>
              <a:t>the </a:t>
            </a:r>
            <a:r>
              <a:rPr sz="905" spc="45" dirty="0">
                <a:solidFill>
                  <a:srgbClr val="58595B"/>
                </a:solidFill>
                <a:latin typeface="Gill Sans MT"/>
                <a:cs typeface="Gill Sans MT"/>
              </a:rPr>
              <a:t>leading </a:t>
            </a:r>
            <a:r>
              <a:rPr sz="905" spc="25" dirty="0">
                <a:solidFill>
                  <a:srgbClr val="58595B"/>
                </a:solidFill>
                <a:latin typeface="Gill Sans MT"/>
                <a:cs typeface="Gill Sans MT"/>
              </a:rPr>
              <a:t>voice </a:t>
            </a:r>
            <a:r>
              <a:rPr sz="905" spc="62" dirty="0">
                <a:solidFill>
                  <a:srgbClr val="58595B"/>
                </a:solidFill>
                <a:latin typeface="Gill Sans MT"/>
                <a:cs typeface="Gill Sans MT"/>
              </a:rPr>
              <a:t>assistant  </a:t>
            </a:r>
            <a:r>
              <a:rPr sz="905" spc="12" dirty="0">
                <a:solidFill>
                  <a:srgbClr val="58595B"/>
                </a:solidFill>
                <a:latin typeface="Gill Sans MT"/>
                <a:cs typeface="Gill Sans MT"/>
              </a:rPr>
              <a:t>providers,</a:t>
            </a:r>
            <a:r>
              <a:rPr sz="905" spc="-33" dirty="0">
                <a:solidFill>
                  <a:srgbClr val="58595B"/>
                </a:solidFill>
                <a:latin typeface="Gill Sans MT"/>
                <a:cs typeface="Gill Sans MT"/>
              </a:rPr>
              <a:t> </a:t>
            </a:r>
            <a:r>
              <a:rPr sz="905" spc="25" dirty="0">
                <a:solidFill>
                  <a:srgbClr val="58595B"/>
                </a:solidFill>
                <a:latin typeface="Gill Sans MT"/>
                <a:cs typeface="Gill Sans MT"/>
              </a:rPr>
              <a:t>but</a:t>
            </a:r>
            <a:r>
              <a:rPr sz="905" spc="-29" dirty="0">
                <a:solidFill>
                  <a:srgbClr val="58595B"/>
                </a:solidFill>
                <a:latin typeface="Gill Sans MT"/>
                <a:cs typeface="Gill Sans MT"/>
              </a:rPr>
              <a:t> </a:t>
            </a:r>
            <a:r>
              <a:rPr sz="905" spc="-8" dirty="0">
                <a:solidFill>
                  <a:srgbClr val="58595B"/>
                </a:solidFill>
                <a:latin typeface="Gill Sans MT"/>
                <a:cs typeface="Gill Sans MT"/>
              </a:rPr>
              <a:t>it</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21" dirty="0">
                <a:solidFill>
                  <a:srgbClr val="58595B"/>
                </a:solidFill>
                <a:latin typeface="Gill Sans MT"/>
                <a:cs typeface="Gill Sans MT"/>
              </a:rPr>
              <a:t>clearly</a:t>
            </a:r>
            <a:r>
              <a:rPr sz="905" spc="-29" dirty="0">
                <a:solidFill>
                  <a:srgbClr val="58595B"/>
                </a:solidFill>
                <a:latin typeface="Gill Sans MT"/>
                <a:cs typeface="Gill Sans MT"/>
              </a:rPr>
              <a:t> </a:t>
            </a:r>
            <a:r>
              <a:rPr sz="905" spc="8" dirty="0">
                <a:solidFill>
                  <a:srgbClr val="58595B"/>
                </a:solidFill>
                <a:latin typeface="Gill Sans MT"/>
                <a:cs typeface="Gill Sans MT"/>
              </a:rPr>
              <a:t>not</a:t>
            </a:r>
            <a:r>
              <a:rPr sz="905" spc="-29" dirty="0">
                <a:solidFill>
                  <a:srgbClr val="58595B"/>
                </a:solidFill>
                <a:latin typeface="Gill Sans MT"/>
                <a:cs typeface="Gill Sans MT"/>
              </a:rPr>
              <a:t> </a:t>
            </a:r>
            <a:r>
              <a:rPr sz="905" spc="45" dirty="0">
                <a:solidFill>
                  <a:srgbClr val="58595B"/>
                </a:solidFill>
                <a:latin typeface="Gill Sans MT"/>
                <a:cs typeface="Gill Sans MT"/>
              </a:rPr>
              <a:t>something</a:t>
            </a:r>
            <a:r>
              <a:rPr sz="905" spc="-29" dirty="0">
                <a:solidFill>
                  <a:srgbClr val="58595B"/>
                </a:solidFill>
                <a:latin typeface="Gill Sans MT"/>
                <a:cs typeface="Gill Sans MT"/>
              </a:rPr>
              <a:t> </a:t>
            </a:r>
            <a:r>
              <a:rPr sz="905" spc="53" dirty="0">
                <a:solidFill>
                  <a:srgbClr val="58595B"/>
                </a:solidFill>
                <a:latin typeface="Gill Sans MT"/>
                <a:cs typeface="Gill Sans MT"/>
              </a:rPr>
              <a:t>having</a:t>
            </a:r>
            <a:r>
              <a:rPr sz="905" spc="-29" dirty="0">
                <a:solidFill>
                  <a:srgbClr val="58595B"/>
                </a:solidFill>
                <a:latin typeface="Gill Sans MT"/>
                <a:cs typeface="Gill Sans MT"/>
              </a:rPr>
              <a:t> </a:t>
            </a:r>
            <a:r>
              <a:rPr sz="905" spc="70" dirty="0">
                <a:solidFill>
                  <a:srgbClr val="58595B"/>
                </a:solidFill>
                <a:latin typeface="Gill Sans MT"/>
                <a:cs typeface="Gill Sans MT"/>
              </a:rPr>
              <a:t>an</a:t>
            </a:r>
            <a:r>
              <a:rPr sz="905" spc="-29" dirty="0">
                <a:solidFill>
                  <a:srgbClr val="58595B"/>
                </a:solidFill>
                <a:latin typeface="Gill Sans MT"/>
                <a:cs typeface="Gill Sans MT"/>
              </a:rPr>
              <a:t> </a:t>
            </a:r>
            <a:r>
              <a:rPr sz="905" spc="45" dirty="0">
                <a:solidFill>
                  <a:srgbClr val="58595B"/>
                </a:solidFill>
                <a:latin typeface="Gill Sans MT"/>
                <a:cs typeface="Gill Sans MT"/>
              </a:rPr>
              <a:t>impact</a:t>
            </a:r>
            <a:r>
              <a:rPr sz="905" spc="-29" dirty="0">
                <a:solidFill>
                  <a:srgbClr val="58595B"/>
                </a:solidFill>
                <a:latin typeface="Gill Sans MT"/>
                <a:cs typeface="Gill Sans MT"/>
              </a:rPr>
              <a:t> </a:t>
            </a:r>
            <a:r>
              <a:rPr sz="905" spc="16" dirty="0">
                <a:solidFill>
                  <a:srgbClr val="58595B"/>
                </a:solidFill>
                <a:latin typeface="Gill Sans MT"/>
                <a:cs typeface="Gill Sans MT"/>
              </a:rPr>
              <a:t>today.</a:t>
            </a:r>
            <a:endParaRPr sz="905">
              <a:solidFill>
                <a:prstClr val="black"/>
              </a:solidFill>
              <a:latin typeface="Gill Sans MT"/>
              <a:cs typeface="Gill Sans MT"/>
            </a:endParaRPr>
          </a:p>
        </p:txBody>
      </p:sp>
      <p:sp>
        <p:nvSpPr>
          <p:cNvPr id="27" name="object 27"/>
          <p:cNvSpPr txBox="1"/>
          <p:nvPr/>
        </p:nvSpPr>
        <p:spPr>
          <a:xfrm>
            <a:off x="303058" y="3499667"/>
            <a:ext cx="3174797" cy="684583"/>
          </a:xfrm>
          <a:prstGeom prst="rect">
            <a:avLst/>
          </a:prstGeom>
        </p:spPr>
        <p:txBody>
          <a:bodyPr vert="horz" wrap="square" lIns="0" tIns="10450" rIns="0" bIns="0" rtlCol="0">
            <a:spAutoFit/>
          </a:bodyPr>
          <a:lstStyle/>
          <a:p>
            <a:pPr marL="10451" marR="4180" defTabSz="752460">
              <a:lnSpc>
                <a:spcPct val="121200"/>
              </a:lnSpc>
              <a:spcBef>
                <a:spcPts val="82"/>
              </a:spcBef>
            </a:pPr>
            <a:r>
              <a:rPr sz="905" spc="-4" dirty="0">
                <a:solidFill>
                  <a:srgbClr val="58595B"/>
                </a:solidFill>
                <a:latin typeface="Gill Sans MT"/>
                <a:cs typeface="Gill Sans MT"/>
              </a:rPr>
              <a:t>It </a:t>
            </a:r>
            <a:r>
              <a:rPr sz="905" spc="53" dirty="0">
                <a:solidFill>
                  <a:srgbClr val="58595B"/>
                </a:solidFill>
                <a:latin typeface="Gill Sans MT"/>
                <a:cs typeface="Gill Sans MT"/>
              </a:rPr>
              <a:t>is also </a:t>
            </a:r>
            <a:r>
              <a:rPr sz="905" spc="29" dirty="0">
                <a:solidFill>
                  <a:srgbClr val="58595B"/>
                </a:solidFill>
                <a:latin typeface="Gill Sans MT"/>
                <a:cs typeface="Gill Sans MT"/>
              </a:rPr>
              <a:t>notable </a:t>
            </a:r>
            <a:r>
              <a:rPr sz="905" spc="25" dirty="0">
                <a:solidFill>
                  <a:srgbClr val="58595B"/>
                </a:solidFill>
                <a:latin typeface="Gill Sans MT"/>
                <a:cs typeface="Gill Sans MT"/>
              </a:rPr>
              <a:t>that </a:t>
            </a:r>
            <a:r>
              <a:rPr sz="905" spc="41" dirty="0">
                <a:solidFill>
                  <a:srgbClr val="58595B"/>
                </a:solidFill>
                <a:latin typeface="Gill Sans MT"/>
                <a:cs typeface="Gill Sans MT"/>
              </a:rPr>
              <a:t>smartphone </a:t>
            </a:r>
            <a:r>
              <a:rPr sz="905" spc="25" dirty="0">
                <a:solidFill>
                  <a:srgbClr val="58595B"/>
                </a:solidFill>
                <a:latin typeface="Gill Sans MT"/>
                <a:cs typeface="Gill Sans MT"/>
              </a:rPr>
              <a:t>ownership </a:t>
            </a:r>
            <a:r>
              <a:rPr sz="905" spc="16" dirty="0">
                <a:solidFill>
                  <a:srgbClr val="58595B"/>
                </a:solidFill>
                <a:latin typeface="Gill Sans MT"/>
                <a:cs typeface="Gill Sans MT"/>
              </a:rPr>
              <a:t>only </a:t>
            </a:r>
            <a:r>
              <a:rPr sz="905" spc="33" dirty="0">
                <a:solidFill>
                  <a:srgbClr val="58595B"/>
                </a:solidFill>
                <a:latin typeface="Gill Sans MT"/>
                <a:cs typeface="Gill Sans MT"/>
              </a:rPr>
              <a:t>influenced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29" dirty="0">
                <a:solidFill>
                  <a:srgbClr val="58595B"/>
                </a:solidFill>
                <a:latin typeface="Gill Sans MT"/>
                <a:cs typeface="Gill Sans MT"/>
              </a:rPr>
              <a:t> </a:t>
            </a:r>
            <a:r>
              <a:rPr sz="905" spc="29" dirty="0">
                <a:solidFill>
                  <a:srgbClr val="58595B"/>
                </a:solidFill>
                <a:latin typeface="Gill Sans MT"/>
                <a:cs typeface="Gill Sans MT"/>
              </a:rPr>
              <a:t>selection</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29" dirty="0">
                <a:solidFill>
                  <a:srgbClr val="58595B"/>
                </a:solidFill>
                <a:latin typeface="Gill Sans MT"/>
                <a:cs typeface="Gill Sans MT"/>
              </a:rPr>
              <a:t> </a:t>
            </a:r>
            <a:r>
              <a:rPr sz="905" spc="37" dirty="0">
                <a:solidFill>
                  <a:srgbClr val="58595B"/>
                </a:solidFill>
                <a:latin typeface="Gill Sans MT"/>
                <a:cs typeface="Gill Sans MT"/>
              </a:rPr>
              <a:t>about</a:t>
            </a:r>
            <a:r>
              <a:rPr sz="905" spc="-25" dirty="0">
                <a:solidFill>
                  <a:srgbClr val="58595B"/>
                </a:solidFill>
                <a:latin typeface="Gill Sans MT"/>
                <a:cs typeface="Gill Sans MT"/>
              </a:rPr>
              <a:t> </a:t>
            </a:r>
            <a:r>
              <a:rPr sz="905" spc="8" dirty="0">
                <a:solidFill>
                  <a:srgbClr val="58595B"/>
                </a:solidFill>
                <a:latin typeface="Gill Sans MT"/>
                <a:cs typeface="Gill Sans MT"/>
              </a:rPr>
              <a:t>one-in-ten</a:t>
            </a:r>
            <a:r>
              <a:rPr sz="905" spc="-29" dirty="0">
                <a:solidFill>
                  <a:srgbClr val="58595B"/>
                </a:solidFill>
                <a:latin typeface="Gill Sans MT"/>
                <a:cs typeface="Gill Sans MT"/>
              </a:rPr>
              <a:t> </a:t>
            </a:r>
            <a:r>
              <a:rPr sz="905" spc="41" dirty="0">
                <a:solidFill>
                  <a:srgbClr val="58595B"/>
                </a:solidFill>
                <a:latin typeface="Gill Sans MT"/>
                <a:cs typeface="Gill Sans MT"/>
              </a:rPr>
              <a:t>consumers.</a:t>
            </a:r>
            <a:r>
              <a:rPr sz="905" spc="-29" dirty="0">
                <a:solidFill>
                  <a:srgbClr val="58595B"/>
                </a:solidFill>
                <a:latin typeface="Gill Sans MT"/>
                <a:cs typeface="Gill Sans MT"/>
              </a:rPr>
              <a:t> </a:t>
            </a:r>
            <a:r>
              <a:rPr sz="905" spc="16" dirty="0">
                <a:solidFill>
                  <a:srgbClr val="58595B"/>
                </a:solidFill>
                <a:latin typeface="Gill Sans MT"/>
                <a:cs typeface="Gill Sans MT"/>
              </a:rPr>
              <a:t>Apple  </a:t>
            </a:r>
            <a:r>
              <a:rPr sz="905" spc="58" dirty="0">
                <a:solidFill>
                  <a:srgbClr val="58595B"/>
                </a:solidFill>
                <a:latin typeface="Gill Sans MT"/>
                <a:cs typeface="Gill Sans MT"/>
              </a:rPr>
              <a:t>and </a:t>
            </a:r>
            <a:r>
              <a:rPr sz="905" spc="16" dirty="0">
                <a:solidFill>
                  <a:srgbClr val="58595B"/>
                </a:solidFill>
                <a:latin typeface="Gill Sans MT"/>
                <a:cs typeface="Gill Sans MT"/>
              </a:rPr>
              <a:t>Google </a:t>
            </a:r>
            <a:r>
              <a:rPr sz="905" spc="25" dirty="0">
                <a:solidFill>
                  <a:srgbClr val="58595B"/>
                </a:solidFill>
                <a:latin typeface="Gill Sans MT"/>
                <a:cs typeface="Gill Sans MT"/>
              </a:rPr>
              <a:t>would </a:t>
            </a:r>
            <a:r>
              <a:rPr sz="905" spc="4" dirty="0">
                <a:solidFill>
                  <a:srgbClr val="58595B"/>
                </a:solidFill>
                <a:latin typeface="Gill Sans MT"/>
                <a:cs typeface="Gill Sans MT"/>
              </a:rPr>
              <a:t>like </a:t>
            </a:r>
            <a:r>
              <a:rPr sz="905" spc="25" dirty="0">
                <a:solidFill>
                  <a:srgbClr val="58595B"/>
                </a:solidFill>
                <a:latin typeface="Gill Sans MT"/>
                <a:cs typeface="Gill Sans MT"/>
              </a:rPr>
              <a:t>that </a:t>
            </a:r>
            <a:r>
              <a:rPr sz="905" spc="37" dirty="0">
                <a:solidFill>
                  <a:srgbClr val="58595B"/>
                </a:solidFill>
                <a:latin typeface="Gill Sans MT"/>
                <a:cs typeface="Gill Sans MT"/>
              </a:rPr>
              <a:t>linkage </a:t>
            </a:r>
            <a:r>
              <a:rPr sz="905" spc="-8" dirty="0">
                <a:solidFill>
                  <a:srgbClr val="58595B"/>
                </a:solidFill>
                <a:latin typeface="Gill Sans MT"/>
                <a:cs typeface="Gill Sans MT"/>
              </a:rPr>
              <a:t>to </a:t>
            </a:r>
            <a:r>
              <a:rPr sz="905" spc="37" dirty="0">
                <a:solidFill>
                  <a:srgbClr val="58595B"/>
                </a:solidFill>
                <a:latin typeface="Gill Sans MT"/>
                <a:cs typeface="Gill Sans MT"/>
              </a:rPr>
              <a:t>be </a:t>
            </a:r>
            <a:r>
              <a:rPr sz="905" spc="29" dirty="0">
                <a:solidFill>
                  <a:srgbClr val="58595B"/>
                </a:solidFill>
                <a:latin typeface="Gill Sans MT"/>
                <a:cs typeface="Gill Sans MT"/>
              </a:rPr>
              <a:t>higher </a:t>
            </a:r>
            <a:r>
              <a:rPr sz="905" spc="45" dirty="0">
                <a:solidFill>
                  <a:srgbClr val="58595B"/>
                </a:solidFill>
                <a:latin typeface="Gill Sans MT"/>
                <a:cs typeface="Gill Sans MT"/>
              </a:rPr>
              <a:t>given </a:t>
            </a:r>
            <a:r>
              <a:rPr sz="905" spc="-4" dirty="0">
                <a:solidFill>
                  <a:srgbClr val="58595B"/>
                </a:solidFill>
                <a:latin typeface="Gill Sans MT"/>
                <a:cs typeface="Gill Sans MT"/>
              </a:rPr>
              <a:t>their  </a:t>
            </a:r>
            <a:r>
              <a:rPr sz="905" spc="49" dirty="0">
                <a:solidFill>
                  <a:srgbClr val="58595B"/>
                </a:solidFill>
                <a:latin typeface="Gill Sans MT"/>
                <a:cs typeface="Gill Sans MT"/>
              </a:rPr>
              <a:t>dominance</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41" dirty="0">
                <a:solidFill>
                  <a:srgbClr val="58595B"/>
                </a:solidFill>
                <a:latin typeface="Gill Sans MT"/>
                <a:cs typeface="Gill Sans MT"/>
              </a:rPr>
              <a:t>smartphone-based</a:t>
            </a:r>
            <a:r>
              <a:rPr sz="905" spc="-29" dirty="0">
                <a:solidFill>
                  <a:srgbClr val="58595B"/>
                </a:solidFill>
                <a:latin typeface="Gill Sans MT"/>
                <a:cs typeface="Gill Sans MT"/>
              </a:rPr>
              <a:t>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66" dirty="0">
                <a:solidFill>
                  <a:srgbClr val="58595B"/>
                </a:solidFill>
                <a:latin typeface="Gill Sans MT"/>
                <a:cs typeface="Gill Sans MT"/>
              </a:rPr>
              <a:t>assistants</a:t>
            </a:r>
            <a:r>
              <a:rPr sz="905" spc="-33" dirty="0">
                <a:solidFill>
                  <a:srgbClr val="58595B"/>
                </a:solidFill>
                <a:latin typeface="Gill Sans MT"/>
                <a:cs typeface="Gill Sans MT"/>
              </a:rPr>
              <a:t> </a:t>
            </a:r>
            <a:r>
              <a:rPr sz="905" spc="12" dirty="0">
                <a:solidFill>
                  <a:srgbClr val="58595B"/>
                </a:solidFill>
                <a:latin typeface="Gill Sans MT"/>
                <a:cs typeface="Gill Sans MT"/>
              </a:rPr>
              <a:t>worldwide.</a:t>
            </a:r>
            <a:endParaRPr sz="905">
              <a:solidFill>
                <a:prstClr val="black"/>
              </a:solidFill>
              <a:latin typeface="Gill Sans MT"/>
              <a:cs typeface="Gill Sans MT"/>
            </a:endParaRPr>
          </a:p>
        </p:txBody>
      </p:sp>
      <p:sp>
        <p:nvSpPr>
          <p:cNvPr id="28" name="object 28"/>
          <p:cNvSpPr txBox="1">
            <a:spLocks noGrp="1"/>
          </p:cNvSpPr>
          <p:nvPr>
            <p:ph type="title"/>
          </p:nvPr>
        </p:nvSpPr>
        <p:spPr>
          <a:xfrm>
            <a:off x="303059" y="1062010"/>
            <a:ext cx="3360289" cy="289090"/>
          </a:xfrm>
          <a:prstGeom prst="rect">
            <a:avLst/>
          </a:prstGeom>
        </p:spPr>
        <p:txBody>
          <a:bodyPr vert="horz" wrap="square" lIns="0" tIns="10450" rIns="0" bIns="0" rtlCol="0">
            <a:spAutoFit/>
          </a:bodyPr>
          <a:lstStyle/>
          <a:p>
            <a:pPr marL="10451">
              <a:spcBef>
                <a:spcPts val="82"/>
              </a:spcBef>
            </a:pPr>
            <a:r>
              <a:rPr sz="1810" spc="-4" dirty="0">
                <a:solidFill>
                  <a:srgbClr val="BD008C"/>
                </a:solidFill>
              </a:rPr>
              <a:t>Consumers </a:t>
            </a:r>
            <a:r>
              <a:rPr sz="1810" spc="-103" dirty="0">
                <a:solidFill>
                  <a:srgbClr val="BD008C"/>
                </a:solidFill>
              </a:rPr>
              <a:t>Want </a:t>
            </a:r>
            <a:r>
              <a:rPr sz="1810" spc="-70" dirty="0">
                <a:solidFill>
                  <a:srgbClr val="BD008C"/>
                </a:solidFill>
              </a:rPr>
              <a:t>to </a:t>
            </a:r>
            <a:r>
              <a:rPr sz="1810" spc="-8" dirty="0">
                <a:solidFill>
                  <a:srgbClr val="BD008C"/>
                </a:solidFill>
              </a:rPr>
              <a:t>Be</a:t>
            </a:r>
            <a:r>
              <a:rPr sz="1810" spc="165" dirty="0">
                <a:solidFill>
                  <a:srgbClr val="BD008C"/>
                </a:solidFill>
              </a:rPr>
              <a:t> </a:t>
            </a:r>
            <a:r>
              <a:rPr sz="1810" spc="-25" dirty="0">
                <a:solidFill>
                  <a:srgbClr val="BD008C"/>
                </a:solidFill>
              </a:rPr>
              <a:t>Understood</a:t>
            </a:r>
            <a:endParaRPr sz="1810"/>
          </a:p>
        </p:txBody>
      </p:sp>
      <p:sp>
        <p:nvSpPr>
          <p:cNvPr id="29" name="object 29"/>
          <p:cNvSpPr/>
          <p:nvPr/>
        </p:nvSpPr>
        <p:spPr>
          <a:xfrm>
            <a:off x="0" y="4474029"/>
            <a:ext cx="9144000" cy="1567543"/>
          </a:xfrm>
          <a:prstGeom prst="rect">
            <a:avLst/>
          </a:prstGeom>
          <a:blipFill>
            <a:blip r:embed="rId11"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0" name="object 30"/>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BD008C"/>
                </a:solidFill>
                <a:latin typeface="Gill Sans MT"/>
                <a:cs typeface="Gill Sans MT"/>
              </a:rPr>
              <a:t>SMART </a:t>
            </a:r>
            <a:r>
              <a:rPr sz="494" spc="-8" dirty="0">
                <a:solidFill>
                  <a:srgbClr val="BD008C"/>
                </a:solidFill>
                <a:latin typeface="Gill Sans MT"/>
                <a:cs typeface="Gill Sans MT"/>
              </a:rPr>
              <a:t>SPEAKER </a:t>
            </a:r>
            <a:r>
              <a:rPr sz="494" spc="-37" dirty="0">
                <a:solidFill>
                  <a:srgbClr val="BD008C"/>
                </a:solidFill>
                <a:latin typeface="Gill Sans MT"/>
                <a:cs typeface="Gill Sans MT"/>
              </a:rPr>
              <a:t>CONSUMER </a:t>
            </a:r>
            <a:r>
              <a:rPr sz="494" spc="-49" dirty="0">
                <a:solidFill>
                  <a:srgbClr val="BD008C"/>
                </a:solidFill>
                <a:latin typeface="Gill Sans MT"/>
                <a:cs typeface="Gill Sans MT"/>
              </a:rPr>
              <a:t>ADOPTION</a:t>
            </a:r>
            <a:r>
              <a:rPr sz="494" spc="-70" dirty="0">
                <a:solidFill>
                  <a:srgbClr val="BD008C"/>
                </a:solidFill>
                <a:latin typeface="Gill Sans MT"/>
                <a:cs typeface="Gill Sans MT"/>
              </a:rPr>
              <a:t> </a:t>
            </a:r>
            <a:r>
              <a:rPr sz="494" spc="-29" dirty="0">
                <a:solidFill>
                  <a:srgbClr val="BD008C"/>
                </a:solidFill>
                <a:latin typeface="Gill Sans MT"/>
                <a:cs typeface="Gill Sans MT"/>
              </a:rPr>
              <a:t>REPORT</a:t>
            </a:r>
            <a:endParaRPr sz="494">
              <a:solidFill>
                <a:prstClr val="black"/>
              </a:solidFill>
              <a:latin typeface="Gill Sans MT"/>
              <a:cs typeface="Gill Sans MT"/>
            </a:endParaRPr>
          </a:p>
        </p:txBody>
      </p:sp>
      <p:sp>
        <p:nvSpPr>
          <p:cNvPr id="32" name="object 32"/>
          <p:cNvSpPr txBox="1"/>
          <p:nvPr/>
        </p:nvSpPr>
        <p:spPr>
          <a:xfrm>
            <a:off x="8536936" y="5843832"/>
            <a:ext cx="295743" cy="89768"/>
          </a:xfrm>
          <a:prstGeom prst="rect">
            <a:avLst/>
          </a:prstGeom>
        </p:spPr>
        <p:txBody>
          <a:bodyPr vert="horz" wrap="square" lIns="0" tIns="0" rIns="0" bIns="0" rtlCol="0">
            <a:spAutoFit/>
          </a:bodyPr>
          <a:lstStyle/>
          <a:p>
            <a:pPr defTabSz="752460">
              <a:lnSpc>
                <a:spcPts val="741"/>
              </a:lnSpc>
            </a:pPr>
            <a:r>
              <a:rPr sz="658" spc="-33" dirty="0">
                <a:solidFill>
                  <a:srgbClr val="BD008C"/>
                </a:solidFill>
                <a:latin typeface="Gill Sans MT"/>
                <a:cs typeface="Gill Sans MT"/>
              </a:rPr>
              <a:t>PAGE</a:t>
            </a:r>
            <a:r>
              <a:rPr sz="658" spc="-74" dirty="0">
                <a:solidFill>
                  <a:srgbClr val="BD008C"/>
                </a:solidFill>
                <a:latin typeface="Gill Sans MT"/>
                <a:cs typeface="Gill Sans MT"/>
              </a:rPr>
              <a:t> </a:t>
            </a:r>
            <a:r>
              <a:rPr sz="658" spc="8" dirty="0">
                <a:solidFill>
                  <a:srgbClr val="BD008C"/>
                </a:solidFill>
                <a:latin typeface="Gill Sans MT"/>
                <a:cs typeface="Gill Sans MT"/>
              </a:rPr>
              <a:t>29</a:t>
            </a:r>
            <a:endParaRPr sz="658">
              <a:solidFill>
                <a:prstClr val="black"/>
              </a:solidFill>
              <a:latin typeface="Gill Sans MT"/>
              <a:cs typeface="Gill Sans MT"/>
            </a:endParaRPr>
          </a:p>
        </p:txBody>
      </p:sp>
      <p:sp>
        <p:nvSpPr>
          <p:cNvPr id="33" name="object 33"/>
          <p:cNvSpPr txBox="1"/>
          <p:nvPr/>
        </p:nvSpPr>
        <p:spPr>
          <a:xfrm>
            <a:off x="8526486" y="5833382"/>
            <a:ext cx="316644" cy="105467"/>
          </a:xfrm>
          <a:prstGeom prst="rect">
            <a:avLst/>
          </a:prstGeom>
        </p:spPr>
        <p:txBody>
          <a:bodyPr vert="horz" wrap="square" lIns="0" tIns="4180" rIns="0" bIns="0" rtlCol="0">
            <a:spAutoFit/>
          </a:bodyPr>
          <a:lstStyle/>
          <a:p>
            <a:pPr marL="10451" defTabSz="752460">
              <a:spcBef>
                <a:spcPts val="33"/>
              </a:spcBef>
            </a:pPr>
            <a:r>
              <a:rPr sz="658" spc="-33" dirty="0">
                <a:solidFill>
                  <a:srgbClr val="FFFFFF"/>
                </a:solidFill>
                <a:latin typeface="Gill Sans MT"/>
                <a:cs typeface="Gill Sans MT"/>
              </a:rPr>
              <a:t>PAGE</a:t>
            </a:r>
            <a:r>
              <a:rPr sz="658" spc="-53" dirty="0">
                <a:solidFill>
                  <a:srgbClr val="FFFFFF"/>
                </a:solidFill>
                <a:latin typeface="Gill Sans MT"/>
                <a:cs typeface="Gill Sans MT"/>
              </a:rPr>
              <a:t> </a:t>
            </a:r>
            <a:r>
              <a:rPr sz="658" spc="8" dirty="0">
                <a:solidFill>
                  <a:srgbClr val="FFFFFF"/>
                </a:solidFill>
                <a:latin typeface="Gill Sans MT"/>
                <a:cs typeface="Gill Sans MT"/>
              </a:rPr>
              <a:t>29</a:t>
            </a:r>
            <a:endParaRPr sz="658">
              <a:solidFill>
                <a:prstClr val="black"/>
              </a:solidFill>
              <a:latin typeface="Gill Sans MT"/>
              <a:cs typeface="Gill Sans MT"/>
            </a:endParaRPr>
          </a:p>
        </p:txBody>
      </p:sp>
      <p:sp>
        <p:nvSpPr>
          <p:cNvPr id="34" name="object 34"/>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ED3D7F"/>
                </a:solidFill>
                <a:latin typeface="Gill Sans MT"/>
                <a:cs typeface="Gill Sans MT"/>
                <a:hlinkClick r:id="rId12"/>
              </a:rPr>
              <a:t>© </a:t>
            </a:r>
            <a:r>
              <a:rPr sz="494" spc="-45" dirty="0">
                <a:solidFill>
                  <a:srgbClr val="ED3D7F"/>
                </a:solidFill>
                <a:latin typeface="Gill Sans MT"/>
                <a:cs typeface="Gill Sans MT"/>
                <a:hlinkClick r:id="rId12"/>
              </a:rPr>
              <a:t>VOICEBOT.AI </a:t>
            </a:r>
            <a:r>
              <a:rPr sz="494" spc="-41" dirty="0">
                <a:solidFill>
                  <a:srgbClr val="ED3D7F"/>
                </a:solidFill>
                <a:latin typeface="Gill Sans MT"/>
                <a:cs typeface="Gill Sans MT"/>
                <a:hlinkClick r:id="rId12"/>
              </a:rPr>
              <a:t>- </a:t>
            </a:r>
            <a:r>
              <a:rPr sz="494" spc="-16" dirty="0">
                <a:solidFill>
                  <a:srgbClr val="ED3D7F"/>
                </a:solidFill>
                <a:latin typeface="Gill Sans MT"/>
                <a:cs typeface="Gill Sans MT"/>
                <a:hlinkClick r:id="rId12"/>
              </a:rPr>
              <a:t>All </a:t>
            </a:r>
            <a:r>
              <a:rPr sz="494" dirty="0">
                <a:solidFill>
                  <a:srgbClr val="ED3D7F"/>
                </a:solidFill>
                <a:latin typeface="Gill Sans MT"/>
                <a:cs typeface="Gill Sans MT"/>
                <a:hlinkClick r:id="rId12"/>
              </a:rPr>
              <a:t>Rights </a:t>
            </a:r>
            <a:r>
              <a:rPr sz="494" spc="-12" dirty="0">
                <a:solidFill>
                  <a:srgbClr val="ED3D7F"/>
                </a:solidFill>
                <a:latin typeface="Gill Sans MT"/>
                <a:cs typeface="Gill Sans MT"/>
                <a:hlinkClick r:id="rId12"/>
              </a:rPr>
              <a:t>Reserved</a:t>
            </a:r>
            <a:r>
              <a:rPr sz="494" spc="-66" dirty="0">
                <a:solidFill>
                  <a:srgbClr val="ED3D7F"/>
                </a:solidFill>
                <a:latin typeface="Gill Sans MT"/>
                <a:cs typeface="Gill Sans MT"/>
                <a:hlinkClick r:id="rId12"/>
              </a:rPr>
              <a:t> </a:t>
            </a:r>
            <a:r>
              <a:rPr sz="494" spc="-4" dirty="0">
                <a:solidFill>
                  <a:srgbClr val="ED3D7F"/>
                </a:solidFill>
                <a:latin typeface="Gill Sans MT"/>
                <a:cs typeface="Gill Sans MT"/>
                <a:hlinkClick r:id="rId12"/>
              </a:rPr>
              <a:t>2019</a:t>
            </a:r>
            <a:endParaRPr sz="494">
              <a:solidFill>
                <a:prstClr val="black"/>
              </a:solidFill>
              <a:latin typeface="Gill Sans MT"/>
              <a:cs typeface="Gill Sans MT"/>
            </a:endParaRPr>
          </a:p>
        </p:txBody>
      </p:sp>
      <p:sp>
        <p:nvSpPr>
          <p:cNvPr id="31" name="object 31"/>
          <p:cNvSpPr txBox="1"/>
          <p:nvPr/>
        </p:nvSpPr>
        <p:spPr>
          <a:xfrm>
            <a:off x="5223512" y="4310711"/>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262439851"/>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97059" y="2405112"/>
            <a:ext cx="2656337" cy="2658581"/>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 name="object 3"/>
          <p:cNvSpPr txBox="1"/>
          <p:nvPr/>
        </p:nvSpPr>
        <p:spPr>
          <a:xfrm>
            <a:off x="8062029" y="3773730"/>
            <a:ext cx="500569" cy="516918"/>
          </a:xfrm>
          <a:prstGeom prst="rect">
            <a:avLst/>
          </a:prstGeom>
        </p:spPr>
        <p:txBody>
          <a:bodyPr vert="horz" wrap="square" lIns="0" tIns="13063" rIns="0" bIns="0" rtlCol="0">
            <a:spAutoFit/>
          </a:bodyPr>
          <a:lstStyle/>
          <a:p>
            <a:pPr algn="ctr" defTabSz="752460">
              <a:spcBef>
                <a:spcPts val="103"/>
              </a:spcBef>
            </a:pPr>
            <a:r>
              <a:rPr sz="1440" spc="4" dirty="0">
                <a:solidFill>
                  <a:srgbClr val="FFFFFF"/>
                </a:solidFill>
                <a:latin typeface="Gill Sans MT"/>
                <a:cs typeface="Gill Sans MT"/>
              </a:rPr>
              <a:t>20.8%</a:t>
            </a:r>
            <a:endParaRPr sz="1440">
              <a:solidFill>
                <a:prstClr val="black"/>
              </a:solidFill>
              <a:latin typeface="Gill Sans MT"/>
              <a:cs typeface="Gill Sans MT"/>
            </a:endParaRPr>
          </a:p>
          <a:p>
            <a:pPr marL="9928" marR="4180" indent="-523" algn="ctr" defTabSz="752460">
              <a:lnSpc>
                <a:spcPts val="955"/>
              </a:lnSpc>
              <a:spcBef>
                <a:spcPts val="165"/>
              </a:spcBef>
            </a:pPr>
            <a:r>
              <a:rPr sz="905" spc="-8" dirty="0">
                <a:solidFill>
                  <a:srgbClr val="FFFFFF"/>
                </a:solidFill>
                <a:latin typeface="Gill Sans MT"/>
                <a:cs typeface="Gill Sans MT"/>
              </a:rPr>
              <a:t>Mildy  </a:t>
            </a:r>
            <a:r>
              <a:rPr sz="905" spc="-12" dirty="0">
                <a:solidFill>
                  <a:srgbClr val="FFFFFF"/>
                </a:solidFill>
                <a:latin typeface="Gill Sans MT"/>
                <a:cs typeface="Gill Sans MT"/>
              </a:rPr>
              <a:t>concerned</a:t>
            </a:r>
            <a:endParaRPr sz="905">
              <a:solidFill>
                <a:prstClr val="black"/>
              </a:solidFill>
              <a:latin typeface="Gill Sans MT"/>
              <a:cs typeface="Gill Sans MT"/>
            </a:endParaRPr>
          </a:p>
        </p:txBody>
      </p:sp>
      <p:sp>
        <p:nvSpPr>
          <p:cNvPr id="4" name="object 4"/>
          <p:cNvSpPr txBox="1"/>
          <p:nvPr/>
        </p:nvSpPr>
        <p:spPr>
          <a:xfrm>
            <a:off x="7736527" y="2876821"/>
            <a:ext cx="691809" cy="372263"/>
          </a:xfrm>
          <a:prstGeom prst="rect">
            <a:avLst/>
          </a:prstGeom>
        </p:spPr>
        <p:txBody>
          <a:bodyPr vert="horz" wrap="square" lIns="0" tIns="13063" rIns="0" bIns="0" rtlCol="0">
            <a:spAutoFit/>
          </a:bodyPr>
          <a:lstStyle/>
          <a:p>
            <a:pPr algn="ctr" defTabSz="752460">
              <a:lnSpc>
                <a:spcPts val="1708"/>
              </a:lnSpc>
              <a:spcBef>
                <a:spcPts val="103"/>
              </a:spcBef>
            </a:pPr>
            <a:r>
              <a:rPr sz="1440" spc="4" dirty="0">
                <a:solidFill>
                  <a:srgbClr val="FFFFFF"/>
                </a:solidFill>
                <a:latin typeface="Gill Sans MT"/>
                <a:cs typeface="Gill Sans MT"/>
              </a:rPr>
              <a:t>21.5%</a:t>
            </a:r>
            <a:endParaRPr sz="1440">
              <a:solidFill>
                <a:prstClr val="black"/>
              </a:solidFill>
              <a:latin typeface="Gill Sans MT"/>
              <a:cs typeface="Gill Sans MT"/>
            </a:endParaRPr>
          </a:p>
          <a:p>
            <a:pPr algn="ctr" defTabSz="752460">
              <a:lnSpc>
                <a:spcPts val="1066"/>
              </a:lnSpc>
            </a:pPr>
            <a:r>
              <a:rPr sz="905" spc="-74" dirty="0">
                <a:solidFill>
                  <a:srgbClr val="FFFFFF"/>
                </a:solidFill>
                <a:latin typeface="Gill Sans MT"/>
                <a:cs typeface="Gill Sans MT"/>
              </a:rPr>
              <a:t>Not</a:t>
            </a:r>
            <a:r>
              <a:rPr sz="905" spc="-103" dirty="0">
                <a:solidFill>
                  <a:srgbClr val="FFFFFF"/>
                </a:solidFill>
                <a:latin typeface="Gill Sans MT"/>
                <a:cs typeface="Gill Sans MT"/>
              </a:rPr>
              <a:t> </a:t>
            </a:r>
            <a:r>
              <a:rPr sz="905" spc="-12" dirty="0">
                <a:solidFill>
                  <a:srgbClr val="FFFFFF"/>
                </a:solidFill>
                <a:latin typeface="Gill Sans MT"/>
                <a:cs typeface="Gill Sans MT"/>
              </a:rPr>
              <a:t>concerned</a:t>
            </a:r>
            <a:endParaRPr sz="905">
              <a:solidFill>
                <a:prstClr val="black"/>
              </a:solidFill>
              <a:latin typeface="Gill Sans MT"/>
              <a:cs typeface="Gill Sans MT"/>
            </a:endParaRPr>
          </a:p>
        </p:txBody>
      </p:sp>
      <p:sp>
        <p:nvSpPr>
          <p:cNvPr id="5" name="object 5"/>
          <p:cNvSpPr txBox="1"/>
          <p:nvPr/>
        </p:nvSpPr>
        <p:spPr>
          <a:xfrm>
            <a:off x="7128609" y="4298863"/>
            <a:ext cx="531397" cy="516918"/>
          </a:xfrm>
          <a:prstGeom prst="rect">
            <a:avLst/>
          </a:prstGeom>
        </p:spPr>
        <p:txBody>
          <a:bodyPr vert="horz" wrap="square" lIns="0" tIns="13063" rIns="0" bIns="0" rtlCol="0">
            <a:spAutoFit/>
          </a:bodyPr>
          <a:lstStyle/>
          <a:p>
            <a:pPr marL="44416" defTabSz="752460">
              <a:spcBef>
                <a:spcPts val="103"/>
              </a:spcBef>
            </a:pPr>
            <a:r>
              <a:rPr sz="1440" spc="4" dirty="0">
                <a:solidFill>
                  <a:srgbClr val="FFFFFF"/>
                </a:solidFill>
                <a:latin typeface="Gill Sans MT"/>
                <a:cs typeface="Gill Sans MT"/>
              </a:rPr>
              <a:t>20.0%</a:t>
            </a:r>
            <a:endParaRPr sz="1440">
              <a:solidFill>
                <a:prstClr val="black"/>
              </a:solidFill>
              <a:latin typeface="Gill Sans MT"/>
              <a:cs typeface="Gill Sans MT"/>
            </a:endParaRPr>
          </a:p>
          <a:p>
            <a:pPr marL="25605" marR="4180" indent="-15676" defTabSz="752460">
              <a:lnSpc>
                <a:spcPts val="955"/>
              </a:lnSpc>
              <a:spcBef>
                <a:spcPts val="165"/>
              </a:spcBef>
            </a:pPr>
            <a:r>
              <a:rPr sz="905" spc="-37" dirty="0">
                <a:solidFill>
                  <a:srgbClr val="FFFFFF"/>
                </a:solidFill>
                <a:latin typeface="Gill Sans MT"/>
                <a:cs typeface="Gill Sans MT"/>
              </a:rPr>
              <a:t>Mode</a:t>
            </a:r>
            <a:r>
              <a:rPr sz="905" spc="-45" dirty="0">
                <a:solidFill>
                  <a:srgbClr val="FFFFFF"/>
                </a:solidFill>
                <a:latin typeface="Gill Sans MT"/>
                <a:cs typeface="Gill Sans MT"/>
              </a:rPr>
              <a:t>r</a:t>
            </a:r>
            <a:r>
              <a:rPr sz="905" dirty="0">
                <a:solidFill>
                  <a:srgbClr val="FFFFFF"/>
                </a:solidFill>
                <a:latin typeface="Gill Sans MT"/>
                <a:cs typeface="Gill Sans MT"/>
              </a:rPr>
              <a:t>ately  </a:t>
            </a:r>
            <a:r>
              <a:rPr sz="905" spc="-12" dirty="0">
                <a:solidFill>
                  <a:srgbClr val="FFFFFF"/>
                </a:solidFill>
                <a:latin typeface="Gill Sans MT"/>
                <a:cs typeface="Gill Sans MT"/>
              </a:rPr>
              <a:t>concerned</a:t>
            </a:r>
            <a:endParaRPr sz="905">
              <a:solidFill>
                <a:prstClr val="black"/>
              </a:solidFill>
              <a:latin typeface="Gill Sans MT"/>
              <a:cs typeface="Gill Sans MT"/>
            </a:endParaRPr>
          </a:p>
        </p:txBody>
      </p:sp>
      <p:sp>
        <p:nvSpPr>
          <p:cNvPr id="6" name="object 6"/>
          <p:cNvSpPr txBox="1"/>
          <p:nvPr/>
        </p:nvSpPr>
        <p:spPr>
          <a:xfrm>
            <a:off x="6429815" y="3451195"/>
            <a:ext cx="500569" cy="516918"/>
          </a:xfrm>
          <a:prstGeom prst="rect">
            <a:avLst/>
          </a:prstGeom>
        </p:spPr>
        <p:txBody>
          <a:bodyPr vert="horz" wrap="square" lIns="0" tIns="13063" rIns="0" bIns="0" rtlCol="0">
            <a:spAutoFit/>
          </a:bodyPr>
          <a:lstStyle/>
          <a:p>
            <a:pPr algn="ctr" defTabSz="752460">
              <a:spcBef>
                <a:spcPts val="103"/>
              </a:spcBef>
            </a:pPr>
            <a:r>
              <a:rPr sz="1440" spc="4" dirty="0">
                <a:solidFill>
                  <a:srgbClr val="FFFFFF"/>
                </a:solidFill>
                <a:latin typeface="Gill Sans MT"/>
                <a:cs typeface="Gill Sans MT"/>
              </a:rPr>
              <a:t>26.0%</a:t>
            </a:r>
            <a:endParaRPr sz="1440">
              <a:solidFill>
                <a:prstClr val="black"/>
              </a:solidFill>
              <a:latin typeface="Gill Sans MT"/>
              <a:cs typeface="Gill Sans MT"/>
            </a:endParaRPr>
          </a:p>
          <a:p>
            <a:pPr marL="9928" marR="4180" indent="-523" algn="ctr" defTabSz="752460">
              <a:lnSpc>
                <a:spcPts val="955"/>
              </a:lnSpc>
              <a:spcBef>
                <a:spcPts val="165"/>
              </a:spcBef>
            </a:pPr>
            <a:r>
              <a:rPr sz="905" spc="-41" dirty="0">
                <a:solidFill>
                  <a:srgbClr val="FFFFFF"/>
                </a:solidFill>
                <a:latin typeface="Gill Sans MT"/>
                <a:cs typeface="Gill Sans MT"/>
              </a:rPr>
              <a:t>Very  </a:t>
            </a:r>
            <a:r>
              <a:rPr sz="905" spc="-12" dirty="0">
                <a:solidFill>
                  <a:srgbClr val="FFFFFF"/>
                </a:solidFill>
                <a:latin typeface="Gill Sans MT"/>
                <a:cs typeface="Gill Sans MT"/>
              </a:rPr>
              <a:t>concerned</a:t>
            </a:r>
            <a:endParaRPr sz="905">
              <a:solidFill>
                <a:prstClr val="black"/>
              </a:solidFill>
              <a:latin typeface="Gill Sans MT"/>
              <a:cs typeface="Gill Sans MT"/>
            </a:endParaRPr>
          </a:p>
        </p:txBody>
      </p:sp>
      <p:sp>
        <p:nvSpPr>
          <p:cNvPr id="7" name="object 7"/>
          <p:cNvSpPr txBox="1"/>
          <p:nvPr/>
        </p:nvSpPr>
        <p:spPr>
          <a:xfrm>
            <a:off x="6882183" y="2610833"/>
            <a:ext cx="570063" cy="372263"/>
          </a:xfrm>
          <a:prstGeom prst="rect">
            <a:avLst/>
          </a:prstGeom>
        </p:spPr>
        <p:txBody>
          <a:bodyPr vert="horz" wrap="square" lIns="0" tIns="13063" rIns="0" bIns="0" rtlCol="0">
            <a:spAutoFit/>
          </a:bodyPr>
          <a:lstStyle/>
          <a:p>
            <a:pPr marL="63750" defTabSz="752460">
              <a:lnSpc>
                <a:spcPts val="1708"/>
              </a:lnSpc>
              <a:spcBef>
                <a:spcPts val="103"/>
              </a:spcBef>
            </a:pPr>
            <a:r>
              <a:rPr sz="1440" spc="4" dirty="0">
                <a:solidFill>
                  <a:srgbClr val="FFFFFF"/>
                </a:solidFill>
                <a:latin typeface="Gill Sans MT"/>
                <a:cs typeface="Gill Sans MT"/>
              </a:rPr>
              <a:t>11.8%</a:t>
            </a:r>
            <a:endParaRPr sz="1440">
              <a:solidFill>
                <a:prstClr val="black"/>
              </a:solidFill>
              <a:latin typeface="Gill Sans MT"/>
              <a:cs typeface="Gill Sans MT"/>
            </a:endParaRPr>
          </a:p>
          <a:p>
            <a:pPr marL="10451" defTabSz="752460">
              <a:lnSpc>
                <a:spcPts val="1066"/>
              </a:lnSpc>
            </a:pPr>
            <a:r>
              <a:rPr sz="905" dirty="0">
                <a:solidFill>
                  <a:srgbClr val="FFFFFF"/>
                </a:solidFill>
                <a:latin typeface="Gill Sans MT"/>
                <a:cs typeface="Gill Sans MT"/>
              </a:rPr>
              <a:t>I </a:t>
            </a:r>
            <a:r>
              <a:rPr sz="905" spc="-33" dirty="0">
                <a:solidFill>
                  <a:srgbClr val="FFFFFF"/>
                </a:solidFill>
                <a:latin typeface="Gill Sans MT"/>
                <a:cs typeface="Gill Sans MT"/>
              </a:rPr>
              <a:t>don’t</a:t>
            </a:r>
            <a:r>
              <a:rPr sz="905" spc="-165" dirty="0">
                <a:solidFill>
                  <a:srgbClr val="FFFFFF"/>
                </a:solidFill>
                <a:latin typeface="Gill Sans MT"/>
                <a:cs typeface="Gill Sans MT"/>
              </a:rPr>
              <a:t> </a:t>
            </a:r>
            <a:r>
              <a:rPr sz="905" spc="-33" dirty="0">
                <a:solidFill>
                  <a:srgbClr val="FFFFFF"/>
                </a:solidFill>
                <a:latin typeface="Gill Sans MT"/>
                <a:cs typeface="Gill Sans MT"/>
              </a:rPr>
              <a:t>know</a:t>
            </a:r>
            <a:endParaRPr sz="905">
              <a:solidFill>
                <a:prstClr val="black"/>
              </a:solidFill>
              <a:latin typeface="Gill Sans MT"/>
              <a:cs typeface="Gill Sans MT"/>
            </a:endParaRPr>
          </a:p>
        </p:txBody>
      </p:sp>
      <p:sp>
        <p:nvSpPr>
          <p:cNvPr id="8" name="object 8"/>
          <p:cNvSpPr txBox="1"/>
          <p:nvPr/>
        </p:nvSpPr>
        <p:spPr>
          <a:xfrm>
            <a:off x="6673121" y="1835332"/>
            <a:ext cx="1686154" cy="365136"/>
          </a:xfrm>
          <a:prstGeom prst="rect">
            <a:avLst/>
          </a:prstGeom>
        </p:spPr>
        <p:txBody>
          <a:bodyPr vert="horz" wrap="square" lIns="0" tIns="10450" rIns="0" bIns="0" rtlCol="0">
            <a:spAutoFit/>
          </a:bodyPr>
          <a:lstStyle/>
          <a:p>
            <a:pPr marL="54867" marR="4180" indent="-44939" defTabSz="752460">
              <a:spcBef>
                <a:spcPts val="82"/>
              </a:spcBef>
            </a:pPr>
            <a:r>
              <a:rPr sz="1152" dirty="0">
                <a:solidFill>
                  <a:prstClr val="black"/>
                </a:solidFill>
                <a:latin typeface="Gill Sans MT"/>
                <a:cs typeface="Gill Sans MT"/>
              </a:rPr>
              <a:t>U.S. </a:t>
            </a:r>
            <a:r>
              <a:rPr sz="1152" spc="-41" dirty="0">
                <a:solidFill>
                  <a:prstClr val="black"/>
                </a:solidFill>
                <a:latin typeface="Gill Sans MT"/>
                <a:cs typeface="Gill Sans MT"/>
              </a:rPr>
              <a:t>Consumer </a:t>
            </a:r>
            <a:r>
              <a:rPr sz="1152" spc="-21" dirty="0">
                <a:solidFill>
                  <a:prstClr val="black"/>
                </a:solidFill>
                <a:latin typeface="Gill Sans MT"/>
                <a:cs typeface="Gill Sans MT"/>
              </a:rPr>
              <a:t>Perception</a:t>
            </a:r>
            <a:r>
              <a:rPr sz="1152" spc="-181" dirty="0">
                <a:solidFill>
                  <a:prstClr val="black"/>
                </a:solidFill>
                <a:latin typeface="Gill Sans MT"/>
                <a:cs typeface="Gill Sans MT"/>
              </a:rPr>
              <a:t> </a:t>
            </a:r>
            <a:r>
              <a:rPr sz="1152" spc="8" dirty="0">
                <a:solidFill>
                  <a:prstClr val="black"/>
                </a:solidFill>
                <a:latin typeface="Gill Sans MT"/>
                <a:cs typeface="Gill Sans MT"/>
              </a:rPr>
              <a:t>of  </a:t>
            </a:r>
            <a:r>
              <a:rPr sz="1152" spc="-8" dirty="0">
                <a:solidFill>
                  <a:prstClr val="black"/>
                </a:solidFill>
                <a:latin typeface="Gill Sans MT"/>
                <a:cs typeface="Gill Sans MT"/>
              </a:rPr>
              <a:t>Smart </a:t>
            </a:r>
            <a:r>
              <a:rPr sz="1152" spc="-12" dirty="0">
                <a:solidFill>
                  <a:prstClr val="black"/>
                </a:solidFill>
                <a:latin typeface="Gill Sans MT"/>
                <a:cs typeface="Gill Sans MT"/>
              </a:rPr>
              <a:t>Speaker </a:t>
            </a:r>
            <a:r>
              <a:rPr sz="1152" spc="-4" dirty="0">
                <a:solidFill>
                  <a:prstClr val="black"/>
                </a:solidFill>
                <a:latin typeface="Gill Sans MT"/>
                <a:cs typeface="Gill Sans MT"/>
              </a:rPr>
              <a:t>Privacy</a:t>
            </a:r>
            <a:r>
              <a:rPr sz="1152" spc="-173" dirty="0">
                <a:solidFill>
                  <a:prstClr val="black"/>
                </a:solidFill>
                <a:latin typeface="Gill Sans MT"/>
                <a:cs typeface="Gill Sans MT"/>
              </a:rPr>
              <a:t> </a:t>
            </a:r>
            <a:r>
              <a:rPr sz="1152" spc="-8" dirty="0">
                <a:solidFill>
                  <a:prstClr val="black"/>
                </a:solidFill>
                <a:latin typeface="Gill Sans MT"/>
                <a:cs typeface="Gill Sans MT"/>
              </a:rPr>
              <a:t>Risk</a:t>
            </a:r>
            <a:endParaRPr sz="1152">
              <a:solidFill>
                <a:prstClr val="black"/>
              </a:solidFill>
              <a:latin typeface="Gill Sans MT"/>
              <a:cs typeface="Gill Sans MT"/>
            </a:endParaRPr>
          </a:p>
        </p:txBody>
      </p:sp>
      <p:sp>
        <p:nvSpPr>
          <p:cNvPr id="9" name="object 9"/>
          <p:cNvSpPr txBox="1"/>
          <p:nvPr/>
        </p:nvSpPr>
        <p:spPr>
          <a:xfrm>
            <a:off x="3246555" y="1625750"/>
            <a:ext cx="2527402" cy="1021598"/>
          </a:xfrm>
          <a:prstGeom prst="rect">
            <a:avLst/>
          </a:prstGeom>
        </p:spPr>
        <p:txBody>
          <a:bodyPr vert="horz" wrap="square" lIns="0" tIns="10450" rIns="0" bIns="0" rtlCol="0">
            <a:spAutoFit/>
          </a:bodyPr>
          <a:lstStyle/>
          <a:p>
            <a:pPr marL="10451" marR="29262" defTabSz="752460">
              <a:lnSpc>
                <a:spcPct val="121300"/>
              </a:lnSpc>
              <a:spcBef>
                <a:spcPts val="82"/>
              </a:spcBef>
            </a:pPr>
            <a:r>
              <a:rPr sz="905" spc="4" dirty="0">
                <a:solidFill>
                  <a:srgbClr val="58595B"/>
                </a:solidFill>
                <a:latin typeface="Gill Sans MT"/>
                <a:cs typeface="Gill Sans MT"/>
              </a:rPr>
              <a:t>There</a:t>
            </a:r>
            <a:r>
              <a:rPr sz="905" spc="-33" dirty="0">
                <a:solidFill>
                  <a:srgbClr val="58595B"/>
                </a:solidFill>
                <a:latin typeface="Gill Sans MT"/>
                <a:cs typeface="Gill Sans MT"/>
              </a:rPr>
              <a:t> </a:t>
            </a:r>
            <a:r>
              <a:rPr sz="905" spc="53" dirty="0">
                <a:solidFill>
                  <a:srgbClr val="58595B"/>
                </a:solidFill>
                <a:latin typeface="Gill Sans MT"/>
                <a:cs typeface="Gill Sans MT"/>
              </a:rPr>
              <a:t>is</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4" dirty="0">
                <a:solidFill>
                  <a:srgbClr val="58595B"/>
                </a:solidFill>
                <a:latin typeface="Gill Sans MT"/>
                <a:cs typeface="Gill Sans MT"/>
              </a:rPr>
              <a:t>lot</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21" dirty="0">
                <a:solidFill>
                  <a:srgbClr val="58595B"/>
                </a:solidFill>
                <a:latin typeface="Gill Sans MT"/>
                <a:cs typeface="Gill Sans MT"/>
              </a:rPr>
              <a:t>talk</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49" dirty="0">
                <a:solidFill>
                  <a:srgbClr val="58595B"/>
                </a:solidFill>
                <a:latin typeface="Gill Sans MT"/>
                <a:cs typeface="Gill Sans MT"/>
              </a:rPr>
              <a:t>media</a:t>
            </a:r>
            <a:r>
              <a:rPr sz="905" spc="-33" dirty="0">
                <a:solidFill>
                  <a:srgbClr val="58595B"/>
                </a:solidFill>
                <a:latin typeface="Gill Sans MT"/>
                <a:cs typeface="Gill Sans MT"/>
              </a:rPr>
              <a:t> </a:t>
            </a:r>
            <a:r>
              <a:rPr sz="905" spc="37" dirty="0">
                <a:solidFill>
                  <a:srgbClr val="58595B"/>
                </a:solidFill>
                <a:latin typeface="Gill Sans MT"/>
                <a:cs typeface="Gill Sans MT"/>
              </a:rPr>
              <a:t>about</a:t>
            </a:r>
            <a:r>
              <a:rPr sz="905" spc="-33" dirty="0">
                <a:solidFill>
                  <a:srgbClr val="58595B"/>
                </a:solidFill>
                <a:latin typeface="Gill Sans MT"/>
                <a:cs typeface="Gill Sans MT"/>
              </a:rPr>
              <a:t> </a:t>
            </a:r>
            <a:r>
              <a:rPr sz="905" spc="37" dirty="0">
                <a:solidFill>
                  <a:srgbClr val="58595B"/>
                </a:solidFill>
                <a:latin typeface="Gill Sans MT"/>
                <a:cs typeface="Gill Sans MT"/>
              </a:rPr>
              <a:t>consumer  </a:t>
            </a:r>
            <a:r>
              <a:rPr sz="905" spc="29" dirty="0">
                <a:solidFill>
                  <a:srgbClr val="58595B"/>
                </a:solidFill>
                <a:latin typeface="Gill Sans MT"/>
                <a:cs typeface="Gill Sans MT"/>
              </a:rPr>
              <a:t>privacy</a:t>
            </a:r>
            <a:r>
              <a:rPr sz="905" spc="-33" dirty="0">
                <a:solidFill>
                  <a:srgbClr val="58595B"/>
                </a:solidFill>
                <a:latin typeface="Gill Sans MT"/>
                <a:cs typeface="Gill Sans MT"/>
              </a:rPr>
              <a:t> </a:t>
            </a:r>
            <a:r>
              <a:rPr sz="905" spc="49" dirty="0">
                <a:solidFill>
                  <a:srgbClr val="58595B"/>
                </a:solidFill>
                <a:latin typeface="Gill Sans MT"/>
                <a:cs typeface="Gill Sans MT"/>
              </a:rPr>
              <a:t>fears</a:t>
            </a:r>
            <a:r>
              <a:rPr sz="905" spc="-33" dirty="0">
                <a:solidFill>
                  <a:srgbClr val="58595B"/>
                </a:solidFill>
                <a:latin typeface="Gill Sans MT"/>
                <a:cs typeface="Gill Sans MT"/>
              </a:rPr>
              <a:t> </a:t>
            </a:r>
            <a:r>
              <a:rPr sz="905" spc="16" dirty="0">
                <a:solidFill>
                  <a:srgbClr val="58595B"/>
                </a:solidFill>
                <a:latin typeface="Gill Sans MT"/>
                <a:cs typeface="Gill Sans MT"/>
              </a:rPr>
              <a:t>related</a:t>
            </a:r>
            <a:r>
              <a:rPr sz="905" spc="-29"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53" dirty="0">
                <a:solidFill>
                  <a:srgbClr val="58595B"/>
                </a:solidFill>
                <a:latin typeface="Gill Sans MT"/>
                <a:cs typeface="Gill Sans MT"/>
              </a:rPr>
              <a:t>having</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33" dirty="0">
                <a:solidFill>
                  <a:srgbClr val="58595B"/>
                </a:solidFill>
                <a:latin typeface="Gill Sans MT"/>
                <a:cs typeface="Gill Sans MT"/>
              </a:rPr>
              <a:t>speaker</a:t>
            </a:r>
            <a:endParaRPr sz="905">
              <a:solidFill>
                <a:prstClr val="black"/>
              </a:solidFill>
              <a:latin typeface="Gill Sans MT"/>
              <a:cs typeface="Gill Sans MT"/>
            </a:endParaRPr>
          </a:p>
          <a:p>
            <a:pPr marL="10451" marR="4180" defTabSz="752460">
              <a:lnSpc>
                <a:spcPct val="121200"/>
              </a:lnSpc>
            </a:pPr>
            <a:r>
              <a:rPr sz="905" spc="21" dirty="0">
                <a:solidFill>
                  <a:srgbClr val="58595B"/>
                </a:solidFill>
                <a:latin typeface="Gill Sans MT"/>
                <a:cs typeface="Gill Sans MT"/>
              </a:rPr>
              <a:t>in </a:t>
            </a:r>
            <a:r>
              <a:rPr sz="905" spc="16" dirty="0">
                <a:solidFill>
                  <a:srgbClr val="58595B"/>
                </a:solidFill>
                <a:latin typeface="Gill Sans MT"/>
                <a:cs typeface="Gill Sans MT"/>
              </a:rPr>
              <a:t>the </a:t>
            </a:r>
            <a:r>
              <a:rPr sz="905" spc="33" dirty="0">
                <a:solidFill>
                  <a:srgbClr val="58595B"/>
                </a:solidFill>
                <a:latin typeface="Gill Sans MT"/>
                <a:cs typeface="Gill Sans MT"/>
              </a:rPr>
              <a:t>household. Those </a:t>
            </a:r>
            <a:r>
              <a:rPr sz="905" spc="49" dirty="0">
                <a:solidFill>
                  <a:srgbClr val="58595B"/>
                </a:solidFill>
                <a:latin typeface="Gill Sans MT"/>
                <a:cs typeface="Gill Sans MT"/>
              </a:rPr>
              <a:t>fears </a:t>
            </a:r>
            <a:r>
              <a:rPr sz="905" dirty="0">
                <a:solidFill>
                  <a:srgbClr val="58595B"/>
                </a:solidFill>
                <a:latin typeface="Gill Sans MT"/>
                <a:cs typeface="Gill Sans MT"/>
              </a:rPr>
              <a:t>don’t </a:t>
            </a:r>
            <a:r>
              <a:rPr sz="905" spc="66" dirty="0">
                <a:solidFill>
                  <a:srgbClr val="58595B"/>
                </a:solidFill>
                <a:latin typeface="Gill Sans MT"/>
                <a:cs typeface="Gill Sans MT"/>
              </a:rPr>
              <a:t>seem </a:t>
            </a:r>
            <a:r>
              <a:rPr sz="905" spc="-8" dirty="0">
                <a:solidFill>
                  <a:srgbClr val="58595B"/>
                </a:solidFill>
                <a:latin typeface="Gill Sans MT"/>
                <a:cs typeface="Gill Sans MT"/>
              </a:rPr>
              <a:t>to </a:t>
            </a:r>
            <a:r>
              <a:rPr sz="905" spc="37" dirty="0">
                <a:solidFill>
                  <a:srgbClr val="58595B"/>
                </a:solidFill>
                <a:latin typeface="Gill Sans MT"/>
                <a:cs typeface="Gill Sans MT"/>
              </a:rPr>
              <a:t>be  </a:t>
            </a:r>
            <a:r>
              <a:rPr sz="905" spc="33" dirty="0">
                <a:solidFill>
                  <a:srgbClr val="58595B"/>
                </a:solidFill>
                <a:latin typeface="Gill Sans MT"/>
                <a:cs typeface="Gill Sans MT"/>
              </a:rPr>
              <a:t>undermining</a:t>
            </a:r>
            <a:r>
              <a:rPr sz="905" spc="-33" dirty="0">
                <a:solidFill>
                  <a:srgbClr val="58595B"/>
                </a:solidFill>
                <a:latin typeface="Gill Sans MT"/>
                <a:cs typeface="Gill Sans MT"/>
              </a:rPr>
              <a:t> </a:t>
            </a:r>
            <a:r>
              <a:rPr sz="905" spc="21" dirty="0">
                <a:solidFill>
                  <a:srgbClr val="58595B"/>
                </a:solidFill>
                <a:latin typeface="Gill Sans MT"/>
                <a:cs typeface="Gill Sans MT"/>
              </a:rPr>
              <a:t>adoption,</a:t>
            </a:r>
            <a:r>
              <a:rPr sz="905" spc="-33" dirty="0">
                <a:solidFill>
                  <a:srgbClr val="58595B"/>
                </a:solidFill>
                <a:latin typeface="Gill Sans MT"/>
                <a:cs typeface="Gill Sans MT"/>
              </a:rPr>
              <a:t> </a:t>
            </a:r>
            <a:r>
              <a:rPr sz="905" spc="25" dirty="0">
                <a:solidFill>
                  <a:srgbClr val="58595B"/>
                </a:solidFill>
                <a:latin typeface="Gill Sans MT"/>
                <a:cs typeface="Gill Sans MT"/>
              </a:rPr>
              <a:t>but</a:t>
            </a:r>
            <a:r>
              <a:rPr sz="905" spc="-29" dirty="0">
                <a:solidFill>
                  <a:srgbClr val="58595B"/>
                </a:solidFill>
                <a:latin typeface="Gill Sans MT"/>
                <a:cs typeface="Gill Sans MT"/>
              </a:rPr>
              <a:t> </a:t>
            </a:r>
            <a:r>
              <a:rPr sz="905" spc="-8" dirty="0">
                <a:solidFill>
                  <a:srgbClr val="58595B"/>
                </a:solidFill>
                <a:latin typeface="Gill Sans MT"/>
                <a:cs typeface="Gill Sans MT"/>
              </a:rPr>
              <a:t>it</a:t>
            </a:r>
            <a:r>
              <a:rPr sz="905" spc="-33"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dirty="0">
                <a:solidFill>
                  <a:srgbClr val="58595B"/>
                </a:solidFill>
                <a:latin typeface="Gill Sans MT"/>
                <a:cs typeface="Gill Sans MT"/>
              </a:rPr>
              <a:t>true</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8" dirty="0">
                <a:solidFill>
                  <a:srgbClr val="58595B"/>
                </a:solidFill>
                <a:latin typeface="Gill Sans MT"/>
                <a:cs typeface="Gill Sans MT"/>
              </a:rPr>
              <a:t>two-thirds  </a:t>
            </a:r>
            <a:r>
              <a:rPr sz="905" spc="37" dirty="0">
                <a:solidFill>
                  <a:srgbClr val="58595B"/>
                </a:solidFill>
                <a:latin typeface="Gill Sans MT"/>
                <a:cs typeface="Gill Sans MT"/>
              </a:rPr>
              <a:t>of </a:t>
            </a:r>
            <a:r>
              <a:rPr sz="905" spc="45" dirty="0">
                <a:solidFill>
                  <a:srgbClr val="58595B"/>
                </a:solidFill>
                <a:latin typeface="Gill Sans MT"/>
                <a:cs typeface="Gill Sans MT"/>
              </a:rPr>
              <a:t>consumers </a:t>
            </a:r>
            <a:r>
              <a:rPr sz="905" spc="37" dirty="0">
                <a:solidFill>
                  <a:srgbClr val="58595B"/>
                </a:solidFill>
                <a:latin typeface="Gill Sans MT"/>
                <a:cs typeface="Gill Sans MT"/>
              </a:rPr>
              <a:t>express </a:t>
            </a:r>
            <a:r>
              <a:rPr sz="905" spc="41" dirty="0">
                <a:solidFill>
                  <a:srgbClr val="58595B"/>
                </a:solidFill>
                <a:latin typeface="Gill Sans MT"/>
                <a:cs typeface="Gill Sans MT"/>
              </a:rPr>
              <a:t>at least </a:t>
            </a:r>
            <a:r>
              <a:rPr sz="905" spc="58" dirty="0">
                <a:solidFill>
                  <a:srgbClr val="58595B"/>
                </a:solidFill>
                <a:latin typeface="Gill Sans MT"/>
                <a:cs typeface="Gill Sans MT"/>
              </a:rPr>
              <a:t>some </a:t>
            </a:r>
            <a:r>
              <a:rPr sz="905" spc="29" dirty="0">
                <a:solidFill>
                  <a:srgbClr val="58595B"/>
                </a:solidFill>
                <a:latin typeface="Gill Sans MT"/>
                <a:cs typeface="Gill Sans MT"/>
              </a:rPr>
              <a:t>privacy  </a:t>
            </a:r>
            <a:r>
              <a:rPr sz="905" spc="37" dirty="0">
                <a:solidFill>
                  <a:srgbClr val="58595B"/>
                </a:solidFill>
                <a:latin typeface="Gill Sans MT"/>
                <a:cs typeface="Gill Sans MT"/>
              </a:rPr>
              <a:t>concerns</a:t>
            </a:r>
            <a:r>
              <a:rPr sz="905" spc="-37"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45" dirty="0">
                <a:solidFill>
                  <a:srgbClr val="58595B"/>
                </a:solidFill>
                <a:latin typeface="Gill Sans MT"/>
                <a:cs typeface="Gill Sans MT"/>
              </a:rPr>
              <a:t>26%</a:t>
            </a:r>
            <a:r>
              <a:rPr sz="905" spc="-33" dirty="0">
                <a:solidFill>
                  <a:srgbClr val="58595B"/>
                </a:solidFill>
                <a:latin typeface="Gill Sans MT"/>
                <a:cs typeface="Gill Sans MT"/>
              </a:rPr>
              <a:t> </a:t>
            </a:r>
            <a:r>
              <a:rPr sz="905" spc="21" dirty="0">
                <a:solidFill>
                  <a:srgbClr val="58595B"/>
                </a:solidFill>
                <a:latin typeface="Gill Sans MT"/>
                <a:cs typeface="Gill Sans MT"/>
              </a:rPr>
              <a:t>are</a:t>
            </a:r>
            <a:r>
              <a:rPr sz="905" spc="-33" dirty="0">
                <a:solidFill>
                  <a:srgbClr val="58595B"/>
                </a:solidFill>
                <a:latin typeface="Gill Sans MT"/>
                <a:cs typeface="Gill Sans MT"/>
              </a:rPr>
              <a:t> </a:t>
            </a:r>
            <a:r>
              <a:rPr sz="905" spc="12" dirty="0">
                <a:solidFill>
                  <a:srgbClr val="58595B"/>
                </a:solidFill>
                <a:latin typeface="Gill Sans MT"/>
                <a:cs typeface="Gill Sans MT"/>
              </a:rPr>
              <a:t>very</a:t>
            </a:r>
            <a:r>
              <a:rPr sz="905" spc="-37" dirty="0">
                <a:solidFill>
                  <a:srgbClr val="58595B"/>
                </a:solidFill>
                <a:latin typeface="Gill Sans MT"/>
                <a:cs typeface="Gill Sans MT"/>
              </a:rPr>
              <a:t> </a:t>
            </a:r>
            <a:r>
              <a:rPr sz="905" spc="25" dirty="0">
                <a:solidFill>
                  <a:srgbClr val="58595B"/>
                </a:solidFill>
                <a:latin typeface="Gill Sans MT"/>
                <a:cs typeface="Gill Sans MT"/>
              </a:rPr>
              <a:t>concerned.</a:t>
            </a:r>
            <a:endParaRPr sz="905">
              <a:solidFill>
                <a:prstClr val="black"/>
              </a:solidFill>
              <a:latin typeface="Gill Sans MT"/>
              <a:cs typeface="Gill Sans MT"/>
            </a:endParaRPr>
          </a:p>
        </p:txBody>
      </p:sp>
      <p:sp>
        <p:nvSpPr>
          <p:cNvPr id="10" name="object 10"/>
          <p:cNvSpPr txBox="1"/>
          <p:nvPr/>
        </p:nvSpPr>
        <p:spPr>
          <a:xfrm>
            <a:off x="3246555" y="2733784"/>
            <a:ext cx="2645490" cy="1864136"/>
          </a:xfrm>
          <a:prstGeom prst="rect">
            <a:avLst/>
          </a:prstGeom>
        </p:spPr>
        <p:txBody>
          <a:bodyPr vert="horz" wrap="square" lIns="0" tIns="10450" rIns="0" bIns="0" rtlCol="0">
            <a:spAutoFit/>
          </a:bodyPr>
          <a:lstStyle/>
          <a:p>
            <a:pPr marL="10451" marR="4180" defTabSz="752460">
              <a:lnSpc>
                <a:spcPct val="121300"/>
              </a:lnSpc>
              <a:spcBef>
                <a:spcPts val="82"/>
              </a:spcBef>
            </a:pPr>
            <a:r>
              <a:rPr sz="905" spc="16" dirty="0">
                <a:solidFill>
                  <a:srgbClr val="58595B"/>
                </a:solidFill>
                <a:latin typeface="Gill Sans MT"/>
                <a:cs typeface="Gill Sans MT"/>
              </a:rPr>
              <a:t>Interestingly,</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29" dirty="0">
                <a:solidFill>
                  <a:srgbClr val="58595B"/>
                </a:solidFill>
                <a:latin typeface="Gill Sans MT"/>
                <a:cs typeface="Gill Sans MT"/>
              </a:rPr>
              <a:t>privacy</a:t>
            </a:r>
            <a:r>
              <a:rPr sz="905" spc="-29" dirty="0">
                <a:solidFill>
                  <a:srgbClr val="58595B"/>
                </a:solidFill>
                <a:latin typeface="Gill Sans MT"/>
                <a:cs typeface="Gill Sans MT"/>
              </a:rPr>
              <a:t> </a:t>
            </a:r>
            <a:r>
              <a:rPr sz="905" spc="37" dirty="0">
                <a:solidFill>
                  <a:srgbClr val="58595B"/>
                </a:solidFill>
                <a:latin typeface="Gill Sans MT"/>
                <a:cs typeface="Gill Sans MT"/>
              </a:rPr>
              <a:t>concerns</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29" dirty="0">
                <a:solidFill>
                  <a:srgbClr val="58595B"/>
                </a:solidFill>
                <a:latin typeface="Gill Sans MT"/>
                <a:cs typeface="Gill Sans MT"/>
              </a:rPr>
              <a:t> </a:t>
            </a:r>
            <a:r>
              <a:rPr sz="905" spc="33" dirty="0">
                <a:solidFill>
                  <a:srgbClr val="58595B"/>
                </a:solidFill>
                <a:latin typeface="Gill Sans MT"/>
                <a:cs typeface="Gill Sans MT"/>
              </a:rPr>
              <a:t>all</a:t>
            </a:r>
            <a:r>
              <a:rPr sz="905" spc="-33" dirty="0">
                <a:solidFill>
                  <a:srgbClr val="58595B"/>
                </a:solidFill>
                <a:latin typeface="Gill Sans MT"/>
                <a:cs typeface="Gill Sans MT"/>
              </a:rPr>
              <a:t> </a:t>
            </a:r>
            <a:r>
              <a:rPr sz="905" spc="45" dirty="0">
                <a:solidFill>
                  <a:srgbClr val="58595B"/>
                </a:solidFill>
                <a:latin typeface="Gill Sans MT"/>
                <a:cs typeface="Gill Sans MT"/>
              </a:rPr>
              <a:t>consumers  </a:t>
            </a:r>
            <a:r>
              <a:rPr sz="905" spc="58" dirty="0">
                <a:solidFill>
                  <a:srgbClr val="58595B"/>
                </a:solidFill>
                <a:latin typeface="Gill Sans MT"/>
                <a:cs typeface="Gill Sans MT"/>
              </a:rPr>
              <a:t>and </a:t>
            </a:r>
            <a:r>
              <a:rPr sz="905" spc="33" dirty="0">
                <a:solidFill>
                  <a:srgbClr val="58595B"/>
                </a:solidFill>
                <a:latin typeface="Gill Sans MT"/>
                <a:cs typeface="Gill Sans MT"/>
              </a:rPr>
              <a:t>those </a:t>
            </a:r>
            <a:r>
              <a:rPr sz="905" spc="25" dirty="0">
                <a:solidFill>
                  <a:srgbClr val="58595B"/>
                </a:solidFill>
                <a:latin typeface="Gill Sans MT"/>
                <a:cs typeface="Gill Sans MT"/>
              </a:rPr>
              <a:t>that </a:t>
            </a:r>
            <a:r>
              <a:rPr sz="905" spc="21" dirty="0">
                <a:solidFill>
                  <a:srgbClr val="58595B"/>
                </a:solidFill>
                <a:latin typeface="Gill Sans MT"/>
                <a:cs typeface="Gill Sans MT"/>
              </a:rPr>
              <a:t>do </a:t>
            </a:r>
            <a:r>
              <a:rPr sz="905" spc="8" dirty="0">
                <a:solidFill>
                  <a:srgbClr val="58595B"/>
                </a:solidFill>
                <a:latin typeface="Gill Sans MT"/>
                <a:cs typeface="Gill Sans MT"/>
              </a:rPr>
              <a:t>not </a:t>
            </a:r>
            <a:r>
              <a:rPr sz="905" spc="25" dirty="0">
                <a:solidFill>
                  <a:srgbClr val="58595B"/>
                </a:solidFill>
                <a:latin typeface="Gill Sans MT"/>
                <a:cs typeface="Gill Sans MT"/>
              </a:rPr>
              <a:t>own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21" dirty="0">
                <a:solidFill>
                  <a:srgbClr val="58595B"/>
                </a:solidFill>
                <a:latin typeface="Gill Sans MT"/>
                <a:cs typeface="Gill Sans MT"/>
              </a:rPr>
              <a:t>are  nearly </a:t>
            </a:r>
            <a:r>
              <a:rPr sz="905" spc="25" dirty="0">
                <a:solidFill>
                  <a:srgbClr val="58595B"/>
                </a:solidFill>
                <a:latin typeface="Gill Sans MT"/>
                <a:cs typeface="Gill Sans MT"/>
              </a:rPr>
              <a:t>identical. </a:t>
            </a:r>
            <a:r>
              <a:rPr sz="905" spc="4" dirty="0">
                <a:solidFill>
                  <a:srgbClr val="58595B"/>
                </a:solidFill>
                <a:latin typeface="Gill Sans MT"/>
                <a:cs typeface="Gill Sans MT"/>
              </a:rPr>
              <a:t>For </a:t>
            </a:r>
            <a:r>
              <a:rPr sz="905" spc="33" dirty="0">
                <a:solidFill>
                  <a:srgbClr val="58595B"/>
                </a:solidFill>
                <a:latin typeface="Gill Sans MT"/>
                <a:cs typeface="Gill Sans MT"/>
              </a:rPr>
              <a:t>example, </a:t>
            </a:r>
            <a:r>
              <a:rPr sz="905" spc="16" dirty="0">
                <a:solidFill>
                  <a:srgbClr val="58595B"/>
                </a:solidFill>
                <a:latin typeface="Gill Sans MT"/>
                <a:cs typeface="Gill Sans MT"/>
              </a:rPr>
              <a:t>only </a:t>
            </a:r>
            <a:r>
              <a:rPr sz="905" spc="37" dirty="0">
                <a:solidFill>
                  <a:srgbClr val="58595B"/>
                </a:solidFill>
                <a:latin typeface="Gill Sans MT"/>
                <a:cs typeface="Gill Sans MT"/>
              </a:rPr>
              <a:t>27.7% </a:t>
            </a:r>
            <a:r>
              <a:rPr sz="905" spc="33" dirty="0">
                <a:solidFill>
                  <a:srgbClr val="58595B"/>
                </a:solidFill>
                <a:latin typeface="Gill Sans MT"/>
                <a:cs typeface="Gill Sans MT"/>
              </a:rPr>
              <a:t>of  </a:t>
            </a:r>
            <a:r>
              <a:rPr sz="905" spc="45" dirty="0">
                <a:solidFill>
                  <a:srgbClr val="58595B"/>
                </a:solidFill>
                <a:latin typeface="Gill Sans MT"/>
                <a:cs typeface="Gill Sans MT"/>
              </a:rPr>
              <a:t>consumers </a:t>
            </a:r>
            <a:r>
              <a:rPr sz="905" spc="12" dirty="0">
                <a:solidFill>
                  <a:srgbClr val="58595B"/>
                </a:solidFill>
                <a:latin typeface="Gill Sans MT"/>
                <a:cs typeface="Gill Sans MT"/>
              </a:rPr>
              <a:t>without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58" dirty="0">
                <a:solidFill>
                  <a:srgbClr val="58595B"/>
                </a:solidFill>
                <a:latin typeface="Gill Sans MT"/>
                <a:cs typeface="Gill Sans MT"/>
              </a:rPr>
              <a:t>said </a:t>
            </a:r>
            <a:r>
              <a:rPr sz="905" spc="21" dirty="0">
                <a:solidFill>
                  <a:srgbClr val="58595B"/>
                </a:solidFill>
                <a:latin typeface="Gill Sans MT"/>
                <a:cs typeface="Gill Sans MT"/>
              </a:rPr>
              <a:t>they </a:t>
            </a:r>
            <a:r>
              <a:rPr sz="905" spc="8" dirty="0">
                <a:solidFill>
                  <a:srgbClr val="58595B"/>
                </a:solidFill>
                <a:latin typeface="Gill Sans MT"/>
                <a:cs typeface="Gill Sans MT"/>
              </a:rPr>
              <a:t>were  </a:t>
            </a:r>
            <a:r>
              <a:rPr sz="905" spc="12" dirty="0">
                <a:solidFill>
                  <a:srgbClr val="58595B"/>
                </a:solidFill>
                <a:latin typeface="Gill Sans MT"/>
                <a:cs typeface="Gill Sans MT"/>
              </a:rPr>
              <a:t>very </a:t>
            </a:r>
            <a:r>
              <a:rPr sz="905" spc="29" dirty="0">
                <a:solidFill>
                  <a:srgbClr val="58595B"/>
                </a:solidFill>
                <a:latin typeface="Gill Sans MT"/>
                <a:cs typeface="Gill Sans MT"/>
              </a:rPr>
              <a:t>concerned </a:t>
            </a:r>
            <a:r>
              <a:rPr sz="905" spc="37" dirty="0">
                <a:solidFill>
                  <a:srgbClr val="58595B"/>
                </a:solidFill>
                <a:latin typeface="Gill Sans MT"/>
                <a:cs typeface="Gill Sans MT"/>
              </a:rPr>
              <a:t>about </a:t>
            </a:r>
            <a:r>
              <a:rPr sz="905" spc="29" dirty="0">
                <a:solidFill>
                  <a:srgbClr val="58595B"/>
                </a:solidFill>
                <a:latin typeface="Gill Sans MT"/>
                <a:cs typeface="Gill Sans MT"/>
              </a:rPr>
              <a:t>privacy </a:t>
            </a:r>
            <a:r>
              <a:rPr sz="905" spc="62" dirty="0">
                <a:solidFill>
                  <a:srgbClr val="58595B"/>
                </a:solidFill>
                <a:latin typeface="Gill Sans MT"/>
                <a:cs typeface="Gill Sans MT"/>
              </a:rPr>
              <a:t>issues </a:t>
            </a:r>
            <a:r>
              <a:rPr sz="905" spc="37" dirty="0">
                <a:solidFill>
                  <a:srgbClr val="58595B"/>
                </a:solidFill>
                <a:latin typeface="Gill Sans MT"/>
                <a:cs typeface="Gill Sans MT"/>
              </a:rPr>
              <a:t>compared </a:t>
            </a:r>
            <a:r>
              <a:rPr sz="905" spc="-8" dirty="0">
                <a:solidFill>
                  <a:srgbClr val="58595B"/>
                </a:solidFill>
                <a:latin typeface="Gill Sans MT"/>
                <a:cs typeface="Gill Sans MT"/>
              </a:rPr>
              <a:t>to  </a:t>
            </a:r>
            <a:r>
              <a:rPr sz="905" spc="37" dirty="0">
                <a:solidFill>
                  <a:srgbClr val="58595B"/>
                </a:solidFill>
                <a:latin typeface="Gill Sans MT"/>
                <a:cs typeface="Gill Sans MT"/>
              </a:rPr>
              <a:t>21.9%</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33" dirty="0">
                <a:solidFill>
                  <a:srgbClr val="58595B"/>
                </a:solidFill>
                <a:latin typeface="Gill Sans MT"/>
                <a:cs typeface="Gill Sans MT"/>
              </a:rPr>
              <a:t>device</a:t>
            </a:r>
            <a:r>
              <a:rPr sz="905" spc="-29" dirty="0">
                <a:solidFill>
                  <a:srgbClr val="58595B"/>
                </a:solidFill>
                <a:latin typeface="Gill Sans MT"/>
                <a:cs typeface="Gill Sans MT"/>
              </a:rPr>
              <a:t> </a:t>
            </a:r>
            <a:r>
              <a:rPr sz="905" spc="21" dirty="0">
                <a:solidFill>
                  <a:srgbClr val="58595B"/>
                </a:solidFill>
                <a:latin typeface="Gill Sans MT"/>
                <a:cs typeface="Gill Sans MT"/>
              </a:rPr>
              <a:t>owners.</a:t>
            </a:r>
            <a:r>
              <a:rPr sz="905" spc="-49" dirty="0">
                <a:solidFill>
                  <a:srgbClr val="58595B"/>
                </a:solidFill>
                <a:latin typeface="Gill Sans MT"/>
                <a:cs typeface="Gill Sans MT"/>
              </a:rPr>
              <a:t> </a:t>
            </a:r>
            <a:r>
              <a:rPr sz="905" spc="33" dirty="0">
                <a:solidFill>
                  <a:srgbClr val="58595B"/>
                </a:solidFill>
                <a:latin typeface="Gill Sans MT"/>
                <a:cs typeface="Gill Sans MT"/>
              </a:rPr>
              <a:t>This</a:t>
            </a:r>
            <a:r>
              <a:rPr sz="905" spc="-29" dirty="0">
                <a:solidFill>
                  <a:srgbClr val="58595B"/>
                </a:solidFill>
                <a:latin typeface="Gill Sans MT"/>
                <a:cs typeface="Gill Sans MT"/>
              </a:rPr>
              <a:t> </a:t>
            </a:r>
            <a:r>
              <a:rPr sz="905" spc="74" dirty="0">
                <a:solidFill>
                  <a:srgbClr val="58595B"/>
                </a:solidFill>
                <a:latin typeface="Gill Sans MT"/>
                <a:cs typeface="Gill Sans MT"/>
              </a:rPr>
              <a:t>means</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33" dirty="0">
                <a:solidFill>
                  <a:srgbClr val="58595B"/>
                </a:solidFill>
                <a:latin typeface="Gill Sans MT"/>
                <a:cs typeface="Gill Sans MT"/>
              </a:rPr>
              <a:t>even</a:t>
            </a:r>
            <a:r>
              <a:rPr sz="905" spc="-33" dirty="0">
                <a:solidFill>
                  <a:srgbClr val="58595B"/>
                </a:solidFill>
                <a:latin typeface="Gill Sans MT"/>
                <a:cs typeface="Gill Sans MT"/>
              </a:rPr>
              <a:t> </a:t>
            </a:r>
            <a:r>
              <a:rPr sz="905" spc="58" dirty="0">
                <a:solidFill>
                  <a:srgbClr val="58595B"/>
                </a:solidFill>
                <a:latin typeface="Gill Sans MT"/>
                <a:cs typeface="Gill Sans MT"/>
              </a:rPr>
              <a:t>some  </a:t>
            </a:r>
            <a:r>
              <a:rPr sz="905" spc="45" dirty="0">
                <a:solidFill>
                  <a:srgbClr val="58595B"/>
                </a:solidFill>
                <a:latin typeface="Gill Sans MT"/>
                <a:cs typeface="Gill Sans MT"/>
              </a:rPr>
              <a:t>consumers </a:t>
            </a:r>
            <a:r>
              <a:rPr sz="905" spc="16" dirty="0">
                <a:solidFill>
                  <a:srgbClr val="58595B"/>
                </a:solidFill>
                <a:latin typeface="Gill Sans MT"/>
                <a:cs typeface="Gill Sans MT"/>
              </a:rPr>
              <a:t>with </a:t>
            </a:r>
            <a:r>
              <a:rPr sz="905" spc="29" dirty="0">
                <a:solidFill>
                  <a:srgbClr val="58595B"/>
                </a:solidFill>
                <a:latin typeface="Gill Sans MT"/>
                <a:cs typeface="Gill Sans MT"/>
              </a:rPr>
              <a:t>privacy </a:t>
            </a:r>
            <a:r>
              <a:rPr sz="905" spc="37" dirty="0">
                <a:solidFill>
                  <a:srgbClr val="58595B"/>
                </a:solidFill>
                <a:latin typeface="Gill Sans MT"/>
                <a:cs typeface="Gill Sans MT"/>
              </a:rPr>
              <a:t>concerns </a:t>
            </a:r>
            <a:r>
              <a:rPr sz="905" spc="25" dirty="0">
                <a:solidFill>
                  <a:srgbClr val="58595B"/>
                </a:solidFill>
                <a:latin typeface="Gill Sans MT"/>
                <a:cs typeface="Gill Sans MT"/>
              </a:rPr>
              <a:t>went </a:t>
            </a:r>
            <a:r>
              <a:rPr sz="905" spc="62" dirty="0">
                <a:solidFill>
                  <a:srgbClr val="58595B"/>
                </a:solidFill>
                <a:latin typeface="Gill Sans MT"/>
                <a:cs typeface="Gill Sans MT"/>
              </a:rPr>
              <a:t>ahead </a:t>
            </a:r>
            <a:r>
              <a:rPr sz="905" spc="58" dirty="0">
                <a:solidFill>
                  <a:srgbClr val="58595B"/>
                </a:solidFill>
                <a:latin typeface="Gill Sans MT"/>
                <a:cs typeface="Gill Sans MT"/>
              </a:rPr>
              <a:t>and  </a:t>
            </a:r>
            <a:r>
              <a:rPr sz="905" spc="41" dirty="0">
                <a:solidFill>
                  <a:srgbClr val="58595B"/>
                </a:solidFill>
                <a:latin typeface="Gill Sans MT"/>
                <a:cs typeface="Gill Sans MT"/>
              </a:rPr>
              <a:t>purchased </a:t>
            </a:r>
            <a:r>
              <a:rPr sz="905" spc="49" dirty="0">
                <a:solidFill>
                  <a:srgbClr val="58595B"/>
                </a:solidFill>
                <a:latin typeface="Gill Sans MT"/>
                <a:cs typeface="Gill Sans MT"/>
              </a:rPr>
              <a:t>smart </a:t>
            </a:r>
            <a:r>
              <a:rPr sz="905" spc="41" dirty="0">
                <a:solidFill>
                  <a:srgbClr val="58595B"/>
                </a:solidFill>
                <a:latin typeface="Gill Sans MT"/>
                <a:cs typeface="Gill Sans MT"/>
              </a:rPr>
              <a:t>speakers. </a:t>
            </a:r>
            <a:r>
              <a:rPr sz="905" spc="33" dirty="0">
                <a:solidFill>
                  <a:srgbClr val="58595B"/>
                </a:solidFill>
                <a:latin typeface="Gill Sans MT"/>
                <a:cs typeface="Gill Sans MT"/>
              </a:rPr>
              <a:t>Those </a:t>
            </a:r>
            <a:r>
              <a:rPr sz="905" spc="45" dirty="0">
                <a:solidFill>
                  <a:srgbClr val="58595B"/>
                </a:solidFill>
                <a:latin typeface="Gill Sans MT"/>
                <a:cs typeface="Gill Sans MT"/>
              </a:rPr>
              <a:t>consumers </a:t>
            </a:r>
            <a:r>
              <a:rPr sz="905" spc="12" dirty="0">
                <a:solidFill>
                  <a:srgbClr val="58595B"/>
                </a:solidFill>
                <a:latin typeface="Gill Sans MT"/>
                <a:cs typeface="Gill Sans MT"/>
              </a:rPr>
              <a:t>very  </a:t>
            </a:r>
            <a:r>
              <a:rPr sz="905" spc="29" dirty="0">
                <a:solidFill>
                  <a:srgbClr val="58595B"/>
                </a:solidFill>
                <a:latin typeface="Gill Sans MT"/>
                <a:cs typeface="Gill Sans MT"/>
              </a:rPr>
              <a:t>concerned </a:t>
            </a:r>
            <a:r>
              <a:rPr sz="905" spc="37" dirty="0">
                <a:solidFill>
                  <a:srgbClr val="58595B"/>
                </a:solidFill>
                <a:latin typeface="Gill Sans MT"/>
                <a:cs typeface="Gill Sans MT"/>
              </a:rPr>
              <a:t>about </a:t>
            </a:r>
            <a:r>
              <a:rPr sz="905" spc="29" dirty="0">
                <a:solidFill>
                  <a:srgbClr val="58595B"/>
                </a:solidFill>
                <a:latin typeface="Gill Sans MT"/>
                <a:cs typeface="Gill Sans MT"/>
              </a:rPr>
              <a:t>privacy risks </a:t>
            </a:r>
            <a:r>
              <a:rPr sz="905" spc="21" dirty="0">
                <a:solidFill>
                  <a:srgbClr val="58595B"/>
                </a:solidFill>
                <a:latin typeface="Gill Sans MT"/>
                <a:cs typeface="Gill Sans MT"/>
              </a:rPr>
              <a:t>are </a:t>
            </a:r>
            <a:r>
              <a:rPr sz="905" spc="37" dirty="0">
                <a:solidFill>
                  <a:srgbClr val="58595B"/>
                </a:solidFill>
                <a:latin typeface="Gill Sans MT"/>
                <a:cs typeface="Gill Sans MT"/>
              </a:rPr>
              <a:t>about </a:t>
            </a:r>
            <a:r>
              <a:rPr sz="905" spc="45" dirty="0">
                <a:solidFill>
                  <a:srgbClr val="58595B"/>
                </a:solidFill>
                <a:latin typeface="Gill Sans MT"/>
                <a:cs typeface="Gill Sans MT"/>
              </a:rPr>
              <a:t>16% </a:t>
            </a:r>
            <a:r>
              <a:rPr sz="905" spc="58" dirty="0">
                <a:solidFill>
                  <a:srgbClr val="58595B"/>
                </a:solidFill>
                <a:latin typeface="Gill Sans MT"/>
                <a:cs typeface="Gill Sans MT"/>
              </a:rPr>
              <a:t>less  </a:t>
            </a:r>
            <a:r>
              <a:rPr sz="905" spc="8" dirty="0">
                <a:solidFill>
                  <a:srgbClr val="58595B"/>
                </a:solidFill>
                <a:latin typeface="Gill Sans MT"/>
                <a:cs typeface="Gill Sans MT"/>
              </a:rPr>
              <a:t>likely</a:t>
            </a:r>
            <a:r>
              <a:rPr sz="905" spc="-37"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25" dirty="0">
                <a:solidFill>
                  <a:srgbClr val="58595B"/>
                </a:solidFill>
                <a:latin typeface="Gill Sans MT"/>
                <a:cs typeface="Gill Sans MT"/>
              </a:rPr>
              <a:t>own</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21" dirty="0">
                <a:solidFill>
                  <a:srgbClr val="58595B"/>
                </a:solidFill>
                <a:latin typeface="Gill Sans MT"/>
                <a:cs typeface="Gill Sans MT"/>
              </a:rPr>
              <a:t>speaker,</a:t>
            </a:r>
            <a:r>
              <a:rPr sz="905" spc="-33" dirty="0">
                <a:solidFill>
                  <a:srgbClr val="58595B"/>
                </a:solidFill>
                <a:latin typeface="Gill Sans MT"/>
                <a:cs typeface="Gill Sans MT"/>
              </a:rPr>
              <a:t> </a:t>
            </a:r>
            <a:r>
              <a:rPr sz="905" spc="25" dirty="0">
                <a:solidFill>
                  <a:srgbClr val="58595B"/>
                </a:solidFill>
                <a:latin typeface="Gill Sans MT"/>
                <a:cs typeface="Gill Sans MT"/>
              </a:rPr>
              <a:t>but</a:t>
            </a:r>
            <a:r>
              <a:rPr sz="905" spc="-33" dirty="0">
                <a:solidFill>
                  <a:srgbClr val="58595B"/>
                </a:solidFill>
                <a:latin typeface="Gill Sans MT"/>
                <a:cs typeface="Gill Sans MT"/>
              </a:rPr>
              <a:t> </a:t>
            </a:r>
            <a:r>
              <a:rPr sz="905" spc="21" dirty="0">
                <a:solidFill>
                  <a:srgbClr val="58595B"/>
                </a:solidFill>
                <a:latin typeface="Gill Sans MT"/>
                <a:cs typeface="Gill Sans MT"/>
              </a:rPr>
              <a:t>they</a:t>
            </a:r>
            <a:r>
              <a:rPr sz="905" spc="-33" dirty="0">
                <a:solidFill>
                  <a:srgbClr val="58595B"/>
                </a:solidFill>
                <a:latin typeface="Gill Sans MT"/>
                <a:cs typeface="Gill Sans MT"/>
              </a:rPr>
              <a:t> </a:t>
            </a:r>
            <a:r>
              <a:rPr sz="905" spc="16" dirty="0">
                <a:solidFill>
                  <a:srgbClr val="58595B"/>
                </a:solidFill>
                <a:latin typeface="Gill Sans MT"/>
                <a:cs typeface="Gill Sans MT"/>
              </a:rPr>
              <a:t>still</a:t>
            </a:r>
            <a:r>
              <a:rPr sz="905" spc="-33" dirty="0">
                <a:solidFill>
                  <a:srgbClr val="58595B"/>
                </a:solidFill>
                <a:latin typeface="Gill Sans MT"/>
                <a:cs typeface="Gill Sans MT"/>
              </a:rPr>
              <a:t> </a:t>
            </a:r>
            <a:r>
              <a:rPr sz="905" spc="53" dirty="0">
                <a:solidFill>
                  <a:srgbClr val="58595B"/>
                </a:solidFill>
                <a:latin typeface="Gill Sans MT"/>
                <a:cs typeface="Gill Sans MT"/>
              </a:rPr>
              <a:t>make</a:t>
            </a:r>
            <a:r>
              <a:rPr sz="905" spc="-33" dirty="0">
                <a:solidFill>
                  <a:srgbClr val="58595B"/>
                </a:solidFill>
                <a:latin typeface="Gill Sans MT"/>
                <a:cs typeface="Gill Sans MT"/>
              </a:rPr>
              <a:t> </a:t>
            </a:r>
            <a:r>
              <a:rPr sz="905" spc="41" dirty="0">
                <a:solidFill>
                  <a:srgbClr val="58595B"/>
                </a:solidFill>
                <a:latin typeface="Gill Sans MT"/>
                <a:cs typeface="Gill Sans MT"/>
              </a:rPr>
              <a:t>up  </a:t>
            </a:r>
            <a:r>
              <a:rPr sz="905" spc="94" dirty="0">
                <a:solidFill>
                  <a:srgbClr val="58595B"/>
                </a:solidFill>
                <a:latin typeface="Gill Sans MT"/>
                <a:cs typeface="Gill Sans MT"/>
              </a:rPr>
              <a:t>a</a:t>
            </a:r>
            <a:r>
              <a:rPr sz="905" spc="-37" dirty="0">
                <a:solidFill>
                  <a:srgbClr val="58595B"/>
                </a:solidFill>
                <a:latin typeface="Gill Sans MT"/>
                <a:cs typeface="Gill Sans MT"/>
              </a:rPr>
              <a:t> </a:t>
            </a:r>
            <a:r>
              <a:rPr sz="905" spc="45" dirty="0">
                <a:solidFill>
                  <a:srgbClr val="58595B"/>
                </a:solidFill>
                <a:latin typeface="Gill Sans MT"/>
                <a:cs typeface="Gill Sans MT"/>
              </a:rPr>
              <a:t>sizeable</a:t>
            </a:r>
            <a:r>
              <a:rPr sz="905" spc="-33" dirty="0">
                <a:solidFill>
                  <a:srgbClr val="58595B"/>
                </a:solidFill>
                <a:latin typeface="Gill Sans MT"/>
                <a:cs typeface="Gill Sans MT"/>
              </a:rPr>
              <a:t> </a:t>
            </a:r>
            <a:r>
              <a:rPr sz="905" dirty="0">
                <a:solidFill>
                  <a:srgbClr val="58595B"/>
                </a:solidFill>
                <a:latin typeface="Gill Sans MT"/>
                <a:cs typeface="Gill Sans MT"/>
              </a:rPr>
              <a:t>proportion</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37" dirty="0">
                <a:solidFill>
                  <a:srgbClr val="58595B"/>
                </a:solidFill>
                <a:latin typeface="Gill Sans MT"/>
                <a:cs typeface="Gill Sans MT"/>
              </a:rPr>
              <a:t>users.</a:t>
            </a:r>
            <a:endParaRPr sz="905">
              <a:solidFill>
                <a:prstClr val="black"/>
              </a:solidFill>
              <a:latin typeface="Gill Sans MT"/>
              <a:cs typeface="Gill Sans MT"/>
            </a:endParaRPr>
          </a:p>
        </p:txBody>
      </p:sp>
      <p:sp>
        <p:nvSpPr>
          <p:cNvPr id="11" name="object 11"/>
          <p:cNvSpPr txBox="1"/>
          <p:nvPr/>
        </p:nvSpPr>
        <p:spPr>
          <a:xfrm>
            <a:off x="3246555" y="4678101"/>
            <a:ext cx="2629814" cy="1021598"/>
          </a:xfrm>
          <a:prstGeom prst="rect">
            <a:avLst/>
          </a:prstGeom>
        </p:spPr>
        <p:txBody>
          <a:bodyPr vert="horz" wrap="square" lIns="0" tIns="10450" rIns="0" bIns="0" rtlCol="0">
            <a:spAutoFit/>
          </a:bodyPr>
          <a:lstStyle/>
          <a:p>
            <a:pPr marL="10451" marR="4180" defTabSz="752460">
              <a:lnSpc>
                <a:spcPct val="121300"/>
              </a:lnSpc>
              <a:spcBef>
                <a:spcPts val="82"/>
              </a:spcBef>
            </a:pPr>
            <a:r>
              <a:rPr sz="905" spc="16" dirty="0">
                <a:solidFill>
                  <a:srgbClr val="58595B"/>
                </a:solidFill>
                <a:latin typeface="Gill Sans MT"/>
                <a:cs typeface="Gill Sans MT"/>
              </a:rPr>
              <a:t>Apple</a:t>
            </a:r>
            <a:r>
              <a:rPr sz="905" spc="-33" dirty="0">
                <a:solidFill>
                  <a:srgbClr val="58595B"/>
                </a:solidFill>
                <a:latin typeface="Gill Sans MT"/>
                <a:cs typeface="Gill Sans MT"/>
              </a:rPr>
              <a:t> </a:t>
            </a:r>
            <a:r>
              <a:rPr sz="905" spc="82" dirty="0">
                <a:solidFill>
                  <a:srgbClr val="58595B"/>
                </a:solidFill>
                <a:latin typeface="Gill Sans MT"/>
                <a:cs typeface="Gill Sans MT"/>
              </a:rPr>
              <a:t>has</a:t>
            </a:r>
            <a:r>
              <a:rPr sz="905" spc="-33" dirty="0">
                <a:solidFill>
                  <a:srgbClr val="58595B"/>
                </a:solidFill>
                <a:latin typeface="Gill Sans MT"/>
                <a:cs typeface="Gill Sans MT"/>
              </a:rPr>
              <a:t> </a:t>
            </a:r>
            <a:r>
              <a:rPr sz="905" spc="66" dirty="0">
                <a:solidFill>
                  <a:srgbClr val="58595B"/>
                </a:solidFill>
                <a:latin typeface="Gill Sans MT"/>
                <a:cs typeface="Gill Sans MT"/>
              </a:rPr>
              <a:t>made</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53" dirty="0">
                <a:solidFill>
                  <a:srgbClr val="58595B"/>
                </a:solidFill>
                <a:latin typeface="Gill Sans MT"/>
                <a:cs typeface="Gill Sans MT"/>
              </a:rPr>
              <a:t>big</a:t>
            </a:r>
            <a:r>
              <a:rPr sz="905" spc="-33" dirty="0">
                <a:solidFill>
                  <a:srgbClr val="58595B"/>
                </a:solidFill>
                <a:latin typeface="Gill Sans MT"/>
                <a:cs typeface="Gill Sans MT"/>
              </a:rPr>
              <a:t> </a:t>
            </a:r>
            <a:r>
              <a:rPr sz="905" spc="41" dirty="0">
                <a:solidFill>
                  <a:srgbClr val="58595B"/>
                </a:solidFill>
                <a:latin typeface="Gill Sans MT"/>
                <a:cs typeface="Gill Sans MT"/>
              </a:rPr>
              <a:t>deal</a:t>
            </a:r>
            <a:r>
              <a:rPr sz="905" spc="-33" dirty="0">
                <a:solidFill>
                  <a:srgbClr val="58595B"/>
                </a:solidFill>
                <a:latin typeface="Gill Sans MT"/>
                <a:cs typeface="Gill Sans MT"/>
              </a:rPr>
              <a:t> </a:t>
            </a:r>
            <a:r>
              <a:rPr sz="905" spc="37" dirty="0">
                <a:solidFill>
                  <a:srgbClr val="58595B"/>
                </a:solidFill>
                <a:latin typeface="Gill Sans MT"/>
                <a:cs typeface="Gill Sans MT"/>
              </a:rPr>
              <a:t>about</a:t>
            </a:r>
            <a:r>
              <a:rPr sz="905" spc="-33" dirty="0">
                <a:solidFill>
                  <a:srgbClr val="58595B"/>
                </a:solidFill>
                <a:latin typeface="Gill Sans MT"/>
                <a:cs typeface="Gill Sans MT"/>
              </a:rPr>
              <a:t> </a:t>
            </a:r>
            <a:r>
              <a:rPr sz="905" spc="49" dirty="0">
                <a:solidFill>
                  <a:srgbClr val="58595B"/>
                </a:solidFill>
                <a:latin typeface="Gill Sans MT"/>
                <a:cs typeface="Gill Sans MT"/>
              </a:rPr>
              <a:t>asserting</a:t>
            </a:r>
            <a:r>
              <a:rPr sz="905" spc="-33"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12" dirty="0">
                <a:solidFill>
                  <a:srgbClr val="58595B"/>
                </a:solidFill>
                <a:latin typeface="Gill Sans MT"/>
                <a:cs typeface="Gill Sans MT"/>
              </a:rPr>
              <a:t>Siri  </a:t>
            </a:r>
            <a:r>
              <a:rPr sz="905" spc="58" dirty="0">
                <a:solidFill>
                  <a:srgbClr val="58595B"/>
                </a:solidFill>
                <a:latin typeface="Gill Sans MT"/>
                <a:cs typeface="Gill Sans MT"/>
              </a:rPr>
              <a:t>and </a:t>
            </a:r>
            <a:r>
              <a:rPr sz="905" spc="16" dirty="0">
                <a:solidFill>
                  <a:srgbClr val="58595B"/>
                </a:solidFill>
                <a:latin typeface="Gill Sans MT"/>
                <a:cs typeface="Gill Sans MT"/>
              </a:rPr>
              <a:t>the </a:t>
            </a:r>
            <a:r>
              <a:rPr sz="905" spc="-8" dirty="0">
                <a:solidFill>
                  <a:srgbClr val="58595B"/>
                </a:solidFill>
                <a:latin typeface="Gill Sans MT"/>
                <a:cs typeface="Gill Sans MT"/>
              </a:rPr>
              <a:t>iOS </a:t>
            </a:r>
            <a:r>
              <a:rPr sz="905" spc="53" dirty="0">
                <a:solidFill>
                  <a:srgbClr val="58595B"/>
                </a:solidFill>
                <a:latin typeface="Gill Sans MT"/>
                <a:cs typeface="Gill Sans MT"/>
              </a:rPr>
              <a:t>ecosystem </a:t>
            </a:r>
            <a:r>
              <a:rPr sz="905" spc="21" dirty="0">
                <a:solidFill>
                  <a:srgbClr val="58595B"/>
                </a:solidFill>
                <a:latin typeface="Gill Sans MT"/>
                <a:cs typeface="Gill Sans MT"/>
              </a:rPr>
              <a:t>are </a:t>
            </a:r>
            <a:r>
              <a:rPr sz="905" spc="16" dirty="0">
                <a:solidFill>
                  <a:srgbClr val="58595B"/>
                </a:solidFill>
                <a:latin typeface="Gill Sans MT"/>
                <a:cs typeface="Gill Sans MT"/>
              </a:rPr>
              <a:t>more </a:t>
            </a:r>
            <a:r>
              <a:rPr sz="905" spc="8" dirty="0">
                <a:solidFill>
                  <a:srgbClr val="58595B"/>
                </a:solidFill>
                <a:latin typeface="Gill Sans MT"/>
                <a:cs typeface="Gill Sans MT"/>
              </a:rPr>
              <a:t>protective </a:t>
            </a:r>
            <a:r>
              <a:rPr sz="905" spc="37" dirty="0">
                <a:solidFill>
                  <a:srgbClr val="58595B"/>
                </a:solidFill>
                <a:latin typeface="Gill Sans MT"/>
                <a:cs typeface="Gill Sans MT"/>
              </a:rPr>
              <a:t>of </a:t>
            </a:r>
            <a:r>
              <a:rPr sz="905" spc="29" dirty="0">
                <a:solidFill>
                  <a:srgbClr val="58595B"/>
                </a:solidFill>
                <a:latin typeface="Gill Sans MT"/>
                <a:cs typeface="Gill Sans MT"/>
              </a:rPr>
              <a:t>user  privacy </a:t>
            </a:r>
            <a:r>
              <a:rPr sz="905" spc="41" dirty="0">
                <a:solidFill>
                  <a:srgbClr val="58595B"/>
                </a:solidFill>
                <a:latin typeface="Gill Sans MT"/>
                <a:cs typeface="Gill Sans MT"/>
              </a:rPr>
              <a:t>than </a:t>
            </a:r>
            <a:r>
              <a:rPr sz="905" spc="29" dirty="0">
                <a:solidFill>
                  <a:srgbClr val="58595B"/>
                </a:solidFill>
                <a:latin typeface="Gill Sans MT"/>
                <a:cs typeface="Gill Sans MT"/>
              </a:rPr>
              <a:t>its </a:t>
            </a:r>
            <a:r>
              <a:rPr sz="905" spc="21" dirty="0">
                <a:solidFill>
                  <a:srgbClr val="58595B"/>
                </a:solidFill>
                <a:latin typeface="Gill Sans MT"/>
                <a:cs typeface="Gill Sans MT"/>
              </a:rPr>
              <a:t>competitors. </a:t>
            </a:r>
            <a:r>
              <a:rPr sz="905" spc="-4" dirty="0">
                <a:solidFill>
                  <a:srgbClr val="58595B"/>
                </a:solidFill>
                <a:latin typeface="Gill Sans MT"/>
                <a:cs typeface="Gill Sans MT"/>
              </a:rPr>
              <a:t>However, </a:t>
            </a:r>
            <a:r>
              <a:rPr sz="905" spc="25" dirty="0">
                <a:solidFill>
                  <a:srgbClr val="58595B"/>
                </a:solidFill>
                <a:latin typeface="Gill Sans MT"/>
                <a:cs typeface="Gill Sans MT"/>
              </a:rPr>
              <a:t>that </a:t>
            </a:r>
            <a:r>
              <a:rPr sz="905" spc="21" dirty="0">
                <a:solidFill>
                  <a:srgbClr val="58595B"/>
                </a:solidFill>
                <a:latin typeface="Gill Sans MT"/>
                <a:cs typeface="Gill Sans MT"/>
              </a:rPr>
              <a:t>doesn’t  </a:t>
            </a:r>
            <a:r>
              <a:rPr sz="905" spc="66" dirty="0">
                <a:solidFill>
                  <a:srgbClr val="58595B"/>
                </a:solidFill>
                <a:latin typeface="Gill Sans MT"/>
                <a:cs typeface="Gill Sans MT"/>
              </a:rPr>
              <a:t>seem</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37" dirty="0">
                <a:solidFill>
                  <a:srgbClr val="58595B"/>
                </a:solidFill>
                <a:latin typeface="Gill Sans MT"/>
                <a:cs typeface="Gill Sans MT"/>
              </a:rPr>
              <a:t>be</a:t>
            </a:r>
            <a:r>
              <a:rPr sz="905" spc="-33" dirty="0">
                <a:solidFill>
                  <a:srgbClr val="58595B"/>
                </a:solidFill>
                <a:latin typeface="Gill Sans MT"/>
                <a:cs typeface="Gill Sans MT"/>
              </a:rPr>
              <a:t> </a:t>
            </a:r>
            <a:r>
              <a:rPr sz="905" spc="58" dirty="0">
                <a:solidFill>
                  <a:srgbClr val="58595B"/>
                </a:solidFill>
                <a:latin typeface="Gill Sans MT"/>
                <a:cs typeface="Gill Sans MT"/>
              </a:rPr>
              <a:t>making</a:t>
            </a:r>
            <a:r>
              <a:rPr sz="905" spc="-33" dirty="0">
                <a:solidFill>
                  <a:srgbClr val="58595B"/>
                </a:solidFill>
                <a:latin typeface="Gill Sans MT"/>
                <a:cs typeface="Gill Sans MT"/>
              </a:rPr>
              <a:t> </a:t>
            </a:r>
            <a:r>
              <a:rPr sz="905" spc="62" dirty="0">
                <a:solidFill>
                  <a:srgbClr val="58595B"/>
                </a:solidFill>
                <a:latin typeface="Gill Sans MT"/>
                <a:cs typeface="Gill Sans MT"/>
              </a:rPr>
              <a:t>much</a:t>
            </a:r>
            <a:r>
              <a:rPr sz="905" spc="-33" dirty="0">
                <a:solidFill>
                  <a:srgbClr val="58595B"/>
                </a:solidFill>
                <a:latin typeface="Gill Sans MT"/>
                <a:cs typeface="Gill Sans MT"/>
              </a:rPr>
              <a:t> </a:t>
            </a:r>
            <a:r>
              <a:rPr sz="905" spc="37" dirty="0">
                <a:solidFill>
                  <a:srgbClr val="58595B"/>
                </a:solidFill>
                <a:latin typeface="Gill Sans MT"/>
                <a:cs typeface="Gill Sans MT"/>
              </a:rPr>
              <a:t>impression</a:t>
            </a:r>
            <a:r>
              <a:rPr sz="905" spc="-33" dirty="0">
                <a:solidFill>
                  <a:srgbClr val="58595B"/>
                </a:solidFill>
                <a:latin typeface="Gill Sans MT"/>
                <a:cs typeface="Gill Sans MT"/>
              </a:rPr>
              <a:t> </a:t>
            </a:r>
            <a:r>
              <a:rPr sz="905" spc="21" dirty="0">
                <a:solidFill>
                  <a:srgbClr val="58595B"/>
                </a:solidFill>
                <a:latin typeface="Gill Sans MT"/>
                <a:cs typeface="Gill Sans MT"/>
              </a:rPr>
              <a:t>on</a:t>
            </a:r>
            <a:r>
              <a:rPr sz="905" spc="-33" dirty="0">
                <a:solidFill>
                  <a:srgbClr val="58595B"/>
                </a:solidFill>
                <a:latin typeface="Gill Sans MT"/>
                <a:cs typeface="Gill Sans MT"/>
              </a:rPr>
              <a:t> </a:t>
            </a:r>
            <a:r>
              <a:rPr sz="905" spc="45" dirty="0">
                <a:solidFill>
                  <a:srgbClr val="58595B"/>
                </a:solidFill>
                <a:latin typeface="Gill Sans MT"/>
                <a:cs typeface="Gill Sans MT"/>
              </a:rPr>
              <a:t>consumers  </a:t>
            </a:r>
            <a:r>
              <a:rPr sz="905" spc="103" dirty="0">
                <a:solidFill>
                  <a:srgbClr val="58595B"/>
                </a:solidFill>
                <a:latin typeface="Gill Sans MT"/>
                <a:cs typeface="Gill Sans MT"/>
              </a:rPr>
              <a:t>as </a:t>
            </a:r>
            <a:r>
              <a:rPr sz="905" spc="16" dirty="0">
                <a:solidFill>
                  <a:srgbClr val="58595B"/>
                </a:solidFill>
                <a:latin typeface="Gill Sans MT"/>
                <a:cs typeface="Gill Sans MT"/>
              </a:rPr>
              <a:t>the </a:t>
            </a:r>
            <a:r>
              <a:rPr sz="905" spc="49" dirty="0">
                <a:solidFill>
                  <a:srgbClr val="58595B"/>
                </a:solidFill>
                <a:latin typeface="Gill Sans MT"/>
                <a:cs typeface="Gill Sans MT"/>
              </a:rPr>
              <a:t>most </a:t>
            </a:r>
            <a:r>
              <a:rPr sz="905" spc="29" dirty="0">
                <a:solidFill>
                  <a:srgbClr val="58595B"/>
                </a:solidFill>
                <a:latin typeface="Gill Sans MT"/>
                <a:cs typeface="Gill Sans MT"/>
              </a:rPr>
              <a:t>privacy concerned </a:t>
            </a:r>
            <a:r>
              <a:rPr sz="905" spc="45" dirty="0">
                <a:solidFill>
                  <a:srgbClr val="58595B"/>
                </a:solidFill>
                <a:latin typeface="Gill Sans MT"/>
                <a:cs typeface="Gill Sans MT"/>
              </a:rPr>
              <a:t>consumers </a:t>
            </a:r>
            <a:r>
              <a:rPr sz="905" spc="21" dirty="0">
                <a:solidFill>
                  <a:srgbClr val="58595B"/>
                </a:solidFill>
                <a:latin typeface="Gill Sans MT"/>
                <a:cs typeface="Gill Sans MT"/>
              </a:rPr>
              <a:t>are  </a:t>
            </a:r>
            <a:r>
              <a:rPr sz="905" spc="41" dirty="0">
                <a:solidFill>
                  <a:srgbClr val="58595B"/>
                </a:solidFill>
                <a:latin typeface="Gill Sans MT"/>
                <a:cs typeface="Gill Sans MT"/>
              </a:rPr>
              <a:t>actually</a:t>
            </a:r>
            <a:r>
              <a:rPr sz="905" spc="-37" dirty="0">
                <a:solidFill>
                  <a:srgbClr val="58595B"/>
                </a:solidFill>
                <a:latin typeface="Gill Sans MT"/>
                <a:cs typeface="Gill Sans MT"/>
              </a:rPr>
              <a:t> </a:t>
            </a:r>
            <a:r>
              <a:rPr sz="905" spc="33" dirty="0">
                <a:solidFill>
                  <a:srgbClr val="58595B"/>
                </a:solidFill>
                <a:latin typeface="Gill Sans MT"/>
                <a:cs typeface="Gill Sans MT"/>
              </a:rPr>
              <a:t>slightly</a:t>
            </a:r>
            <a:r>
              <a:rPr sz="905" spc="-33" dirty="0">
                <a:solidFill>
                  <a:srgbClr val="58595B"/>
                </a:solidFill>
                <a:latin typeface="Gill Sans MT"/>
                <a:cs typeface="Gill Sans MT"/>
              </a:rPr>
              <a:t> </a:t>
            </a:r>
            <a:r>
              <a:rPr sz="905" spc="58" dirty="0">
                <a:solidFill>
                  <a:srgbClr val="58595B"/>
                </a:solidFill>
                <a:latin typeface="Gill Sans MT"/>
                <a:cs typeface="Gill Sans MT"/>
              </a:rPr>
              <a:t>less</a:t>
            </a:r>
            <a:r>
              <a:rPr sz="905" spc="-37" dirty="0">
                <a:solidFill>
                  <a:srgbClr val="58595B"/>
                </a:solidFill>
                <a:latin typeface="Gill Sans MT"/>
                <a:cs typeface="Gill Sans MT"/>
              </a:rPr>
              <a:t> </a:t>
            </a:r>
            <a:r>
              <a:rPr sz="905" spc="12" dirty="0">
                <a:solidFill>
                  <a:srgbClr val="58595B"/>
                </a:solidFill>
                <a:latin typeface="Gill Sans MT"/>
                <a:cs typeface="Gill Sans MT"/>
              </a:rPr>
              <a:t>likely</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25" dirty="0">
                <a:solidFill>
                  <a:srgbClr val="58595B"/>
                </a:solidFill>
                <a:latin typeface="Gill Sans MT"/>
                <a:cs typeface="Gill Sans MT"/>
              </a:rPr>
              <a:t>own</a:t>
            </a:r>
            <a:r>
              <a:rPr sz="905" spc="-37"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33" dirty="0">
                <a:solidFill>
                  <a:srgbClr val="58595B"/>
                </a:solidFill>
                <a:latin typeface="Gill Sans MT"/>
                <a:cs typeface="Gill Sans MT"/>
              </a:rPr>
              <a:t>HomePod.</a:t>
            </a:r>
            <a:endParaRPr sz="905">
              <a:solidFill>
                <a:prstClr val="black"/>
              </a:solidFill>
              <a:latin typeface="Gill Sans MT"/>
              <a:cs typeface="Gill Sans MT"/>
            </a:endParaRPr>
          </a:p>
        </p:txBody>
      </p:sp>
      <p:sp>
        <p:nvSpPr>
          <p:cNvPr id="12" name="object 12"/>
          <p:cNvSpPr txBox="1">
            <a:spLocks noGrp="1"/>
          </p:cNvSpPr>
          <p:nvPr>
            <p:ph type="title"/>
          </p:nvPr>
        </p:nvSpPr>
        <p:spPr>
          <a:xfrm>
            <a:off x="3246555" y="1062010"/>
            <a:ext cx="5656739" cy="289090"/>
          </a:xfrm>
          <a:prstGeom prst="rect">
            <a:avLst/>
          </a:prstGeom>
        </p:spPr>
        <p:txBody>
          <a:bodyPr vert="horz" wrap="square" lIns="0" tIns="10450" rIns="0" bIns="0" rtlCol="0">
            <a:spAutoFit/>
          </a:bodyPr>
          <a:lstStyle/>
          <a:p>
            <a:pPr marL="10451">
              <a:spcBef>
                <a:spcPts val="82"/>
              </a:spcBef>
            </a:pPr>
            <a:r>
              <a:rPr sz="1810" spc="33" dirty="0">
                <a:solidFill>
                  <a:srgbClr val="BD008C"/>
                </a:solidFill>
              </a:rPr>
              <a:t>Privacy </a:t>
            </a:r>
            <a:r>
              <a:rPr sz="1810" spc="-16" dirty="0">
                <a:solidFill>
                  <a:srgbClr val="BD008C"/>
                </a:solidFill>
              </a:rPr>
              <a:t>Concerns </a:t>
            </a:r>
            <a:r>
              <a:rPr sz="1810" spc="-94" dirty="0">
                <a:solidFill>
                  <a:srgbClr val="BD008C"/>
                </a:solidFill>
              </a:rPr>
              <a:t>Don’t </a:t>
            </a:r>
            <a:r>
              <a:rPr sz="1810" spc="16" dirty="0">
                <a:solidFill>
                  <a:srgbClr val="BD008C"/>
                </a:solidFill>
              </a:rPr>
              <a:t>Preclude </a:t>
            </a:r>
            <a:r>
              <a:rPr sz="1810" spc="29" dirty="0">
                <a:solidFill>
                  <a:srgbClr val="BD008C"/>
                </a:solidFill>
              </a:rPr>
              <a:t>Smart </a:t>
            </a:r>
            <a:r>
              <a:rPr sz="1810" spc="21" dirty="0">
                <a:solidFill>
                  <a:srgbClr val="BD008C"/>
                </a:solidFill>
              </a:rPr>
              <a:t>Speaker</a:t>
            </a:r>
            <a:r>
              <a:rPr sz="1810" spc="86" dirty="0">
                <a:solidFill>
                  <a:srgbClr val="BD008C"/>
                </a:solidFill>
              </a:rPr>
              <a:t> </a:t>
            </a:r>
            <a:r>
              <a:rPr sz="1810" spc="-29" dirty="0">
                <a:solidFill>
                  <a:srgbClr val="BD008C"/>
                </a:solidFill>
              </a:rPr>
              <a:t>Ownership</a:t>
            </a:r>
            <a:endParaRPr sz="1810"/>
          </a:p>
        </p:txBody>
      </p:sp>
      <p:sp>
        <p:nvSpPr>
          <p:cNvPr id="13" name="object 13"/>
          <p:cNvSpPr/>
          <p:nvPr/>
        </p:nvSpPr>
        <p:spPr>
          <a:xfrm>
            <a:off x="0" y="816429"/>
            <a:ext cx="2946981" cy="5225143"/>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 name="object 14"/>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16" name="object 16"/>
          <p:cNvSpPr txBox="1"/>
          <p:nvPr/>
        </p:nvSpPr>
        <p:spPr>
          <a:xfrm>
            <a:off x="8526486" y="5833382"/>
            <a:ext cx="316644" cy="105467"/>
          </a:xfrm>
          <a:prstGeom prst="rect">
            <a:avLst/>
          </a:prstGeom>
        </p:spPr>
        <p:txBody>
          <a:bodyPr vert="horz" wrap="square" lIns="0" tIns="4180" rIns="0" bIns="0" rtlCol="0">
            <a:spAutoFit/>
          </a:bodyPr>
          <a:lstStyle/>
          <a:p>
            <a:pPr marL="10451" defTabSz="752460">
              <a:spcBef>
                <a:spcPts val="33"/>
              </a:spcBef>
            </a:pPr>
            <a:r>
              <a:rPr sz="658" spc="-33" dirty="0">
                <a:solidFill>
                  <a:srgbClr val="BD008C"/>
                </a:solidFill>
                <a:latin typeface="Gill Sans MT"/>
                <a:cs typeface="Gill Sans MT"/>
              </a:rPr>
              <a:t>PAGE</a:t>
            </a:r>
            <a:r>
              <a:rPr sz="658" spc="-53" dirty="0">
                <a:solidFill>
                  <a:srgbClr val="BD008C"/>
                </a:solidFill>
                <a:latin typeface="Gill Sans MT"/>
                <a:cs typeface="Gill Sans MT"/>
              </a:rPr>
              <a:t> </a:t>
            </a:r>
            <a:r>
              <a:rPr sz="658" spc="8" dirty="0">
                <a:solidFill>
                  <a:srgbClr val="BD008C"/>
                </a:solidFill>
                <a:latin typeface="Gill Sans MT"/>
                <a:cs typeface="Gill Sans MT"/>
              </a:rPr>
              <a:t>30</a:t>
            </a:r>
            <a:endParaRPr sz="658">
              <a:solidFill>
                <a:prstClr val="black"/>
              </a:solidFill>
              <a:latin typeface="Gill Sans MT"/>
              <a:cs typeface="Gill Sans MT"/>
            </a:endParaRPr>
          </a:p>
        </p:txBody>
      </p:sp>
      <p:sp>
        <p:nvSpPr>
          <p:cNvPr id="17" name="object 17"/>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ED3D7F"/>
                </a:solidFill>
                <a:latin typeface="Gill Sans MT"/>
                <a:cs typeface="Gill Sans MT"/>
                <a:hlinkClick r:id="rId4"/>
              </a:rPr>
              <a:t>© </a:t>
            </a:r>
            <a:r>
              <a:rPr sz="494" spc="-45" dirty="0">
                <a:solidFill>
                  <a:srgbClr val="ED3D7F"/>
                </a:solidFill>
                <a:latin typeface="Gill Sans MT"/>
                <a:cs typeface="Gill Sans MT"/>
                <a:hlinkClick r:id="rId4"/>
              </a:rPr>
              <a:t>VOICEBOT.AI </a:t>
            </a:r>
            <a:r>
              <a:rPr sz="494" spc="-41" dirty="0">
                <a:solidFill>
                  <a:srgbClr val="ED3D7F"/>
                </a:solidFill>
                <a:latin typeface="Gill Sans MT"/>
                <a:cs typeface="Gill Sans MT"/>
                <a:hlinkClick r:id="rId4"/>
              </a:rPr>
              <a:t>- </a:t>
            </a:r>
            <a:r>
              <a:rPr sz="494" spc="-16" dirty="0">
                <a:solidFill>
                  <a:srgbClr val="ED3D7F"/>
                </a:solidFill>
                <a:latin typeface="Gill Sans MT"/>
                <a:cs typeface="Gill Sans MT"/>
                <a:hlinkClick r:id="rId4"/>
              </a:rPr>
              <a:t>All </a:t>
            </a:r>
            <a:r>
              <a:rPr sz="494" dirty="0">
                <a:solidFill>
                  <a:srgbClr val="ED3D7F"/>
                </a:solidFill>
                <a:latin typeface="Gill Sans MT"/>
                <a:cs typeface="Gill Sans MT"/>
                <a:hlinkClick r:id="rId4"/>
              </a:rPr>
              <a:t>Rights </a:t>
            </a:r>
            <a:r>
              <a:rPr sz="494" spc="-12" dirty="0">
                <a:solidFill>
                  <a:srgbClr val="ED3D7F"/>
                </a:solidFill>
                <a:latin typeface="Gill Sans MT"/>
                <a:cs typeface="Gill Sans MT"/>
                <a:hlinkClick r:id="rId4"/>
              </a:rPr>
              <a:t>Reserved</a:t>
            </a:r>
            <a:r>
              <a:rPr sz="494" spc="-66" dirty="0">
                <a:solidFill>
                  <a:srgbClr val="ED3D7F"/>
                </a:solidFill>
                <a:latin typeface="Gill Sans MT"/>
                <a:cs typeface="Gill Sans MT"/>
                <a:hlinkClick r:id="rId4"/>
              </a:rPr>
              <a:t> </a:t>
            </a:r>
            <a:r>
              <a:rPr sz="494" spc="-4" dirty="0">
                <a:solidFill>
                  <a:srgbClr val="ED3D7F"/>
                </a:solidFill>
                <a:latin typeface="Gill Sans MT"/>
                <a:cs typeface="Gill Sans MT"/>
                <a:hlinkClick r:id="rId4"/>
              </a:rPr>
              <a:t>2019</a:t>
            </a:r>
            <a:endParaRPr sz="494">
              <a:solidFill>
                <a:prstClr val="black"/>
              </a:solidFill>
              <a:latin typeface="Gill Sans MT"/>
              <a:cs typeface="Gill Sans MT"/>
            </a:endParaRPr>
          </a:p>
        </p:txBody>
      </p:sp>
      <p:sp>
        <p:nvSpPr>
          <p:cNvPr id="15" name="object 15"/>
          <p:cNvSpPr txBox="1"/>
          <p:nvPr/>
        </p:nvSpPr>
        <p:spPr>
          <a:xfrm>
            <a:off x="6190059" y="5080124"/>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4"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388560203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1430" y="2616522"/>
            <a:ext cx="2870693" cy="0"/>
          </a:xfrm>
          <a:custGeom>
            <a:avLst/>
            <a:gdLst/>
            <a:ahLst/>
            <a:cxnLst/>
            <a:rect l="l" t="t" r="r" b="b"/>
            <a:pathLst>
              <a:path w="3488690">
                <a:moveTo>
                  <a:pt x="0" y="0"/>
                </a:moveTo>
                <a:lnTo>
                  <a:pt x="0" y="0"/>
                </a:lnTo>
                <a:lnTo>
                  <a:pt x="3488359" y="0"/>
                </a:lnTo>
              </a:path>
            </a:pathLst>
          </a:custGeom>
          <a:ln w="26034">
            <a:solidFill>
              <a:srgbClr val="510236"/>
            </a:solidFill>
          </a:ln>
        </p:spPr>
        <p:txBody>
          <a:bodyPr wrap="square" lIns="0" tIns="0" rIns="0" bIns="0" rtlCol="0"/>
          <a:lstStyle/>
          <a:p>
            <a:pPr defTabSz="752460"/>
            <a:endParaRPr sz="1481">
              <a:solidFill>
                <a:prstClr val="black"/>
              </a:solidFill>
              <a:latin typeface="Calibri"/>
            </a:endParaRPr>
          </a:p>
        </p:txBody>
      </p:sp>
      <p:sp>
        <p:nvSpPr>
          <p:cNvPr id="3" name="object 3"/>
          <p:cNvSpPr/>
          <p:nvPr/>
        </p:nvSpPr>
        <p:spPr>
          <a:xfrm>
            <a:off x="6490890" y="2573571"/>
            <a:ext cx="85891" cy="85901"/>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 name="object 4"/>
          <p:cNvSpPr/>
          <p:nvPr/>
        </p:nvSpPr>
        <p:spPr>
          <a:xfrm>
            <a:off x="3683962" y="3028040"/>
            <a:ext cx="2870693" cy="0"/>
          </a:xfrm>
          <a:custGeom>
            <a:avLst/>
            <a:gdLst/>
            <a:ahLst/>
            <a:cxnLst/>
            <a:rect l="l" t="t" r="r" b="b"/>
            <a:pathLst>
              <a:path w="3488690">
                <a:moveTo>
                  <a:pt x="0" y="0"/>
                </a:moveTo>
                <a:lnTo>
                  <a:pt x="0" y="0"/>
                </a:lnTo>
                <a:lnTo>
                  <a:pt x="3488359" y="0"/>
                </a:lnTo>
              </a:path>
            </a:pathLst>
          </a:custGeom>
          <a:ln w="26034">
            <a:solidFill>
              <a:srgbClr val="510236"/>
            </a:solidFill>
          </a:ln>
        </p:spPr>
        <p:txBody>
          <a:bodyPr wrap="square" lIns="0" tIns="0" rIns="0" bIns="0" rtlCol="0"/>
          <a:lstStyle/>
          <a:p>
            <a:pPr defTabSz="752460"/>
            <a:endParaRPr sz="1481">
              <a:solidFill>
                <a:prstClr val="black"/>
              </a:solidFill>
              <a:latin typeface="Calibri"/>
            </a:endParaRPr>
          </a:p>
        </p:txBody>
      </p:sp>
      <p:sp>
        <p:nvSpPr>
          <p:cNvPr id="5" name="object 5"/>
          <p:cNvSpPr/>
          <p:nvPr/>
        </p:nvSpPr>
        <p:spPr>
          <a:xfrm>
            <a:off x="6483422" y="2985089"/>
            <a:ext cx="85891" cy="85901"/>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 name="object 6"/>
          <p:cNvSpPr/>
          <p:nvPr/>
        </p:nvSpPr>
        <p:spPr>
          <a:xfrm>
            <a:off x="3676495" y="3432858"/>
            <a:ext cx="2870693" cy="0"/>
          </a:xfrm>
          <a:custGeom>
            <a:avLst/>
            <a:gdLst/>
            <a:ahLst/>
            <a:cxnLst/>
            <a:rect l="l" t="t" r="r" b="b"/>
            <a:pathLst>
              <a:path w="3488690">
                <a:moveTo>
                  <a:pt x="0" y="0"/>
                </a:moveTo>
                <a:lnTo>
                  <a:pt x="0" y="0"/>
                </a:lnTo>
                <a:lnTo>
                  <a:pt x="3488359" y="0"/>
                </a:lnTo>
              </a:path>
            </a:pathLst>
          </a:custGeom>
          <a:ln w="26034">
            <a:solidFill>
              <a:srgbClr val="510236"/>
            </a:solidFill>
          </a:ln>
        </p:spPr>
        <p:txBody>
          <a:bodyPr wrap="square" lIns="0" tIns="0" rIns="0" bIns="0" rtlCol="0"/>
          <a:lstStyle/>
          <a:p>
            <a:pPr defTabSz="752460"/>
            <a:endParaRPr sz="1481">
              <a:solidFill>
                <a:prstClr val="black"/>
              </a:solidFill>
              <a:latin typeface="Calibri"/>
            </a:endParaRPr>
          </a:p>
        </p:txBody>
      </p:sp>
      <p:sp>
        <p:nvSpPr>
          <p:cNvPr id="7" name="object 7"/>
          <p:cNvSpPr/>
          <p:nvPr/>
        </p:nvSpPr>
        <p:spPr>
          <a:xfrm>
            <a:off x="6475954" y="3389907"/>
            <a:ext cx="85891" cy="85891"/>
          </a:xfrm>
          <a:prstGeom prst="rect">
            <a:avLst/>
          </a:prstGeom>
          <a:blipFill>
            <a:blip r:embed="rId3" cstate="print"/>
            <a:stretch>
              <a:fillRect/>
            </a:stretch>
          </a:blipFill>
        </p:spPr>
        <p:txBody>
          <a:bodyPr wrap="square" lIns="0" tIns="0" rIns="0" bIns="0" rtlCol="0"/>
          <a:lstStyle/>
          <a:p>
            <a:pPr defTabSz="752460"/>
            <a:endParaRPr sz="1481">
              <a:solidFill>
                <a:prstClr val="black"/>
              </a:solidFill>
              <a:latin typeface="Calibri"/>
            </a:endParaRPr>
          </a:p>
        </p:txBody>
      </p:sp>
      <p:sp>
        <p:nvSpPr>
          <p:cNvPr id="8" name="object 8"/>
          <p:cNvSpPr/>
          <p:nvPr/>
        </p:nvSpPr>
        <p:spPr>
          <a:xfrm>
            <a:off x="3683962" y="3837671"/>
            <a:ext cx="2870693" cy="0"/>
          </a:xfrm>
          <a:custGeom>
            <a:avLst/>
            <a:gdLst/>
            <a:ahLst/>
            <a:cxnLst/>
            <a:rect l="l" t="t" r="r" b="b"/>
            <a:pathLst>
              <a:path w="3488690">
                <a:moveTo>
                  <a:pt x="0" y="0"/>
                </a:moveTo>
                <a:lnTo>
                  <a:pt x="0" y="0"/>
                </a:lnTo>
                <a:lnTo>
                  <a:pt x="3488359" y="0"/>
                </a:lnTo>
              </a:path>
            </a:pathLst>
          </a:custGeom>
          <a:ln w="26034">
            <a:solidFill>
              <a:srgbClr val="510236"/>
            </a:solidFill>
          </a:ln>
        </p:spPr>
        <p:txBody>
          <a:bodyPr wrap="square" lIns="0" tIns="0" rIns="0" bIns="0" rtlCol="0"/>
          <a:lstStyle/>
          <a:p>
            <a:pPr defTabSz="752460"/>
            <a:endParaRPr sz="1481">
              <a:solidFill>
                <a:prstClr val="black"/>
              </a:solidFill>
              <a:latin typeface="Calibri"/>
            </a:endParaRPr>
          </a:p>
        </p:txBody>
      </p:sp>
      <p:sp>
        <p:nvSpPr>
          <p:cNvPr id="9" name="object 9"/>
          <p:cNvSpPr/>
          <p:nvPr/>
        </p:nvSpPr>
        <p:spPr>
          <a:xfrm>
            <a:off x="6483422" y="3794722"/>
            <a:ext cx="85891" cy="85901"/>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0" name="object 10"/>
          <p:cNvSpPr/>
          <p:nvPr/>
        </p:nvSpPr>
        <p:spPr>
          <a:xfrm>
            <a:off x="3683962" y="4245949"/>
            <a:ext cx="2870693" cy="0"/>
          </a:xfrm>
          <a:custGeom>
            <a:avLst/>
            <a:gdLst/>
            <a:ahLst/>
            <a:cxnLst/>
            <a:rect l="l" t="t" r="r" b="b"/>
            <a:pathLst>
              <a:path w="3488690">
                <a:moveTo>
                  <a:pt x="0" y="0"/>
                </a:moveTo>
                <a:lnTo>
                  <a:pt x="0" y="0"/>
                </a:lnTo>
                <a:lnTo>
                  <a:pt x="3488359" y="0"/>
                </a:lnTo>
              </a:path>
            </a:pathLst>
          </a:custGeom>
          <a:ln w="26034">
            <a:solidFill>
              <a:srgbClr val="510236"/>
            </a:solidFill>
          </a:ln>
        </p:spPr>
        <p:txBody>
          <a:bodyPr wrap="square" lIns="0" tIns="0" rIns="0" bIns="0" rtlCol="0"/>
          <a:lstStyle/>
          <a:p>
            <a:pPr defTabSz="752460"/>
            <a:endParaRPr sz="1481">
              <a:solidFill>
                <a:prstClr val="black"/>
              </a:solidFill>
              <a:latin typeface="Calibri"/>
            </a:endParaRPr>
          </a:p>
        </p:txBody>
      </p:sp>
      <p:sp>
        <p:nvSpPr>
          <p:cNvPr id="11" name="object 11"/>
          <p:cNvSpPr/>
          <p:nvPr/>
        </p:nvSpPr>
        <p:spPr>
          <a:xfrm>
            <a:off x="6483422" y="4202998"/>
            <a:ext cx="85891" cy="85901"/>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2" name="object 12"/>
          <p:cNvSpPr/>
          <p:nvPr/>
        </p:nvSpPr>
        <p:spPr>
          <a:xfrm>
            <a:off x="3683962" y="4654224"/>
            <a:ext cx="2870693" cy="0"/>
          </a:xfrm>
          <a:custGeom>
            <a:avLst/>
            <a:gdLst/>
            <a:ahLst/>
            <a:cxnLst/>
            <a:rect l="l" t="t" r="r" b="b"/>
            <a:pathLst>
              <a:path w="3488690">
                <a:moveTo>
                  <a:pt x="0" y="0"/>
                </a:moveTo>
                <a:lnTo>
                  <a:pt x="0" y="0"/>
                </a:lnTo>
                <a:lnTo>
                  <a:pt x="3488359" y="0"/>
                </a:lnTo>
              </a:path>
            </a:pathLst>
          </a:custGeom>
          <a:ln w="26034">
            <a:solidFill>
              <a:srgbClr val="510236"/>
            </a:solidFill>
          </a:ln>
        </p:spPr>
        <p:txBody>
          <a:bodyPr wrap="square" lIns="0" tIns="0" rIns="0" bIns="0" rtlCol="0"/>
          <a:lstStyle/>
          <a:p>
            <a:pPr defTabSz="752460"/>
            <a:endParaRPr sz="1481">
              <a:solidFill>
                <a:prstClr val="black"/>
              </a:solidFill>
              <a:latin typeface="Calibri"/>
            </a:endParaRPr>
          </a:p>
        </p:txBody>
      </p:sp>
      <p:sp>
        <p:nvSpPr>
          <p:cNvPr id="13" name="object 13"/>
          <p:cNvSpPr/>
          <p:nvPr/>
        </p:nvSpPr>
        <p:spPr>
          <a:xfrm>
            <a:off x="6483422" y="4611283"/>
            <a:ext cx="85891" cy="85891"/>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4" name="object 14"/>
          <p:cNvSpPr/>
          <p:nvPr/>
        </p:nvSpPr>
        <p:spPr>
          <a:xfrm>
            <a:off x="3683962" y="5059048"/>
            <a:ext cx="2870693" cy="0"/>
          </a:xfrm>
          <a:custGeom>
            <a:avLst/>
            <a:gdLst/>
            <a:ahLst/>
            <a:cxnLst/>
            <a:rect l="l" t="t" r="r" b="b"/>
            <a:pathLst>
              <a:path w="3488690">
                <a:moveTo>
                  <a:pt x="0" y="0"/>
                </a:moveTo>
                <a:lnTo>
                  <a:pt x="0" y="0"/>
                </a:lnTo>
                <a:lnTo>
                  <a:pt x="3488359" y="0"/>
                </a:lnTo>
              </a:path>
            </a:pathLst>
          </a:custGeom>
          <a:ln w="26034">
            <a:solidFill>
              <a:srgbClr val="510236"/>
            </a:solidFill>
          </a:ln>
        </p:spPr>
        <p:txBody>
          <a:bodyPr wrap="square" lIns="0" tIns="0" rIns="0" bIns="0" rtlCol="0"/>
          <a:lstStyle/>
          <a:p>
            <a:pPr defTabSz="752460"/>
            <a:endParaRPr sz="1481">
              <a:solidFill>
                <a:prstClr val="black"/>
              </a:solidFill>
              <a:latin typeface="Calibri"/>
            </a:endParaRPr>
          </a:p>
        </p:txBody>
      </p:sp>
      <p:sp>
        <p:nvSpPr>
          <p:cNvPr id="15" name="object 15"/>
          <p:cNvSpPr/>
          <p:nvPr/>
        </p:nvSpPr>
        <p:spPr>
          <a:xfrm>
            <a:off x="6483422" y="5016097"/>
            <a:ext cx="85891" cy="85901"/>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16" name="object 16"/>
          <p:cNvSpPr/>
          <p:nvPr/>
        </p:nvSpPr>
        <p:spPr>
          <a:xfrm>
            <a:off x="3793585" y="2525357"/>
            <a:ext cx="2218596" cy="195943"/>
          </a:xfrm>
          <a:custGeom>
            <a:avLst/>
            <a:gdLst/>
            <a:ahLst/>
            <a:cxnLst/>
            <a:rect l="l" t="t" r="r" b="b"/>
            <a:pathLst>
              <a:path w="2696209" h="238125">
                <a:moveTo>
                  <a:pt x="2656941" y="0"/>
                </a:moveTo>
                <a:lnTo>
                  <a:pt x="39052" y="0"/>
                </a:lnTo>
                <a:lnTo>
                  <a:pt x="23847" y="3067"/>
                </a:lnTo>
                <a:lnTo>
                  <a:pt x="11434" y="11434"/>
                </a:lnTo>
                <a:lnTo>
                  <a:pt x="3067" y="23847"/>
                </a:lnTo>
                <a:lnTo>
                  <a:pt x="0" y="39052"/>
                </a:lnTo>
                <a:lnTo>
                  <a:pt x="0" y="198831"/>
                </a:lnTo>
                <a:lnTo>
                  <a:pt x="3067" y="214036"/>
                </a:lnTo>
                <a:lnTo>
                  <a:pt x="11434" y="226448"/>
                </a:lnTo>
                <a:lnTo>
                  <a:pt x="23847" y="234816"/>
                </a:lnTo>
                <a:lnTo>
                  <a:pt x="39052" y="237883"/>
                </a:lnTo>
                <a:lnTo>
                  <a:pt x="2656941" y="237883"/>
                </a:lnTo>
                <a:lnTo>
                  <a:pt x="2672141" y="234816"/>
                </a:lnTo>
                <a:lnTo>
                  <a:pt x="2684554" y="226448"/>
                </a:lnTo>
                <a:lnTo>
                  <a:pt x="2692924" y="214036"/>
                </a:lnTo>
                <a:lnTo>
                  <a:pt x="2695994" y="198831"/>
                </a:lnTo>
                <a:lnTo>
                  <a:pt x="2695994" y="39052"/>
                </a:lnTo>
                <a:lnTo>
                  <a:pt x="2692924" y="23847"/>
                </a:lnTo>
                <a:lnTo>
                  <a:pt x="2684554" y="11434"/>
                </a:lnTo>
                <a:lnTo>
                  <a:pt x="2672141" y="3067"/>
                </a:lnTo>
                <a:lnTo>
                  <a:pt x="2656941" y="0"/>
                </a:lnTo>
                <a:close/>
              </a:path>
            </a:pathLst>
          </a:custGeom>
          <a:solidFill>
            <a:srgbClr val="BC008D"/>
          </a:solidFill>
        </p:spPr>
        <p:txBody>
          <a:bodyPr wrap="square" lIns="0" tIns="0" rIns="0" bIns="0" rtlCol="0"/>
          <a:lstStyle/>
          <a:p>
            <a:pPr defTabSz="752460"/>
            <a:endParaRPr sz="1481">
              <a:solidFill>
                <a:prstClr val="black"/>
              </a:solidFill>
              <a:latin typeface="Calibri"/>
            </a:endParaRPr>
          </a:p>
        </p:txBody>
      </p:sp>
      <p:sp>
        <p:nvSpPr>
          <p:cNvPr id="17" name="object 17"/>
          <p:cNvSpPr/>
          <p:nvPr/>
        </p:nvSpPr>
        <p:spPr>
          <a:xfrm>
            <a:off x="3793584" y="2930170"/>
            <a:ext cx="1814170" cy="195943"/>
          </a:xfrm>
          <a:custGeom>
            <a:avLst/>
            <a:gdLst/>
            <a:ahLst/>
            <a:cxnLst/>
            <a:rect l="l" t="t" r="r" b="b"/>
            <a:pathLst>
              <a:path w="2204720" h="238125">
                <a:moveTo>
                  <a:pt x="2165108" y="0"/>
                </a:moveTo>
                <a:lnTo>
                  <a:pt x="39052" y="0"/>
                </a:lnTo>
                <a:lnTo>
                  <a:pt x="23847" y="3067"/>
                </a:lnTo>
                <a:lnTo>
                  <a:pt x="11434" y="11434"/>
                </a:lnTo>
                <a:lnTo>
                  <a:pt x="3067" y="23847"/>
                </a:lnTo>
                <a:lnTo>
                  <a:pt x="0" y="39052"/>
                </a:lnTo>
                <a:lnTo>
                  <a:pt x="0" y="198831"/>
                </a:lnTo>
                <a:lnTo>
                  <a:pt x="3067" y="214036"/>
                </a:lnTo>
                <a:lnTo>
                  <a:pt x="11434" y="226448"/>
                </a:lnTo>
                <a:lnTo>
                  <a:pt x="23847" y="234816"/>
                </a:lnTo>
                <a:lnTo>
                  <a:pt x="39052" y="237883"/>
                </a:lnTo>
                <a:lnTo>
                  <a:pt x="2165108" y="237883"/>
                </a:lnTo>
                <a:lnTo>
                  <a:pt x="2180308" y="234816"/>
                </a:lnTo>
                <a:lnTo>
                  <a:pt x="2192721" y="226448"/>
                </a:lnTo>
                <a:lnTo>
                  <a:pt x="2201091" y="214036"/>
                </a:lnTo>
                <a:lnTo>
                  <a:pt x="2204161" y="198831"/>
                </a:lnTo>
                <a:lnTo>
                  <a:pt x="2204161" y="39052"/>
                </a:lnTo>
                <a:lnTo>
                  <a:pt x="2201091" y="23847"/>
                </a:lnTo>
                <a:lnTo>
                  <a:pt x="2192721" y="11434"/>
                </a:lnTo>
                <a:lnTo>
                  <a:pt x="2180308" y="3067"/>
                </a:lnTo>
                <a:lnTo>
                  <a:pt x="2165108" y="0"/>
                </a:lnTo>
                <a:close/>
              </a:path>
            </a:pathLst>
          </a:custGeom>
          <a:solidFill>
            <a:srgbClr val="BC008D"/>
          </a:solidFill>
        </p:spPr>
        <p:txBody>
          <a:bodyPr wrap="square" lIns="0" tIns="0" rIns="0" bIns="0" rtlCol="0"/>
          <a:lstStyle/>
          <a:p>
            <a:pPr defTabSz="752460"/>
            <a:endParaRPr sz="1481">
              <a:solidFill>
                <a:prstClr val="black"/>
              </a:solidFill>
              <a:latin typeface="Calibri"/>
            </a:endParaRPr>
          </a:p>
        </p:txBody>
      </p:sp>
      <p:sp>
        <p:nvSpPr>
          <p:cNvPr id="18" name="object 18"/>
          <p:cNvSpPr/>
          <p:nvPr/>
        </p:nvSpPr>
        <p:spPr>
          <a:xfrm>
            <a:off x="3793575" y="3334984"/>
            <a:ext cx="1731612" cy="195943"/>
          </a:xfrm>
          <a:custGeom>
            <a:avLst/>
            <a:gdLst/>
            <a:ahLst/>
            <a:cxnLst/>
            <a:rect l="l" t="t" r="r" b="b"/>
            <a:pathLst>
              <a:path w="2104390" h="238125">
                <a:moveTo>
                  <a:pt x="2064931" y="0"/>
                </a:moveTo>
                <a:lnTo>
                  <a:pt x="39052" y="0"/>
                </a:lnTo>
                <a:lnTo>
                  <a:pt x="23858" y="3067"/>
                </a:lnTo>
                <a:lnTo>
                  <a:pt x="11444" y="11434"/>
                </a:lnTo>
                <a:lnTo>
                  <a:pt x="3071" y="23847"/>
                </a:lnTo>
                <a:lnTo>
                  <a:pt x="0" y="39052"/>
                </a:lnTo>
                <a:lnTo>
                  <a:pt x="0" y="198831"/>
                </a:lnTo>
                <a:lnTo>
                  <a:pt x="3071" y="214036"/>
                </a:lnTo>
                <a:lnTo>
                  <a:pt x="11444" y="226448"/>
                </a:lnTo>
                <a:lnTo>
                  <a:pt x="23858" y="234816"/>
                </a:lnTo>
                <a:lnTo>
                  <a:pt x="39052" y="237883"/>
                </a:lnTo>
                <a:lnTo>
                  <a:pt x="2064931" y="237883"/>
                </a:lnTo>
                <a:lnTo>
                  <a:pt x="2080130" y="234816"/>
                </a:lnTo>
                <a:lnTo>
                  <a:pt x="2092544" y="226448"/>
                </a:lnTo>
                <a:lnTo>
                  <a:pt x="2100914" y="214036"/>
                </a:lnTo>
                <a:lnTo>
                  <a:pt x="2103983" y="198831"/>
                </a:lnTo>
                <a:lnTo>
                  <a:pt x="2103983" y="39052"/>
                </a:lnTo>
                <a:lnTo>
                  <a:pt x="2100914" y="23847"/>
                </a:lnTo>
                <a:lnTo>
                  <a:pt x="2092544" y="11434"/>
                </a:lnTo>
                <a:lnTo>
                  <a:pt x="2080130" y="3067"/>
                </a:lnTo>
                <a:lnTo>
                  <a:pt x="2064931" y="0"/>
                </a:lnTo>
                <a:close/>
              </a:path>
            </a:pathLst>
          </a:custGeom>
          <a:solidFill>
            <a:srgbClr val="BC008D"/>
          </a:solidFill>
        </p:spPr>
        <p:txBody>
          <a:bodyPr wrap="square" lIns="0" tIns="0" rIns="0" bIns="0" rtlCol="0"/>
          <a:lstStyle/>
          <a:p>
            <a:pPr defTabSz="752460"/>
            <a:endParaRPr sz="1481">
              <a:solidFill>
                <a:prstClr val="black"/>
              </a:solidFill>
              <a:latin typeface="Calibri"/>
            </a:endParaRPr>
          </a:p>
        </p:txBody>
      </p:sp>
      <p:sp>
        <p:nvSpPr>
          <p:cNvPr id="19" name="object 19"/>
          <p:cNvSpPr/>
          <p:nvPr/>
        </p:nvSpPr>
        <p:spPr>
          <a:xfrm>
            <a:off x="3793586" y="3739808"/>
            <a:ext cx="914400" cy="195943"/>
          </a:xfrm>
          <a:custGeom>
            <a:avLst/>
            <a:gdLst/>
            <a:ahLst/>
            <a:cxnLst/>
            <a:rect l="l" t="t" r="r" b="b"/>
            <a:pathLst>
              <a:path w="1111250" h="238125">
                <a:moveTo>
                  <a:pt x="1072134" y="0"/>
                </a:moveTo>
                <a:lnTo>
                  <a:pt x="39052" y="0"/>
                </a:lnTo>
                <a:lnTo>
                  <a:pt x="23847" y="3065"/>
                </a:lnTo>
                <a:lnTo>
                  <a:pt x="11434" y="11429"/>
                </a:lnTo>
                <a:lnTo>
                  <a:pt x="3067" y="23842"/>
                </a:lnTo>
                <a:lnTo>
                  <a:pt x="0" y="39052"/>
                </a:lnTo>
                <a:lnTo>
                  <a:pt x="0" y="198818"/>
                </a:lnTo>
                <a:lnTo>
                  <a:pt x="3067" y="214023"/>
                </a:lnTo>
                <a:lnTo>
                  <a:pt x="11434" y="226436"/>
                </a:lnTo>
                <a:lnTo>
                  <a:pt x="23847" y="234803"/>
                </a:lnTo>
                <a:lnTo>
                  <a:pt x="39052" y="237870"/>
                </a:lnTo>
                <a:lnTo>
                  <a:pt x="1072134" y="237870"/>
                </a:lnTo>
                <a:lnTo>
                  <a:pt x="1087333" y="234803"/>
                </a:lnTo>
                <a:lnTo>
                  <a:pt x="1099746" y="226436"/>
                </a:lnTo>
                <a:lnTo>
                  <a:pt x="1108117" y="214023"/>
                </a:lnTo>
                <a:lnTo>
                  <a:pt x="1111186" y="198818"/>
                </a:lnTo>
                <a:lnTo>
                  <a:pt x="1111186" y="39052"/>
                </a:lnTo>
                <a:lnTo>
                  <a:pt x="1108117" y="23842"/>
                </a:lnTo>
                <a:lnTo>
                  <a:pt x="1099746" y="11429"/>
                </a:lnTo>
                <a:lnTo>
                  <a:pt x="1087333" y="3065"/>
                </a:lnTo>
                <a:lnTo>
                  <a:pt x="1072134" y="0"/>
                </a:lnTo>
                <a:close/>
              </a:path>
            </a:pathLst>
          </a:custGeom>
          <a:solidFill>
            <a:srgbClr val="D766BA"/>
          </a:solidFill>
        </p:spPr>
        <p:txBody>
          <a:bodyPr wrap="square" lIns="0" tIns="0" rIns="0" bIns="0" rtlCol="0"/>
          <a:lstStyle/>
          <a:p>
            <a:pPr defTabSz="752460"/>
            <a:endParaRPr sz="1481">
              <a:solidFill>
                <a:prstClr val="black"/>
              </a:solidFill>
              <a:latin typeface="Calibri"/>
            </a:endParaRPr>
          </a:p>
        </p:txBody>
      </p:sp>
      <p:sp>
        <p:nvSpPr>
          <p:cNvPr id="20" name="object 20"/>
          <p:cNvSpPr/>
          <p:nvPr/>
        </p:nvSpPr>
        <p:spPr>
          <a:xfrm>
            <a:off x="3793590" y="4151546"/>
            <a:ext cx="532442" cy="195943"/>
          </a:xfrm>
          <a:custGeom>
            <a:avLst/>
            <a:gdLst/>
            <a:ahLst/>
            <a:cxnLst/>
            <a:rect l="l" t="t" r="r" b="b"/>
            <a:pathLst>
              <a:path w="647064" h="238125">
                <a:moveTo>
                  <a:pt x="607618" y="0"/>
                </a:moveTo>
                <a:lnTo>
                  <a:pt x="39039" y="0"/>
                </a:lnTo>
                <a:lnTo>
                  <a:pt x="23842" y="3065"/>
                </a:lnTo>
                <a:lnTo>
                  <a:pt x="11433" y="11429"/>
                </a:lnTo>
                <a:lnTo>
                  <a:pt x="3067" y="23842"/>
                </a:lnTo>
                <a:lnTo>
                  <a:pt x="0" y="39052"/>
                </a:lnTo>
                <a:lnTo>
                  <a:pt x="0" y="198831"/>
                </a:lnTo>
                <a:lnTo>
                  <a:pt x="3067" y="214030"/>
                </a:lnTo>
                <a:lnTo>
                  <a:pt x="11433" y="226444"/>
                </a:lnTo>
                <a:lnTo>
                  <a:pt x="23842" y="234814"/>
                </a:lnTo>
                <a:lnTo>
                  <a:pt x="39039" y="237883"/>
                </a:lnTo>
                <a:lnTo>
                  <a:pt x="607618" y="237883"/>
                </a:lnTo>
                <a:lnTo>
                  <a:pt x="622818" y="234814"/>
                </a:lnTo>
                <a:lnTo>
                  <a:pt x="635231" y="226444"/>
                </a:lnTo>
                <a:lnTo>
                  <a:pt x="643601" y="214030"/>
                </a:lnTo>
                <a:lnTo>
                  <a:pt x="646671" y="198831"/>
                </a:lnTo>
                <a:lnTo>
                  <a:pt x="646671" y="39052"/>
                </a:lnTo>
                <a:lnTo>
                  <a:pt x="643601" y="23842"/>
                </a:lnTo>
                <a:lnTo>
                  <a:pt x="635231" y="11429"/>
                </a:lnTo>
                <a:lnTo>
                  <a:pt x="622818" y="3065"/>
                </a:lnTo>
                <a:lnTo>
                  <a:pt x="607618" y="0"/>
                </a:lnTo>
                <a:close/>
              </a:path>
            </a:pathLst>
          </a:custGeom>
          <a:solidFill>
            <a:srgbClr val="F1BFE8"/>
          </a:solidFill>
        </p:spPr>
        <p:txBody>
          <a:bodyPr wrap="square" lIns="0" tIns="0" rIns="0" bIns="0" rtlCol="0"/>
          <a:lstStyle/>
          <a:p>
            <a:pPr defTabSz="752460"/>
            <a:endParaRPr sz="1481">
              <a:solidFill>
                <a:prstClr val="black"/>
              </a:solidFill>
              <a:latin typeface="Calibri"/>
            </a:endParaRPr>
          </a:p>
        </p:txBody>
      </p:sp>
      <p:sp>
        <p:nvSpPr>
          <p:cNvPr id="21" name="object 21"/>
          <p:cNvSpPr/>
          <p:nvPr/>
        </p:nvSpPr>
        <p:spPr>
          <a:xfrm>
            <a:off x="3793577" y="4556360"/>
            <a:ext cx="202369" cy="195744"/>
          </a:xfrm>
          <a:prstGeom prst="rect">
            <a:avLst/>
          </a:prstGeom>
          <a:blipFill>
            <a:blip r:embed="rId4"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2" name="object 22"/>
          <p:cNvSpPr/>
          <p:nvPr/>
        </p:nvSpPr>
        <p:spPr>
          <a:xfrm>
            <a:off x="3793584" y="4961173"/>
            <a:ext cx="74949" cy="195744"/>
          </a:xfrm>
          <a:prstGeom prst="rect">
            <a:avLst/>
          </a:prstGeom>
          <a:blipFill>
            <a:blip r:embed="rId5" cstate="print"/>
            <a:stretch>
              <a:fillRect/>
            </a:stretch>
          </a:blipFill>
        </p:spPr>
        <p:txBody>
          <a:bodyPr wrap="square" lIns="0" tIns="0" rIns="0" bIns="0" rtlCol="0"/>
          <a:lstStyle/>
          <a:p>
            <a:pPr defTabSz="752460"/>
            <a:endParaRPr sz="1481">
              <a:solidFill>
                <a:prstClr val="black"/>
              </a:solidFill>
              <a:latin typeface="Calibri"/>
            </a:endParaRPr>
          </a:p>
        </p:txBody>
      </p:sp>
      <p:sp>
        <p:nvSpPr>
          <p:cNvPr id="23" name="object 23"/>
          <p:cNvSpPr txBox="1"/>
          <p:nvPr/>
        </p:nvSpPr>
        <p:spPr>
          <a:xfrm>
            <a:off x="3788552" y="1938001"/>
            <a:ext cx="1153189" cy="139828"/>
          </a:xfrm>
          <a:prstGeom prst="rect">
            <a:avLst/>
          </a:prstGeom>
        </p:spPr>
        <p:txBody>
          <a:bodyPr vert="horz" wrap="square" lIns="0" tIns="13063" rIns="0" bIns="0" rtlCol="0">
            <a:spAutoFit/>
          </a:bodyPr>
          <a:lstStyle/>
          <a:p>
            <a:pPr marL="10451" defTabSz="752460">
              <a:spcBef>
                <a:spcPts val="103"/>
              </a:spcBef>
            </a:pPr>
            <a:r>
              <a:rPr sz="823" spc="-78" dirty="0">
                <a:solidFill>
                  <a:prstClr val="black"/>
                </a:solidFill>
                <a:latin typeface="Gill Sans MT"/>
                <a:cs typeface="Gill Sans MT"/>
              </a:rPr>
              <a:t>No </a:t>
            </a:r>
            <a:r>
              <a:rPr sz="823" spc="-8" dirty="0">
                <a:solidFill>
                  <a:prstClr val="black"/>
                </a:solidFill>
                <a:latin typeface="Gill Sans MT"/>
                <a:cs typeface="Gill Sans MT"/>
              </a:rPr>
              <a:t>opinion </a:t>
            </a:r>
            <a:r>
              <a:rPr sz="823" spc="78" dirty="0">
                <a:solidFill>
                  <a:prstClr val="black"/>
                </a:solidFill>
                <a:latin typeface="Gill Sans MT"/>
                <a:cs typeface="Gill Sans MT"/>
              </a:rPr>
              <a:t>/</a:t>
            </a:r>
            <a:r>
              <a:rPr sz="823" spc="-82" dirty="0">
                <a:solidFill>
                  <a:prstClr val="black"/>
                </a:solidFill>
                <a:latin typeface="Gill Sans MT"/>
                <a:cs typeface="Gill Sans MT"/>
              </a:rPr>
              <a:t> </a:t>
            </a:r>
            <a:r>
              <a:rPr sz="823" spc="-21" dirty="0">
                <a:solidFill>
                  <a:prstClr val="black"/>
                </a:solidFill>
                <a:latin typeface="Gill Sans MT"/>
                <a:cs typeface="Gill Sans MT"/>
              </a:rPr>
              <a:t>not </a:t>
            </a:r>
            <a:r>
              <a:rPr sz="823" spc="-8" dirty="0">
                <a:solidFill>
                  <a:prstClr val="black"/>
                </a:solidFill>
                <a:latin typeface="Gill Sans MT"/>
                <a:cs typeface="Gill Sans MT"/>
              </a:rPr>
              <a:t>interested</a:t>
            </a:r>
            <a:endParaRPr sz="823">
              <a:solidFill>
                <a:prstClr val="black"/>
              </a:solidFill>
              <a:latin typeface="Gill Sans MT"/>
              <a:cs typeface="Gill Sans MT"/>
            </a:endParaRPr>
          </a:p>
        </p:txBody>
      </p:sp>
      <p:sp>
        <p:nvSpPr>
          <p:cNvPr id="24" name="object 24"/>
          <p:cNvSpPr txBox="1"/>
          <p:nvPr/>
        </p:nvSpPr>
        <p:spPr>
          <a:xfrm>
            <a:off x="3788551" y="2759175"/>
            <a:ext cx="620747" cy="139828"/>
          </a:xfrm>
          <a:prstGeom prst="rect">
            <a:avLst/>
          </a:prstGeom>
        </p:spPr>
        <p:txBody>
          <a:bodyPr vert="horz" wrap="square" lIns="0" tIns="13063" rIns="0" bIns="0" rtlCol="0">
            <a:spAutoFit/>
          </a:bodyPr>
          <a:lstStyle/>
          <a:p>
            <a:pPr marL="10451" defTabSz="752460">
              <a:spcBef>
                <a:spcPts val="103"/>
              </a:spcBef>
            </a:pPr>
            <a:r>
              <a:rPr sz="823" spc="-62" dirty="0">
                <a:solidFill>
                  <a:prstClr val="black"/>
                </a:solidFill>
                <a:latin typeface="Gill Sans MT"/>
                <a:cs typeface="Gill Sans MT"/>
              </a:rPr>
              <a:t>Not</a:t>
            </a:r>
            <a:r>
              <a:rPr sz="823" spc="-82" dirty="0">
                <a:solidFill>
                  <a:prstClr val="black"/>
                </a:solidFill>
                <a:latin typeface="Gill Sans MT"/>
                <a:cs typeface="Gill Sans MT"/>
              </a:rPr>
              <a:t> </a:t>
            </a:r>
            <a:r>
              <a:rPr sz="823" spc="-8" dirty="0">
                <a:solidFill>
                  <a:prstClr val="black"/>
                </a:solidFill>
                <a:latin typeface="Gill Sans MT"/>
                <a:cs typeface="Gill Sans MT"/>
              </a:rPr>
              <a:t>interested</a:t>
            </a:r>
            <a:endParaRPr sz="823">
              <a:solidFill>
                <a:prstClr val="black"/>
              </a:solidFill>
              <a:latin typeface="Gill Sans MT"/>
              <a:cs typeface="Gill Sans MT"/>
            </a:endParaRPr>
          </a:p>
        </p:txBody>
      </p:sp>
      <p:sp>
        <p:nvSpPr>
          <p:cNvPr id="25" name="object 25"/>
          <p:cNvSpPr txBox="1"/>
          <p:nvPr/>
        </p:nvSpPr>
        <p:spPr>
          <a:xfrm>
            <a:off x="3788552" y="3171315"/>
            <a:ext cx="2155371" cy="139828"/>
          </a:xfrm>
          <a:prstGeom prst="rect">
            <a:avLst/>
          </a:prstGeom>
        </p:spPr>
        <p:txBody>
          <a:bodyPr vert="horz" wrap="square" lIns="0" tIns="13063" rIns="0" bIns="0" rtlCol="0">
            <a:spAutoFit/>
          </a:bodyPr>
          <a:lstStyle/>
          <a:p>
            <a:pPr marL="10451" defTabSz="752460">
              <a:spcBef>
                <a:spcPts val="103"/>
              </a:spcBef>
            </a:pPr>
            <a:r>
              <a:rPr sz="823" spc="-29" dirty="0">
                <a:solidFill>
                  <a:prstClr val="black"/>
                </a:solidFill>
                <a:latin typeface="Gill Sans MT"/>
                <a:cs typeface="Gill Sans MT"/>
              </a:rPr>
              <a:t>Concern</a:t>
            </a:r>
            <a:r>
              <a:rPr sz="823" spc="-41" dirty="0">
                <a:solidFill>
                  <a:prstClr val="black"/>
                </a:solidFill>
                <a:latin typeface="Gill Sans MT"/>
                <a:cs typeface="Gill Sans MT"/>
              </a:rPr>
              <a:t> </a:t>
            </a:r>
            <a:r>
              <a:rPr sz="823" spc="-4" dirty="0">
                <a:solidFill>
                  <a:prstClr val="black"/>
                </a:solidFill>
                <a:latin typeface="Gill Sans MT"/>
                <a:cs typeface="Gill Sans MT"/>
              </a:rPr>
              <a:t>that</a:t>
            </a:r>
            <a:r>
              <a:rPr sz="823" spc="-41" dirty="0">
                <a:solidFill>
                  <a:prstClr val="black"/>
                </a:solidFill>
                <a:latin typeface="Gill Sans MT"/>
                <a:cs typeface="Gill Sans MT"/>
              </a:rPr>
              <a:t> </a:t>
            </a:r>
            <a:r>
              <a:rPr sz="823" spc="-12" dirty="0">
                <a:solidFill>
                  <a:prstClr val="black"/>
                </a:solidFill>
                <a:latin typeface="Gill Sans MT"/>
                <a:cs typeface="Gill Sans MT"/>
              </a:rPr>
              <a:t>the</a:t>
            </a:r>
            <a:r>
              <a:rPr sz="823" spc="-37" dirty="0">
                <a:solidFill>
                  <a:prstClr val="black"/>
                </a:solidFill>
                <a:latin typeface="Gill Sans MT"/>
                <a:cs typeface="Gill Sans MT"/>
              </a:rPr>
              <a:t> </a:t>
            </a:r>
            <a:r>
              <a:rPr sz="823" spc="4" dirty="0">
                <a:solidFill>
                  <a:prstClr val="black"/>
                </a:solidFill>
                <a:latin typeface="Gill Sans MT"/>
                <a:cs typeface="Gill Sans MT"/>
              </a:rPr>
              <a:t>device</a:t>
            </a:r>
            <a:r>
              <a:rPr sz="823" spc="-41" dirty="0">
                <a:solidFill>
                  <a:prstClr val="black"/>
                </a:solidFill>
                <a:latin typeface="Gill Sans MT"/>
                <a:cs typeface="Gill Sans MT"/>
              </a:rPr>
              <a:t> </a:t>
            </a:r>
            <a:r>
              <a:rPr sz="823" spc="-4" dirty="0">
                <a:solidFill>
                  <a:prstClr val="black"/>
                </a:solidFill>
                <a:latin typeface="Gill Sans MT"/>
                <a:cs typeface="Gill Sans MT"/>
              </a:rPr>
              <a:t>will</a:t>
            </a:r>
            <a:r>
              <a:rPr sz="823" spc="-37" dirty="0">
                <a:solidFill>
                  <a:prstClr val="black"/>
                </a:solidFill>
                <a:latin typeface="Gill Sans MT"/>
                <a:cs typeface="Gill Sans MT"/>
              </a:rPr>
              <a:t> </a:t>
            </a:r>
            <a:r>
              <a:rPr sz="823" spc="-29" dirty="0">
                <a:solidFill>
                  <a:prstClr val="black"/>
                </a:solidFill>
                <a:latin typeface="Gill Sans MT"/>
                <a:cs typeface="Gill Sans MT"/>
              </a:rPr>
              <a:t>record</a:t>
            </a:r>
            <a:r>
              <a:rPr sz="823" spc="-41" dirty="0">
                <a:solidFill>
                  <a:prstClr val="black"/>
                </a:solidFill>
                <a:latin typeface="Gill Sans MT"/>
                <a:cs typeface="Gill Sans MT"/>
              </a:rPr>
              <a:t> </a:t>
            </a:r>
            <a:r>
              <a:rPr sz="823" spc="-8" dirty="0">
                <a:solidFill>
                  <a:prstClr val="black"/>
                </a:solidFill>
                <a:latin typeface="Gill Sans MT"/>
                <a:cs typeface="Gill Sans MT"/>
              </a:rPr>
              <a:t>what</a:t>
            </a:r>
            <a:r>
              <a:rPr sz="823" spc="-37" dirty="0">
                <a:solidFill>
                  <a:prstClr val="black"/>
                </a:solidFill>
                <a:latin typeface="Gill Sans MT"/>
                <a:cs typeface="Gill Sans MT"/>
              </a:rPr>
              <a:t> </a:t>
            </a:r>
            <a:r>
              <a:rPr sz="823" spc="-4" dirty="0">
                <a:solidFill>
                  <a:prstClr val="black"/>
                </a:solidFill>
                <a:latin typeface="Gill Sans MT"/>
                <a:cs typeface="Gill Sans MT"/>
              </a:rPr>
              <a:t>I'm</a:t>
            </a:r>
            <a:r>
              <a:rPr sz="823" spc="-41" dirty="0">
                <a:solidFill>
                  <a:prstClr val="black"/>
                </a:solidFill>
                <a:latin typeface="Gill Sans MT"/>
                <a:cs typeface="Gill Sans MT"/>
              </a:rPr>
              <a:t> </a:t>
            </a:r>
            <a:r>
              <a:rPr sz="823" spc="29" dirty="0">
                <a:solidFill>
                  <a:prstClr val="black"/>
                </a:solidFill>
                <a:latin typeface="Gill Sans MT"/>
                <a:cs typeface="Gill Sans MT"/>
              </a:rPr>
              <a:t>saying</a:t>
            </a:r>
            <a:endParaRPr sz="823">
              <a:solidFill>
                <a:prstClr val="black"/>
              </a:solidFill>
              <a:latin typeface="Gill Sans MT"/>
              <a:cs typeface="Gill Sans MT"/>
            </a:endParaRPr>
          </a:p>
        </p:txBody>
      </p:sp>
      <p:sp>
        <p:nvSpPr>
          <p:cNvPr id="26" name="object 26"/>
          <p:cNvSpPr txBox="1"/>
          <p:nvPr/>
        </p:nvSpPr>
        <p:spPr>
          <a:xfrm>
            <a:off x="3788552" y="2356139"/>
            <a:ext cx="1967266" cy="139828"/>
          </a:xfrm>
          <a:prstGeom prst="rect">
            <a:avLst/>
          </a:prstGeom>
        </p:spPr>
        <p:txBody>
          <a:bodyPr vert="horz" wrap="square" lIns="0" tIns="13063" rIns="0" bIns="0" rtlCol="0">
            <a:spAutoFit/>
          </a:bodyPr>
          <a:lstStyle/>
          <a:p>
            <a:pPr marL="10451" defTabSz="752460">
              <a:spcBef>
                <a:spcPts val="103"/>
              </a:spcBef>
            </a:pPr>
            <a:r>
              <a:rPr sz="823" spc="-12" dirty="0">
                <a:solidFill>
                  <a:prstClr val="black"/>
                </a:solidFill>
                <a:latin typeface="Gill Sans MT"/>
                <a:cs typeface="Gill Sans MT"/>
              </a:rPr>
              <a:t>My</a:t>
            </a:r>
            <a:r>
              <a:rPr sz="823" spc="-37" dirty="0">
                <a:solidFill>
                  <a:prstClr val="black"/>
                </a:solidFill>
                <a:latin typeface="Gill Sans MT"/>
                <a:cs typeface="Gill Sans MT"/>
              </a:rPr>
              <a:t> </a:t>
            </a:r>
            <a:r>
              <a:rPr sz="823" spc="-4" dirty="0">
                <a:solidFill>
                  <a:prstClr val="black"/>
                </a:solidFill>
                <a:latin typeface="Gill Sans MT"/>
                <a:cs typeface="Gill Sans MT"/>
              </a:rPr>
              <a:t>smartphone</a:t>
            </a:r>
            <a:r>
              <a:rPr sz="823" spc="-37" dirty="0">
                <a:solidFill>
                  <a:prstClr val="black"/>
                </a:solidFill>
                <a:latin typeface="Gill Sans MT"/>
                <a:cs typeface="Gill Sans MT"/>
              </a:rPr>
              <a:t> </a:t>
            </a:r>
            <a:r>
              <a:rPr sz="823" spc="37" dirty="0">
                <a:solidFill>
                  <a:prstClr val="black"/>
                </a:solidFill>
                <a:latin typeface="Gill Sans MT"/>
                <a:cs typeface="Gill Sans MT"/>
              </a:rPr>
              <a:t>has</a:t>
            </a:r>
            <a:r>
              <a:rPr sz="823" spc="-33" dirty="0">
                <a:solidFill>
                  <a:prstClr val="black"/>
                </a:solidFill>
                <a:latin typeface="Gill Sans MT"/>
                <a:cs typeface="Gill Sans MT"/>
              </a:rPr>
              <a:t> </a:t>
            </a:r>
            <a:r>
              <a:rPr sz="823" spc="25" dirty="0">
                <a:solidFill>
                  <a:prstClr val="black"/>
                </a:solidFill>
                <a:latin typeface="Gill Sans MT"/>
                <a:cs typeface="Gill Sans MT"/>
              </a:rPr>
              <a:t>all</a:t>
            </a:r>
            <a:r>
              <a:rPr sz="823" spc="-37" dirty="0">
                <a:solidFill>
                  <a:prstClr val="black"/>
                </a:solidFill>
                <a:latin typeface="Gill Sans MT"/>
                <a:cs typeface="Gill Sans MT"/>
              </a:rPr>
              <a:t> </a:t>
            </a:r>
            <a:r>
              <a:rPr sz="823" spc="-12" dirty="0">
                <a:solidFill>
                  <a:prstClr val="black"/>
                </a:solidFill>
                <a:latin typeface="Gill Sans MT"/>
                <a:cs typeface="Gill Sans MT"/>
              </a:rPr>
              <a:t>the</a:t>
            </a:r>
            <a:r>
              <a:rPr sz="823" spc="-33" dirty="0">
                <a:solidFill>
                  <a:prstClr val="black"/>
                </a:solidFill>
                <a:latin typeface="Gill Sans MT"/>
                <a:cs typeface="Gill Sans MT"/>
              </a:rPr>
              <a:t> </a:t>
            </a:r>
            <a:r>
              <a:rPr sz="823" dirty="0">
                <a:solidFill>
                  <a:prstClr val="black"/>
                </a:solidFill>
                <a:latin typeface="Gill Sans MT"/>
                <a:cs typeface="Gill Sans MT"/>
              </a:rPr>
              <a:t>functionality</a:t>
            </a:r>
            <a:r>
              <a:rPr sz="823" spc="-37" dirty="0">
                <a:solidFill>
                  <a:prstClr val="black"/>
                </a:solidFill>
                <a:latin typeface="Gill Sans MT"/>
                <a:cs typeface="Gill Sans MT"/>
              </a:rPr>
              <a:t> </a:t>
            </a:r>
            <a:r>
              <a:rPr sz="823" spc="4" dirty="0">
                <a:solidFill>
                  <a:prstClr val="black"/>
                </a:solidFill>
                <a:latin typeface="Gill Sans MT"/>
                <a:cs typeface="Gill Sans MT"/>
              </a:rPr>
              <a:t>I</a:t>
            </a:r>
            <a:r>
              <a:rPr sz="823" spc="-33" dirty="0">
                <a:solidFill>
                  <a:prstClr val="black"/>
                </a:solidFill>
                <a:latin typeface="Gill Sans MT"/>
                <a:cs typeface="Gill Sans MT"/>
              </a:rPr>
              <a:t> </a:t>
            </a:r>
            <a:r>
              <a:rPr sz="823" spc="-4" dirty="0">
                <a:solidFill>
                  <a:prstClr val="black"/>
                </a:solidFill>
                <a:latin typeface="Gill Sans MT"/>
                <a:cs typeface="Gill Sans MT"/>
              </a:rPr>
              <a:t>need</a:t>
            </a:r>
            <a:endParaRPr sz="823">
              <a:solidFill>
                <a:prstClr val="black"/>
              </a:solidFill>
              <a:latin typeface="Gill Sans MT"/>
              <a:cs typeface="Gill Sans MT"/>
            </a:endParaRPr>
          </a:p>
        </p:txBody>
      </p:sp>
      <p:sp>
        <p:nvSpPr>
          <p:cNvPr id="27" name="object 27"/>
          <p:cNvSpPr txBox="1"/>
          <p:nvPr/>
        </p:nvSpPr>
        <p:spPr>
          <a:xfrm>
            <a:off x="3810990" y="3560963"/>
            <a:ext cx="933733" cy="139828"/>
          </a:xfrm>
          <a:prstGeom prst="rect">
            <a:avLst/>
          </a:prstGeom>
        </p:spPr>
        <p:txBody>
          <a:bodyPr vert="horz" wrap="square" lIns="0" tIns="13063" rIns="0" bIns="0" rtlCol="0">
            <a:spAutoFit/>
          </a:bodyPr>
          <a:lstStyle/>
          <a:p>
            <a:pPr marL="10451" defTabSz="752460">
              <a:spcBef>
                <a:spcPts val="103"/>
              </a:spcBef>
            </a:pPr>
            <a:r>
              <a:rPr sz="823" spc="-25" dirty="0">
                <a:solidFill>
                  <a:prstClr val="black"/>
                </a:solidFill>
                <a:latin typeface="Gill Sans MT"/>
                <a:cs typeface="Gill Sans MT"/>
              </a:rPr>
              <a:t>They’re </a:t>
            </a:r>
            <a:r>
              <a:rPr sz="823" spc="-33" dirty="0">
                <a:solidFill>
                  <a:prstClr val="black"/>
                </a:solidFill>
                <a:latin typeface="Gill Sans MT"/>
                <a:cs typeface="Gill Sans MT"/>
              </a:rPr>
              <a:t>too</a:t>
            </a:r>
            <a:r>
              <a:rPr sz="823" spc="-107" dirty="0">
                <a:solidFill>
                  <a:prstClr val="black"/>
                </a:solidFill>
                <a:latin typeface="Gill Sans MT"/>
                <a:cs typeface="Gill Sans MT"/>
              </a:rPr>
              <a:t> </a:t>
            </a:r>
            <a:r>
              <a:rPr sz="823" dirty="0">
                <a:solidFill>
                  <a:prstClr val="black"/>
                </a:solidFill>
                <a:latin typeface="Gill Sans MT"/>
                <a:cs typeface="Gill Sans MT"/>
              </a:rPr>
              <a:t>expensive</a:t>
            </a:r>
            <a:endParaRPr sz="823">
              <a:solidFill>
                <a:prstClr val="black"/>
              </a:solidFill>
              <a:latin typeface="Gill Sans MT"/>
              <a:cs typeface="Gill Sans MT"/>
            </a:endParaRPr>
          </a:p>
        </p:txBody>
      </p:sp>
      <p:sp>
        <p:nvSpPr>
          <p:cNvPr id="28" name="object 28"/>
          <p:cNvSpPr txBox="1"/>
          <p:nvPr/>
        </p:nvSpPr>
        <p:spPr>
          <a:xfrm>
            <a:off x="3813078" y="3977922"/>
            <a:ext cx="1112955" cy="139828"/>
          </a:xfrm>
          <a:prstGeom prst="rect">
            <a:avLst/>
          </a:prstGeom>
        </p:spPr>
        <p:txBody>
          <a:bodyPr vert="horz" wrap="square" lIns="0" tIns="13063" rIns="0" bIns="0" rtlCol="0">
            <a:spAutoFit/>
          </a:bodyPr>
          <a:lstStyle/>
          <a:p>
            <a:pPr marL="10451" defTabSz="752460">
              <a:spcBef>
                <a:spcPts val="103"/>
              </a:spcBef>
            </a:pPr>
            <a:r>
              <a:rPr sz="823" spc="4" dirty="0">
                <a:solidFill>
                  <a:prstClr val="black"/>
                </a:solidFill>
                <a:latin typeface="Gill Sans MT"/>
                <a:cs typeface="Gill Sans MT"/>
              </a:rPr>
              <a:t>I</a:t>
            </a:r>
            <a:r>
              <a:rPr sz="823" spc="-49" dirty="0">
                <a:solidFill>
                  <a:prstClr val="black"/>
                </a:solidFill>
                <a:latin typeface="Gill Sans MT"/>
                <a:cs typeface="Gill Sans MT"/>
              </a:rPr>
              <a:t> </a:t>
            </a:r>
            <a:r>
              <a:rPr sz="823" spc="-8" dirty="0">
                <a:solidFill>
                  <a:prstClr val="black"/>
                </a:solidFill>
                <a:latin typeface="Gill Sans MT"/>
                <a:cs typeface="Gill Sans MT"/>
              </a:rPr>
              <a:t>hope</a:t>
            </a:r>
            <a:r>
              <a:rPr sz="823" spc="-45" dirty="0">
                <a:solidFill>
                  <a:prstClr val="black"/>
                </a:solidFill>
                <a:latin typeface="Gill Sans MT"/>
                <a:cs typeface="Gill Sans MT"/>
              </a:rPr>
              <a:t> </a:t>
            </a:r>
            <a:r>
              <a:rPr sz="823" spc="-33" dirty="0">
                <a:solidFill>
                  <a:prstClr val="black"/>
                </a:solidFill>
                <a:latin typeface="Gill Sans MT"/>
                <a:cs typeface="Gill Sans MT"/>
              </a:rPr>
              <a:t>to</a:t>
            </a:r>
            <a:r>
              <a:rPr sz="823" spc="-45" dirty="0">
                <a:solidFill>
                  <a:prstClr val="black"/>
                </a:solidFill>
                <a:latin typeface="Gill Sans MT"/>
                <a:cs typeface="Gill Sans MT"/>
              </a:rPr>
              <a:t> </a:t>
            </a:r>
            <a:r>
              <a:rPr sz="823" spc="12" dirty="0">
                <a:solidFill>
                  <a:prstClr val="black"/>
                </a:solidFill>
                <a:latin typeface="Gill Sans MT"/>
                <a:cs typeface="Gill Sans MT"/>
              </a:rPr>
              <a:t>get</a:t>
            </a:r>
            <a:r>
              <a:rPr sz="823" spc="-45" dirty="0">
                <a:solidFill>
                  <a:prstClr val="black"/>
                </a:solidFill>
                <a:latin typeface="Gill Sans MT"/>
                <a:cs typeface="Gill Sans MT"/>
              </a:rPr>
              <a:t> </a:t>
            </a:r>
            <a:r>
              <a:rPr sz="823" spc="-12" dirty="0">
                <a:solidFill>
                  <a:prstClr val="black"/>
                </a:solidFill>
                <a:latin typeface="Gill Sans MT"/>
                <a:cs typeface="Gill Sans MT"/>
              </a:rPr>
              <a:t>one</a:t>
            </a:r>
            <a:r>
              <a:rPr sz="823" spc="-45" dirty="0">
                <a:solidFill>
                  <a:prstClr val="black"/>
                </a:solidFill>
                <a:latin typeface="Gill Sans MT"/>
                <a:cs typeface="Gill Sans MT"/>
              </a:rPr>
              <a:t> </a:t>
            </a:r>
            <a:r>
              <a:rPr sz="823" spc="8" dirty="0">
                <a:solidFill>
                  <a:prstClr val="black"/>
                </a:solidFill>
                <a:latin typeface="Gill Sans MT"/>
                <a:cs typeface="Gill Sans MT"/>
              </a:rPr>
              <a:t>this</a:t>
            </a:r>
            <a:r>
              <a:rPr sz="823" spc="-45" dirty="0">
                <a:solidFill>
                  <a:prstClr val="black"/>
                </a:solidFill>
                <a:latin typeface="Gill Sans MT"/>
                <a:cs typeface="Gill Sans MT"/>
              </a:rPr>
              <a:t> </a:t>
            </a:r>
            <a:r>
              <a:rPr sz="823" spc="-12" dirty="0">
                <a:solidFill>
                  <a:prstClr val="black"/>
                </a:solidFill>
                <a:latin typeface="Gill Sans MT"/>
                <a:cs typeface="Gill Sans MT"/>
              </a:rPr>
              <a:t>year</a:t>
            </a:r>
            <a:endParaRPr sz="823">
              <a:solidFill>
                <a:prstClr val="black"/>
              </a:solidFill>
              <a:latin typeface="Gill Sans MT"/>
              <a:cs typeface="Gill Sans MT"/>
            </a:endParaRPr>
          </a:p>
        </p:txBody>
      </p:sp>
      <p:sp>
        <p:nvSpPr>
          <p:cNvPr id="29" name="object 29"/>
          <p:cNvSpPr txBox="1"/>
          <p:nvPr/>
        </p:nvSpPr>
        <p:spPr>
          <a:xfrm>
            <a:off x="3813078" y="4381494"/>
            <a:ext cx="1337114" cy="139828"/>
          </a:xfrm>
          <a:prstGeom prst="rect">
            <a:avLst/>
          </a:prstGeom>
        </p:spPr>
        <p:txBody>
          <a:bodyPr vert="horz" wrap="square" lIns="0" tIns="13063" rIns="0" bIns="0" rtlCol="0">
            <a:spAutoFit/>
          </a:bodyPr>
          <a:lstStyle/>
          <a:p>
            <a:pPr marL="10451" defTabSz="752460">
              <a:spcBef>
                <a:spcPts val="103"/>
              </a:spcBef>
            </a:pPr>
            <a:r>
              <a:rPr sz="823" spc="4" dirty="0">
                <a:solidFill>
                  <a:prstClr val="black"/>
                </a:solidFill>
                <a:latin typeface="Gill Sans MT"/>
                <a:cs typeface="Gill Sans MT"/>
              </a:rPr>
              <a:t>I</a:t>
            </a:r>
            <a:r>
              <a:rPr sz="823" spc="-45" dirty="0">
                <a:solidFill>
                  <a:prstClr val="black"/>
                </a:solidFill>
                <a:latin typeface="Gill Sans MT"/>
                <a:cs typeface="Gill Sans MT"/>
              </a:rPr>
              <a:t> </a:t>
            </a:r>
            <a:r>
              <a:rPr sz="823" spc="-8" dirty="0">
                <a:solidFill>
                  <a:prstClr val="black"/>
                </a:solidFill>
                <a:latin typeface="Gill Sans MT"/>
                <a:cs typeface="Gill Sans MT"/>
              </a:rPr>
              <a:t>hope</a:t>
            </a:r>
            <a:r>
              <a:rPr sz="823" spc="-45" dirty="0">
                <a:solidFill>
                  <a:prstClr val="black"/>
                </a:solidFill>
                <a:latin typeface="Gill Sans MT"/>
                <a:cs typeface="Gill Sans MT"/>
              </a:rPr>
              <a:t> </a:t>
            </a:r>
            <a:r>
              <a:rPr sz="823" spc="-33" dirty="0">
                <a:solidFill>
                  <a:prstClr val="black"/>
                </a:solidFill>
                <a:latin typeface="Gill Sans MT"/>
                <a:cs typeface="Gill Sans MT"/>
              </a:rPr>
              <a:t>to</a:t>
            </a:r>
            <a:r>
              <a:rPr sz="823" spc="-45" dirty="0">
                <a:solidFill>
                  <a:prstClr val="black"/>
                </a:solidFill>
                <a:latin typeface="Gill Sans MT"/>
                <a:cs typeface="Gill Sans MT"/>
              </a:rPr>
              <a:t> </a:t>
            </a:r>
            <a:r>
              <a:rPr sz="823" spc="12" dirty="0">
                <a:solidFill>
                  <a:prstClr val="black"/>
                </a:solidFill>
                <a:latin typeface="Gill Sans MT"/>
                <a:cs typeface="Gill Sans MT"/>
              </a:rPr>
              <a:t>get</a:t>
            </a:r>
            <a:r>
              <a:rPr sz="823" spc="-45" dirty="0">
                <a:solidFill>
                  <a:prstClr val="black"/>
                </a:solidFill>
                <a:latin typeface="Gill Sans MT"/>
                <a:cs typeface="Gill Sans MT"/>
              </a:rPr>
              <a:t> </a:t>
            </a:r>
            <a:r>
              <a:rPr sz="823" spc="-12" dirty="0">
                <a:solidFill>
                  <a:prstClr val="black"/>
                </a:solidFill>
                <a:latin typeface="Gill Sans MT"/>
                <a:cs typeface="Gill Sans MT"/>
              </a:rPr>
              <a:t>one</a:t>
            </a:r>
            <a:r>
              <a:rPr sz="823" spc="-41" dirty="0">
                <a:solidFill>
                  <a:prstClr val="black"/>
                </a:solidFill>
                <a:latin typeface="Gill Sans MT"/>
                <a:cs typeface="Gill Sans MT"/>
              </a:rPr>
              <a:t> </a:t>
            </a:r>
            <a:r>
              <a:rPr sz="823" spc="4" dirty="0">
                <a:solidFill>
                  <a:prstClr val="black"/>
                </a:solidFill>
                <a:latin typeface="Gill Sans MT"/>
                <a:cs typeface="Gill Sans MT"/>
              </a:rPr>
              <a:t>after</a:t>
            </a:r>
            <a:r>
              <a:rPr sz="823" spc="-45" dirty="0">
                <a:solidFill>
                  <a:prstClr val="black"/>
                </a:solidFill>
                <a:latin typeface="Gill Sans MT"/>
                <a:cs typeface="Gill Sans MT"/>
              </a:rPr>
              <a:t> </a:t>
            </a:r>
            <a:r>
              <a:rPr sz="823" spc="8" dirty="0">
                <a:solidFill>
                  <a:prstClr val="black"/>
                </a:solidFill>
                <a:latin typeface="Gill Sans MT"/>
                <a:cs typeface="Gill Sans MT"/>
              </a:rPr>
              <a:t>this</a:t>
            </a:r>
            <a:r>
              <a:rPr sz="823" spc="-45" dirty="0">
                <a:solidFill>
                  <a:prstClr val="black"/>
                </a:solidFill>
                <a:latin typeface="Gill Sans MT"/>
                <a:cs typeface="Gill Sans MT"/>
              </a:rPr>
              <a:t> </a:t>
            </a:r>
            <a:r>
              <a:rPr sz="823" spc="-12" dirty="0">
                <a:solidFill>
                  <a:prstClr val="black"/>
                </a:solidFill>
                <a:latin typeface="Gill Sans MT"/>
                <a:cs typeface="Gill Sans MT"/>
              </a:rPr>
              <a:t>year</a:t>
            </a:r>
            <a:endParaRPr sz="823">
              <a:solidFill>
                <a:prstClr val="black"/>
              </a:solidFill>
              <a:latin typeface="Gill Sans MT"/>
              <a:cs typeface="Gill Sans MT"/>
            </a:endParaRPr>
          </a:p>
        </p:txBody>
      </p:sp>
      <p:sp>
        <p:nvSpPr>
          <p:cNvPr id="30" name="object 30"/>
          <p:cNvSpPr txBox="1"/>
          <p:nvPr/>
        </p:nvSpPr>
        <p:spPr>
          <a:xfrm>
            <a:off x="3788552" y="4792670"/>
            <a:ext cx="1481328" cy="139828"/>
          </a:xfrm>
          <a:prstGeom prst="rect">
            <a:avLst/>
          </a:prstGeom>
        </p:spPr>
        <p:txBody>
          <a:bodyPr vert="horz" wrap="square" lIns="0" tIns="13063" rIns="0" bIns="0" rtlCol="0">
            <a:spAutoFit/>
          </a:bodyPr>
          <a:lstStyle/>
          <a:p>
            <a:pPr marL="10451" defTabSz="752460">
              <a:spcBef>
                <a:spcPts val="103"/>
              </a:spcBef>
            </a:pPr>
            <a:r>
              <a:rPr sz="823" spc="-21" dirty="0">
                <a:solidFill>
                  <a:prstClr val="black"/>
                </a:solidFill>
                <a:latin typeface="Gill Sans MT"/>
                <a:cs typeface="Gill Sans MT"/>
              </a:rPr>
              <a:t>Waiting </a:t>
            </a:r>
            <a:r>
              <a:rPr sz="823" spc="-16" dirty="0">
                <a:solidFill>
                  <a:prstClr val="black"/>
                </a:solidFill>
                <a:latin typeface="Gill Sans MT"/>
                <a:cs typeface="Gill Sans MT"/>
              </a:rPr>
              <a:t>for </a:t>
            </a:r>
            <a:r>
              <a:rPr sz="823" spc="29" dirty="0">
                <a:solidFill>
                  <a:prstClr val="black"/>
                </a:solidFill>
                <a:latin typeface="Gill Sans MT"/>
                <a:cs typeface="Gill Sans MT"/>
              </a:rPr>
              <a:t>Samsung </a:t>
            </a:r>
            <a:r>
              <a:rPr sz="823" spc="-8" dirty="0">
                <a:solidFill>
                  <a:prstClr val="black"/>
                </a:solidFill>
                <a:latin typeface="Gill Sans MT"/>
                <a:cs typeface="Gill Sans MT"/>
              </a:rPr>
              <a:t>Galaxy</a:t>
            </a:r>
            <a:r>
              <a:rPr sz="823" spc="-165" dirty="0">
                <a:solidFill>
                  <a:prstClr val="black"/>
                </a:solidFill>
                <a:latin typeface="Gill Sans MT"/>
                <a:cs typeface="Gill Sans MT"/>
              </a:rPr>
              <a:t> </a:t>
            </a:r>
            <a:r>
              <a:rPr sz="823" spc="-33" dirty="0">
                <a:solidFill>
                  <a:prstClr val="black"/>
                </a:solidFill>
                <a:latin typeface="Gill Sans MT"/>
                <a:cs typeface="Gill Sans MT"/>
              </a:rPr>
              <a:t>Home</a:t>
            </a:r>
            <a:endParaRPr sz="823">
              <a:solidFill>
                <a:prstClr val="black"/>
              </a:solidFill>
              <a:latin typeface="Gill Sans MT"/>
              <a:cs typeface="Gill Sans MT"/>
            </a:endParaRPr>
          </a:p>
        </p:txBody>
      </p:sp>
      <p:sp>
        <p:nvSpPr>
          <p:cNvPr id="31" name="object 31"/>
          <p:cNvSpPr/>
          <p:nvPr/>
        </p:nvSpPr>
        <p:spPr>
          <a:xfrm>
            <a:off x="3603834" y="1841224"/>
            <a:ext cx="168918" cy="213977"/>
          </a:xfrm>
          <a:prstGeom prst="rect">
            <a:avLst/>
          </a:prstGeom>
          <a:blipFill>
            <a:blip r:embed="rId6"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2" name="object 32"/>
          <p:cNvSpPr/>
          <p:nvPr/>
        </p:nvSpPr>
        <p:spPr>
          <a:xfrm>
            <a:off x="3691430" y="2088745"/>
            <a:ext cx="0" cy="3075519"/>
          </a:xfrm>
          <a:custGeom>
            <a:avLst/>
            <a:gdLst/>
            <a:ahLst/>
            <a:cxnLst/>
            <a:rect l="l" t="t" r="r" b="b"/>
            <a:pathLst>
              <a:path h="3737610">
                <a:moveTo>
                  <a:pt x="0" y="0"/>
                </a:moveTo>
                <a:lnTo>
                  <a:pt x="0" y="3737330"/>
                </a:lnTo>
              </a:path>
            </a:pathLst>
          </a:custGeom>
          <a:ln w="39052">
            <a:solidFill>
              <a:srgbClr val="000000"/>
            </a:solidFill>
          </a:ln>
        </p:spPr>
        <p:txBody>
          <a:bodyPr wrap="square" lIns="0" tIns="0" rIns="0" bIns="0" rtlCol="0"/>
          <a:lstStyle/>
          <a:p>
            <a:pPr defTabSz="752460"/>
            <a:endParaRPr sz="1481">
              <a:solidFill>
                <a:prstClr val="black"/>
              </a:solidFill>
              <a:latin typeface="Calibri"/>
            </a:endParaRPr>
          </a:p>
        </p:txBody>
      </p:sp>
      <p:sp>
        <p:nvSpPr>
          <p:cNvPr id="33" name="object 33"/>
          <p:cNvSpPr/>
          <p:nvPr/>
        </p:nvSpPr>
        <p:spPr>
          <a:xfrm>
            <a:off x="3691430" y="2205003"/>
            <a:ext cx="2870693" cy="0"/>
          </a:xfrm>
          <a:custGeom>
            <a:avLst/>
            <a:gdLst/>
            <a:ahLst/>
            <a:cxnLst/>
            <a:rect l="l" t="t" r="r" b="b"/>
            <a:pathLst>
              <a:path w="3488690">
                <a:moveTo>
                  <a:pt x="0" y="0"/>
                </a:moveTo>
                <a:lnTo>
                  <a:pt x="0" y="0"/>
                </a:lnTo>
                <a:lnTo>
                  <a:pt x="3488359" y="0"/>
                </a:lnTo>
              </a:path>
            </a:pathLst>
          </a:custGeom>
          <a:ln w="26034">
            <a:solidFill>
              <a:srgbClr val="510236"/>
            </a:solidFill>
          </a:ln>
        </p:spPr>
        <p:txBody>
          <a:bodyPr wrap="square" lIns="0" tIns="0" rIns="0" bIns="0" rtlCol="0"/>
          <a:lstStyle/>
          <a:p>
            <a:pPr defTabSz="752460"/>
            <a:endParaRPr sz="1481">
              <a:solidFill>
                <a:prstClr val="black"/>
              </a:solidFill>
              <a:latin typeface="Calibri"/>
            </a:endParaRPr>
          </a:p>
        </p:txBody>
      </p:sp>
      <p:sp>
        <p:nvSpPr>
          <p:cNvPr id="34" name="object 34"/>
          <p:cNvSpPr/>
          <p:nvPr/>
        </p:nvSpPr>
        <p:spPr>
          <a:xfrm>
            <a:off x="3796880" y="2107134"/>
            <a:ext cx="2563455" cy="195943"/>
          </a:xfrm>
          <a:custGeom>
            <a:avLst/>
            <a:gdLst/>
            <a:ahLst/>
            <a:cxnLst/>
            <a:rect l="l" t="t" r="r" b="b"/>
            <a:pathLst>
              <a:path w="3115309" h="238125">
                <a:moveTo>
                  <a:pt x="3075914" y="0"/>
                </a:moveTo>
                <a:lnTo>
                  <a:pt x="39052" y="0"/>
                </a:lnTo>
                <a:lnTo>
                  <a:pt x="23852" y="3067"/>
                </a:lnTo>
                <a:lnTo>
                  <a:pt x="11439" y="11434"/>
                </a:lnTo>
                <a:lnTo>
                  <a:pt x="3069" y="23847"/>
                </a:lnTo>
                <a:lnTo>
                  <a:pt x="0" y="39052"/>
                </a:lnTo>
                <a:lnTo>
                  <a:pt x="0" y="198831"/>
                </a:lnTo>
                <a:lnTo>
                  <a:pt x="3069" y="214036"/>
                </a:lnTo>
                <a:lnTo>
                  <a:pt x="11439" y="226448"/>
                </a:lnTo>
                <a:lnTo>
                  <a:pt x="23852" y="234816"/>
                </a:lnTo>
                <a:lnTo>
                  <a:pt x="39052" y="237883"/>
                </a:lnTo>
                <a:lnTo>
                  <a:pt x="3075914" y="237883"/>
                </a:lnTo>
                <a:lnTo>
                  <a:pt x="3091114" y="234816"/>
                </a:lnTo>
                <a:lnTo>
                  <a:pt x="3103527" y="226448"/>
                </a:lnTo>
                <a:lnTo>
                  <a:pt x="3111897" y="214036"/>
                </a:lnTo>
                <a:lnTo>
                  <a:pt x="3114967" y="198831"/>
                </a:lnTo>
                <a:lnTo>
                  <a:pt x="3114967" y="39052"/>
                </a:lnTo>
                <a:lnTo>
                  <a:pt x="3111897" y="23847"/>
                </a:lnTo>
                <a:lnTo>
                  <a:pt x="3103527" y="11434"/>
                </a:lnTo>
                <a:lnTo>
                  <a:pt x="3091114" y="3067"/>
                </a:lnTo>
                <a:lnTo>
                  <a:pt x="3075914" y="0"/>
                </a:lnTo>
                <a:close/>
              </a:path>
            </a:pathLst>
          </a:custGeom>
          <a:solidFill>
            <a:srgbClr val="840062"/>
          </a:solidFill>
        </p:spPr>
        <p:txBody>
          <a:bodyPr wrap="square" lIns="0" tIns="0" rIns="0" bIns="0" rtlCol="0"/>
          <a:lstStyle/>
          <a:p>
            <a:pPr defTabSz="752460"/>
            <a:endParaRPr sz="1481">
              <a:solidFill>
                <a:prstClr val="black"/>
              </a:solidFill>
              <a:latin typeface="Calibri"/>
            </a:endParaRPr>
          </a:p>
        </p:txBody>
      </p:sp>
      <p:sp>
        <p:nvSpPr>
          <p:cNvPr id="35" name="object 35"/>
          <p:cNvSpPr/>
          <p:nvPr/>
        </p:nvSpPr>
        <p:spPr>
          <a:xfrm>
            <a:off x="6490890" y="2157508"/>
            <a:ext cx="85891" cy="85901"/>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6" name="object 36"/>
          <p:cNvSpPr/>
          <p:nvPr/>
        </p:nvSpPr>
        <p:spPr>
          <a:xfrm>
            <a:off x="3604907" y="5214708"/>
            <a:ext cx="168928" cy="213977"/>
          </a:xfrm>
          <a:prstGeom prst="rect">
            <a:avLst/>
          </a:prstGeom>
          <a:blipFill>
            <a:blip r:embed="rId7" cstate="print"/>
            <a:stretch>
              <a:fillRect/>
            </a:stretch>
          </a:blipFill>
        </p:spPr>
        <p:txBody>
          <a:bodyPr wrap="square" lIns="0" tIns="0" rIns="0" bIns="0" rtlCol="0"/>
          <a:lstStyle/>
          <a:p>
            <a:pPr defTabSz="752460"/>
            <a:endParaRPr sz="1481">
              <a:solidFill>
                <a:prstClr val="black"/>
              </a:solidFill>
              <a:latin typeface="Calibri"/>
            </a:endParaRPr>
          </a:p>
        </p:txBody>
      </p:sp>
      <p:sp>
        <p:nvSpPr>
          <p:cNvPr id="37" name="object 37"/>
          <p:cNvSpPr txBox="1"/>
          <p:nvPr/>
        </p:nvSpPr>
        <p:spPr>
          <a:xfrm>
            <a:off x="3796338" y="1521823"/>
            <a:ext cx="3212940" cy="3707846"/>
          </a:xfrm>
          <a:prstGeom prst="rect">
            <a:avLst/>
          </a:prstGeom>
        </p:spPr>
        <p:txBody>
          <a:bodyPr vert="horz" wrap="square" lIns="0" tIns="10450" rIns="0" bIns="0" rtlCol="0">
            <a:spAutoFit/>
          </a:bodyPr>
          <a:lstStyle/>
          <a:p>
            <a:pPr marL="10451" defTabSz="752460">
              <a:spcBef>
                <a:spcPts val="82"/>
              </a:spcBef>
            </a:pPr>
            <a:r>
              <a:rPr sz="1152" spc="-91" dirty="0">
                <a:solidFill>
                  <a:prstClr val="black"/>
                </a:solidFill>
                <a:latin typeface="Gill Sans MT"/>
                <a:cs typeface="Gill Sans MT"/>
              </a:rPr>
              <a:t>Non </a:t>
            </a:r>
            <a:r>
              <a:rPr sz="1152" spc="-8" dirty="0">
                <a:solidFill>
                  <a:prstClr val="black"/>
                </a:solidFill>
                <a:latin typeface="Gill Sans MT"/>
                <a:cs typeface="Gill Sans MT"/>
              </a:rPr>
              <a:t>Smart </a:t>
            </a:r>
            <a:r>
              <a:rPr sz="1152" spc="-12" dirty="0">
                <a:solidFill>
                  <a:prstClr val="black"/>
                </a:solidFill>
                <a:latin typeface="Gill Sans MT"/>
                <a:cs typeface="Gill Sans MT"/>
              </a:rPr>
              <a:t>Speaker </a:t>
            </a:r>
            <a:r>
              <a:rPr sz="1152" spc="-66" dirty="0">
                <a:solidFill>
                  <a:prstClr val="black"/>
                </a:solidFill>
                <a:latin typeface="Gill Sans MT"/>
                <a:cs typeface="Gill Sans MT"/>
              </a:rPr>
              <a:t>Owners </a:t>
            </a:r>
            <a:r>
              <a:rPr sz="1152" spc="-33" dirty="0">
                <a:solidFill>
                  <a:prstClr val="black"/>
                </a:solidFill>
                <a:latin typeface="Gill Sans MT"/>
                <a:cs typeface="Gill Sans MT"/>
              </a:rPr>
              <a:t>Opinions </a:t>
            </a:r>
            <a:r>
              <a:rPr sz="1152" spc="-53" dirty="0">
                <a:solidFill>
                  <a:prstClr val="black"/>
                </a:solidFill>
                <a:latin typeface="Gill Sans MT"/>
                <a:cs typeface="Gill Sans MT"/>
              </a:rPr>
              <a:t>About</a:t>
            </a:r>
            <a:r>
              <a:rPr sz="1152" spc="-144" dirty="0">
                <a:solidFill>
                  <a:prstClr val="black"/>
                </a:solidFill>
                <a:latin typeface="Gill Sans MT"/>
                <a:cs typeface="Gill Sans MT"/>
              </a:rPr>
              <a:t> </a:t>
            </a:r>
            <a:r>
              <a:rPr sz="1152" spc="-21" dirty="0">
                <a:solidFill>
                  <a:prstClr val="black"/>
                </a:solidFill>
                <a:latin typeface="Gill Sans MT"/>
                <a:cs typeface="Gill Sans MT"/>
              </a:rPr>
              <a:t>Devices</a:t>
            </a:r>
            <a:endParaRPr sz="1152">
              <a:solidFill>
                <a:prstClr val="black"/>
              </a:solidFill>
              <a:latin typeface="Gill Sans MT"/>
              <a:cs typeface="Gill Sans MT"/>
            </a:endParaRPr>
          </a:p>
          <a:p>
            <a:pPr defTabSz="752460"/>
            <a:endParaRPr sz="1317">
              <a:solidFill>
                <a:prstClr val="black"/>
              </a:solidFill>
              <a:latin typeface="Times New Roman"/>
              <a:cs typeface="Times New Roman"/>
            </a:endParaRPr>
          </a:p>
          <a:p>
            <a:pPr defTabSz="752460"/>
            <a:endParaRPr sz="1275">
              <a:solidFill>
                <a:prstClr val="black"/>
              </a:solidFill>
              <a:latin typeface="Times New Roman"/>
              <a:cs typeface="Times New Roman"/>
            </a:endParaRPr>
          </a:p>
          <a:p>
            <a:pPr marL="2820156" defTabSz="752460"/>
            <a:r>
              <a:rPr sz="1234" spc="8" dirty="0">
                <a:solidFill>
                  <a:srgbClr val="510236"/>
                </a:solidFill>
                <a:latin typeface="Gill Sans MT"/>
                <a:cs typeface="Gill Sans MT"/>
              </a:rPr>
              <a:t>34.2%</a:t>
            </a:r>
            <a:endParaRPr sz="1234">
              <a:solidFill>
                <a:prstClr val="black"/>
              </a:solidFill>
              <a:latin typeface="Gill Sans MT"/>
              <a:cs typeface="Gill Sans MT"/>
            </a:endParaRPr>
          </a:p>
          <a:p>
            <a:pPr defTabSz="752460">
              <a:spcBef>
                <a:spcPts val="45"/>
              </a:spcBef>
            </a:pPr>
            <a:endParaRPr sz="1522">
              <a:solidFill>
                <a:prstClr val="black"/>
              </a:solidFill>
              <a:latin typeface="Times New Roman"/>
              <a:cs typeface="Times New Roman"/>
            </a:endParaRPr>
          </a:p>
          <a:p>
            <a:pPr marL="2820156" defTabSz="752460"/>
            <a:r>
              <a:rPr sz="1234" spc="8" dirty="0">
                <a:solidFill>
                  <a:srgbClr val="840062"/>
                </a:solidFill>
                <a:latin typeface="Gill Sans MT"/>
                <a:cs typeface="Gill Sans MT"/>
              </a:rPr>
              <a:t>29.6%</a:t>
            </a:r>
            <a:endParaRPr sz="1234">
              <a:solidFill>
                <a:prstClr val="black"/>
              </a:solidFill>
              <a:latin typeface="Gill Sans MT"/>
              <a:cs typeface="Gill Sans MT"/>
            </a:endParaRPr>
          </a:p>
          <a:p>
            <a:pPr defTabSz="752460">
              <a:spcBef>
                <a:spcPts val="41"/>
              </a:spcBef>
            </a:pPr>
            <a:endParaRPr sz="1440">
              <a:solidFill>
                <a:prstClr val="black"/>
              </a:solidFill>
              <a:latin typeface="Times New Roman"/>
              <a:cs typeface="Times New Roman"/>
            </a:endParaRPr>
          </a:p>
          <a:p>
            <a:pPr marL="2820156" defTabSz="752460">
              <a:spcBef>
                <a:spcPts val="4"/>
              </a:spcBef>
            </a:pPr>
            <a:r>
              <a:rPr sz="1234" spc="8" dirty="0">
                <a:solidFill>
                  <a:srgbClr val="840062"/>
                </a:solidFill>
                <a:latin typeface="Gill Sans MT"/>
                <a:cs typeface="Gill Sans MT"/>
              </a:rPr>
              <a:t>24.2%</a:t>
            </a:r>
            <a:endParaRPr sz="1234">
              <a:solidFill>
                <a:prstClr val="black"/>
              </a:solidFill>
              <a:latin typeface="Gill Sans MT"/>
              <a:cs typeface="Gill Sans MT"/>
            </a:endParaRPr>
          </a:p>
          <a:p>
            <a:pPr defTabSz="752460">
              <a:spcBef>
                <a:spcPts val="41"/>
              </a:spcBef>
            </a:pPr>
            <a:endParaRPr sz="1522">
              <a:solidFill>
                <a:prstClr val="black"/>
              </a:solidFill>
              <a:latin typeface="Times New Roman"/>
              <a:cs typeface="Times New Roman"/>
            </a:endParaRPr>
          </a:p>
          <a:p>
            <a:pPr marL="2820156" defTabSz="752460"/>
            <a:r>
              <a:rPr sz="1234" spc="8" dirty="0">
                <a:solidFill>
                  <a:srgbClr val="840062"/>
                </a:solidFill>
                <a:latin typeface="Gill Sans MT"/>
                <a:cs typeface="Gill Sans MT"/>
              </a:rPr>
              <a:t>23.0%</a:t>
            </a:r>
            <a:endParaRPr sz="1234">
              <a:solidFill>
                <a:prstClr val="black"/>
              </a:solidFill>
              <a:latin typeface="Gill Sans MT"/>
              <a:cs typeface="Gill Sans MT"/>
            </a:endParaRPr>
          </a:p>
          <a:p>
            <a:pPr defTabSz="752460">
              <a:spcBef>
                <a:spcPts val="25"/>
              </a:spcBef>
            </a:pPr>
            <a:endParaRPr sz="1440">
              <a:solidFill>
                <a:prstClr val="black"/>
              </a:solidFill>
              <a:latin typeface="Times New Roman"/>
              <a:cs typeface="Times New Roman"/>
            </a:endParaRPr>
          </a:p>
          <a:p>
            <a:pPr marL="2820156" defTabSz="752460">
              <a:spcBef>
                <a:spcPts val="4"/>
              </a:spcBef>
            </a:pPr>
            <a:r>
              <a:rPr sz="1234" spc="8" dirty="0">
                <a:solidFill>
                  <a:srgbClr val="BC008D"/>
                </a:solidFill>
                <a:latin typeface="Gill Sans MT"/>
                <a:cs typeface="Gill Sans MT"/>
              </a:rPr>
              <a:t>12.2%</a:t>
            </a:r>
            <a:endParaRPr sz="1234">
              <a:solidFill>
                <a:prstClr val="black"/>
              </a:solidFill>
              <a:latin typeface="Gill Sans MT"/>
              <a:cs typeface="Gill Sans MT"/>
            </a:endParaRPr>
          </a:p>
          <a:p>
            <a:pPr defTabSz="752460">
              <a:spcBef>
                <a:spcPts val="41"/>
              </a:spcBef>
            </a:pPr>
            <a:endParaRPr sz="1522">
              <a:solidFill>
                <a:prstClr val="black"/>
              </a:solidFill>
              <a:latin typeface="Times New Roman"/>
              <a:cs typeface="Times New Roman"/>
            </a:endParaRPr>
          </a:p>
          <a:p>
            <a:pPr marL="2820156" defTabSz="752460">
              <a:spcBef>
                <a:spcPts val="4"/>
              </a:spcBef>
            </a:pPr>
            <a:r>
              <a:rPr sz="1234" spc="8" dirty="0">
                <a:solidFill>
                  <a:srgbClr val="D766BA"/>
                </a:solidFill>
                <a:latin typeface="Gill Sans MT"/>
                <a:cs typeface="Gill Sans MT"/>
              </a:rPr>
              <a:t>7.1%</a:t>
            </a:r>
            <a:endParaRPr sz="1234">
              <a:solidFill>
                <a:prstClr val="black"/>
              </a:solidFill>
              <a:latin typeface="Gill Sans MT"/>
              <a:cs typeface="Gill Sans MT"/>
            </a:endParaRPr>
          </a:p>
          <a:p>
            <a:pPr defTabSz="752460">
              <a:spcBef>
                <a:spcPts val="41"/>
              </a:spcBef>
            </a:pPr>
            <a:endParaRPr sz="1440">
              <a:solidFill>
                <a:prstClr val="black"/>
              </a:solidFill>
              <a:latin typeface="Times New Roman"/>
              <a:cs typeface="Times New Roman"/>
            </a:endParaRPr>
          </a:p>
          <a:p>
            <a:pPr marL="2820156" defTabSz="752460"/>
            <a:r>
              <a:rPr sz="1234" spc="8" dirty="0">
                <a:solidFill>
                  <a:srgbClr val="D766BA"/>
                </a:solidFill>
                <a:latin typeface="Gill Sans MT"/>
                <a:cs typeface="Gill Sans MT"/>
              </a:rPr>
              <a:t>2.7%</a:t>
            </a:r>
            <a:endParaRPr sz="1234">
              <a:solidFill>
                <a:prstClr val="black"/>
              </a:solidFill>
              <a:latin typeface="Gill Sans MT"/>
              <a:cs typeface="Gill Sans MT"/>
            </a:endParaRPr>
          </a:p>
          <a:p>
            <a:pPr defTabSz="752460">
              <a:spcBef>
                <a:spcPts val="45"/>
              </a:spcBef>
            </a:pPr>
            <a:endParaRPr sz="1522">
              <a:solidFill>
                <a:prstClr val="black"/>
              </a:solidFill>
              <a:latin typeface="Times New Roman"/>
              <a:cs typeface="Times New Roman"/>
            </a:endParaRPr>
          </a:p>
          <a:p>
            <a:pPr marL="2820156" defTabSz="752460"/>
            <a:r>
              <a:rPr sz="1234" spc="8" dirty="0">
                <a:solidFill>
                  <a:srgbClr val="D766BA"/>
                </a:solidFill>
                <a:latin typeface="Gill Sans MT"/>
                <a:cs typeface="Gill Sans MT"/>
              </a:rPr>
              <a:t>1.0%</a:t>
            </a:r>
            <a:endParaRPr sz="1234">
              <a:solidFill>
                <a:prstClr val="black"/>
              </a:solidFill>
              <a:latin typeface="Gill Sans MT"/>
              <a:cs typeface="Gill Sans MT"/>
            </a:endParaRPr>
          </a:p>
        </p:txBody>
      </p:sp>
      <p:sp>
        <p:nvSpPr>
          <p:cNvPr id="38" name="object 38"/>
          <p:cNvSpPr txBox="1"/>
          <p:nvPr/>
        </p:nvSpPr>
        <p:spPr>
          <a:xfrm>
            <a:off x="331797" y="1500347"/>
            <a:ext cx="2767758" cy="3754397"/>
          </a:xfrm>
          <a:prstGeom prst="rect">
            <a:avLst/>
          </a:prstGeom>
        </p:spPr>
        <p:txBody>
          <a:bodyPr vert="horz" wrap="square" lIns="0" tIns="10450" rIns="0" bIns="0" rtlCol="0">
            <a:spAutoFit/>
          </a:bodyPr>
          <a:lstStyle/>
          <a:p>
            <a:pPr marL="10451" marR="4180" defTabSz="752460">
              <a:lnSpc>
                <a:spcPct val="121200"/>
              </a:lnSpc>
              <a:spcBef>
                <a:spcPts val="82"/>
              </a:spcBef>
            </a:pPr>
            <a:r>
              <a:rPr sz="905" spc="-16" dirty="0">
                <a:solidFill>
                  <a:srgbClr val="58595B"/>
                </a:solidFill>
                <a:latin typeface="Gill Sans MT"/>
                <a:cs typeface="Gill Sans MT"/>
              </a:rPr>
              <a:t>Only </a:t>
            </a:r>
            <a:r>
              <a:rPr sz="905" spc="37" dirty="0">
                <a:solidFill>
                  <a:srgbClr val="58595B"/>
                </a:solidFill>
                <a:latin typeface="Gill Sans MT"/>
                <a:cs typeface="Gill Sans MT"/>
              </a:rPr>
              <a:t>about </a:t>
            </a:r>
            <a:r>
              <a:rPr sz="905" spc="4" dirty="0">
                <a:solidFill>
                  <a:srgbClr val="58595B"/>
                </a:solidFill>
                <a:latin typeface="Gill Sans MT"/>
                <a:cs typeface="Gill Sans MT"/>
              </a:rPr>
              <a:t>one-third </a:t>
            </a:r>
            <a:r>
              <a:rPr sz="905" spc="37" dirty="0">
                <a:solidFill>
                  <a:srgbClr val="58595B"/>
                </a:solidFill>
                <a:latin typeface="Gill Sans MT"/>
                <a:cs typeface="Gill Sans MT"/>
              </a:rPr>
              <a:t>of </a:t>
            </a:r>
            <a:r>
              <a:rPr sz="905" spc="45" dirty="0">
                <a:solidFill>
                  <a:srgbClr val="58595B"/>
                </a:solidFill>
                <a:latin typeface="Gill Sans MT"/>
                <a:cs typeface="Gill Sans MT"/>
              </a:rPr>
              <a:t>consumers </a:t>
            </a:r>
            <a:r>
              <a:rPr sz="905" spc="12" dirty="0">
                <a:solidFill>
                  <a:srgbClr val="58595B"/>
                </a:solidFill>
                <a:latin typeface="Gill Sans MT"/>
                <a:cs typeface="Gill Sans MT"/>
              </a:rPr>
              <a:t>without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33" dirty="0">
                <a:solidFill>
                  <a:srgbClr val="58595B"/>
                </a:solidFill>
                <a:latin typeface="Gill Sans MT"/>
                <a:cs typeface="Gill Sans MT"/>
              </a:rPr>
              <a:t> </a:t>
            </a:r>
            <a:r>
              <a:rPr sz="905" spc="21" dirty="0">
                <a:solidFill>
                  <a:srgbClr val="58595B"/>
                </a:solidFill>
                <a:latin typeface="Gill Sans MT"/>
                <a:cs typeface="Gill Sans MT"/>
              </a:rPr>
              <a:t>no</a:t>
            </a:r>
            <a:r>
              <a:rPr sz="905" spc="-33" dirty="0">
                <a:solidFill>
                  <a:srgbClr val="58595B"/>
                </a:solidFill>
                <a:latin typeface="Gill Sans MT"/>
                <a:cs typeface="Gill Sans MT"/>
              </a:rPr>
              <a:t> </a:t>
            </a:r>
            <a:r>
              <a:rPr sz="905" spc="12" dirty="0">
                <a:solidFill>
                  <a:srgbClr val="58595B"/>
                </a:solidFill>
                <a:latin typeface="Gill Sans MT"/>
                <a:cs typeface="Gill Sans MT"/>
              </a:rPr>
              <a:t>interest</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16" dirty="0">
                <a:solidFill>
                  <a:srgbClr val="58595B"/>
                </a:solidFill>
                <a:latin typeface="Gill Sans MT"/>
                <a:cs typeface="Gill Sans MT"/>
              </a:rPr>
              <a:t>product</a:t>
            </a:r>
            <a:r>
              <a:rPr sz="905" spc="-33" dirty="0">
                <a:solidFill>
                  <a:srgbClr val="58595B"/>
                </a:solidFill>
                <a:latin typeface="Gill Sans MT"/>
                <a:cs typeface="Gill Sans MT"/>
              </a:rPr>
              <a:t> </a:t>
            </a:r>
            <a:r>
              <a:rPr sz="905" spc="25" dirty="0">
                <a:solidFill>
                  <a:srgbClr val="58595B"/>
                </a:solidFill>
                <a:latin typeface="Gill Sans MT"/>
                <a:cs typeface="Gill Sans MT"/>
              </a:rPr>
              <a:t>category.</a:t>
            </a:r>
            <a:r>
              <a:rPr sz="905" spc="-49" dirty="0">
                <a:solidFill>
                  <a:srgbClr val="58595B"/>
                </a:solidFill>
                <a:latin typeface="Gill Sans MT"/>
                <a:cs typeface="Gill Sans MT"/>
              </a:rPr>
              <a:t> </a:t>
            </a:r>
            <a:r>
              <a:rPr sz="905" spc="25" dirty="0">
                <a:solidFill>
                  <a:srgbClr val="58595B"/>
                </a:solidFill>
                <a:latin typeface="Gill Sans MT"/>
                <a:cs typeface="Gill Sans MT"/>
              </a:rPr>
              <a:t>That  </a:t>
            </a:r>
            <a:r>
              <a:rPr sz="905" spc="53" dirty="0">
                <a:solidFill>
                  <a:srgbClr val="58595B"/>
                </a:solidFill>
                <a:latin typeface="Gill Sans MT"/>
                <a:cs typeface="Gill Sans MT"/>
              </a:rPr>
              <a:t>is </a:t>
            </a:r>
            <a:r>
              <a:rPr sz="905" spc="29" dirty="0">
                <a:solidFill>
                  <a:srgbClr val="58595B"/>
                </a:solidFill>
                <a:latin typeface="Gill Sans MT"/>
                <a:cs typeface="Gill Sans MT"/>
              </a:rPr>
              <a:t>down </a:t>
            </a:r>
            <a:r>
              <a:rPr sz="905" spc="25" dirty="0">
                <a:solidFill>
                  <a:srgbClr val="58595B"/>
                </a:solidFill>
                <a:latin typeface="Gill Sans MT"/>
                <a:cs typeface="Gill Sans MT"/>
              </a:rPr>
              <a:t>from </a:t>
            </a:r>
            <a:r>
              <a:rPr sz="905" spc="45" dirty="0">
                <a:solidFill>
                  <a:srgbClr val="58595B"/>
                </a:solidFill>
                <a:latin typeface="Gill Sans MT"/>
                <a:cs typeface="Gill Sans MT"/>
              </a:rPr>
              <a:t>38% </a:t>
            </a:r>
            <a:r>
              <a:rPr sz="905" spc="41" dirty="0">
                <a:solidFill>
                  <a:srgbClr val="58595B"/>
                </a:solidFill>
                <a:latin typeface="Gill Sans MT"/>
                <a:cs typeface="Gill Sans MT"/>
              </a:rPr>
              <a:t>at </a:t>
            </a:r>
            <a:r>
              <a:rPr sz="905" spc="16" dirty="0">
                <a:solidFill>
                  <a:srgbClr val="58595B"/>
                </a:solidFill>
                <a:latin typeface="Gill Sans MT"/>
                <a:cs typeface="Gill Sans MT"/>
              </a:rPr>
              <a:t>the </a:t>
            </a:r>
            <a:r>
              <a:rPr sz="905" spc="37" dirty="0">
                <a:solidFill>
                  <a:srgbClr val="58595B"/>
                </a:solidFill>
                <a:latin typeface="Gill Sans MT"/>
                <a:cs typeface="Gill Sans MT"/>
              </a:rPr>
              <a:t>end of 2017. </a:t>
            </a:r>
            <a:r>
              <a:rPr sz="905" spc="21" dirty="0">
                <a:solidFill>
                  <a:srgbClr val="58595B"/>
                </a:solidFill>
                <a:latin typeface="Gill Sans MT"/>
                <a:cs typeface="Gill Sans MT"/>
              </a:rPr>
              <a:t>The </a:t>
            </a:r>
            <a:r>
              <a:rPr sz="905" spc="33" dirty="0">
                <a:solidFill>
                  <a:srgbClr val="58595B"/>
                </a:solidFill>
                <a:latin typeface="Gill Sans MT"/>
                <a:cs typeface="Gill Sans MT"/>
              </a:rPr>
              <a:t>number of  </a:t>
            </a:r>
            <a:r>
              <a:rPr sz="905" spc="16" dirty="0">
                <a:solidFill>
                  <a:srgbClr val="58595B"/>
                </a:solidFill>
                <a:latin typeface="Gill Sans MT"/>
                <a:cs typeface="Gill Sans MT"/>
              </a:rPr>
              <a:t>non-owners </a:t>
            </a:r>
            <a:r>
              <a:rPr sz="905" spc="25" dirty="0">
                <a:solidFill>
                  <a:srgbClr val="58595B"/>
                </a:solidFill>
                <a:latin typeface="Gill Sans MT"/>
                <a:cs typeface="Gill Sans MT"/>
              </a:rPr>
              <a:t>that </a:t>
            </a:r>
            <a:r>
              <a:rPr sz="905" spc="74" dirty="0">
                <a:solidFill>
                  <a:srgbClr val="58595B"/>
                </a:solidFill>
                <a:latin typeface="Gill Sans MT"/>
                <a:cs typeface="Gill Sans MT"/>
              </a:rPr>
              <a:t>say </a:t>
            </a:r>
            <a:r>
              <a:rPr sz="905" spc="21" dirty="0">
                <a:solidFill>
                  <a:srgbClr val="58595B"/>
                </a:solidFill>
                <a:latin typeface="Gill Sans MT"/>
                <a:cs typeface="Gill Sans MT"/>
              </a:rPr>
              <a:t>they </a:t>
            </a:r>
            <a:r>
              <a:rPr sz="905" dirty="0">
                <a:solidFill>
                  <a:srgbClr val="58595B"/>
                </a:solidFill>
                <a:latin typeface="Gill Sans MT"/>
                <a:cs typeface="Gill Sans MT"/>
              </a:rPr>
              <a:t>don’t </a:t>
            </a:r>
            <a:r>
              <a:rPr sz="905" spc="33" dirty="0">
                <a:solidFill>
                  <a:srgbClr val="58595B"/>
                </a:solidFill>
                <a:latin typeface="Gill Sans MT"/>
                <a:cs typeface="Gill Sans MT"/>
              </a:rPr>
              <a:t>need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58" dirty="0">
                <a:solidFill>
                  <a:srgbClr val="58595B"/>
                </a:solidFill>
                <a:latin typeface="Gill Sans MT"/>
                <a:cs typeface="Gill Sans MT"/>
              </a:rPr>
              <a:t>because</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37" dirty="0">
                <a:solidFill>
                  <a:srgbClr val="58595B"/>
                </a:solidFill>
                <a:latin typeface="Gill Sans MT"/>
                <a:cs typeface="Gill Sans MT"/>
              </a:rPr>
              <a:t>capabilities</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45" dirty="0">
                <a:solidFill>
                  <a:srgbClr val="58595B"/>
                </a:solidFill>
                <a:latin typeface="Gill Sans MT"/>
                <a:cs typeface="Gill Sans MT"/>
              </a:rPr>
              <a:t>smartphones</a:t>
            </a:r>
            <a:r>
              <a:rPr sz="905" spc="-33"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41" dirty="0">
                <a:solidFill>
                  <a:srgbClr val="58595B"/>
                </a:solidFill>
                <a:latin typeface="Gill Sans MT"/>
                <a:cs typeface="Gill Sans MT"/>
              </a:rPr>
              <a:t>up</a:t>
            </a:r>
            <a:r>
              <a:rPr sz="905" spc="-33" dirty="0">
                <a:solidFill>
                  <a:srgbClr val="58595B"/>
                </a:solidFill>
                <a:latin typeface="Gill Sans MT"/>
                <a:cs typeface="Gill Sans MT"/>
              </a:rPr>
              <a:t> </a:t>
            </a:r>
            <a:r>
              <a:rPr sz="905" spc="25" dirty="0">
                <a:solidFill>
                  <a:srgbClr val="58595B"/>
                </a:solidFill>
                <a:latin typeface="Gill Sans MT"/>
                <a:cs typeface="Gill Sans MT"/>
              </a:rPr>
              <a:t>from  </a:t>
            </a:r>
            <a:r>
              <a:rPr sz="905" spc="37" dirty="0">
                <a:solidFill>
                  <a:srgbClr val="58595B"/>
                </a:solidFill>
                <a:latin typeface="Gill Sans MT"/>
                <a:cs typeface="Gill Sans MT"/>
              </a:rPr>
              <a:t>21.2% </a:t>
            </a:r>
            <a:r>
              <a:rPr sz="905" spc="-8" dirty="0">
                <a:solidFill>
                  <a:srgbClr val="58595B"/>
                </a:solidFill>
                <a:latin typeface="Gill Sans MT"/>
                <a:cs typeface="Gill Sans MT"/>
              </a:rPr>
              <a:t>to</a:t>
            </a:r>
            <a:r>
              <a:rPr sz="905" spc="-107" dirty="0">
                <a:solidFill>
                  <a:srgbClr val="58595B"/>
                </a:solidFill>
                <a:latin typeface="Gill Sans MT"/>
                <a:cs typeface="Gill Sans MT"/>
              </a:rPr>
              <a:t> </a:t>
            </a:r>
            <a:r>
              <a:rPr sz="905" spc="33" dirty="0">
                <a:solidFill>
                  <a:srgbClr val="58595B"/>
                </a:solidFill>
                <a:latin typeface="Gill Sans MT"/>
                <a:cs typeface="Gill Sans MT"/>
              </a:rPr>
              <a:t>24.2%.</a:t>
            </a:r>
            <a:endParaRPr sz="905">
              <a:solidFill>
                <a:prstClr val="black"/>
              </a:solidFill>
              <a:latin typeface="Gill Sans MT"/>
              <a:cs typeface="Gill Sans MT"/>
            </a:endParaRPr>
          </a:p>
          <a:p>
            <a:pPr marL="10451" marR="152582" defTabSz="752460">
              <a:lnSpc>
                <a:spcPct val="121300"/>
              </a:lnSpc>
              <a:spcBef>
                <a:spcPts val="823"/>
              </a:spcBef>
            </a:pPr>
            <a:r>
              <a:rPr sz="905" spc="8" dirty="0">
                <a:solidFill>
                  <a:srgbClr val="58595B"/>
                </a:solidFill>
                <a:latin typeface="Gill Sans MT"/>
                <a:cs typeface="Gill Sans MT"/>
              </a:rPr>
              <a:t>Also, </a:t>
            </a:r>
            <a:r>
              <a:rPr sz="905" spc="16" dirty="0">
                <a:solidFill>
                  <a:srgbClr val="58595B"/>
                </a:solidFill>
                <a:latin typeface="Gill Sans MT"/>
                <a:cs typeface="Gill Sans MT"/>
              </a:rPr>
              <a:t>the </a:t>
            </a:r>
            <a:r>
              <a:rPr sz="905" spc="33" dirty="0">
                <a:solidFill>
                  <a:srgbClr val="58595B"/>
                </a:solidFill>
                <a:latin typeface="Gill Sans MT"/>
                <a:cs typeface="Gill Sans MT"/>
              </a:rPr>
              <a:t>number </a:t>
            </a:r>
            <a:r>
              <a:rPr sz="905" spc="37" dirty="0">
                <a:solidFill>
                  <a:srgbClr val="58595B"/>
                </a:solidFill>
                <a:latin typeface="Gill Sans MT"/>
                <a:cs typeface="Gill Sans MT"/>
              </a:rPr>
              <a:t>of </a:t>
            </a:r>
            <a:r>
              <a:rPr sz="905" spc="45" dirty="0">
                <a:solidFill>
                  <a:srgbClr val="58595B"/>
                </a:solidFill>
                <a:latin typeface="Gill Sans MT"/>
                <a:cs typeface="Gill Sans MT"/>
              </a:rPr>
              <a:t>consumers </a:t>
            </a:r>
            <a:r>
              <a:rPr sz="905" spc="12" dirty="0">
                <a:solidFill>
                  <a:srgbClr val="58595B"/>
                </a:solidFill>
                <a:latin typeface="Gill Sans MT"/>
                <a:cs typeface="Gill Sans MT"/>
              </a:rPr>
              <a:t>without </a:t>
            </a:r>
            <a:r>
              <a:rPr sz="905" spc="45" dirty="0">
                <a:solidFill>
                  <a:srgbClr val="58595B"/>
                </a:solidFill>
                <a:latin typeface="Gill Sans MT"/>
                <a:cs typeface="Gill Sans MT"/>
              </a:rPr>
              <a:t>devices  </a:t>
            </a:r>
            <a:r>
              <a:rPr sz="905" spc="25" dirty="0">
                <a:solidFill>
                  <a:srgbClr val="58595B"/>
                </a:solidFill>
                <a:latin typeface="Gill Sans MT"/>
                <a:cs typeface="Gill Sans MT"/>
              </a:rPr>
              <a:t>that</a:t>
            </a:r>
            <a:r>
              <a:rPr sz="905" spc="-37" dirty="0">
                <a:solidFill>
                  <a:srgbClr val="58595B"/>
                </a:solidFill>
                <a:latin typeface="Gill Sans MT"/>
                <a:cs typeface="Gill Sans MT"/>
              </a:rPr>
              <a:t> </a:t>
            </a:r>
            <a:r>
              <a:rPr sz="905" spc="25" dirty="0">
                <a:solidFill>
                  <a:srgbClr val="58595B"/>
                </a:solidFill>
                <a:latin typeface="Gill Sans MT"/>
                <a:cs typeface="Gill Sans MT"/>
              </a:rPr>
              <a:t>expect</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45" dirty="0">
                <a:solidFill>
                  <a:srgbClr val="58595B"/>
                </a:solidFill>
                <a:latin typeface="Gill Sans MT"/>
                <a:cs typeface="Gill Sans MT"/>
              </a:rPr>
              <a:t>purchase</a:t>
            </a:r>
            <a:r>
              <a:rPr sz="905" spc="-33" dirty="0">
                <a:solidFill>
                  <a:srgbClr val="58595B"/>
                </a:solidFill>
                <a:latin typeface="Gill Sans MT"/>
                <a:cs typeface="Gill Sans MT"/>
              </a:rPr>
              <a:t> </a:t>
            </a:r>
            <a:r>
              <a:rPr sz="905" spc="25" dirty="0">
                <a:solidFill>
                  <a:srgbClr val="58595B"/>
                </a:solidFill>
                <a:latin typeface="Gill Sans MT"/>
                <a:cs typeface="Gill Sans MT"/>
              </a:rPr>
              <a:t>one</a:t>
            </a:r>
            <a:r>
              <a:rPr sz="905" spc="-33" dirty="0">
                <a:solidFill>
                  <a:srgbClr val="58595B"/>
                </a:solidFill>
                <a:latin typeface="Gill Sans MT"/>
                <a:cs typeface="Gill Sans MT"/>
              </a:rPr>
              <a:t> </a:t>
            </a:r>
            <a:r>
              <a:rPr sz="905" spc="25" dirty="0">
                <a:solidFill>
                  <a:srgbClr val="58595B"/>
                </a:solidFill>
                <a:latin typeface="Gill Sans MT"/>
                <a:cs typeface="Gill Sans MT"/>
              </a:rPr>
              <a:t>fell</a:t>
            </a:r>
            <a:r>
              <a:rPr sz="905" spc="-33" dirty="0">
                <a:solidFill>
                  <a:srgbClr val="58595B"/>
                </a:solidFill>
                <a:latin typeface="Gill Sans MT"/>
                <a:cs typeface="Gill Sans MT"/>
              </a:rPr>
              <a:t> </a:t>
            </a:r>
            <a:r>
              <a:rPr sz="905" spc="25" dirty="0">
                <a:solidFill>
                  <a:srgbClr val="58595B"/>
                </a:solidFill>
                <a:latin typeface="Gill Sans MT"/>
                <a:cs typeface="Gill Sans MT"/>
              </a:rPr>
              <a:t>from</a:t>
            </a:r>
            <a:r>
              <a:rPr sz="905" spc="-33" dirty="0">
                <a:solidFill>
                  <a:srgbClr val="58595B"/>
                </a:solidFill>
                <a:latin typeface="Gill Sans MT"/>
                <a:cs typeface="Gill Sans MT"/>
              </a:rPr>
              <a:t> </a:t>
            </a:r>
            <a:r>
              <a:rPr sz="905" spc="37" dirty="0">
                <a:solidFill>
                  <a:srgbClr val="58595B"/>
                </a:solidFill>
                <a:latin typeface="Gill Sans MT"/>
                <a:cs typeface="Gill Sans MT"/>
              </a:rPr>
              <a:t>11.8%</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33" dirty="0">
                <a:solidFill>
                  <a:srgbClr val="58595B"/>
                </a:solidFill>
                <a:latin typeface="Gill Sans MT"/>
                <a:cs typeface="Gill Sans MT"/>
              </a:rPr>
              <a:t>9.8%.</a:t>
            </a:r>
            <a:endParaRPr sz="905">
              <a:solidFill>
                <a:prstClr val="black"/>
              </a:solidFill>
              <a:latin typeface="Gill Sans MT"/>
              <a:cs typeface="Gill Sans MT"/>
            </a:endParaRPr>
          </a:p>
          <a:p>
            <a:pPr marL="10451" marR="7316" defTabSz="752460">
              <a:lnSpc>
                <a:spcPct val="121200"/>
              </a:lnSpc>
            </a:pPr>
            <a:r>
              <a:rPr sz="905" spc="-4" dirty="0">
                <a:solidFill>
                  <a:srgbClr val="58595B"/>
                </a:solidFill>
                <a:latin typeface="Gill Sans MT"/>
                <a:cs typeface="Gill Sans MT"/>
              </a:rPr>
              <a:t>However, </a:t>
            </a:r>
            <a:r>
              <a:rPr sz="905" spc="45" dirty="0">
                <a:solidFill>
                  <a:srgbClr val="58595B"/>
                </a:solidFill>
                <a:latin typeface="Gill Sans MT"/>
                <a:cs typeface="Gill Sans MT"/>
              </a:rPr>
              <a:t>seven </a:t>
            </a:r>
            <a:r>
              <a:rPr sz="905" spc="8" dirty="0">
                <a:solidFill>
                  <a:srgbClr val="58595B"/>
                </a:solidFill>
                <a:latin typeface="Gill Sans MT"/>
                <a:cs typeface="Gill Sans MT"/>
              </a:rPr>
              <a:t>out </a:t>
            </a:r>
            <a:r>
              <a:rPr sz="905" spc="37" dirty="0">
                <a:solidFill>
                  <a:srgbClr val="58595B"/>
                </a:solidFill>
                <a:latin typeface="Gill Sans MT"/>
                <a:cs typeface="Gill Sans MT"/>
              </a:rPr>
              <a:t>of </a:t>
            </a:r>
            <a:r>
              <a:rPr sz="905" spc="45" dirty="0">
                <a:solidFill>
                  <a:srgbClr val="58595B"/>
                </a:solidFill>
                <a:latin typeface="Gill Sans MT"/>
                <a:cs typeface="Gill Sans MT"/>
              </a:rPr>
              <a:t>10 </a:t>
            </a:r>
            <a:r>
              <a:rPr sz="905" spc="37" dirty="0">
                <a:solidFill>
                  <a:srgbClr val="58595B"/>
                </a:solidFill>
                <a:latin typeface="Gill Sans MT"/>
                <a:cs typeface="Gill Sans MT"/>
              </a:rPr>
              <a:t>of </a:t>
            </a:r>
            <a:r>
              <a:rPr sz="905" spc="33" dirty="0">
                <a:solidFill>
                  <a:srgbClr val="58595B"/>
                </a:solidFill>
                <a:latin typeface="Gill Sans MT"/>
                <a:cs typeface="Gill Sans MT"/>
              </a:rPr>
              <a:t>those </a:t>
            </a:r>
            <a:r>
              <a:rPr sz="905" spc="25" dirty="0">
                <a:solidFill>
                  <a:srgbClr val="58595B"/>
                </a:solidFill>
                <a:latin typeface="Gill Sans MT"/>
                <a:cs typeface="Gill Sans MT"/>
              </a:rPr>
              <a:t>prospective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 </a:t>
            </a:r>
            <a:r>
              <a:rPr sz="905" spc="74" dirty="0">
                <a:solidFill>
                  <a:srgbClr val="58595B"/>
                </a:solidFill>
                <a:latin typeface="Gill Sans MT"/>
                <a:cs typeface="Gill Sans MT"/>
              </a:rPr>
              <a:t>say </a:t>
            </a:r>
            <a:r>
              <a:rPr sz="905" spc="21" dirty="0">
                <a:solidFill>
                  <a:srgbClr val="58595B"/>
                </a:solidFill>
                <a:latin typeface="Gill Sans MT"/>
                <a:cs typeface="Gill Sans MT"/>
              </a:rPr>
              <a:t>they </a:t>
            </a:r>
            <a:r>
              <a:rPr sz="905" spc="8" dirty="0">
                <a:solidFill>
                  <a:srgbClr val="58595B"/>
                </a:solidFill>
                <a:latin typeface="Gill Sans MT"/>
                <a:cs typeface="Gill Sans MT"/>
              </a:rPr>
              <a:t>will </a:t>
            </a:r>
            <a:r>
              <a:rPr sz="905" spc="33" dirty="0">
                <a:solidFill>
                  <a:srgbClr val="58595B"/>
                </a:solidFill>
                <a:latin typeface="Gill Sans MT"/>
                <a:cs typeface="Gill Sans MT"/>
              </a:rPr>
              <a:t>acquire </a:t>
            </a:r>
            <a:r>
              <a:rPr sz="905" dirty="0">
                <a:solidFill>
                  <a:srgbClr val="58595B"/>
                </a:solidFill>
                <a:latin typeface="Gill Sans MT"/>
                <a:cs typeface="Gill Sans MT"/>
              </a:rPr>
              <a:t>their </a:t>
            </a:r>
            <a:r>
              <a:rPr sz="905" spc="16" dirty="0">
                <a:solidFill>
                  <a:srgbClr val="58595B"/>
                </a:solidFill>
                <a:latin typeface="Gill Sans MT"/>
                <a:cs typeface="Gill Sans MT"/>
              </a:rPr>
              <a:t>first </a:t>
            </a:r>
            <a:r>
              <a:rPr sz="905" spc="33" dirty="0">
                <a:solidFill>
                  <a:srgbClr val="58595B"/>
                </a:solidFill>
                <a:latin typeface="Gill Sans MT"/>
                <a:cs typeface="Gill Sans MT"/>
              </a:rPr>
              <a:t>device  this</a:t>
            </a:r>
            <a:r>
              <a:rPr sz="905" spc="-33" dirty="0">
                <a:solidFill>
                  <a:srgbClr val="58595B"/>
                </a:solidFill>
                <a:latin typeface="Gill Sans MT"/>
                <a:cs typeface="Gill Sans MT"/>
              </a:rPr>
              <a:t> </a:t>
            </a:r>
            <a:r>
              <a:rPr sz="905" spc="12" dirty="0">
                <a:solidFill>
                  <a:srgbClr val="58595B"/>
                </a:solidFill>
                <a:latin typeface="Gill Sans MT"/>
                <a:cs typeface="Gill Sans MT"/>
              </a:rPr>
              <a:t>year.</a:t>
            </a:r>
            <a:r>
              <a:rPr sz="905" spc="-49"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25" dirty="0">
                <a:solidFill>
                  <a:srgbClr val="58595B"/>
                </a:solidFill>
                <a:latin typeface="Gill Sans MT"/>
                <a:cs typeface="Gill Sans MT"/>
              </a:rPr>
              <a:t>would</a:t>
            </a:r>
            <a:r>
              <a:rPr sz="905" spc="-33" dirty="0">
                <a:solidFill>
                  <a:srgbClr val="58595B"/>
                </a:solidFill>
                <a:latin typeface="Gill Sans MT"/>
                <a:cs typeface="Gill Sans MT"/>
              </a:rPr>
              <a:t> </a:t>
            </a:r>
            <a:r>
              <a:rPr sz="905" spc="12" dirty="0">
                <a:solidFill>
                  <a:srgbClr val="58595B"/>
                </a:solidFill>
                <a:latin typeface="Gill Sans MT"/>
                <a:cs typeface="Gill Sans MT"/>
              </a:rPr>
              <a:t>lift</a:t>
            </a:r>
            <a:r>
              <a:rPr sz="905" spc="-33" dirty="0">
                <a:solidFill>
                  <a:srgbClr val="58595B"/>
                </a:solidFill>
                <a:latin typeface="Gill Sans MT"/>
                <a:cs typeface="Gill Sans MT"/>
              </a:rPr>
              <a:t> </a:t>
            </a:r>
            <a:r>
              <a:rPr sz="905" spc="12" dirty="0">
                <a:solidFill>
                  <a:srgbClr val="58595B"/>
                </a:solidFill>
                <a:latin typeface="Gill Sans MT"/>
                <a:cs typeface="Gill Sans MT"/>
              </a:rPr>
              <a:t>total</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33" dirty="0">
                <a:solidFill>
                  <a:srgbClr val="58595B"/>
                </a:solidFill>
                <a:latin typeface="Gill Sans MT"/>
                <a:cs typeface="Gill Sans MT"/>
              </a:rPr>
              <a:t>speaker</a:t>
            </a:r>
            <a:r>
              <a:rPr sz="905" spc="-33" dirty="0">
                <a:solidFill>
                  <a:srgbClr val="58595B"/>
                </a:solidFill>
                <a:latin typeface="Gill Sans MT"/>
                <a:cs typeface="Gill Sans MT"/>
              </a:rPr>
              <a:t> </a:t>
            </a:r>
            <a:r>
              <a:rPr sz="905" spc="25" dirty="0">
                <a:solidFill>
                  <a:srgbClr val="58595B"/>
                </a:solidFill>
                <a:latin typeface="Gill Sans MT"/>
                <a:cs typeface="Gill Sans MT"/>
              </a:rPr>
              <a:t>ownership  </a:t>
            </a:r>
            <a:r>
              <a:rPr sz="905" spc="-8" dirty="0">
                <a:solidFill>
                  <a:srgbClr val="58595B"/>
                </a:solidFill>
                <a:latin typeface="Gill Sans MT"/>
                <a:cs typeface="Gill Sans MT"/>
              </a:rPr>
              <a:t>to</a:t>
            </a:r>
            <a:r>
              <a:rPr sz="905" spc="-37" dirty="0">
                <a:solidFill>
                  <a:srgbClr val="58595B"/>
                </a:solidFill>
                <a:latin typeface="Gill Sans MT"/>
                <a:cs typeface="Gill Sans MT"/>
              </a:rPr>
              <a:t> </a:t>
            </a:r>
            <a:r>
              <a:rPr sz="905" spc="37" dirty="0">
                <a:solidFill>
                  <a:srgbClr val="58595B"/>
                </a:solidFill>
                <a:latin typeface="Gill Sans MT"/>
                <a:cs typeface="Gill Sans MT"/>
              </a:rPr>
              <a:t>about</a:t>
            </a:r>
            <a:r>
              <a:rPr sz="905" spc="-33" dirty="0">
                <a:solidFill>
                  <a:srgbClr val="58595B"/>
                </a:solidFill>
                <a:latin typeface="Gill Sans MT"/>
                <a:cs typeface="Gill Sans MT"/>
              </a:rPr>
              <a:t> </a:t>
            </a:r>
            <a:r>
              <a:rPr sz="905" spc="4" dirty="0">
                <a:solidFill>
                  <a:srgbClr val="58595B"/>
                </a:solidFill>
                <a:latin typeface="Gill Sans MT"/>
                <a:cs typeface="Gill Sans MT"/>
              </a:rPr>
              <a:t>one-third</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7" dirty="0">
                <a:solidFill>
                  <a:srgbClr val="58595B"/>
                </a:solidFill>
                <a:latin typeface="Gill Sans MT"/>
                <a:cs typeface="Gill Sans MT"/>
              </a:rPr>
              <a:t> </a:t>
            </a:r>
            <a:r>
              <a:rPr sz="905" spc="25" dirty="0">
                <a:solidFill>
                  <a:srgbClr val="58595B"/>
                </a:solidFill>
                <a:latin typeface="Gill Sans MT"/>
                <a:cs typeface="Gill Sans MT"/>
              </a:rPr>
              <a:t>U.S.</a:t>
            </a:r>
            <a:r>
              <a:rPr sz="905" spc="-33" dirty="0">
                <a:solidFill>
                  <a:srgbClr val="58595B"/>
                </a:solidFill>
                <a:latin typeface="Gill Sans MT"/>
                <a:cs typeface="Gill Sans MT"/>
              </a:rPr>
              <a:t> </a:t>
            </a:r>
            <a:r>
              <a:rPr sz="905" spc="45" dirty="0">
                <a:solidFill>
                  <a:srgbClr val="58595B"/>
                </a:solidFill>
                <a:latin typeface="Gill Sans MT"/>
                <a:cs typeface="Gill Sans MT"/>
              </a:rPr>
              <a:t>adults</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7" dirty="0">
                <a:solidFill>
                  <a:srgbClr val="58595B"/>
                </a:solidFill>
                <a:latin typeface="Gill Sans MT"/>
                <a:cs typeface="Gill Sans MT"/>
              </a:rPr>
              <a:t> </a:t>
            </a:r>
            <a:r>
              <a:rPr sz="905" spc="37" dirty="0">
                <a:solidFill>
                  <a:srgbClr val="58595B"/>
                </a:solidFill>
                <a:latin typeface="Gill Sans MT"/>
                <a:cs typeface="Gill Sans MT"/>
              </a:rPr>
              <a:t>2019.</a:t>
            </a:r>
            <a:endParaRPr sz="905">
              <a:solidFill>
                <a:prstClr val="black"/>
              </a:solidFill>
              <a:latin typeface="Gill Sans MT"/>
              <a:cs typeface="Gill Sans MT"/>
            </a:endParaRPr>
          </a:p>
          <a:p>
            <a:pPr marL="10451" marR="52254" defTabSz="752460">
              <a:lnSpc>
                <a:spcPct val="121300"/>
              </a:lnSpc>
              <a:spcBef>
                <a:spcPts val="823"/>
              </a:spcBef>
            </a:pPr>
            <a:r>
              <a:rPr sz="905" dirty="0">
                <a:solidFill>
                  <a:srgbClr val="58595B"/>
                </a:solidFill>
                <a:latin typeface="Gill Sans MT"/>
                <a:cs typeface="Gill Sans MT"/>
              </a:rPr>
              <a:t>Another </a:t>
            </a:r>
            <a:r>
              <a:rPr sz="905" spc="25" dirty="0">
                <a:solidFill>
                  <a:srgbClr val="58595B"/>
                </a:solidFill>
                <a:latin typeface="Gill Sans MT"/>
                <a:cs typeface="Gill Sans MT"/>
              </a:rPr>
              <a:t>interesting </a:t>
            </a:r>
            <a:r>
              <a:rPr sz="905" spc="53" dirty="0">
                <a:solidFill>
                  <a:srgbClr val="58595B"/>
                </a:solidFill>
                <a:latin typeface="Gill Sans MT"/>
                <a:cs typeface="Gill Sans MT"/>
              </a:rPr>
              <a:t>data </a:t>
            </a:r>
            <a:r>
              <a:rPr sz="905" spc="12" dirty="0">
                <a:solidFill>
                  <a:srgbClr val="58595B"/>
                </a:solidFill>
                <a:latin typeface="Gill Sans MT"/>
                <a:cs typeface="Gill Sans MT"/>
              </a:rPr>
              <a:t>point </a:t>
            </a:r>
            <a:r>
              <a:rPr sz="905" spc="53" dirty="0">
                <a:solidFill>
                  <a:srgbClr val="58595B"/>
                </a:solidFill>
                <a:latin typeface="Gill Sans MT"/>
                <a:cs typeface="Gill Sans MT"/>
              </a:rPr>
              <a:t>is </a:t>
            </a:r>
            <a:r>
              <a:rPr sz="905" spc="25" dirty="0">
                <a:solidFill>
                  <a:srgbClr val="58595B"/>
                </a:solidFill>
                <a:latin typeface="Gill Sans MT"/>
                <a:cs typeface="Gill Sans MT"/>
              </a:rPr>
              <a:t>that </a:t>
            </a:r>
            <a:r>
              <a:rPr sz="905" spc="37" dirty="0">
                <a:solidFill>
                  <a:srgbClr val="58595B"/>
                </a:solidFill>
                <a:latin typeface="Gill Sans MT"/>
                <a:cs typeface="Gill Sans MT"/>
              </a:rPr>
              <a:t>12.2% </a:t>
            </a:r>
            <a:r>
              <a:rPr sz="905" spc="33" dirty="0">
                <a:solidFill>
                  <a:srgbClr val="58595B"/>
                </a:solidFill>
                <a:latin typeface="Gill Sans MT"/>
                <a:cs typeface="Gill Sans MT"/>
              </a:rPr>
              <a:t>of  </a:t>
            </a:r>
            <a:r>
              <a:rPr sz="905" spc="45" dirty="0">
                <a:solidFill>
                  <a:srgbClr val="58595B"/>
                </a:solidFill>
                <a:latin typeface="Gill Sans MT"/>
                <a:cs typeface="Gill Sans MT"/>
              </a:rPr>
              <a:t>consumers</a:t>
            </a:r>
            <a:r>
              <a:rPr sz="905" spc="-33" dirty="0">
                <a:solidFill>
                  <a:srgbClr val="58595B"/>
                </a:solidFill>
                <a:latin typeface="Gill Sans MT"/>
                <a:cs typeface="Gill Sans MT"/>
              </a:rPr>
              <a:t> </a:t>
            </a:r>
            <a:r>
              <a:rPr sz="905" spc="12" dirty="0">
                <a:solidFill>
                  <a:srgbClr val="58595B"/>
                </a:solidFill>
                <a:latin typeface="Gill Sans MT"/>
                <a:cs typeface="Gill Sans MT"/>
              </a:rPr>
              <a:t>without</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45" dirty="0">
                <a:solidFill>
                  <a:srgbClr val="58595B"/>
                </a:solidFill>
                <a:latin typeface="Gill Sans MT"/>
                <a:cs typeface="Gill Sans MT"/>
              </a:rPr>
              <a:t>speakers</a:t>
            </a:r>
            <a:r>
              <a:rPr sz="905" spc="-33" dirty="0">
                <a:solidFill>
                  <a:srgbClr val="58595B"/>
                </a:solidFill>
                <a:latin typeface="Gill Sans MT"/>
                <a:cs typeface="Gill Sans MT"/>
              </a:rPr>
              <a:t> </a:t>
            </a:r>
            <a:r>
              <a:rPr sz="905" spc="58" dirty="0">
                <a:solidFill>
                  <a:srgbClr val="58595B"/>
                </a:solidFill>
                <a:latin typeface="Gill Sans MT"/>
                <a:cs typeface="Gill Sans MT"/>
              </a:rPr>
              <a:t>said</a:t>
            </a:r>
            <a:r>
              <a:rPr sz="905" spc="-29" dirty="0">
                <a:solidFill>
                  <a:srgbClr val="58595B"/>
                </a:solidFill>
                <a:latin typeface="Gill Sans MT"/>
                <a:cs typeface="Gill Sans MT"/>
              </a:rPr>
              <a:t> </a:t>
            </a:r>
            <a:r>
              <a:rPr sz="905" spc="33" dirty="0">
                <a:solidFill>
                  <a:srgbClr val="58595B"/>
                </a:solidFill>
                <a:latin typeface="Gill Sans MT"/>
                <a:cs typeface="Gill Sans MT"/>
              </a:rPr>
              <a:t>this</a:t>
            </a:r>
            <a:r>
              <a:rPr sz="905" spc="-33" dirty="0">
                <a:solidFill>
                  <a:srgbClr val="58595B"/>
                </a:solidFill>
                <a:latin typeface="Gill Sans MT"/>
                <a:cs typeface="Gill Sans MT"/>
              </a:rPr>
              <a:t> </a:t>
            </a:r>
            <a:r>
              <a:rPr sz="905" spc="25" dirty="0">
                <a:solidFill>
                  <a:srgbClr val="58595B"/>
                </a:solidFill>
                <a:latin typeface="Gill Sans MT"/>
                <a:cs typeface="Gill Sans MT"/>
              </a:rPr>
              <a:t>year</a:t>
            </a:r>
            <a:r>
              <a:rPr sz="905" spc="-29" dirty="0">
                <a:solidFill>
                  <a:srgbClr val="58595B"/>
                </a:solidFill>
                <a:latin typeface="Gill Sans MT"/>
                <a:cs typeface="Gill Sans MT"/>
              </a:rPr>
              <a:t> </a:t>
            </a:r>
            <a:r>
              <a:rPr sz="905" spc="25" dirty="0">
                <a:solidFill>
                  <a:srgbClr val="58595B"/>
                </a:solidFill>
                <a:latin typeface="Gill Sans MT"/>
                <a:cs typeface="Gill Sans MT"/>
              </a:rPr>
              <a:t>that  </a:t>
            </a:r>
            <a:r>
              <a:rPr sz="905" spc="16" dirty="0">
                <a:solidFill>
                  <a:srgbClr val="58595B"/>
                </a:solidFill>
                <a:latin typeface="Gill Sans MT"/>
                <a:cs typeface="Gill Sans MT"/>
              </a:rPr>
              <a:t>price </a:t>
            </a:r>
            <a:r>
              <a:rPr sz="905" spc="78" dirty="0">
                <a:solidFill>
                  <a:srgbClr val="58595B"/>
                </a:solidFill>
                <a:latin typeface="Gill Sans MT"/>
                <a:cs typeface="Gill Sans MT"/>
              </a:rPr>
              <a:t>was </a:t>
            </a:r>
            <a:r>
              <a:rPr sz="905" spc="94" dirty="0">
                <a:solidFill>
                  <a:srgbClr val="58595B"/>
                </a:solidFill>
                <a:latin typeface="Gill Sans MT"/>
                <a:cs typeface="Gill Sans MT"/>
              </a:rPr>
              <a:t>a </a:t>
            </a:r>
            <a:r>
              <a:rPr sz="905" spc="4" dirty="0">
                <a:solidFill>
                  <a:srgbClr val="58595B"/>
                </a:solidFill>
                <a:latin typeface="Gill Sans MT"/>
                <a:cs typeface="Gill Sans MT"/>
              </a:rPr>
              <a:t>deterrent for </a:t>
            </a:r>
            <a:r>
              <a:rPr sz="905" spc="41" dirty="0">
                <a:solidFill>
                  <a:srgbClr val="58595B"/>
                </a:solidFill>
                <a:latin typeface="Gill Sans MT"/>
                <a:cs typeface="Gill Sans MT"/>
              </a:rPr>
              <a:t>acquiring </a:t>
            </a:r>
            <a:r>
              <a:rPr sz="905" spc="94" dirty="0">
                <a:solidFill>
                  <a:srgbClr val="58595B"/>
                </a:solidFill>
                <a:latin typeface="Gill Sans MT"/>
                <a:cs typeface="Gill Sans MT"/>
              </a:rPr>
              <a:t>a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41" dirty="0">
                <a:solidFill>
                  <a:srgbClr val="58595B"/>
                </a:solidFill>
                <a:latin typeface="Gill Sans MT"/>
                <a:cs typeface="Gill Sans MT"/>
              </a:rPr>
              <a:t>up </a:t>
            </a:r>
            <a:r>
              <a:rPr sz="905" spc="25" dirty="0">
                <a:solidFill>
                  <a:srgbClr val="58595B"/>
                </a:solidFill>
                <a:latin typeface="Gill Sans MT"/>
                <a:cs typeface="Gill Sans MT"/>
              </a:rPr>
              <a:t>from </a:t>
            </a:r>
            <a:r>
              <a:rPr sz="905" spc="37" dirty="0">
                <a:solidFill>
                  <a:srgbClr val="58595B"/>
                </a:solidFill>
                <a:latin typeface="Gill Sans MT"/>
                <a:cs typeface="Gill Sans MT"/>
              </a:rPr>
              <a:t>8.8% </a:t>
            </a:r>
            <a:r>
              <a:rPr sz="905" spc="45" dirty="0">
                <a:solidFill>
                  <a:srgbClr val="58595B"/>
                </a:solidFill>
                <a:latin typeface="Gill Sans MT"/>
                <a:cs typeface="Gill Sans MT"/>
              </a:rPr>
              <a:t>last </a:t>
            </a:r>
            <a:r>
              <a:rPr sz="905" spc="12" dirty="0">
                <a:solidFill>
                  <a:srgbClr val="58595B"/>
                </a:solidFill>
                <a:latin typeface="Gill Sans MT"/>
                <a:cs typeface="Gill Sans MT"/>
              </a:rPr>
              <a:t>year. </a:t>
            </a:r>
            <a:r>
              <a:rPr sz="905" spc="25" dirty="0">
                <a:solidFill>
                  <a:srgbClr val="58595B"/>
                </a:solidFill>
                <a:latin typeface="Gill Sans MT"/>
                <a:cs typeface="Gill Sans MT"/>
              </a:rPr>
              <a:t>That </a:t>
            </a:r>
            <a:r>
              <a:rPr sz="905" spc="53" dirty="0">
                <a:solidFill>
                  <a:srgbClr val="58595B"/>
                </a:solidFill>
                <a:latin typeface="Gill Sans MT"/>
                <a:cs typeface="Gill Sans MT"/>
              </a:rPr>
              <a:t>is </a:t>
            </a:r>
            <a:r>
              <a:rPr sz="905" spc="33" dirty="0">
                <a:solidFill>
                  <a:srgbClr val="58595B"/>
                </a:solidFill>
                <a:latin typeface="Gill Sans MT"/>
                <a:cs typeface="Gill Sans MT"/>
              </a:rPr>
              <a:t>surprising considering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37" dirty="0">
                <a:solidFill>
                  <a:srgbClr val="58595B"/>
                </a:solidFill>
                <a:latin typeface="Gill Sans MT"/>
                <a:cs typeface="Gill Sans MT"/>
              </a:rPr>
              <a:t>discounted</a:t>
            </a:r>
            <a:r>
              <a:rPr sz="905" spc="-33" dirty="0">
                <a:solidFill>
                  <a:srgbClr val="58595B"/>
                </a:solidFill>
                <a:latin typeface="Gill Sans MT"/>
                <a:cs typeface="Gill Sans MT"/>
              </a:rPr>
              <a:t> </a:t>
            </a:r>
            <a:r>
              <a:rPr sz="905" spc="29" dirty="0">
                <a:solidFill>
                  <a:srgbClr val="58595B"/>
                </a:solidFill>
                <a:latin typeface="Gill Sans MT"/>
                <a:cs typeface="Gill Sans MT"/>
              </a:rPr>
              <a:t>prices</a:t>
            </a:r>
            <a:r>
              <a:rPr sz="905" spc="-33"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45" dirty="0">
                <a:solidFill>
                  <a:srgbClr val="58595B"/>
                </a:solidFill>
                <a:latin typeface="Gill Sans MT"/>
                <a:cs typeface="Gill Sans MT"/>
              </a:rPr>
              <a:t>speakers</a:t>
            </a:r>
            <a:r>
              <a:rPr sz="905" spc="-33" dirty="0">
                <a:solidFill>
                  <a:srgbClr val="58595B"/>
                </a:solidFill>
                <a:latin typeface="Gill Sans MT"/>
                <a:cs typeface="Gill Sans MT"/>
              </a:rPr>
              <a:t> </a:t>
            </a:r>
            <a:r>
              <a:rPr sz="905" spc="8" dirty="0">
                <a:solidFill>
                  <a:srgbClr val="58595B"/>
                </a:solidFill>
                <a:latin typeface="Gill Sans MT"/>
                <a:cs typeface="Gill Sans MT"/>
              </a:rPr>
              <a:t>were</a:t>
            </a:r>
            <a:r>
              <a:rPr sz="905" spc="-33" dirty="0">
                <a:solidFill>
                  <a:srgbClr val="58595B"/>
                </a:solidFill>
                <a:latin typeface="Gill Sans MT"/>
                <a:cs typeface="Gill Sans MT"/>
              </a:rPr>
              <a:t> </a:t>
            </a:r>
            <a:r>
              <a:rPr sz="905" spc="16" dirty="0">
                <a:solidFill>
                  <a:srgbClr val="58595B"/>
                </a:solidFill>
                <a:latin typeface="Gill Sans MT"/>
                <a:cs typeface="Gill Sans MT"/>
              </a:rPr>
              <a:t>more  </a:t>
            </a:r>
            <a:r>
              <a:rPr sz="905" spc="58" dirty="0">
                <a:solidFill>
                  <a:srgbClr val="58595B"/>
                </a:solidFill>
                <a:latin typeface="Gill Sans MT"/>
                <a:cs typeface="Gill Sans MT"/>
              </a:rPr>
              <a:t>aggressive</a:t>
            </a:r>
            <a:r>
              <a:rPr sz="905" spc="-37"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45" dirty="0">
                <a:solidFill>
                  <a:srgbClr val="58595B"/>
                </a:solidFill>
                <a:latin typeface="Gill Sans MT"/>
                <a:cs typeface="Gill Sans MT"/>
              </a:rPr>
              <a:t>2018</a:t>
            </a:r>
            <a:r>
              <a:rPr sz="905" spc="-33" dirty="0">
                <a:solidFill>
                  <a:srgbClr val="58595B"/>
                </a:solidFill>
                <a:latin typeface="Gill Sans MT"/>
                <a:cs typeface="Gill Sans MT"/>
              </a:rPr>
              <a:t> </a:t>
            </a:r>
            <a:r>
              <a:rPr sz="905" spc="41" dirty="0">
                <a:solidFill>
                  <a:srgbClr val="58595B"/>
                </a:solidFill>
                <a:latin typeface="Gill Sans MT"/>
                <a:cs typeface="Gill Sans MT"/>
              </a:rPr>
              <a:t>than</a:t>
            </a:r>
            <a:r>
              <a:rPr sz="905" spc="-37"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37" dirty="0">
                <a:solidFill>
                  <a:srgbClr val="58595B"/>
                </a:solidFill>
                <a:latin typeface="Gill Sans MT"/>
                <a:cs typeface="Gill Sans MT"/>
              </a:rPr>
              <a:t>2017.</a:t>
            </a:r>
            <a:r>
              <a:rPr sz="905" spc="-33" dirty="0">
                <a:solidFill>
                  <a:srgbClr val="58595B"/>
                </a:solidFill>
                <a:latin typeface="Gill Sans MT"/>
                <a:cs typeface="Gill Sans MT"/>
              </a:rPr>
              <a:t> </a:t>
            </a:r>
            <a:r>
              <a:rPr sz="905" spc="-29" dirty="0">
                <a:solidFill>
                  <a:srgbClr val="58595B"/>
                </a:solidFill>
                <a:latin typeface="Gill Sans MT"/>
                <a:cs typeface="Gill Sans MT"/>
              </a:rPr>
              <a:t>With</a:t>
            </a:r>
            <a:r>
              <a:rPr sz="905" spc="-37"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41" dirty="0">
                <a:solidFill>
                  <a:srgbClr val="58595B"/>
                </a:solidFill>
                <a:latin typeface="Gill Sans MT"/>
                <a:cs typeface="Gill Sans MT"/>
              </a:rPr>
              <a:t>said,</a:t>
            </a:r>
            <a:r>
              <a:rPr sz="905" spc="-33" dirty="0">
                <a:solidFill>
                  <a:srgbClr val="58595B"/>
                </a:solidFill>
                <a:latin typeface="Gill Sans MT"/>
                <a:cs typeface="Gill Sans MT"/>
              </a:rPr>
              <a:t> </a:t>
            </a:r>
            <a:r>
              <a:rPr sz="905" spc="4" dirty="0">
                <a:solidFill>
                  <a:srgbClr val="58595B"/>
                </a:solidFill>
                <a:latin typeface="Gill Sans MT"/>
                <a:cs typeface="Gill Sans MT"/>
              </a:rPr>
              <a:t>there  </a:t>
            </a:r>
            <a:r>
              <a:rPr sz="905" spc="8" dirty="0">
                <a:solidFill>
                  <a:srgbClr val="58595B"/>
                </a:solidFill>
                <a:latin typeface="Gill Sans MT"/>
                <a:cs typeface="Gill Sans MT"/>
              </a:rPr>
              <a:t>were </a:t>
            </a:r>
            <a:r>
              <a:rPr sz="905" spc="66" dirty="0">
                <a:solidFill>
                  <a:srgbClr val="58595B"/>
                </a:solidFill>
                <a:latin typeface="Gill Sans MT"/>
                <a:cs typeface="Gill Sans MT"/>
              </a:rPr>
              <a:t>many </a:t>
            </a:r>
            <a:r>
              <a:rPr sz="905" spc="33" dirty="0">
                <a:solidFill>
                  <a:srgbClr val="58595B"/>
                </a:solidFill>
                <a:latin typeface="Gill Sans MT"/>
                <a:cs typeface="Gill Sans MT"/>
              </a:rPr>
              <a:t>new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21" dirty="0">
                <a:solidFill>
                  <a:srgbClr val="58595B"/>
                </a:solidFill>
                <a:latin typeface="Gill Sans MT"/>
                <a:cs typeface="Gill Sans MT"/>
              </a:rPr>
              <a:t>in </a:t>
            </a:r>
            <a:r>
              <a:rPr sz="905" spc="16" dirty="0">
                <a:solidFill>
                  <a:srgbClr val="58595B"/>
                </a:solidFill>
                <a:latin typeface="Gill Sans MT"/>
                <a:cs typeface="Gill Sans MT"/>
              </a:rPr>
              <a:t>the </a:t>
            </a:r>
            <a:r>
              <a:rPr sz="905" spc="37" dirty="0">
                <a:solidFill>
                  <a:srgbClr val="58595B"/>
                </a:solidFill>
                <a:latin typeface="Gill Sans MT"/>
                <a:cs typeface="Gill Sans MT"/>
              </a:rPr>
              <a:t>premium  </a:t>
            </a:r>
            <a:r>
              <a:rPr sz="905" spc="33" dirty="0">
                <a:solidFill>
                  <a:srgbClr val="58595B"/>
                </a:solidFill>
                <a:latin typeface="Gill Sans MT"/>
                <a:cs typeface="Gill Sans MT"/>
              </a:rPr>
              <a:t>category </a:t>
            </a:r>
            <a:r>
              <a:rPr sz="905" spc="25" dirty="0">
                <a:solidFill>
                  <a:srgbClr val="58595B"/>
                </a:solidFill>
                <a:latin typeface="Gill Sans MT"/>
                <a:cs typeface="Gill Sans MT"/>
              </a:rPr>
              <a:t>that stretched </a:t>
            </a:r>
            <a:r>
              <a:rPr sz="905" spc="16" dirty="0">
                <a:solidFill>
                  <a:srgbClr val="58595B"/>
                </a:solidFill>
                <a:latin typeface="Gill Sans MT"/>
                <a:cs typeface="Gill Sans MT"/>
              </a:rPr>
              <a:t>the </a:t>
            </a:r>
            <a:r>
              <a:rPr sz="905" spc="29" dirty="0">
                <a:solidFill>
                  <a:srgbClr val="58595B"/>
                </a:solidFill>
                <a:latin typeface="Gill Sans MT"/>
                <a:cs typeface="Gill Sans MT"/>
              </a:rPr>
              <a:t>pricing </a:t>
            </a:r>
            <a:r>
              <a:rPr sz="905" spc="33" dirty="0">
                <a:solidFill>
                  <a:srgbClr val="58595B"/>
                </a:solidFill>
                <a:latin typeface="Gill Sans MT"/>
                <a:cs typeface="Gill Sans MT"/>
              </a:rPr>
              <a:t>umbrella </a:t>
            </a:r>
            <a:r>
              <a:rPr sz="905" spc="41" dirty="0">
                <a:solidFill>
                  <a:srgbClr val="58595B"/>
                </a:solidFill>
                <a:latin typeface="Gill Sans MT"/>
                <a:cs typeface="Gill Sans MT"/>
              </a:rPr>
              <a:t>upwards  </a:t>
            </a:r>
            <a:r>
              <a:rPr sz="905" spc="37" dirty="0">
                <a:solidFill>
                  <a:srgbClr val="58595B"/>
                </a:solidFill>
                <a:latin typeface="Gill Sans MT"/>
                <a:cs typeface="Gill Sans MT"/>
              </a:rPr>
              <a:t>despite</a:t>
            </a:r>
            <a:r>
              <a:rPr sz="905" spc="-37" dirty="0">
                <a:solidFill>
                  <a:srgbClr val="58595B"/>
                </a:solidFill>
                <a:latin typeface="Gill Sans MT"/>
                <a:cs typeface="Gill Sans MT"/>
              </a:rPr>
              <a:t> </a:t>
            </a:r>
            <a:r>
              <a:rPr sz="905" spc="16" dirty="0">
                <a:solidFill>
                  <a:srgbClr val="58595B"/>
                </a:solidFill>
                <a:latin typeface="Gill Sans MT"/>
                <a:cs typeface="Gill Sans MT"/>
              </a:rPr>
              <a:t>more</a:t>
            </a:r>
            <a:r>
              <a:rPr sz="905" spc="-33" dirty="0">
                <a:solidFill>
                  <a:srgbClr val="58595B"/>
                </a:solidFill>
                <a:latin typeface="Gill Sans MT"/>
                <a:cs typeface="Gill Sans MT"/>
              </a:rPr>
              <a:t> </a:t>
            </a:r>
            <a:r>
              <a:rPr sz="905" spc="25" dirty="0">
                <a:solidFill>
                  <a:srgbClr val="58595B"/>
                </a:solidFill>
                <a:latin typeface="Gill Sans MT"/>
                <a:cs typeface="Gill Sans MT"/>
              </a:rPr>
              <a:t>options</a:t>
            </a:r>
            <a:r>
              <a:rPr sz="905" spc="-33" dirty="0">
                <a:solidFill>
                  <a:srgbClr val="58595B"/>
                </a:solidFill>
                <a:latin typeface="Gill Sans MT"/>
                <a:cs typeface="Gill Sans MT"/>
              </a:rPr>
              <a:t> </a:t>
            </a:r>
            <a:r>
              <a:rPr sz="905" spc="41" dirty="0">
                <a:solidFill>
                  <a:srgbClr val="58595B"/>
                </a:solidFill>
                <a:latin typeface="Gill Sans MT"/>
                <a:cs typeface="Gill Sans MT"/>
              </a:rPr>
              <a:t>at</a:t>
            </a:r>
            <a:r>
              <a:rPr sz="905" spc="-37" dirty="0">
                <a:solidFill>
                  <a:srgbClr val="58595B"/>
                </a:solidFill>
                <a:latin typeface="Gill Sans MT"/>
                <a:cs typeface="Gill Sans MT"/>
              </a:rPr>
              <a:t> </a:t>
            </a:r>
            <a:r>
              <a:rPr sz="905" dirty="0">
                <a:solidFill>
                  <a:srgbClr val="58595B"/>
                </a:solidFill>
                <a:latin typeface="Gill Sans MT"/>
                <a:cs typeface="Gill Sans MT"/>
              </a:rPr>
              <a:t>lower</a:t>
            </a:r>
            <a:r>
              <a:rPr sz="905" spc="-33" dirty="0">
                <a:solidFill>
                  <a:srgbClr val="58595B"/>
                </a:solidFill>
                <a:latin typeface="Gill Sans MT"/>
                <a:cs typeface="Gill Sans MT"/>
              </a:rPr>
              <a:t> </a:t>
            </a:r>
            <a:r>
              <a:rPr sz="905" spc="29" dirty="0">
                <a:solidFill>
                  <a:srgbClr val="58595B"/>
                </a:solidFill>
                <a:latin typeface="Gill Sans MT"/>
                <a:cs typeface="Gill Sans MT"/>
              </a:rPr>
              <a:t>prices.</a:t>
            </a:r>
            <a:endParaRPr sz="905">
              <a:solidFill>
                <a:prstClr val="black"/>
              </a:solidFill>
              <a:latin typeface="Gill Sans MT"/>
              <a:cs typeface="Gill Sans MT"/>
            </a:endParaRPr>
          </a:p>
        </p:txBody>
      </p:sp>
      <p:sp>
        <p:nvSpPr>
          <p:cNvPr id="39" name="object 39"/>
          <p:cNvSpPr txBox="1">
            <a:spLocks noGrp="1"/>
          </p:cNvSpPr>
          <p:nvPr>
            <p:ph type="title"/>
          </p:nvPr>
        </p:nvSpPr>
        <p:spPr>
          <a:xfrm>
            <a:off x="303058" y="1062010"/>
            <a:ext cx="6197541" cy="289090"/>
          </a:xfrm>
          <a:prstGeom prst="rect">
            <a:avLst/>
          </a:prstGeom>
        </p:spPr>
        <p:txBody>
          <a:bodyPr vert="horz" wrap="square" lIns="0" tIns="10450" rIns="0" bIns="0" rtlCol="0">
            <a:spAutoFit/>
          </a:bodyPr>
          <a:lstStyle/>
          <a:p>
            <a:pPr marL="10451">
              <a:spcBef>
                <a:spcPts val="82"/>
              </a:spcBef>
            </a:pPr>
            <a:r>
              <a:rPr sz="1810" spc="-41" dirty="0">
                <a:solidFill>
                  <a:srgbClr val="BD008C"/>
                </a:solidFill>
              </a:rPr>
              <a:t>About </a:t>
            </a:r>
            <a:r>
              <a:rPr sz="1810" spc="-4" dirty="0">
                <a:solidFill>
                  <a:srgbClr val="BD008C"/>
                </a:solidFill>
              </a:rPr>
              <a:t>10% </a:t>
            </a:r>
            <a:r>
              <a:rPr sz="1810" spc="37" dirty="0">
                <a:solidFill>
                  <a:srgbClr val="BD008C"/>
                </a:solidFill>
              </a:rPr>
              <a:t>of </a:t>
            </a:r>
            <a:r>
              <a:rPr sz="1810" spc="-4" dirty="0">
                <a:solidFill>
                  <a:srgbClr val="BD008C"/>
                </a:solidFill>
              </a:rPr>
              <a:t>Consumers </a:t>
            </a:r>
            <a:r>
              <a:rPr sz="1810" spc="-74" dirty="0">
                <a:solidFill>
                  <a:srgbClr val="BD008C"/>
                </a:solidFill>
              </a:rPr>
              <a:t>Without </a:t>
            </a:r>
            <a:r>
              <a:rPr sz="1810" spc="29" dirty="0">
                <a:solidFill>
                  <a:srgbClr val="BD008C"/>
                </a:solidFill>
              </a:rPr>
              <a:t>Smart </a:t>
            </a:r>
            <a:r>
              <a:rPr sz="1810" spc="41" dirty="0">
                <a:solidFill>
                  <a:srgbClr val="BD008C"/>
                </a:solidFill>
              </a:rPr>
              <a:t>Speakers </a:t>
            </a:r>
            <a:r>
              <a:rPr sz="1810" spc="-8" dirty="0">
                <a:solidFill>
                  <a:srgbClr val="BD008C"/>
                </a:solidFill>
              </a:rPr>
              <a:t>are</a:t>
            </a:r>
            <a:r>
              <a:rPr sz="1810" spc="4" dirty="0">
                <a:solidFill>
                  <a:srgbClr val="BD008C"/>
                </a:solidFill>
              </a:rPr>
              <a:t> </a:t>
            </a:r>
            <a:r>
              <a:rPr sz="1810" spc="12" dirty="0">
                <a:solidFill>
                  <a:srgbClr val="BD008C"/>
                </a:solidFill>
              </a:rPr>
              <a:t>Interested</a:t>
            </a:r>
            <a:endParaRPr sz="1810"/>
          </a:p>
        </p:txBody>
      </p:sp>
      <p:sp>
        <p:nvSpPr>
          <p:cNvPr id="40" name="object 40"/>
          <p:cNvSpPr/>
          <p:nvPr/>
        </p:nvSpPr>
        <p:spPr>
          <a:xfrm>
            <a:off x="7377902" y="816429"/>
            <a:ext cx="1766098" cy="5225143"/>
          </a:xfrm>
          <a:prstGeom prst="rect">
            <a:avLst/>
          </a:prstGeom>
          <a:blipFill>
            <a:blip r:embed="rId8" cstate="print"/>
            <a:stretch>
              <a:fillRect/>
            </a:stretch>
          </a:blipFill>
        </p:spPr>
        <p:txBody>
          <a:bodyPr wrap="square" lIns="0" tIns="0" rIns="0" bIns="0" rtlCol="0"/>
          <a:lstStyle/>
          <a:p>
            <a:pPr defTabSz="752460"/>
            <a:endParaRPr sz="1481">
              <a:solidFill>
                <a:prstClr val="black"/>
              </a:solidFill>
              <a:latin typeface="Calibri"/>
            </a:endParaRPr>
          </a:p>
        </p:txBody>
      </p:sp>
      <p:sp>
        <p:nvSpPr>
          <p:cNvPr id="41" name="object 41"/>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BD008C"/>
                </a:solidFill>
                <a:latin typeface="Gill Sans MT"/>
                <a:cs typeface="Gill Sans MT"/>
              </a:rPr>
              <a:t>SMART </a:t>
            </a:r>
            <a:r>
              <a:rPr sz="494" spc="-8" dirty="0">
                <a:solidFill>
                  <a:srgbClr val="BD008C"/>
                </a:solidFill>
                <a:latin typeface="Gill Sans MT"/>
                <a:cs typeface="Gill Sans MT"/>
              </a:rPr>
              <a:t>SPEAKER </a:t>
            </a:r>
            <a:r>
              <a:rPr sz="494" spc="-37" dirty="0">
                <a:solidFill>
                  <a:srgbClr val="BD008C"/>
                </a:solidFill>
                <a:latin typeface="Gill Sans MT"/>
                <a:cs typeface="Gill Sans MT"/>
              </a:rPr>
              <a:t>CONSUMER </a:t>
            </a:r>
            <a:r>
              <a:rPr sz="494" spc="-49" dirty="0">
                <a:solidFill>
                  <a:srgbClr val="BD008C"/>
                </a:solidFill>
                <a:latin typeface="Gill Sans MT"/>
                <a:cs typeface="Gill Sans MT"/>
              </a:rPr>
              <a:t>ADOPTION</a:t>
            </a:r>
            <a:r>
              <a:rPr sz="494" spc="-70" dirty="0">
                <a:solidFill>
                  <a:srgbClr val="BD008C"/>
                </a:solidFill>
                <a:latin typeface="Gill Sans MT"/>
                <a:cs typeface="Gill Sans MT"/>
              </a:rPr>
              <a:t> </a:t>
            </a:r>
            <a:r>
              <a:rPr sz="494" spc="-29" dirty="0">
                <a:solidFill>
                  <a:srgbClr val="BD008C"/>
                </a:solidFill>
                <a:latin typeface="Gill Sans MT"/>
                <a:cs typeface="Gill Sans MT"/>
              </a:rPr>
              <a:t>REPORT</a:t>
            </a:r>
            <a:endParaRPr sz="494">
              <a:solidFill>
                <a:prstClr val="black"/>
              </a:solidFill>
              <a:latin typeface="Gill Sans MT"/>
              <a:cs typeface="Gill Sans MT"/>
            </a:endParaRPr>
          </a:p>
        </p:txBody>
      </p:sp>
      <p:sp>
        <p:nvSpPr>
          <p:cNvPr id="43" name="object 43"/>
          <p:cNvSpPr txBox="1"/>
          <p:nvPr/>
        </p:nvSpPr>
        <p:spPr>
          <a:xfrm>
            <a:off x="8536936" y="5843832"/>
            <a:ext cx="295743" cy="89768"/>
          </a:xfrm>
          <a:prstGeom prst="rect">
            <a:avLst/>
          </a:prstGeom>
        </p:spPr>
        <p:txBody>
          <a:bodyPr vert="horz" wrap="square" lIns="0" tIns="0" rIns="0" bIns="0" rtlCol="0">
            <a:spAutoFit/>
          </a:bodyPr>
          <a:lstStyle/>
          <a:p>
            <a:pPr defTabSz="752460">
              <a:lnSpc>
                <a:spcPts val="741"/>
              </a:lnSpc>
            </a:pPr>
            <a:r>
              <a:rPr sz="658" spc="-33" dirty="0">
                <a:solidFill>
                  <a:srgbClr val="BD008C"/>
                </a:solidFill>
                <a:latin typeface="Gill Sans MT"/>
                <a:cs typeface="Gill Sans MT"/>
              </a:rPr>
              <a:t>PAGE</a:t>
            </a:r>
            <a:r>
              <a:rPr sz="658" spc="-74" dirty="0">
                <a:solidFill>
                  <a:srgbClr val="BD008C"/>
                </a:solidFill>
                <a:latin typeface="Gill Sans MT"/>
                <a:cs typeface="Gill Sans MT"/>
              </a:rPr>
              <a:t> </a:t>
            </a:r>
            <a:r>
              <a:rPr sz="658" spc="8" dirty="0">
                <a:solidFill>
                  <a:srgbClr val="BD008C"/>
                </a:solidFill>
                <a:latin typeface="Gill Sans MT"/>
                <a:cs typeface="Gill Sans MT"/>
              </a:rPr>
              <a:t>31</a:t>
            </a:r>
            <a:endParaRPr sz="658">
              <a:solidFill>
                <a:prstClr val="black"/>
              </a:solidFill>
              <a:latin typeface="Gill Sans MT"/>
              <a:cs typeface="Gill Sans MT"/>
            </a:endParaRPr>
          </a:p>
        </p:txBody>
      </p:sp>
      <p:sp>
        <p:nvSpPr>
          <p:cNvPr id="44" name="object 44"/>
          <p:cNvSpPr txBox="1"/>
          <p:nvPr/>
        </p:nvSpPr>
        <p:spPr>
          <a:xfrm>
            <a:off x="8526486" y="5833382"/>
            <a:ext cx="316644" cy="105467"/>
          </a:xfrm>
          <a:prstGeom prst="rect">
            <a:avLst/>
          </a:prstGeom>
        </p:spPr>
        <p:txBody>
          <a:bodyPr vert="horz" wrap="square" lIns="0" tIns="4180" rIns="0" bIns="0" rtlCol="0">
            <a:spAutoFit/>
          </a:bodyPr>
          <a:lstStyle/>
          <a:p>
            <a:pPr marL="10451" defTabSz="752460">
              <a:spcBef>
                <a:spcPts val="33"/>
              </a:spcBef>
            </a:pPr>
            <a:r>
              <a:rPr sz="658" spc="-33" dirty="0">
                <a:solidFill>
                  <a:srgbClr val="FFFFFF"/>
                </a:solidFill>
                <a:latin typeface="Gill Sans MT"/>
                <a:cs typeface="Gill Sans MT"/>
              </a:rPr>
              <a:t>PAGE</a:t>
            </a:r>
            <a:r>
              <a:rPr sz="658" spc="-53" dirty="0">
                <a:solidFill>
                  <a:srgbClr val="FFFFFF"/>
                </a:solidFill>
                <a:latin typeface="Gill Sans MT"/>
                <a:cs typeface="Gill Sans MT"/>
              </a:rPr>
              <a:t> </a:t>
            </a:r>
            <a:r>
              <a:rPr sz="658" spc="8" dirty="0">
                <a:solidFill>
                  <a:srgbClr val="FFFFFF"/>
                </a:solidFill>
                <a:latin typeface="Gill Sans MT"/>
                <a:cs typeface="Gill Sans MT"/>
              </a:rPr>
              <a:t>31</a:t>
            </a:r>
            <a:endParaRPr sz="658">
              <a:solidFill>
                <a:prstClr val="black"/>
              </a:solidFill>
              <a:latin typeface="Gill Sans MT"/>
              <a:cs typeface="Gill Sans MT"/>
            </a:endParaRPr>
          </a:p>
        </p:txBody>
      </p:sp>
      <p:sp>
        <p:nvSpPr>
          <p:cNvPr id="45" name="object 45"/>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BD008C"/>
                </a:solidFill>
                <a:latin typeface="Gill Sans MT"/>
                <a:cs typeface="Gill Sans MT"/>
                <a:hlinkClick r:id="rId9"/>
              </a:rPr>
              <a:t>© </a:t>
            </a:r>
            <a:r>
              <a:rPr sz="494" spc="-45" dirty="0">
                <a:solidFill>
                  <a:srgbClr val="BD008C"/>
                </a:solidFill>
                <a:latin typeface="Gill Sans MT"/>
                <a:cs typeface="Gill Sans MT"/>
                <a:hlinkClick r:id="rId9"/>
              </a:rPr>
              <a:t>VOICEBOT.AI </a:t>
            </a:r>
            <a:r>
              <a:rPr sz="494" spc="-41" dirty="0">
                <a:solidFill>
                  <a:srgbClr val="BD008C"/>
                </a:solidFill>
                <a:latin typeface="Gill Sans MT"/>
                <a:cs typeface="Gill Sans MT"/>
                <a:hlinkClick r:id="rId9"/>
              </a:rPr>
              <a:t>- </a:t>
            </a:r>
            <a:r>
              <a:rPr sz="494" spc="-16" dirty="0">
                <a:solidFill>
                  <a:srgbClr val="BD008C"/>
                </a:solidFill>
                <a:latin typeface="Gill Sans MT"/>
                <a:cs typeface="Gill Sans MT"/>
                <a:hlinkClick r:id="rId9"/>
              </a:rPr>
              <a:t>All </a:t>
            </a:r>
            <a:r>
              <a:rPr sz="494" dirty="0">
                <a:solidFill>
                  <a:srgbClr val="BD008C"/>
                </a:solidFill>
                <a:latin typeface="Gill Sans MT"/>
                <a:cs typeface="Gill Sans MT"/>
                <a:hlinkClick r:id="rId9"/>
              </a:rPr>
              <a:t>Rights </a:t>
            </a:r>
            <a:r>
              <a:rPr sz="494" spc="-12" dirty="0">
                <a:solidFill>
                  <a:srgbClr val="BD008C"/>
                </a:solidFill>
                <a:latin typeface="Gill Sans MT"/>
                <a:cs typeface="Gill Sans MT"/>
                <a:hlinkClick r:id="rId9"/>
              </a:rPr>
              <a:t>Reserved</a:t>
            </a:r>
            <a:r>
              <a:rPr sz="494" spc="-66" dirty="0">
                <a:solidFill>
                  <a:srgbClr val="BD008C"/>
                </a:solidFill>
                <a:latin typeface="Gill Sans MT"/>
                <a:cs typeface="Gill Sans MT"/>
                <a:hlinkClick r:id="rId9"/>
              </a:rPr>
              <a:t> </a:t>
            </a:r>
            <a:r>
              <a:rPr sz="494" spc="-4" dirty="0">
                <a:solidFill>
                  <a:srgbClr val="BD008C"/>
                </a:solidFill>
                <a:latin typeface="Gill Sans MT"/>
                <a:cs typeface="Gill Sans MT"/>
                <a:hlinkClick r:id="rId9"/>
              </a:rPr>
              <a:t>2019</a:t>
            </a:r>
            <a:endParaRPr sz="494">
              <a:solidFill>
                <a:prstClr val="black"/>
              </a:solidFill>
              <a:latin typeface="Gill Sans MT"/>
              <a:cs typeface="Gill Sans MT"/>
            </a:endParaRPr>
          </a:p>
        </p:txBody>
      </p:sp>
      <p:sp>
        <p:nvSpPr>
          <p:cNvPr id="42" name="object 42"/>
          <p:cNvSpPr txBox="1"/>
          <p:nvPr/>
        </p:nvSpPr>
        <p:spPr>
          <a:xfrm>
            <a:off x="3812724" y="5351811"/>
            <a:ext cx="1811557" cy="86599"/>
          </a:xfrm>
          <a:prstGeom prst="rect">
            <a:avLst/>
          </a:prstGeom>
        </p:spPr>
        <p:txBody>
          <a:bodyPr vert="horz" wrap="square" lIns="0" tIns="10450" rIns="0" bIns="0" rtlCol="0">
            <a:spAutoFit/>
          </a:bodyPr>
          <a:lstStyle/>
          <a:p>
            <a:pPr marL="10451" defTabSz="752460">
              <a:spcBef>
                <a:spcPts val="82"/>
              </a:spcBef>
            </a:pPr>
            <a:r>
              <a:rPr sz="494" i="1" spc="12" dirty="0">
                <a:solidFill>
                  <a:srgbClr val="808285"/>
                </a:solidFill>
                <a:latin typeface="Arial Narrow"/>
                <a:cs typeface="Arial Narrow"/>
              </a:rPr>
              <a:t>Source: </a:t>
            </a:r>
            <a:r>
              <a:rPr sz="494" i="1" spc="25" dirty="0">
                <a:solidFill>
                  <a:srgbClr val="808285"/>
                </a:solidFill>
                <a:latin typeface="Arial Narrow"/>
                <a:cs typeface="Arial Narrow"/>
              </a:rPr>
              <a:t>Voicebot </a:t>
            </a:r>
            <a:r>
              <a:rPr sz="494" i="1" spc="16" dirty="0">
                <a:solidFill>
                  <a:srgbClr val="808285"/>
                </a:solidFill>
                <a:latin typeface="Arial Narrow"/>
                <a:cs typeface="Arial Narrow"/>
              </a:rPr>
              <a:t>Smart </a:t>
            </a:r>
            <a:r>
              <a:rPr sz="494" i="1" spc="8" dirty="0">
                <a:solidFill>
                  <a:srgbClr val="808285"/>
                </a:solidFill>
                <a:latin typeface="Arial Narrow"/>
                <a:cs typeface="Arial Narrow"/>
              </a:rPr>
              <a:t>Speaker </a:t>
            </a:r>
            <a:r>
              <a:rPr sz="494" i="1" spc="16" dirty="0">
                <a:solidFill>
                  <a:srgbClr val="808285"/>
                </a:solidFill>
                <a:latin typeface="Arial Narrow"/>
                <a:cs typeface="Arial Narrow"/>
              </a:rPr>
              <a:t>Consumer </a:t>
            </a:r>
            <a:r>
              <a:rPr sz="494" i="1" spc="25" dirty="0">
                <a:solidFill>
                  <a:srgbClr val="808285"/>
                </a:solidFill>
                <a:latin typeface="Arial Narrow"/>
                <a:cs typeface="Arial Narrow"/>
              </a:rPr>
              <a:t>Adoption </a:t>
            </a:r>
            <a:r>
              <a:rPr sz="494" i="1" spc="16" dirty="0">
                <a:solidFill>
                  <a:srgbClr val="808285"/>
                </a:solidFill>
                <a:latin typeface="Arial Narrow"/>
                <a:cs typeface="Arial Narrow"/>
              </a:rPr>
              <a:t>Report </a:t>
            </a:r>
            <a:r>
              <a:rPr sz="494" i="1" spc="21" dirty="0">
                <a:solidFill>
                  <a:srgbClr val="808285"/>
                </a:solidFill>
                <a:latin typeface="Arial Narrow"/>
                <a:cs typeface="Arial Narrow"/>
              </a:rPr>
              <a:t>Jan</a:t>
            </a:r>
            <a:r>
              <a:rPr sz="494" i="1" spc="78" dirty="0">
                <a:solidFill>
                  <a:srgbClr val="808285"/>
                </a:solidFill>
                <a:latin typeface="Arial Narrow"/>
                <a:cs typeface="Arial Narrow"/>
              </a:rPr>
              <a:t> </a:t>
            </a:r>
            <a:r>
              <a:rPr sz="494" i="1" spc="25" dirty="0">
                <a:solidFill>
                  <a:srgbClr val="808285"/>
                </a:solidFill>
                <a:latin typeface="Arial Narrow"/>
                <a:cs typeface="Arial Narrow"/>
              </a:rPr>
              <a:t>2019</a:t>
            </a:r>
            <a:endParaRPr sz="494">
              <a:solidFill>
                <a:prstClr val="black"/>
              </a:solidFill>
              <a:latin typeface="Arial Narrow"/>
              <a:cs typeface="Arial Narrow"/>
            </a:endParaRPr>
          </a:p>
        </p:txBody>
      </p:sp>
    </p:spTree>
    <p:extLst>
      <p:ext uri="{BB962C8B-B14F-4D97-AF65-F5344CB8AC3E}">
        <p14:creationId xmlns:p14="http://schemas.microsoft.com/office/powerpoint/2010/main" val="318090329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69879" y="1395845"/>
            <a:ext cx="3322145" cy="4371298"/>
          </a:xfrm>
          <a:prstGeom prst="rect">
            <a:avLst/>
          </a:prstGeom>
        </p:spPr>
        <p:txBody>
          <a:bodyPr vert="horz" wrap="square" lIns="0" tIns="10450" rIns="0" bIns="0" rtlCol="0">
            <a:spAutoFit/>
          </a:bodyPr>
          <a:lstStyle/>
          <a:p>
            <a:pPr marL="10451" marR="13064" defTabSz="752460">
              <a:lnSpc>
                <a:spcPct val="121300"/>
              </a:lnSpc>
              <a:spcBef>
                <a:spcPts val="82"/>
              </a:spcBef>
            </a:pPr>
            <a:r>
              <a:rPr sz="905" spc="21" dirty="0">
                <a:solidFill>
                  <a:srgbClr val="58595B"/>
                </a:solidFill>
                <a:latin typeface="Gill Sans MT"/>
                <a:cs typeface="Gill Sans MT"/>
              </a:rPr>
              <a:t>The </a:t>
            </a:r>
            <a:r>
              <a:rPr sz="905" spc="8" dirty="0">
                <a:solidFill>
                  <a:srgbClr val="58595B"/>
                </a:solidFill>
                <a:latin typeface="Gill Sans MT"/>
                <a:cs typeface="Gill Sans MT"/>
              </a:rPr>
              <a:t>trend </a:t>
            </a:r>
            <a:r>
              <a:rPr sz="905" spc="16" dirty="0">
                <a:solidFill>
                  <a:srgbClr val="58595B"/>
                </a:solidFill>
                <a:latin typeface="Gill Sans MT"/>
                <a:cs typeface="Gill Sans MT"/>
              </a:rPr>
              <a:t>line </a:t>
            </a:r>
            <a:r>
              <a:rPr sz="905" spc="4" dirty="0">
                <a:solidFill>
                  <a:srgbClr val="58595B"/>
                </a:solidFill>
                <a:latin typeface="Gill Sans MT"/>
                <a:cs typeface="Gill Sans MT"/>
              </a:rPr>
              <a:t>for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9" dirty="0">
                <a:solidFill>
                  <a:srgbClr val="58595B"/>
                </a:solidFill>
                <a:latin typeface="Gill Sans MT"/>
                <a:cs typeface="Gill Sans MT"/>
              </a:rPr>
              <a:t>adoption </a:t>
            </a:r>
            <a:r>
              <a:rPr sz="905" spc="45" dirty="0">
                <a:solidFill>
                  <a:srgbClr val="58595B"/>
                </a:solidFill>
                <a:latin typeface="Gill Sans MT"/>
                <a:cs typeface="Gill Sans MT"/>
              </a:rPr>
              <a:t>remains </a:t>
            </a:r>
            <a:r>
              <a:rPr sz="905" spc="21" dirty="0">
                <a:solidFill>
                  <a:srgbClr val="58595B"/>
                </a:solidFill>
                <a:latin typeface="Gill Sans MT"/>
                <a:cs typeface="Gill Sans MT"/>
              </a:rPr>
              <a:t>on </a:t>
            </a:r>
            <a:r>
              <a:rPr sz="905" spc="70" dirty="0">
                <a:solidFill>
                  <a:srgbClr val="58595B"/>
                </a:solidFill>
                <a:latin typeface="Gill Sans MT"/>
                <a:cs typeface="Gill Sans MT"/>
              </a:rPr>
              <a:t>an </a:t>
            </a:r>
            <a:r>
              <a:rPr sz="905" spc="29" dirty="0">
                <a:solidFill>
                  <a:srgbClr val="58595B"/>
                </a:solidFill>
                <a:latin typeface="Gill Sans MT"/>
                <a:cs typeface="Gill Sans MT"/>
              </a:rPr>
              <a:t>upward  </a:t>
            </a:r>
            <a:r>
              <a:rPr sz="905" spc="37" dirty="0">
                <a:solidFill>
                  <a:srgbClr val="58595B"/>
                </a:solidFill>
                <a:latin typeface="Gill Sans MT"/>
                <a:cs typeface="Gill Sans MT"/>
              </a:rPr>
              <a:t>slope</a:t>
            </a:r>
            <a:r>
              <a:rPr sz="905" spc="-33"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82" dirty="0">
                <a:solidFill>
                  <a:srgbClr val="58595B"/>
                </a:solidFill>
                <a:latin typeface="Gill Sans MT"/>
                <a:cs typeface="Gill Sans MT"/>
              </a:rPr>
              <a:t>has</a:t>
            </a:r>
            <a:r>
              <a:rPr sz="905" spc="-33" dirty="0">
                <a:solidFill>
                  <a:srgbClr val="58595B"/>
                </a:solidFill>
                <a:latin typeface="Gill Sans MT"/>
                <a:cs typeface="Gill Sans MT"/>
              </a:rPr>
              <a:t> </a:t>
            </a:r>
            <a:r>
              <a:rPr sz="905" spc="29" dirty="0">
                <a:solidFill>
                  <a:srgbClr val="58595B"/>
                </a:solidFill>
                <a:latin typeface="Gill Sans MT"/>
                <a:cs typeface="Gill Sans MT"/>
              </a:rPr>
              <a:t>quickly</a:t>
            </a:r>
            <a:r>
              <a:rPr sz="905" spc="-29" dirty="0">
                <a:solidFill>
                  <a:srgbClr val="58595B"/>
                </a:solidFill>
                <a:latin typeface="Gill Sans MT"/>
                <a:cs typeface="Gill Sans MT"/>
              </a:rPr>
              <a:t> </a:t>
            </a:r>
            <a:r>
              <a:rPr sz="905" spc="53" dirty="0">
                <a:solidFill>
                  <a:srgbClr val="58595B"/>
                </a:solidFill>
                <a:latin typeface="Gill Sans MT"/>
                <a:cs typeface="Gill Sans MT"/>
              </a:rPr>
              <a:t>surpassed</a:t>
            </a:r>
            <a:r>
              <a:rPr sz="905" spc="-33" dirty="0">
                <a:solidFill>
                  <a:srgbClr val="58595B"/>
                </a:solidFill>
                <a:latin typeface="Gill Sans MT"/>
                <a:cs typeface="Gill Sans MT"/>
              </a:rPr>
              <a:t> </a:t>
            </a:r>
            <a:r>
              <a:rPr sz="905" spc="45" dirty="0">
                <a:solidFill>
                  <a:srgbClr val="58595B"/>
                </a:solidFill>
                <a:latin typeface="Gill Sans MT"/>
                <a:cs typeface="Gill Sans MT"/>
              </a:rPr>
              <a:t>25%</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25" dirty="0">
                <a:solidFill>
                  <a:srgbClr val="58595B"/>
                </a:solidFill>
                <a:latin typeface="Gill Sans MT"/>
                <a:cs typeface="Gill Sans MT"/>
              </a:rPr>
              <a:t>U.S.</a:t>
            </a:r>
            <a:r>
              <a:rPr sz="905" spc="-33" dirty="0">
                <a:solidFill>
                  <a:srgbClr val="58595B"/>
                </a:solidFill>
                <a:latin typeface="Gill Sans MT"/>
                <a:cs typeface="Gill Sans MT"/>
              </a:rPr>
              <a:t> </a:t>
            </a:r>
            <a:r>
              <a:rPr sz="905" spc="33" dirty="0">
                <a:solidFill>
                  <a:srgbClr val="58595B"/>
                </a:solidFill>
                <a:latin typeface="Gill Sans MT"/>
                <a:cs typeface="Gill Sans MT"/>
              </a:rPr>
              <a:t>adult</a:t>
            </a:r>
            <a:r>
              <a:rPr sz="905" spc="-29" dirty="0">
                <a:solidFill>
                  <a:srgbClr val="58595B"/>
                </a:solidFill>
                <a:latin typeface="Gill Sans MT"/>
                <a:cs typeface="Gill Sans MT"/>
              </a:rPr>
              <a:t> </a:t>
            </a:r>
            <a:r>
              <a:rPr sz="905" spc="25" dirty="0">
                <a:solidFill>
                  <a:srgbClr val="58595B"/>
                </a:solidFill>
                <a:latin typeface="Gill Sans MT"/>
                <a:cs typeface="Gill Sans MT"/>
              </a:rPr>
              <a:t>population.  </a:t>
            </a:r>
            <a:r>
              <a:rPr sz="905" spc="8" dirty="0">
                <a:solidFill>
                  <a:srgbClr val="58595B"/>
                </a:solidFill>
                <a:latin typeface="Gill Sans MT"/>
                <a:cs typeface="Gill Sans MT"/>
              </a:rPr>
              <a:t>More </a:t>
            </a:r>
            <a:r>
              <a:rPr sz="905" spc="41" dirty="0">
                <a:solidFill>
                  <a:srgbClr val="58595B"/>
                </a:solidFill>
                <a:latin typeface="Gill Sans MT"/>
                <a:cs typeface="Gill Sans MT"/>
              </a:rPr>
              <a:t>than </a:t>
            </a:r>
            <a:r>
              <a:rPr sz="905" spc="4" dirty="0">
                <a:solidFill>
                  <a:srgbClr val="58595B"/>
                </a:solidFill>
                <a:latin typeface="Gill Sans MT"/>
                <a:cs typeface="Gill Sans MT"/>
              </a:rPr>
              <a:t>three </a:t>
            </a:r>
            <a:r>
              <a:rPr sz="905" spc="8" dirty="0">
                <a:solidFill>
                  <a:srgbClr val="58595B"/>
                </a:solidFill>
                <a:latin typeface="Gill Sans MT"/>
                <a:cs typeface="Gill Sans MT"/>
              </a:rPr>
              <a:t>out </a:t>
            </a:r>
            <a:r>
              <a:rPr sz="905" spc="37" dirty="0">
                <a:solidFill>
                  <a:srgbClr val="58595B"/>
                </a:solidFill>
                <a:latin typeface="Gill Sans MT"/>
                <a:cs typeface="Gill Sans MT"/>
              </a:rPr>
              <a:t>of </a:t>
            </a:r>
            <a:r>
              <a:rPr sz="905" spc="12" dirty="0">
                <a:solidFill>
                  <a:srgbClr val="58595B"/>
                </a:solidFill>
                <a:latin typeface="Gill Sans MT"/>
                <a:cs typeface="Gill Sans MT"/>
              </a:rPr>
              <a:t>four </a:t>
            </a:r>
            <a:r>
              <a:rPr sz="905" spc="45" dirty="0">
                <a:solidFill>
                  <a:srgbClr val="58595B"/>
                </a:solidFill>
                <a:latin typeface="Gill Sans MT"/>
                <a:cs typeface="Gill Sans MT"/>
              </a:rPr>
              <a:t>consumers </a:t>
            </a:r>
            <a:r>
              <a:rPr sz="905" spc="25" dirty="0">
                <a:solidFill>
                  <a:srgbClr val="58595B"/>
                </a:solidFill>
                <a:latin typeface="Gill Sans MT"/>
                <a:cs typeface="Gill Sans MT"/>
              </a:rPr>
              <a:t>that </a:t>
            </a:r>
            <a:r>
              <a:rPr sz="905" spc="8" dirty="0">
                <a:solidFill>
                  <a:srgbClr val="58595B"/>
                </a:solidFill>
                <a:latin typeface="Gill Sans MT"/>
                <a:cs typeface="Gill Sans MT"/>
              </a:rPr>
              <a:t>didn’t </a:t>
            </a:r>
            <a:r>
              <a:rPr sz="905" spc="25" dirty="0">
                <a:solidFill>
                  <a:srgbClr val="58595B"/>
                </a:solidFill>
                <a:latin typeface="Gill Sans MT"/>
                <a:cs typeface="Gill Sans MT"/>
              </a:rPr>
              <a:t>own </a:t>
            </a:r>
            <a:r>
              <a:rPr sz="905" spc="94" dirty="0">
                <a:solidFill>
                  <a:srgbClr val="58595B"/>
                </a:solidFill>
                <a:latin typeface="Gill Sans MT"/>
                <a:cs typeface="Gill Sans MT"/>
              </a:rPr>
              <a:t>a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but </a:t>
            </a:r>
            <a:r>
              <a:rPr sz="905" spc="41" dirty="0">
                <a:solidFill>
                  <a:srgbClr val="58595B"/>
                </a:solidFill>
                <a:latin typeface="Gill Sans MT"/>
                <a:cs typeface="Gill Sans MT"/>
              </a:rPr>
              <a:t>planned </a:t>
            </a:r>
            <a:r>
              <a:rPr sz="905" spc="-8" dirty="0">
                <a:solidFill>
                  <a:srgbClr val="58595B"/>
                </a:solidFill>
                <a:latin typeface="Gill Sans MT"/>
                <a:cs typeface="Gill Sans MT"/>
              </a:rPr>
              <a:t>to </a:t>
            </a:r>
            <a:r>
              <a:rPr sz="905" spc="37" dirty="0">
                <a:solidFill>
                  <a:srgbClr val="58595B"/>
                </a:solidFill>
                <a:latin typeface="Gill Sans MT"/>
                <a:cs typeface="Gill Sans MT"/>
              </a:rPr>
              <a:t>buy </a:t>
            </a:r>
            <a:r>
              <a:rPr sz="905" spc="25" dirty="0">
                <a:solidFill>
                  <a:srgbClr val="58595B"/>
                </a:solidFill>
                <a:latin typeface="Gill Sans MT"/>
                <a:cs typeface="Gill Sans MT"/>
              </a:rPr>
              <a:t>one </a:t>
            </a:r>
            <a:r>
              <a:rPr sz="905" spc="21" dirty="0">
                <a:solidFill>
                  <a:srgbClr val="58595B"/>
                </a:solidFill>
                <a:latin typeface="Gill Sans MT"/>
                <a:cs typeface="Gill Sans MT"/>
              </a:rPr>
              <a:t>in </a:t>
            </a:r>
            <a:r>
              <a:rPr sz="905" spc="45" dirty="0">
                <a:solidFill>
                  <a:srgbClr val="58595B"/>
                </a:solidFill>
                <a:latin typeface="Gill Sans MT"/>
                <a:cs typeface="Gill Sans MT"/>
              </a:rPr>
              <a:t>2018 </a:t>
            </a:r>
            <a:r>
              <a:rPr sz="905" spc="29" dirty="0">
                <a:solidFill>
                  <a:srgbClr val="58595B"/>
                </a:solidFill>
                <a:latin typeface="Gill Sans MT"/>
                <a:cs typeface="Gill Sans MT"/>
              </a:rPr>
              <a:t>did </a:t>
            </a:r>
            <a:r>
              <a:rPr sz="905" spc="41" dirty="0">
                <a:solidFill>
                  <a:srgbClr val="58595B"/>
                </a:solidFill>
                <a:latin typeface="Gill Sans MT"/>
                <a:cs typeface="Gill Sans MT"/>
              </a:rPr>
              <a:t>so. </a:t>
            </a:r>
            <a:r>
              <a:rPr sz="905" spc="-29" dirty="0">
                <a:solidFill>
                  <a:srgbClr val="58595B"/>
                </a:solidFill>
                <a:latin typeface="Gill Sans MT"/>
                <a:cs typeface="Gill Sans MT"/>
              </a:rPr>
              <a:t>With </a:t>
            </a:r>
            <a:r>
              <a:rPr sz="905" spc="25" dirty="0">
                <a:solidFill>
                  <a:srgbClr val="58595B"/>
                </a:solidFill>
                <a:latin typeface="Gill Sans MT"/>
                <a:cs typeface="Gill Sans MT"/>
              </a:rPr>
              <a:t>that </a:t>
            </a:r>
            <a:r>
              <a:rPr sz="905" spc="82" dirty="0">
                <a:solidFill>
                  <a:srgbClr val="58595B"/>
                </a:solidFill>
                <a:latin typeface="Gill Sans MT"/>
                <a:cs typeface="Gill Sans MT"/>
              </a:rPr>
              <a:t>same  </a:t>
            </a:r>
            <a:r>
              <a:rPr sz="905" spc="12" dirty="0">
                <a:solidFill>
                  <a:srgbClr val="58595B"/>
                </a:solidFill>
                <a:latin typeface="Gill Sans MT"/>
                <a:cs typeface="Gill Sans MT"/>
              </a:rPr>
              <a:t>follow-through </a:t>
            </a:r>
            <a:r>
              <a:rPr sz="905" spc="4" dirty="0">
                <a:solidFill>
                  <a:srgbClr val="58595B"/>
                </a:solidFill>
                <a:latin typeface="Gill Sans MT"/>
                <a:cs typeface="Gill Sans MT"/>
              </a:rPr>
              <a:t>rate, </a:t>
            </a:r>
            <a:r>
              <a:rPr sz="905" spc="16" dirty="0">
                <a:solidFill>
                  <a:srgbClr val="58595B"/>
                </a:solidFill>
                <a:latin typeface="Gill Sans MT"/>
                <a:cs typeface="Gill Sans MT"/>
              </a:rPr>
              <a:t>more </a:t>
            </a:r>
            <a:r>
              <a:rPr sz="905" spc="41" dirty="0">
                <a:solidFill>
                  <a:srgbClr val="58595B"/>
                </a:solidFill>
                <a:latin typeface="Gill Sans MT"/>
                <a:cs typeface="Gill Sans MT"/>
              </a:rPr>
              <a:t>than </a:t>
            </a:r>
            <a:r>
              <a:rPr sz="905" spc="4" dirty="0">
                <a:solidFill>
                  <a:srgbClr val="58595B"/>
                </a:solidFill>
                <a:latin typeface="Gill Sans MT"/>
                <a:cs typeface="Gill Sans MT"/>
              </a:rPr>
              <a:t>one-third </a:t>
            </a:r>
            <a:r>
              <a:rPr sz="905" spc="37" dirty="0">
                <a:solidFill>
                  <a:srgbClr val="58595B"/>
                </a:solidFill>
                <a:latin typeface="Gill Sans MT"/>
                <a:cs typeface="Gill Sans MT"/>
              </a:rPr>
              <a:t>of </a:t>
            </a:r>
            <a:r>
              <a:rPr sz="905" spc="25" dirty="0">
                <a:solidFill>
                  <a:srgbClr val="58595B"/>
                </a:solidFill>
                <a:latin typeface="Gill Sans MT"/>
                <a:cs typeface="Gill Sans MT"/>
              </a:rPr>
              <a:t>U.S. </a:t>
            </a:r>
            <a:r>
              <a:rPr sz="905" spc="45" dirty="0">
                <a:solidFill>
                  <a:srgbClr val="58595B"/>
                </a:solidFill>
                <a:latin typeface="Gill Sans MT"/>
                <a:cs typeface="Gill Sans MT"/>
              </a:rPr>
              <a:t>adults </a:t>
            </a:r>
            <a:r>
              <a:rPr sz="905" spc="8" dirty="0">
                <a:solidFill>
                  <a:srgbClr val="58595B"/>
                </a:solidFill>
                <a:latin typeface="Gill Sans MT"/>
                <a:cs typeface="Gill Sans MT"/>
              </a:rPr>
              <a:t>will </a:t>
            </a:r>
            <a:r>
              <a:rPr sz="905" spc="25" dirty="0">
                <a:solidFill>
                  <a:srgbClr val="58595B"/>
                </a:solidFill>
                <a:latin typeface="Gill Sans MT"/>
                <a:cs typeface="Gill Sans MT"/>
              </a:rPr>
              <a:t>own </a:t>
            </a:r>
            <a:r>
              <a:rPr sz="905" spc="94" dirty="0">
                <a:solidFill>
                  <a:srgbClr val="58595B"/>
                </a:solidFill>
                <a:latin typeface="Gill Sans MT"/>
                <a:cs typeface="Gill Sans MT"/>
              </a:rPr>
              <a:t>a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33" dirty="0">
                <a:solidFill>
                  <a:srgbClr val="58595B"/>
                </a:solidFill>
                <a:latin typeface="Gill Sans MT"/>
                <a:cs typeface="Gill Sans MT"/>
              </a:rPr>
              <a:t>speaker</a:t>
            </a:r>
            <a:r>
              <a:rPr sz="905" spc="-29" dirty="0">
                <a:solidFill>
                  <a:srgbClr val="58595B"/>
                </a:solidFill>
                <a:latin typeface="Gill Sans MT"/>
                <a:cs typeface="Gill Sans MT"/>
              </a:rPr>
              <a:t> </a:t>
            </a:r>
            <a:r>
              <a:rPr sz="905" spc="41" dirty="0">
                <a:solidFill>
                  <a:srgbClr val="58595B"/>
                </a:solidFill>
                <a:latin typeface="Gill Sans MT"/>
                <a:cs typeface="Gill Sans MT"/>
              </a:rPr>
              <a:t>at</a:t>
            </a:r>
            <a:r>
              <a:rPr sz="905" spc="-29" dirty="0">
                <a:solidFill>
                  <a:srgbClr val="58595B"/>
                </a:solidFill>
                <a:latin typeface="Gill Sans MT"/>
                <a:cs typeface="Gill Sans MT"/>
              </a:rPr>
              <a:t> </a:t>
            </a:r>
            <a:r>
              <a:rPr sz="905" spc="33" dirty="0">
                <a:solidFill>
                  <a:srgbClr val="58595B"/>
                </a:solidFill>
                <a:latin typeface="Gill Sans MT"/>
                <a:cs typeface="Gill Sans MT"/>
              </a:rPr>
              <a:t>this</a:t>
            </a:r>
            <a:r>
              <a:rPr sz="905" spc="-29" dirty="0">
                <a:solidFill>
                  <a:srgbClr val="58595B"/>
                </a:solidFill>
                <a:latin typeface="Gill Sans MT"/>
                <a:cs typeface="Gill Sans MT"/>
              </a:rPr>
              <a:t> </a:t>
            </a:r>
            <a:r>
              <a:rPr sz="905" spc="29" dirty="0">
                <a:solidFill>
                  <a:srgbClr val="58595B"/>
                </a:solidFill>
                <a:latin typeface="Gill Sans MT"/>
                <a:cs typeface="Gill Sans MT"/>
              </a:rPr>
              <a:t>time</a:t>
            </a:r>
            <a:r>
              <a:rPr sz="905" spc="-25" dirty="0">
                <a:solidFill>
                  <a:srgbClr val="58595B"/>
                </a:solidFill>
                <a:latin typeface="Gill Sans MT"/>
                <a:cs typeface="Gill Sans MT"/>
              </a:rPr>
              <a:t> </a:t>
            </a:r>
            <a:r>
              <a:rPr sz="905" spc="8" dirty="0">
                <a:solidFill>
                  <a:srgbClr val="58595B"/>
                </a:solidFill>
                <a:latin typeface="Gill Sans MT"/>
                <a:cs typeface="Gill Sans MT"/>
              </a:rPr>
              <a:t>next</a:t>
            </a:r>
            <a:r>
              <a:rPr sz="905" spc="-29" dirty="0">
                <a:solidFill>
                  <a:srgbClr val="58595B"/>
                </a:solidFill>
                <a:latin typeface="Gill Sans MT"/>
                <a:cs typeface="Gill Sans MT"/>
              </a:rPr>
              <a:t> </a:t>
            </a:r>
            <a:r>
              <a:rPr sz="905" spc="12" dirty="0">
                <a:solidFill>
                  <a:srgbClr val="58595B"/>
                </a:solidFill>
                <a:latin typeface="Gill Sans MT"/>
                <a:cs typeface="Gill Sans MT"/>
              </a:rPr>
              <a:t>year.</a:t>
            </a:r>
            <a:r>
              <a:rPr sz="905" spc="-45" dirty="0">
                <a:solidFill>
                  <a:srgbClr val="58595B"/>
                </a:solidFill>
                <a:latin typeface="Gill Sans MT"/>
                <a:cs typeface="Gill Sans MT"/>
              </a:rPr>
              <a:t> </a:t>
            </a:r>
            <a:r>
              <a:rPr sz="905" spc="25" dirty="0">
                <a:solidFill>
                  <a:srgbClr val="58595B"/>
                </a:solidFill>
                <a:latin typeface="Gill Sans MT"/>
                <a:cs typeface="Gill Sans MT"/>
              </a:rPr>
              <a:t>That</a:t>
            </a:r>
            <a:r>
              <a:rPr sz="905" spc="-29" dirty="0">
                <a:solidFill>
                  <a:srgbClr val="58595B"/>
                </a:solidFill>
                <a:latin typeface="Gill Sans MT"/>
                <a:cs typeface="Gill Sans MT"/>
              </a:rPr>
              <a:t> </a:t>
            </a:r>
            <a:r>
              <a:rPr sz="905" spc="8" dirty="0">
                <a:solidFill>
                  <a:srgbClr val="58595B"/>
                </a:solidFill>
                <a:latin typeface="Gill Sans MT"/>
                <a:cs typeface="Gill Sans MT"/>
              </a:rPr>
              <a:t>will</a:t>
            </a:r>
            <a:r>
              <a:rPr sz="905" spc="-25" dirty="0">
                <a:solidFill>
                  <a:srgbClr val="58595B"/>
                </a:solidFill>
                <a:latin typeface="Gill Sans MT"/>
                <a:cs typeface="Gill Sans MT"/>
              </a:rPr>
              <a:t> </a:t>
            </a:r>
            <a:r>
              <a:rPr sz="905" spc="16" dirty="0">
                <a:solidFill>
                  <a:srgbClr val="58595B"/>
                </a:solidFill>
                <a:latin typeface="Gill Sans MT"/>
                <a:cs typeface="Gill Sans MT"/>
              </a:rPr>
              <a:t>reflect</a:t>
            </a:r>
            <a:r>
              <a:rPr sz="905" spc="-29" dirty="0">
                <a:solidFill>
                  <a:srgbClr val="58595B"/>
                </a:solidFill>
                <a:latin typeface="Gill Sans MT"/>
                <a:cs typeface="Gill Sans MT"/>
              </a:rPr>
              <a:t> </a:t>
            </a:r>
            <a:r>
              <a:rPr sz="905" spc="45" dirty="0">
                <a:solidFill>
                  <a:srgbClr val="58595B"/>
                </a:solidFill>
                <a:latin typeface="Gill Sans MT"/>
                <a:cs typeface="Gill Sans MT"/>
              </a:rPr>
              <a:t>33%</a:t>
            </a:r>
            <a:r>
              <a:rPr sz="905" spc="-29" dirty="0">
                <a:solidFill>
                  <a:srgbClr val="58595B"/>
                </a:solidFill>
                <a:latin typeface="Gill Sans MT"/>
                <a:cs typeface="Gill Sans MT"/>
              </a:rPr>
              <a:t> </a:t>
            </a:r>
            <a:r>
              <a:rPr sz="905" spc="12" dirty="0">
                <a:solidFill>
                  <a:srgbClr val="58595B"/>
                </a:solidFill>
                <a:latin typeface="Gill Sans MT"/>
                <a:cs typeface="Gill Sans MT"/>
              </a:rPr>
              <a:t>penetra-  </a:t>
            </a:r>
            <a:r>
              <a:rPr sz="905" spc="8" dirty="0">
                <a:solidFill>
                  <a:srgbClr val="58595B"/>
                </a:solidFill>
                <a:latin typeface="Gill Sans MT"/>
                <a:cs typeface="Gill Sans MT"/>
              </a:rPr>
              <a:t>tion</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29" dirty="0">
                <a:solidFill>
                  <a:srgbClr val="58595B"/>
                </a:solidFill>
                <a:latin typeface="Gill Sans MT"/>
                <a:cs typeface="Gill Sans MT"/>
              </a:rPr>
              <a:t>five</a:t>
            </a:r>
            <a:r>
              <a:rPr sz="905" spc="-29" dirty="0">
                <a:solidFill>
                  <a:srgbClr val="58595B"/>
                </a:solidFill>
                <a:latin typeface="Gill Sans MT"/>
                <a:cs typeface="Gill Sans MT"/>
              </a:rPr>
              <a:t> </a:t>
            </a:r>
            <a:r>
              <a:rPr sz="905" spc="41" dirty="0">
                <a:solidFill>
                  <a:srgbClr val="58595B"/>
                </a:solidFill>
                <a:latin typeface="Gill Sans MT"/>
                <a:cs typeface="Gill Sans MT"/>
              </a:rPr>
              <a:t>years</a:t>
            </a:r>
            <a:r>
              <a:rPr sz="905" spc="-33" dirty="0">
                <a:solidFill>
                  <a:srgbClr val="58595B"/>
                </a:solidFill>
                <a:latin typeface="Gill Sans MT"/>
                <a:cs typeface="Gill Sans MT"/>
              </a:rPr>
              <a:t> </a:t>
            </a:r>
            <a:r>
              <a:rPr sz="905" spc="25" dirty="0">
                <a:solidFill>
                  <a:srgbClr val="58595B"/>
                </a:solidFill>
                <a:latin typeface="Gill Sans MT"/>
                <a:cs typeface="Gill Sans MT"/>
              </a:rPr>
              <a:t>from</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16" dirty="0">
                <a:solidFill>
                  <a:srgbClr val="58595B"/>
                </a:solidFill>
                <a:latin typeface="Gill Sans MT"/>
                <a:cs typeface="Gill Sans MT"/>
              </a:rPr>
              <a:t>first</a:t>
            </a:r>
            <a:r>
              <a:rPr sz="905" spc="-33" dirty="0">
                <a:solidFill>
                  <a:srgbClr val="58595B"/>
                </a:solidFill>
                <a:latin typeface="Gill Sans MT"/>
                <a:cs typeface="Gill Sans MT"/>
              </a:rPr>
              <a:t> </a:t>
            </a:r>
            <a:r>
              <a:rPr sz="905" spc="16" dirty="0">
                <a:solidFill>
                  <a:srgbClr val="58595B"/>
                </a:solidFill>
                <a:latin typeface="Gill Sans MT"/>
                <a:cs typeface="Gill Sans MT"/>
              </a:rPr>
              <a:t>product</a:t>
            </a:r>
            <a:r>
              <a:rPr sz="905" spc="-29" dirty="0">
                <a:solidFill>
                  <a:srgbClr val="58595B"/>
                </a:solidFill>
                <a:latin typeface="Gill Sans MT"/>
                <a:cs typeface="Gill Sans MT"/>
              </a:rPr>
              <a:t> </a:t>
            </a:r>
            <a:r>
              <a:rPr sz="905" spc="45" dirty="0">
                <a:solidFill>
                  <a:srgbClr val="58595B"/>
                </a:solidFill>
                <a:latin typeface="Gill Sans MT"/>
                <a:cs typeface="Gill Sans MT"/>
              </a:rPr>
              <a:t>launch</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33" dirty="0">
                <a:solidFill>
                  <a:srgbClr val="58595B"/>
                </a:solidFill>
                <a:latin typeface="Gill Sans MT"/>
                <a:cs typeface="Gill Sans MT"/>
              </a:rPr>
              <a:t>category</a:t>
            </a:r>
            <a:r>
              <a:rPr sz="905" spc="-33" dirty="0">
                <a:solidFill>
                  <a:srgbClr val="58595B"/>
                </a:solidFill>
                <a:latin typeface="Gill Sans MT"/>
                <a:cs typeface="Gill Sans MT"/>
              </a:rPr>
              <a:t> </a:t>
            </a:r>
            <a:r>
              <a:rPr sz="905" spc="58" dirty="0">
                <a:solidFill>
                  <a:srgbClr val="58595B"/>
                </a:solidFill>
                <a:latin typeface="Gill Sans MT"/>
                <a:cs typeface="Gill Sans MT"/>
              </a:rPr>
              <a:t>and  </a:t>
            </a:r>
            <a:r>
              <a:rPr sz="905" spc="33" dirty="0">
                <a:solidFill>
                  <a:srgbClr val="58595B"/>
                </a:solidFill>
                <a:latin typeface="Gill Sans MT"/>
                <a:cs typeface="Gill Sans MT"/>
              </a:rPr>
              <a:t>just</a:t>
            </a:r>
            <a:r>
              <a:rPr sz="905" spc="-33" dirty="0">
                <a:solidFill>
                  <a:srgbClr val="58595B"/>
                </a:solidFill>
                <a:latin typeface="Gill Sans MT"/>
                <a:cs typeface="Gill Sans MT"/>
              </a:rPr>
              <a:t> </a:t>
            </a:r>
            <a:r>
              <a:rPr sz="905" spc="4" dirty="0">
                <a:solidFill>
                  <a:srgbClr val="58595B"/>
                </a:solidFill>
                <a:latin typeface="Gill Sans MT"/>
                <a:cs typeface="Gill Sans MT"/>
              </a:rPr>
              <a:t>three</a:t>
            </a:r>
            <a:r>
              <a:rPr sz="905" spc="-33" dirty="0">
                <a:solidFill>
                  <a:srgbClr val="58595B"/>
                </a:solidFill>
                <a:latin typeface="Gill Sans MT"/>
                <a:cs typeface="Gill Sans MT"/>
              </a:rPr>
              <a:t> </a:t>
            </a:r>
            <a:r>
              <a:rPr sz="905" spc="41" dirty="0">
                <a:solidFill>
                  <a:srgbClr val="58595B"/>
                </a:solidFill>
                <a:latin typeface="Gill Sans MT"/>
                <a:cs typeface="Gill Sans MT"/>
              </a:rPr>
              <a:t>years</a:t>
            </a:r>
            <a:r>
              <a:rPr sz="905" spc="-29" dirty="0">
                <a:solidFill>
                  <a:srgbClr val="58595B"/>
                </a:solidFill>
                <a:latin typeface="Gill Sans MT"/>
                <a:cs typeface="Gill Sans MT"/>
              </a:rPr>
              <a:t> </a:t>
            </a:r>
            <a:r>
              <a:rPr sz="905" spc="45" dirty="0">
                <a:solidFill>
                  <a:srgbClr val="58595B"/>
                </a:solidFill>
                <a:latin typeface="Gill Sans MT"/>
                <a:cs typeface="Gill Sans MT"/>
              </a:rPr>
              <a:t>since</a:t>
            </a:r>
            <a:r>
              <a:rPr sz="905" spc="-33" dirty="0">
                <a:solidFill>
                  <a:srgbClr val="58595B"/>
                </a:solidFill>
                <a:latin typeface="Gill Sans MT"/>
                <a:cs typeface="Gill Sans MT"/>
              </a:rPr>
              <a:t> </a:t>
            </a:r>
            <a:r>
              <a:rPr sz="905" spc="4" dirty="0">
                <a:solidFill>
                  <a:srgbClr val="58595B"/>
                </a:solidFill>
                <a:latin typeface="Gill Sans MT"/>
                <a:cs typeface="Gill Sans MT"/>
              </a:rPr>
              <a:t>there</a:t>
            </a:r>
            <a:r>
              <a:rPr sz="905" spc="-33" dirty="0">
                <a:solidFill>
                  <a:srgbClr val="58595B"/>
                </a:solidFill>
                <a:latin typeface="Gill Sans MT"/>
                <a:cs typeface="Gill Sans MT"/>
              </a:rPr>
              <a:t> </a:t>
            </a:r>
            <a:r>
              <a:rPr sz="905" spc="8" dirty="0">
                <a:solidFill>
                  <a:srgbClr val="58595B"/>
                </a:solidFill>
                <a:latin typeface="Gill Sans MT"/>
                <a:cs typeface="Gill Sans MT"/>
              </a:rPr>
              <a:t>were</a:t>
            </a:r>
            <a:r>
              <a:rPr sz="905" spc="-29" dirty="0">
                <a:solidFill>
                  <a:srgbClr val="58595B"/>
                </a:solidFill>
                <a:latin typeface="Gill Sans MT"/>
                <a:cs typeface="Gill Sans MT"/>
              </a:rPr>
              <a:t> </a:t>
            </a:r>
            <a:r>
              <a:rPr sz="905" spc="4" dirty="0">
                <a:solidFill>
                  <a:srgbClr val="58595B"/>
                </a:solidFill>
                <a:latin typeface="Gill Sans MT"/>
                <a:cs typeface="Gill Sans MT"/>
              </a:rPr>
              <a:t>two</a:t>
            </a:r>
            <a:r>
              <a:rPr sz="905" spc="-33" dirty="0">
                <a:solidFill>
                  <a:srgbClr val="58595B"/>
                </a:solidFill>
                <a:latin typeface="Gill Sans MT"/>
                <a:cs typeface="Gill Sans MT"/>
              </a:rPr>
              <a:t> </a:t>
            </a:r>
            <a:r>
              <a:rPr sz="905" spc="29" dirty="0">
                <a:solidFill>
                  <a:srgbClr val="58595B"/>
                </a:solidFill>
                <a:latin typeface="Gill Sans MT"/>
                <a:cs typeface="Gill Sans MT"/>
              </a:rPr>
              <a:t>vendors</a:t>
            </a:r>
            <a:r>
              <a:rPr sz="905" spc="-33" dirty="0">
                <a:solidFill>
                  <a:srgbClr val="58595B"/>
                </a:solidFill>
                <a:latin typeface="Gill Sans MT"/>
                <a:cs typeface="Gill Sans MT"/>
              </a:rPr>
              <a:t> </a:t>
            </a:r>
            <a:r>
              <a:rPr sz="905" spc="33" dirty="0">
                <a:solidFill>
                  <a:srgbClr val="58595B"/>
                </a:solidFill>
                <a:latin typeface="Gill Sans MT"/>
                <a:cs typeface="Gill Sans MT"/>
              </a:rPr>
              <a:t>offering</a:t>
            </a:r>
            <a:r>
              <a:rPr sz="905" spc="-29" dirty="0">
                <a:solidFill>
                  <a:srgbClr val="58595B"/>
                </a:solidFill>
                <a:latin typeface="Gill Sans MT"/>
                <a:cs typeface="Gill Sans MT"/>
              </a:rPr>
              <a:t> </a:t>
            </a:r>
            <a:r>
              <a:rPr sz="905" spc="29" dirty="0">
                <a:solidFill>
                  <a:srgbClr val="58595B"/>
                </a:solidFill>
                <a:latin typeface="Gill Sans MT"/>
                <a:cs typeface="Gill Sans MT"/>
              </a:rPr>
              <a:t>solutions.</a:t>
            </a:r>
            <a:endParaRPr sz="905">
              <a:solidFill>
                <a:prstClr val="black"/>
              </a:solidFill>
              <a:latin typeface="Gill Sans MT"/>
              <a:cs typeface="Gill Sans MT"/>
            </a:endParaRPr>
          </a:p>
          <a:p>
            <a:pPr marL="10451" marR="21423" defTabSz="752460">
              <a:lnSpc>
                <a:spcPct val="121200"/>
              </a:lnSpc>
              <a:spcBef>
                <a:spcPts val="823"/>
              </a:spcBef>
            </a:pPr>
            <a:r>
              <a:rPr sz="905" spc="33" dirty="0">
                <a:solidFill>
                  <a:srgbClr val="58595B"/>
                </a:solidFill>
                <a:latin typeface="Gill Sans MT"/>
                <a:cs typeface="Gill Sans MT"/>
              </a:rPr>
              <a:t>Those </a:t>
            </a:r>
            <a:r>
              <a:rPr sz="905" spc="16" dirty="0">
                <a:solidFill>
                  <a:srgbClr val="58595B"/>
                </a:solidFill>
                <a:latin typeface="Gill Sans MT"/>
                <a:cs typeface="Gill Sans MT"/>
              </a:rPr>
              <a:t>first </a:t>
            </a:r>
            <a:r>
              <a:rPr sz="905" spc="4" dirty="0">
                <a:solidFill>
                  <a:srgbClr val="58595B"/>
                </a:solidFill>
                <a:latin typeface="Gill Sans MT"/>
                <a:cs typeface="Gill Sans MT"/>
              </a:rPr>
              <a:t>two </a:t>
            </a:r>
            <a:r>
              <a:rPr sz="905" spc="21" dirty="0">
                <a:solidFill>
                  <a:srgbClr val="58595B"/>
                </a:solidFill>
                <a:latin typeface="Gill Sans MT"/>
                <a:cs typeface="Gill Sans MT"/>
              </a:rPr>
              <a:t>vendors, </a:t>
            </a:r>
            <a:r>
              <a:rPr sz="905" spc="41" dirty="0">
                <a:solidFill>
                  <a:srgbClr val="58595B"/>
                </a:solidFill>
                <a:latin typeface="Gill Sans MT"/>
                <a:cs typeface="Gill Sans MT"/>
              </a:rPr>
              <a:t>Amazon </a:t>
            </a:r>
            <a:r>
              <a:rPr sz="905" spc="58" dirty="0">
                <a:solidFill>
                  <a:srgbClr val="58595B"/>
                </a:solidFill>
                <a:latin typeface="Gill Sans MT"/>
                <a:cs typeface="Gill Sans MT"/>
              </a:rPr>
              <a:t>and </a:t>
            </a:r>
            <a:r>
              <a:rPr sz="905" spc="12" dirty="0">
                <a:solidFill>
                  <a:srgbClr val="58595B"/>
                </a:solidFill>
                <a:latin typeface="Gill Sans MT"/>
                <a:cs typeface="Gill Sans MT"/>
              </a:rPr>
              <a:t>Google, </a:t>
            </a:r>
            <a:r>
              <a:rPr sz="905" spc="25" dirty="0">
                <a:solidFill>
                  <a:srgbClr val="58595B"/>
                </a:solidFill>
                <a:latin typeface="Gill Sans MT"/>
                <a:cs typeface="Gill Sans MT"/>
              </a:rPr>
              <a:t>continue </a:t>
            </a:r>
            <a:r>
              <a:rPr sz="905" spc="-8" dirty="0">
                <a:solidFill>
                  <a:srgbClr val="58595B"/>
                </a:solidFill>
                <a:latin typeface="Gill Sans MT"/>
                <a:cs typeface="Gill Sans MT"/>
              </a:rPr>
              <a:t>to </a:t>
            </a:r>
            <a:r>
              <a:rPr sz="905" spc="29" dirty="0">
                <a:solidFill>
                  <a:srgbClr val="58595B"/>
                </a:solidFill>
                <a:latin typeface="Gill Sans MT"/>
                <a:cs typeface="Gill Sans MT"/>
              </a:rPr>
              <a:t>dom-  inate </a:t>
            </a:r>
            <a:r>
              <a:rPr sz="905" spc="16" dirty="0">
                <a:solidFill>
                  <a:srgbClr val="58595B"/>
                </a:solidFill>
                <a:latin typeface="Gill Sans MT"/>
                <a:cs typeface="Gill Sans MT"/>
              </a:rPr>
              <a:t>the </a:t>
            </a:r>
            <a:r>
              <a:rPr sz="905" spc="25" dirty="0">
                <a:solidFill>
                  <a:srgbClr val="58595B"/>
                </a:solidFill>
                <a:latin typeface="Gill Sans MT"/>
                <a:cs typeface="Gill Sans MT"/>
              </a:rPr>
              <a:t>market </a:t>
            </a:r>
            <a:r>
              <a:rPr sz="905" spc="16" dirty="0">
                <a:solidFill>
                  <a:srgbClr val="58595B"/>
                </a:solidFill>
                <a:latin typeface="Gill Sans MT"/>
                <a:cs typeface="Gill Sans MT"/>
              </a:rPr>
              <a:t>with </a:t>
            </a:r>
            <a:r>
              <a:rPr sz="905" spc="45" dirty="0">
                <a:solidFill>
                  <a:srgbClr val="58595B"/>
                </a:solidFill>
                <a:latin typeface="Gill Sans MT"/>
                <a:cs typeface="Gill Sans MT"/>
              </a:rPr>
              <a:t>85% </a:t>
            </a:r>
            <a:r>
              <a:rPr sz="905" spc="25" dirty="0">
                <a:solidFill>
                  <a:srgbClr val="58595B"/>
                </a:solidFill>
                <a:latin typeface="Gill Sans MT"/>
                <a:cs typeface="Gill Sans MT"/>
              </a:rPr>
              <a:t>market </a:t>
            </a:r>
            <a:r>
              <a:rPr sz="905" spc="37" dirty="0">
                <a:solidFill>
                  <a:srgbClr val="58595B"/>
                </a:solidFill>
                <a:latin typeface="Gill Sans MT"/>
                <a:cs typeface="Gill Sans MT"/>
              </a:rPr>
              <a:t>share. </a:t>
            </a:r>
            <a:r>
              <a:rPr sz="905" spc="25" dirty="0">
                <a:solidFill>
                  <a:srgbClr val="58595B"/>
                </a:solidFill>
                <a:latin typeface="Gill Sans MT"/>
                <a:cs typeface="Gill Sans MT"/>
              </a:rPr>
              <a:t>That </a:t>
            </a:r>
            <a:r>
              <a:rPr sz="905" spc="53" dirty="0">
                <a:solidFill>
                  <a:srgbClr val="58595B"/>
                </a:solidFill>
                <a:latin typeface="Gill Sans MT"/>
                <a:cs typeface="Gill Sans MT"/>
              </a:rPr>
              <a:t>is </a:t>
            </a:r>
            <a:r>
              <a:rPr sz="905" spc="29" dirty="0">
                <a:solidFill>
                  <a:srgbClr val="58595B"/>
                </a:solidFill>
                <a:latin typeface="Gill Sans MT"/>
                <a:cs typeface="Gill Sans MT"/>
              </a:rPr>
              <a:t>down </a:t>
            </a:r>
            <a:r>
              <a:rPr sz="905" spc="49" dirty="0">
                <a:solidFill>
                  <a:srgbClr val="58595B"/>
                </a:solidFill>
                <a:latin typeface="Gill Sans MT"/>
                <a:cs typeface="Gill Sans MT"/>
              </a:rPr>
              <a:t>5% </a:t>
            </a:r>
            <a:r>
              <a:rPr sz="905" spc="25" dirty="0">
                <a:solidFill>
                  <a:srgbClr val="58595B"/>
                </a:solidFill>
                <a:latin typeface="Gill Sans MT"/>
                <a:cs typeface="Gill Sans MT"/>
              </a:rPr>
              <a:t>from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25" dirty="0">
                <a:solidFill>
                  <a:srgbClr val="58595B"/>
                </a:solidFill>
                <a:latin typeface="Gill Sans MT"/>
                <a:cs typeface="Gill Sans MT"/>
              </a:rPr>
              <a:t>previous</a:t>
            </a:r>
            <a:r>
              <a:rPr sz="905" spc="-29" dirty="0">
                <a:solidFill>
                  <a:srgbClr val="58595B"/>
                </a:solidFill>
                <a:latin typeface="Gill Sans MT"/>
                <a:cs typeface="Gill Sans MT"/>
              </a:rPr>
              <a:t> </a:t>
            </a:r>
            <a:r>
              <a:rPr sz="905" spc="4" dirty="0">
                <a:solidFill>
                  <a:srgbClr val="58595B"/>
                </a:solidFill>
                <a:latin typeface="Gill Sans MT"/>
                <a:cs typeface="Gill Sans MT"/>
              </a:rPr>
              <a:t>year,</a:t>
            </a:r>
            <a:r>
              <a:rPr sz="905" spc="-33" dirty="0">
                <a:solidFill>
                  <a:srgbClr val="58595B"/>
                </a:solidFill>
                <a:latin typeface="Gill Sans MT"/>
                <a:cs typeface="Gill Sans MT"/>
              </a:rPr>
              <a:t> </a:t>
            </a:r>
            <a:r>
              <a:rPr sz="905" spc="25" dirty="0">
                <a:solidFill>
                  <a:srgbClr val="58595B"/>
                </a:solidFill>
                <a:latin typeface="Gill Sans MT"/>
                <a:cs typeface="Gill Sans MT"/>
              </a:rPr>
              <a:t>but</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41" dirty="0">
                <a:solidFill>
                  <a:srgbClr val="58595B"/>
                </a:solidFill>
                <a:latin typeface="Gill Sans MT"/>
                <a:cs typeface="Gill Sans MT"/>
              </a:rPr>
              <a:t>share</a:t>
            </a:r>
            <a:r>
              <a:rPr sz="905" spc="-29" dirty="0">
                <a:solidFill>
                  <a:srgbClr val="58595B"/>
                </a:solidFill>
                <a:latin typeface="Gill Sans MT"/>
                <a:cs typeface="Gill Sans MT"/>
              </a:rPr>
              <a:t> </a:t>
            </a:r>
            <a:r>
              <a:rPr sz="905" spc="53" dirty="0">
                <a:solidFill>
                  <a:srgbClr val="58595B"/>
                </a:solidFill>
                <a:latin typeface="Gill Sans MT"/>
                <a:cs typeface="Gill Sans MT"/>
              </a:rPr>
              <a:t>is</a:t>
            </a:r>
            <a:r>
              <a:rPr sz="905" spc="-29" dirty="0">
                <a:solidFill>
                  <a:srgbClr val="58595B"/>
                </a:solidFill>
                <a:latin typeface="Gill Sans MT"/>
                <a:cs typeface="Gill Sans MT"/>
              </a:rPr>
              <a:t> </a:t>
            </a:r>
            <a:r>
              <a:rPr sz="905" spc="33" dirty="0">
                <a:solidFill>
                  <a:srgbClr val="58595B"/>
                </a:solidFill>
                <a:latin typeface="Gill Sans MT"/>
                <a:cs typeface="Gill Sans MT"/>
              </a:rPr>
              <a:t>even</a:t>
            </a:r>
            <a:r>
              <a:rPr sz="905" spc="-33" dirty="0">
                <a:solidFill>
                  <a:srgbClr val="58595B"/>
                </a:solidFill>
                <a:latin typeface="Gill Sans MT"/>
                <a:cs typeface="Gill Sans MT"/>
              </a:rPr>
              <a:t> </a:t>
            </a:r>
            <a:r>
              <a:rPr sz="905" spc="29" dirty="0">
                <a:solidFill>
                  <a:srgbClr val="58595B"/>
                </a:solidFill>
                <a:latin typeface="Gill Sans MT"/>
                <a:cs typeface="Gill Sans MT"/>
              </a:rPr>
              <a:t>higher</a:t>
            </a:r>
            <a:r>
              <a:rPr sz="905" spc="-29" dirty="0">
                <a:solidFill>
                  <a:srgbClr val="58595B"/>
                </a:solidFill>
                <a:latin typeface="Gill Sans MT"/>
                <a:cs typeface="Gill Sans MT"/>
              </a:rPr>
              <a:t> </a:t>
            </a:r>
            <a:r>
              <a:rPr sz="905" spc="37" dirty="0">
                <a:solidFill>
                  <a:srgbClr val="58595B"/>
                </a:solidFill>
                <a:latin typeface="Gill Sans MT"/>
                <a:cs typeface="Gill Sans MT"/>
              </a:rPr>
              <a:t>when</a:t>
            </a:r>
            <a:r>
              <a:rPr sz="905" spc="-33" dirty="0">
                <a:solidFill>
                  <a:srgbClr val="58595B"/>
                </a:solidFill>
                <a:latin typeface="Gill Sans MT"/>
                <a:cs typeface="Gill Sans MT"/>
              </a:rPr>
              <a:t> </a:t>
            </a:r>
            <a:r>
              <a:rPr sz="905" spc="21" dirty="0">
                <a:solidFill>
                  <a:srgbClr val="58595B"/>
                </a:solidFill>
                <a:latin typeface="Gill Sans MT"/>
                <a:cs typeface="Gill Sans MT"/>
              </a:rPr>
              <a:t>you</a:t>
            </a:r>
            <a:r>
              <a:rPr sz="905" spc="-29" dirty="0">
                <a:solidFill>
                  <a:srgbClr val="58595B"/>
                </a:solidFill>
                <a:latin typeface="Gill Sans MT"/>
                <a:cs typeface="Gill Sans MT"/>
              </a:rPr>
              <a:t> </a:t>
            </a:r>
            <a:r>
              <a:rPr sz="905" spc="25" dirty="0">
                <a:solidFill>
                  <a:srgbClr val="58595B"/>
                </a:solidFill>
                <a:latin typeface="Gill Sans MT"/>
                <a:cs typeface="Gill Sans MT"/>
              </a:rPr>
              <a:t>consider  </a:t>
            </a:r>
            <a:r>
              <a:rPr sz="905" spc="41" dirty="0">
                <a:solidFill>
                  <a:srgbClr val="58595B"/>
                </a:solidFill>
                <a:latin typeface="Gill Sans MT"/>
                <a:cs typeface="Gill Sans MT"/>
              </a:rPr>
              <a:t>households</a:t>
            </a:r>
            <a:r>
              <a:rPr sz="905" spc="-33" dirty="0">
                <a:solidFill>
                  <a:srgbClr val="58595B"/>
                </a:solidFill>
                <a:latin typeface="Gill Sans MT"/>
                <a:cs typeface="Gill Sans MT"/>
              </a:rPr>
              <a:t> </a:t>
            </a:r>
            <a:r>
              <a:rPr sz="905" spc="16" dirty="0">
                <a:solidFill>
                  <a:srgbClr val="58595B"/>
                </a:solidFill>
                <a:latin typeface="Gill Sans MT"/>
                <a:cs typeface="Gill Sans MT"/>
              </a:rPr>
              <a:t>with</a:t>
            </a:r>
            <a:r>
              <a:rPr sz="905" spc="-33" dirty="0">
                <a:solidFill>
                  <a:srgbClr val="58595B"/>
                </a:solidFill>
                <a:latin typeface="Gill Sans MT"/>
                <a:cs typeface="Gill Sans MT"/>
              </a:rPr>
              <a:t> </a:t>
            </a:r>
            <a:r>
              <a:rPr sz="905" spc="25" dirty="0">
                <a:solidFill>
                  <a:srgbClr val="58595B"/>
                </a:solidFill>
                <a:latin typeface="Gill Sans MT"/>
                <a:cs typeface="Gill Sans MT"/>
              </a:rPr>
              <a:t>multiple</a:t>
            </a:r>
            <a:r>
              <a:rPr sz="905" spc="-29" dirty="0">
                <a:solidFill>
                  <a:srgbClr val="58595B"/>
                </a:solidFill>
                <a:latin typeface="Gill Sans MT"/>
                <a:cs typeface="Gill Sans MT"/>
              </a:rPr>
              <a:t> </a:t>
            </a:r>
            <a:r>
              <a:rPr sz="905" spc="41" dirty="0">
                <a:solidFill>
                  <a:srgbClr val="58595B"/>
                </a:solidFill>
                <a:latin typeface="Gill Sans MT"/>
                <a:cs typeface="Gill Sans MT"/>
              </a:rPr>
              <a:t>devices.</a:t>
            </a:r>
            <a:r>
              <a:rPr sz="905" spc="-33" dirty="0">
                <a:solidFill>
                  <a:srgbClr val="58595B"/>
                </a:solidFill>
                <a:latin typeface="Gill Sans MT"/>
                <a:cs typeface="Gill Sans MT"/>
              </a:rPr>
              <a:t> </a:t>
            </a:r>
            <a:r>
              <a:rPr sz="905" spc="-8" dirty="0">
                <a:solidFill>
                  <a:srgbClr val="58595B"/>
                </a:solidFill>
                <a:latin typeface="Gill Sans MT"/>
                <a:cs typeface="Gill Sans MT"/>
              </a:rPr>
              <a:t>When</a:t>
            </a:r>
            <a:r>
              <a:rPr sz="905" spc="-33" dirty="0">
                <a:solidFill>
                  <a:srgbClr val="58595B"/>
                </a:solidFill>
                <a:latin typeface="Gill Sans MT"/>
                <a:cs typeface="Gill Sans MT"/>
              </a:rPr>
              <a:t> </a:t>
            </a:r>
            <a:r>
              <a:rPr sz="905" spc="-8" dirty="0">
                <a:solidFill>
                  <a:srgbClr val="58595B"/>
                </a:solidFill>
                <a:latin typeface="Gill Sans MT"/>
                <a:cs typeface="Gill Sans MT"/>
              </a:rPr>
              <a:t>it</a:t>
            </a:r>
            <a:r>
              <a:rPr sz="905" spc="-29" dirty="0">
                <a:solidFill>
                  <a:srgbClr val="58595B"/>
                </a:solidFill>
                <a:latin typeface="Gill Sans MT"/>
                <a:cs typeface="Gill Sans MT"/>
              </a:rPr>
              <a:t> </a:t>
            </a:r>
            <a:r>
              <a:rPr sz="905" spc="62" dirty="0">
                <a:solidFill>
                  <a:srgbClr val="58595B"/>
                </a:solidFill>
                <a:latin typeface="Gill Sans MT"/>
                <a:cs typeface="Gill Sans MT"/>
              </a:rPr>
              <a:t>comes</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41" dirty="0">
                <a:solidFill>
                  <a:srgbClr val="58595B"/>
                </a:solidFill>
                <a:latin typeface="Gill Sans MT"/>
                <a:cs typeface="Gill Sans MT"/>
              </a:rPr>
              <a:t>speak-  </a:t>
            </a:r>
            <a:r>
              <a:rPr sz="905" spc="-12" dirty="0">
                <a:solidFill>
                  <a:srgbClr val="58595B"/>
                </a:solidFill>
                <a:latin typeface="Gill Sans MT"/>
                <a:cs typeface="Gill Sans MT"/>
              </a:rPr>
              <a:t>er </a:t>
            </a:r>
            <a:r>
              <a:rPr sz="905" spc="45" dirty="0">
                <a:solidFill>
                  <a:srgbClr val="58595B"/>
                </a:solidFill>
                <a:latin typeface="Gill Sans MT"/>
                <a:cs typeface="Gill Sans MT"/>
              </a:rPr>
              <a:t>users </a:t>
            </a:r>
            <a:r>
              <a:rPr sz="905" spc="21" dirty="0">
                <a:solidFill>
                  <a:srgbClr val="58595B"/>
                </a:solidFill>
                <a:latin typeface="Gill Sans MT"/>
                <a:cs typeface="Gill Sans MT"/>
              </a:rPr>
              <a:t>in </a:t>
            </a:r>
            <a:r>
              <a:rPr sz="905" spc="16" dirty="0">
                <a:solidFill>
                  <a:srgbClr val="58595B"/>
                </a:solidFill>
                <a:latin typeface="Gill Sans MT"/>
                <a:cs typeface="Gill Sans MT"/>
              </a:rPr>
              <a:t>the </a:t>
            </a:r>
            <a:r>
              <a:rPr sz="905" spc="12" dirty="0">
                <a:solidFill>
                  <a:srgbClr val="58595B"/>
                </a:solidFill>
                <a:latin typeface="Gill Sans MT"/>
                <a:cs typeface="Gill Sans MT"/>
              </a:rPr>
              <a:t>U.S., </a:t>
            </a:r>
            <a:r>
              <a:rPr sz="905" spc="41" dirty="0">
                <a:solidFill>
                  <a:srgbClr val="58595B"/>
                </a:solidFill>
                <a:latin typeface="Gill Sans MT"/>
                <a:cs typeface="Gill Sans MT"/>
              </a:rPr>
              <a:t>Amazon </a:t>
            </a:r>
            <a:r>
              <a:rPr sz="905" spc="58" dirty="0">
                <a:solidFill>
                  <a:srgbClr val="58595B"/>
                </a:solidFill>
                <a:latin typeface="Gill Sans MT"/>
                <a:cs typeface="Gill Sans MT"/>
              </a:rPr>
              <a:t>and </a:t>
            </a:r>
            <a:r>
              <a:rPr sz="905" spc="16" dirty="0">
                <a:solidFill>
                  <a:srgbClr val="58595B"/>
                </a:solidFill>
                <a:latin typeface="Gill Sans MT"/>
                <a:cs typeface="Gill Sans MT"/>
              </a:rPr>
              <a:t>Google </a:t>
            </a:r>
            <a:r>
              <a:rPr sz="905" spc="49" dirty="0">
                <a:solidFill>
                  <a:srgbClr val="58595B"/>
                </a:solidFill>
                <a:latin typeface="Gill Sans MT"/>
                <a:cs typeface="Gill Sans MT"/>
              </a:rPr>
              <a:t>have </a:t>
            </a:r>
            <a:r>
              <a:rPr sz="905" spc="25" dirty="0">
                <a:solidFill>
                  <a:srgbClr val="58595B"/>
                </a:solidFill>
                <a:latin typeface="Gill Sans MT"/>
                <a:cs typeface="Gill Sans MT"/>
              </a:rPr>
              <a:t>created </a:t>
            </a:r>
            <a:r>
              <a:rPr sz="905" spc="94" dirty="0">
                <a:solidFill>
                  <a:srgbClr val="58595B"/>
                </a:solidFill>
                <a:latin typeface="Gill Sans MT"/>
                <a:cs typeface="Gill Sans MT"/>
              </a:rPr>
              <a:t>a </a:t>
            </a:r>
            <a:r>
              <a:rPr sz="905" spc="25" dirty="0">
                <a:solidFill>
                  <a:srgbClr val="58595B"/>
                </a:solidFill>
                <a:latin typeface="Gill Sans MT"/>
                <a:cs typeface="Gill Sans MT"/>
              </a:rPr>
              <a:t>duopoly  that</a:t>
            </a:r>
            <a:r>
              <a:rPr sz="905" spc="-37" dirty="0">
                <a:solidFill>
                  <a:srgbClr val="58595B"/>
                </a:solidFill>
                <a:latin typeface="Gill Sans MT"/>
                <a:cs typeface="Gill Sans MT"/>
              </a:rPr>
              <a:t> </a:t>
            </a:r>
            <a:r>
              <a:rPr sz="905" spc="53" dirty="0">
                <a:solidFill>
                  <a:srgbClr val="58595B"/>
                </a:solidFill>
                <a:latin typeface="Gill Sans MT"/>
                <a:cs typeface="Gill Sans MT"/>
              </a:rPr>
              <a:t>is</a:t>
            </a:r>
            <a:r>
              <a:rPr sz="905" spc="-33" dirty="0">
                <a:solidFill>
                  <a:srgbClr val="58595B"/>
                </a:solidFill>
                <a:latin typeface="Gill Sans MT"/>
                <a:cs typeface="Gill Sans MT"/>
              </a:rPr>
              <a:t> </a:t>
            </a:r>
            <a:r>
              <a:rPr sz="905" spc="12" dirty="0">
                <a:solidFill>
                  <a:srgbClr val="58595B"/>
                </a:solidFill>
                <a:latin typeface="Gill Sans MT"/>
                <a:cs typeface="Gill Sans MT"/>
              </a:rPr>
              <a:t>likely</a:t>
            </a:r>
            <a:r>
              <a:rPr sz="905" spc="-33" dirty="0">
                <a:solidFill>
                  <a:srgbClr val="58595B"/>
                </a:solidFill>
                <a:latin typeface="Gill Sans MT"/>
                <a:cs typeface="Gill Sans MT"/>
              </a:rPr>
              <a:t>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45" dirty="0">
                <a:solidFill>
                  <a:srgbClr val="58595B"/>
                </a:solidFill>
                <a:latin typeface="Gill Sans MT"/>
                <a:cs typeface="Gill Sans MT"/>
              </a:rPr>
              <a:t>last</a:t>
            </a:r>
            <a:r>
              <a:rPr sz="905" spc="-33"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58" dirty="0">
                <a:solidFill>
                  <a:srgbClr val="58595B"/>
                </a:solidFill>
                <a:latin typeface="Gill Sans MT"/>
                <a:cs typeface="Gill Sans MT"/>
              </a:rPr>
              <a:t>some</a:t>
            </a:r>
            <a:r>
              <a:rPr sz="905" spc="-33" dirty="0">
                <a:solidFill>
                  <a:srgbClr val="58595B"/>
                </a:solidFill>
                <a:latin typeface="Gill Sans MT"/>
                <a:cs typeface="Gill Sans MT"/>
              </a:rPr>
              <a:t> </a:t>
            </a:r>
            <a:r>
              <a:rPr sz="905" spc="25" dirty="0">
                <a:solidFill>
                  <a:srgbClr val="58595B"/>
                </a:solidFill>
                <a:latin typeface="Gill Sans MT"/>
                <a:cs typeface="Gill Sans MT"/>
              </a:rPr>
              <a:t>time.</a:t>
            </a:r>
            <a:endParaRPr sz="905">
              <a:solidFill>
                <a:prstClr val="black"/>
              </a:solidFill>
              <a:latin typeface="Gill Sans MT"/>
              <a:cs typeface="Gill Sans MT"/>
            </a:endParaRPr>
          </a:p>
          <a:p>
            <a:pPr marL="10451" defTabSz="752460">
              <a:spcBef>
                <a:spcPts val="797"/>
              </a:spcBef>
            </a:pPr>
            <a:r>
              <a:rPr sz="1152" spc="-107" dirty="0">
                <a:solidFill>
                  <a:srgbClr val="3385F5"/>
                </a:solidFill>
                <a:latin typeface="Gill Sans MT"/>
                <a:cs typeface="Gill Sans MT"/>
              </a:rPr>
              <a:t>A </a:t>
            </a:r>
            <a:r>
              <a:rPr sz="1152" dirty="0">
                <a:solidFill>
                  <a:srgbClr val="3385F5"/>
                </a:solidFill>
                <a:latin typeface="Gill Sans MT"/>
                <a:cs typeface="Gill Sans MT"/>
              </a:rPr>
              <a:t>Catalyst </a:t>
            </a:r>
            <a:r>
              <a:rPr sz="1152" spc="-25" dirty="0">
                <a:solidFill>
                  <a:srgbClr val="3385F5"/>
                </a:solidFill>
                <a:latin typeface="Gill Sans MT"/>
                <a:cs typeface="Gill Sans MT"/>
              </a:rPr>
              <a:t>for </a:t>
            </a:r>
            <a:r>
              <a:rPr sz="1152" spc="-16" dirty="0">
                <a:solidFill>
                  <a:srgbClr val="3385F5"/>
                </a:solidFill>
                <a:latin typeface="Gill Sans MT"/>
                <a:cs typeface="Gill Sans MT"/>
              </a:rPr>
              <a:t>Voice </a:t>
            </a:r>
            <a:r>
              <a:rPr sz="1152" spc="-33" dirty="0">
                <a:solidFill>
                  <a:srgbClr val="3385F5"/>
                </a:solidFill>
                <a:latin typeface="Gill Sans MT"/>
                <a:cs typeface="Gill Sans MT"/>
              </a:rPr>
              <a:t>Adoption </a:t>
            </a:r>
            <a:r>
              <a:rPr sz="1152" spc="-8" dirty="0">
                <a:solidFill>
                  <a:srgbClr val="3385F5"/>
                </a:solidFill>
                <a:latin typeface="Gill Sans MT"/>
                <a:cs typeface="Gill Sans MT"/>
              </a:rPr>
              <a:t>Across </a:t>
            </a:r>
            <a:r>
              <a:rPr sz="1152" spc="-25" dirty="0">
                <a:solidFill>
                  <a:srgbClr val="3385F5"/>
                </a:solidFill>
                <a:latin typeface="Gill Sans MT"/>
                <a:cs typeface="Gill Sans MT"/>
              </a:rPr>
              <a:t>All</a:t>
            </a:r>
            <a:r>
              <a:rPr sz="1152" spc="-66" dirty="0">
                <a:solidFill>
                  <a:srgbClr val="3385F5"/>
                </a:solidFill>
                <a:latin typeface="Gill Sans MT"/>
                <a:cs typeface="Gill Sans MT"/>
              </a:rPr>
              <a:t> </a:t>
            </a:r>
            <a:r>
              <a:rPr sz="1152" spc="29" dirty="0">
                <a:solidFill>
                  <a:srgbClr val="3385F5"/>
                </a:solidFill>
                <a:latin typeface="Gill Sans MT"/>
                <a:cs typeface="Gill Sans MT"/>
              </a:rPr>
              <a:t>Surfaces</a:t>
            </a:r>
            <a:endParaRPr sz="1152">
              <a:solidFill>
                <a:prstClr val="black"/>
              </a:solidFill>
              <a:latin typeface="Gill Sans MT"/>
              <a:cs typeface="Gill Sans MT"/>
            </a:endParaRPr>
          </a:p>
          <a:p>
            <a:pPr marL="10451" marR="4180" defTabSz="752460">
              <a:lnSpc>
                <a:spcPct val="121300"/>
              </a:lnSpc>
              <a:spcBef>
                <a:spcPts val="774"/>
              </a:spcBef>
            </a:pPr>
            <a:r>
              <a:rPr sz="905" spc="53" dirty="0">
                <a:solidFill>
                  <a:srgbClr val="58595B"/>
                </a:solidFill>
                <a:latin typeface="Gill Sans MT"/>
                <a:cs typeface="Gill Sans MT"/>
              </a:rPr>
              <a:t>Smart</a:t>
            </a:r>
            <a:r>
              <a:rPr sz="905" spc="-37" dirty="0">
                <a:solidFill>
                  <a:srgbClr val="58595B"/>
                </a:solidFill>
                <a:latin typeface="Gill Sans MT"/>
                <a:cs typeface="Gill Sans MT"/>
              </a:rPr>
              <a:t> </a:t>
            </a:r>
            <a:r>
              <a:rPr sz="905" spc="45" dirty="0">
                <a:solidFill>
                  <a:srgbClr val="58595B"/>
                </a:solidFill>
                <a:latin typeface="Gill Sans MT"/>
                <a:cs typeface="Gill Sans MT"/>
              </a:rPr>
              <a:t>speakers</a:t>
            </a:r>
            <a:r>
              <a:rPr sz="905" spc="-37" dirty="0">
                <a:solidFill>
                  <a:srgbClr val="58595B"/>
                </a:solidFill>
                <a:latin typeface="Gill Sans MT"/>
                <a:cs typeface="Gill Sans MT"/>
              </a:rPr>
              <a:t> </a:t>
            </a:r>
            <a:r>
              <a:rPr sz="905" spc="74" dirty="0">
                <a:solidFill>
                  <a:srgbClr val="58595B"/>
                </a:solidFill>
                <a:latin typeface="Gill Sans MT"/>
                <a:cs typeface="Gill Sans MT"/>
              </a:rPr>
              <a:t>may</a:t>
            </a:r>
            <a:r>
              <a:rPr sz="905" spc="-33" dirty="0">
                <a:solidFill>
                  <a:srgbClr val="58595B"/>
                </a:solidFill>
                <a:latin typeface="Gill Sans MT"/>
                <a:cs typeface="Gill Sans MT"/>
              </a:rPr>
              <a:t> </a:t>
            </a:r>
            <a:r>
              <a:rPr sz="905" spc="49" dirty="0">
                <a:solidFill>
                  <a:srgbClr val="58595B"/>
                </a:solidFill>
                <a:latin typeface="Gill Sans MT"/>
                <a:cs typeface="Gill Sans MT"/>
              </a:rPr>
              <a:t>have</a:t>
            </a:r>
            <a:r>
              <a:rPr sz="905" spc="-37" dirty="0">
                <a:solidFill>
                  <a:srgbClr val="58595B"/>
                </a:solidFill>
                <a:latin typeface="Gill Sans MT"/>
                <a:cs typeface="Gill Sans MT"/>
              </a:rPr>
              <a:t> </a:t>
            </a:r>
            <a:r>
              <a:rPr sz="905" spc="33" dirty="0">
                <a:solidFill>
                  <a:srgbClr val="58595B"/>
                </a:solidFill>
                <a:latin typeface="Gill Sans MT"/>
                <a:cs typeface="Gill Sans MT"/>
              </a:rPr>
              <a:t>already</a:t>
            </a:r>
            <a:r>
              <a:rPr sz="905" spc="-33" dirty="0">
                <a:solidFill>
                  <a:srgbClr val="58595B"/>
                </a:solidFill>
                <a:latin typeface="Gill Sans MT"/>
                <a:cs typeface="Gill Sans MT"/>
              </a:rPr>
              <a:t> </a:t>
            </a:r>
            <a:r>
              <a:rPr sz="905" spc="29" dirty="0">
                <a:solidFill>
                  <a:srgbClr val="58595B"/>
                </a:solidFill>
                <a:latin typeface="Gill Sans MT"/>
                <a:cs typeface="Gill Sans MT"/>
              </a:rPr>
              <a:t>done</a:t>
            </a:r>
            <a:r>
              <a:rPr sz="905" spc="-37" dirty="0">
                <a:solidFill>
                  <a:srgbClr val="58595B"/>
                </a:solidFill>
                <a:latin typeface="Gill Sans MT"/>
                <a:cs typeface="Gill Sans MT"/>
              </a:rPr>
              <a:t> </a:t>
            </a:r>
            <a:r>
              <a:rPr sz="905" dirty="0">
                <a:solidFill>
                  <a:srgbClr val="58595B"/>
                </a:solidFill>
                <a:latin typeface="Gill Sans MT"/>
                <a:cs typeface="Gill Sans MT"/>
              </a:rPr>
              <a:t>their</a:t>
            </a:r>
            <a:r>
              <a:rPr sz="905" spc="-33" dirty="0">
                <a:solidFill>
                  <a:srgbClr val="58595B"/>
                </a:solidFill>
                <a:latin typeface="Gill Sans MT"/>
                <a:cs typeface="Gill Sans MT"/>
              </a:rPr>
              <a:t> </a:t>
            </a:r>
            <a:r>
              <a:rPr sz="905" spc="16" dirty="0">
                <a:solidFill>
                  <a:srgbClr val="58595B"/>
                </a:solidFill>
                <a:latin typeface="Gill Sans MT"/>
                <a:cs typeface="Gill Sans MT"/>
              </a:rPr>
              <a:t>job</a:t>
            </a:r>
            <a:r>
              <a:rPr sz="905" spc="-37" dirty="0">
                <a:solidFill>
                  <a:srgbClr val="58595B"/>
                </a:solidFill>
                <a:latin typeface="Gill Sans MT"/>
                <a:cs typeface="Gill Sans MT"/>
              </a:rPr>
              <a:t> </a:t>
            </a:r>
            <a:r>
              <a:rPr sz="905" spc="25" dirty="0">
                <a:solidFill>
                  <a:srgbClr val="58595B"/>
                </a:solidFill>
                <a:latin typeface="Gill Sans MT"/>
                <a:cs typeface="Gill Sans MT"/>
              </a:rPr>
              <a:t>promoting</a:t>
            </a:r>
            <a:r>
              <a:rPr sz="905" spc="-33" dirty="0">
                <a:solidFill>
                  <a:srgbClr val="58595B"/>
                </a:solidFill>
                <a:latin typeface="Gill Sans MT"/>
                <a:cs typeface="Gill Sans MT"/>
              </a:rPr>
              <a:t> </a:t>
            </a:r>
            <a:r>
              <a:rPr sz="905" spc="25" dirty="0">
                <a:solidFill>
                  <a:srgbClr val="58595B"/>
                </a:solidFill>
                <a:latin typeface="Gill Sans MT"/>
                <a:cs typeface="Gill Sans MT"/>
              </a:rPr>
              <a:t>voice  </a:t>
            </a:r>
            <a:r>
              <a:rPr sz="905" spc="66" dirty="0">
                <a:solidFill>
                  <a:srgbClr val="58595B"/>
                </a:solidFill>
                <a:latin typeface="Gill Sans MT"/>
                <a:cs typeface="Gill Sans MT"/>
              </a:rPr>
              <a:t>assistants </a:t>
            </a:r>
            <a:r>
              <a:rPr sz="905" spc="103" dirty="0">
                <a:solidFill>
                  <a:srgbClr val="58595B"/>
                </a:solidFill>
                <a:latin typeface="Gill Sans MT"/>
                <a:cs typeface="Gill Sans MT"/>
              </a:rPr>
              <a:t>as </a:t>
            </a:r>
            <a:r>
              <a:rPr sz="905" spc="4" dirty="0">
                <a:solidFill>
                  <a:srgbClr val="58595B"/>
                </a:solidFill>
                <a:latin typeface="Gill Sans MT"/>
                <a:cs typeface="Gill Sans MT"/>
              </a:rPr>
              <a:t>one-third </a:t>
            </a:r>
            <a:r>
              <a:rPr sz="905" spc="37" dirty="0">
                <a:solidFill>
                  <a:srgbClr val="58595B"/>
                </a:solidFill>
                <a:latin typeface="Gill Sans MT"/>
                <a:cs typeface="Gill Sans MT"/>
              </a:rPr>
              <a:t>of </a:t>
            </a:r>
            <a:r>
              <a:rPr sz="905" spc="33" dirty="0">
                <a:solidFill>
                  <a:srgbClr val="58595B"/>
                </a:solidFill>
                <a:latin typeface="Gill Sans MT"/>
                <a:cs typeface="Gill Sans MT"/>
              </a:rPr>
              <a:t>device </a:t>
            </a:r>
            <a:r>
              <a:rPr sz="905" spc="25" dirty="0">
                <a:solidFill>
                  <a:srgbClr val="58595B"/>
                </a:solidFill>
                <a:latin typeface="Gill Sans MT"/>
                <a:cs typeface="Gill Sans MT"/>
              </a:rPr>
              <a:t>owners </a:t>
            </a:r>
            <a:r>
              <a:rPr sz="905" spc="-4" dirty="0">
                <a:solidFill>
                  <a:srgbClr val="58595B"/>
                </a:solidFill>
                <a:latin typeface="Gill Sans MT"/>
                <a:cs typeface="Gill Sans MT"/>
              </a:rPr>
              <a:t>report </a:t>
            </a:r>
            <a:r>
              <a:rPr sz="905" spc="58" dirty="0">
                <a:solidFill>
                  <a:srgbClr val="58595B"/>
                </a:solidFill>
                <a:latin typeface="Gill Sans MT"/>
                <a:cs typeface="Gill Sans MT"/>
              </a:rPr>
              <a:t>using </a:t>
            </a:r>
            <a:r>
              <a:rPr sz="905" spc="37" dirty="0">
                <a:solidFill>
                  <a:srgbClr val="58595B"/>
                </a:solidFill>
                <a:latin typeface="Gill Sans MT"/>
                <a:cs typeface="Gill Sans MT"/>
              </a:rPr>
              <a:t>them </a:t>
            </a:r>
            <a:r>
              <a:rPr sz="905" spc="21" dirty="0">
                <a:solidFill>
                  <a:srgbClr val="58595B"/>
                </a:solidFill>
                <a:latin typeface="Gill Sans MT"/>
                <a:cs typeface="Gill Sans MT"/>
              </a:rPr>
              <a:t>on  </a:t>
            </a:r>
            <a:r>
              <a:rPr sz="905" spc="45" dirty="0">
                <a:solidFill>
                  <a:srgbClr val="58595B"/>
                </a:solidFill>
                <a:latin typeface="Gill Sans MT"/>
                <a:cs typeface="Gill Sans MT"/>
              </a:rPr>
              <a:t>smartphones</a:t>
            </a:r>
            <a:r>
              <a:rPr sz="905" spc="-33" dirty="0">
                <a:solidFill>
                  <a:srgbClr val="58595B"/>
                </a:solidFill>
                <a:latin typeface="Gill Sans MT"/>
                <a:cs typeface="Gill Sans MT"/>
              </a:rPr>
              <a:t> </a:t>
            </a:r>
            <a:r>
              <a:rPr sz="905" spc="16" dirty="0">
                <a:solidFill>
                  <a:srgbClr val="58595B"/>
                </a:solidFill>
                <a:latin typeface="Gill Sans MT"/>
                <a:cs typeface="Gill Sans MT"/>
              </a:rPr>
              <a:t>more</a:t>
            </a:r>
            <a:r>
              <a:rPr sz="905" spc="-29" dirty="0">
                <a:solidFill>
                  <a:srgbClr val="58595B"/>
                </a:solidFill>
                <a:latin typeface="Gill Sans MT"/>
                <a:cs typeface="Gill Sans MT"/>
              </a:rPr>
              <a:t> </a:t>
            </a:r>
            <a:r>
              <a:rPr sz="905" spc="21" dirty="0">
                <a:solidFill>
                  <a:srgbClr val="58595B"/>
                </a:solidFill>
                <a:latin typeface="Gill Sans MT"/>
                <a:cs typeface="Gill Sans MT"/>
              </a:rPr>
              <a:t>frequently</a:t>
            </a:r>
            <a:r>
              <a:rPr sz="905" spc="-29" dirty="0">
                <a:solidFill>
                  <a:srgbClr val="58595B"/>
                </a:solidFill>
                <a:latin typeface="Gill Sans MT"/>
                <a:cs typeface="Gill Sans MT"/>
              </a:rPr>
              <a:t> </a:t>
            </a:r>
            <a:r>
              <a:rPr sz="905" spc="25" dirty="0">
                <a:solidFill>
                  <a:srgbClr val="58595B"/>
                </a:solidFill>
                <a:latin typeface="Gill Sans MT"/>
                <a:cs typeface="Gill Sans MT"/>
              </a:rPr>
              <a:t>after</a:t>
            </a:r>
            <a:r>
              <a:rPr sz="905" spc="-29" dirty="0">
                <a:solidFill>
                  <a:srgbClr val="58595B"/>
                </a:solidFill>
                <a:latin typeface="Gill Sans MT"/>
                <a:cs typeface="Gill Sans MT"/>
              </a:rPr>
              <a:t> </a:t>
            </a:r>
            <a:r>
              <a:rPr sz="905" spc="41" dirty="0">
                <a:solidFill>
                  <a:srgbClr val="58595B"/>
                </a:solidFill>
                <a:latin typeface="Gill Sans MT"/>
                <a:cs typeface="Gill Sans MT"/>
              </a:rPr>
              <a:t>purchase.</a:t>
            </a:r>
            <a:r>
              <a:rPr sz="905" spc="-33" dirty="0">
                <a:solidFill>
                  <a:srgbClr val="58595B"/>
                </a:solidFill>
                <a:latin typeface="Gill Sans MT"/>
                <a:cs typeface="Gill Sans MT"/>
              </a:rPr>
              <a:t> </a:t>
            </a:r>
            <a:r>
              <a:rPr sz="905" spc="-58" dirty="0">
                <a:solidFill>
                  <a:srgbClr val="58595B"/>
                </a:solidFill>
                <a:latin typeface="Gill Sans MT"/>
                <a:cs typeface="Gill Sans MT"/>
              </a:rPr>
              <a:t>We</a:t>
            </a:r>
            <a:r>
              <a:rPr sz="905" spc="-29" dirty="0">
                <a:solidFill>
                  <a:srgbClr val="58595B"/>
                </a:solidFill>
                <a:latin typeface="Gill Sans MT"/>
                <a:cs typeface="Gill Sans MT"/>
              </a:rPr>
              <a:t> </a:t>
            </a:r>
            <a:r>
              <a:rPr sz="905" spc="21" dirty="0">
                <a:solidFill>
                  <a:srgbClr val="58595B"/>
                </a:solidFill>
                <a:latin typeface="Gill Sans MT"/>
                <a:cs typeface="Gill Sans MT"/>
              </a:rPr>
              <a:t>are</a:t>
            </a:r>
            <a:r>
              <a:rPr sz="905" spc="-29" dirty="0">
                <a:solidFill>
                  <a:srgbClr val="58595B"/>
                </a:solidFill>
                <a:latin typeface="Gill Sans MT"/>
                <a:cs typeface="Gill Sans MT"/>
              </a:rPr>
              <a:t> </a:t>
            </a:r>
            <a:r>
              <a:rPr sz="905" spc="53" dirty="0">
                <a:solidFill>
                  <a:srgbClr val="58595B"/>
                </a:solidFill>
                <a:latin typeface="Gill Sans MT"/>
                <a:cs typeface="Gill Sans MT"/>
              </a:rPr>
              <a:t>seeing</a:t>
            </a:r>
            <a:r>
              <a:rPr sz="905" spc="-29" dirty="0">
                <a:solidFill>
                  <a:srgbClr val="58595B"/>
                </a:solidFill>
                <a:latin typeface="Gill Sans MT"/>
                <a:cs typeface="Gill Sans MT"/>
              </a:rPr>
              <a:t> </a:t>
            </a:r>
            <a:r>
              <a:rPr sz="905" spc="25" dirty="0">
                <a:solidFill>
                  <a:srgbClr val="58595B"/>
                </a:solidFill>
                <a:latin typeface="Gill Sans MT"/>
                <a:cs typeface="Gill Sans MT"/>
              </a:rPr>
              <a:t>voice  </a:t>
            </a:r>
            <a:r>
              <a:rPr sz="905" spc="66" dirty="0">
                <a:solidFill>
                  <a:srgbClr val="58595B"/>
                </a:solidFill>
                <a:latin typeface="Gill Sans MT"/>
                <a:cs typeface="Gill Sans MT"/>
              </a:rPr>
              <a:t>assistants </a:t>
            </a:r>
            <a:r>
              <a:rPr sz="905" spc="21" dirty="0">
                <a:solidFill>
                  <a:srgbClr val="58595B"/>
                </a:solidFill>
                <a:latin typeface="Gill Sans MT"/>
                <a:cs typeface="Gill Sans MT"/>
              </a:rPr>
              <a:t>through </a:t>
            </a:r>
            <a:r>
              <a:rPr sz="905" spc="49" dirty="0">
                <a:solidFill>
                  <a:srgbClr val="58595B"/>
                </a:solidFill>
                <a:latin typeface="Gill Sans MT"/>
                <a:cs typeface="Gill Sans MT"/>
              </a:rPr>
              <a:t>smart </a:t>
            </a:r>
            <a:r>
              <a:rPr sz="905" spc="45" dirty="0">
                <a:solidFill>
                  <a:srgbClr val="58595B"/>
                </a:solidFill>
                <a:latin typeface="Gill Sans MT"/>
                <a:cs typeface="Gill Sans MT"/>
              </a:rPr>
              <a:t>speakers become </a:t>
            </a:r>
            <a:r>
              <a:rPr sz="905" spc="16" dirty="0">
                <a:solidFill>
                  <a:srgbClr val="58595B"/>
                </a:solidFill>
                <a:latin typeface="Gill Sans MT"/>
                <a:cs typeface="Gill Sans MT"/>
              </a:rPr>
              <a:t>more </a:t>
            </a:r>
            <a:r>
              <a:rPr sz="905" spc="29" dirty="0">
                <a:solidFill>
                  <a:srgbClr val="58595B"/>
                </a:solidFill>
                <a:latin typeface="Gill Sans MT"/>
                <a:cs typeface="Gill Sans MT"/>
              </a:rPr>
              <a:t>deeply </a:t>
            </a:r>
            <a:r>
              <a:rPr sz="905" spc="33" dirty="0">
                <a:solidFill>
                  <a:srgbClr val="58595B"/>
                </a:solidFill>
                <a:latin typeface="Gill Sans MT"/>
                <a:cs typeface="Gill Sans MT"/>
              </a:rPr>
              <a:t>embed-  </a:t>
            </a:r>
            <a:r>
              <a:rPr sz="905" spc="37" dirty="0">
                <a:solidFill>
                  <a:srgbClr val="58595B"/>
                </a:solidFill>
                <a:latin typeface="Gill Sans MT"/>
                <a:cs typeface="Gill Sans MT"/>
              </a:rPr>
              <a:t>ded</a:t>
            </a:r>
            <a:r>
              <a:rPr sz="905" spc="-33" dirty="0">
                <a:solidFill>
                  <a:srgbClr val="58595B"/>
                </a:solidFill>
                <a:latin typeface="Gill Sans MT"/>
                <a:cs typeface="Gill Sans MT"/>
              </a:rPr>
              <a:t> </a:t>
            </a:r>
            <a:r>
              <a:rPr sz="905" spc="21" dirty="0">
                <a:solidFill>
                  <a:srgbClr val="58595B"/>
                </a:solidFill>
                <a:latin typeface="Gill Sans MT"/>
                <a:cs typeface="Gill Sans MT"/>
              </a:rPr>
              <a:t>in</a:t>
            </a:r>
            <a:r>
              <a:rPr sz="905" spc="-29" dirty="0">
                <a:solidFill>
                  <a:srgbClr val="58595B"/>
                </a:solidFill>
                <a:latin typeface="Gill Sans MT"/>
                <a:cs typeface="Gill Sans MT"/>
              </a:rPr>
              <a:t> </a:t>
            </a:r>
            <a:r>
              <a:rPr sz="905" spc="37" dirty="0">
                <a:solidFill>
                  <a:srgbClr val="58595B"/>
                </a:solidFill>
                <a:latin typeface="Gill Sans MT"/>
                <a:cs typeface="Gill Sans MT"/>
              </a:rPr>
              <a:t>household</a:t>
            </a:r>
            <a:r>
              <a:rPr sz="905" spc="-33" dirty="0">
                <a:solidFill>
                  <a:srgbClr val="58595B"/>
                </a:solidFill>
                <a:latin typeface="Gill Sans MT"/>
                <a:cs typeface="Gill Sans MT"/>
              </a:rPr>
              <a:t> </a:t>
            </a:r>
            <a:r>
              <a:rPr sz="905" spc="16" dirty="0">
                <a:solidFill>
                  <a:srgbClr val="58595B"/>
                </a:solidFill>
                <a:latin typeface="Gill Sans MT"/>
                <a:cs typeface="Gill Sans MT"/>
              </a:rPr>
              <a:t>routines</a:t>
            </a:r>
            <a:r>
              <a:rPr sz="905" spc="-29" dirty="0">
                <a:solidFill>
                  <a:srgbClr val="58595B"/>
                </a:solidFill>
                <a:latin typeface="Gill Sans MT"/>
                <a:cs typeface="Gill Sans MT"/>
              </a:rPr>
              <a:t> </a:t>
            </a:r>
            <a:r>
              <a:rPr sz="905" spc="21" dirty="0">
                <a:solidFill>
                  <a:srgbClr val="58595B"/>
                </a:solidFill>
                <a:latin typeface="Gill Sans MT"/>
                <a:cs typeface="Gill Sans MT"/>
              </a:rPr>
              <a:t>while</a:t>
            </a:r>
            <a:r>
              <a:rPr sz="905" spc="-33" dirty="0">
                <a:solidFill>
                  <a:srgbClr val="58595B"/>
                </a:solidFill>
                <a:latin typeface="Gill Sans MT"/>
                <a:cs typeface="Gill Sans MT"/>
              </a:rPr>
              <a:t> </a:t>
            </a:r>
            <a:r>
              <a:rPr sz="905" spc="53" dirty="0">
                <a:solidFill>
                  <a:srgbClr val="58595B"/>
                </a:solidFill>
                <a:latin typeface="Gill Sans MT"/>
                <a:cs typeface="Gill Sans MT"/>
              </a:rPr>
              <a:t>also</a:t>
            </a:r>
            <a:r>
              <a:rPr sz="905" spc="-29" dirty="0">
                <a:solidFill>
                  <a:srgbClr val="58595B"/>
                </a:solidFill>
                <a:latin typeface="Gill Sans MT"/>
                <a:cs typeface="Gill Sans MT"/>
              </a:rPr>
              <a:t> </a:t>
            </a:r>
            <a:r>
              <a:rPr sz="905" spc="41" dirty="0">
                <a:solidFill>
                  <a:srgbClr val="58595B"/>
                </a:solidFill>
                <a:latin typeface="Gill Sans MT"/>
                <a:cs typeface="Gill Sans MT"/>
              </a:rPr>
              <a:t>increasing</a:t>
            </a:r>
            <a:r>
              <a:rPr sz="905" spc="-33" dirty="0">
                <a:solidFill>
                  <a:srgbClr val="58595B"/>
                </a:solidFill>
                <a:latin typeface="Gill Sans MT"/>
                <a:cs typeface="Gill Sans MT"/>
              </a:rPr>
              <a:t> </a:t>
            </a:r>
            <a:r>
              <a:rPr sz="905" spc="58" dirty="0">
                <a:solidFill>
                  <a:srgbClr val="58595B"/>
                </a:solidFill>
                <a:latin typeface="Gill Sans MT"/>
                <a:cs typeface="Gill Sans MT"/>
              </a:rPr>
              <a:t>use</a:t>
            </a:r>
            <a:r>
              <a:rPr sz="905" spc="-29" dirty="0">
                <a:solidFill>
                  <a:srgbClr val="58595B"/>
                </a:solidFill>
                <a:latin typeface="Gill Sans MT"/>
                <a:cs typeface="Gill Sans MT"/>
              </a:rPr>
              <a:t> </a:t>
            </a:r>
            <a:r>
              <a:rPr sz="905" spc="21" dirty="0">
                <a:solidFill>
                  <a:srgbClr val="58595B"/>
                </a:solidFill>
                <a:latin typeface="Gill Sans MT"/>
                <a:cs typeface="Gill Sans MT"/>
              </a:rPr>
              <a:t>on</a:t>
            </a:r>
            <a:r>
              <a:rPr sz="905" spc="-33" dirty="0">
                <a:solidFill>
                  <a:srgbClr val="58595B"/>
                </a:solidFill>
                <a:latin typeface="Gill Sans MT"/>
                <a:cs typeface="Gill Sans MT"/>
              </a:rPr>
              <a:t> </a:t>
            </a:r>
            <a:r>
              <a:rPr sz="905" dirty="0">
                <a:solidFill>
                  <a:srgbClr val="58595B"/>
                </a:solidFill>
                <a:latin typeface="Gill Sans MT"/>
                <a:cs typeface="Gill Sans MT"/>
              </a:rPr>
              <a:t>other</a:t>
            </a:r>
            <a:r>
              <a:rPr sz="905" spc="-29" dirty="0">
                <a:solidFill>
                  <a:srgbClr val="58595B"/>
                </a:solidFill>
                <a:latin typeface="Gill Sans MT"/>
                <a:cs typeface="Gill Sans MT"/>
              </a:rPr>
              <a:t> </a:t>
            </a:r>
            <a:r>
              <a:rPr sz="905" spc="12" dirty="0">
                <a:solidFill>
                  <a:srgbClr val="58595B"/>
                </a:solidFill>
                <a:latin typeface="Gill Sans MT"/>
                <a:cs typeface="Gill Sans MT"/>
              </a:rPr>
              <a:t>sur-  </a:t>
            </a:r>
            <a:r>
              <a:rPr sz="905" spc="70" dirty="0">
                <a:solidFill>
                  <a:srgbClr val="58595B"/>
                </a:solidFill>
                <a:latin typeface="Gill Sans MT"/>
                <a:cs typeface="Gill Sans MT"/>
              </a:rPr>
              <a:t>faces </a:t>
            </a:r>
            <a:r>
              <a:rPr sz="905" spc="62" dirty="0">
                <a:solidFill>
                  <a:srgbClr val="58595B"/>
                </a:solidFill>
                <a:latin typeface="Gill Sans MT"/>
                <a:cs typeface="Gill Sans MT"/>
              </a:rPr>
              <a:t>such </a:t>
            </a:r>
            <a:r>
              <a:rPr sz="905" spc="103" dirty="0">
                <a:solidFill>
                  <a:srgbClr val="58595B"/>
                </a:solidFill>
                <a:latin typeface="Gill Sans MT"/>
                <a:cs typeface="Gill Sans MT"/>
              </a:rPr>
              <a:t>as </a:t>
            </a:r>
            <a:r>
              <a:rPr sz="905" spc="45" dirty="0">
                <a:solidFill>
                  <a:srgbClr val="58595B"/>
                </a:solidFill>
                <a:latin typeface="Gill Sans MT"/>
                <a:cs typeface="Gill Sans MT"/>
              </a:rPr>
              <a:t>smartphones </a:t>
            </a:r>
            <a:r>
              <a:rPr sz="905" spc="58" dirty="0">
                <a:solidFill>
                  <a:srgbClr val="58595B"/>
                </a:solidFill>
                <a:latin typeface="Gill Sans MT"/>
                <a:cs typeface="Gill Sans MT"/>
              </a:rPr>
              <a:t>and </a:t>
            </a:r>
            <a:r>
              <a:rPr sz="905" spc="29" dirty="0">
                <a:solidFill>
                  <a:srgbClr val="58595B"/>
                </a:solidFill>
                <a:latin typeface="Gill Sans MT"/>
                <a:cs typeface="Gill Sans MT"/>
              </a:rPr>
              <a:t>automobile </a:t>
            </a:r>
            <a:r>
              <a:rPr sz="905" spc="49" dirty="0">
                <a:solidFill>
                  <a:srgbClr val="58595B"/>
                </a:solidFill>
                <a:latin typeface="Gill Sans MT"/>
                <a:cs typeface="Gill Sans MT"/>
              </a:rPr>
              <a:t>dashboards. </a:t>
            </a:r>
            <a:r>
              <a:rPr sz="905" spc="53" dirty="0">
                <a:solidFill>
                  <a:srgbClr val="58595B"/>
                </a:solidFill>
                <a:latin typeface="Gill Sans MT"/>
                <a:cs typeface="Gill Sans MT"/>
              </a:rPr>
              <a:t>Smart  </a:t>
            </a:r>
            <a:r>
              <a:rPr sz="905" spc="45" dirty="0">
                <a:solidFill>
                  <a:srgbClr val="58595B"/>
                </a:solidFill>
                <a:latin typeface="Gill Sans MT"/>
                <a:cs typeface="Gill Sans MT"/>
              </a:rPr>
              <a:t>speakers </a:t>
            </a:r>
            <a:r>
              <a:rPr sz="905" spc="8" dirty="0">
                <a:solidFill>
                  <a:srgbClr val="58595B"/>
                </a:solidFill>
                <a:latin typeface="Gill Sans MT"/>
                <a:cs typeface="Gill Sans MT"/>
              </a:rPr>
              <a:t>will </a:t>
            </a:r>
            <a:r>
              <a:rPr sz="905" spc="25" dirty="0">
                <a:solidFill>
                  <a:srgbClr val="58595B"/>
                </a:solidFill>
                <a:latin typeface="Gill Sans MT"/>
                <a:cs typeface="Gill Sans MT"/>
              </a:rPr>
              <a:t>continue </a:t>
            </a:r>
            <a:r>
              <a:rPr sz="905" spc="-8" dirty="0">
                <a:solidFill>
                  <a:srgbClr val="58595B"/>
                </a:solidFill>
                <a:latin typeface="Gill Sans MT"/>
                <a:cs typeface="Gill Sans MT"/>
              </a:rPr>
              <a:t>to </a:t>
            </a:r>
            <a:r>
              <a:rPr sz="905" spc="37" dirty="0">
                <a:solidFill>
                  <a:srgbClr val="58595B"/>
                </a:solidFill>
                <a:latin typeface="Gill Sans MT"/>
                <a:cs typeface="Gill Sans MT"/>
              </a:rPr>
              <a:t>be </a:t>
            </a:r>
            <a:r>
              <a:rPr sz="905" spc="70" dirty="0">
                <a:solidFill>
                  <a:srgbClr val="58595B"/>
                </a:solidFill>
                <a:latin typeface="Gill Sans MT"/>
                <a:cs typeface="Gill Sans MT"/>
              </a:rPr>
              <a:t>an </a:t>
            </a:r>
            <a:r>
              <a:rPr sz="905" spc="25" dirty="0">
                <a:solidFill>
                  <a:srgbClr val="58595B"/>
                </a:solidFill>
                <a:latin typeface="Gill Sans MT"/>
                <a:cs typeface="Gill Sans MT"/>
              </a:rPr>
              <a:t>important </a:t>
            </a:r>
            <a:r>
              <a:rPr sz="905" spc="41" dirty="0">
                <a:solidFill>
                  <a:srgbClr val="58595B"/>
                </a:solidFill>
                <a:latin typeface="Gill Sans MT"/>
                <a:cs typeface="Gill Sans MT"/>
              </a:rPr>
              <a:t>consumer </a:t>
            </a:r>
            <a:r>
              <a:rPr sz="905" spc="21" dirty="0">
                <a:solidFill>
                  <a:srgbClr val="58595B"/>
                </a:solidFill>
                <a:latin typeface="Gill Sans MT"/>
                <a:cs typeface="Gill Sans MT"/>
              </a:rPr>
              <a:t>touchpoint  </a:t>
            </a:r>
            <a:r>
              <a:rPr sz="905" spc="58" dirty="0">
                <a:solidFill>
                  <a:srgbClr val="58595B"/>
                </a:solidFill>
                <a:latin typeface="Gill Sans MT"/>
                <a:cs typeface="Gill Sans MT"/>
              </a:rPr>
              <a:t>and </a:t>
            </a:r>
            <a:r>
              <a:rPr sz="905" spc="8" dirty="0">
                <a:solidFill>
                  <a:srgbClr val="58595B"/>
                </a:solidFill>
                <a:latin typeface="Gill Sans MT"/>
                <a:cs typeface="Gill Sans MT"/>
              </a:rPr>
              <a:t>likely </a:t>
            </a:r>
            <a:r>
              <a:rPr sz="905" spc="16" dirty="0">
                <a:solidFill>
                  <a:srgbClr val="58595B"/>
                </a:solidFill>
                <a:latin typeface="Gill Sans MT"/>
                <a:cs typeface="Gill Sans MT"/>
              </a:rPr>
              <a:t>the </a:t>
            </a:r>
            <a:r>
              <a:rPr sz="905" spc="45" dirty="0">
                <a:solidFill>
                  <a:srgbClr val="58595B"/>
                </a:solidFill>
                <a:latin typeface="Gill Sans MT"/>
                <a:cs typeface="Gill Sans MT"/>
              </a:rPr>
              <a:t>catalyst </a:t>
            </a:r>
            <a:r>
              <a:rPr sz="905" spc="4" dirty="0">
                <a:solidFill>
                  <a:srgbClr val="58595B"/>
                </a:solidFill>
                <a:latin typeface="Gill Sans MT"/>
                <a:cs typeface="Gill Sans MT"/>
              </a:rPr>
              <a:t>for </a:t>
            </a:r>
            <a:r>
              <a:rPr sz="905" spc="37" dirty="0">
                <a:solidFill>
                  <a:srgbClr val="58595B"/>
                </a:solidFill>
                <a:latin typeface="Gill Sans MT"/>
                <a:cs typeface="Gill Sans MT"/>
              </a:rPr>
              <a:t>increased </a:t>
            </a:r>
            <a:r>
              <a:rPr sz="905" spc="25" dirty="0">
                <a:solidFill>
                  <a:srgbClr val="58595B"/>
                </a:solidFill>
                <a:latin typeface="Gill Sans MT"/>
                <a:cs typeface="Gill Sans MT"/>
              </a:rPr>
              <a:t>voice </a:t>
            </a:r>
            <a:r>
              <a:rPr sz="905" spc="62" dirty="0">
                <a:solidFill>
                  <a:srgbClr val="58595B"/>
                </a:solidFill>
                <a:latin typeface="Gill Sans MT"/>
                <a:cs typeface="Gill Sans MT"/>
              </a:rPr>
              <a:t>assistant </a:t>
            </a:r>
            <a:r>
              <a:rPr sz="905" spc="58" dirty="0">
                <a:solidFill>
                  <a:srgbClr val="58595B"/>
                </a:solidFill>
                <a:latin typeface="Gill Sans MT"/>
                <a:cs typeface="Gill Sans MT"/>
              </a:rPr>
              <a:t>use </a:t>
            </a:r>
            <a:r>
              <a:rPr sz="905" spc="21" dirty="0">
                <a:solidFill>
                  <a:srgbClr val="58595B"/>
                </a:solidFill>
                <a:latin typeface="Gill Sans MT"/>
                <a:cs typeface="Gill Sans MT"/>
              </a:rPr>
              <a:t>on </a:t>
            </a:r>
            <a:r>
              <a:rPr sz="905" dirty="0">
                <a:solidFill>
                  <a:srgbClr val="58595B"/>
                </a:solidFill>
                <a:latin typeface="Gill Sans MT"/>
                <a:cs typeface="Gill Sans MT"/>
              </a:rPr>
              <a:t>other  </a:t>
            </a:r>
            <a:r>
              <a:rPr sz="905" spc="45" dirty="0">
                <a:solidFill>
                  <a:srgbClr val="58595B"/>
                </a:solidFill>
                <a:latin typeface="Gill Sans MT"/>
                <a:cs typeface="Gill Sans MT"/>
              </a:rPr>
              <a:t>devices</a:t>
            </a:r>
            <a:r>
              <a:rPr sz="905" spc="-37" dirty="0">
                <a:solidFill>
                  <a:srgbClr val="58595B"/>
                </a:solidFill>
                <a:latin typeface="Gill Sans MT"/>
                <a:cs typeface="Gill Sans MT"/>
              </a:rPr>
              <a:t> </a:t>
            </a:r>
            <a:r>
              <a:rPr sz="905" spc="29" dirty="0">
                <a:solidFill>
                  <a:srgbClr val="58595B"/>
                </a:solidFill>
                <a:latin typeface="Gill Sans MT"/>
                <a:cs typeface="Gill Sans MT"/>
              </a:rPr>
              <a:t>beyond</a:t>
            </a:r>
            <a:r>
              <a:rPr sz="905" spc="-33" dirty="0">
                <a:solidFill>
                  <a:srgbClr val="58595B"/>
                </a:solidFill>
                <a:latin typeface="Gill Sans MT"/>
                <a:cs typeface="Gill Sans MT"/>
              </a:rPr>
              <a:t> </a:t>
            </a:r>
            <a:r>
              <a:rPr sz="905" spc="41" dirty="0">
                <a:solidFill>
                  <a:srgbClr val="58595B"/>
                </a:solidFill>
                <a:latin typeface="Gill Sans MT"/>
                <a:cs typeface="Gill Sans MT"/>
              </a:rPr>
              <a:t>communications,</a:t>
            </a:r>
            <a:r>
              <a:rPr sz="905" spc="-37" dirty="0">
                <a:solidFill>
                  <a:srgbClr val="58595B"/>
                </a:solidFill>
                <a:latin typeface="Gill Sans MT"/>
                <a:cs typeface="Gill Sans MT"/>
              </a:rPr>
              <a:t> </a:t>
            </a:r>
            <a:r>
              <a:rPr sz="905" spc="37" dirty="0">
                <a:solidFill>
                  <a:srgbClr val="58595B"/>
                </a:solidFill>
                <a:latin typeface="Gill Sans MT"/>
                <a:cs typeface="Gill Sans MT"/>
              </a:rPr>
              <a:t>navigation,</a:t>
            </a:r>
            <a:r>
              <a:rPr sz="905" spc="-33" dirty="0">
                <a:solidFill>
                  <a:srgbClr val="58595B"/>
                </a:solidFill>
                <a:latin typeface="Gill Sans MT"/>
                <a:cs typeface="Gill Sans MT"/>
              </a:rPr>
              <a:t> </a:t>
            </a:r>
            <a:r>
              <a:rPr sz="905" spc="58" dirty="0">
                <a:solidFill>
                  <a:srgbClr val="58595B"/>
                </a:solidFill>
                <a:latin typeface="Gill Sans MT"/>
                <a:cs typeface="Gill Sans MT"/>
              </a:rPr>
              <a:t>and</a:t>
            </a:r>
            <a:r>
              <a:rPr sz="905" spc="-37" dirty="0">
                <a:solidFill>
                  <a:srgbClr val="58595B"/>
                </a:solidFill>
                <a:latin typeface="Gill Sans MT"/>
                <a:cs typeface="Gill Sans MT"/>
              </a:rPr>
              <a:t> </a:t>
            </a:r>
            <a:r>
              <a:rPr sz="905" spc="29" dirty="0">
                <a:solidFill>
                  <a:srgbClr val="58595B"/>
                </a:solidFill>
                <a:latin typeface="Gill Sans MT"/>
                <a:cs typeface="Gill Sans MT"/>
              </a:rPr>
              <a:t>alerts.</a:t>
            </a:r>
            <a:endParaRPr sz="905">
              <a:solidFill>
                <a:prstClr val="black"/>
              </a:solidFill>
              <a:latin typeface="Gill Sans MT"/>
              <a:cs typeface="Gill Sans MT"/>
            </a:endParaRPr>
          </a:p>
        </p:txBody>
      </p:sp>
      <p:sp>
        <p:nvSpPr>
          <p:cNvPr id="3" name="object 3"/>
          <p:cNvSpPr txBox="1"/>
          <p:nvPr/>
        </p:nvSpPr>
        <p:spPr>
          <a:xfrm>
            <a:off x="5601354" y="1417320"/>
            <a:ext cx="3233841" cy="4380082"/>
          </a:xfrm>
          <a:prstGeom prst="rect">
            <a:avLst/>
          </a:prstGeom>
        </p:spPr>
        <p:txBody>
          <a:bodyPr vert="horz" wrap="square" lIns="0" tIns="10450" rIns="0" bIns="0" rtlCol="0">
            <a:spAutoFit/>
          </a:bodyPr>
          <a:lstStyle/>
          <a:p>
            <a:pPr marL="10451" defTabSz="752460">
              <a:spcBef>
                <a:spcPts val="82"/>
              </a:spcBef>
            </a:pPr>
            <a:r>
              <a:rPr sz="1152" spc="-107" dirty="0">
                <a:solidFill>
                  <a:srgbClr val="3385F5"/>
                </a:solidFill>
                <a:latin typeface="Gill Sans MT"/>
                <a:cs typeface="Gill Sans MT"/>
              </a:rPr>
              <a:t>A </a:t>
            </a:r>
            <a:r>
              <a:rPr sz="1152" dirty="0">
                <a:solidFill>
                  <a:srgbClr val="3385F5"/>
                </a:solidFill>
                <a:latin typeface="Gill Sans MT"/>
                <a:cs typeface="Gill Sans MT"/>
              </a:rPr>
              <a:t>Catalyst </a:t>
            </a:r>
            <a:r>
              <a:rPr sz="1152" spc="-25" dirty="0">
                <a:solidFill>
                  <a:srgbClr val="3385F5"/>
                </a:solidFill>
                <a:latin typeface="Gill Sans MT"/>
                <a:cs typeface="Gill Sans MT"/>
              </a:rPr>
              <a:t>for </a:t>
            </a:r>
            <a:r>
              <a:rPr sz="1152" spc="4" dirty="0">
                <a:solidFill>
                  <a:srgbClr val="3385F5"/>
                </a:solidFill>
                <a:latin typeface="Gill Sans MT"/>
                <a:cs typeface="Gill Sans MT"/>
              </a:rPr>
              <a:t>Smart </a:t>
            </a:r>
            <a:r>
              <a:rPr sz="1152" spc="-49" dirty="0">
                <a:solidFill>
                  <a:srgbClr val="3385F5"/>
                </a:solidFill>
                <a:latin typeface="Gill Sans MT"/>
                <a:cs typeface="Gill Sans MT"/>
              </a:rPr>
              <a:t>Home</a:t>
            </a:r>
            <a:r>
              <a:rPr sz="1152" spc="-66" dirty="0">
                <a:solidFill>
                  <a:srgbClr val="3385F5"/>
                </a:solidFill>
                <a:latin typeface="Gill Sans MT"/>
                <a:cs typeface="Gill Sans MT"/>
              </a:rPr>
              <a:t> </a:t>
            </a:r>
            <a:r>
              <a:rPr sz="1152" spc="-29" dirty="0">
                <a:solidFill>
                  <a:srgbClr val="3385F5"/>
                </a:solidFill>
                <a:latin typeface="Gill Sans MT"/>
                <a:cs typeface="Gill Sans MT"/>
              </a:rPr>
              <a:t>Adoption</a:t>
            </a:r>
            <a:endParaRPr sz="1152">
              <a:solidFill>
                <a:prstClr val="black"/>
              </a:solidFill>
              <a:latin typeface="Gill Sans MT"/>
              <a:cs typeface="Gill Sans MT"/>
            </a:endParaRPr>
          </a:p>
          <a:p>
            <a:pPr marL="10451" marR="4180" defTabSz="752460">
              <a:lnSpc>
                <a:spcPct val="121300"/>
              </a:lnSpc>
              <a:spcBef>
                <a:spcPts val="769"/>
              </a:spcBef>
            </a:pPr>
            <a:r>
              <a:rPr sz="905" spc="-4" dirty="0">
                <a:solidFill>
                  <a:srgbClr val="58595B"/>
                </a:solidFill>
                <a:latin typeface="Gill Sans MT"/>
                <a:cs typeface="Gill Sans MT"/>
              </a:rPr>
              <a:t>It </a:t>
            </a:r>
            <a:r>
              <a:rPr sz="905" spc="53" dirty="0">
                <a:solidFill>
                  <a:srgbClr val="58595B"/>
                </a:solidFill>
                <a:latin typeface="Gill Sans MT"/>
                <a:cs typeface="Gill Sans MT"/>
              </a:rPr>
              <a:t>is </a:t>
            </a:r>
            <a:r>
              <a:rPr sz="905" spc="25" dirty="0">
                <a:solidFill>
                  <a:srgbClr val="58595B"/>
                </a:solidFill>
                <a:latin typeface="Gill Sans MT"/>
                <a:cs typeface="Gill Sans MT"/>
              </a:rPr>
              <a:t>widely believed that </a:t>
            </a:r>
            <a:r>
              <a:rPr sz="905" spc="16" dirty="0">
                <a:solidFill>
                  <a:srgbClr val="58595B"/>
                </a:solidFill>
                <a:latin typeface="Gill Sans MT"/>
                <a:cs typeface="Gill Sans MT"/>
              </a:rPr>
              <a:t>the first </a:t>
            </a:r>
            <a:r>
              <a:rPr sz="905" spc="45" dirty="0">
                <a:solidFill>
                  <a:srgbClr val="58595B"/>
                </a:solidFill>
                <a:latin typeface="Gill Sans MT"/>
                <a:cs typeface="Gill Sans MT"/>
              </a:rPr>
              <a:t>wave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9" dirty="0">
                <a:solidFill>
                  <a:srgbClr val="58595B"/>
                </a:solidFill>
                <a:latin typeface="Gill Sans MT"/>
                <a:cs typeface="Gill Sans MT"/>
              </a:rPr>
              <a:t>adop-  </a:t>
            </a:r>
            <a:r>
              <a:rPr sz="905" spc="8" dirty="0">
                <a:solidFill>
                  <a:srgbClr val="58595B"/>
                </a:solidFill>
                <a:latin typeface="Gill Sans MT"/>
                <a:cs typeface="Gill Sans MT"/>
              </a:rPr>
              <a:t>tion</a:t>
            </a:r>
            <a:r>
              <a:rPr sz="905" spc="-33" dirty="0">
                <a:solidFill>
                  <a:srgbClr val="58595B"/>
                </a:solidFill>
                <a:latin typeface="Gill Sans MT"/>
                <a:cs typeface="Gill Sans MT"/>
              </a:rPr>
              <a:t> </a:t>
            </a:r>
            <a:r>
              <a:rPr sz="905" spc="78" dirty="0">
                <a:solidFill>
                  <a:srgbClr val="58595B"/>
                </a:solidFill>
                <a:latin typeface="Gill Sans MT"/>
                <a:cs typeface="Gill Sans MT"/>
              </a:rPr>
              <a:t>was</a:t>
            </a:r>
            <a:r>
              <a:rPr sz="905" spc="-29" dirty="0">
                <a:solidFill>
                  <a:srgbClr val="58595B"/>
                </a:solidFill>
                <a:latin typeface="Gill Sans MT"/>
                <a:cs typeface="Gill Sans MT"/>
              </a:rPr>
              <a:t> </a:t>
            </a:r>
            <a:r>
              <a:rPr sz="905" spc="16" dirty="0">
                <a:solidFill>
                  <a:srgbClr val="58595B"/>
                </a:solidFill>
                <a:latin typeface="Gill Sans MT"/>
                <a:cs typeface="Gill Sans MT"/>
              </a:rPr>
              <a:t>driven</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21" dirty="0">
                <a:solidFill>
                  <a:srgbClr val="58595B"/>
                </a:solidFill>
                <a:latin typeface="Gill Sans MT"/>
                <a:cs typeface="Gill Sans MT"/>
              </a:rPr>
              <a:t>part</a:t>
            </a:r>
            <a:r>
              <a:rPr sz="905" spc="-29" dirty="0">
                <a:solidFill>
                  <a:srgbClr val="58595B"/>
                </a:solidFill>
                <a:latin typeface="Gill Sans MT"/>
                <a:cs typeface="Gill Sans MT"/>
              </a:rPr>
              <a:t> </a:t>
            </a:r>
            <a:r>
              <a:rPr sz="905" spc="37" dirty="0">
                <a:solidFill>
                  <a:srgbClr val="58595B"/>
                </a:solidFill>
                <a:latin typeface="Gill Sans MT"/>
                <a:cs typeface="Gill Sans MT"/>
              </a:rPr>
              <a:t>by</a:t>
            </a:r>
            <a:r>
              <a:rPr sz="905" spc="-29" dirty="0">
                <a:solidFill>
                  <a:srgbClr val="58595B"/>
                </a:solidFill>
                <a:latin typeface="Gill Sans MT"/>
                <a:cs typeface="Gill Sans MT"/>
              </a:rPr>
              <a:t> </a:t>
            </a:r>
            <a:r>
              <a:rPr sz="905" spc="49" dirty="0">
                <a:solidFill>
                  <a:srgbClr val="58595B"/>
                </a:solidFill>
                <a:latin typeface="Gill Sans MT"/>
                <a:cs typeface="Gill Sans MT"/>
              </a:rPr>
              <a:t>smart</a:t>
            </a:r>
            <a:r>
              <a:rPr sz="905" spc="-29" dirty="0">
                <a:solidFill>
                  <a:srgbClr val="58595B"/>
                </a:solidFill>
                <a:latin typeface="Gill Sans MT"/>
                <a:cs typeface="Gill Sans MT"/>
              </a:rPr>
              <a:t> </a:t>
            </a:r>
            <a:r>
              <a:rPr sz="905" spc="45" dirty="0">
                <a:solidFill>
                  <a:srgbClr val="58595B"/>
                </a:solidFill>
                <a:latin typeface="Gill Sans MT"/>
                <a:cs typeface="Gill Sans MT"/>
              </a:rPr>
              <a:t>home</a:t>
            </a:r>
            <a:r>
              <a:rPr sz="905" spc="-33" dirty="0">
                <a:solidFill>
                  <a:srgbClr val="58595B"/>
                </a:solidFill>
                <a:latin typeface="Gill Sans MT"/>
                <a:cs typeface="Gill Sans MT"/>
              </a:rPr>
              <a:t> </a:t>
            </a:r>
            <a:r>
              <a:rPr sz="905" spc="21" dirty="0">
                <a:solidFill>
                  <a:srgbClr val="58595B"/>
                </a:solidFill>
                <a:latin typeface="Gill Sans MT"/>
                <a:cs typeface="Gill Sans MT"/>
              </a:rPr>
              <a:t>early</a:t>
            </a:r>
            <a:r>
              <a:rPr sz="905" spc="-29" dirty="0">
                <a:solidFill>
                  <a:srgbClr val="58595B"/>
                </a:solidFill>
                <a:latin typeface="Gill Sans MT"/>
                <a:cs typeface="Gill Sans MT"/>
              </a:rPr>
              <a:t> </a:t>
            </a:r>
            <a:r>
              <a:rPr sz="905" spc="29" dirty="0">
                <a:solidFill>
                  <a:srgbClr val="58595B"/>
                </a:solidFill>
                <a:latin typeface="Gill Sans MT"/>
                <a:cs typeface="Gill Sans MT"/>
              </a:rPr>
              <a:t>adopters.</a:t>
            </a:r>
            <a:r>
              <a:rPr sz="905" spc="-29" dirty="0">
                <a:solidFill>
                  <a:srgbClr val="58595B"/>
                </a:solidFill>
                <a:latin typeface="Gill Sans MT"/>
                <a:cs typeface="Gill Sans MT"/>
              </a:rPr>
              <a:t> </a:t>
            </a:r>
            <a:r>
              <a:rPr sz="905" spc="-4" dirty="0">
                <a:solidFill>
                  <a:srgbClr val="58595B"/>
                </a:solidFill>
                <a:latin typeface="Gill Sans MT"/>
                <a:cs typeface="Gill Sans MT"/>
              </a:rPr>
              <a:t>It</a:t>
            </a:r>
            <a:r>
              <a:rPr sz="905" spc="-33" dirty="0">
                <a:solidFill>
                  <a:srgbClr val="58595B"/>
                </a:solidFill>
                <a:latin typeface="Gill Sans MT"/>
                <a:cs typeface="Gill Sans MT"/>
              </a:rPr>
              <a:t> </a:t>
            </a:r>
            <a:r>
              <a:rPr sz="905" spc="78" dirty="0">
                <a:solidFill>
                  <a:srgbClr val="58595B"/>
                </a:solidFill>
                <a:latin typeface="Gill Sans MT"/>
                <a:cs typeface="Gill Sans MT"/>
              </a:rPr>
              <a:t>was</a:t>
            </a:r>
            <a:r>
              <a:rPr sz="905" spc="-29" dirty="0">
                <a:solidFill>
                  <a:srgbClr val="58595B"/>
                </a:solidFill>
                <a:latin typeface="Gill Sans MT"/>
                <a:cs typeface="Gill Sans MT"/>
              </a:rPr>
              <a:t> </a:t>
            </a:r>
            <a:r>
              <a:rPr sz="905" spc="21" dirty="0">
                <a:solidFill>
                  <a:srgbClr val="58595B"/>
                </a:solidFill>
                <a:latin typeface="Gill Sans MT"/>
                <a:cs typeface="Gill Sans MT"/>
              </a:rPr>
              <a:t>one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16" dirty="0">
                <a:solidFill>
                  <a:srgbClr val="58595B"/>
                </a:solidFill>
                <a:latin typeface="Gill Sans MT"/>
                <a:cs typeface="Gill Sans MT"/>
              </a:rPr>
              <a:t>first</a:t>
            </a:r>
            <a:r>
              <a:rPr sz="905" spc="-33" dirty="0">
                <a:solidFill>
                  <a:srgbClr val="58595B"/>
                </a:solidFill>
                <a:latin typeface="Gill Sans MT"/>
                <a:cs typeface="Gill Sans MT"/>
              </a:rPr>
              <a:t> </a:t>
            </a:r>
            <a:r>
              <a:rPr sz="905" spc="16" dirty="0">
                <a:solidFill>
                  <a:srgbClr val="58595B"/>
                </a:solidFill>
                <a:latin typeface="Gill Sans MT"/>
                <a:cs typeface="Gill Sans MT"/>
              </a:rPr>
              <a:t>robust</a:t>
            </a:r>
            <a:r>
              <a:rPr sz="905" spc="-29" dirty="0">
                <a:solidFill>
                  <a:srgbClr val="58595B"/>
                </a:solidFill>
                <a:latin typeface="Gill Sans MT"/>
                <a:cs typeface="Gill Sans MT"/>
              </a:rPr>
              <a:t> </a:t>
            </a:r>
            <a:r>
              <a:rPr sz="905" spc="58" dirty="0">
                <a:solidFill>
                  <a:srgbClr val="58595B"/>
                </a:solidFill>
                <a:latin typeface="Gill Sans MT"/>
                <a:cs typeface="Gill Sans MT"/>
              </a:rPr>
              <a:t>use</a:t>
            </a:r>
            <a:r>
              <a:rPr sz="905" spc="-33" dirty="0">
                <a:solidFill>
                  <a:srgbClr val="58595B"/>
                </a:solidFill>
                <a:latin typeface="Gill Sans MT"/>
                <a:cs typeface="Gill Sans MT"/>
              </a:rPr>
              <a:t> </a:t>
            </a:r>
            <a:r>
              <a:rPr sz="905" spc="78" dirty="0">
                <a:solidFill>
                  <a:srgbClr val="58595B"/>
                </a:solidFill>
                <a:latin typeface="Gill Sans MT"/>
                <a:cs typeface="Gill Sans MT"/>
              </a:rPr>
              <a:t>cases</a:t>
            </a:r>
            <a:r>
              <a:rPr sz="905" spc="-29"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16" dirty="0">
                <a:solidFill>
                  <a:srgbClr val="58595B"/>
                </a:solidFill>
                <a:latin typeface="Gill Sans MT"/>
                <a:cs typeface="Gill Sans MT"/>
              </a:rPr>
              <a:t>the</a:t>
            </a:r>
            <a:r>
              <a:rPr sz="905" spc="-29" dirty="0">
                <a:solidFill>
                  <a:srgbClr val="58595B"/>
                </a:solidFill>
                <a:latin typeface="Gill Sans MT"/>
                <a:cs typeface="Gill Sans MT"/>
              </a:rPr>
              <a:t> </a:t>
            </a:r>
            <a:r>
              <a:rPr sz="905" spc="41" dirty="0">
                <a:solidFill>
                  <a:srgbClr val="58595B"/>
                </a:solidFill>
                <a:latin typeface="Gill Sans MT"/>
                <a:cs typeface="Gill Sans MT"/>
              </a:rPr>
              <a:t>devices.</a:t>
            </a:r>
            <a:r>
              <a:rPr sz="905" spc="-29" dirty="0">
                <a:solidFill>
                  <a:srgbClr val="58595B"/>
                </a:solidFill>
                <a:latin typeface="Gill Sans MT"/>
                <a:cs typeface="Gill Sans MT"/>
              </a:rPr>
              <a:t> </a:t>
            </a:r>
            <a:r>
              <a:rPr sz="905" spc="-4" dirty="0">
                <a:solidFill>
                  <a:srgbClr val="58595B"/>
                </a:solidFill>
                <a:latin typeface="Gill Sans MT"/>
                <a:cs typeface="Gill Sans MT"/>
              </a:rPr>
              <a:t>However,</a:t>
            </a:r>
            <a:r>
              <a:rPr sz="905" spc="-33" dirty="0">
                <a:solidFill>
                  <a:srgbClr val="58595B"/>
                </a:solidFill>
                <a:latin typeface="Gill Sans MT"/>
                <a:cs typeface="Gill Sans MT"/>
              </a:rPr>
              <a:t> </a:t>
            </a:r>
            <a:r>
              <a:rPr sz="905" spc="-8" dirty="0">
                <a:solidFill>
                  <a:srgbClr val="58595B"/>
                </a:solidFill>
                <a:latin typeface="Gill Sans MT"/>
                <a:cs typeface="Gill Sans MT"/>
              </a:rPr>
              <a:t>it</a:t>
            </a:r>
            <a:r>
              <a:rPr sz="905" spc="-29" dirty="0">
                <a:solidFill>
                  <a:srgbClr val="58595B"/>
                </a:solidFill>
                <a:latin typeface="Gill Sans MT"/>
                <a:cs typeface="Gill Sans MT"/>
              </a:rPr>
              <a:t> </a:t>
            </a:r>
            <a:r>
              <a:rPr sz="905" spc="74" dirty="0">
                <a:solidFill>
                  <a:srgbClr val="58595B"/>
                </a:solidFill>
                <a:latin typeface="Gill Sans MT"/>
                <a:cs typeface="Gill Sans MT"/>
              </a:rPr>
              <a:t>may</a:t>
            </a:r>
            <a:r>
              <a:rPr sz="905" spc="-33" dirty="0">
                <a:solidFill>
                  <a:srgbClr val="58595B"/>
                </a:solidFill>
                <a:latin typeface="Gill Sans MT"/>
                <a:cs typeface="Gill Sans MT"/>
              </a:rPr>
              <a:t> </a:t>
            </a:r>
            <a:r>
              <a:rPr sz="905" spc="37" dirty="0">
                <a:solidFill>
                  <a:srgbClr val="58595B"/>
                </a:solidFill>
                <a:latin typeface="Gill Sans MT"/>
                <a:cs typeface="Gill Sans MT"/>
              </a:rPr>
              <a:t>be  </a:t>
            </a:r>
            <a:r>
              <a:rPr sz="905" spc="25" dirty="0">
                <a:solidFill>
                  <a:srgbClr val="58595B"/>
                </a:solidFill>
                <a:latin typeface="Gill Sans MT"/>
                <a:cs typeface="Gill Sans MT"/>
              </a:rPr>
              <a:t>that </a:t>
            </a:r>
            <a:r>
              <a:rPr sz="905" spc="16" dirty="0">
                <a:solidFill>
                  <a:srgbClr val="58595B"/>
                </a:solidFill>
                <a:latin typeface="Gill Sans MT"/>
                <a:cs typeface="Gill Sans MT"/>
              </a:rPr>
              <a:t>the </a:t>
            </a:r>
            <a:r>
              <a:rPr sz="905" spc="45" dirty="0">
                <a:solidFill>
                  <a:srgbClr val="58595B"/>
                </a:solidFill>
                <a:latin typeface="Gill Sans MT"/>
                <a:cs typeface="Gill Sans MT"/>
              </a:rPr>
              <a:t>catalyst </a:t>
            </a:r>
            <a:r>
              <a:rPr sz="905" spc="33" dirty="0">
                <a:solidFill>
                  <a:srgbClr val="58595B"/>
                </a:solidFill>
                <a:latin typeface="Gill Sans MT"/>
                <a:cs typeface="Gill Sans MT"/>
              </a:rPr>
              <a:t>behind </a:t>
            </a:r>
            <a:r>
              <a:rPr sz="905" spc="16" dirty="0">
                <a:solidFill>
                  <a:srgbClr val="58595B"/>
                </a:solidFill>
                <a:latin typeface="Gill Sans MT"/>
                <a:cs typeface="Gill Sans MT"/>
              </a:rPr>
              <a:t>the </a:t>
            </a:r>
            <a:r>
              <a:rPr sz="905" spc="8" dirty="0">
                <a:solidFill>
                  <a:srgbClr val="58595B"/>
                </a:solidFill>
                <a:latin typeface="Gill Sans MT"/>
                <a:cs typeface="Gill Sans MT"/>
              </a:rPr>
              <a:t>next </a:t>
            </a:r>
            <a:r>
              <a:rPr sz="905" spc="45" dirty="0">
                <a:solidFill>
                  <a:srgbClr val="58595B"/>
                </a:solidFill>
                <a:latin typeface="Gill Sans MT"/>
                <a:cs typeface="Gill Sans MT"/>
              </a:rPr>
              <a:t>wave </a:t>
            </a:r>
            <a:r>
              <a:rPr sz="905" spc="37" dirty="0">
                <a:solidFill>
                  <a:srgbClr val="58595B"/>
                </a:solidFill>
                <a:latin typeface="Gill Sans MT"/>
                <a:cs typeface="Gill Sans MT"/>
              </a:rPr>
              <a:t>of </a:t>
            </a:r>
            <a:r>
              <a:rPr sz="905" spc="49" dirty="0">
                <a:solidFill>
                  <a:srgbClr val="58595B"/>
                </a:solidFill>
                <a:latin typeface="Gill Sans MT"/>
                <a:cs typeface="Gill Sans MT"/>
              </a:rPr>
              <a:t>smart </a:t>
            </a:r>
            <a:r>
              <a:rPr sz="905" spc="45" dirty="0">
                <a:solidFill>
                  <a:srgbClr val="58595B"/>
                </a:solidFill>
                <a:latin typeface="Gill Sans MT"/>
                <a:cs typeface="Gill Sans MT"/>
              </a:rPr>
              <a:t>home </a:t>
            </a:r>
            <a:r>
              <a:rPr sz="905" spc="29" dirty="0">
                <a:solidFill>
                  <a:srgbClr val="58595B"/>
                </a:solidFill>
                <a:latin typeface="Gill Sans MT"/>
                <a:cs typeface="Gill Sans MT"/>
              </a:rPr>
              <a:t>adoption  </a:t>
            </a:r>
            <a:r>
              <a:rPr sz="905" spc="8" dirty="0">
                <a:solidFill>
                  <a:srgbClr val="58595B"/>
                </a:solidFill>
                <a:latin typeface="Gill Sans MT"/>
                <a:cs typeface="Gill Sans MT"/>
              </a:rPr>
              <a:t>will </a:t>
            </a:r>
            <a:r>
              <a:rPr sz="905" spc="37" dirty="0">
                <a:solidFill>
                  <a:srgbClr val="58595B"/>
                </a:solidFill>
                <a:latin typeface="Gill Sans MT"/>
                <a:cs typeface="Gill Sans MT"/>
              </a:rPr>
              <a:t>be </a:t>
            </a:r>
            <a:r>
              <a:rPr sz="905" spc="16" dirty="0">
                <a:solidFill>
                  <a:srgbClr val="58595B"/>
                </a:solidFill>
                <a:latin typeface="Gill Sans MT"/>
                <a:cs typeface="Gill Sans MT"/>
              </a:rPr>
              <a:t>the </a:t>
            </a:r>
            <a:r>
              <a:rPr sz="905" spc="33" dirty="0">
                <a:solidFill>
                  <a:srgbClr val="58595B"/>
                </a:solidFill>
                <a:latin typeface="Gill Sans MT"/>
                <a:cs typeface="Gill Sans MT"/>
              </a:rPr>
              <a:t>growing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9" dirty="0">
                <a:solidFill>
                  <a:srgbClr val="58595B"/>
                </a:solidFill>
                <a:latin typeface="Gill Sans MT"/>
                <a:cs typeface="Gill Sans MT"/>
              </a:rPr>
              <a:t>user </a:t>
            </a:r>
            <a:r>
              <a:rPr sz="905" spc="58" dirty="0">
                <a:solidFill>
                  <a:srgbClr val="58595B"/>
                </a:solidFill>
                <a:latin typeface="Gill Sans MT"/>
                <a:cs typeface="Gill Sans MT"/>
              </a:rPr>
              <a:t>base. </a:t>
            </a:r>
            <a:r>
              <a:rPr sz="905" spc="41" dirty="0">
                <a:solidFill>
                  <a:srgbClr val="58595B"/>
                </a:solidFill>
                <a:latin typeface="Gill Sans MT"/>
                <a:cs typeface="Gill Sans MT"/>
              </a:rPr>
              <a:t>If </a:t>
            </a:r>
            <a:r>
              <a:rPr sz="905" spc="21" dirty="0">
                <a:solidFill>
                  <a:srgbClr val="58595B"/>
                </a:solidFill>
                <a:latin typeface="Gill Sans MT"/>
                <a:cs typeface="Gill Sans MT"/>
              </a:rPr>
              <a:t>you </a:t>
            </a:r>
            <a:r>
              <a:rPr sz="905" spc="25" dirty="0">
                <a:solidFill>
                  <a:srgbClr val="58595B"/>
                </a:solidFill>
                <a:latin typeface="Gill Sans MT"/>
                <a:cs typeface="Gill Sans MT"/>
              </a:rPr>
              <a:t>exclude  </a:t>
            </a:r>
            <a:r>
              <a:rPr sz="905" spc="49" dirty="0">
                <a:solidFill>
                  <a:srgbClr val="58595B"/>
                </a:solidFill>
                <a:latin typeface="Gill Sans MT"/>
                <a:cs typeface="Gill Sans MT"/>
              </a:rPr>
              <a:t>smart</a:t>
            </a:r>
            <a:r>
              <a:rPr sz="905" spc="-49" dirty="0">
                <a:solidFill>
                  <a:srgbClr val="58595B"/>
                </a:solidFill>
                <a:latin typeface="Gill Sans MT"/>
                <a:cs typeface="Gill Sans MT"/>
              </a:rPr>
              <a:t> </a:t>
            </a:r>
            <a:r>
              <a:rPr sz="905" spc="37" dirty="0">
                <a:solidFill>
                  <a:srgbClr val="58595B"/>
                </a:solidFill>
                <a:latin typeface="Gill Sans MT"/>
                <a:cs typeface="Gill Sans MT"/>
              </a:rPr>
              <a:t>TVs</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16" dirty="0">
                <a:solidFill>
                  <a:srgbClr val="58595B"/>
                </a:solidFill>
                <a:latin typeface="Gill Sans MT"/>
                <a:cs typeface="Gill Sans MT"/>
              </a:rPr>
              <a:t>voice-interactive</a:t>
            </a:r>
            <a:r>
              <a:rPr sz="905" spc="-29" dirty="0">
                <a:solidFill>
                  <a:srgbClr val="58595B"/>
                </a:solidFill>
                <a:latin typeface="Gill Sans MT"/>
                <a:cs typeface="Gill Sans MT"/>
              </a:rPr>
              <a:t> </a:t>
            </a:r>
            <a:r>
              <a:rPr sz="905" spc="49" dirty="0">
                <a:solidFill>
                  <a:srgbClr val="58595B"/>
                </a:solidFill>
                <a:latin typeface="Gill Sans MT"/>
                <a:cs typeface="Gill Sans MT"/>
              </a:rPr>
              <a:t>media</a:t>
            </a:r>
            <a:r>
              <a:rPr sz="905" spc="-33" dirty="0">
                <a:solidFill>
                  <a:srgbClr val="58595B"/>
                </a:solidFill>
                <a:latin typeface="Gill Sans MT"/>
                <a:cs typeface="Gill Sans MT"/>
              </a:rPr>
              <a:t> </a:t>
            </a:r>
            <a:r>
              <a:rPr sz="905" spc="29" dirty="0">
                <a:solidFill>
                  <a:srgbClr val="58595B"/>
                </a:solidFill>
                <a:latin typeface="Gill Sans MT"/>
                <a:cs typeface="Gill Sans MT"/>
              </a:rPr>
              <a:t>boxes</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58" dirty="0">
                <a:solidFill>
                  <a:srgbClr val="58595B"/>
                </a:solidFill>
                <a:latin typeface="Gill Sans MT"/>
                <a:cs typeface="Gill Sans MT"/>
              </a:rPr>
              <a:t>focus</a:t>
            </a:r>
            <a:r>
              <a:rPr sz="905" spc="-29" dirty="0">
                <a:solidFill>
                  <a:srgbClr val="58595B"/>
                </a:solidFill>
                <a:latin typeface="Gill Sans MT"/>
                <a:cs typeface="Gill Sans MT"/>
              </a:rPr>
              <a:t> </a:t>
            </a:r>
            <a:r>
              <a:rPr sz="905" spc="33" dirty="0">
                <a:solidFill>
                  <a:srgbClr val="58595B"/>
                </a:solidFill>
                <a:latin typeface="Gill Sans MT"/>
                <a:cs typeface="Gill Sans MT"/>
              </a:rPr>
              <a:t>just</a:t>
            </a:r>
            <a:r>
              <a:rPr sz="905" spc="-33" dirty="0">
                <a:solidFill>
                  <a:srgbClr val="58595B"/>
                </a:solidFill>
                <a:latin typeface="Gill Sans MT"/>
                <a:cs typeface="Gill Sans MT"/>
              </a:rPr>
              <a:t> </a:t>
            </a:r>
            <a:r>
              <a:rPr sz="905" spc="21" dirty="0">
                <a:solidFill>
                  <a:srgbClr val="58595B"/>
                </a:solidFill>
                <a:latin typeface="Gill Sans MT"/>
                <a:cs typeface="Gill Sans MT"/>
              </a:rPr>
              <a:t>on  </a:t>
            </a:r>
            <a:r>
              <a:rPr sz="905" spc="45" dirty="0">
                <a:solidFill>
                  <a:srgbClr val="58595B"/>
                </a:solidFill>
                <a:latin typeface="Gill Sans MT"/>
                <a:cs typeface="Gill Sans MT"/>
              </a:rPr>
              <a:t>home </a:t>
            </a:r>
            <a:r>
              <a:rPr sz="905" spc="29" dirty="0">
                <a:solidFill>
                  <a:srgbClr val="58595B"/>
                </a:solidFill>
                <a:latin typeface="Gill Sans MT"/>
                <a:cs typeface="Gill Sans MT"/>
              </a:rPr>
              <a:t>automation, </a:t>
            </a:r>
            <a:r>
              <a:rPr sz="905" spc="4" dirty="0">
                <a:solidFill>
                  <a:srgbClr val="58595B"/>
                </a:solidFill>
                <a:latin typeface="Gill Sans MT"/>
                <a:cs typeface="Gill Sans MT"/>
              </a:rPr>
              <a:t>there </a:t>
            </a:r>
            <a:r>
              <a:rPr sz="905" spc="21" dirty="0">
                <a:solidFill>
                  <a:srgbClr val="58595B"/>
                </a:solidFill>
                <a:latin typeface="Gill Sans MT"/>
                <a:cs typeface="Gill Sans MT"/>
              </a:rPr>
              <a:t>are </a:t>
            </a:r>
            <a:r>
              <a:rPr sz="905" spc="25" dirty="0">
                <a:solidFill>
                  <a:srgbClr val="58595B"/>
                </a:solidFill>
                <a:latin typeface="Gill Sans MT"/>
                <a:cs typeface="Gill Sans MT"/>
              </a:rPr>
              <a:t>now </a:t>
            </a:r>
            <a:r>
              <a:rPr sz="905" spc="16" dirty="0">
                <a:solidFill>
                  <a:srgbClr val="58595B"/>
                </a:solidFill>
                <a:latin typeface="Gill Sans MT"/>
                <a:cs typeface="Gill Sans MT"/>
              </a:rPr>
              <a:t>more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house-  </a:t>
            </a:r>
            <a:r>
              <a:rPr sz="905" spc="37" dirty="0">
                <a:solidFill>
                  <a:srgbClr val="58595B"/>
                </a:solidFill>
                <a:latin typeface="Gill Sans MT"/>
                <a:cs typeface="Gill Sans MT"/>
              </a:rPr>
              <a:t>holds. </a:t>
            </a:r>
            <a:r>
              <a:rPr sz="905" spc="25" dirty="0">
                <a:solidFill>
                  <a:srgbClr val="58595B"/>
                </a:solidFill>
                <a:latin typeface="Gill Sans MT"/>
                <a:cs typeface="Gill Sans MT"/>
              </a:rPr>
              <a:t>That </a:t>
            </a:r>
            <a:r>
              <a:rPr sz="905" spc="74" dirty="0">
                <a:solidFill>
                  <a:srgbClr val="58595B"/>
                </a:solidFill>
                <a:latin typeface="Gill Sans MT"/>
                <a:cs typeface="Gill Sans MT"/>
              </a:rPr>
              <a:t>means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5" dirty="0">
                <a:solidFill>
                  <a:srgbClr val="58595B"/>
                </a:solidFill>
                <a:latin typeface="Gill Sans MT"/>
                <a:cs typeface="Gill Sans MT"/>
              </a:rPr>
              <a:t>ownership </a:t>
            </a:r>
            <a:r>
              <a:rPr sz="905" spc="66" dirty="0">
                <a:solidFill>
                  <a:srgbClr val="58595B"/>
                </a:solidFill>
                <a:latin typeface="Gill Sans MT"/>
                <a:cs typeface="Gill Sans MT"/>
              </a:rPr>
              <a:t>can </a:t>
            </a:r>
            <a:r>
              <a:rPr sz="905" spc="37" dirty="0">
                <a:solidFill>
                  <a:srgbClr val="58595B"/>
                </a:solidFill>
                <a:latin typeface="Gill Sans MT"/>
                <a:cs typeface="Gill Sans MT"/>
              </a:rPr>
              <a:t>be </a:t>
            </a:r>
            <a:r>
              <a:rPr sz="905" spc="94" dirty="0">
                <a:solidFill>
                  <a:srgbClr val="58595B"/>
                </a:solidFill>
                <a:latin typeface="Gill Sans MT"/>
                <a:cs typeface="Gill Sans MT"/>
              </a:rPr>
              <a:t>a </a:t>
            </a:r>
            <a:r>
              <a:rPr sz="905" spc="8" dirty="0">
                <a:solidFill>
                  <a:srgbClr val="58595B"/>
                </a:solidFill>
                <a:latin typeface="Gill Sans MT"/>
                <a:cs typeface="Gill Sans MT"/>
              </a:rPr>
              <a:t>fertile  </a:t>
            </a:r>
            <a:r>
              <a:rPr sz="905" spc="29" dirty="0">
                <a:solidFill>
                  <a:srgbClr val="58595B"/>
                </a:solidFill>
                <a:latin typeface="Gill Sans MT"/>
                <a:cs typeface="Gill Sans MT"/>
              </a:rPr>
              <a:t>source</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33" dirty="0">
                <a:solidFill>
                  <a:srgbClr val="58595B"/>
                </a:solidFill>
                <a:latin typeface="Gill Sans MT"/>
                <a:cs typeface="Gill Sans MT"/>
              </a:rPr>
              <a:t>new</a:t>
            </a:r>
            <a:r>
              <a:rPr sz="905" spc="-33" dirty="0">
                <a:solidFill>
                  <a:srgbClr val="58595B"/>
                </a:solidFill>
                <a:latin typeface="Gill Sans MT"/>
                <a:cs typeface="Gill Sans MT"/>
              </a:rPr>
              <a:t> </a:t>
            </a:r>
            <a:r>
              <a:rPr sz="905" spc="41" dirty="0">
                <a:solidFill>
                  <a:srgbClr val="58595B"/>
                </a:solidFill>
                <a:latin typeface="Gill Sans MT"/>
                <a:cs typeface="Gill Sans MT"/>
              </a:rPr>
              <a:t>customers</a:t>
            </a:r>
            <a:r>
              <a:rPr sz="905" spc="-33" dirty="0">
                <a:solidFill>
                  <a:srgbClr val="58595B"/>
                </a:solidFill>
                <a:latin typeface="Gill Sans MT"/>
                <a:cs typeface="Gill Sans MT"/>
              </a:rPr>
              <a:t> </a:t>
            </a:r>
            <a:r>
              <a:rPr sz="905" spc="4" dirty="0">
                <a:solidFill>
                  <a:srgbClr val="58595B"/>
                </a:solidFill>
                <a:latin typeface="Gill Sans MT"/>
                <a:cs typeface="Gill Sans MT"/>
              </a:rPr>
              <a:t>for</a:t>
            </a:r>
            <a:r>
              <a:rPr sz="905" spc="-33" dirty="0">
                <a:solidFill>
                  <a:srgbClr val="58595B"/>
                </a:solidFill>
                <a:latin typeface="Gill Sans MT"/>
                <a:cs typeface="Gill Sans MT"/>
              </a:rPr>
              <a:t> </a:t>
            </a:r>
            <a:r>
              <a:rPr sz="905" spc="49" dirty="0">
                <a:solidFill>
                  <a:srgbClr val="58595B"/>
                </a:solidFill>
                <a:latin typeface="Gill Sans MT"/>
                <a:cs typeface="Gill Sans MT"/>
              </a:rPr>
              <a:t>smart</a:t>
            </a:r>
            <a:r>
              <a:rPr sz="905" spc="-33" dirty="0">
                <a:solidFill>
                  <a:srgbClr val="58595B"/>
                </a:solidFill>
                <a:latin typeface="Gill Sans MT"/>
                <a:cs typeface="Gill Sans MT"/>
              </a:rPr>
              <a:t> </a:t>
            </a:r>
            <a:r>
              <a:rPr sz="905" spc="45" dirty="0">
                <a:solidFill>
                  <a:srgbClr val="58595B"/>
                </a:solidFill>
                <a:latin typeface="Gill Sans MT"/>
                <a:cs typeface="Gill Sans MT"/>
              </a:rPr>
              <a:t>home</a:t>
            </a:r>
            <a:r>
              <a:rPr sz="905" spc="-33" dirty="0">
                <a:solidFill>
                  <a:srgbClr val="58595B"/>
                </a:solidFill>
                <a:latin typeface="Gill Sans MT"/>
                <a:cs typeface="Gill Sans MT"/>
              </a:rPr>
              <a:t> </a:t>
            </a:r>
            <a:r>
              <a:rPr sz="905" spc="33" dirty="0">
                <a:solidFill>
                  <a:srgbClr val="58595B"/>
                </a:solidFill>
                <a:latin typeface="Gill Sans MT"/>
                <a:cs typeface="Gill Sans MT"/>
              </a:rPr>
              <a:t>automation</a:t>
            </a:r>
            <a:r>
              <a:rPr sz="905" spc="-33" dirty="0">
                <a:solidFill>
                  <a:srgbClr val="58595B"/>
                </a:solidFill>
                <a:latin typeface="Gill Sans MT"/>
                <a:cs typeface="Gill Sans MT"/>
              </a:rPr>
              <a:t> </a:t>
            </a:r>
            <a:r>
              <a:rPr sz="905" spc="29" dirty="0">
                <a:solidFill>
                  <a:srgbClr val="58595B"/>
                </a:solidFill>
                <a:latin typeface="Gill Sans MT"/>
                <a:cs typeface="Gill Sans MT"/>
              </a:rPr>
              <a:t>vendors.</a:t>
            </a:r>
            <a:endParaRPr sz="905">
              <a:solidFill>
                <a:prstClr val="black"/>
              </a:solidFill>
              <a:latin typeface="Gill Sans MT"/>
              <a:cs typeface="Gill Sans MT"/>
            </a:endParaRPr>
          </a:p>
          <a:p>
            <a:pPr marL="10451" defTabSz="752460">
              <a:spcBef>
                <a:spcPts val="806"/>
              </a:spcBef>
            </a:pPr>
            <a:r>
              <a:rPr sz="1152" spc="-41" dirty="0">
                <a:solidFill>
                  <a:srgbClr val="3385F5"/>
                </a:solidFill>
                <a:latin typeface="Gill Sans MT"/>
                <a:cs typeface="Gill Sans MT"/>
              </a:rPr>
              <a:t>The </a:t>
            </a:r>
            <a:r>
              <a:rPr sz="1152" spc="-4" dirty="0">
                <a:solidFill>
                  <a:srgbClr val="3385F5"/>
                </a:solidFill>
                <a:latin typeface="Gill Sans MT"/>
                <a:cs typeface="Gill Sans MT"/>
              </a:rPr>
              <a:t>Battle </a:t>
            </a:r>
            <a:r>
              <a:rPr sz="1152" spc="-25" dirty="0">
                <a:solidFill>
                  <a:srgbClr val="3385F5"/>
                </a:solidFill>
                <a:latin typeface="Gill Sans MT"/>
                <a:cs typeface="Gill Sans MT"/>
              </a:rPr>
              <a:t>for </a:t>
            </a:r>
            <a:r>
              <a:rPr sz="1152" spc="-91" dirty="0">
                <a:solidFill>
                  <a:srgbClr val="3385F5"/>
                </a:solidFill>
                <a:latin typeface="Gill Sans MT"/>
                <a:cs typeface="Gill Sans MT"/>
              </a:rPr>
              <a:t>New </a:t>
            </a:r>
            <a:r>
              <a:rPr sz="1152" spc="-29" dirty="0">
                <a:solidFill>
                  <a:srgbClr val="3385F5"/>
                </a:solidFill>
                <a:latin typeface="Gill Sans MT"/>
                <a:cs typeface="Gill Sans MT"/>
              </a:rPr>
              <a:t>Use </a:t>
            </a:r>
            <a:r>
              <a:rPr sz="1152" spc="12" dirty="0">
                <a:solidFill>
                  <a:srgbClr val="3385F5"/>
                </a:solidFill>
                <a:latin typeface="Gill Sans MT"/>
                <a:cs typeface="Gill Sans MT"/>
              </a:rPr>
              <a:t>Cases and</a:t>
            </a:r>
            <a:r>
              <a:rPr sz="1152" spc="-78" dirty="0">
                <a:solidFill>
                  <a:srgbClr val="3385F5"/>
                </a:solidFill>
                <a:latin typeface="Gill Sans MT"/>
                <a:cs typeface="Gill Sans MT"/>
              </a:rPr>
              <a:t> </a:t>
            </a:r>
            <a:r>
              <a:rPr sz="1152" dirty="0">
                <a:solidFill>
                  <a:srgbClr val="3385F5"/>
                </a:solidFill>
                <a:latin typeface="Gill Sans MT"/>
                <a:cs typeface="Gill Sans MT"/>
              </a:rPr>
              <a:t>Features</a:t>
            </a:r>
            <a:endParaRPr sz="1152">
              <a:solidFill>
                <a:prstClr val="black"/>
              </a:solidFill>
              <a:latin typeface="Gill Sans MT"/>
              <a:cs typeface="Gill Sans MT"/>
            </a:endParaRPr>
          </a:p>
          <a:p>
            <a:pPr marL="10451" marR="4180" defTabSz="752460">
              <a:lnSpc>
                <a:spcPct val="121300"/>
              </a:lnSpc>
              <a:spcBef>
                <a:spcPts val="769"/>
              </a:spcBef>
            </a:pPr>
            <a:r>
              <a:rPr sz="905" spc="53"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1" dirty="0">
                <a:solidFill>
                  <a:srgbClr val="58595B"/>
                </a:solidFill>
                <a:latin typeface="Gill Sans MT"/>
                <a:cs typeface="Gill Sans MT"/>
              </a:rPr>
              <a:t>competition </a:t>
            </a:r>
            <a:r>
              <a:rPr sz="905" spc="41" dirty="0">
                <a:solidFill>
                  <a:srgbClr val="58595B"/>
                </a:solidFill>
                <a:latin typeface="Gill Sans MT"/>
                <a:cs typeface="Gill Sans MT"/>
              </a:rPr>
              <a:t>thus </a:t>
            </a:r>
            <a:r>
              <a:rPr sz="905" spc="33" dirty="0">
                <a:solidFill>
                  <a:srgbClr val="58595B"/>
                </a:solidFill>
                <a:latin typeface="Gill Sans MT"/>
                <a:cs typeface="Gill Sans MT"/>
              </a:rPr>
              <a:t>far </a:t>
            </a:r>
            <a:r>
              <a:rPr sz="905" spc="21" dirty="0">
                <a:solidFill>
                  <a:srgbClr val="58595B"/>
                </a:solidFill>
                <a:latin typeface="Gill Sans MT"/>
                <a:cs typeface="Gill Sans MT"/>
              </a:rPr>
              <a:t>in </a:t>
            </a:r>
            <a:r>
              <a:rPr sz="905" spc="16" dirty="0">
                <a:solidFill>
                  <a:srgbClr val="58595B"/>
                </a:solidFill>
                <a:latin typeface="Gill Sans MT"/>
                <a:cs typeface="Gill Sans MT"/>
              </a:rPr>
              <a:t>the </a:t>
            </a:r>
            <a:r>
              <a:rPr sz="905" spc="25" dirty="0">
                <a:solidFill>
                  <a:srgbClr val="58595B"/>
                </a:solidFill>
                <a:latin typeface="Gill Sans MT"/>
                <a:cs typeface="Gill Sans MT"/>
              </a:rPr>
              <a:t>U.S. </a:t>
            </a:r>
            <a:r>
              <a:rPr sz="905" spc="82" dirty="0">
                <a:solidFill>
                  <a:srgbClr val="58595B"/>
                </a:solidFill>
                <a:latin typeface="Gill Sans MT"/>
                <a:cs typeface="Gill Sans MT"/>
              </a:rPr>
              <a:t>has </a:t>
            </a:r>
            <a:r>
              <a:rPr sz="905" spc="37" dirty="0">
                <a:solidFill>
                  <a:srgbClr val="58595B"/>
                </a:solidFill>
                <a:latin typeface="Gill Sans MT"/>
                <a:cs typeface="Gill Sans MT"/>
              </a:rPr>
              <a:t>been </a:t>
            </a:r>
            <a:r>
              <a:rPr sz="905" spc="25" dirty="0">
                <a:solidFill>
                  <a:srgbClr val="58595B"/>
                </a:solidFill>
                <a:latin typeface="Gill Sans MT"/>
                <a:cs typeface="Gill Sans MT"/>
              </a:rPr>
              <a:t>char-  </a:t>
            </a:r>
            <a:r>
              <a:rPr sz="905" spc="29" dirty="0">
                <a:solidFill>
                  <a:srgbClr val="58595B"/>
                </a:solidFill>
                <a:latin typeface="Gill Sans MT"/>
                <a:cs typeface="Gill Sans MT"/>
              </a:rPr>
              <a:t>acterized </a:t>
            </a:r>
            <a:r>
              <a:rPr sz="905" spc="37" dirty="0">
                <a:solidFill>
                  <a:srgbClr val="58595B"/>
                </a:solidFill>
                <a:latin typeface="Gill Sans MT"/>
                <a:cs typeface="Gill Sans MT"/>
              </a:rPr>
              <a:t>by </a:t>
            </a:r>
            <a:r>
              <a:rPr sz="905" spc="16" dirty="0">
                <a:solidFill>
                  <a:srgbClr val="58595B"/>
                </a:solidFill>
                <a:latin typeface="Gill Sans MT"/>
                <a:cs typeface="Gill Sans MT"/>
              </a:rPr>
              <a:t>price </a:t>
            </a:r>
            <a:r>
              <a:rPr sz="905" spc="21" dirty="0">
                <a:solidFill>
                  <a:srgbClr val="58595B"/>
                </a:solidFill>
                <a:latin typeface="Gill Sans MT"/>
                <a:cs typeface="Gill Sans MT"/>
              </a:rPr>
              <a:t>competition </a:t>
            </a:r>
            <a:r>
              <a:rPr sz="905" spc="58" dirty="0">
                <a:solidFill>
                  <a:srgbClr val="58595B"/>
                </a:solidFill>
                <a:latin typeface="Gill Sans MT"/>
                <a:cs typeface="Gill Sans MT"/>
              </a:rPr>
              <a:t>and </a:t>
            </a:r>
            <a:r>
              <a:rPr sz="905" spc="25" dirty="0">
                <a:solidFill>
                  <a:srgbClr val="58595B"/>
                </a:solidFill>
                <a:latin typeface="Gill Sans MT"/>
                <a:cs typeface="Gill Sans MT"/>
              </a:rPr>
              <a:t>hardware </a:t>
            </a:r>
            <a:r>
              <a:rPr sz="905" spc="37" dirty="0">
                <a:solidFill>
                  <a:srgbClr val="58595B"/>
                </a:solidFill>
                <a:latin typeface="Gill Sans MT"/>
                <a:cs typeface="Gill Sans MT"/>
              </a:rPr>
              <a:t>features </a:t>
            </a:r>
            <a:r>
              <a:rPr sz="905" spc="62" dirty="0">
                <a:solidFill>
                  <a:srgbClr val="58595B"/>
                </a:solidFill>
                <a:latin typeface="Gill Sans MT"/>
                <a:cs typeface="Gill Sans MT"/>
              </a:rPr>
              <a:t>such </a:t>
            </a:r>
            <a:r>
              <a:rPr sz="905" spc="103" dirty="0">
                <a:solidFill>
                  <a:srgbClr val="58595B"/>
                </a:solidFill>
                <a:latin typeface="Gill Sans MT"/>
                <a:cs typeface="Gill Sans MT"/>
              </a:rPr>
              <a:t>as  </a:t>
            </a:r>
            <a:r>
              <a:rPr sz="905" spc="45" dirty="0">
                <a:solidFill>
                  <a:srgbClr val="58595B"/>
                </a:solidFill>
                <a:latin typeface="Gill Sans MT"/>
                <a:cs typeface="Gill Sans MT"/>
              </a:rPr>
              <a:t>sound </a:t>
            </a:r>
            <a:r>
              <a:rPr sz="905" spc="29" dirty="0">
                <a:solidFill>
                  <a:srgbClr val="58595B"/>
                </a:solidFill>
                <a:latin typeface="Gill Sans MT"/>
                <a:cs typeface="Gill Sans MT"/>
              </a:rPr>
              <a:t>quality </a:t>
            </a:r>
            <a:r>
              <a:rPr sz="905" spc="58" dirty="0">
                <a:solidFill>
                  <a:srgbClr val="58595B"/>
                </a:solidFill>
                <a:latin typeface="Gill Sans MT"/>
                <a:cs typeface="Gill Sans MT"/>
              </a:rPr>
              <a:t>and </a:t>
            </a:r>
            <a:r>
              <a:rPr sz="905" spc="45" dirty="0">
                <a:solidFill>
                  <a:srgbClr val="58595B"/>
                </a:solidFill>
                <a:latin typeface="Gill Sans MT"/>
                <a:cs typeface="Gill Sans MT"/>
              </a:rPr>
              <a:t>display </a:t>
            </a:r>
            <a:r>
              <a:rPr sz="905" spc="29" dirty="0">
                <a:solidFill>
                  <a:srgbClr val="58595B"/>
                </a:solidFill>
                <a:latin typeface="Gill Sans MT"/>
                <a:cs typeface="Gill Sans MT"/>
              </a:rPr>
              <a:t>availability. </a:t>
            </a:r>
            <a:r>
              <a:rPr sz="905" spc="-33" dirty="0">
                <a:solidFill>
                  <a:srgbClr val="58595B"/>
                </a:solidFill>
                <a:latin typeface="Gill Sans MT"/>
                <a:cs typeface="Gill Sans MT"/>
              </a:rPr>
              <a:t>Over </a:t>
            </a:r>
            <a:r>
              <a:rPr sz="905" spc="16" dirty="0">
                <a:solidFill>
                  <a:srgbClr val="58595B"/>
                </a:solidFill>
                <a:latin typeface="Gill Sans MT"/>
                <a:cs typeface="Gill Sans MT"/>
              </a:rPr>
              <a:t>the </a:t>
            </a:r>
            <a:r>
              <a:rPr sz="905" spc="8" dirty="0">
                <a:solidFill>
                  <a:srgbClr val="58595B"/>
                </a:solidFill>
                <a:latin typeface="Gill Sans MT"/>
                <a:cs typeface="Gill Sans MT"/>
              </a:rPr>
              <a:t>next </a:t>
            </a:r>
            <a:r>
              <a:rPr sz="905" spc="4" dirty="0">
                <a:solidFill>
                  <a:srgbClr val="58595B"/>
                </a:solidFill>
                <a:latin typeface="Gill Sans MT"/>
                <a:cs typeface="Gill Sans MT"/>
              </a:rPr>
              <a:t>year, </a:t>
            </a:r>
            <a:r>
              <a:rPr sz="905" spc="49" dirty="0">
                <a:solidFill>
                  <a:srgbClr val="58595B"/>
                </a:solidFill>
                <a:latin typeface="Gill Sans MT"/>
                <a:cs typeface="Gill Sans MT"/>
              </a:rPr>
              <a:t>smart  </a:t>
            </a:r>
            <a:r>
              <a:rPr sz="905" spc="33" dirty="0">
                <a:solidFill>
                  <a:srgbClr val="58595B"/>
                </a:solidFill>
                <a:latin typeface="Gill Sans MT"/>
                <a:cs typeface="Gill Sans MT"/>
              </a:rPr>
              <a:t>speaker </a:t>
            </a:r>
            <a:r>
              <a:rPr sz="905" spc="21" dirty="0">
                <a:solidFill>
                  <a:srgbClr val="58595B"/>
                </a:solidFill>
                <a:latin typeface="Gill Sans MT"/>
                <a:cs typeface="Gill Sans MT"/>
              </a:rPr>
              <a:t>competition </a:t>
            </a:r>
            <a:r>
              <a:rPr sz="905" spc="37" dirty="0">
                <a:solidFill>
                  <a:srgbClr val="58595B"/>
                </a:solidFill>
                <a:latin typeface="Gill Sans MT"/>
                <a:cs typeface="Gill Sans MT"/>
              </a:rPr>
              <a:t>of </a:t>
            </a:r>
            <a:r>
              <a:rPr sz="905" spc="8" dirty="0">
                <a:solidFill>
                  <a:srgbClr val="58595B"/>
                </a:solidFill>
                <a:latin typeface="Gill Sans MT"/>
                <a:cs typeface="Gill Sans MT"/>
              </a:rPr>
              <a:t>third-party </a:t>
            </a:r>
            <a:r>
              <a:rPr sz="905" spc="41" dirty="0">
                <a:solidFill>
                  <a:srgbClr val="58595B"/>
                </a:solidFill>
                <a:latin typeface="Gill Sans MT"/>
                <a:cs typeface="Gill Sans MT"/>
              </a:rPr>
              <a:t>manufacturers </a:t>
            </a:r>
            <a:r>
              <a:rPr sz="905" spc="8" dirty="0">
                <a:solidFill>
                  <a:srgbClr val="58595B"/>
                </a:solidFill>
                <a:latin typeface="Gill Sans MT"/>
                <a:cs typeface="Gill Sans MT"/>
              </a:rPr>
              <a:t>will </a:t>
            </a:r>
            <a:r>
              <a:rPr sz="905" spc="25" dirty="0">
                <a:solidFill>
                  <a:srgbClr val="58595B"/>
                </a:solidFill>
                <a:latin typeface="Gill Sans MT"/>
                <a:cs typeface="Gill Sans MT"/>
              </a:rPr>
              <a:t>continue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58" dirty="0">
                <a:solidFill>
                  <a:srgbClr val="58595B"/>
                </a:solidFill>
                <a:latin typeface="Gill Sans MT"/>
                <a:cs typeface="Gill Sans MT"/>
              </a:rPr>
              <a:t>focus</a:t>
            </a:r>
            <a:r>
              <a:rPr sz="905" spc="-33" dirty="0">
                <a:solidFill>
                  <a:srgbClr val="58595B"/>
                </a:solidFill>
                <a:latin typeface="Gill Sans MT"/>
                <a:cs typeface="Gill Sans MT"/>
              </a:rPr>
              <a:t> </a:t>
            </a:r>
            <a:r>
              <a:rPr sz="905" spc="21" dirty="0">
                <a:solidFill>
                  <a:srgbClr val="58595B"/>
                </a:solidFill>
                <a:latin typeface="Gill Sans MT"/>
                <a:cs typeface="Gill Sans MT"/>
              </a:rPr>
              <a:t>on</a:t>
            </a:r>
            <a:r>
              <a:rPr sz="905" spc="-33" dirty="0">
                <a:solidFill>
                  <a:srgbClr val="58595B"/>
                </a:solidFill>
                <a:latin typeface="Gill Sans MT"/>
                <a:cs typeface="Gill Sans MT"/>
              </a:rPr>
              <a:t> </a:t>
            </a:r>
            <a:r>
              <a:rPr sz="905" spc="37" dirty="0">
                <a:solidFill>
                  <a:srgbClr val="58595B"/>
                </a:solidFill>
                <a:latin typeface="Gill Sans MT"/>
                <a:cs typeface="Gill Sans MT"/>
              </a:rPr>
              <a:t>these</a:t>
            </a:r>
            <a:r>
              <a:rPr sz="905" spc="-29" dirty="0">
                <a:solidFill>
                  <a:srgbClr val="58595B"/>
                </a:solidFill>
                <a:latin typeface="Gill Sans MT"/>
                <a:cs typeface="Gill Sans MT"/>
              </a:rPr>
              <a:t> </a:t>
            </a:r>
            <a:r>
              <a:rPr sz="905" spc="49" dirty="0">
                <a:solidFill>
                  <a:srgbClr val="58595B"/>
                </a:solidFill>
                <a:latin typeface="Gill Sans MT"/>
                <a:cs typeface="Gill Sans MT"/>
              </a:rPr>
              <a:t>areas.</a:t>
            </a:r>
            <a:r>
              <a:rPr sz="905" spc="-33" dirty="0">
                <a:solidFill>
                  <a:srgbClr val="58595B"/>
                </a:solidFill>
                <a:latin typeface="Gill Sans MT"/>
                <a:cs typeface="Gill Sans MT"/>
              </a:rPr>
              <a:t> </a:t>
            </a:r>
            <a:r>
              <a:rPr sz="905" spc="-4" dirty="0">
                <a:solidFill>
                  <a:srgbClr val="58595B"/>
                </a:solidFill>
                <a:latin typeface="Gill Sans MT"/>
                <a:cs typeface="Gill Sans MT"/>
              </a:rPr>
              <a:t>However,</a:t>
            </a:r>
            <a:r>
              <a:rPr sz="905" spc="-33" dirty="0">
                <a:solidFill>
                  <a:srgbClr val="58595B"/>
                </a:solidFill>
                <a:latin typeface="Gill Sans MT"/>
                <a:cs typeface="Gill Sans MT"/>
              </a:rPr>
              <a:t> </a:t>
            </a:r>
            <a:r>
              <a:rPr sz="905" spc="41" dirty="0">
                <a:solidFill>
                  <a:srgbClr val="58595B"/>
                </a:solidFill>
                <a:latin typeface="Gill Sans MT"/>
                <a:cs typeface="Gill Sans MT"/>
              </a:rPr>
              <a:t>Amazon</a:t>
            </a:r>
            <a:r>
              <a:rPr sz="905" spc="-29" dirty="0">
                <a:solidFill>
                  <a:srgbClr val="58595B"/>
                </a:solidFill>
                <a:latin typeface="Gill Sans MT"/>
                <a:cs typeface="Gill Sans MT"/>
              </a:rPr>
              <a:t> </a:t>
            </a:r>
            <a:r>
              <a:rPr sz="905" spc="58" dirty="0">
                <a:solidFill>
                  <a:srgbClr val="58595B"/>
                </a:solidFill>
                <a:latin typeface="Gill Sans MT"/>
                <a:cs typeface="Gill Sans MT"/>
              </a:rPr>
              <a:t>and</a:t>
            </a:r>
            <a:r>
              <a:rPr sz="905" spc="-33" dirty="0">
                <a:solidFill>
                  <a:srgbClr val="58595B"/>
                </a:solidFill>
                <a:latin typeface="Gill Sans MT"/>
                <a:cs typeface="Gill Sans MT"/>
              </a:rPr>
              <a:t> </a:t>
            </a:r>
            <a:r>
              <a:rPr sz="905" spc="16" dirty="0">
                <a:solidFill>
                  <a:srgbClr val="58595B"/>
                </a:solidFill>
                <a:latin typeface="Gill Sans MT"/>
                <a:cs typeface="Gill Sans MT"/>
              </a:rPr>
              <a:t>Google</a:t>
            </a:r>
            <a:r>
              <a:rPr sz="905" spc="-33" dirty="0">
                <a:solidFill>
                  <a:srgbClr val="58595B"/>
                </a:solidFill>
                <a:latin typeface="Gill Sans MT"/>
                <a:cs typeface="Gill Sans MT"/>
              </a:rPr>
              <a:t> </a:t>
            </a:r>
            <a:r>
              <a:rPr sz="905" spc="8" dirty="0">
                <a:solidFill>
                  <a:srgbClr val="58595B"/>
                </a:solidFill>
                <a:latin typeface="Gill Sans MT"/>
                <a:cs typeface="Gill Sans MT"/>
              </a:rPr>
              <a:t>will</a:t>
            </a:r>
            <a:r>
              <a:rPr sz="905" spc="-33" dirty="0">
                <a:solidFill>
                  <a:srgbClr val="58595B"/>
                </a:solidFill>
                <a:latin typeface="Gill Sans MT"/>
                <a:cs typeface="Gill Sans MT"/>
              </a:rPr>
              <a:t> </a:t>
            </a:r>
            <a:r>
              <a:rPr sz="905" spc="41" dirty="0">
                <a:solidFill>
                  <a:srgbClr val="58595B"/>
                </a:solidFill>
                <a:latin typeface="Gill Sans MT"/>
                <a:cs typeface="Gill Sans MT"/>
              </a:rPr>
              <a:t>seek  </a:t>
            </a:r>
            <a:r>
              <a:rPr sz="905" spc="-8" dirty="0">
                <a:solidFill>
                  <a:srgbClr val="58595B"/>
                </a:solidFill>
                <a:latin typeface="Gill Sans MT"/>
                <a:cs typeface="Gill Sans MT"/>
              </a:rPr>
              <a:t>to</a:t>
            </a:r>
            <a:r>
              <a:rPr sz="905" spc="-33" dirty="0">
                <a:solidFill>
                  <a:srgbClr val="58595B"/>
                </a:solidFill>
                <a:latin typeface="Gill Sans MT"/>
                <a:cs typeface="Gill Sans MT"/>
              </a:rPr>
              <a:t> </a:t>
            </a:r>
            <a:r>
              <a:rPr sz="905" spc="25" dirty="0">
                <a:solidFill>
                  <a:srgbClr val="58595B"/>
                </a:solidFill>
                <a:latin typeface="Gill Sans MT"/>
                <a:cs typeface="Gill Sans MT"/>
              </a:rPr>
              <a:t>differentiate</a:t>
            </a:r>
            <a:r>
              <a:rPr sz="905" spc="-29" dirty="0">
                <a:solidFill>
                  <a:srgbClr val="58595B"/>
                </a:solidFill>
                <a:latin typeface="Gill Sans MT"/>
                <a:cs typeface="Gill Sans MT"/>
              </a:rPr>
              <a:t> </a:t>
            </a:r>
            <a:r>
              <a:rPr sz="905" spc="45" dirty="0">
                <a:solidFill>
                  <a:srgbClr val="58595B"/>
                </a:solidFill>
                <a:latin typeface="Gill Sans MT"/>
                <a:cs typeface="Gill Sans MT"/>
              </a:rPr>
              <a:t>themselves</a:t>
            </a:r>
            <a:r>
              <a:rPr sz="905" spc="-33" dirty="0">
                <a:solidFill>
                  <a:srgbClr val="58595B"/>
                </a:solidFill>
                <a:latin typeface="Gill Sans MT"/>
                <a:cs typeface="Gill Sans MT"/>
              </a:rPr>
              <a:t> </a:t>
            </a:r>
            <a:r>
              <a:rPr sz="905" spc="16" dirty="0">
                <a:solidFill>
                  <a:srgbClr val="58595B"/>
                </a:solidFill>
                <a:latin typeface="Gill Sans MT"/>
                <a:cs typeface="Gill Sans MT"/>
              </a:rPr>
              <a:t>more</a:t>
            </a:r>
            <a:r>
              <a:rPr sz="905" spc="-29" dirty="0">
                <a:solidFill>
                  <a:srgbClr val="58595B"/>
                </a:solidFill>
                <a:latin typeface="Gill Sans MT"/>
                <a:cs typeface="Gill Sans MT"/>
              </a:rPr>
              <a:t> </a:t>
            </a:r>
            <a:r>
              <a:rPr sz="905" spc="21" dirty="0">
                <a:solidFill>
                  <a:srgbClr val="58595B"/>
                </a:solidFill>
                <a:latin typeface="Gill Sans MT"/>
                <a:cs typeface="Gill Sans MT"/>
              </a:rPr>
              <a:t>on</a:t>
            </a:r>
            <a:r>
              <a:rPr sz="905" spc="-33" dirty="0">
                <a:solidFill>
                  <a:srgbClr val="58595B"/>
                </a:solidFill>
                <a:latin typeface="Gill Sans MT"/>
                <a:cs typeface="Gill Sans MT"/>
              </a:rPr>
              <a:t> </a:t>
            </a:r>
            <a:r>
              <a:rPr sz="905" spc="33" dirty="0">
                <a:solidFill>
                  <a:srgbClr val="58595B"/>
                </a:solidFill>
                <a:latin typeface="Gill Sans MT"/>
                <a:cs typeface="Gill Sans MT"/>
              </a:rPr>
              <a:t>new</a:t>
            </a:r>
            <a:r>
              <a:rPr sz="905" spc="-29" dirty="0">
                <a:solidFill>
                  <a:srgbClr val="58595B"/>
                </a:solidFill>
                <a:latin typeface="Gill Sans MT"/>
                <a:cs typeface="Gill Sans MT"/>
              </a:rPr>
              <a:t> </a:t>
            </a:r>
            <a:r>
              <a:rPr sz="905" spc="37" dirty="0">
                <a:solidFill>
                  <a:srgbClr val="58595B"/>
                </a:solidFill>
                <a:latin typeface="Gill Sans MT"/>
                <a:cs typeface="Gill Sans MT"/>
              </a:rPr>
              <a:t>features</a:t>
            </a:r>
            <a:r>
              <a:rPr sz="905" spc="-33" dirty="0">
                <a:solidFill>
                  <a:srgbClr val="58595B"/>
                </a:solidFill>
                <a:latin typeface="Gill Sans MT"/>
                <a:cs typeface="Gill Sans MT"/>
              </a:rPr>
              <a:t> </a:t>
            </a:r>
            <a:r>
              <a:rPr sz="905" spc="58" dirty="0">
                <a:solidFill>
                  <a:srgbClr val="58595B"/>
                </a:solidFill>
                <a:latin typeface="Gill Sans MT"/>
                <a:cs typeface="Gill Sans MT"/>
              </a:rPr>
              <a:t>and</a:t>
            </a:r>
            <a:r>
              <a:rPr sz="905" spc="-29" dirty="0">
                <a:solidFill>
                  <a:srgbClr val="58595B"/>
                </a:solidFill>
                <a:latin typeface="Gill Sans MT"/>
                <a:cs typeface="Gill Sans MT"/>
              </a:rPr>
              <a:t> </a:t>
            </a:r>
            <a:r>
              <a:rPr sz="905" spc="58" dirty="0">
                <a:solidFill>
                  <a:srgbClr val="58595B"/>
                </a:solidFill>
                <a:latin typeface="Gill Sans MT"/>
                <a:cs typeface="Gill Sans MT"/>
              </a:rPr>
              <a:t>use</a:t>
            </a:r>
            <a:r>
              <a:rPr sz="905" spc="-29" dirty="0">
                <a:solidFill>
                  <a:srgbClr val="58595B"/>
                </a:solidFill>
                <a:latin typeface="Gill Sans MT"/>
                <a:cs typeface="Gill Sans MT"/>
              </a:rPr>
              <a:t> </a:t>
            </a:r>
            <a:r>
              <a:rPr sz="905" spc="78" dirty="0">
                <a:solidFill>
                  <a:srgbClr val="58595B"/>
                </a:solidFill>
                <a:latin typeface="Gill Sans MT"/>
                <a:cs typeface="Gill Sans MT"/>
              </a:rPr>
              <a:t>cases  </a:t>
            </a:r>
            <a:r>
              <a:rPr sz="905" spc="41" dirty="0">
                <a:solidFill>
                  <a:srgbClr val="58595B"/>
                </a:solidFill>
                <a:latin typeface="Gill Sans MT"/>
                <a:cs typeface="Gill Sans MT"/>
              </a:rPr>
              <a:t>enabled </a:t>
            </a:r>
            <a:r>
              <a:rPr sz="905" spc="37" dirty="0">
                <a:solidFill>
                  <a:srgbClr val="58595B"/>
                </a:solidFill>
                <a:latin typeface="Gill Sans MT"/>
                <a:cs typeface="Gill Sans MT"/>
              </a:rPr>
              <a:t>by </a:t>
            </a:r>
            <a:r>
              <a:rPr sz="905" dirty="0">
                <a:solidFill>
                  <a:srgbClr val="58595B"/>
                </a:solidFill>
                <a:latin typeface="Gill Sans MT"/>
                <a:cs typeface="Gill Sans MT"/>
              </a:rPr>
              <a:t>their </a:t>
            </a:r>
            <a:r>
              <a:rPr sz="905" spc="29" dirty="0">
                <a:solidFill>
                  <a:srgbClr val="58595B"/>
                </a:solidFill>
                <a:latin typeface="Gill Sans MT"/>
                <a:cs typeface="Gill Sans MT"/>
              </a:rPr>
              <a:t>respective </a:t>
            </a:r>
            <a:r>
              <a:rPr sz="905" spc="25" dirty="0">
                <a:solidFill>
                  <a:srgbClr val="58595B"/>
                </a:solidFill>
                <a:latin typeface="Gill Sans MT"/>
                <a:cs typeface="Gill Sans MT"/>
              </a:rPr>
              <a:t>voice </a:t>
            </a:r>
            <a:r>
              <a:rPr sz="905" spc="66" dirty="0">
                <a:solidFill>
                  <a:srgbClr val="58595B"/>
                </a:solidFill>
                <a:latin typeface="Gill Sans MT"/>
                <a:cs typeface="Gill Sans MT"/>
              </a:rPr>
              <a:t>assistants </a:t>
            </a:r>
            <a:r>
              <a:rPr sz="905" spc="25" dirty="0">
                <a:solidFill>
                  <a:srgbClr val="58595B"/>
                </a:solidFill>
                <a:latin typeface="Gill Sans MT"/>
                <a:cs typeface="Gill Sans MT"/>
              </a:rPr>
              <a:t>that </a:t>
            </a:r>
            <a:r>
              <a:rPr sz="905" spc="37" dirty="0">
                <a:solidFill>
                  <a:srgbClr val="58595B"/>
                </a:solidFill>
                <a:latin typeface="Gill Sans MT"/>
                <a:cs typeface="Gill Sans MT"/>
              </a:rPr>
              <a:t>increase </a:t>
            </a:r>
            <a:r>
              <a:rPr sz="905" spc="16" dirty="0">
                <a:solidFill>
                  <a:srgbClr val="58595B"/>
                </a:solidFill>
                <a:latin typeface="Gill Sans MT"/>
                <a:cs typeface="Gill Sans MT"/>
              </a:rPr>
              <a:t>the  </a:t>
            </a:r>
            <a:r>
              <a:rPr sz="905" spc="21" dirty="0">
                <a:solidFill>
                  <a:srgbClr val="58595B"/>
                </a:solidFill>
                <a:latin typeface="Gill Sans MT"/>
                <a:cs typeface="Gill Sans MT"/>
              </a:rPr>
              <a:t>perceived</a:t>
            </a:r>
            <a:r>
              <a:rPr sz="905" spc="-33" dirty="0">
                <a:solidFill>
                  <a:srgbClr val="58595B"/>
                </a:solidFill>
                <a:latin typeface="Gill Sans MT"/>
                <a:cs typeface="Gill Sans MT"/>
              </a:rPr>
              <a:t> </a:t>
            </a:r>
            <a:r>
              <a:rPr sz="905" spc="33" dirty="0">
                <a:solidFill>
                  <a:srgbClr val="58595B"/>
                </a:solidFill>
                <a:latin typeface="Gill Sans MT"/>
                <a:cs typeface="Gill Sans MT"/>
              </a:rPr>
              <a:t>daily</a:t>
            </a:r>
            <a:r>
              <a:rPr sz="905" spc="-29" dirty="0">
                <a:solidFill>
                  <a:srgbClr val="58595B"/>
                </a:solidFill>
                <a:latin typeface="Gill Sans MT"/>
                <a:cs typeface="Gill Sans MT"/>
              </a:rPr>
              <a:t> </a:t>
            </a:r>
            <a:r>
              <a:rPr sz="905" spc="41" dirty="0">
                <a:solidFill>
                  <a:srgbClr val="58595B"/>
                </a:solidFill>
                <a:latin typeface="Gill Sans MT"/>
                <a:cs typeface="Gill Sans MT"/>
              </a:rPr>
              <a:t>value</a:t>
            </a:r>
            <a:r>
              <a:rPr sz="905" spc="-29" dirty="0">
                <a:solidFill>
                  <a:srgbClr val="58595B"/>
                </a:solidFill>
                <a:latin typeface="Gill Sans MT"/>
                <a:cs typeface="Gill Sans MT"/>
              </a:rPr>
              <a:t> </a:t>
            </a:r>
            <a:r>
              <a:rPr sz="905" spc="37" dirty="0">
                <a:solidFill>
                  <a:srgbClr val="58595B"/>
                </a:solidFill>
                <a:latin typeface="Gill Sans MT"/>
                <a:cs typeface="Gill Sans MT"/>
              </a:rPr>
              <a:t>of</a:t>
            </a:r>
            <a:r>
              <a:rPr sz="905" spc="-29" dirty="0">
                <a:solidFill>
                  <a:srgbClr val="58595B"/>
                </a:solidFill>
                <a:latin typeface="Gill Sans MT"/>
                <a:cs typeface="Gill Sans MT"/>
              </a:rPr>
              <a:t> </a:t>
            </a:r>
            <a:r>
              <a:rPr sz="905" spc="16" dirty="0">
                <a:solidFill>
                  <a:srgbClr val="58595B"/>
                </a:solidFill>
                <a:latin typeface="Gill Sans MT"/>
                <a:cs typeface="Gill Sans MT"/>
              </a:rPr>
              <a:t>the</a:t>
            </a:r>
            <a:r>
              <a:rPr sz="905" spc="-33" dirty="0">
                <a:solidFill>
                  <a:srgbClr val="58595B"/>
                </a:solidFill>
                <a:latin typeface="Gill Sans MT"/>
                <a:cs typeface="Gill Sans MT"/>
              </a:rPr>
              <a:t> </a:t>
            </a:r>
            <a:r>
              <a:rPr sz="905" spc="41" dirty="0">
                <a:solidFill>
                  <a:srgbClr val="58595B"/>
                </a:solidFill>
                <a:latin typeface="Gill Sans MT"/>
                <a:cs typeface="Gill Sans MT"/>
              </a:rPr>
              <a:t>devices.</a:t>
            </a:r>
            <a:r>
              <a:rPr sz="905" spc="-29" dirty="0">
                <a:solidFill>
                  <a:srgbClr val="58595B"/>
                </a:solidFill>
                <a:latin typeface="Gill Sans MT"/>
                <a:cs typeface="Gill Sans MT"/>
              </a:rPr>
              <a:t> </a:t>
            </a:r>
            <a:r>
              <a:rPr sz="905" spc="12" dirty="0">
                <a:solidFill>
                  <a:srgbClr val="58595B"/>
                </a:solidFill>
                <a:latin typeface="Gill Sans MT"/>
                <a:cs typeface="Gill Sans MT"/>
              </a:rPr>
              <a:t>Voicebot</a:t>
            </a:r>
            <a:r>
              <a:rPr sz="905" spc="-29" dirty="0">
                <a:solidFill>
                  <a:srgbClr val="58595B"/>
                </a:solidFill>
                <a:latin typeface="Gill Sans MT"/>
                <a:cs typeface="Gill Sans MT"/>
              </a:rPr>
              <a:t> </a:t>
            </a:r>
            <a:r>
              <a:rPr sz="905" spc="4" dirty="0">
                <a:solidFill>
                  <a:srgbClr val="58595B"/>
                </a:solidFill>
                <a:latin typeface="Gill Sans MT"/>
                <a:cs typeface="Gill Sans MT"/>
              </a:rPr>
              <a:t>reported</a:t>
            </a:r>
            <a:r>
              <a:rPr sz="905" spc="-29" dirty="0">
                <a:solidFill>
                  <a:srgbClr val="58595B"/>
                </a:solidFill>
                <a:latin typeface="Gill Sans MT"/>
                <a:cs typeface="Gill Sans MT"/>
              </a:rPr>
              <a:t> </a:t>
            </a:r>
            <a:r>
              <a:rPr sz="905" spc="21" dirty="0">
                <a:solidFill>
                  <a:srgbClr val="58595B"/>
                </a:solidFill>
                <a:latin typeface="Gill Sans MT"/>
                <a:cs typeface="Gill Sans MT"/>
              </a:rPr>
              <a:t>in</a:t>
            </a:r>
            <a:r>
              <a:rPr sz="905" spc="-33" dirty="0">
                <a:solidFill>
                  <a:srgbClr val="58595B"/>
                </a:solidFill>
                <a:latin typeface="Gill Sans MT"/>
                <a:cs typeface="Gill Sans MT"/>
              </a:rPr>
              <a:t> </a:t>
            </a:r>
            <a:r>
              <a:rPr sz="905" spc="16" dirty="0">
                <a:solidFill>
                  <a:srgbClr val="58595B"/>
                </a:solidFill>
                <a:latin typeface="Gill Sans MT"/>
                <a:cs typeface="Gill Sans MT"/>
              </a:rPr>
              <a:t>the</a:t>
            </a:r>
            <a:endParaRPr sz="905">
              <a:solidFill>
                <a:prstClr val="black"/>
              </a:solidFill>
              <a:latin typeface="Gill Sans MT"/>
              <a:cs typeface="Gill Sans MT"/>
            </a:endParaRPr>
          </a:p>
          <a:p>
            <a:pPr marL="10451" marR="118617" defTabSz="752460">
              <a:lnSpc>
                <a:spcPct val="121200"/>
              </a:lnSpc>
              <a:spcBef>
                <a:spcPts val="4"/>
              </a:spcBef>
            </a:pPr>
            <a:r>
              <a:rPr sz="905" spc="41" dirty="0">
                <a:solidFill>
                  <a:srgbClr val="58595B"/>
                </a:solidFill>
                <a:latin typeface="Gill Sans MT"/>
                <a:cs typeface="Gill Sans MT"/>
              </a:rPr>
              <a:t>fall</a:t>
            </a:r>
            <a:r>
              <a:rPr sz="905" spc="-37" dirty="0">
                <a:solidFill>
                  <a:srgbClr val="58595B"/>
                </a:solidFill>
                <a:latin typeface="Gill Sans MT"/>
                <a:cs typeface="Gill Sans MT"/>
              </a:rPr>
              <a:t> </a:t>
            </a:r>
            <a:r>
              <a:rPr sz="905" spc="37" dirty="0">
                <a:solidFill>
                  <a:srgbClr val="58595B"/>
                </a:solidFill>
                <a:latin typeface="Gill Sans MT"/>
                <a:cs typeface="Gill Sans MT"/>
              </a:rPr>
              <a:t>of</a:t>
            </a:r>
            <a:r>
              <a:rPr sz="905" spc="-33" dirty="0">
                <a:solidFill>
                  <a:srgbClr val="58595B"/>
                </a:solidFill>
                <a:latin typeface="Gill Sans MT"/>
                <a:cs typeface="Gill Sans MT"/>
              </a:rPr>
              <a:t> </a:t>
            </a:r>
            <a:r>
              <a:rPr sz="905" spc="45" dirty="0">
                <a:solidFill>
                  <a:srgbClr val="58595B"/>
                </a:solidFill>
                <a:latin typeface="Gill Sans MT"/>
                <a:cs typeface="Gill Sans MT"/>
              </a:rPr>
              <a:t>2018</a:t>
            </a:r>
            <a:r>
              <a:rPr sz="905" spc="-37" dirty="0">
                <a:solidFill>
                  <a:srgbClr val="58595B"/>
                </a:solidFill>
                <a:latin typeface="Gill Sans MT"/>
                <a:cs typeface="Gill Sans MT"/>
              </a:rPr>
              <a:t> </a:t>
            </a:r>
            <a:r>
              <a:rPr sz="905" spc="25" dirty="0">
                <a:solidFill>
                  <a:srgbClr val="58595B"/>
                </a:solidFill>
                <a:latin typeface="Gill Sans MT"/>
                <a:cs typeface="Gill Sans MT"/>
              </a:rPr>
              <a:t>that</a:t>
            </a:r>
            <a:r>
              <a:rPr sz="905" spc="-33" dirty="0">
                <a:solidFill>
                  <a:srgbClr val="58595B"/>
                </a:solidFill>
                <a:latin typeface="Gill Sans MT"/>
                <a:cs typeface="Gill Sans MT"/>
              </a:rPr>
              <a:t> </a:t>
            </a:r>
            <a:r>
              <a:rPr sz="905" spc="29" dirty="0">
                <a:solidFill>
                  <a:srgbClr val="58595B"/>
                </a:solidFill>
                <a:latin typeface="Gill Sans MT"/>
                <a:cs typeface="Gill Sans MT"/>
              </a:rPr>
              <a:t>we</a:t>
            </a:r>
            <a:r>
              <a:rPr sz="905" spc="-37" dirty="0">
                <a:solidFill>
                  <a:srgbClr val="58595B"/>
                </a:solidFill>
                <a:latin typeface="Gill Sans MT"/>
                <a:cs typeface="Gill Sans MT"/>
              </a:rPr>
              <a:t> </a:t>
            </a:r>
            <a:r>
              <a:rPr sz="905" spc="49" dirty="0">
                <a:solidFill>
                  <a:srgbClr val="58595B"/>
                </a:solidFill>
                <a:latin typeface="Gill Sans MT"/>
                <a:cs typeface="Gill Sans MT"/>
              </a:rPr>
              <a:t>have</a:t>
            </a:r>
            <a:r>
              <a:rPr sz="905" spc="-33" dirty="0">
                <a:solidFill>
                  <a:srgbClr val="58595B"/>
                </a:solidFill>
                <a:latin typeface="Gill Sans MT"/>
                <a:cs typeface="Gill Sans MT"/>
              </a:rPr>
              <a:t> </a:t>
            </a:r>
            <a:r>
              <a:rPr sz="905" spc="16" dirty="0">
                <a:solidFill>
                  <a:srgbClr val="58595B"/>
                </a:solidFill>
                <a:latin typeface="Gill Sans MT"/>
                <a:cs typeface="Gill Sans MT"/>
              </a:rPr>
              <a:t>entered</a:t>
            </a:r>
            <a:r>
              <a:rPr sz="905" spc="-37" dirty="0">
                <a:solidFill>
                  <a:srgbClr val="58595B"/>
                </a:solidFill>
                <a:latin typeface="Gill Sans MT"/>
                <a:cs typeface="Gill Sans MT"/>
              </a:rPr>
              <a:t> </a:t>
            </a:r>
            <a:r>
              <a:rPr sz="905" spc="62" dirty="0">
                <a:solidFill>
                  <a:srgbClr val="58595B"/>
                </a:solidFill>
                <a:latin typeface="Gill Sans MT"/>
                <a:cs typeface="Gill Sans MT"/>
              </a:rPr>
              <a:t>phase</a:t>
            </a:r>
            <a:r>
              <a:rPr sz="905" spc="-33" dirty="0">
                <a:solidFill>
                  <a:srgbClr val="58595B"/>
                </a:solidFill>
                <a:latin typeface="Gill Sans MT"/>
                <a:cs typeface="Gill Sans MT"/>
              </a:rPr>
              <a:t> </a:t>
            </a:r>
            <a:r>
              <a:rPr sz="905" spc="4" dirty="0">
                <a:solidFill>
                  <a:srgbClr val="58595B"/>
                </a:solidFill>
                <a:latin typeface="Gill Sans MT"/>
                <a:cs typeface="Gill Sans MT"/>
              </a:rPr>
              <a:t>two</a:t>
            </a:r>
            <a:r>
              <a:rPr sz="905" spc="-33" dirty="0">
                <a:solidFill>
                  <a:srgbClr val="58595B"/>
                </a:solidFill>
                <a:latin typeface="Gill Sans MT"/>
                <a:cs typeface="Gill Sans MT"/>
              </a:rPr>
              <a:t> </a:t>
            </a:r>
            <a:r>
              <a:rPr sz="905" spc="37" dirty="0">
                <a:solidFill>
                  <a:srgbClr val="58595B"/>
                </a:solidFill>
                <a:latin typeface="Gill Sans MT"/>
                <a:cs typeface="Gill Sans MT"/>
              </a:rPr>
              <a:t>of</a:t>
            </a:r>
            <a:r>
              <a:rPr sz="905" spc="-37" dirty="0">
                <a:solidFill>
                  <a:srgbClr val="58595B"/>
                </a:solidFill>
                <a:latin typeface="Gill Sans MT"/>
                <a:cs typeface="Gill Sans MT"/>
              </a:rPr>
              <a:t> </a:t>
            </a:r>
            <a:r>
              <a:rPr sz="905" spc="25" dirty="0">
                <a:solidFill>
                  <a:srgbClr val="58595B"/>
                </a:solidFill>
                <a:latin typeface="Gill Sans MT"/>
                <a:cs typeface="Gill Sans MT"/>
              </a:rPr>
              <a:t>voice</a:t>
            </a:r>
            <a:r>
              <a:rPr sz="905" spc="-33" dirty="0">
                <a:solidFill>
                  <a:srgbClr val="58595B"/>
                </a:solidFill>
                <a:latin typeface="Gill Sans MT"/>
                <a:cs typeface="Gill Sans MT"/>
              </a:rPr>
              <a:t> </a:t>
            </a:r>
            <a:r>
              <a:rPr sz="905" spc="62" dirty="0">
                <a:solidFill>
                  <a:srgbClr val="58595B"/>
                </a:solidFill>
                <a:latin typeface="Gill Sans MT"/>
                <a:cs typeface="Gill Sans MT"/>
              </a:rPr>
              <a:t>assistant  </a:t>
            </a:r>
            <a:r>
              <a:rPr sz="905" spc="29" dirty="0">
                <a:solidFill>
                  <a:srgbClr val="58595B"/>
                </a:solidFill>
                <a:latin typeface="Gill Sans MT"/>
                <a:cs typeface="Gill Sans MT"/>
              </a:rPr>
              <a:t>adoption</a:t>
            </a:r>
            <a:r>
              <a:rPr sz="905" spc="-33" dirty="0">
                <a:solidFill>
                  <a:srgbClr val="58595B"/>
                </a:solidFill>
                <a:latin typeface="Gill Sans MT"/>
                <a:cs typeface="Gill Sans MT"/>
              </a:rPr>
              <a:t> </a:t>
            </a:r>
            <a:r>
              <a:rPr sz="905" spc="37" dirty="0">
                <a:solidFill>
                  <a:srgbClr val="58595B"/>
                </a:solidFill>
                <a:latin typeface="Gill Sans MT"/>
                <a:cs typeface="Gill Sans MT"/>
              </a:rPr>
              <a:t>which</a:t>
            </a:r>
            <a:r>
              <a:rPr sz="905" spc="-33" dirty="0">
                <a:solidFill>
                  <a:srgbClr val="58595B"/>
                </a:solidFill>
                <a:latin typeface="Gill Sans MT"/>
                <a:cs typeface="Gill Sans MT"/>
              </a:rPr>
              <a:t> </a:t>
            </a:r>
            <a:r>
              <a:rPr sz="905" spc="8" dirty="0">
                <a:solidFill>
                  <a:srgbClr val="58595B"/>
                </a:solidFill>
                <a:latin typeface="Gill Sans MT"/>
                <a:cs typeface="Gill Sans MT"/>
              </a:rPr>
              <a:t>will</a:t>
            </a:r>
            <a:r>
              <a:rPr sz="905" spc="-33" dirty="0">
                <a:solidFill>
                  <a:srgbClr val="58595B"/>
                </a:solidFill>
                <a:latin typeface="Gill Sans MT"/>
                <a:cs typeface="Gill Sans MT"/>
              </a:rPr>
              <a:t> </a:t>
            </a:r>
            <a:r>
              <a:rPr sz="905" spc="37" dirty="0">
                <a:solidFill>
                  <a:srgbClr val="58595B"/>
                </a:solidFill>
                <a:latin typeface="Gill Sans MT"/>
                <a:cs typeface="Gill Sans MT"/>
              </a:rPr>
              <a:t>be</a:t>
            </a:r>
            <a:r>
              <a:rPr sz="905" spc="-33" dirty="0">
                <a:solidFill>
                  <a:srgbClr val="58595B"/>
                </a:solidFill>
                <a:latin typeface="Gill Sans MT"/>
                <a:cs typeface="Gill Sans MT"/>
              </a:rPr>
              <a:t> </a:t>
            </a:r>
            <a:r>
              <a:rPr sz="905" spc="29" dirty="0">
                <a:solidFill>
                  <a:srgbClr val="58595B"/>
                </a:solidFill>
                <a:latin typeface="Gill Sans MT"/>
                <a:cs typeface="Gill Sans MT"/>
              </a:rPr>
              <a:t>characterized</a:t>
            </a:r>
            <a:r>
              <a:rPr sz="905" spc="-29" dirty="0">
                <a:solidFill>
                  <a:srgbClr val="58595B"/>
                </a:solidFill>
                <a:latin typeface="Gill Sans MT"/>
                <a:cs typeface="Gill Sans MT"/>
              </a:rPr>
              <a:t> </a:t>
            </a:r>
            <a:r>
              <a:rPr sz="905" spc="37" dirty="0">
                <a:solidFill>
                  <a:srgbClr val="58595B"/>
                </a:solidFill>
                <a:latin typeface="Gill Sans MT"/>
                <a:cs typeface="Gill Sans MT"/>
              </a:rPr>
              <a:t>by</a:t>
            </a:r>
            <a:r>
              <a:rPr sz="905" spc="-33" dirty="0">
                <a:solidFill>
                  <a:srgbClr val="58595B"/>
                </a:solidFill>
                <a:latin typeface="Gill Sans MT"/>
                <a:cs typeface="Gill Sans MT"/>
              </a:rPr>
              <a:t> </a:t>
            </a:r>
            <a:r>
              <a:rPr sz="905" spc="94" dirty="0">
                <a:solidFill>
                  <a:srgbClr val="58595B"/>
                </a:solidFill>
                <a:latin typeface="Gill Sans MT"/>
                <a:cs typeface="Gill Sans MT"/>
              </a:rPr>
              <a:t>a</a:t>
            </a:r>
            <a:r>
              <a:rPr sz="905" spc="-33" dirty="0">
                <a:solidFill>
                  <a:srgbClr val="58595B"/>
                </a:solidFill>
                <a:latin typeface="Gill Sans MT"/>
                <a:cs typeface="Gill Sans MT"/>
              </a:rPr>
              <a:t> </a:t>
            </a:r>
            <a:r>
              <a:rPr sz="905" spc="58" dirty="0">
                <a:solidFill>
                  <a:srgbClr val="58595B"/>
                </a:solidFill>
                <a:latin typeface="Gill Sans MT"/>
                <a:cs typeface="Gill Sans MT"/>
              </a:rPr>
              <a:t>focus</a:t>
            </a:r>
            <a:r>
              <a:rPr sz="905" spc="-33" dirty="0">
                <a:solidFill>
                  <a:srgbClr val="58595B"/>
                </a:solidFill>
                <a:latin typeface="Gill Sans MT"/>
                <a:cs typeface="Gill Sans MT"/>
              </a:rPr>
              <a:t> </a:t>
            </a:r>
            <a:r>
              <a:rPr sz="905" spc="21" dirty="0">
                <a:solidFill>
                  <a:srgbClr val="58595B"/>
                </a:solidFill>
                <a:latin typeface="Gill Sans MT"/>
                <a:cs typeface="Gill Sans MT"/>
              </a:rPr>
              <a:t>on</a:t>
            </a:r>
            <a:r>
              <a:rPr sz="905" spc="-33" dirty="0">
                <a:solidFill>
                  <a:srgbClr val="58595B"/>
                </a:solidFill>
                <a:latin typeface="Gill Sans MT"/>
                <a:cs typeface="Gill Sans MT"/>
              </a:rPr>
              <a:t> </a:t>
            </a:r>
            <a:r>
              <a:rPr sz="905" spc="33" dirty="0">
                <a:solidFill>
                  <a:srgbClr val="58595B"/>
                </a:solidFill>
                <a:latin typeface="Gill Sans MT"/>
                <a:cs typeface="Gill Sans MT"/>
              </a:rPr>
              <a:t>daily</a:t>
            </a:r>
            <a:r>
              <a:rPr sz="905" spc="-29" dirty="0">
                <a:solidFill>
                  <a:srgbClr val="58595B"/>
                </a:solidFill>
                <a:latin typeface="Gill Sans MT"/>
                <a:cs typeface="Gill Sans MT"/>
              </a:rPr>
              <a:t> </a:t>
            </a:r>
            <a:r>
              <a:rPr sz="905" spc="37" dirty="0">
                <a:solidFill>
                  <a:srgbClr val="58595B"/>
                </a:solidFill>
                <a:latin typeface="Gill Sans MT"/>
                <a:cs typeface="Gill Sans MT"/>
              </a:rPr>
              <a:t>habit  </a:t>
            </a:r>
            <a:r>
              <a:rPr sz="905" spc="25" dirty="0">
                <a:solidFill>
                  <a:srgbClr val="58595B"/>
                </a:solidFill>
                <a:latin typeface="Gill Sans MT"/>
                <a:cs typeface="Gill Sans MT"/>
              </a:rPr>
              <a:t>formation </a:t>
            </a:r>
            <a:r>
              <a:rPr sz="905" spc="58" dirty="0">
                <a:solidFill>
                  <a:srgbClr val="58595B"/>
                </a:solidFill>
                <a:latin typeface="Gill Sans MT"/>
                <a:cs typeface="Gill Sans MT"/>
              </a:rPr>
              <a:t>and </a:t>
            </a:r>
            <a:r>
              <a:rPr sz="905" spc="12" dirty="0">
                <a:solidFill>
                  <a:srgbClr val="58595B"/>
                </a:solidFill>
                <a:latin typeface="Gill Sans MT"/>
                <a:cs typeface="Gill Sans MT"/>
              </a:rPr>
              <a:t>broader </a:t>
            </a:r>
            <a:r>
              <a:rPr sz="905" spc="74" dirty="0">
                <a:solidFill>
                  <a:srgbClr val="58595B"/>
                </a:solidFill>
                <a:latin typeface="Gill Sans MT"/>
                <a:cs typeface="Gill Sans MT"/>
              </a:rPr>
              <a:t>usage </a:t>
            </a:r>
            <a:r>
              <a:rPr sz="905" spc="37" dirty="0">
                <a:solidFill>
                  <a:srgbClr val="58595B"/>
                </a:solidFill>
                <a:latin typeface="Gill Sans MT"/>
                <a:cs typeface="Gill Sans MT"/>
              </a:rPr>
              <a:t>by </a:t>
            </a:r>
            <a:r>
              <a:rPr sz="905" spc="16" dirty="0">
                <a:solidFill>
                  <a:srgbClr val="58595B"/>
                </a:solidFill>
                <a:latin typeface="Gill Sans MT"/>
                <a:cs typeface="Gill Sans MT"/>
              </a:rPr>
              <a:t>the </a:t>
            </a:r>
            <a:r>
              <a:rPr sz="905" spc="33" dirty="0">
                <a:solidFill>
                  <a:srgbClr val="58595B"/>
                </a:solidFill>
                <a:latin typeface="Gill Sans MT"/>
                <a:cs typeface="Gill Sans MT"/>
              </a:rPr>
              <a:t>installed </a:t>
            </a:r>
            <a:r>
              <a:rPr sz="905" spc="66" dirty="0">
                <a:solidFill>
                  <a:srgbClr val="58595B"/>
                </a:solidFill>
                <a:latin typeface="Gill Sans MT"/>
                <a:cs typeface="Gill Sans MT"/>
              </a:rPr>
              <a:t>base </a:t>
            </a:r>
            <a:r>
              <a:rPr sz="905" spc="41" dirty="0">
                <a:solidFill>
                  <a:srgbClr val="58595B"/>
                </a:solidFill>
                <a:latin typeface="Gill Sans MT"/>
                <a:cs typeface="Gill Sans MT"/>
              </a:rPr>
              <a:t>whereas  </a:t>
            </a:r>
            <a:r>
              <a:rPr sz="905" spc="62" dirty="0">
                <a:solidFill>
                  <a:srgbClr val="58595B"/>
                </a:solidFill>
                <a:latin typeface="Gill Sans MT"/>
                <a:cs typeface="Gill Sans MT"/>
              </a:rPr>
              <a:t>phase </a:t>
            </a:r>
            <a:r>
              <a:rPr sz="905" spc="25" dirty="0">
                <a:solidFill>
                  <a:srgbClr val="58595B"/>
                </a:solidFill>
                <a:latin typeface="Gill Sans MT"/>
                <a:cs typeface="Gill Sans MT"/>
              </a:rPr>
              <a:t>one </a:t>
            </a:r>
            <a:r>
              <a:rPr sz="905" spc="78" dirty="0">
                <a:solidFill>
                  <a:srgbClr val="58595B"/>
                </a:solidFill>
                <a:latin typeface="Gill Sans MT"/>
                <a:cs typeface="Gill Sans MT"/>
              </a:rPr>
              <a:t>was </a:t>
            </a:r>
            <a:r>
              <a:rPr sz="905" spc="16" dirty="0">
                <a:solidFill>
                  <a:srgbClr val="58595B"/>
                </a:solidFill>
                <a:latin typeface="Gill Sans MT"/>
                <a:cs typeface="Gill Sans MT"/>
              </a:rPr>
              <a:t>more </a:t>
            </a:r>
            <a:r>
              <a:rPr sz="905" spc="37" dirty="0">
                <a:solidFill>
                  <a:srgbClr val="58595B"/>
                </a:solidFill>
                <a:latin typeface="Gill Sans MT"/>
                <a:cs typeface="Gill Sans MT"/>
              </a:rPr>
              <a:t>about </a:t>
            </a:r>
            <a:r>
              <a:rPr sz="905" spc="33" dirty="0">
                <a:solidFill>
                  <a:srgbClr val="58595B"/>
                </a:solidFill>
                <a:latin typeface="Gill Sans MT"/>
                <a:cs typeface="Gill Sans MT"/>
              </a:rPr>
              <a:t>device </a:t>
            </a:r>
            <a:r>
              <a:rPr sz="905" spc="29" dirty="0">
                <a:solidFill>
                  <a:srgbClr val="58595B"/>
                </a:solidFill>
                <a:latin typeface="Gill Sans MT"/>
                <a:cs typeface="Gill Sans MT"/>
              </a:rPr>
              <a:t>adoption. </a:t>
            </a:r>
            <a:r>
              <a:rPr sz="905" spc="25" dirty="0">
                <a:solidFill>
                  <a:srgbClr val="58595B"/>
                </a:solidFill>
                <a:latin typeface="Gill Sans MT"/>
                <a:cs typeface="Gill Sans MT"/>
              </a:rPr>
              <a:t>That </a:t>
            </a:r>
            <a:r>
              <a:rPr sz="905" spc="8" dirty="0">
                <a:solidFill>
                  <a:srgbClr val="58595B"/>
                </a:solidFill>
                <a:latin typeface="Gill Sans MT"/>
                <a:cs typeface="Gill Sans MT"/>
              </a:rPr>
              <a:t>trend will  </a:t>
            </a:r>
            <a:r>
              <a:rPr sz="905" spc="25" dirty="0">
                <a:solidFill>
                  <a:srgbClr val="58595B"/>
                </a:solidFill>
                <a:latin typeface="Gill Sans MT"/>
                <a:cs typeface="Gill Sans MT"/>
              </a:rPr>
              <a:t>continue </a:t>
            </a:r>
            <a:r>
              <a:rPr sz="905" spc="21" dirty="0">
                <a:solidFill>
                  <a:srgbClr val="58595B"/>
                </a:solidFill>
                <a:latin typeface="Gill Sans MT"/>
                <a:cs typeface="Gill Sans MT"/>
              </a:rPr>
              <a:t>in</a:t>
            </a:r>
            <a:r>
              <a:rPr sz="905" spc="-94" dirty="0">
                <a:solidFill>
                  <a:srgbClr val="58595B"/>
                </a:solidFill>
                <a:latin typeface="Gill Sans MT"/>
                <a:cs typeface="Gill Sans MT"/>
              </a:rPr>
              <a:t> </a:t>
            </a:r>
            <a:r>
              <a:rPr sz="905" spc="37" dirty="0">
                <a:solidFill>
                  <a:srgbClr val="58595B"/>
                </a:solidFill>
                <a:latin typeface="Gill Sans MT"/>
                <a:cs typeface="Gill Sans MT"/>
              </a:rPr>
              <a:t>2019.</a:t>
            </a:r>
            <a:endParaRPr sz="905">
              <a:solidFill>
                <a:prstClr val="black"/>
              </a:solidFill>
              <a:latin typeface="Gill Sans MT"/>
              <a:cs typeface="Gill Sans MT"/>
            </a:endParaRPr>
          </a:p>
        </p:txBody>
      </p:sp>
      <p:sp>
        <p:nvSpPr>
          <p:cNvPr id="4" name="object 4"/>
          <p:cNvSpPr txBox="1">
            <a:spLocks noGrp="1"/>
          </p:cNvSpPr>
          <p:nvPr>
            <p:ph type="title"/>
          </p:nvPr>
        </p:nvSpPr>
        <p:spPr>
          <a:xfrm>
            <a:off x="1969879" y="999309"/>
            <a:ext cx="4787798" cy="289090"/>
          </a:xfrm>
          <a:prstGeom prst="rect">
            <a:avLst/>
          </a:prstGeom>
        </p:spPr>
        <p:txBody>
          <a:bodyPr vert="horz" wrap="square" lIns="0" tIns="10450" rIns="0" bIns="0" rtlCol="0">
            <a:spAutoFit/>
          </a:bodyPr>
          <a:lstStyle/>
          <a:p>
            <a:pPr marL="10451">
              <a:spcBef>
                <a:spcPts val="82"/>
              </a:spcBef>
            </a:pPr>
            <a:r>
              <a:rPr sz="1810" spc="29" dirty="0">
                <a:solidFill>
                  <a:srgbClr val="3385F5"/>
                </a:solidFill>
              </a:rPr>
              <a:t>Smart </a:t>
            </a:r>
            <a:r>
              <a:rPr sz="1810" spc="41" dirty="0">
                <a:solidFill>
                  <a:srgbClr val="3385F5"/>
                </a:solidFill>
              </a:rPr>
              <a:t>Speakers </a:t>
            </a:r>
            <a:r>
              <a:rPr sz="1810" spc="-99" dirty="0">
                <a:solidFill>
                  <a:srgbClr val="3385F5"/>
                </a:solidFill>
              </a:rPr>
              <a:t>Are </a:t>
            </a:r>
            <a:r>
              <a:rPr sz="1810" spc="91" dirty="0">
                <a:solidFill>
                  <a:srgbClr val="3385F5"/>
                </a:solidFill>
              </a:rPr>
              <a:t>a </a:t>
            </a:r>
            <a:r>
              <a:rPr sz="1810" spc="25" dirty="0">
                <a:solidFill>
                  <a:srgbClr val="3385F5"/>
                </a:solidFill>
              </a:rPr>
              <a:t>Catalyst </a:t>
            </a:r>
            <a:r>
              <a:rPr sz="1810" spc="-21" dirty="0">
                <a:solidFill>
                  <a:srgbClr val="3385F5"/>
                </a:solidFill>
              </a:rPr>
              <a:t>for </a:t>
            </a:r>
            <a:r>
              <a:rPr sz="1810" dirty="0">
                <a:solidFill>
                  <a:srgbClr val="3385F5"/>
                </a:solidFill>
              </a:rPr>
              <a:t>Voice</a:t>
            </a:r>
            <a:r>
              <a:rPr sz="1810" spc="-58" dirty="0">
                <a:solidFill>
                  <a:srgbClr val="3385F5"/>
                </a:solidFill>
              </a:rPr>
              <a:t> </a:t>
            </a:r>
            <a:r>
              <a:rPr sz="1810" spc="-21" dirty="0">
                <a:solidFill>
                  <a:srgbClr val="3385F5"/>
                </a:solidFill>
              </a:rPr>
              <a:t>Adoption</a:t>
            </a:r>
            <a:endParaRPr sz="1810"/>
          </a:p>
        </p:txBody>
      </p:sp>
      <p:sp>
        <p:nvSpPr>
          <p:cNvPr id="5" name="object 5"/>
          <p:cNvSpPr/>
          <p:nvPr/>
        </p:nvSpPr>
        <p:spPr>
          <a:xfrm>
            <a:off x="0" y="816429"/>
            <a:ext cx="1666821" cy="5225143"/>
          </a:xfrm>
          <a:prstGeom prst="rect">
            <a:avLst/>
          </a:prstGeom>
          <a:blipFill>
            <a:blip r:embed="rId2" cstate="print"/>
            <a:stretch>
              <a:fillRect/>
            </a:stretch>
          </a:blipFill>
        </p:spPr>
        <p:txBody>
          <a:bodyPr wrap="square" lIns="0" tIns="0" rIns="0" bIns="0" rtlCol="0"/>
          <a:lstStyle/>
          <a:p>
            <a:pPr defTabSz="752460"/>
            <a:endParaRPr sz="1481">
              <a:solidFill>
                <a:prstClr val="black"/>
              </a:solidFill>
              <a:latin typeface="Calibri"/>
            </a:endParaRPr>
          </a:p>
        </p:txBody>
      </p:sp>
      <p:sp>
        <p:nvSpPr>
          <p:cNvPr id="6" name="object 6"/>
          <p:cNvSpPr txBox="1"/>
          <p:nvPr/>
        </p:nvSpPr>
        <p:spPr>
          <a:xfrm>
            <a:off x="303059" y="920932"/>
            <a:ext cx="1308898" cy="86599"/>
          </a:xfrm>
          <a:prstGeom prst="rect">
            <a:avLst/>
          </a:prstGeom>
        </p:spPr>
        <p:txBody>
          <a:bodyPr vert="horz" wrap="square" lIns="0" tIns="10450" rIns="0" bIns="0" rtlCol="0">
            <a:spAutoFit/>
          </a:bodyPr>
          <a:lstStyle/>
          <a:p>
            <a:pPr marL="10451" defTabSz="752460">
              <a:spcBef>
                <a:spcPts val="82"/>
              </a:spcBef>
            </a:pPr>
            <a:r>
              <a:rPr sz="494" spc="-16" dirty="0">
                <a:solidFill>
                  <a:srgbClr val="FFFFFF"/>
                </a:solidFill>
                <a:latin typeface="Gill Sans MT"/>
                <a:cs typeface="Gill Sans MT"/>
              </a:rPr>
              <a:t>SMART </a:t>
            </a:r>
            <a:r>
              <a:rPr sz="494" spc="-8" dirty="0">
                <a:solidFill>
                  <a:srgbClr val="FFFFFF"/>
                </a:solidFill>
                <a:latin typeface="Gill Sans MT"/>
                <a:cs typeface="Gill Sans MT"/>
              </a:rPr>
              <a:t>SPEAKER </a:t>
            </a:r>
            <a:r>
              <a:rPr sz="494" spc="-37" dirty="0">
                <a:solidFill>
                  <a:srgbClr val="FFFFFF"/>
                </a:solidFill>
                <a:latin typeface="Gill Sans MT"/>
                <a:cs typeface="Gill Sans MT"/>
              </a:rPr>
              <a:t>CONSUMER </a:t>
            </a:r>
            <a:r>
              <a:rPr sz="494" spc="-49" dirty="0">
                <a:solidFill>
                  <a:srgbClr val="FFFFFF"/>
                </a:solidFill>
                <a:latin typeface="Gill Sans MT"/>
                <a:cs typeface="Gill Sans MT"/>
              </a:rPr>
              <a:t>ADOPTION</a:t>
            </a:r>
            <a:r>
              <a:rPr sz="494" spc="-70" dirty="0">
                <a:solidFill>
                  <a:srgbClr val="FFFFFF"/>
                </a:solidFill>
                <a:latin typeface="Gill Sans MT"/>
                <a:cs typeface="Gill Sans MT"/>
              </a:rPr>
              <a:t> </a:t>
            </a:r>
            <a:r>
              <a:rPr sz="494" spc="-29" dirty="0">
                <a:solidFill>
                  <a:srgbClr val="FFFFFF"/>
                </a:solidFill>
                <a:latin typeface="Gill Sans MT"/>
                <a:cs typeface="Gill Sans MT"/>
              </a:rPr>
              <a:t>REPORT</a:t>
            </a:r>
            <a:endParaRPr sz="494">
              <a:solidFill>
                <a:prstClr val="black"/>
              </a:solidFill>
              <a:latin typeface="Gill Sans MT"/>
              <a:cs typeface="Gill Sans MT"/>
            </a:endParaRPr>
          </a:p>
        </p:txBody>
      </p:sp>
      <p:sp>
        <p:nvSpPr>
          <p:cNvPr id="7" name="object 7"/>
          <p:cNvSpPr txBox="1">
            <a:spLocks noGrp="1"/>
          </p:cNvSpPr>
          <p:nvPr>
            <p:ph type="sldNum" sz="quarter" idx="7"/>
          </p:nvPr>
        </p:nvSpPr>
        <p:spPr>
          <a:xfrm>
            <a:off x="7016081" y="7051167"/>
            <a:ext cx="269151" cy="206712"/>
          </a:xfrm>
          <a:prstGeom prst="rect">
            <a:avLst/>
          </a:prstGeom>
        </p:spPr>
        <p:txBody>
          <a:bodyPr vert="horz" wrap="square" lIns="0" tIns="4180" rIns="0" bIns="0" rtlCol="0">
            <a:spAutoFit/>
          </a:bodyPr>
          <a:lstStyle/>
          <a:p>
            <a:pPr marL="10451" defTabSz="752460">
              <a:spcBef>
                <a:spcPts val="33"/>
              </a:spcBef>
            </a:pPr>
            <a:r>
              <a:rPr spc="-33" dirty="0"/>
              <a:t>PAGE</a:t>
            </a:r>
            <a:r>
              <a:rPr spc="-37" dirty="0"/>
              <a:t> </a:t>
            </a:r>
            <a:fld id="{81D60167-4931-47E6-BA6A-407CBD079E47}" type="slidenum">
              <a:rPr spc="-8" dirty="0"/>
              <a:pPr marL="10451" defTabSz="752460">
                <a:spcBef>
                  <a:spcPts val="33"/>
                </a:spcBef>
              </a:pPr>
              <a:t>244</a:t>
            </a:fld>
            <a:endParaRPr spc="-8" dirty="0"/>
          </a:p>
        </p:txBody>
      </p:sp>
      <p:sp>
        <p:nvSpPr>
          <p:cNvPr id="8" name="object 8"/>
          <p:cNvSpPr txBox="1"/>
          <p:nvPr/>
        </p:nvSpPr>
        <p:spPr>
          <a:xfrm>
            <a:off x="303058" y="5852751"/>
            <a:ext cx="1063839" cy="81851"/>
          </a:xfrm>
          <a:prstGeom prst="rect">
            <a:avLst/>
          </a:prstGeom>
        </p:spPr>
        <p:txBody>
          <a:bodyPr vert="horz" wrap="square" lIns="0" tIns="5748" rIns="0" bIns="0" rtlCol="0">
            <a:spAutoFit/>
          </a:bodyPr>
          <a:lstStyle/>
          <a:p>
            <a:pPr marL="10451" defTabSz="752460">
              <a:spcBef>
                <a:spcPts val="45"/>
              </a:spcBef>
            </a:pPr>
            <a:r>
              <a:rPr sz="494" spc="21" dirty="0">
                <a:solidFill>
                  <a:srgbClr val="ED3D7F"/>
                </a:solidFill>
                <a:latin typeface="Gill Sans MT"/>
                <a:cs typeface="Gill Sans MT"/>
                <a:hlinkClick r:id="rId3"/>
              </a:rPr>
              <a:t>© </a:t>
            </a:r>
            <a:r>
              <a:rPr sz="494" spc="-45" dirty="0">
                <a:solidFill>
                  <a:srgbClr val="ED3D7F"/>
                </a:solidFill>
                <a:latin typeface="Gill Sans MT"/>
                <a:cs typeface="Gill Sans MT"/>
                <a:hlinkClick r:id="rId3"/>
              </a:rPr>
              <a:t>VOICEBOT.AI </a:t>
            </a:r>
            <a:r>
              <a:rPr sz="494" spc="-41" dirty="0">
                <a:solidFill>
                  <a:srgbClr val="ED3D7F"/>
                </a:solidFill>
                <a:latin typeface="Gill Sans MT"/>
                <a:cs typeface="Gill Sans MT"/>
                <a:hlinkClick r:id="rId3"/>
              </a:rPr>
              <a:t>- </a:t>
            </a:r>
            <a:r>
              <a:rPr sz="494" spc="-16" dirty="0">
                <a:solidFill>
                  <a:srgbClr val="ED3D7F"/>
                </a:solidFill>
                <a:latin typeface="Gill Sans MT"/>
                <a:cs typeface="Gill Sans MT"/>
                <a:hlinkClick r:id="rId3"/>
              </a:rPr>
              <a:t>All </a:t>
            </a:r>
            <a:r>
              <a:rPr sz="494" dirty="0">
                <a:solidFill>
                  <a:srgbClr val="ED3D7F"/>
                </a:solidFill>
                <a:latin typeface="Gill Sans MT"/>
                <a:cs typeface="Gill Sans MT"/>
                <a:hlinkClick r:id="rId3"/>
              </a:rPr>
              <a:t>Rights </a:t>
            </a:r>
            <a:r>
              <a:rPr sz="494" spc="-12" dirty="0">
                <a:solidFill>
                  <a:srgbClr val="ED3D7F"/>
                </a:solidFill>
                <a:latin typeface="Gill Sans MT"/>
                <a:cs typeface="Gill Sans MT"/>
                <a:hlinkClick r:id="rId3"/>
              </a:rPr>
              <a:t>Reserved</a:t>
            </a:r>
            <a:r>
              <a:rPr sz="494" spc="-66" dirty="0">
                <a:solidFill>
                  <a:srgbClr val="ED3D7F"/>
                </a:solidFill>
                <a:latin typeface="Gill Sans MT"/>
                <a:cs typeface="Gill Sans MT"/>
                <a:hlinkClick r:id="rId3"/>
              </a:rPr>
              <a:t> </a:t>
            </a:r>
            <a:r>
              <a:rPr sz="494" spc="-4" dirty="0">
                <a:solidFill>
                  <a:srgbClr val="ED3D7F"/>
                </a:solidFill>
                <a:latin typeface="Gill Sans MT"/>
                <a:cs typeface="Gill Sans MT"/>
                <a:hlinkClick r:id="rId3"/>
              </a:rPr>
              <a:t>2019</a:t>
            </a:r>
            <a:endParaRPr sz="494">
              <a:solidFill>
                <a:prstClr val="black"/>
              </a:solidFill>
              <a:latin typeface="Gill Sans MT"/>
              <a:cs typeface="Gill Sans MT"/>
            </a:endParaRPr>
          </a:p>
        </p:txBody>
      </p:sp>
    </p:spTree>
    <p:extLst>
      <p:ext uri="{BB962C8B-B14F-4D97-AF65-F5344CB8AC3E}">
        <p14:creationId xmlns:p14="http://schemas.microsoft.com/office/powerpoint/2010/main" val="6323281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sp>
        <p:nvSpPr>
          <p:cNvPr id="8195" name="Content Placeholder 2"/>
          <p:cNvSpPr>
            <a:spLocks noGrp="1"/>
          </p:cNvSpPr>
          <p:nvPr>
            <p:ph idx="1"/>
          </p:nvPr>
        </p:nvSpPr>
        <p:spPr/>
        <p:txBody>
          <a:bodyPr/>
          <a:lstStyle/>
          <a:p>
            <a:pPr eaLnBrk="1" hangingPunct="1"/>
            <a:r>
              <a:rPr lang="en-US" altLang="en-US" sz="2400" smtClean="0"/>
              <a:t>Since it is unsupervised environment, so the name is Self Organizing Maps.</a:t>
            </a:r>
          </a:p>
          <a:p>
            <a:pPr eaLnBrk="1" hangingPunct="1"/>
            <a:endParaRPr lang="en-US" altLang="en-US" sz="2400" smtClean="0"/>
          </a:p>
          <a:p>
            <a:pPr eaLnBrk="1" hangingPunct="1"/>
            <a:r>
              <a:rPr lang="en-US" altLang="en-US" sz="2400" smtClean="0"/>
              <a:t>Self Organizing NNs are also called Topology Preserving Maps which leads to the idea of neighborhood of the clustering unit.</a:t>
            </a:r>
          </a:p>
          <a:p>
            <a:pPr eaLnBrk="1" hangingPunct="1"/>
            <a:endParaRPr lang="en-US" altLang="en-US" sz="2400" smtClean="0"/>
          </a:p>
          <a:p>
            <a:pPr eaLnBrk="1" hangingPunct="1"/>
            <a:r>
              <a:rPr lang="en-US" altLang="en-US" sz="2400" smtClean="0"/>
              <a:t>During the self-organizing process, the weight vectors of winning unit and its neighbors are updated.</a:t>
            </a:r>
          </a:p>
          <a:p>
            <a:pPr eaLnBrk="1" hangingPunct="1"/>
            <a:endParaRPr lang="en-US" altLang="en-US" sz="2800" smtClean="0"/>
          </a:p>
        </p:txBody>
      </p:sp>
    </p:spTree>
    <p:extLst>
      <p:ext uri="{BB962C8B-B14F-4D97-AF65-F5344CB8AC3E}">
        <p14:creationId xmlns:p14="http://schemas.microsoft.com/office/powerpoint/2010/main" val="1035050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sp>
        <p:nvSpPr>
          <p:cNvPr id="9219" name="Content Placeholder 2"/>
          <p:cNvSpPr>
            <a:spLocks noGrp="1"/>
          </p:cNvSpPr>
          <p:nvPr>
            <p:ph idx="1"/>
          </p:nvPr>
        </p:nvSpPr>
        <p:spPr/>
        <p:txBody>
          <a:bodyPr/>
          <a:lstStyle/>
          <a:p>
            <a:pPr eaLnBrk="1" hangingPunct="1"/>
            <a:r>
              <a:rPr lang="en-US" altLang="en-US" sz="2400" dirty="0" smtClean="0"/>
              <a:t>Normally, Euclidean distance measure is used to find the cluster unit whose weight vector matches most closely to the input vector.</a:t>
            </a:r>
          </a:p>
          <a:p>
            <a:pPr eaLnBrk="1" hangingPunct="1"/>
            <a:endParaRPr lang="en-US" altLang="en-US" sz="2400" dirty="0" smtClean="0"/>
          </a:p>
          <a:p>
            <a:pPr eaLnBrk="1" hangingPunct="1"/>
            <a:r>
              <a:rPr lang="en-US" altLang="en-US" sz="2400" dirty="0" smtClean="0"/>
              <a:t>For a linear array of cluster units, the neighborhood of radius </a:t>
            </a:r>
            <a:r>
              <a:rPr lang="en-US" altLang="en-US" sz="2400" i="1" dirty="0" smtClean="0"/>
              <a:t>R</a:t>
            </a:r>
            <a:r>
              <a:rPr lang="en-US" altLang="en-US" sz="2400" dirty="0" smtClean="0"/>
              <a:t> around cluster unit </a:t>
            </a:r>
            <a:r>
              <a:rPr lang="en-US" altLang="en-US" sz="2400" i="1" dirty="0" smtClean="0"/>
              <a:t>J</a:t>
            </a:r>
            <a:r>
              <a:rPr lang="en-US" altLang="en-US" sz="2400" dirty="0" smtClean="0"/>
              <a:t> consists of all units</a:t>
            </a:r>
            <a:r>
              <a:rPr lang="en-US" altLang="en-US" sz="2400" i="1" dirty="0" smtClean="0"/>
              <a:t> j </a:t>
            </a:r>
            <a:r>
              <a:rPr lang="en-US" altLang="en-US" sz="2400" dirty="0" smtClean="0"/>
              <a:t>such that: </a:t>
            </a:r>
          </a:p>
          <a:p>
            <a:pPr eaLnBrk="1" hangingPunct="1"/>
            <a:endParaRPr lang="en-US" altLang="en-US" dirty="0" smtClean="0"/>
          </a:p>
        </p:txBody>
      </p:sp>
      <p:pic>
        <p:nvPicPr>
          <p:cNvPr id="92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105400"/>
            <a:ext cx="430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9682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sp>
        <p:nvSpPr>
          <p:cNvPr id="10243" name="Content Placeholder 2"/>
          <p:cNvSpPr>
            <a:spLocks noGrp="1"/>
          </p:cNvSpPr>
          <p:nvPr>
            <p:ph idx="1"/>
          </p:nvPr>
        </p:nvSpPr>
        <p:spPr/>
        <p:txBody>
          <a:bodyPr/>
          <a:lstStyle/>
          <a:p>
            <a:pPr eaLnBrk="1" hangingPunct="1"/>
            <a:r>
              <a:rPr lang="en-US" altLang="en-US" sz="2400" smtClean="0"/>
              <a:t>Architecture of SOM</a:t>
            </a:r>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b="3943"/>
          <a:stretch>
            <a:fillRect/>
          </a:stretch>
        </p:blipFill>
        <p:spPr bwMode="auto">
          <a:xfrm>
            <a:off x="1447800" y="2514600"/>
            <a:ext cx="6248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246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sp>
        <p:nvSpPr>
          <p:cNvPr id="11267" name="Content Placeholder 2"/>
          <p:cNvSpPr>
            <a:spLocks noGrp="1"/>
          </p:cNvSpPr>
          <p:nvPr>
            <p:ph idx="1"/>
          </p:nvPr>
        </p:nvSpPr>
        <p:spPr/>
        <p:txBody>
          <a:bodyPr/>
          <a:lstStyle/>
          <a:p>
            <a:pPr eaLnBrk="1" hangingPunct="1"/>
            <a:r>
              <a:rPr lang="en-US" altLang="en-US" sz="2800" smtClean="0"/>
              <a:t>Structure of Neighborhoods</a:t>
            </a:r>
          </a:p>
          <a:p>
            <a:pPr eaLnBrk="1" hangingPunct="1"/>
            <a:endParaRPr lang="en-US" altLang="en-US" sz="2800" smtClean="0"/>
          </a:p>
        </p:txBody>
      </p:sp>
      <p:pic>
        <p:nvPicPr>
          <p:cNvPr id="112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33675"/>
            <a:ext cx="8229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0231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sp>
        <p:nvSpPr>
          <p:cNvPr id="12291" name="Content Placeholder 2"/>
          <p:cNvSpPr>
            <a:spLocks noGrp="1"/>
          </p:cNvSpPr>
          <p:nvPr>
            <p:ph idx="1"/>
          </p:nvPr>
        </p:nvSpPr>
        <p:spPr/>
        <p:txBody>
          <a:bodyPr/>
          <a:lstStyle/>
          <a:p>
            <a:pPr eaLnBrk="1" hangingPunct="1"/>
            <a:r>
              <a:rPr lang="en-US" altLang="en-US" sz="2800" smtClean="0"/>
              <a:t>Structure of Neighborhoods</a:t>
            </a:r>
          </a:p>
          <a:p>
            <a:pPr eaLnBrk="1" hangingPunct="1"/>
            <a:endParaRPr lang="en-US" altLang="en-US" sz="2800" smtClean="0"/>
          </a:p>
        </p:txBody>
      </p:sp>
      <p:pic>
        <p:nvPicPr>
          <p:cNvPr id="122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408238"/>
            <a:ext cx="5943600"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4471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descr="Rectangle: Click to edit Master text styles&#10;Second level&#10;Third level&#10;Fourth level&#10;Fifth level"/>
          <p:cNvSpPr>
            <a:spLocks noChangeArrowheads="1"/>
          </p:cNvSpPr>
          <p:nvPr/>
        </p:nvSpPr>
        <p:spPr bwMode="auto">
          <a:xfrm>
            <a:off x="468313" y="1484313"/>
            <a:ext cx="8077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a:solidFill>
                  <a:srgbClr val="A50021"/>
                </a:solidFill>
                <a:latin typeface="Tahoma" panose="020B0604030504040204" pitchFamily="34" charset="0"/>
                <a:ea typeface="HY헤드라인M" pitchFamily="18" charset="-127"/>
              </a:defRPr>
            </a:lvl1pPr>
            <a:lvl2pPr marL="889000" indent="-439738"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buClr>
                <a:schemeClr val="accent1"/>
              </a:buClr>
              <a:buSzPct val="80000"/>
              <a:buFont typeface="Wingdings" panose="05000000000000000000" pitchFamily="2" charset="2"/>
              <a:buChar char="u"/>
            </a:pPr>
            <a:r>
              <a:rPr lang="en-US" altLang="ko-KR" dirty="0">
                <a:solidFill>
                  <a:schemeClr val="tx1"/>
                </a:solidFill>
                <a:latin typeface="Times New Roman" panose="02020603050405020304" pitchFamily="18" charset="0"/>
                <a:ea typeface="굴림" charset="-127"/>
              </a:rPr>
              <a:t>Gradient descent </a:t>
            </a:r>
          </a:p>
          <a:p>
            <a:pPr lvl="1" algn="l" eaLnBrk="1" hangingPunct="1">
              <a:buClr>
                <a:schemeClr val="accent2"/>
              </a:buClr>
              <a:buSzPct val="80000"/>
              <a:buFont typeface="Wingdings 2" panose="05020102010507070707" pitchFamily="18" charset="2"/>
              <a:buNone/>
            </a:pPr>
            <a:r>
              <a:rPr lang="en-US" altLang="ko-KR" sz="2000" dirty="0">
                <a:solidFill>
                  <a:schemeClr val="tx1"/>
                </a:solidFill>
                <a:latin typeface="Times New Roman" panose="02020603050405020304" pitchFamily="18" charset="0"/>
                <a:ea typeface="굴림" charset="-127"/>
              </a:rPr>
              <a:t>- Error (</a:t>
            </a:r>
            <a:r>
              <a:rPr lang="en-US" altLang="ko-KR" sz="2000" b="1" dirty="0">
                <a:solidFill>
                  <a:schemeClr val="tx1"/>
                </a:solidFill>
                <a:latin typeface="Times New Roman" panose="02020603050405020304" pitchFamily="18" charset="0"/>
                <a:ea typeface="굴림" charset="-127"/>
              </a:rPr>
              <a:t>for all training examples</a:t>
            </a:r>
            <a:r>
              <a:rPr lang="en-US" altLang="ko-KR" sz="2000" dirty="0">
                <a:solidFill>
                  <a:schemeClr val="tx1"/>
                </a:solidFill>
                <a:latin typeface="Times New Roman" panose="02020603050405020304" pitchFamily="18" charset="0"/>
                <a:ea typeface="굴림" charset="-127"/>
              </a:rPr>
              <a:t>.): </a:t>
            </a:r>
          </a:p>
          <a:p>
            <a:pPr algn="l" eaLnBrk="1" hangingPunct="1">
              <a:buClr>
                <a:schemeClr val="accent2"/>
              </a:buClr>
              <a:buSzPct val="80000"/>
              <a:buFont typeface="Wingdings 2" panose="05020102010507070707" pitchFamily="18" charset="2"/>
              <a:buChar char="ã"/>
            </a:pPr>
            <a:endParaRPr lang="en-US" altLang="ko-KR" sz="2000" dirty="0">
              <a:solidFill>
                <a:schemeClr val="tx1"/>
              </a:solidFill>
              <a:latin typeface="Times New Roman" panose="02020603050405020304" pitchFamily="18" charset="0"/>
              <a:ea typeface="굴림" charset="-127"/>
            </a:endParaRPr>
          </a:p>
          <a:p>
            <a:pPr algn="l" eaLnBrk="1" hangingPunct="1">
              <a:buClr>
                <a:schemeClr val="accent2"/>
              </a:buClr>
              <a:buSzPct val="80000"/>
              <a:buFont typeface="Wingdings 2" panose="05020102010507070707" pitchFamily="18" charset="2"/>
              <a:buNone/>
            </a:pPr>
            <a:r>
              <a:rPr lang="en-US" altLang="ko-KR" sz="2000" dirty="0">
                <a:solidFill>
                  <a:schemeClr val="tx1"/>
                </a:solidFill>
                <a:latin typeface="Times New Roman" panose="02020603050405020304" pitchFamily="18" charset="0"/>
                <a:ea typeface="굴림" charset="-127"/>
              </a:rPr>
              <a:t>	- the </a:t>
            </a:r>
            <a:r>
              <a:rPr lang="en-US" altLang="ko-KR" sz="2000" i="1" dirty="0">
                <a:solidFill>
                  <a:schemeClr val="tx1"/>
                </a:solidFill>
                <a:latin typeface="Times New Roman" panose="02020603050405020304" pitchFamily="18" charset="0"/>
                <a:ea typeface="굴림" charset="-127"/>
              </a:rPr>
              <a:t>gradient</a:t>
            </a:r>
            <a:r>
              <a:rPr lang="en-US" altLang="ko-KR" sz="2000" dirty="0">
                <a:solidFill>
                  <a:schemeClr val="tx1"/>
                </a:solidFill>
                <a:latin typeface="Times New Roman" panose="02020603050405020304" pitchFamily="18" charset="0"/>
                <a:ea typeface="굴림" charset="-127"/>
              </a:rPr>
              <a:t> of E </a:t>
            </a:r>
            <a:r>
              <a:rPr lang="en-US" altLang="ko-KR" sz="1800" dirty="0">
                <a:solidFill>
                  <a:schemeClr val="tx1"/>
                </a:solidFill>
                <a:latin typeface="Times New Roman" panose="02020603050405020304" pitchFamily="18" charset="0"/>
                <a:ea typeface="굴림" charset="-127"/>
              </a:rPr>
              <a:t>( </a:t>
            </a:r>
            <a:r>
              <a:rPr lang="en-US" altLang="ko-KR" sz="2000" b="1" dirty="0">
                <a:solidFill>
                  <a:schemeClr val="tx1"/>
                </a:solidFill>
                <a:latin typeface="Times New Roman" panose="02020603050405020304" pitchFamily="18" charset="0"/>
                <a:ea typeface="굴림" charset="-127"/>
              </a:rPr>
              <a:t>partial differentiating </a:t>
            </a:r>
            <a:r>
              <a:rPr lang="en-US" altLang="ko-KR" sz="1800" b="1" dirty="0">
                <a:solidFill>
                  <a:schemeClr val="tx1"/>
                </a:solidFill>
                <a:latin typeface="Times New Roman" panose="02020603050405020304" pitchFamily="18" charset="0"/>
                <a:ea typeface="굴림" charset="-127"/>
              </a:rPr>
              <a:t>)</a:t>
            </a:r>
            <a:r>
              <a:rPr lang="en-US" altLang="ko-KR" sz="1800" dirty="0">
                <a:solidFill>
                  <a:schemeClr val="tx1"/>
                </a:solidFill>
                <a:latin typeface="Times New Roman" panose="02020603050405020304" pitchFamily="18" charset="0"/>
                <a:ea typeface="굴림" charset="-127"/>
              </a:rPr>
              <a:t> </a:t>
            </a:r>
            <a:r>
              <a:rPr lang="en-US" altLang="ko-KR" sz="2000" dirty="0">
                <a:solidFill>
                  <a:schemeClr val="tx1"/>
                </a:solidFill>
                <a:latin typeface="Times New Roman" panose="02020603050405020304" pitchFamily="18" charset="0"/>
                <a:ea typeface="굴림" charset="-127"/>
              </a:rPr>
              <a:t>: </a:t>
            </a:r>
          </a:p>
          <a:p>
            <a:pPr algn="l" eaLnBrk="1" hangingPunct="1">
              <a:buClr>
                <a:schemeClr val="accent2"/>
              </a:buClr>
              <a:buSzPct val="80000"/>
              <a:buFont typeface="Wingdings 2" panose="05020102010507070707" pitchFamily="18" charset="2"/>
              <a:buNone/>
            </a:pPr>
            <a:endParaRPr lang="en-US" altLang="ko-KR" sz="2000" dirty="0">
              <a:solidFill>
                <a:schemeClr val="tx1"/>
              </a:solidFill>
              <a:latin typeface="Times New Roman" panose="02020603050405020304" pitchFamily="18" charset="0"/>
              <a:ea typeface="굴림" charset="-127"/>
            </a:endParaRPr>
          </a:p>
          <a:p>
            <a:pPr algn="l" eaLnBrk="1" hangingPunct="1">
              <a:buClr>
                <a:schemeClr val="accent2"/>
              </a:buClr>
              <a:buSzPct val="80000"/>
              <a:buFont typeface="Wingdings 2" panose="05020102010507070707" pitchFamily="18" charset="2"/>
              <a:buNone/>
            </a:pPr>
            <a:endParaRPr lang="en-US" altLang="ko-KR" sz="2000" dirty="0">
              <a:solidFill>
                <a:schemeClr val="tx1"/>
              </a:solidFill>
              <a:latin typeface="Times New Roman" panose="02020603050405020304" pitchFamily="18" charset="0"/>
              <a:ea typeface="굴림" charset="-127"/>
            </a:endParaRPr>
          </a:p>
          <a:p>
            <a:pPr algn="l" eaLnBrk="1" hangingPunct="1">
              <a:buClr>
                <a:schemeClr val="accent2"/>
              </a:buClr>
              <a:buSzPct val="80000"/>
              <a:buFont typeface="Wingdings 2" panose="05020102010507070707" pitchFamily="18" charset="2"/>
              <a:buNone/>
            </a:pPr>
            <a:r>
              <a:rPr lang="en-US" altLang="ko-KR" sz="2000" dirty="0">
                <a:solidFill>
                  <a:schemeClr val="tx1"/>
                </a:solidFill>
                <a:latin typeface="Times New Roman" panose="02020603050405020304" pitchFamily="18" charset="0"/>
                <a:ea typeface="굴림" charset="-127"/>
              </a:rPr>
              <a:t>	- direction : steepest increase</a:t>
            </a:r>
            <a:r>
              <a:rPr lang="en-US" altLang="ko-KR" sz="1800" dirty="0">
                <a:solidFill>
                  <a:schemeClr val="tx1"/>
                </a:solidFill>
                <a:latin typeface="Times New Roman" panose="02020603050405020304" pitchFamily="18" charset="0"/>
                <a:ea typeface="굴림" charset="-127"/>
              </a:rPr>
              <a:t> in E.</a:t>
            </a:r>
            <a:endParaRPr lang="en-US" altLang="ko-KR" sz="2000" dirty="0">
              <a:solidFill>
                <a:schemeClr val="tx1"/>
              </a:solidFill>
              <a:latin typeface="Times New Roman" panose="02020603050405020304" pitchFamily="18" charset="0"/>
              <a:ea typeface="굴림" charset="-127"/>
            </a:endParaRPr>
          </a:p>
          <a:p>
            <a:pPr algn="l" eaLnBrk="1" hangingPunct="1">
              <a:buClr>
                <a:schemeClr val="accent2"/>
              </a:buClr>
              <a:buSzPct val="80000"/>
              <a:buFont typeface="Wingdings 2" panose="05020102010507070707" pitchFamily="18" charset="2"/>
              <a:buNone/>
            </a:pPr>
            <a:r>
              <a:rPr lang="en-US" altLang="ko-KR" sz="2000" dirty="0">
                <a:solidFill>
                  <a:schemeClr val="tx1"/>
                </a:solidFill>
                <a:latin typeface="Times New Roman" panose="02020603050405020304" pitchFamily="18" charset="0"/>
                <a:ea typeface="굴림" charset="-127"/>
              </a:rPr>
              <a:t>	- Thus, training rule is as follows.</a:t>
            </a:r>
          </a:p>
          <a:p>
            <a:pPr algn="l" eaLnBrk="1" hangingPunct="1">
              <a:buClr>
                <a:schemeClr val="accent2"/>
              </a:buClr>
              <a:buSzPct val="80000"/>
              <a:buFont typeface="Wingdings 2" panose="05020102010507070707" pitchFamily="18" charset="2"/>
              <a:buNone/>
            </a:pPr>
            <a:r>
              <a:rPr lang="en-US" altLang="ko-KR" sz="2000" dirty="0">
                <a:solidFill>
                  <a:schemeClr val="tx1"/>
                </a:solidFill>
                <a:latin typeface="Times New Roman" panose="02020603050405020304" pitchFamily="18" charset="0"/>
                <a:ea typeface="굴림" charset="-127"/>
              </a:rPr>
              <a:t>						</a:t>
            </a:r>
          </a:p>
          <a:p>
            <a:pPr algn="l" eaLnBrk="1" hangingPunct="1">
              <a:buClr>
                <a:schemeClr val="accent2"/>
              </a:buClr>
              <a:buSzPct val="80000"/>
              <a:buFont typeface="Wingdings 2" panose="05020102010507070707" pitchFamily="18" charset="2"/>
              <a:buNone/>
            </a:pPr>
            <a:endParaRPr lang="en-US" altLang="ko-KR" sz="2000" dirty="0">
              <a:solidFill>
                <a:schemeClr val="tx1"/>
              </a:solidFill>
              <a:latin typeface="Times New Roman" panose="02020603050405020304" pitchFamily="18" charset="0"/>
              <a:ea typeface="굴림" charset="-127"/>
            </a:endParaRPr>
          </a:p>
          <a:p>
            <a:pPr algn="l" eaLnBrk="1" hangingPunct="1">
              <a:buClr>
                <a:schemeClr val="accent2"/>
              </a:buClr>
              <a:buSzPct val="80000"/>
              <a:buFont typeface="Wingdings 2" panose="05020102010507070707" pitchFamily="18" charset="2"/>
              <a:buNone/>
            </a:pPr>
            <a:r>
              <a:rPr lang="en-US" altLang="ko-KR" sz="2000" dirty="0">
                <a:solidFill>
                  <a:schemeClr val="tx1"/>
                </a:solidFill>
                <a:latin typeface="Times New Roman" panose="02020603050405020304" pitchFamily="18" charset="0"/>
                <a:ea typeface="굴림" charset="-127"/>
              </a:rPr>
              <a:t>	</a:t>
            </a:r>
            <a:endParaRPr lang="en-US" altLang="ko-KR" sz="2000" dirty="0" smtClean="0">
              <a:solidFill>
                <a:schemeClr val="tx1"/>
              </a:solidFill>
              <a:latin typeface="Times New Roman" panose="02020603050405020304" pitchFamily="18" charset="0"/>
              <a:ea typeface="굴림" charset="-127"/>
            </a:endParaRPr>
          </a:p>
          <a:p>
            <a:pPr algn="l" eaLnBrk="1" hangingPunct="1">
              <a:buClr>
                <a:schemeClr val="accent2"/>
              </a:buClr>
              <a:buSzPct val="80000"/>
              <a:buFont typeface="Wingdings 2" panose="05020102010507070707" pitchFamily="18" charset="2"/>
              <a:buNone/>
            </a:pPr>
            <a:r>
              <a:rPr lang="en-US" altLang="ko-KR" sz="2000" dirty="0" smtClean="0">
                <a:solidFill>
                  <a:schemeClr val="tx1"/>
                </a:solidFill>
                <a:latin typeface="Times New Roman" panose="02020603050405020304" pitchFamily="18" charset="0"/>
                <a:ea typeface="굴림" charset="-127"/>
              </a:rPr>
              <a:t>(</a:t>
            </a:r>
            <a:r>
              <a:rPr lang="en-US" altLang="ko-KR" sz="2000" dirty="0">
                <a:solidFill>
                  <a:schemeClr val="tx1"/>
                </a:solidFill>
                <a:latin typeface="Times New Roman" panose="02020603050405020304" pitchFamily="18" charset="0"/>
                <a:ea typeface="굴림" charset="-127"/>
              </a:rPr>
              <a:t>The negative sign : the direction that </a:t>
            </a:r>
            <a:r>
              <a:rPr lang="en-US" altLang="ko-KR" sz="2000" i="1" dirty="0">
                <a:solidFill>
                  <a:schemeClr val="tx1"/>
                </a:solidFill>
                <a:latin typeface="Times New Roman" panose="02020603050405020304" pitchFamily="18" charset="0"/>
                <a:ea typeface="굴림" charset="-127"/>
              </a:rPr>
              <a:t>decreases</a:t>
            </a:r>
            <a:r>
              <a:rPr lang="en-US" altLang="ko-KR" sz="2000" dirty="0">
                <a:solidFill>
                  <a:schemeClr val="tx1"/>
                </a:solidFill>
                <a:latin typeface="Times New Roman" panose="02020603050405020304" pitchFamily="18" charset="0"/>
                <a:ea typeface="굴림" charset="-127"/>
              </a:rPr>
              <a:t> E)</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803525"/>
            <a:ext cx="2881313"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157662"/>
            <a:ext cx="201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7025" y="4089400"/>
            <a:ext cx="158432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6"/>
          <p:cNvSpPr>
            <a:spLocks noGrp="1" noChangeArrowheads="1"/>
          </p:cNvSpPr>
          <p:nvPr>
            <p:ph type="title"/>
          </p:nvPr>
        </p:nvSpPr>
        <p:spPr>
          <a:xfrm>
            <a:off x="395288" y="76200"/>
            <a:ext cx="8640762" cy="914400"/>
          </a:xfrm>
          <a:noFill/>
        </p:spPr>
        <p:txBody>
          <a:bodyPr/>
          <a:lstStyle/>
          <a:p>
            <a:pPr eaLnBrk="1" hangingPunct="1"/>
            <a:r>
              <a:rPr lang="en-US" altLang="ko-KR" sz="3600" smtClean="0">
                <a:latin typeface="Times New Roman" panose="02020603050405020304" pitchFamily="18" charset="0"/>
              </a:rPr>
              <a:t>Derivation of gradient descent</a:t>
            </a:r>
          </a:p>
        </p:txBody>
      </p:sp>
      <p:pic>
        <p:nvPicPr>
          <p:cNvPr id="1434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9188" y="1857375"/>
            <a:ext cx="223361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122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sp>
        <p:nvSpPr>
          <p:cNvPr id="13315" name="Content Placeholder 2"/>
          <p:cNvSpPr>
            <a:spLocks noGrp="1"/>
          </p:cNvSpPr>
          <p:nvPr>
            <p:ph idx="1"/>
          </p:nvPr>
        </p:nvSpPr>
        <p:spPr/>
        <p:txBody>
          <a:bodyPr/>
          <a:lstStyle/>
          <a:p>
            <a:pPr eaLnBrk="1" hangingPunct="1"/>
            <a:r>
              <a:rPr lang="en-US" altLang="en-US" sz="2800" smtClean="0"/>
              <a:t>Structure of Neighborhoods</a:t>
            </a:r>
          </a:p>
          <a:p>
            <a:pPr eaLnBrk="1" hangingPunct="1"/>
            <a:endParaRPr lang="en-US" altLang="en-US" sz="2800" smtClean="0"/>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511425"/>
            <a:ext cx="5334000"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4022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sp>
        <p:nvSpPr>
          <p:cNvPr id="14339" name="Content Placeholder 2"/>
          <p:cNvSpPr>
            <a:spLocks noGrp="1"/>
          </p:cNvSpPr>
          <p:nvPr>
            <p:ph idx="1"/>
          </p:nvPr>
        </p:nvSpPr>
        <p:spPr>
          <a:xfrm>
            <a:off x="960438" y="1295400"/>
            <a:ext cx="7772400" cy="5108575"/>
          </a:xfrm>
        </p:spPr>
        <p:txBody>
          <a:bodyPr/>
          <a:lstStyle/>
          <a:p>
            <a:pPr lvl="1" eaLnBrk="1" hangingPunct="1"/>
            <a:r>
              <a:rPr lang="en-US" altLang="en-US" sz="2400" smtClean="0"/>
              <a:t>Neighborhoods do not wrap around from one side of the grid to other side which means missing units are simply ignored.</a:t>
            </a:r>
          </a:p>
          <a:p>
            <a:pPr eaLnBrk="1" hangingPunct="1"/>
            <a:r>
              <a:rPr lang="en-US" altLang="en-US" sz="2800" smtClean="0"/>
              <a:t>Algorithm:</a:t>
            </a:r>
          </a:p>
          <a:p>
            <a:pPr eaLnBrk="1" hangingPunct="1"/>
            <a:endParaRPr lang="en-US" altLang="en-US" sz="2800" smtClean="0"/>
          </a:p>
          <a:p>
            <a:pPr eaLnBrk="1" hangingPunct="1"/>
            <a:endParaRPr lang="en-US" altLang="en-US" sz="2800" smtClean="0"/>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8001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1721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sp>
        <p:nvSpPr>
          <p:cNvPr id="15363" name="Content Placeholder 2"/>
          <p:cNvSpPr>
            <a:spLocks noGrp="1"/>
          </p:cNvSpPr>
          <p:nvPr>
            <p:ph idx="1"/>
          </p:nvPr>
        </p:nvSpPr>
        <p:spPr/>
        <p:txBody>
          <a:bodyPr/>
          <a:lstStyle/>
          <a:p>
            <a:pPr eaLnBrk="1" hangingPunct="1"/>
            <a:r>
              <a:rPr lang="en-US" altLang="en-US" sz="2800" smtClean="0"/>
              <a:t>Algorithm:</a:t>
            </a:r>
          </a:p>
          <a:p>
            <a:pPr eaLnBrk="1" hangingPunct="1"/>
            <a:endParaRPr lang="en-US" altLang="en-US" sz="2800" smtClean="0"/>
          </a:p>
          <a:p>
            <a:pPr eaLnBrk="1" hangingPunct="1"/>
            <a:endParaRPr lang="en-US" altLang="en-US" sz="2800" smtClean="0"/>
          </a:p>
          <a:p>
            <a:pPr eaLnBrk="1" hangingPunct="1"/>
            <a:endParaRPr lang="en-US" altLang="en-US" sz="2800" smtClean="0"/>
          </a:p>
          <a:p>
            <a:pPr lvl="1" eaLnBrk="1" hangingPunct="1"/>
            <a:r>
              <a:rPr lang="en-US" altLang="en-US" sz="2400" smtClean="0"/>
              <a:t>Radius and learning rates may be decreased after each epoch.</a:t>
            </a:r>
          </a:p>
          <a:p>
            <a:pPr lvl="1" eaLnBrk="1" hangingPunct="1"/>
            <a:r>
              <a:rPr lang="en-US" altLang="en-US" sz="2400" smtClean="0"/>
              <a:t>Learning rate decrease may be either linear or geometric.</a:t>
            </a:r>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2343150"/>
            <a:ext cx="69246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0696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3924300" y="580548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endParaRPr lang="en-GB" altLang="en-US" b="0"/>
          </a:p>
        </p:txBody>
      </p:sp>
      <p:sp>
        <p:nvSpPr>
          <p:cNvPr id="16387" name="AutoShape 3"/>
          <p:cNvSpPr>
            <a:spLocks noChangeArrowheads="1"/>
          </p:cNvSpPr>
          <p:nvPr/>
        </p:nvSpPr>
        <p:spPr bwMode="auto">
          <a:xfrm>
            <a:off x="2247900" y="1843088"/>
            <a:ext cx="4648200" cy="1371600"/>
          </a:xfrm>
          <a:prstGeom prst="parallelogram">
            <a:avLst>
              <a:gd name="adj" fmla="val 84722"/>
            </a:avLst>
          </a:prstGeom>
          <a:noFill/>
          <a:ln w="28575">
            <a:solidFill>
              <a:srgbClr val="008000"/>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endParaRPr lang="en-US" altLang="en-US"/>
          </a:p>
        </p:txBody>
      </p:sp>
      <p:sp>
        <p:nvSpPr>
          <p:cNvPr id="16388" name="Oval 4">
            <a:hlinkClick r:id="rId3" action="ppaction://hlinksldjump"/>
          </p:cNvPr>
          <p:cNvSpPr>
            <a:spLocks noChangeArrowheads="1"/>
          </p:cNvSpPr>
          <p:nvPr/>
        </p:nvSpPr>
        <p:spPr bwMode="auto">
          <a:xfrm>
            <a:off x="2476500" y="4129088"/>
            <a:ext cx="228600" cy="22860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endParaRPr lang="en-GB" altLang="en-US" b="0"/>
          </a:p>
        </p:txBody>
      </p:sp>
      <p:sp>
        <p:nvSpPr>
          <p:cNvPr id="16389" name="Oval 5">
            <a:hlinkClick r:id="rId3" action="ppaction://hlinksldjump"/>
          </p:cNvPr>
          <p:cNvSpPr>
            <a:spLocks noChangeArrowheads="1"/>
          </p:cNvSpPr>
          <p:nvPr/>
        </p:nvSpPr>
        <p:spPr bwMode="auto">
          <a:xfrm>
            <a:off x="4610100" y="2757488"/>
            <a:ext cx="228600" cy="228600"/>
          </a:xfrm>
          <a:prstGeom prst="ellipse">
            <a:avLst/>
          </a:prstGeom>
          <a:gradFill rotWithShape="0">
            <a:gsLst>
              <a:gs pos="0">
                <a:srgbClr val="FFFF99"/>
              </a:gs>
              <a:gs pos="100000">
                <a:srgbClr val="AAAA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endParaRPr lang="en-GB" altLang="en-US" b="0"/>
          </a:p>
        </p:txBody>
      </p:sp>
      <p:sp>
        <p:nvSpPr>
          <p:cNvPr id="16390" name="Oval 6">
            <a:hlinkClick r:id="rId3" action="ppaction://hlinksldjump"/>
          </p:cNvPr>
          <p:cNvSpPr>
            <a:spLocks noChangeArrowheads="1"/>
          </p:cNvSpPr>
          <p:nvPr/>
        </p:nvSpPr>
        <p:spPr bwMode="auto">
          <a:xfrm>
            <a:off x="3238500" y="4129088"/>
            <a:ext cx="228600" cy="22860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endParaRPr lang="en-GB" altLang="en-US" b="0"/>
          </a:p>
        </p:txBody>
      </p:sp>
      <p:sp>
        <p:nvSpPr>
          <p:cNvPr id="16391" name="Oval 7">
            <a:hlinkClick r:id="rId3" action="ppaction://hlinksldjump"/>
          </p:cNvPr>
          <p:cNvSpPr>
            <a:spLocks noChangeArrowheads="1"/>
          </p:cNvSpPr>
          <p:nvPr/>
        </p:nvSpPr>
        <p:spPr bwMode="auto">
          <a:xfrm>
            <a:off x="3924300" y="4129088"/>
            <a:ext cx="228600" cy="22860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endParaRPr lang="en-GB" altLang="en-US" b="0"/>
          </a:p>
        </p:txBody>
      </p:sp>
      <p:sp>
        <p:nvSpPr>
          <p:cNvPr id="16392" name="Oval 8">
            <a:hlinkClick r:id="rId3" action="ppaction://hlinksldjump"/>
          </p:cNvPr>
          <p:cNvSpPr>
            <a:spLocks noChangeArrowheads="1"/>
          </p:cNvSpPr>
          <p:nvPr/>
        </p:nvSpPr>
        <p:spPr bwMode="auto">
          <a:xfrm>
            <a:off x="4610100" y="4129088"/>
            <a:ext cx="228600" cy="22860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endParaRPr lang="en-GB" altLang="en-US" b="0"/>
          </a:p>
        </p:txBody>
      </p:sp>
      <p:sp>
        <p:nvSpPr>
          <p:cNvPr id="16393" name="Oval 9">
            <a:hlinkClick r:id="rId3" action="ppaction://hlinksldjump"/>
          </p:cNvPr>
          <p:cNvSpPr>
            <a:spLocks noChangeArrowheads="1"/>
          </p:cNvSpPr>
          <p:nvPr/>
        </p:nvSpPr>
        <p:spPr bwMode="auto">
          <a:xfrm>
            <a:off x="5295900" y="4129088"/>
            <a:ext cx="228600" cy="22860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endParaRPr lang="en-GB" altLang="en-US" b="0"/>
          </a:p>
        </p:txBody>
      </p:sp>
      <p:sp>
        <p:nvSpPr>
          <p:cNvPr id="16394" name="Text Box 10"/>
          <p:cNvSpPr txBox="1">
            <a:spLocks noChangeArrowheads="1"/>
          </p:cNvSpPr>
          <p:nvPr/>
        </p:nvSpPr>
        <p:spPr bwMode="auto">
          <a:xfrm>
            <a:off x="5143500" y="3443288"/>
            <a:ext cx="2362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r>
              <a:rPr lang="en-US" altLang="en-US" sz="1600"/>
              <a:t>Winning neuron</a:t>
            </a:r>
            <a:endParaRPr lang="en-US" altLang="en-US"/>
          </a:p>
        </p:txBody>
      </p:sp>
      <p:sp>
        <p:nvSpPr>
          <p:cNvPr id="16395" name="Line 11"/>
          <p:cNvSpPr>
            <a:spLocks noChangeShapeType="1"/>
          </p:cNvSpPr>
          <p:nvPr/>
        </p:nvSpPr>
        <p:spPr bwMode="auto">
          <a:xfrm flipH="1" flipV="1">
            <a:off x="4991100" y="2986088"/>
            <a:ext cx="457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6396" name="Text Box 12"/>
          <p:cNvSpPr txBox="1">
            <a:spLocks noChangeArrowheads="1"/>
          </p:cNvSpPr>
          <p:nvPr/>
        </p:nvSpPr>
        <p:spPr bwMode="auto">
          <a:xfrm>
            <a:off x="1714500" y="268128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r>
              <a:rPr lang="en-US" altLang="en-US" i="1"/>
              <a:t>w</a:t>
            </a:r>
            <a:r>
              <a:rPr lang="en-US" altLang="en-US" i="1" baseline="-25000"/>
              <a:t>i</a:t>
            </a:r>
            <a:endParaRPr lang="en-US" altLang="en-US" i="1"/>
          </a:p>
        </p:txBody>
      </p:sp>
      <p:sp>
        <p:nvSpPr>
          <p:cNvPr id="16397" name="Line 13"/>
          <p:cNvSpPr>
            <a:spLocks noChangeShapeType="1"/>
          </p:cNvSpPr>
          <p:nvPr/>
        </p:nvSpPr>
        <p:spPr bwMode="auto">
          <a:xfrm flipV="1">
            <a:off x="2552700" y="2986088"/>
            <a:ext cx="381000" cy="11430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8" name="Line 14"/>
          <p:cNvSpPr>
            <a:spLocks noChangeShapeType="1"/>
          </p:cNvSpPr>
          <p:nvPr/>
        </p:nvSpPr>
        <p:spPr bwMode="auto">
          <a:xfrm flipH="1" flipV="1">
            <a:off x="2933700" y="2986088"/>
            <a:ext cx="3810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9" name="Line 15"/>
          <p:cNvSpPr>
            <a:spLocks noChangeShapeType="1"/>
          </p:cNvSpPr>
          <p:nvPr/>
        </p:nvSpPr>
        <p:spPr bwMode="auto">
          <a:xfrm flipH="1" flipV="1">
            <a:off x="2933700" y="2986088"/>
            <a:ext cx="10668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0" name="Line 16"/>
          <p:cNvSpPr>
            <a:spLocks noChangeShapeType="1"/>
          </p:cNvSpPr>
          <p:nvPr/>
        </p:nvSpPr>
        <p:spPr bwMode="auto">
          <a:xfrm flipH="1" flipV="1">
            <a:off x="2933700" y="2986088"/>
            <a:ext cx="17526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1" name="Line 17"/>
          <p:cNvSpPr>
            <a:spLocks noChangeShapeType="1"/>
          </p:cNvSpPr>
          <p:nvPr/>
        </p:nvSpPr>
        <p:spPr bwMode="auto">
          <a:xfrm flipH="1" flipV="1">
            <a:off x="2933700" y="2986088"/>
            <a:ext cx="24384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2" name="Line 18"/>
          <p:cNvSpPr>
            <a:spLocks noChangeShapeType="1"/>
          </p:cNvSpPr>
          <p:nvPr/>
        </p:nvSpPr>
        <p:spPr bwMode="auto">
          <a:xfrm>
            <a:off x="2247900" y="2986088"/>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6403" name="Text Box 19"/>
          <p:cNvSpPr txBox="1">
            <a:spLocks noChangeArrowheads="1"/>
          </p:cNvSpPr>
          <p:nvPr/>
        </p:nvSpPr>
        <p:spPr bwMode="auto">
          <a:xfrm>
            <a:off x="1790700" y="222408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r>
              <a:rPr lang="en-US" altLang="en-US" sz="1800"/>
              <a:t>neuron </a:t>
            </a:r>
            <a:r>
              <a:rPr lang="en-US" altLang="en-US" sz="1800" i="1"/>
              <a:t>i</a:t>
            </a:r>
            <a:endParaRPr lang="en-US" altLang="en-US" b="0"/>
          </a:p>
        </p:txBody>
      </p:sp>
      <p:sp>
        <p:nvSpPr>
          <p:cNvPr id="16404" name="Line 20"/>
          <p:cNvSpPr>
            <a:spLocks noChangeShapeType="1"/>
          </p:cNvSpPr>
          <p:nvPr/>
        </p:nvSpPr>
        <p:spPr bwMode="auto">
          <a:xfrm>
            <a:off x="2476500" y="2452688"/>
            <a:ext cx="3810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6405" name="Line 21"/>
          <p:cNvSpPr>
            <a:spLocks noChangeShapeType="1"/>
          </p:cNvSpPr>
          <p:nvPr/>
        </p:nvSpPr>
        <p:spPr bwMode="auto">
          <a:xfrm>
            <a:off x="2247900" y="4510088"/>
            <a:ext cx="3505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6" name="Line 22"/>
          <p:cNvSpPr>
            <a:spLocks noChangeShapeType="1"/>
          </p:cNvSpPr>
          <p:nvPr/>
        </p:nvSpPr>
        <p:spPr bwMode="auto">
          <a:xfrm flipV="1">
            <a:off x="2247900" y="428148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7" name="Line 23"/>
          <p:cNvSpPr>
            <a:spLocks noChangeShapeType="1"/>
          </p:cNvSpPr>
          <p:nvPr/>
        </p:nvSpPr>
        <p:spPr bwMode="auto">
          <a:xfrm flipV="1">
            <a:off x="5753100" y="4205288"/>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8" name="Line 24"/>
          <p:cNvSpPr>
            <a:spLocks noChangeShapeType="1"/>
          </p:cNvSpPr>
          <p:nvPr/>
        </p:nvSpPr>
        <p:spPr bwMode="auto">
          <a:xfrm flipV="1">
            <a:off x="1790700" y="4586288"/>
            <a:ext cx="1295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6409" name="Text Box 25"/>
          <p:cNvSpPr txBox="1">
            <a:spLocks noChangeArrowheads="1"/>
          </p:cNvSpPr>
          <p:nvPr/>
        </p:nvSpPr>
        <p:spPr bwMode="auto">
          <a:xfrm>
            <a:off x="723900" y="4967288"/>
            <a:ext cx="2362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r>
              <a:rPr lang="en-US" altLang="en-US" sz="1800"/>
              <a:t>Input vector</a:t>
            </a:r>
            <a:r>
              <a:rPr lang="en-US" altLang="en-US" sz="1800" i="1"/>
              <a:t> X</a:t>
            </a:r>
            <a:endParaRPr lang="en-US" altLang="en-US" b="0"/>
          </a:p>
        </p:txBody>
      </p:sp>
      <p:sp>
        <p:nvSpPr>
          <p:cNvPr id="16410" name="Text Box 26"/>
          <p:cNvSpPr txBox="1">
            <a:spLocks noChangeArrowheads="1"/>
          </p:cNvSpPr>
          <p:nvPr/>
        </p:nvSpPr>
        <p:spPr bwMode="auto">
          <a:xfrm>
            <a:off x="3162300" y="5043488"/>
            <a:ext cx="36576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spcBef>
                <a:spcPct val="50000"/>
              </a:spcBef>
            </a:pPr>
            <a:r>
              <a:rPr lang="en-US" altLang="en-US" i="1"/>
              <a:t>X</a:t>
            </a:r>
            <a:r>
              <a:rPr lang="en-US" altLang="en-US"/>
              <a:t>=[</a:t>
            </a:r>
            <a:r>
              <a:rPr lang="en-US" altLang="en-US" i="1"/>
              <a:t>x</a:t>
            </a:r>
            <a:r>
              <a:rPr lang="en-US" altLang="en-US" baseline="-25000"/>
              <a:t>1</a:t>
            </a:r>
            <a:r>
              <a:rPr lang="en-US" altLang="en-US"/>
              <a:t>,</a:t>
            </a:r>
            <a:r>
              <a:rPr lang="en-US" altLang="en-US" i="1"/>
              <a:t>x</a:t>
            </a:r>
            <a:r>
              <a:rPr lang="en-US" altLang="en-US" baseline="-25000"/>
              <a:t>2</a:t>
            </a:r>
            <a:r>
              <a:rPr lang="en-US" altLang="en-US"/>
              <a:t>,…</a:t>
            </a:r>
            <a:r>
              <a:rPr lang="en-US" altLang="en-US" i="1"/>
              <a:t>x</a:t>
            </a:r>
            <a:r>
              <a:rPr lang="en-US" altLang="en-US" baseline="-25000"/>
              <a:t>n</a:t>
            </a:r>
            <a:r>
              <a:rPr lang="en-US" altLang="en-US"/>
              <a:t>] </a:t>
            </a:r>
            <a:r>
              <a:rPr lang="en-US" altLang="en-US">
                <a:sym typeface="Symbol" panose="05050102010706020507" pitchFamily="18" charset="2"/>
              </a:rPr>
              <a:t> R</a:t>
            </a:r>
            <a:r>
              <a:rPr lang="en-US" altLang="en-US" i="1" baseline="30000">
                <a:sym typeface="Symbol" panose="05050102010706020507" pitchFamily="18" charset="2"/>
              </a:rPr>
              <a:t>n</a:t>
            </a:r>
            <a:endParaRPr lang="en-US" altLang="en-US">
              <a:sym typeface="Symbol" panose="05050102010706020507" pitchFamily="18" charset="2"/>
            </a:endParaRPr>
          </a:p>
          <a:p>
            <a:pPr>
              <a:spcBef>
                <a:spcPct val="50000"/>
              </a:spcBef>
            </a:pPr>
            <a:r>
              <a:rPr lang="en-US" altLang="en-US" i="1">
                <a:sym typeface="Symbol" panose="05050102010706020507" pitchFamily="18" charset="2"/>
              </a:rPr>
              <a:t>w</a:t>
            </a:r>
            <a:r>
              <a:rPr lang="en-US" altLang="en-US" i="1" baseline="-25000"/>
              <a:t>i</a:t>
            </a:r>
            <a:r>
              <a:rPr lang="en-US" altLang="en-US" i="1"/>
              <a:t>=</a:t>
            </a:r>
            <a:r>
              <a:rPr lang="en-US" altLang="en-US"/>
              <a:t>[</a:t>
            </a:r>
            <a:r>
              <a:rPr lang="en-US" altLang="en-US" i="1"/>
              <a:t>w</a:t>
            </a:r>
            <a:r>
              <a:rPr lang="en-US" altLang="en-US" i="1" baseline="-25000"/>
              <a:t>i</a:t>
            </a:r>
            <a:r>
              <a:rPr lang="en-US" altLang="en-US" baseline="-25000"/>
              <a:t>1</a:t>
            </a:r>
            <a:r>
              <a:rPr lang="en-US" altLang="en-US"/>
              <a:t>,</a:t>
            </a:r>
            <a:r>
              <a:rPr lang="en-US" altLang="en-US" i="1"/>
              <a:t>w</a:t>
            </a:r>
            <a:r>
              <a:rPr lang="en-US" altLang="en-US" i="1" baseline="-25000"/>
              <a:t>i</a:t>
            </a:r>
            <a:r>
              <a:rPr lang="en-US" altLang="en-US" baseline="-25000"/>
              <a:t>2</a:t>
            </a:r>
            <a:r>
              <a:rPr lang="en-US" altLang="en-US"/>
              <a:t>,…,</a:t>
            </a:r>
            <a:r>
              <a:rPr lang="en-US" altLang="en-US" i="1"/>
              <a:t>w</a:t>
            </a:r>
            <a:r>
              <a:rPr lang="en-US" altLang="en-US" i="1" baseline="-25000"/>
              <a:t>in</a:t>
            </a:r>
            <a:r>
              <a:rPr lang="en-US" altLang="en-US"/>
              <a:t>] </a:t>
            </a:r>
            <a:r>
              <a:rPr lang="en-US" altLang="en-US">
                <a:sym typeface="Symbol" panose="05050102010706020507" pitchFamily="18" charset="2"/>
              </a:rPr>
              <a:t> R</a:t>
            </a:r>
            <a:r>
              <a:rPr lang="en-US" altLang="en-US" i="1" baseline="30000">
                <a:sym typeface="Symbol" panose="05050102010706020507" pitchFamily="18" charset="2"/>
              </a:rPr>
              <a:t>n</a:t>
            </a:r>
            <a:r>
              <a:rPr lang="en-US" altLang="en-US"/>
              <a:t> </a:t>
            </a:r>
          </a:p>
        </p:txBody>
      </p:sp>
      <p:sp>
        <p:nvSpPr>
          <p:cNvPr id="16411" name="Line 27"/>
          <p:cNvSpPr>
            <a:spLocks noChangeShapeType="1"/>
          </p:cNvSpPr>
          <p:nvPr/>
        </p:nvSpPr>
        <p:spPr bwMode="auto">
          <a:xfrm flipH="1">
            <a:off x="6210300" y="2681288"/>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736284" name="Text Box 28"/>
          <p:cNvSpPr txBox="1">
            <a:spLocks noChangeArrowheads="1"/>
          </p:cNvSpPr>
          <p:nvPr/>
        </p:nvSpPr>
        <p:spPr bwMode="auto">
          <a:xfrm>
            <a:off x="6743700" y="2452688"/>
            <a:ext cx="1905000" cy="396875"/>
          </a:xfrm>
          <a:prstGeom prst="rect">
            <a:avLst/>
          </a:prstGeom>
          <a:noFill/>
          <a:ln w="9525">
            <a:noFill/>
            <a:miter lim="800000"/>
            <a:headEnd/>
            <a:tailEnd/>
          </a:ln>
          <a:effectLst/>
        </p:spPr>
        <p:txBody>
          <a:bodyPr>
            <a:spAutoFit/>
          </a:bodyPr>
          <a:lstStyle/>
          <a:p>
            <a:pPr>
              <a:spcBef>
                <a:spcPct val="50000"/>
              </a:spcBef>
              <a:defRPr/>
            </a:pPr>
            <a:r>
              <a:rPr lang="en-US" sz="2000">
                <a:effectLst>
                  <a:outerShdw blurRad="38100" dist="38100" dir="2700000" algn="tl">
                    <a:srgbClr val="FFFFFF"/>
                  </a:outerShdw>
                </a:effectLst>
              </a:rPr>
              <a:t>Kohonen layer</a:t>
            </a:r>
            <a:endParaRPr lang="en-US" b="0"/>
          </a:p>
        </p:txBody>
      </p:sp>
      <p:sp>
        <p:nvSpPr>
          <p:cNvPr id="736285" name="Oval 29">
            <a:hlinkClick r:id="rId3" action="ppaction://hlinksldjump"/>
          </p:cNvPr>
          <p:cNvSpPr>
            <a:spLocks noChangeArrowheads="1"/>
          </p:cNvSpPr>
          <p:nvPr/>
        </p:nvSpPr>
        <p:spPr bwMode="auto">
          <a:xfrm>
            <a:off x="3543300" y="1995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a:spcBef>
                <a:spcPct val="50000"/>
              </a:spcBef>
              <a:defRPr/>
            </a:pPr>
            <a:endParaRPr lang="en-GB" b="0"/>
          </a:p>
        </p:txBody>
      </p:sp>
      <p:sp>
        <p:nvSpPr>
          <p:cNvPr id="736286" name="Oval 30">
            <a:hlinkClick r:id="rId3" action="ppaction://hlinksldjump"/>
          </p:cNvPr>
          <p:cNvSpPr>
            <a:spLocks noChangeArrowheads="1"/>
          </p:cNvSpPr>
          <p:nvPr/>
        </p:nvSpPr>
        <p:spPr bwMode="auto">
          <a:xfrm>
            <a:off x="3162300" y="2376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a:spcBef>
                <a:spcPct val="50000"/>
              </a:spcBef>
              <a:defRPr/>
            </a:pPr>
            <a:endParaRPr lang="en-GB" b="0"/>
          </a:p>
        </p:txBody>
      </p:sp>
      <p:sp>
        <p:nvSpPr>
          <p:cNvPr id="736287" name="Oval 31">
            <a:hlinkClick r:id="rId3" action="ppaction://hlinksldjump"/>
          </p:cNvPr>
          <p:cNvSpPr>
            <a:spLocks noChangeArrowheads="1"/>
          </p:cNvSpPr>
          <p:nvPr/>
        </p:nvSpPr>
        <p:spPr bwMode="auto">
          <a:xfrm>
            <a:off x="2857500" y="2757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a:spcBef>
                <a:spcPct val="50000"/>
              </a:spcBef>
              <a:defRPr/>
            </a:pPr>
            <a:endParaRPr lang="en-GB" b="0"/>
          </a:p>
        </p:txBody>
      </p:sp>
      <p:sp>
        <p:nvSpPr>
          <p:cNvPr id="736288" name="Oval 32">
            <a:hlinkClick r:id="rId3" action="ppaction://hlinksldjump"/>
          </p:cNvPr>
          <p:cNvSpPr>
            <a:spLocks noChangeArrowheads="1"/>
          </p:cNvSpPr>
          <p:nvPr/>
        </p:nvSpPr>
        <p:spPr bwMode="auto">
          <a:xfrm>
            <a:off x="4305300" y="1995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a:spcBef>
                <a:spcPct val="50000"/>
              </a:spcBef>
              <a:defRPr/>
            </a:pPr>
            <a:endParaRPr lang="en-GB" b="0"/>
          </a:p>
        </p:txBody>
      </p:sp>
      <p:sp>
        <p:nvSpPr>
          <p:cNvPr id="736289" name="Oval 33">
            <a:hlinkClick r:id="rId3" action="ppaction://hlinksldjump"/>
          </p:cNvPr>
          <p:cNvSpPr>
            <a:spLocks noChangeArrowheads="1"/>
          </p:cNvSpPr>
          <p:nvPr/>
        </p:nvSpPr>
        <p:spPr bwMode="auto">
          <a:xfrm>
            <a:off x="4000500" y="2376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a:spcBef>
                <a:spcPct val="50000"/>
              </a:spcBef>
              <a:defRPr/>
            </a:pPr>
            <a:endParaRPr lang="en-GB" b="0"/>
          </a:p>
        </p:txBody>
      </p:sp>
      <p:sp>
        <p:nvSpPr>
          <p:cNvPr id="736290" name="Oval 34">
            <a:hlinkClick r:id="rId3" action="ppaction://hlinksldjump"/>
          </p:cNvPr>
          <p:cNvSpPr>
            <a:spLocks noChangeArrowheads="1"/>
          </p:cNvSpPr>
          <p:nvPr/>
        </p:nvSpPr>
        <p:spPr bwMode="auto">
          <a:xfrm>
            <a:off x="3695700" y="2757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a:spcBef>
                <a:spcPct val="50000"/>
              </a:spcBef>
              <a:defRPr/>
            </a:pPr>
            <a:endParaRPr lang="en-GB" b="0"/>
          </a:p>
        </p:txBody>
      </p:sp>
      <p:sp>
        <p:nvSpPr>
          <p:cNvPr id="736291" name="Oval 35">
            <a:hlinkClick r:id="rId3" action="ppaction://hlinksldjump"/>
          </p:cNvPr>
          <p:cNvSpPr>
            <a:spLocks noChangeArrowheads="1"/>
          </p:cNvSpPr>
          <p:nvPr/>
        </p:nvSpPr>
        <p:spPr bwMode="auto">
          <a:xfrm>
            <a:off x="5295900" y="1995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a:spcBef>
                <a:spcPct val="50000"/>
              </a:spcBef>
              <a:defRPr/>
            </a:pPr>
            <a:endParaRPr lang="en-GB" b="0"/>
          </a:p>
        </p:txBody>
      </p:sp>
      <p:sp>
        <p:nvSpPr>
          <p:cNvPr id="736292" name="Oval 36">
            <a:hlinkClick r:id="rId3" action="ppaction://hlinksldjump"/>
          </p:cNvPr>
          <p:cNvSpPr>
            <a:spLocks noChangeArrowheads="1"/>
          </p:cNvSpPr>
          <p:nvPr/>
        </p:nvSpPr>
        <p:spPr bwMode="auto">
          <a:xfrm>
            <a:off x="4991100" y="2376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a:spcBef>
                <a:spcPct val="50000"/>
              </a:spcBef>
              <a:defRPr/>
            </a:pPr>
            <a:endParaRPr lang="en-GB" b="0"/>
          </a:p>
        </p:txBody>
      </p:sp>
      <p:sp>
        <p:nvSpPr>
          <p:cNvPr id="736293" name="Oval 37">
            <a:hlinkClick r:id="rId3" action="ppaction://hlinksldjump"/>
          </p:cNvPr>
          <p:cNvSpPr>
            <a:spLocks noChangeArrowheads="1"/>
          </p:cNvSpPr>
          <p:nvPr/>
        </p:nvSpPr>
        <p:spPr bwMode="auto">
          <a:xfrm>
            <a:off x="5829300" y="2376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a:spcBef>
                <a:spcPct val="50000"/>
              </a:spcBef>
              <a:defRPr/>
            </a:pPr>
            <a:endParaRPr lang="en-GB" b="0"/>
          </a:p>
        </p:txBody>
      </p:sp>
      <p:sp>
        <p:nvSpPr>
          <p:cNvPr id="736294" name="Oval 38">
            <a:hlinkClick r:id="rId3" action="ppaction://hlinksldjump"/>
          </p:cNvPr>
          <p:cNvSpPr>
            <a:spLocks noChangeArrowheads="1"/>
          </p:cNvSpPr>
          <p:nvPr/>
        </p:nvSpPr>
        <p:spPr bwMode="auto">
          <a:xfrm>
            <a:off x="5448300" y="2757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a:spcBef>
                <a:spcPct val="50000"/>
              </a:spcBef>
              <a:defRPr/>
            </a:pPr>
            <a:endParaRPr lang="en-GB" b="0"/>
          </a:p>
        </p:txBody>
      </p:sp>
      <p:sp>
        <p:nvSpPr>
          <p:cNvPr id="736295" name="Oval 39">
            <a:hlinkClick r:id="rId3" action="ppaction://hlinksldjump"/>
          </p:cNvPr>
          <p:cNvSpPr>
            <a:spLocks noChangeArrowheads="1"/>
          </p:cNvSpPr>
          <p:nvPr/>
        </p:nvSpPr>
        <p:spPr bwMode="auto">
          <a:xfrm>
            <a:off x="6134100" y="1995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a:spcBef>
                <a:spcPct val="50000"/>
              </a:spcBef>
              <a:defRPr/>
            </a:pPr>
            <a:endParaRPr lang="en-GB" b="0"/>
          </a:p>
        </p:txBody>
      </p:sp>
      <p:sp>
        <p:nvSpPr>
          <p:cNvPr id="736296" name="Text Box 40"/>
          <p:cNvSpPr txBox="1">
            <a:spLocks noChangeArrowheads="1"/>
          </p:cNvSpPr>
          <p:nvPr/>
        </p:nvSpPr>
        <p:spPr bwMode="auto">
          <a:xfrm>
            <a:off x="1143000" y="381000"/>
            <a:ext cx="7162800" cy="457200"/>
          </a:xfrm>
          <a:prstGeom prst="rect">
            <a:avLst/>
          </a:prstGeom>
          <a:noFill/>
          <a:ln w="9525">
            <a:noFill/>
            <a:miter lim="800000"/>
            <a:headEnd/>
            <a:tailEnd/>
          </a:ln>
          <a:effectLst/>
        </p:spPr>
        <p:txBody>
          <a:bodyPr>
            <a:spAutoFit/>
          </a:bodyPr>
          <a:lstStyle/>
          <a:p>
            <a:pPr algn="ctr" eaLnBrk="1" hangingPunct="1">
              <a:defRPr/>
            </a:pPr>
            <a:r>
              <a:rPr lang="en-US" u="sng">
                <a:solidFill>
                  <a:srgbClr val="CC3300"/>
                </a:solidFill>
                <a:effectLst>
                  <a:outerShdw blurRad="38100" dist="38100" dir="2700000" algn="tl">
                    <a:srgbClr val="000000"/>
                  </a:outerShdw>
                </a:effectLst>
              </a:rPr>
              <a:t>KOHONEN SELF ORGANIZING MAPS</a:t>
            </a:r>
          </a:p>
        </p:txBody>
      </p:sp>
      <p:sp>
        <p:nvSpPr>
          <p:cNvPr id="16425" name="Text Box 41"/>
          <p:cNvSpPr txBox="1">
            <a:spLocks noChangeArrowheads="1"/>
          </p:cNvSpPr>
          <p:nvPr/>
        </p:nvSpPr>
        <p:spPr bwMode="auto">
          <a:xfrm>
            <a:off x="533400" y="11430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just" eaLnBrk="1" hangingPunct="1"/>
            <a:r>
              <a:rPr lang="en-US" altLang="en-US" i="1">
                <a:solidFill>
                  <a:srgbClr val="FF3300"/>
                </a:solidFill>
                <a:cs typeface="Times New Roman" panose="02020603050405020304" pitchFamily="18" charset="0"/>
              </a:rPr>
              <a:t>Architecture</a:t>
            </a:r>
            <a:endParaRPr lang="en-US" altLang="en-US">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858980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eaLnBrk="1" hangingPunct="1">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sp>
        <p:nvSpPr>
          <p:cNvPr id="17411" name="Content Placeholder 2"/>
          <p:cNvSpPr>
            <a:spLocks noGrp="1"/>
          </p:cNvSpPr>
          <p:nvPr>
            <p:ph idx="1"/>
          </p:nvPr>
        </p:nvSpPr>
        <p:spPr/>
        <p:txBody>
          <a:bodyPr/>
          <a:lstStyle/>
          <a:p>
            <a:pPr eaLnBrk="1" hangingPunct="1"/>
            <a:r>
              <a:rPr lang="en-US" altLang="en-US" sz="2800" smtClean="0"/>
              <a:t>Example</a:t>
            </a:r>
          </a:p>
          <a:p>
            <a:pPr eaLnBrk="1" hangingPunct="1"/>
            <a:endParaRPr lang="en-US" altLang="en-US" sz="2800" smtClean="0"/>
          </a:p>
          <a:p>
            <a:pPr eaLnBrk="1" hangingPunct="1"/>
            <a:endParaRPr lang="en-US" altLang="en-US" sz="2800" smtClean="0"/>
          </a:p>
          <a:p>
            <a:pPr eaLnBrk="1" hangingPunct="1"/>
            <a:endParaRPr lang="en-US" altLang="en-US" sz="2800" smtClean="0"/>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514600"/>
            <a:ext cx="66675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7733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382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692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400" b="1" u="sng" kern="1200" dirty="0" err="1" smtClean="0">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smtClean="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pic>
        <p:nvPicPr>
          <p:cNvPr id="1945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752600"/>
            <a:ext cx="8229600" cy="4619625"/>
          </a:xfrm>
          <a:noFill/>
        </p:spPr>
      </p:pic>
    </p:spTree>
    <p:extLst>
      <p:ext uri="{BB962C8B-B14F-4D97-AF65-F5344CB8AC3E}">
        <p14:creationId xmlns:p14="http://schemas.microsoft.com/office/powerpoint/2010/main" val="24815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20546" y="2481452"/>
            <a:ext cx="6901815" cy="696595"/>
          </a:xfrm>
          <a:prstGeom prst="rect">
            <a:avLst/>
          </a:prstGeom>
        </p:spPr>
        <p:txBody>
          <a:bodyPr vert="horz" wrap="square" lIns="0" tIns="13335" rIns="0" bIns="0" rtlCol="0">
            <a:spAutoFit/>
          </a:bodyPr>
          <a:lstStyle/>
          <a:p>
            <a:pPr marL="12700">
              <a:lnSpc>
                <a:spcPct val="100000"/>
              </a:lnSpc>
              <a:spcBef>
                <a:spcPts val="105"/>
              </a:spcBef>
            </a:pPr>
            <a:r>
              <a:rPr sz="4400" spc="-10" dirty="0">
                <a:latin typeface="Calibri"/>
                <a:cs typeface="Calibri"/>
              </a:rPr>
              <a:t>Convolutional </a:t>
            </a:r>
            <a:r>
              <a:rPr sz="4400" spc="-15" dirty="0">
                <a:latin typeface="Calibri"/>
                <a:cs typeface="Calibri"/>
              </a:rPr>
              <a:t>Neural</a:t>
            </a:r>
            <a:r>
              <a:rPr sz="4400" spc="-50" dirty="0">
                <a:latin typeface="Calibri"/>
                <a:cs typeface="Calibri"/>
              </a:rPr>
              <a:t> </a:t>
            </a:r>
            <a:r>
              <a:rPr sz="4400" spc="-10" dirty="0">
                <a:latin typeface="Calibri"/>
                <a:cs typeface="Calibri"/>
              </a:rPr>
              <a:t>Network</a:t>
            </a:r>
            <a:endParaRPr sz="4400">
              <a:latin typeface="Calibri"/>
              <a:cs typeface="Calibri"/>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49802" y="461899"/>
            <a:ext cx="1642745" cy="696595"/>
          </a:xfrm>
          <a:prstGeom prst="rect">
            <a:avLst/>
          </a:prstGeom>
        </p:spPr>
        <p:txBody>
          <a:bodyPr vert="horz" wrap="square" lIns="0" tIns="13335" rIns="0" bIns="0" rtlCol="0">
            <a:spAutoFit/>
          </a:bodyPr>
          <a:lstStyle/>
          <a:p>
            <a:pPr marL="12700">
              <a:lnSpc>
                <a:spcPct val="100000"/>
              </a:lnSpc>
              <a:spcBef>
                <a:spcPts val="105"/>
              </a:spcBef>
            </a:pPr>
            <a:r>
              <a:rPr spc="-15" dirty="0"/>
              <a:t>History</a:t>
            </a:r>
          </a:p>
        </p:txBody>
      </p:sp>
      <p:sp>
        <p:nvSpPr>
          <p:cNvPr id="3" name="object 3"/>
          <p:cNvSpPr txBox="1"/>
          <p:nvPr/>
        </p:nvSpPr>
        <p:spPr>
          <a:xfrm>
            <a:off x="535940" y="1610309"/>
            <a:ext cx="3742690" cy="2159635"/>
          </a:xfrm>
          <a:prstGeom prst="rect">
            <a:avLst/>
          </a:prstGeom>
        </p:spPr>
        <p:txBody>
          <a:bodyPr vert="horz" wrap="square" lIns="0" tIns="12065" rIns="0" bIns="0" rtlCol="0">
            <a:spAutoFit/>
          </a:bodyPr>
          <a:lstStyle/>
          <a:p>
            <a:pPr marL="355600" marR="5080" indent="-343535">
              <a:lnSpc>
                <a:spcPct val="100000"/>
              </a:lnSpc>
              <a:spcBef>
                <a:spcPts val="95"/>
              </a:spcBef>
              <a:buFont typeface="Arial"/>
              <a:buChar char="•"/>
              <a:tabLst>
                <a:tab pos="355600" algn="l"/>
                <a:tab pos="356235" algn="l"/>
              </a:tabLst>
            </a:pPr>
            <a:r>
              <a:rPr sz="2800" spc="-5" dirty="0">
                <a:latin typeface="Calibri"/>
                <a:cs typeface="Calibri"/>
              </a:rPr>
              <a:t>In 1995, </a:t>
            </a:r>
            <a:r>
              <a:rPr sz="2800" spc="-45" dirty="0">
                <a:latin typeface="Calibri"/>
                <a:cs typeface="Calibri"/>
              </a:rPr>
              <a:t>Yann </a:t>
            </a:r>
            <a:r>
              <a:rPr sz="2800" spc="-10" dirty="0">
                <a:latin typeface="Calibri"/>
                <a:cs typeface="Calibri"/>
              </a:rPr>
              <a:t>LeCun  </a:t>
            </a:r>
            <a:r>
              <a:rPr sz="2800" spc="-5" dirty="0">
                <a:latin typeface="Calibri"/>
                <a:cs typeface="Calibri"/>
              </a:rPr>
              <a:t>and </a:t>
            </a:r>
            <a:r>
              <a:rPr sz="2800" spc="-40" dirty="0">
                <a:latin typeface="Calibri"/>
                <a:cs typeface="Calibri"/>
              </a:rPr>
              <a:t>Yoshua </a:t>
            </a:r>
            <a:r>
              <a:rPr sz="2800" spc="-5" dirty="0">
                <a:latin typeface="Calibri"/>
                <a:cs typeface="Calibri"/>
              </a:rPr>
              <a:t>Bengio  </a:t>
            </a:r>
            <a:r>
              <a:rPr sz="2800" spc="-15" dirty="0">
                <a:latin typeface="Calibri"/>
                <a:cs typeface="Calibri"/>
              </a:rPr>
              <a:t>introduced </a:t>
            </a:r>
            <a:r>
              <a:rPr sz="2800" spc="-5" dirty="0">
                <a:latin typeface="Calibri"/>
                <a:cs typeface="Calibri"/>
              </a:rPr>
              <a:t>the </a:t>
            </a:r>
            <a:r>
              <a:rPr sz="2800" spc="-10" dirty="0">
                <a:latin typeface="Calibri"/>
                <a:cs typeface="Calibri"/>
              </a:rPr>
              <a:t>concept  </a:t>
            </a:r>
            <a:r>
              <a:rPr sz="2800" spc="-5" dirty="0">
                <a:latin typeface="Calibri"/>
                <a:cs typeface="Calibri"/>
              </a:rPr>
              <a:t>of </a:t>
            </a:r>
            <a:r>
              <a:rPr sz="2800" spc="-15" dirty="0">
                <a:latin typeface="Calibri"/>
                <a:cs typeface="Calibri"/>
              </a:rPr>
              <a:t>convolutional </a:t>
            </a:r>
            <a:r>
              <a:rPr sz="2800" spc="-20" dirty="0">
                <a:latin typeface="Calibri"/>
                <a:cs typeface="Calibri"/>
              </a:rPr>
              <a:t>neural  </a:t>
            </a:r>
            <a:r>
              <a:rPr sz="2800" spc="-15" dirty="0">
                <a:latin typeface="Calibri"/>
                <a:cs typeface="Calibri"/>
              </a:rPr>
              <a:t>networks.</a:t>
            </a:r>
            <a:endParaRPr sz="2800">
              <a:latin typeface="Calibri"/>
              <a:cs typeface="Calibri"/>
            </a:endParaRPr>
          </a:p>
        </p:txBody>
      </p:sp>
      <p:grpSp>
        <p:nvGrpSpPr>
          <p:cNvPr id="4" name="object 4"/>
          <p:cNvGrpSpPr/>
          <p:nvPr/>
        </p:nvGrpSpPr>
        <p:grpSpPr>
          <a:xfrm>
            <a:off x="4715255" y="1591055"/>
            <a:ext cx="1577340" cy="2075814"/>
            <a:chOff x="4715255" y="1591055"/>
            <a:chExt cx="1577340" cy="2075814"/>
          </a:xfrm>
        </p:grpSpPr>
        <p:sp>
          <p:nvSpPr>
            <p:cNvPr id="5" name="object 5"/>
            <p:cNvSpPr/>
            <p:nvPr/>
          </p:nvSpPr>
          <p:spPr>
            <a:xfrm>
              <a:off x="4724399" y="1600199"/>
              <a:ext cx="1559052" cy="20574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719827" y="1595627"/>
              <a:ext cx="1568450" cy="2066925"/>
            </a:xfrm>
            <a:custGeom>
              <a:avLst/>
              <a:gdLst/>
              <a:ahLst/>
              <a:cxnLst/>
              <a:rect l="l" t="t" r="r" b="b"/>
              <a:pathLst>
                <a:path w="1568450" h="2066925">
                  <a:moveTo>
                    <a:pt x="0" y="2066544"/>
                  </a:moveTo>
                  <a:lnTo>
                    <a:pt x="1568196" y="2066544"/>
                  </a:lnTo>
                  <a:lnTo>
                    <a:pt x="1568196" y="0"/>
                  </a:lnTo>
                  <a:lnTo>
                    <a:pt x="0" y="0"/>
                  </a:lnTo>
                  <a:lnTo>
                    <a:pt x="0" y="2066544"/>
                  </a:lnTo>
                  <a:close/>
                </a:path>
              </a:pathLst>
            </a:custGeom>
            <a:ln w="9144">
              <a:solidFill>
                <a:srgbClr val="C0504D"/>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3200"/>
            <a:ext cx="8763000" cy="1143000"/>
          </a:xfrm>
        </p:spPr>
        <p:txBody>
          <a:bodyPr/>
          <a:lstStyle/>
          <a:p>
            <a:r>
              <a:rPr lang="en-US" sz="2400" dirty="0" smtClean="0"/>
              <a:t>“</a:t>
            </a:r>
            <a:r>
              <a:rPr lang="en-US" sz="2400" b="0" dirty="0" smtClean="0"/>
              <a:t>Deep Learning doesn’t do different things</a:t>
            </a:r>
            <a:r>
              <a:rPr lang="en-US" sz="2400" dirty="0" smtClean="0"/>
              <a:t>, </a:t>
            </a:r>
            <a:br>
              <a:rPr lang="en-US" sz="2400" dirty="0" smtClean="0"/>
            </a:br>
            <a:r>
              <a:rPr lang="en-US" sz="2400" dirty="0"/>
              <a:t>	</a:t>
            </a:r>
            <a:r>
              <a:rPr lang="en-US" sz="2400" dirty="0" smtClean="0"/>
              <a:t>			it does things differently”</a:t>
            </a:r>
            <a:endParaRPr lang="en-US" sz="2400" dirty="0"/>
          </a:p>
        </p:txBody>
      </p:sp>
    </p:spTree>
    <p:extLst>
      <p:ext uri="{BB962C8B-B14F-4D97-AF65-F5344CB8AC3E}">
        <p14:creationId xmlns:p14="http://schemas.microsoft.com/office/powerpoint/2010/main" val="5321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428750"/>
            <a:ext cx="4475162"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
          <p:cNvSpPr>
            <a:spLocks noChangeArrowheads="1"/>
          </p:cNvSpPr>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spcBef>
                <a:spcPct val="0"/>
              </a:spcBef>
            </a:pPr>
            <a:r>
              <a:rPr lang="en-US" altLang="ko-KR" sz="3600" b="1">
                <a:solidFill>
                  <a:schemeClr val="bg1"/>
                </a:solidFill>
                <a:latin typeface="Times New Roman" panose="02020603050405020304" pitchFamily="18" charset="0"/>
              </a:rPr>
              <a:t>Derivation of gradient descent</a:t>
            </a:r>
          </a:p>
        </p:txBody>
      </p:sp>
      <p:sp>
        <p:nvSpPr>
          <p:cNvPr id="15364" name="TextBox 5"/>
          <p:cNvSpPr txBox="1">
            <a:spLocks noChangeArrowheads="1"/>
          </p:cNvSpPr>
          <p:nvPr/>
        </p:nvSpPr>
        <p:spPr bwMode="auto">
          <a:xfrm>
            <a:off x="4786313" y="4071938"/>
            <a:ext cx="4071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r>
              <a:rPr lang="en-US" altLang="ko-KR" sz="2000">
                <a:solidFill>
                  <a:srgbClr val="000000"/>
                </a:solidFill>
                <a:latin typeface="Times New Roman" panose="02020603050405020304" pitchFamily="18" charset="0"/>
                <a:ea typeface="굴림" charset="-127"/>
              </a:rPr>
              <a:t>where </a:t>
            </a:r>
            <a:r>
              <a:rPr lang="en-US" altLang="ko-KR" sz="2000" i="1">
                <a:solidFill>
                  <a:srgbClr val="000000"/>
                </a:solidFill>
                <a:latin typeface="Times New Roman" panose="02020603050405020304" pitchFamily="18" charset="0"/>
                <a:ea typeface="굴림" charset="-127"/>
              </a:rPr>
              <a:t>x</a:t>
            </a:r>
            <a:r>
              <a:rPr lang="en-US" altLang="ko-KR" sz="2000" i="1" baseline="-25000">
                <a:solidFill>
                  <a:srgbClr val="000000"/>
                </a:solidFill>
                <a:latin typeface="Times New Roman" panose="02020603050405020304" pitchFamily="18" charset="0"/>
                <a:ea typeface="굴림" charset="-127"/>
              </a:rPr>
              <a:t>id</a:t>
            </a:r>
            <a:r>
              <a:rPr lang="en-US" altLang="ko-KR" sz="2000">
                <a:solidFill>
                  <a:srgbClr val="000000"/>
                </a:solidFill>
                <a:latin typeface="Times New Roman" panose="02020603050405020304" pitchFamily="18" charset="0"/>
                <a:ea typeface="굴림" charset="-127"/>
              </a:rPr>
              <a:t> denotes the single input components x</a:t>
            </a:r>
            <a:r>
              <a:rPr lang="en-US" altLang="ko-KR" sz="2000" baseline="-25000">
                <a:solidFill>
                  <a:srgbClr val="000000"/>
                </a:solidFill>
                <a:latin typeface="Times New Roman" panose="02020603050405020304" pitchFamily="18" charset="0"/>
                <a:ea typeface="굴림" charset="-127"/>
              </a:rPr>
              <a:t>i</a:t>
            </a:r>
            <a:r>
              <a:rPr lang="en-US" altLang="ko-KR" sz="2000">
                <a:solidFill>
                  <a:srgbClr val="000000"/>
                </a:solidFill>
                <a:latin typeface="Times New Roman" panose="02020603050405020304" pitchFamily="18" charset="0"/>
                <a:ea typeface="굴림" charset="-127"/>
              </a:rPr>
              <a:t>  for training example </a:t>
            </a:r>
            <a:r>
              <a:rPr lang="en-US" altLang="ko-KR" sz="2000" i="1">
                <a:solidFill>
                  <a:srgbClr val="000000"/>
                </a:solidFill>
                <a:latin typeface="Times New Roman" panose="02020603050405020304" pitchFamily="18" charset="0"/>
                <a:ea typeface="굴림" charset="-127"/>
              </a:rPr>
              <a:t>d</a:t>
            </a:r>
            <a:endParaRPr lang="ko-KR" altLang="en-US" i="1"/>
          </a:p>
        </p:txBody>
      </p:sp>
      <p:sp>
        <p:nvSpPr>
          <p:cNvPr id="15365" name="TextBox 6"/>
          <p:cNvSpPr txBox="1">
            <a:spLocks noChangeArrowheads="1"/>
          </p:cNvSpPr>
          <p:nvPr/>
        </p:nvSpPr>
        <p:spPr bwMode="auto">
          <a:xfrm>
            <a:off x="714375" y="5143500"/>
            <a:ext cx="600075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r>
              <a:rPr lang="en-US" altLang="ko-KR">
                <a:solidFill>
                  <a:srgbClr val="000000"/>
                </a:solidFill>
                <a:latin typeface="Times New Roman" panose="02020603050405020304" pitchFamily="18" charset="0"/>
                <a:ea typeface="굴림" charset="-127"/>
              </a:rPr>
              <a:t>- The weight update rule for gradient descent</a:t>
            </a:r>
          </a:p>
          <a:p>
            <a:pPr algn="l" eaLnBrk="1" hangingPunct="1"/>
            <a:r>
              <a:rPr lang="en-US" altLang="ko-KR">
                <a:solidFill>
                  <a:srgbClr val="000000"/>
                </a:solidFill>
                <a:latin typeface="Times New Roman" panose="02020603050405020304" pitchFamily="18" charset="0"/>
                <a:ea typeface="굴림" charset="-127"/>
              </a:rPr>
              <a:t>	</a:t>
            </a:r>
            <a:r>
              <a:rPr lang="en-US" altLang="ko-KR" sz="2800">
                <a:solidFill>
                  <a:schemeClr val="tx1"/>
                </a:solidFill>
                <a:latin typeface="Times New Roman" panose="02020603050405020304" pitchFamily="18" charset="0"/>
                <a:ea typeface="굴림" charset="-127"/>
                <a:sym typeface="Symbol" panose="05050102010706020507" pitchFamily="18" charset="2"/>
              </a:rPr>
              <a:t>  </a:t>
            </a:r>
            <a:endParaRPr lang="ko-KR" altLang="en-US" sz="2800"/>
          </a:p>
        </p:txBody>
      </p:sp>
      <p:pic>
        <p:nvPicPr>
          <p:cNvPr id="1536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63" y="5710238"/>
            <a:ext cx="2500312"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7420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772400" cy="1143000"/>
          </a:xfrm>
        </p:spPr>
        <p:txBody>
          <a:bodyPr/>
          <a:lstStyle/>
          <a:p>
            <a:r>
              <a:rPr lang="en-US" dirty="0" smtClean="0"/>
              <a:t>Performance vs Sample Size</a:t>
            </a:r>
            <a:endParaRPr lang="en-US" dirty="0"/>
          </a:p>
        </p:txBody>
      </p:sp>
      <p:cxnSp>
        <p:nvCxnSpPr>
          <p:cNvPr id="5" name="Straight Arrow Connector 4"/>
          <p:cNvCxnSpPr/>
          <p:nvPr/>
        </p:nvCxnSpPr>
        <p:spPr bwMode="auto">
          <a:xfrm flipV="1">
            <a:off x="2438400" y="2590800"/>
            <a:ext cx="0" cy="26670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a:off x="2438400" y="5257800"/>
            <a:ext cx="4509642"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Arc 8"/>
          <p:cNvSpPr/>
          <p:nvPr/>
        </p:nvSpPr>
        <p:spPr bwMode="auto">
          <a:xfrm rot="19013886">
            <a:off x="-2230887" y="4630769"/>
            <a:ext cx="12490456" cy="4648200"/>
          </a:xfrm>
          <a:prstGeom prst="arc">
            <a:avLst>
              <a:gd name="adj1" fmla="val 16200000"/>
              <a:gd name="adj2" fmla="val 20713378"/>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grpSp>
        <p:nvGrpSpPr>
          <p:cNvPr id="14" name="Group 13"/>
          <p:cNvGrpSpPr/>
          <p:nvPr/>
        </p:nvGrpSpPr>
        <p:grpSpPr>
          <a:xfrm>
            <a:off x="2438986" y="4038600"/>
            <a:ext cx="4266614" cy="2460514"/>
            <a:chOff x="2438986" y="4038600"/>
            <a:chExt cx="4266614" cy="2460514"/>
          </a:xfrm>
        </p:grpSpPr>
        <p:sp>
          <p:nvSpPr>
            <p:cNvPr id="11" name="Arc 10"/>
            <p:cNvSpPr/>
            <p:nvPr/>
          </p:nvSpPr>
          <p:spPr bwMode="auto">
            <a:xfrm rot="16435727">
              <a:off x="2569272" y="4038600"/>
              <a:ext cx="2330228" cy="2590800"/>
            </a:xfrm>
            <a:prstGeom prst="arc">
              <a:avLst>
                <a:gd name="adj1" fmla="val 16200000"/>
                <a:gd name="adj2" fmla="val 21467915"/>
              </a:avLst>
            </a:prstGeom>
            <a:no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cxnSp>
          <p:nvCxnSpPr>
            <p:cNvPr id="13" name="Straight Connector 12"/>
            <p:cNvCxnSpPr>
              <a:stCxn id="11" idx="2"/>
            </p:cNvCxnSpPr>
            <p:nvPr/>
          </p:nvCxnSpPr>
          <p:spPr bwMode="auto">
            <a:xfrm flipV="1">
              <a:off x="3769512" y="4038600"/>
              <a:ext cx="2936088" cy="130652"/>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5" name="TextBox 14"/>
          <p:cNvSpPr txBox="1"/>
          <p:nvPr/>
        </p:nvSpPr>
        <p:spPr>
          <a:xfrm>
            <a:off x="3505200" y="5430486"/>
            <a:ext cx="2895600" cy="461665"/>
          </a:xfrm>
          <a:prstGeom prst="rect">
            <a:avLst/>
          </a:prstGeom>
          <a:noFill/>
        </p:spPr>
        <p:txBody>
          <a:bodyPr wrap="square" rtlCol="0">
            <a:spAutoFit/>
          </a:bodyPr>
          <a:lstStyle/>
          <a:p>
            <a:r>
              <a:rPr lang="en-US" dirty="0" smtClean="0">
                <a:latin typeface="Garamond" panose="02020404030301010803" pitchFamily="18" charset="0"/>
              </a:rPr>
              <a:t>Size of Data</a:t>
            </a:r>
            <a:endParaRPr lang="en-US" dirty="0">
              <a:latin typeface="Garamond" panose="02020404030301010803" pitchFamily="18" charset="0"/>
            </a:endParaRPr>
          </a:p>
        </p:txBody>
      </p:sp>
      <p:sp>
        <p:nvSpPr>
          <p:cNvPr id="16" name="TextBox 15"/>
          <p:cNvSpPr txBox="1"/>
          <p:nvPr/>
        </p:nvSpPr>
        <p:spPr>
          <a:xfrm rot="16200000">
            <a:off x="304800" y="3807767"/>
            <a:ext cx="2895600" cy="461665"/>
          </a:xfrm>
          <a:prstGeom prst="rect">
            <a:avLst/>
          </a:prstGeom>
          <a:noFill/>
        </p:spPr>
        <p:txBody>
          <a:bodyPr wrap="square" rtlCol="0">
            <a:spAutoFit/>
          </a:bodyPr>
          <a:lstStyle/>
          <a:p>
            <a:pPr algn="ctr"/>
            <a:r>
              <a:rPr lang="en-US" dirty="0" smtClean="0">
                <a:latin typeface="Garamond" panose="02020404030301010803" pitchFamily="18" charset="0"/>
              </a:rPr>
              <a:t>Performance</a:t>
            </a:r>
            <a:endParaRPr lang="en-US" dirty="0">
              <a:latin typeface="Garamond" panose="02020404030301010803" pitchFamily="18" charset="0"/>
            </a:endParaRPr>
          </a:p>
        </p:txBody>
      </p:sp>
      <p:sp>
        <p:nvSpPr>
          <p:cNvPr id="18" name="TextBox 17"/>
          <p:cNvSpPr txBox="1"/>
          <p:nvPr/>
        </p:nvSpPr>
        <p:spPr>
          <a:xfrm>
            <a:off x="4788736" y="4103926"/>
            <a:ext cx="3593264" cy="461665"/>
          </a:xfrm>
          <a:prstGeom prst="rect">
            <a:avLst/>
          </a:prstGeom>
          <a:noFill/>
        </p:spPr>
        <p:txBody>
          <a:bodyPr wrap="square" rtlCol="0">
            <a:spAutoFit/>
          </a:bodyPr>
          <a:lstStyle/>
          <a:p>
            <a:r>
              <a:rPr lang="en-US" dirty="0" smtClean="0">
                <a:solidFill>
                  <a:srgbClr val="0000FF"/>
                </a:solidFill>
                <a:latin typeface="Garamond" panose="02020404030301010803" pitchFamily="18" charset="0"/>
              </a:rPr>
              <a:t>Traditional ML algorithms</a:t>
            </a:r>
            <a:endParaRPr lang="en-US" dirty="0">
              <a:solidFill>
                <a:srgbClr val="0000FF"/>
              </a:solidFill>
              <a:latin typeface="Garamond" panose="02020404030301010803" pitchFamily="18" charset="0"/>
            </a:endParaRPr>
          </a:p>
        </p:txBody>
      </p:sp>
      <p:sp>
        <p:nvSpPr>
          <p:cNvPr id="19" name="TextBox 18"/>
          <p:cNvSpPr txBox="1"/>
          <p:nvPr/>
        </p:nvSpPr>
        <p:spPr>
          <a:xfrm rot="20055764">
            <a:off x="3441919" y="2572022"/>
            <a:ext cx="3593264" cy="461665"/>
          </a:xfrm>
          <a:prstGeom prst="rect">
            <a:avLst/>
          </a:prstGeom>
          <a:noFill/>
        </p:spPr>
        <p:txBody>
          <a:bodyPr wrap="square" rtlCol="0">
            <a:spAutoFit/>
          </a:bodyPr>
          <a:lstStyle/>
          <a:p>
            <a:r>
              <a:rPr lang="en-US" dirty="0" smtClean="0">
                <a:solidFill>
                  <a:srgbClr val="C00000"/>
                </a:solidFill>
                <a:latin typeface="Garamond" panose="02020404030301010803" pitchFamily="18" charset="0"/>
              </a:rPr>
              <a:t>Deep Learning algorithms</a:t>
            </a:r>
            <a:endParaRPr lang="en-US" dirty="0">
              <a:solidFill>
                <a:srgbClr val="C00000"/>
              </a:solidFill>
              <a:latin typeface="Garamond" panose="02020404030301010803" pitchFamily="18" charset="0"/>
            </a:endParaRPr>
          </a:p>
        </p:txBody>
      </p:sp>
    </p:spTree>
    <p:extLst>
      <p:ext uri="{BB962C8B-B14F-4D97-AF65-F5344CB8AC3E}">
        <p14:creationId xmlns:p14="http://schemas.microsoft.com/office/powerpoint/2010/main" val="41730591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IN" dirty="0"/>
          </a:p>
        </p:txBody>
      </p:sp>
      <p:sp>
        <p:nvSpPr>
          <p:cNvPr id="4" name="Content Placeholder 2"/>
          <p:cNvSpPr txBox="1">
            <a:spLocks/>
          </p:cNvSpPr>
          <p:nvPr/>
        </p:nvSpPr>
        <p:spPr>
          <a:xfrm>
            <a:off x="914400" y="1676400"/>
            <a:ext cx="7772400" cy="4114800"/>
          </a:xfrm>
          <a:prstGeom prst="rect">
            <a:avLst/>
          </a:prstGeom>
        </p:spPr>
        <p:txBody>
          <a:bodyPr wrap="square" lIns="0" tIns="0" rIns="0" bIns="0">
            <a:spAutoFit/>
          </a:bodyPr>
          <a:lstStyle>
            <a:lvl1pPr marL="0">
              <a:defRPr sz="24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b="1" kern="0" dirty="0" smtClean="0">
                <a:solidFill>
                  <a:srgbClr val="C00000"/>
                </a:solidFill>
              </a:rPr>
              <a:t>Supervised Learning</a:t>
            </a:r>
          </a:p>
          <a:p>
            <a:pPr lvl="1"/>
            <a:r>
              <a:rPr lang="en-US" altLang="zh-CN" sz="2000" kern="0" dirty="0" smtClean="0">
                <a:solidFill>
                  <a:sysClr val="windowText" lastClr="000000"/>
                </a:solidFill>
              </a:rPr>
              <a:t>Convolutional Neural Network</a:t>
            </a:r>
          </a:p>
          <a:p>
            <a:pPr lvl="1"/>
            <a:r>
              <a:rPr lang="en-US" altLang="zh-CN" sz="2000" kern="0" dirty="0" smtClean="0">
                <a:solidFill>
                  <a:sysClr val="windowText" lastClr="000000"/>
                </a:solidFill>
              </a:rPr>
              <a:t>Sequence Modelling: RNN and its extensions</a:t>
            </a:r>
          </a:p>
          <a:p>
            <a:r>
              <a:rPr lang="en-US" altLang="zh-CN" b="1" kern="0" dirty="0" smtClean="0">
                <a:solidFill>
                  <a:srgbClr val="C00000"/>
                </a:solidFill>
              </a:rPr>
              <a:t>Unsupervised Learning</a:t>
            </a:r>
          </a:p>
          <a:p>
            <a:pPr lvl="1"/>
            <a:r>
              <a:rPr lang="en-US" altLang="zh-CN" sz="2000" kern="0" dirty="0" err="1" smtClean="0">
                <a:solidFill>
                  <a:sysClr val="windowText" lastClr="000000"/>
                </a:solidFill>
              </a:rPr>
              <a:t>Autoencoder</a:t>
            </a:r>
            <a:endParaRPr lang="en-US" altLang="zh-CN" sz="2000" kern="0" dirty="0" smtClean="0">
              <a:solidFill>
                <a:sysClr val="windowText" lastClr="000000"/>
              </a:solidFill>
            </a:endParaRPr>
          </a:p>
          <a:p>
            <a:pPr lvl="1"/>
            <a:r>
              <a:rPr lang="en-US" altLang="zh-CN" sz="2000" kern="0" dirty="0" smtClean="0">
                <a:solidFill>
                  <a:sysClr val="windowText" lastClr="000000"/>
                </a:solidFill>
              </a:rPr>
              <a:t>Stacked </a:t>
            </a:r>
            <a:r>
              <a:rPr lang="en-US" altLang="zh-CN" sz="2000" kern="0" dirty="0" err="1" smtClean="0">
                <a:solidFill>
                  <a:sysClr val="windowText" lastClr="000000"/>
                </a:solidFill>
              </a:rPr>
              <a:t>Denoising</a:t>
            </a:r>
            <a:r>
              <a:rPr lang="en-US" altLang="zh-CN" sz="2000" kern="0" dirty="0" smtClean="0">
                <a:solidFill>
                  <a:sysClr val="windowText" lastClr="000000"/>
                </a:solidFill>
              </a:rPr>
              <a:t> </a:t>
            </a:r>
            <a:r>
              <a:rPr lang="en-US" altLang="zh-CN" sz="2000" kern="0" dirty="0" err="1" smtClean="0">
                <a:solidFill>
                  <a:sysClr val="windowText" lastClr="000000"/>
                </a:solidFill>
              </a:rPr>
              <a:t>Autoencoder</a:t>
            </a:r>
            <a:endParaRPr lang="en-US" altLang="zh-CN" sz="2000" kern="0" dirty="0" smtClean="0">
              <a:solidFill>
                <a:sysClr val="windowText" lastClr="000000"/>
              </a:solidFill>
            </a:endParaRPr>
          </a:p>
          <a:p>
            <a:pPr marL="514350" indent="-457200">
              <a:buFont typeface="Arial" panose="020B0604020202020204" pitchFamily="34" charset="0"/>
              <a:buChar char="•"/>
            </a:pPr>
            <a:r>
              <a:rPr lang="en-US" altLang="zh-CN" sz="2600" b="1" kern="0" dirty="0" smtClean="0">
                <a:solidFill>
                  <a:srgbClr val="C00000"/>
                </a:solidFill>
              </a:rPr>
              <a:t>Unsupervised Learning (+Supervised)</a:t>
            </a:r>
          </a:p>
          <a:p>
            <a:pPr marL="914400" lvl="1" indent="-457200"/>
            <a:r>
              <a:rPr lang="en-US" altLang="zh-CN" sz="2000" kern="0" dirty="0" smtClean="0">
                <a:solidFill>
                  <a:sysClr val="windowText" lastClr="000000"/>
                </a:solidFill>
              </a:rPr>
              <a:t>Generative Adversarial Networks</a:t>
            </a:r>
          </a:p>
          <a:p>
            <a:r>
              <a:rPr lang="en-US" altLang="zh-CN" b="1" kern="0" dirty="0" smtClean="0">
                <a:solidFill>
                  <a:srgbClr val="C00000"/>
                </a:solidFill>
              </a:rPr>
              <a:t>Reinforcement Learning</a:t>
            </a:r>
          </a:p>
          <a:p>
            <a:pPr lvl="1"/>
            <a:r>
              <a:rPr lang="en-US" altLang="zh-CN" sz="2000" kern="0" dirty="0" smtClean="0">
                <a:solidFill>
                  <a:sysClr val="windowText" lastClr="000000"/>
                </a:solidFill>
              </a:rPr>
              <a:t>Deep Reinforcement Learning</a:t>
            </a:r>
          </a:p>
          <a:p>
            <a:pPr>
              <a:buClr>
                <a:srgbClr val="C00000"/>
              </a:buClr>
            </a:pPr>
            <a:endParaRPr lang="en-US" kern="0" dirty="0" smtClean="0"/>
          </a:p>
          <a:p>
            <a:pPr>
              <a:buClr>
                <a:srgbClr val="C00000"/>
              </a:buClr>
              <a:buFont typeface="Wingdings" panose="05000000000000000000" pitchFamily="2" charset="2"/>
              <a:buChar char="§"/>
            </a:pPr>
            <a:endParaRPr lang="en-US" kern="0" dirty="0"/>
          </a:p>
        </p:txBody>
      </p:sp>
    </p:spTree>
    <p:extLst>
      <p:ext uri="{BB962C8B-B14F-4D97-AF65-F5344CB8AC3E}">
        <p14:creationId xmlns:p14="http://schemas.microsoft.com/office/powerpoint/2010/main" val="5661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772400" cy="1143000"/>
          </a:xfrm>
        </p:spPr>
        <p:txBody>
          <a:bodyPr/>
          <a:lstStyle/>
          <a:p>
            <a:r>
              <a:rPr lang="en-US" dirty="0" smtClean="0"/>
              <a:t>Outline</a:t>
            </a:r>
            <a:endParaRPr lang="en-US" dirty="0"/>
          </a:p>
        </p:txBody>
      </p:sp>
      <p:sp>
        <p:nvSpPr>
          <p:cNvPr id="4" name="Rectangle 3"/>
          <p:cNvSpPr/>
          <p:nvPr/>
        </p:nvSpPr>
        <p:spPr bwMode="auto">
          <a:xfrm>
            <a:off x="152400" y="2514600"/>
            <a:ext cx="7696200" cy="3352800"/>
          </a:xfrm>
          <a:prstGeom prst="rect">
            <a:avLst/>
          </a:prstGeom>
          <a:solidFill>
            <a:schemeClr val="bg1">
              <a:alpha val="93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6" name="Rectangle 5"/>
          <p:cNvSpPr/>
          <p:nvPr/>
        </p:nvSpPr>
        <p:spPr bwMode="auto">
          <a:xfrm>
            <a:off x="457200" y="1447800"/>
            <a:ext cx="8458200" cy="4267200"/>
          </a:xfrm>
          <a:prstGeom prst="rect">
            <a:avLst/>
          </a:prstGeom>
          <a:solidFill>
            <a:schemeClr val="bg1"/>
          </a:solidFill>
          <a:ln w="9525" cap="flat" cmpd="sng" algn="ctr">
            <a:solidFill>
              <a:schemeClr val="tx1">
                <a:alpha val="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7" name="TextBox 6"/>
          <p:cNvSpPr txBox="1"/>
          <p:nvPr/>
        </p:nvSpPr>
        <p:spPr>
          <a:xfrm>
            <a:off x="3886200" y="1447800"/>
            <a:ext cx="990600" cy="461665"/>
          </a:xfrm>
          <a:prstGeom prst="rect">
            <a:avLst/>
          </a:prstGeom>
          <a:solidFill>
            <a:srgbClr val="C00000"/>
          </a:solidFill>
        </p:spPr>
        <p:txBody>
          <a:bodyPr wrap="square" rtlCol="0">
            <a:spAutoFit/>
          </a:bodyPr>
          <a:lstStyle/>
          <a:p>
            <a:r>
              <a:rPr lang="en-US" b="1" dirty="0" smtClean="0">
                <a:solidFill>
                  <a:schemeClr val="bg1"/>
                </a:solidFill>
              </a:rPr>
              <a:t>GAN</a:t>
            </a:r>
            <a:endParaRPr lang="en-US" b="1" dirty="0">
              <a:solidFill>
                <a:schemeClr val="bg1"/>
              </a:solidFill>
            </a:endParaRPr>
          </a:p>
        </p:txBody>
      </p:sp>
      <p:sp>
        <p:nvSpPr>
          <p:cNvPr id="8" name="TextBox 7"/>
          <p:cNvSpPr txBox="1"/>
          <p:nvPr/>
        </p:nvSpPr>
        <p:spPr>
          <a:xfrm>
            <a:off x="1752600" y="1909465"/>
            <a:ext cx="4953000" cy="461665"/>
          </a:xfrm>
          <a:prstGeom prst="rect">
            <a:avLst/>
          </a:prstGeom>
          <a:noFill/>
        </p:spPr>
        <p:txBody>
          <a:bodyPr wrap="square" rtlCol="0">
            <a:spAutoFit/>
          </a:bodyPr>
          <a:lstStyle/>
          <a:p>
            <a:r>
              <a:rPr lang="en-US" dirty="0" smtClean="0"/>
              <a:t>Produce Poetry like Shakespeare </a:t>
            </a:r>
            <a:endParaRPr lang="en-US" dirty="0"/>
          </a:p>
        </p:txBody>
      </p:sp>
      <p:pic>
        <p:nvPicPr>
          <p:cNvPr id="9"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725" y="1645975"/>
            <a:ext cx="1184275" cy="1184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477539" y="3355032"/>
            <a:ext cx="1341861" cy="923330"/>
          </a:xfrm>
          <a:prstGeom prst="rect">
            <a:avLst/>
          </a:prstGeom>
          <a:solidFill>
            <a:srgbClr val="FFC000"/>
          </a:solidFill>
          <a:ln>
            <a:solidFill>
              <a:schemeClr val="tx1"/>
            </a:solidFill>
          </a:ln>
        </p:spPr>
        <p:txBody>
          <a:bodyPr wrap="square" rtlCol="0">
            <a:spAutoFit/>
          </a:bodyPr>
          <a:lstStyle/>
          <a:p>
            <a:pPr algn="ctr"/>
            <a:r>
              <a:rPr lang="en-US" sz="1800" b="1" dirty="0" smtClean="0"/>
              <a:t>Generator Network</a:t>
            </a:r>
          </a:p>
          <a:p>
            <a:pPr algn="ctr"/>
            <a:endParaRPr lang="en-US" sz="1800" dirty="0"/>
          </a:p>
        </p:txBody>
      </p:sp>
      <p:sp>
        <p:nvSpPr>
          <p:cNvPr id="11" name="TextBox 10"/>
          <p:cNvSpPr txBox="1"/>
          <p:nvPr/>
        </p:nvSpPr>
        <p:spPr>
          <a:xfrm rot="16200000">
            <a:off x="457200" y="3627566"/>
            <a:ext cx="914400" cy="369332"/>
          </a:xfrm>
          <a:prstGeom prst="rect">
            <a:avLst/>
          </a:prstGeom>
          <a:noFill/>
          <a:ln>
            <a:solidFill>
              <a:schemeClr val="tx1"/>
            </a:solidFill>
          </a:ln>
        </p:spPr>
        <p:txBody>
          <a:bodyPr wrap="square" rtlCol="0">
            <a:spAutoFit/>
          </a:bodyPr>
          <a:lstStyle/>
          <a:p>
            <a:r>
              <a:rPr lang="en-US" sz="1800" b="1" dirty="0" smtClean="0"/>
              <a:t>Input</a:t>
            </a:r>
            <a:endParaRPr lang="en-US" sz="1800" b="1" dirty="0"/>
          </a:p>
        </p:txBody>
      </p:sp>
      <p:cxnSp>
        <p:nvCxnSpPr>
          <p:cNvPr id="12" name="Straight Arrow Connector 11"/>
          <p:cNvCxnSpPr>
            <a:stCxn id="11" idx="2"/>
            <a:endCxn id="10" idx="1"/>
          </p:cNvCxnSpPr>
          <p:nvPr/>
        </p:nvCxnSpPr>
        <p:spPr bwMode="auto">
          <a:xfrm>
            <a:off x="1099066" y="3812232"/>
            <a:ext cx="378473" cy="44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3249384" y="3212067"/>
            <a:ext cx="1616530" cy="1200329"/>
          </a:xfrm>
          <a:prstGeom prst="rect">
            <a:avLst/>
          </a:prstGeom>
          <a:noFill/>
          <a:ln>
            <a:solidFill>
              <a:schemeClr val="tx1"/>
            </a:solidFill>
          </a:ln>
        </p:spPr>
        <p:txBody>
          <a:bodyPr wrap="square" rtlCol="0">
            <a:spAutoFit/>
          </a:bodyPr>
          <a:lstStyle/>
          <a:p>
            <a:pPr algn="ctr"/>
            <a:r>
              <a:rPr lang="en-US" sz="1800" b="1" dirty="0" smtClean="0"/>
              <a:t>Output</a:t>
            </a:r>
          </a:p>
          <a:p>
            <a:pPr algn="ctr"/>
            <a:r>
              <a:rPr lang="en-US" sz="1800" dirty="0" smtClean="0"/>
              <a:t>Generated Shakespeare Poetry</a:t>
            </a:r>
            <a:endParaRPr lang="en-US" sz="1800" dirty="0"/>
          </a:p>
        </p:txBody>
      </p:sp>
      <p:cxnSp>
        <p:nvCxnSpPr>
          <p:cNvPr id="14" name="Straight Arrow Connector 13"/>
          <p:cNvCxnSpPr>
            <a:stCxn id="10" idx="3"/>
            <a:endCxn id="13" idx="1"/>
          </p:cNvCxnSpPr>
          <p:nvPr/>
        </p:nvCxnSpPr>
        <p:spPr bwMode="auto">
          <a:xfrm flipV="1">
            <a:off x="2819400" y="3812232"/>
            <a:ext cx="429984" cy="44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235287" y="4514671"/>
            <a:ext cx="1616530" cy="923330"/>
          </a:xfrm>
          <a:prstGeom prst="rect">
            <a:avLst/>
          </a:prstGeom>
          <a:noFill/>
          <a:ln>
            <a:solidFill>
              <a:schemeClr val="tx1"/>
            </a:solidFill>
          </a:ln>
        </p:spPr>
        <p:txBody>
          <a:bodyPr wrap="square" rtlCol="0">
            <a:spAutoFit/>
          </a:bodyPr>
          <a:lstStyle/>
          <a:p>
            <a:pPr algn="ctr"/>
            <a:r>
              <a:rPr lang="en-US" sz="1800" dirty="0" smtClean="0"/>
              <a:t>Real</a:t>
            </a:r>
          </a:p>
          <a:p>
            <a:pPr algn="ctr"/>
            <a:r>
              <a:rPr lang="en-US" sz="1800" dirty="0" smtClean="0"/>
              <a:t>Shakespeare Poetry</a:t>
            </a:r>
            <a:endParaRPr lang="en-US" sz="1800" dirty="0"/>
          </a:p>
        </p:txBody>
      </p:sp>
      <p:sp>
        <p:nvSpPr>
          <p:cNvPr id="16" name="TextBox 15"/>
          <p:cNvSpPr txBox="1"/>
          <p:nvPr/>
        </p:nvSpPr>
        <p:spPr>
          <a:xfrm>
            <a:off x="5529293" y="3530768"/>
            <a:ext cx="1709707" cy="1754326"/>
          </a:xfrm>
          <a:prstGeom prst="rect">
            <a:avLst/>
          </a:prstGeom>
          <a:solidFill>
            <a:srgbClr val="33CCCC"/>
          </a:solidFill>
          <a:ln>
            <a:solidFill>
              <a:schemeClr val="tx1"/>
            </a:solidFill>
          </a:ln>
        </p:spPr>
        <p:txBody>
          <a:bodyPr wrap="square" rtlCol="0">
            <a:spAutoFit/>
          </a:bodyPr>
          <a:lstStyle/>
          <a:p>
            <a:pPr algn="ctr"/>
            <a:endParaRPr lang="en-US" sz="1800" b="1" dirty="0" smtClean="0"/>
          </a:p>
          <a:p>
            <a:pPr algn="ctr"/>
            <a:endParaRPr lang="en-US" sz="1800" b="1" dirty="0" smtClean="0"/>
          </a:p>
          <a:p>
            <a:pPr algn="ctr"/>
            <a:r>
              <a:rPr lang="en-US" sz="1800" b="1" dirty="0" smtClean="0"/>
              <a:t>Discriminator Network</a:t>
            </a:r>
          </a:p>
          <a:p>
            <a:pPr algn="ctr"/>
            <a:endParaRPr lang="en-US" sz="1800" b="1" dirty="0" smtClean="0"/>
          </a:p>
          <a:p>
            <a:pPr algn="ctr"/>
            <a:endParaRPr lang="en-US" sz="1800" dirty="0"/>
          </a:p>
        </p:txBody>
      </p:sp>
      <p:cxnSp>
        <p:nvCxnSpPr>
          <p:cNvPr id="17" name="Straight Arrow Connector 16"/>
          <p:cNvCxnSpPr>
            <a:stCxn id="13" idx="3"/>
          </p:cNvCxnSpPr>
          <p:nvPr/>
        </p:nvCxnSpPr>
        <p:spPr bwMode="auto">
          <a:xfrm>
            <a:off x="4865914" y="3812232"/>
            <a:ext cx="663379"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p:cNvCxnSpPr>
            <a:stCxn id="15" idx="3"/>
          </p:cNvCxnSpPr>
          <p:nvPr/>
        </p:nvCxnSpPr>
        <p:spPr bwMode="auto">
          <a:xfrm>
            <a:off x="4851817" y="4976336"/>
            <a:ext cx="67747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7761625" y="3781806"/>
            <a:ext cx="975796" cy="369332"/>
          </a:xfrm>
          <a:prstGeom prst="rect">
            <a:avLst/>
          </a:prstGeom>
          <a:noFill/>
          <a:ln>
            <a:solidFill>
              <a:schemeClr val="tx1"/>
            </a:solidFill>
          </a:ln>
        </p:spPr>
        <p:txBody>
          <a:bodyPr wrap="square" rtlCol="0">
            <a:spAutoFit/>
          </a:bodyPr>
          <a:lstStyle/>
          <a:p>
            <a:pPr algn="ctr"/>
            <a:r>
              <a:rPr lang="en-US" sz="1800" dirty="0" smtClean="0"/>
              <a:t>Fake</a:t>
            </a:r>
            <a:endParaRPr lang="en-US" sz="1800" dirty="0"/>
          </a:p>
        </p:txBody>
      </p:sp>
      <p:sp>
        <p:nvSpPr>
          <p:cNvPr id="20" name="TextBox 19"/>
          <p:cNvSpPr txBox="1"/>
          <p:nvPr/>
        </p:nvSpPr>
        <p:spPr>
          <a:xfrm>
            <a:off x="7790444" y="4607004"/>
            <a:ext cx="975796" cy="369332"/>
          </a:xfrm>
          <a:prstGeom prst="rect">
            <a:avLst/>
          </a:prstGeom>
          <a:noFill/>
          <a:ln>
            <a:solidFill>
              <a:schemeClr val="tx1"/>
            </a:solidFill>
          </a:ln>
        </p:spPr>
        <p:txBody>
          <a:bodyPr wrap="square" rtlCol="0">
            <a:spAutoFit/>
          </a:bodyPr>
          <a:lstStyle/>
          <a:p>
            <a:pPr algn="ctr"/>
            <a:r>
              <a:rPr lang="en-US" sz="1800" dirty="0" smtClean="0"/>
              <a:t>Real</a:t>
            </a:r>
            <a:endParaRPr lang="en-US" sz="1800" dirty="0"/>
          </a:p>
        </p:txBody>
      </p:sp>
      <p:cxnSp>
        <p:nvCxnSpPr>
          <p:cNvPr id="21" name="Straight Arrow Connector 20"/>
          <p:cNvCxnSpPr>
            <a:endCxn id="19" idx="1"/>
          </p:cNvCxnSpPr>
          <p:nvPr/>
        </p:nvCxnSpPr>
        <p:spPr bwMode="auto">
          <a:xfrm>
            <a:off x="7239000" y="3966472"/>
            <a:ext cx="52262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a:endCxn id="20" idx="1"/>
          </p:cNvCxnSpPr>
          <p:nvPr/>
        </p:nvCxnSpPr>
        <p:spPr bwMode="auto">
          <a:xfrm>
            <a:off x="7239000" y="4791670"/>
            <a:ext cx="55144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3154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7"/>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animBg="1"/>
      <p:bldP spid="7" grpId="1" animBg="1"/>
      <p:bldP spid="8" grpId="0"/>
      <p:bldP spid="8" grpId="1"/>
      <p:bldP spid="10" grpId="0" animBg="1"/>
      <p:bldP spid="10" grpId="1" animBg="1"/>
      <p:bldP spid="11" grpId="0" animBg="1"/>
      <p:bldP spid="11" grpId="1" animBg="1"/>
      <p:bldP spid="13" grpId="0" animBg="1"/>
      <p:bldP spid="13" grpId="1" animBg="1"/>
      <p:bldP spid="15" grpId="0" animBg="1"/>
      <p:bldP spid="15" grpId="1" animBg="1"/>
      <p:bldP spid="16" grpId="0" animBg="1"/>
      <p:bldP spid="16" grpId="1" animBg="1"/>
      <p:bldP spid="19" grpId="0" animBg="1"/>
      <p:bldP spid="19" grpId="1" animBg="1"/>
      <p:bldP spid="20" grpId="0" animBg="1"/>
      <p:bldP spid="20"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r>
              <a:rPr lang="en-US" dirty="0" smtClean="0"/>
              <a:t>Supervised Learning</a:t>
            </a:r>
            <a:endParaRPr lang="en-US" dirty="0"/>
          </a:p>
        </p:txBody>
      </p:sp>
      <p:sp>
        <p:nvSpPr>
          <p:cNvPr id="3" name="Content Placeholder 2"/>
          <p:cNvSpPr>
            <a:spLocks noGrp="1"/>
          </p:cNvSpPr>
          <p:nvPr>
            <p:ph idx="1"/>
          </p:nvPr>
        </p:nvSpPr>
        <p:spPr>
          <a:xfrm>
            <a:off x="381000" y="1143000"/>
            <a:ext cx="8382000" cy="4801314"/>
          </a:xfrm>
        </p:spPr>
        <p:txBody>
          <a:bodyPr/>
          <a:lstStyle/>
          <a:p>
            <a:r>
              <a:rPr lang="en-US" dirty="0" smtClean="0"/>
              <a:t>Traditional pattern recognition models work with hand crafted features and relatively simple trainable classifiers.</a:t>
            </a:r>
          </a:p>
          <a:p>
            <a:endParaRPr lang="en-US" dirty="0"/>
          </a:p>
          <a:p>
            <a:endParaRPr lang="en-US" dirty="0" smtClean="0"/>
          </a:p>
          <a:p>
            <a:endParaRPr lang="en-US" dirty="0"/>
          </a:p>
          <a:p>
            <a:endParaRPr lang="en-US" dirty="0" smtClean="0"/>
          </a:p>
          <a:p>
            <a:pPr marL="0" indent="0">
              <a:buNone/>
            </a:pPr>
            <a:r>
              <a:rPr lang="en-US" b="1" dirty="0" smtClean="0">
                <a:solidFill>
                  <a:srgbClr val="C00000"/>
                </a:solidFill>
              </a:rPr>
              <a:t>Limitations</a:t>
            </a:r>
          </a:p>
          <a:p>
            <a:endParaRPr lang="en-US" dirty="0" smtClean="0"/>
          </a:p>
          <a:p>
            <a:r>
              <a:rPr lang="en-US" dirty="0" smtClean="0"/>
              <a:t>Limitations</a:t>
            </a:r>
          </a:p>
          <a:p>
            <a:endParaRPr lang="en-US" dirty="0" smtClean="0"/>
          </a:p>
          <a:p>
            <a:r>
              <a:rPr lang="en-US" dirty="0" smtClean="0"/>
              <a:t>Very </a:t>
            </a:r>
            <a:r>
              <a:rPr lang="en-US" dirty="0" smtClean="0"/>
              <a:t>tedious and costly to develop hand crafted features.</a:t>
            </a:r>
          </a:p>
          <a:p>
            <a:r>
              <a:rPr lang="en-US" dirty="0"/>
              <a:t>The hand-crafted features are usually highly dependents on one </a:t>
            </a:r>
            <a:r>
              <a:rPr lang="en-US" dirty="0" smtClean="0"/>
              <a:t>application. </a:t>
            </a:r>
            <a:endParaRPr lang="en-US" dirty="0"/>
          </a:p>
        </p:txBody>
      </p:sp>
      <p:sp>
        <p:nvSpPr>
          <p:cNvPr id="5" name="TextBox 4"/>
          <p:cNvSpPr txBox="1"/>
          <p:nvPr/>
        </p:nvSpPr>
        <p:spPr>
          <a:xfrm>
            <a:off x="2833255" y="2458973"/>
            <a:ext cx="1524000" cy="1323439"/>
          </a:xfrm>
          <a:prstGeom prst="rect">
            <a:avLst/>
          </a:prstGeom>
          <a:noFill/>
          <a:ln w="28575">
            <a:solidFill>
              <a:srgbClr val="C00000"/>
            </a:solidFill>
          </a:ln>
        </p:spPr>
        <p:txBody>
          <a:bodyPr wrap="square" rtlCol="0">
            <a:spAutoFit/>
          </a:bodyPr>
          <a:lstStyle/>
          <a:p>
            <a:pPr algn="ctr"/>
            <a:r>
              <a:rPr lang="en-US" sz="2000" dirty="0" smtClean="0"/>
              <a:t>Extract </a:t>
            </a:r>
            <a:r>
              <a:rPr lang="en-US" sz="2000" dirty="0"/>
              <a:t>H</a:t>
            </a:r>
            <a:r>
              <a:rPr lang="en-US" sz="2000" dirty="0" smtClean="0"/>
              <a:t>and Crafted Features</a:t>
            </a:r>
            <a:endParaRPr lang="en-US" sz="2000" dirty="0"/>
          </a:p>
        </p:txBody>
      </p:sp>
      <p:sp>
        <p:nvSpPr>
          <p:cNvPr id="6" name="TextBox 5"/>
          <p:cNvSpPr txBox="1"/>
          <p:nvPr/>
        </p:nvSpPr>
        <p:spPr>
          <a:xfrm>
            <a:off x="5255069" y="2254984"/>
            <a:ext cx="1524000" cy="1631216"/>
          </a:xfrm>
          <a:prstGeom prst="rect">
            <a:avLst/>
          </a:prstGeom>
          <a:noFill/>
          <a:ln w="28575">
            <a:solidFill>
              <a:srgbClr val="C00000"/>
            </a:solidFill>
          </a:ln>
        </p:spPr>
        <p:txBody>
          <a:bodyPr wrap="square" rtlCol="0">
            <a:spAutoFit/>
          </a:bodyPr>
          <a:lstStyle/>
          <a:p>
            <a:pPr algn="ctr"/>
            <a:r>
              <a:rPr lang="en-US" sz="2000" b="1" dirty="0" smtClean="0"/>
              <a:t>Trainable Classifier</a:t>
            </a:r>
          </a:p>
          <a:p>
            <a:pPr algn="ctr"/>
            <a:r>
              <a:rPr lang="en-US" sz="2000" dirty="0" smtClean="0"/>
              <a:t>(e.g. SVM, Random Forrest)</a:t>
            </a:r>
            <a:endParaRPr lang="en-US" sz="2000" dirty="0"/>
          </a:p>
        </p:txBody>
      </p:sp>
      <p:cxnSp>
        <p:nvCxnSpPr>
          <p:cNvPr id="8" name="Straight Arrow Connector 7"/>
          <p:cNvCxnSpPr>
            <a:endCxn id="5" idx="1"/>
          </p:cNvCxnSpPr>
          <p:nvPr/>
        </p:nvCxnSpPr>
        <p:spPr bwMode="auto">
          <a:xfrm>
            <a:off x="1931285" y="3120693"/>
            <a:ext cx="901970"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Arrow Connector 8"/>
          <p:cNvCxnSpPr/>
          <p:nvPr/>
        </p:nvCxnSpPr>
        <p:spPr bwMode="auto">
          <a:xfrm>
            <a:off x="4357255" y="3120692"/>
            <a:ext cx="901970"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V="1">
            <a:off x="6779069" y="3070592"/>
            <a:ext cx="612331" cy="257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7391400" y="2408872"/>
            <a:ext cx="1612004" cy="1323439"/>
          </a:xfrm>
          <a:prstGeom prst="rect">
            <a:avLst/>
          </a:prstGeom>
          <a:noFill/>
          <a:ln w="28575">
            <a:solidFill>
              <a:srgbClr val="C00000"/>
            </a:solidFill>
          </a:ln>
        </p:spPr>
        <p:txBody>
          <a:bodyPr wrap="square" rtlCol="0">
            <a:spAutoFit/>
          </a:bodyPr>
          <a:lstStyle/>
          <a:p>
            <a:pPr algn="ctr"/>
            <a:r>
              <a:rPr lang="en-US" sz="2000" b="1" dirty="0" smtClean="0"/>
              <a:t>Output</a:t>
            </a:r>
          </a:p>
          <a:p>
            <a:pPr algn="ctr"/>
            <a:r>
              <a:rPr lang="en-US" sz="2000" dirty="0" smtClean="0"/>
              <a:t>(e.g. Outdoor Yes or No)</a:t>
            </a:r>
            <a:endParaRPr lang="en-US" sz="20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596" y="2474083"/>
            <a:ext cx="1777149" cy="1337819"/>
          </a:xfrm>
          <a:prstGeom prst="rect">
            <a:avLst/>
          </a:prstGeom>
        </p:spPr>
      </p:pic>
    </p:spTree>
    <p:extLst>
      <p:ext uri="{BB962C8B-B14F-4D97-AF65-F5344CB8AC3E}">
        <p14:creationId xmlns:p14="http://schemas.microsoft.com/office/powerpoint/2010/main" val="367167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782"/>
            <a:ext cx="7772400" cy="1143000"/>
          </a:xfrm>
        </p:spPr>
        <p:txBody>
          <a:bodyPr/>
          <a:lstStyle/>
          <a:p>
            <a:r>
              <a:rPr lang="en-US" dirty="0" smtClean="0"/>
              <a:t>Deep Learning</a:t>
            </a:r>
            <a:endParaRPr lang="en-US" dirty="0"/>
          </a:p>
        </p:txBody>
      </p:sp>
      <p:sp>
        <p:nvSpPr>
          <p:cNvPr id="3" name="Content Placeholder 2"/>
          <p:cNvSpPr>
            <a:spLocks noGrp="1"/>
          </p:cNvSpPr>
          <p:nvPr>
            <p:ph idx="1"/>
          </p:nvPr>
        </p:nvSpPr>
        <p:spPr>
          <a:xfrm>
            <a:off x="152400" y="1188720"/>
            <a:ext cx="8991600" cy="4114800"/>
          </a:xfrm>
        </p:spPr>
        <p:txBody>
          <a:bodyPr/>
          <a:lstStyle/>
          <a:p>
            <a:r>
              <a:rPr lang="en-US" altLang="zh-CN" dirty="0"/>
              <a:t>Deep learning </a:t>
            </a:r>
            <a:r>
              <a:rPr lang="en-US" altLang="zh-CN" dirty="0" smtClean="0"/>
              <a:t>has an </a:t>
            </a:r>
            <a:r>
              <a:rPr lang="en-US" altLang="zh-CN" b="1" dirty="0" smtClean="0"/>
              <a:t>inbuilt automatic multi stage feature learning process </a:t>
            </a:r>
            <a:r>
              <a:rPr lang="en-US" altLang="zh-CN" dirty="0" smtClean="0"/>
              <a:t>that learns rich </a:t>
            </a:r>
            <a:r>
              <a:rPr lang="en-US" altLang="zh-CN" dirty="0"/>
              <a:t>hierarchical representations (i.e. features</a:t>
            </a:r>
            <a:r>
              <a:rPr lang="en-US" altLang="zh-CN" dirty="0" smtClean="0"/>
              <a:t>). </a:t>
            </a:r>
            <a:endParaRPr lang="en-US" altLang="zh-CN" dirty="0"/>
          </a:p>
          <a:p>
            <a:endParaRPr lang="en-US" dirty="0"/>
          </a:p>
        </p:txBody>
      </p:sp>
      <p:sp>
        <p:nvSpPr>
          <p:cNvPr id="51" name="TextBox 50"/>
          <p:cNvSpPr txBox="1"/>
          <p:nvPr/>
        </p:nvSpPr>
        <p:spPr>
          <a:xfrm>
            <a:off x="2091063" y="2874258"/>
            <a:ext cx="968355" cy="738664"/>
          </a:xfrm>
          <a:prstGeom prst="rect">
            <a:avLst/>
          </a:prstGeom>
          <a:noFill/>
          <a:ln w="28575">
            <a:solidFill>
              <a:srgbClr val="C00000"/>
            </a:solidFill>
          </a:ln>
        </p:spPr>
        <p:txBody>
          <a:bodyPr wrap="square" rtlCol="0">
            <a:spAutoFit/>
          </a:bodyPr>
          <a:lstStyle/>
          <a:p>
            <a:pPr algn="ctr"/>
            <a:r>
              <a:rPr lang="en-US" sz="1400" dirty="0" smtClean="0"/>
              <a:t>Low Level Features</a:t>
            </a:r>
            <a:endParaRPr lang="en-US" sz="1400" dirty="0"/>
          </a:p>
        </p:txBody>
      </p:sp>
      <p:sp>
        <p:nvSpPr>
          <p:cNvPr id="52" name="TextBox 51"/>
          <p:cNvSpPr txBox="1"/>
          <p:nvPr/>
        </p:nvSpPr>
        <p:spPr>
          <a:xfrm>
            <a:off x="3617103" y="2874258"/>
            <a:ext cx="917131" cy="738664"/>
          </a:xfrm>
          <a:prstGeom prst="rect">
            <a:avLst/>
          </a:prstGeom>
          <a:noFill/>
          <a:ln w="28575">
            <a:solidFill>
              <a:srgbClr val="C00000"/>
            </a:solidFill>
          </a:ln>
        </p:spPr>
        <p:txBody>
          <a:bodyPr wrap="square" rtlCol="0">
            <a:spAutoFit/>
          </a:bodyPr>
          <a:lstStyle/>
          <a:p>
            <a:pPr algn="ctr"/>
            <a:r>
              <a:rPr lang="en-US" sz="1400" dirty="0" smtClean="0"/>
              <a:t>Mid Level Features</a:t>
            </a:r>
            <a:endParaRPr lang="en-US" sz="1400" dirty="0"/>
          </a:p>
        </p:txBody>
      </p:sp>
      <p:cxnSp>
        <p:nvCxnSpPr>
          <p:cNvPr id="53" name="Straight Arrow Connector 52"/>
          <p:cNvCxnSpPr/>
          <p:nvPr/>
        </p:nvCxnSpPr>
        <p:spPr bwMode="auto">
          <a:xfrm>
            <a:off x="1740346" y="3246120"/>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flipV="1">
            <a:off x="3076142" y="3243590"/>
            <a:ext cx="527426" cy="253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flipV="1">
            <a:off x="5915264" y="3238574"/>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6" name="TextBox 55"/>
          <p:cNvSpPr txBox="1"/>
          <p:nvPr/>
        </p:nvSpPr>
        <p:spPr>
          <a:xfrm>
            <a:off x="7762969" y="2853610"/>
            <a:ext cx="1345192" cy="738664"/>
          </a:xfrm>
          <a:prstGeom prst="rect">
            <a:avLst/>
          </a:prstGeom>
          <a:noFill/>
          <a:ln w="28575">
            <a:solidFill>
              <a:srgbClr val="C00000"/>
            </a:solidFill>
          </a:ln>
        </p:spPr>
        <p:txBody>
          <a:bodyPr wrap="square" rtlCol="0">
            <a:spAutoFit/>
          </a:bodyPr>
          <a:lstStyle/>
          <a:p>
            <a:pPr algn="ctr"/>
            <a:r>
              <a:rPr lang="en-US" sz="1400" b="1" dirty="0" smtClean="0"/>
              <a:t>Output</a:t>
            </a:r>
          </a:p>
          <a:p>
            <a:pPr algn="ctr"/>
            <a:r>
              <a:rPr lang="en-US" sz="1400" b="1" dirty="0" smtClean="0"/>
              <a:t>(e.g. outdoor, indoor)</a:t>
            </a:r>
            <a:endParaRPr lang="en-US" sz="1400" dirty="0"/>
          </a:p>
        </p:txBody>
      </p:sp>
      <p:sp>
        <p:nvSpPr>
          <p:cNvPr id="62" name="TextBox 61"/>
          <p:cNvSpPr txBox="1"/>
          <p:nvPr/>
        </p:nvSpPr>
        <p:spPr>
          <a:xfrm>
            <a:off x="5004877" y="2874258"/>
            <a:ext cx="917131" cy="738664"/>
          </a:xfrm>
          <a:prstGeom prst="rect">
            <a:avLst/>
          </a:prstGeom>
          <a:noFill/>
          <a:ln w="28575">
            <a:solidFill>
              <a:srgbClr val="C00000"/>
            </a:solidFill>
          </a:ln>
        </p:spPr>
        <p:txBody>
          <a:bodyPr wrap="square" rtlCol="0">
            <a:spAutoFit/>
          </a:bodyPr>
          <a:lstStyle/>
          <a:p>
            <a:pPr algn="ctr"/>
            <a:r>
              <a:rPr lang="en-US" sz="1400" dirty="0" smtClean="0"/>
              <a:t>High Level Features</a:t>
            </a:r>
            <a:endParaRPr lang="en-US" sz="1400" dirty="0"/>
          </a:p>
        </p:txBody>
      </p:sp>
      <p:cxnSp>
        <p:nvCxnSpPr>
          <p:cNvPr id="63" name="Straight Arrow Connector 62"/>
          <p:cNvCxnSpPr/>
          <p:nvPr/>
        </p:nvCxnSpPr>
        <p:spPr bwMode="auto">
          <a:xfrm flipV="1">
            <a:off x="4534234" y="3222942"/>
            <a:ext cx="451781" cy="596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4" name="TextBox 63"/>
          <p:cNvSpPr txBox="1"/>
          <p:nvPr/>
        </p:nvSpPr>
        <p:spPr>
          <a:xfrm>
            <a:off x="6371039" y="2981980"/>
            <a:ext cx="917131" cy="523220"/>
          </a:xfrm>
          <a:prstGeom prst="rect">
            <a:avLst/>
          </a:prstGeom>
          <a:noFill/>
          <a:ln w="28575">
            <a:solidFill>
              <a:srgbClr val="C00000"/>
            </a:solidFill>
          </a:ln>
        </p:spPr>
        <p:txBody>
          <a:bodyPr wrap="square" rtlCol="0">
            <a:spAutoFit/>
          </a:bodyPr>
          <a:lstStyle/>
          <a:p>
            <a:pPr algn="ctr"/>
            <a:r>
              <a:rPr lang="en-US" sz="1400" dirty="0" smtClean="0"/>
              <a:t>Trainable Classifier</a:t>
            </a:r>
            <a:endParaRPr lang="en-US" sz="1400" dirty="0"/>
          </a:p>
        </p:txBody>
      </p:sp>
      <p:cxnSp>
        <p:nvCxnSpPr>
          <p:cNvPr id="73" name="Straight Arrow Connector 72"/>
          <p:cNvCxnSpPr/>
          <p:nvPr/>
        </p:nvCxnSpPr>
        <p:spPr bwMode="auto">
          <a:xfrm flipV="1">
            <a:off x="7303038" y="3240970"/>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l="26667" t="7326" r="45000" b="63131"/>
          <a:stretch/>
        </p:blipFill>
        <p:spPr>
          <a:xfrm rot="5400000">
            <a:off x="877287" y="4545829"/>
            <a:ext cx="2465542" cy="1520912"/>
          </a:xfrm>
          <a:prstGeom prst="rect">
            <a:avLst/>
          </a:prstGeom>
        </p:spPr>
      </p:pic>
      <p:grpSp>
        <p:nvGrpSpPr>
          <p:cNvPr id="45" name="Group 44"/>
          <p:cNvGrpSpPr/>
          <p:nvPr/>
        </p:nvGrpSpPr>
        <p:grpSpPr>
          <a:xfrm>
            <a:off x="2962560" y="4075791"/>
            <a:ext cx="1506702" cy="2463265"/>
            <a:chOff x="1607820" y="2446906"/>
            <a:chExt cx="2176541" cy="3256986"/>
          </a:xfrm>
        </p:grpSpPr>
        <p:pic>
          <p:nvPicPr>
            <p:cNvPr id="46" name="Picture 45"/>
            <p:cNvPicPr>
              <a:picLocks noChangeAspect="1"/>
            </p:cNvPicPr>
            <p:nvPr/>
          </p:nvPicPr>
          <p:blipFill>
            <a:blip r:embed="rId4"/>
            <a:stretch>
              <a:fillRect/>
            </a:stretch>
          </p:blipFill>
          <p:spPr>
            <a:xfrm>
              <a:off x="1623060" y="2446908"/>
              <a:ext cx="695640" cy="625846"/>
            </a:xfrm>
            <a:prstGeom prst="rect">
              <a:avLst/>
            </a:prstGeom>
          </p:spPr>
        </p:pic>
        <p:pic>
          <p:nvPicPr>
            <p:cNvPr id="47" name="Picture 46"/>
            <p:cNvPicPr>
              <a:picLocks noChangeAspect="1"/>
            </p:cNvPicPr>
            <p:nvPr/>
          </p:nvPicPr>
          <p:blipFill>
            <a:blip r:embed="rId5"/>
            <a:stretch>
              <a:fillRect/>
            </a:stretch>
          </p:blipFill>
          <p:spPr>
            <a:xfrm>
              <a:off x="2362200" y="2446907"/>
              <a:ext cx="700295" cy="619175"/>
            </a:xfrm>
            <a:prstGeom prst="rect">
              <a:avLst/>
            </a:prstGeom>
          </p:spPr>
        </p:pic>
        <p:pic>
          <p:nvPicPr>
            <p:cNvPr id="48" name="Picture 47"/>
            <p:cNvPicPr>
              <a:picLocks noChangeAspect="1"/>
            </p:cNvPicPr>
            <p:nvPr/>
          </p:nvPicPr>
          <p:blipFill>
            <a:blip r:embed="rId6"/>
            <a:stretch>
              <a:fillRect/>
            </a:stretch>
          </p:blipFill>
          <p:spPr>
            <a:xfrm>
              <a:off x="3093720" y="2446906"/>
              <a:ext cx="678617" cy="618227"/>
            </a:xfrm>
            <a:prstGeom prst="rect">
              <a:avLst/>
            </a:prstGeom>
          </p:spPr>
        </p:pic>
        <p:pic>
          <p:nvPicPr>
            <p:cNvPr id="49" name="Picture 48"/>
            <p:cNvPicPr>
              <a:picLocks noChangeAspect="1"/>
            </p:cNvPicPr>
            <p:nvPr/>
          </p:nvPicPr>
          <p:blipFill>
            <a:blip r:embed="rId7"/>
            <a:stretch>
              <a:fillRect/>
            </a:stretch>
          </p:blipFill>
          <p:spPr>
            <a:xfrm>
              <a:off x="1607820" y="3107538"/>
              <a:ext cx="706764" cy="620063"/>
            </a:xfrm>
            <a:prstGeom prst="rect">
              <a:avLst/>
            </a:prstGeom>
          </p:spPr>
        </p:pic>
        <p:pic>
          <p:nvPicPr>
            <p:cNvPr id="88" name="Picture 87"/>
            <p:cNvPicPr>
              <a:picLocks noChangeAspect="1"/>
            </p:cNvPicPr>
            <p:nvPr/>
          </p:nvPicPr>
          <p:blipFill>
            <a:blip r:embed="rId8"/>
            <a:stretch>
              <a:fillRect/>
            </a:stretch>
          </p:blipFill>
          <p:spPr>
            <a:xfrm>
              <a:off x="2354580" y="3107538"/>
              <a:ext cx="700296" cy="607184"/>
            </a:xfrm>
            <a:prstGeom prst="rect">
              <a:avLst/>
            </a:prstGeom>
          </p:spPr>
        </p:pic>
        <p:pic>
          <p:nvPicPr>
            <p:cNvPr id="89" name="Picture 88"/>
            <p:cNvPicPr>
              <a:picLocks noChangeAspect="1"/>
            </p:cNvPicPr>
            <p:nvPr/>
          </p:nvPicPr>
          <p:blipFill>
            <a:blip r:embed="rId9"/>
            <a:stretch>
              <a:fillRect/>
            </a:stretch>
          </p:blipFill>
          <p:spPr>
            <a:xfrm>
              <a:off x="3105746" y="3101340"/>
              <a:ext cx="666591" cy="626261"/>
            </a:xfrm>
            <a:prstGeom prst="rect">
              <a:avLst/>
            </a:prstGeom>
          </p:spPr>
        </p:pic>
        <p:pic>
          <p:nvPicPr>
            <p:cNvPr id="90" name="Picture 89"/>
            <p:cNvPicPr>
              <a:picLocks noChangeAspect="1"/>
            </p:cNvPicPr>
            <p:nvPr/>
          </p:nvPicPr>
          <p:blipFill>
            <a:blip r:embed="rId10"/>
            <a:stretch>
              <a:fillRect/>
            </a:stretch>
          </p:blipFill>
          <p:spPr>
            <a:xfrm>
              <a:off x="1607821" y="3774209"/>
              <a:ext cx="706764" cy="624500"/>
            </a:xfrm>
            <a:prstGeom prst="rect">
              <a:avLst/>
            </a:prstGeom>
          </p:spPr>
        </p:pic>
        <p:pic>
          <p:nvPicPr>
            <p:cNvPr id="91" name="Picture 90"/>
            <p:cNvPicPr>
              <a:picLocks noChangeAspect="1"/>
            </p:cNvPicPr>
            <p:nvPr/>
          </p:nvPicPr>
          <p:blipFill>
            <a:blip r:embed="rId11"/>
            <a:stretch>
              <a:fillRect/>
            </a:stretch>
          </p:blipFill>
          <p:spPr>
            <a:xfrm>
              <a:off x="2354580" y="3764280"/>
              <a:ext cx="700295" cy="634429"/>
            </a:xfrm>
            <a:prstGeom prst="rect">
              <a:avLst/>
            </a:prstGeom>
          </p:spPr>
        </p:pic>
        <p:pic>
          <p:nvPicPr>
            <p:cNvPr id="92" name="Picture 91"/>
            <p:cNvPicPr>
              <a:picLocks noChangeAspect="1"/>
            </p:cNvPicPr>
            <p:nvPr/>
          </p:nvPicPr>
          <p:blipFill>
            <a:blip r:embed="rId12"/>
            <a:stretch>
              <a:fillRect/>
            </a:stretch>
          </p:blipFill>
          <p:spPr>
            <a:xfrm>
              <a:off x="2346960" y="5072821"/>
              <a:ext cx="700296" cy="631071"/>
            </a:xfrm>
            <a:prstGeom prst="rect">
              <a:avLst/>
            </a:prstGeom>
          </p:spPr>
        </p:pic>
        <p:pic>
          <p:nvPicPr>
            <p:cNvPr id="93" name="Picture 92"/>
            <p:cNvPicPr>
              <a:picLocks noChangeAspect="1"/>
            </p:cNvPicPr>
            <p:nvPr/>
          </p:nvPicPr>
          <p:blipFill>
            <a:blip r:embed="rId13"/>
            <a:stretch>
              <a:fillRect/>
            </a:stretch>
          </p:blipFill>
          <p:spPr>
            <a:xfrm>
              <a:off x="1607820" y="4432741"/>
              <a:ext cx="695640" cy="624500"/>
            </a:xfrm>
            <a:prstGeom prst="rect">
              <a:avLst/>
            </a:prstGeom>
          </p:spPr>
        </p:pic>
        <p:pic>
          <p:nvPicPr>
            <p:cNvPr id="94" name="Picture 93"/>
            <p:cNvPicPr>
              <a:picLocks noChangeAspect="1"/>
            </p:cNvPicPr>
            <p:nvPr/>
          </p:nvPicPr>
          <p:blipFill>
            <a:blip r:embed="rId14"/>
            <a:stretch>
              <a:fillRect/>
            </a:stretch>
          </p:blipFill>
          <p:spPr>
            <a:xfrm>
              <a:off x="2346960" y="4423735"/>
              <a:ext cx="700295" cy="623526"/>
            </a:xfrm>
            <a:prstGeom prst="rect">
              <a:avLst/>
            </a:prstGeom>
          </p:spPr>
        </p:pic>
        <p:pic>
          <p:nvPicPr>
            <p:cNvPr id="95" name="Picture 94"/>
            <p:cNvPicPr>
              <a:picLocks noChangeAspect="1"/>
            </p:cNvPicPr>
            <p:nvPr/>
          </p:nvPicPr>
          <p:blipFill>
            <a:blip r:embed="rId15"/>
            <a:stretch>
              <a:fillRect/>
            </a:stretch>
          </p:blipFill>
          <p:spPr>
            <a:xfrm>
              <a:off x="3105744" y="3756660"/>
              <a:ext cx="678617" cy="634429"/>
            </a:xfrm>
            <a:prstGeom prst="rect">
              <a:avLst/>
            </a:prstGeom>
          </p:spPr>
        </p:pic>
        <p:pic>
          <p:nvPicPr>
            <p:cNvPr id="96" name="Picture 95"/>
            <p:cNvPicPr>
              <a:picLocks noChangeAspect="1"/>
            </p:cNvPicPr>
            <p:nvPr/>
          </p:nvPicPr>
          <p:blipFill>
            <a:blip r:embed="rId16"/>
            <a:stretch>
              <a:fillRect/>
            </a:stretch>
          </p:blipFill>
          <p:spPr>
            <a:xfrm>
              <a:off x="3105744" y="4419600"/>
              <a:ext cx="678617" cy="627661"/>
            </a:xfrm>
            <a:prstGeom prst="rect">
              <a:avLst/>
            </a:prstGeom>
          </p:spPr>
        </p:pic>
        <p:pic>
          <p:nvPicPr>
            <p:cNvPr id="97" name="Picture 96"/>
            <p:cNvPicPr>
              <a:picLocks noChangeAspect="1"/>
            </p:cNvPicPr>
            <p:nvPr/>
          </p:nvPicPr>
          <p:blipFill>
            <a:blip r:embed="rId17"/>
            <a:stretch>
              <a:fillRect/>
            </a:stretch>
          </p:blipFill>
          <p:spPr>
            <a:xfrm>
              <a:off x="1607821" y="5072821"/>
              <a:ext cx="695640" cy="631071"/>
            </a:xfrm>
            <a:prstGeom prst="rect">
              <a:avLst/>
            </a:prstGeom>
          </p:spPr>
        </p:pic>
        <p:pic>
          <p:nvPicPr>
            <p:cNvPr id="98" name="Picture 97"/>
            <p:cNvPicPr>
              <a:picLocks noChangeAspect="1"/>
            </p:cNvPicPr>
            <p:nvPr/>
          </p:nvPicPr>
          <p:blipFill>
            <a:blip r:embed="rId18"/>
            <a:stretch>
              <a:fillRect/>
            </a:stretch>
          </p:blipFill>
          <p:spPr>
            <a:xfrm>
              <a:off x="3105744" y="5067300"/>
              <a:ext cx="678617" cy="636592"/>
            </a:xfrm>
            <a:prstGeom prst="rect">
              <a:avLst/>
            </a:prstGeom>
          </p:spPr>
        </p:pic>
      </p:grpSp>
      <p:grpSp>
        <p:nvGrpSpPr>
          <p:cNvPr id="99" name="Group 98"/>
          <p:cNvGrpSpPr/>
          <p:nvPr/>
        </p:nvGrpSpPr>
        <p:grpSpPr>
          <a:xfrm>
            <a:off x="4570072" y="4040403"/>
            <a:ext cx="1664541" cy="2498653"/>
            <a:chOff x="4524496" y="2438400"/>
            <a:chExt cx="2012703" cy="3312179"/>
          </a:xfrm>
        </p:grpSpPr>
        <p:pic>
          <p:nvPicPr>
            <p:cNvPr id="100" name="Picture 99"/>
            <p:cNvPicPr>
              <a:picLocks noChangeAspect="1"/>
            </p:cNvPicPr>
            <p:nvPr/>
          </p:nvPicPr>
          <p:blipFill>
            <a:blip r:embed="rId19"/>
            <a:stretch>
              <a:fillRect/>
            </a:stretch>
          </p:blipFill>
          <p:spPr>
            <a:xfrm>
              <a:off x="4524497" y="2438400"/>
              <a:ext cx="643625" cy="626733"/>
            </a:xfrm>
            <a:prstGeom prst="rect">
              <a:avLst/>
            </a:prstGeom>
          </p:spPr>
        </p:pic>
        <p:pic>
          <p:nvPicPr>
            <p:cNvPr id="101" name="Picture 100"/>
            <p:cNvPicPr>
              <a:picLocks noChangeAspect="1"/>
            </p:cNvPicPr>
            <p:nvPr/>
          </p:nvPicPr>
          <p:blipFill>
            <a:blip r:embed="rId20"/>
            <a:stretch>
              <a:fillRect/>
            </a:stretch>
          </p:blipFill>
          <p:spPr>
            <a:xfrm>
              <a:off x="4524497" y="3116580"/>
              <a:ext cx="643625" cy="625848"/>
            </a:xfrm>
            <a:prstGeom prst="rect">
              <a:avLst/>
            </a:prstGeom>
          </p:spPr>
        </p:pic>
        <p:pic>
          <p:nvPicPr>
            <p:cNvPr id="102" name="Picture 101"/>
            <p:cNvPicPr>
              <a:picLocks noChangeAspect="1"/>
            </p:cNvPicPr>
            <p:nvPr/>
          </p:nvPicPr>
          <p:blipFill>
            <a:blip r:embed="rId21"/>
            <a:stretch>
              <a:fillRect/>
            </a:stretch>
          </p:blipFill>
          <p:spPr>
            <a:xfrm>
              <a:off x="4524496" y="3789961"/>
              <a:ext cx="643625" cy="628125"/>
            </a:xfrm>
            <a:prstGeom prst="rect">
              <a:avLst/>
            </a:prstGeom>
          </p:spPr>
        </p:pic>
        <p:pic>
          <p:nvPicPr>
            <p:cNvPr id="103" name="Picture 102"/>
            <p:cNvPicPr>
              <a:picLocks noChangeAspect="1"/>
            </p:cNvPicPr>
            <p:nvPr/>
          </p:nvPicPr>
          <p:blipFill>
            <a:blip r:embed="rId22"/>
            <a:stretch>
              <a:fillRect/>
            </a:stretch>
          </p:blipFill>
          <p:spPr>
            <a:xfrm>
              <a:off x="5203254" y="2438400"/>
              <a:ext cx="657721" cy="626733"/>
            </a:xfrm>
            <a:prstGeom prst="rect">
              <a:avLst/>
            </a:prstGeom>
          </p:spPr>
        </p:pic>
        <p:pic>
          <p:nvPicPr>
            <p:cNvPr id="104" name="Picture 103"/>
            <p:cNvPicPr>
              <a:picLocks noChangeAspect="1"/>
            </p:cNvPicPr>
            <p:nvPr/>
          </p:nvPicPr>
          <p:blipFill>
            <a:blip r:embed="rId23"/>
            <a:stretch>
              <a:fillRect/>
            </a:stretch>
          </p:blipFill>
          <p:spPr>
            <a:xfrm>
              <a:off x="5890260" y="2446021"/>
              <a:ext cx="646939" cy="626733"/>
            </a:xfrm>
            <a:prstGeom prst="rect">
              <a:avLst/>
            </a:prstGeom>
          </p:spPr>
        </p:pic>
        <p:pic>
          <p:nvPicPr>
            <p:cNvPr id="105" name="Picture 104"/>
            <p:cNvPicPr>
              <a:picLocks noChangeAspect="1"/>
            </p:cNvPicPr>
            <p:nvPr/>
          </p:nvPicPr>
          <p:blipFill>
            <a:blip r:embed="rId24"/>
            <a:stretch>
              <a:fillRect/>
            </a:stretch>
          </p:blipFill>
          <p:spPr>
            <a:xfrm>
              <a:off x="5203254" y="3116580"/>
              <a:ext cx="651481" cy="625848"/>
            </a:xfrm>
            <a:prstGeom prst="rect">
              <a:avLst/>
            </a:prstGeom>
          </p:spPr>
        </p:pic>
        <p:pic>
          <p:nvPicPr>
            <p:cNvPr id="106" name="Picture 105"/>
            <p:cNvPicPr>
              <a:picLocks noChangeAspect="1"/>
            </p:cNvPicPr>
            <p:nvPr/>
          </p:nvPicPr>
          <p:blipFill>
            <a:blip r:embed="rId25"/>
            <a:stretch>
              <a:fillRect/>
            </a:stretch>
          </p:blipFill>
          <p:spPr>
            <a:xfrm>
              <a:off x="5890260" y="3116580"/>
              <a:ext cx="646939" cy="625848"/>
            </a:xfrm>
            <a:prstGeom prst="rect">
              <a:avLst/>
            </a:prstGeom>
          </p:spPr>
        </p:pic>
        <p:pic>
          <p:nvPicPr>
            <p:cNvPr id="107" name="Picture 106"/>
            <p:cNvPicPr>
              <a:picLocks noChangeAspect="1"/>
            </p:cNvPicPr>
            <p:nvPr/>
          </p:nvPicPr>
          <p:blipFill>
            <a:blip r:embed="rId26"/>
            <a:stretch>
              <a:fillRect/>
            </a:stretch>
          </p:blipFill>
          <p:spPr>
            <a:xfrm>
              <a:off x="5205016" y="3793491"/>
              <a:ext cx="649720" cy="624595"/>
            </a:xfrm>
            <a:prstGeom prst="rect">
              <a:avLst/>
            </a:prstGeom>
          </p:spPr>
        </p:pic>
        <p:pic>
          <p:nvPicPr>
            <p:cNvPr id="108" name="Picture 107"/>
            <p:cNvPicPr>
              <a:picLocks noChangeAspect="1"/>
            </p:cNvPicPr>
            <p:nvPr/>
          </p:nvPicPr>
          <p:blipFill>
            <a:blip r:embed="rId27"/>
            <a:stretch>
              <a:fillRect/>
            </a:stretch>
          </p:blipFill>
          <p:spPr>
            <a:xfrm>
              <a:off x="5890260" y="3787140"/>
              <a:ext cx="646939" cy="630946"/>
            </a:xfrm>
            <a:prstGeom prst="rect">
              <a:avLst/>
            </a:prstGeom>
          </p:spPr>
        </p:pic>
        <p:pic>
          <p:nvPicPr>
            <p:cNvPr id="109" name="Picture 108"/>
            <p:cNvPicPr>
              <a:picLocks noChangeAspect="1"/>
            </p:cNvPicPr>
            <p:nvPr/>
          </p:nvPicPr>
          <p:blipFill>
            <a:blip r:embed="rId28"/>
            <a:stretch>
              <a:fillRect/>
            </a:stretch>
          </p:blipFill>
          <p:spPr>
            <a:xfrm>
              <a:off x="4524496" y="4465321"/>
              <a:ext cx="643625" cy="630947"/>
            </a:xfrm>
            <a:prstGeom prst="rect">
              <a:avLst/>
            </a:prstGeom>
          </p:spPr>
        </p:pic>
        <p:pic>
          <p:nvPicPr>
            <p:cNvPr id="110" name="Picture 109"/>
            <p:cNvPicPr>
              <a:picLocks noChangeAspect="1"/>
            </p:cNvPicPr>
            <p:nvPr/>
          </p:nvPicPr>
          <p:blipFill>
            <a:blip r:embed="rId29"/>
            <a:stretch>
              <a:fillRect/>
            </a:stretch>
          </p:blipFill>
          <p:spPr>
            <a:xfrm>
              <a:off x="5203254" y="4465320"/>
              <a:ext cx="651481" cy="630947"/>
            </a:xfrm>
            <a:prstGeom prst="rect">
              <a:avLst/>
            </a:prstGeom>
          </p:spPr>
        </p:pic>
        <p:pic>
          <p:nvPicPr>
            <p:cNvPr id="111" name="Picture 110"/>
            <p:cNvPicPr>
              <a:picLocks noChangeAspect="1"/>
            </p:cNvPicPr>
            <p:nvPr/>
          </p:nvPicPr>
          <p:blipFill>
            <a:blip r:embed="rId30"/>
            <a:stretch>
              <a:fillRect/>
            </a:stretch>
          </p:blipFill>
          <p:spPr>
            <a:xfrm>
              <a:off x="5901503" y="4465320"/>
              <a:ext cx="635696" cy="630948"/>
            </a:xfrm>
            <a:prstGeom prst="rect">
              <a:avLst/>
            </a:prstGeom>
          </p:spPr>
        </p:pic>
        <p:pic>
          <p:nvPicPr>
            <p:cNvPr id="112" name="Picture 111"/>
            <p:cNvPicPr>
              <a:picLocks noChangeAspect="1"/>
            </p:cNvPicPr>
            <p:nvPr/>
          </p:nvPicPr>
          <p:blipFill>
            <a:blip r:embed="rId31"/>
            <a:stretch>
              <a:fillRect/>
            </a:stretch>
          </p:blipFill>
          <p:spPr>
            <a:xfrm>
              <a:off x="4524496" y="5138337"/>
              <a:ext cx="649484" cy="612241"/>
            </a:xfrm>
            <a:prstGeom prst="rect">
              <a:avLst/>
            </a:prstGeom>
          </p:spPr>
        </p:pic>
        <p:pic>
          <p:nvPicPr>
            <p:cNvPr id="113" name="Picture 112"/>
            <p:cNvPicPr>
              <a:picLocks noChangeAspect="1"/>
            </p:cNvPicPr>
            <p:nvPr/>
          </p:nvPicPr>
          <p:blipFill>
            <a:blip r:embed="rId32"/>
            <a:stretch>
              <a:fillRect/>
            </a:stretch>
          </p:blipFill>
          <p:spPr>
            <a:xfrm>
              <a:off x="5217288" y="5138334"/>
              <a:ext cx="637447" cy="612244"/>
            </a:xfrm>
            <a:prstGeom prst="rect">
              <a:avLst/>
            </a:prstGeom>
          </p:spPr>
        </p:pic>
        <p:pic>
          <p:nvPicPr>
            <p:cNvPr id="114" name="Picture 113"/>
            <p:cNvPicPr>
              <a:picLocks noChangeAspect="1"/>
            </p:cNvPicPr>
            <p:nvPr/>
          </p:nvPicPr>
          <p:blipFill>
            <a:blip r:embed="rId33"/>
            <a:stretch>
              <a:fillRect/>
            </a:stretch>
          </p:blipFill>
          <p:spPr>
            <a:xfrm>
              <a:off x="5890260" y="5138335"/>
              <a:ext cx="640804" cy="612244"/>
            </a:xfrm>
            <a:prstGeom prst="rect">
              <a:avLst/>
            </a:prstGeom>
          </p:spPr>
        </p:pic>
      </p:grpSp>
      <p:grpSp>
        <p:nvGrpSpPr>
          <p:cNvPr id="115" name="Group 114"/>
          <p:cNvGrpSpPr/>
          <p:nvPr/>
        </p:nvGrpSpPr>
        <p:grpSpPr>
          <a:xfrm>
            <a:off x="6336464" y="4066213"/>
            <a:ext cx="1816935" cy="2472842"/>
            <a:chOff x="5142015" y="2305442"/>
            <a:chExt cx="2816469" cy="3434576"/>
          </a:xfrm>
        </p:grpSpPr>
        <p:pic>
          <p:nvPicPr>
            <p:cNvPr id="116" name="Picture 115"/>
            <p:cNvPicPr>
              <a:picLocks noChangeAspect="1"/>
            </p:cNvPicPr>
            <p:nvPr/>
          </p:nvPicPr>
          <p:blipFill>
            <a:blip r:embed="rId34"/>
            <a:stretch>
              <a:fillRect/>
            </a:stretch>
          </p:blipFill>
          <p:spPr>
            <a:xfrm>
              <a:off x="5142016" y="4026763"/>
              <a:ext cx="1381983" cy="837618"/>
            </a:xfrm>
            <a:prstGeom prst="rect">
              <a:avLst/>
            </a:prstGeom>
          </p:spPr>
        </p:pic>
        <p:pic>
          <p:nvPicPr>
            <p:cNvPr id="117" name="Picture 116"/>
            <p:cNvPicPr>
              <a:picLocks noChangeAspect="1"/>
            </p:cNvPicPr>
            <p:nvPr/>
          </p:nvPicPr>
          <p:blipFill>
            <a:blip r:embed="rId35"/>
            <a:stretch>
              <a:fillRect/>
            </a:stretch>
          </p:blipFill>
          <p:spPr>
            <a:xfrm>
              <a:off x="6567154" y="2309746"/>
              <a:ext cx="1372080" cy="807829"/>
            </a:xfrm>
            <a:prstGeom prst="rect">
              <a:avLst/>
            </a:prstGeom>
          </p:spPr>
        </p:pic>
        <p:pic>
          <p:nvPicPr>
            <p:cNvPr id="118" name="Picture 117"/>
            <p:cNvPicPr>
              <a:picLocks noChangeAspect="1"/>
            </p:cNvPicPr>
            <p:nvPr/>
          </p:nvPicPr>
          <p:blipFill>
            <a:blip r:embed="rId36"/>
            <a:stretch>
              <a:fillRect/>
            </a:stretch>
          </p:blipFill>
          <p:spPr>
            <a:xfrm>
              <a:off x="6576520" y="3162300"/>
              <a:ext cx="1381964" cy="829613"/>
            </a:xfrm>
            <a:prstGeom prst="rect">
              <a:avLst/>
            </a:prstGeom>
          </p:spPr>
        </p:pic>
        <p:pic>
          <p:nvPicPr>
            <p:cNvPr id="119" name="Picture 118"/>
            <p:cNvPicPr>
              <a:picLocks noChangeAspect="1"/>
            </p:cNvPicPr>
            <p:nvPr/>
          </p:nvPicPr>
          <p:blipFill>
            <a:blip r:embed="rId37"/>
            <a:stretch>
              <a:fillRect/>
            </a:stretch>
          </p:blipFill>
          <p:spPr>
            <a:xfrm>
              <a:off x="5142017" y="2305442"/>
              <a:ext cx="1381983" cy="812133"/>
            </a:xfrm>
            <a:prstGeom prst="rect">
              <a:avLst/>
            </a:prstGeom>
          </p:spPr>
        </p:pic>
        <p:pic>
          <p:nvPicPr>
            <p:cNvPr id="120" name="Picture 119"/>
            <p:cNvPicPr>
              <a:picLocks noChangeAspect="1"/>
            </p:cNvPicPr>
            <p:nvPr/>
          </p:nvPicPr>
          <p:blipFill>
            <a:blip r:embed="rId38"/>
            <a:stretch>
              <a:fillRect/>
            </a:stretch>
          </p:blipFill>
          <p:spPr>
            <a:xfrm>
              <a:off x="5144301" y="3162300"/>
              <a:ext cx="1379700" cy="814442"/>
            </a:xfrm>
            <a:prstGeom prst="rect">
              <a:avLst/>
            </a:prstGeom>
          </p:spPr>
        </p:pic>
        <p:pic>
          <p:nvPicPr>
            <p:cNvPr id="121" name="Picture 120"/>
            <p:cNvPicPr>
              <a:picLocks noChangeAspect="1"/>
            </p:cNvPicPr>
            <p:nvPr/>
          </p:nvPicPr>
          <p:blipFill>
            <a:blip r:embed="rId39"/>
            <a:stretch>
              <a:fillRect/>
            </a:stretch>
          </p:blipFill>
          <p:spPr>
            <a:xfrm>
              <a:off x="6576520" y="4036822"/>
              <a:ext cx="1362714" cy="824738"/>
            </a:xfrm>
            <a:prstGeom prst="rect">
              <a:avLst/>
            </a:prstGeom>
          </p:spPr>
        </p:pic>
        <p:pic>
          <p:nvPicPr>
            <p:cNvPr id="122" name="Picture 121"/>
            <p:cNvPicPr>
              <a:picLocks noChangeAspect="1"/>
            </p:cNvPicPr>
            <p:nvPr/>
          </p:nvPicPr>
          <p:blipFill>
            <a:blip r:embed="rId40"/>
            <a:stretch>
              <a:fillRect/>
            </a:stretch>
          </p:blipFill>
          <p:spPr>
            <a:xfrm>
              <a:off x="5142015" y="4892420"/>
              <a:ext cx="1381983" cy="847598"/>
            </a:xfrm>
            <a:prstGeom prst="rect">
              <a:avLst/>
            </a:prstGeom>
          </p:spPr>
        </p:pic>
        <p:pic>
          <p:nvPicPr>
            <p:cNvPr id="123" name="Picture 122"/>
            <p:cNvPicPr>
              <a:picLocks noChangeAspect="1"/>
            </p:cNvPicPr>
            <p:nvPr/>
          </p:nvPicPr>
          <p:blipFill>
            <a:blip r:embed="rId41"/>
            <a:stretch>
              <a:fillRect/>
            </a:stretch>
          </p:blipFill>
          <p:spPr>
            <a:xfrm>
              <a:off x="6567154" y="4923768"/>
              <a:ext cx="1391330" cy="816250"/>
            </a:xfrm>
            <a:prstGeom prst="rect">
              <a:avLst/>
            </a:prstGeom>
          </p:spPr>
        </p:pic>
      </p:grpSp>
      <p:pic>
        <p:nvPicPr>
          <p:cNvPr id="125" name="Picture 124"/>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52400" y="2670751"/>
            <a:ext cx="1580888" cy="1190076"/>
          </a:xfrm>
          <a:prstGeom prst="rect">
            <a:avLst/>
          </a:prstGeom>
        </p:spPr>
      </p:pic>
    </p:spTree>
    <p:extLst>
      <p:ext uri="{BB962C8B-B14F-4D97-AF65-F5344CB8AC3E}">
        <p14:creationId xmlns:p14="http://schemas.microsoft.com/office/powerpoint/2010/main" val="181489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6" grpId="0" animBg="1"/>
      <p:bldP spid="62" grpId="0" animBg="1"/>
      <p:bldP spid="6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2469"/>
            <a:ext cx="7772400" cy="1143000"/>
          </a:xfrm>
        </p:spPr>
        <p:txBody>
          <a:bodyPr/>
          <a:lstStyle/>
          <a:p>
            <a:r>
              <a:rPr lang="en-US" dirty="0" smtClean="0"/>
              <a:t>Deep Learning</a:t>
            </a:r>
            <a:endParaRPr lang="en-US" dirty="0"/>
          </a:p>
        </p:txBody>
      </p:sp>
      <p:sp>
        <p:nvSpPr>
          <p:cNvPr id="3" name="Content Placeholder 2"/>
          <p:cNvSpPr>
            <a:spLocks noGrp="1"/>
          </p:cNvSpPr>
          <p:nvPr>
            <p:ph idx="1"/>
          </p:nvPr>
        </p:nvSpPr>
        <p:spPr>
          <a:xfrm>
            <a:off x="381000" y="2715649"/>
            <a:ext cx="8610600" cy="1752600"/>
          </a:xfrm>
        </p:spPr>
        <p:txBody>
          <a:bodyPr/>
          <a:lstStyle/>
          <a:p>
            <a:r>
              <a:rPr lang="en-US" dirty="0" smtClean="0"/>
              <a:t>Image</a:t>
            </a:r>
          </a:p>
          <a:p>
            <a:pPr marL="457200" lvl="1" indent="0">
              <a:buNone/>
            </a:pPr>
            <a:r>
              <a:rPr lang="en-US" dirty="0" smtClean="0"/>
              <a:t>Pixel        Edge</a:t>
            </a:r>
            <a:r>
              <a:rPr lang="en-US" dirty="0"/>
              <a:t> </a:t>
            </a:r>
            <a:r>
              <a:rPr lang="en-US" dirty="0" smtClean="0"/>
              <a:t>       Texture</a:t>
            </a:r>
            <a:r>
              <a:rPr lang="en-US" dirty="0"/>
              <a:t> </a:t>
            </a:r>
            <a:r>
              <a:rPr lang="en-US" dirty="0" smtClean="0"/>
              <a:t>       Motif</a:t>
            </a:r>
            <a:r>
              <a:rPr lang="en-US" dirty="0"/>
              <a:t> </a:t>
            </a:r>
            <a:r>
              <a:rPr lang="en-US" dirty="0" smtClean="0"/>
              <a:t>       Part</a:t>
            </a:r>
            <a:r>
              <a:rPr lang="en-US" dirty="0"/>
              <a:t> </a:t>
            </a:r>
            <a:r>
              <a:rPr lang="en-US" dirty="0" smtClean="0"/>
              <a:t>       Object</a:t>
            </a:r>
            <a:endParaRPr lang="en-US" dirty="0"/>
          </a:p>
          <a:p>
            <a:r>
              <a:rPr lang="en-US" dirty="0" smtClean="0"/>
              <a:t>Text</a:t>
            </a:r>
          </a:p>
          <a:p>
            <a:pPr marL="457200" lvl="1" indent="0">
              <a:buNone/>
            </a:pPr>
            <a:r>
              <a:rPr lang="en-US" dirty="0" smtClean="0"/>
              <a:t>Character       Word       Word-group        Clause        Sentence        Story</a:t>
            </a:r>
          </a:p>
          <a:p>
            <a:pPr marL="457200" lvl="1" indent="0">
              <a:buNone/>
            </a:pPr>
            <a:endParaRPr lang="en-US" dirty="0"/>
          </a:p>
          <a:p>
            <a:pPr marL="457200" lvl="1" indent="0">
              <a:buNone/>
            </a:pPr>
            <a:endParaRPr lang="en-US" dirty="0" smtClean="0"/>
          </a:p>
          <a:p>
            <a:pPr>
              <a:buFont typeface="Arial" panose="020B0604020202020204" pitchFamily="34" charset="0"/>
              <a:buChar char="•"/>
            </a:pPr>
            <a:r>
              <a:rPr lang="en-US" altLang="zh-CN" sz="2600" dirty="0"/>
              <a:t>Each module in Deep Learning transforms its input representation into a higher-level one, in a way similar to human cortex. </a:t>
            </a:r>
            <a:endParaRPr lang="en-US" altLang="zh-CN" dirty="0"/>
          </a:p>
          <a:p>
            <a:pPr marL="457200" lvl="1" indent="0">
              <a:buNone/>
            </a:pPr>
            <a:endParaRPr lang="en-US" dirty="0"/>
          </a:p>
        </p:txBody>
      </p:sp>
      <p:sp>
        <p:nvSpPr>
          <p:cNvPr id="5" name="TextBox 4"/>
          <p:cNvSpPr txBox="1"/>
          <p:nvPr/>
        </p:nvSpPr>
        <p:spPr>
          <a:xfrm>
            <a:off x="2188836" y="1555677"/>
            <a:ext cx="968355" cy="738664"/>
          </a:xfrm>
          <a:prstGeom prst="rect">
            <a:avLst/>
          </a:prstGeom>
          <a:noFill/>
          <a:ln w="28575">
            <a:solidFill>
              <a:srgbClr val="C00000"/>
            </a:solidFill>
          </a:ln>
        </p:spPr>
        <p:txBody>
          <a:bodyPr wrap="square" rtlCol="0">
            <a:spAutoFit/>
          </a:bodyPr>
          <a:lstStyle/>
          <a:p>
            <a:pPr algn="ctr"/>
            <a:r>
              <a:rPr lang="en-US" sz="1400" dirty="0" smtClean="0"/>
              <a:t>Low Level Features</a:t>
            </a:r>
            <a:endParaRPr lang="en-US" sz="1400" dirty="0"/>
          </a:p>
        </p:txBody>
      </p:sp>
      <p:sp>
        <p:nvSpPr>
          <p:cNvPr id="6" name="TextBox 5"/>
          <p:cNvSpPr txBox="1"/>
          <p:nvPr/>
        </p:nvSpPr>
        <p:spPr>
          <a:xfrm>
            <a:off x="3714876" y="1555677"/>
            <a:ext cx="917131" cy="738664"/>
          </a:xfrm>
          <a:prstGeom prst="rect">
            <a:avLst/>
          </a:prstGeom>
          <a:noFill/>
          <a:ln w="28575">
            <a:solidFill>
              <a:srgbClr val="C00000"/>
            </a:solidFill>
          </a:ln>
        </p:spPr>
        <p:txBody>
          <a:bodyPr wrap="square" rtlCol="0">
            <a:spAutoFit/>
          </a:bodyPr>
          <a:lstStyle/>
          <a:p>
            <a:pPr algn="ctr"/>
            <a:r>
              <a:rPr lang="en-US" sz="1400" dirty="0" smtClean="0"/>
              <a:t>Mid Level Features</a:t>
            </a:r>
            <a:endParaRPr lang="en-US" sz="1400" dirty="0"/>
          </a:p>
        </p:txBody>
      </p:sp>
      <p:cxnSp>
        <p:nvCxnSpPr>
          <p:cNvPr id="7" name="Straight Arrow Connector 6"/>
          <p:cNvCxnSpPr/>
          <p:nvPr/>
        </p:nvCxnSpPr>
        <p:spPr bwMode="auto">
          <a:xfrm>
            <a:off x="1838119" y="1927539"/>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flipV="1">
            <a:off x="3173915" y="1925009"/>
            <a:ext cx="527426" cy="253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Arrow Connector 8"/>
          <p:cNvCxnSpPr/>
          <p:nvPr/>
        </p:nvCxnSpPr>
        <p:spPr bwMode="auto">
          <a:xfrm flipV="1">
            <a:off x="6013037" y="1919993"/>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7862127" y="1696706"/>
            <a:ext cx="1247419" cy="461665"/>
          </a:xfrm>
          <a:prstGeom prst="rect">
            <a:avLst/>
          </a:prstGeom>
          <a:noFill/>
          <a:ln w="28575">
            <a:solidFill>
              <a:srgbClr val="C00000"/>
            </a:solidFill>
          </a:ln>
        </p:spPr>
        <p:txBody>
          <a:bodyPr wrap="square" rtlCol="0">
            <a:spAutoFit/>
          </a:bodyPr>
          <a:lstStyle/>
          <a:p>
            <a:pPr algn="ctr"/>
            <a:r>
              <a:rPr lang="en-US" b="1" dirty="0" smtClean="0"/>
              <a:t>Output</a:t>
            </a:r>
            <a:endParaRPr lang="en-US" dirty="0"/>
          </a:p>
        </p:txBody>
      </p:sp>
      <p:sp>
        <p:nvSpPr>
          <p:cNvPr id="11" name="TextBox 10"/>
          <p:cNvSpPr txBox="1"/>
          <p:nvPr/>
        </p:nvSpPr>
        <p:spPr>
          <a:xfrm>
            <a:off x="5102650" y="1555677"/>
            <a:ext cx="917131" cy="738664"/>
          </a:xfrm>
          <a:prstGeom prst="rect">
            <a:avLst/>
          </a:prstGeom>
          <a:noFill/>
          <a:ln w="28575">
            <a:solidFill>
              <a:srgbClr val="C00000"/>
            </a:solidFill>
          </a:ln>
        </p:spPr>
        <p:txBody>
          <a:bodyPr wrap="square" rtlCol="0">
            <a:spAutoFit/>
          </a:bodyPr>
          <a:lstStyle/>
          <a:p>
            <a:pPr algn="ctr"/>
            <a:r>
              <a:rPr lang="en-US" sz="1400" dirty="0" smtClean="0"/>
              <a:t>High Level Features</a:t>
            </a:r>
            <a:endParaRPr lang="en-US" sz="1400" dirty="0"/>
          </a:p>
        </p:txBody>
      </p:sp>
      <p:cxnSp>
        <p:nvCxnSpPr>
          <p:cNvPr id="12" name="Straight Arrow Connector 11"/>
          <p:cNvCxnSpPr/>
          <p:nvPr/>
        </p:nvCxnSpPr>
        <p:spPr bwMode="auto">
          <a:xfrm flipV="1">
            <a:off x="4632007" y="1904361"/>
            <a:ext cx="451781" cy="596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6468812" y="1663399"/>
            <a:ext cx="917131" cy="523220"/>
          </a:xfrm>
          <a:prstGeom prst="rect">
            <a:avLst/>
          </a:prstGeom>
          <a:noFill/>
          <a:ln w="28575">
            <a:solidFill>
              <a:srgbClr val="C00000"/>
            </a:solidFill>
          </a:ln>
        </p:spPr>
        <p:txBody>
          <a:bodyPr wrap="square" rtlCol="0">
            <a:spAutoFit/>
          </a:bodyPr>
          <a:lstStyle/>
          <a:p>
            <a:pPr algn="ctr"/>
            <a:r>
              <a:rPr lang="en-US" sz="1400" dirty="0" smtClean="0"/>
              <a:t>Trainable Classifier</a:t>
            </a:r>
            <a:endParaRPr lang="en-US" sz="1400" dirty="0"/>
          </a:p>
        </p:txBody>
      </p:sp>
      <p:cxnSp>
        <p:nvCxnSpPr>
          <p:cNvPr id="14" name="Straight Arrow Connector 13"/>
          <p:cNvCxnSpPr/>
          <p:nvPr/>
        </p:nvCxnSpPr>
        <p:spPr bwMode="auto">
          <a:xfrm flipV="1">
            <a:off x="7400811" y="1922389"/>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610265" y="1705601"/>
            <a:ext cx="1202058" cy="523220"/>
          </a:xfrm>
          <a:prstGeom prst="rect">
            <a:avLst/>
          </a:prstGeom>
          <a:noFill/>
          <a:ln w="28575">
            <a:solidFill>
              <a:srgbClr val="C00000"/>
            </a:solidFill>
          </a:ln>
        </p:spPr>
        <p:txBody>
          <a:bodyPr wrap="square" rtlCol="0">
            <a:spAutoFit/>
          </a:bodyPr>
          <a:lstStyle/>
          <a:p>
            <a:pPr algn="ctr"/>
            <a:r>
              <a:rPr lang="en-US" sz="2800" b="1" dirty="0" smtClean="0"/>
              <a:t>Input</a:t>
            </a:r>
            <a:endParaRPr lang="en-US" sz="2800" b="1" dirty="0"/>
          </a:p>
        </p:txBody>
      </p:sp>
      <p:cxnSp>
        <p:nvCxnSpPr>
          <p:cNvPr id="16" name="Straight Arrow Connector 15"/>
          <p:cNvCxnSpPr/>
          <p:nvPr/>
        </p:nvCxnSpPr>
        <p:spPr bwMode="auto">
          <a:xfrm>
            <a:off x="5083788" y="3240741"/>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a:off x="4281290" y="3240741"/>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a:off x="3332549" y="3240741"/>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a:off x="2188836" y="3200400"/>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1295400" y="3200400"/>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a:off x="1812323" y="3886200"/>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2667000" y="3886200"/>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a:off x="4193078" y="3886200"/>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5192687" y="3872753"/>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6468812" y="3886200"/>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963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819400"/>
            <a:ext cx="5410200" cy="1143000"/>
          </a:xfrm>
        </p:spPr>
        <p:txBody>
          <a:bodyPr/>
          <a:lstStyle/>
          <a:p>
            <a:r>
              <a:rPr lang="en-US" dirty="0" smtClean="0"/>
              <a:t>Let us see how it all works!</a:t>
            </a:r>
            <a:endParaRPr lang="en-US" dirty="0"/>
          </a:p>
        </p:txBody>
      </p:sp>
    </p:spTree>
    <p:extLst>
      <p:ext uri="{BB962C8B-B14F-4D97-AF65-F5344CB8AC3E}">
        <p14:creationId xmlns:p14="http://schemas.microsoft.com/office/powerpoint/2010/main" val="26424178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9095"/>
            <a:ext cx="7772400" cy="1143000"/>
          </a:xfrm>
        </p:spPr>
        <p:txBody>
          <a:bodyPr/>
          <a:lstStyle/>
          <a:p>
            <a:r>
              <a:rPr lang="en-US" dirty="0" smtClean="0"/>
              <a:t>A Simple Neural Network</a:t>
            </a:r>
            <a:endParaRPr lang="en-US" dirty="0"/>
          </a:p>
        </p:txBody>
      </p:sp>
      <p:sp>
        <p:nvSpPr>
          <p:cNvPr id="3" name="Content Placeholder 2"/>
          <p:cNvSpPr>
            <a:spLocks noGrp="1"/>
          </p:cNvSpPr>
          <p:nvPr>
            <p:ph idx="1"/>
          </p:nvPr>
        </p:nvSpPr>
        <p:spPr>
          <a:xfrm>
            <a:off x="234142" y="1172095"/>
            <a:ext cx="8300258" cy="4114800"/>
          </a:xfrm>
        </p:spPr>
        <p:txBody>
          <a:bodyPr/>
          <a:lstStyle/>
          <a:p>
            <a:r>
              <a:rPr lang="en-US" altLang="en-US" sz="2400" dirty="0"/>
              <a:t>An Artificial Neural Network </a:t>
            </a:r>
            <a:r>
              <a:rPr lang="en-US" altLang="en-US" sz="2400" dirty="0" smtClean="0"/>
              <a:t>is </a:t>
            </a:r>
            <a:r>
              <a:rPr lang="en-US" altLang="en-US" sz="2400" dirty="0"/>
              <a:t>an information processing paradigm that is inspired by the biological nervous systems, such as the human brain’s information processing mechanism. </a:t>
            </a:r>
          </a:p>
          <a:p>
            <a:endParaRPr lang="en-US" sz="2400" dirty="0"/>
          </a:p>
        </p:txBody>
      </p:sp>
      <p:sp>
        <p:nvSpPr>
          <p:cNvPr id="4" name="TextBox 3"/>
          <p:cNvSpPr txBox="1"/>
          <p:nvPr/>
        </p:nvSpPr>
        <p:spPr>
          <a:xfrm>
            <a:off x="990600" y="2895600"/>
            <a:ext cx="457200" cy="338554"/>
          </a:xfrm>
          <a:prstGeom prst="rect">
            <a:avLst/>
          </a:prstGeom>
          <a:noFill/>
          <a:ln w="12700">
            <a:solidFill>
              <a:schemeClr val="tx1"/>
            </a:solidFill>
          </a:ln>
        </p:spPr>
        <p:txBody>
          <a:bodyPr wrap="square" rtlCol="0">
            <a:spAutoFit/>
          </a:bodyPr>
          <a:lstStyle/>
          <a:p>
            <a:r>
              <a:rPr lang="en-US" sz="1600" dirty="0" smtClean="0"/>
              <a:t>x1</a:t>
            </a:r>
            <a:endParaRPr lang="en-US" sz="1600" dirty="0"/>
          </a:p>
        </p:txBody>
      </p:sp>
      <p:sp>
        <p:nvSpPr>
          <p:cNvPr id="5" name="TextBox 4"/>
          <p:cNvSpPr txBox="1"/>
          <p:nvPr/>
        </p:nvSpPr>
        <p:spPr>
          <a:xfrm>
            <a:off x="990600" y="3505200"/>
            <a:ext cx="457200" cy="338554"/>
          </a:xfrm>
          <a:prstGeom prst="rect">
            <a:avLst/>
          </a:prstGeom>
          <a:noFill/>
          <a:ln w="12700">
            <a:solidFill>
              <a:schemeClr val="tx1"/>
            </a:solidFill>
          </a:ln>
        </p:spPr>
        <p:txBody>
          <a:bodyPr wrap="square" rtlCol="0">
            <a:spAutoFit/>
          </a:bodyPr>
          <a:lstStyle/>
          <a:p>
            <a:r>
              <a:rPr lang="en-US" sz="1600" dirty="0" smtClean="0"/>
              <a:t>x2</a:t>
            </a:r>
            <a:endParaRPr lang="en-US" sz="1600" dirty="0"/>
          </a:p>
        </p:txBody>
      </p:sp>
      <p:sp>
        <p:nvSpPr>
          <p:cNvPr id="6" name="TextBox 5"/>
          <p:cNvSpPr txBox="1"/>
          <p:nvPr/>
        </p:nvSpPr>
        <p:spPr>
          <a:xfrm>
            <a:off x="990600" y="4114800"/>
            <a:ext cx="457200" cy="338554"/>
          </a:xfrm>
          <a:prstGeom prst="rect">
            <a:avLst/>
          </a:prstGeom>
          <a:noFill/>
          <a:ln w="12700">
            <a:solidFill>
              <a:schemeClr val="tx1"/>
            </a:solidFill>
          </a:ln>
        </p:spPr>
        <p:txBody>
          <a:bodyPr wrap="square" rtlCol="0">
            <a:spAutoFit/>
          </a:bodyPr>
          <a:lstStyle/>
          <a:p>
            <a:r>
              <a:rPr lang="en-US" sz="1600" dirty="0" smtClean="0"/>
              <a:t>x3</a:t>
            </a:r>
            <a:endParaRPr lang="en-US" sz="1600" dirty="0"/>
          </a:p>
        </p:txBody>
      </p:sp>
      <p:sp>
        <p:nvSpPr>
          <p:cNvPr id="7" name="TextBox 6"/>
          <p:cNvSpPr txBox="1"/>
          <p:nvPr/>
        </p:nvSpPr>
        <p:spPr>
          <a:xfrm>
            <a:off x="990600" y="4788382"/>
            <a:ext cx="457200" cy="338554"/>
          </a:xfrm>
          <a:prstGeom prst="rect">
            <a:avLst/>
          </a:prstGeom>
          <a:noFill/>
          <a:ln w="12700">
            <a:solidFill>
              <a:schemeClr val="tx1"/>
            </a:solidFill>
          </a:ln>
        </p:spPr>
        <p:txBody>
          <a:bodyPr wrap="square" rtlCol="0">
            <a:spAutoFit/>
          </a:bodyPr>
          <a:lstStyle/>
          <a:p>
            <a:r>
              <a:rPr lang="en-US" sz="1600" dirty="0" smtClean="0"/>
              <a:t>x4</a:t>
            </a:r>
            <a:endParaRPr lang="en-US" sz="1600" dirty="0"/>
          </a:p>
        </p:txBody>
      </p:sp>
      <p:sp>
        <p:nvSpPr>
          <p:cNvPr id="8" name="TextBox 7"/>
          <p:cNvSpPr txBox="1"/>
          <p:nvPr/>
        </p:nvSpPr>
        <p:spPr>
          <a:xfrm>
            <a:off x="838200" y="5461964"/>
            <a:ext cx="914400" cy="461665"/>
          </a:xfrm>
          <a:prstGeom prst="rect">
            <a:avLst/>
          </a:prstGeom>
          <a:noFill/>
          <a:ln w="12700">
            <a:solidFill>
              <a:srgbClr val="C00000"/>
            </a:solidFill>
          </a:ln>
        </p:spPr>
        <p:txBody>
          <a:bodyPr wrap="square" rtlCol="0">
            <a:spAutoFit/>
          </a:bodyPr>
          <a:lstStyle/>
          <a:p>
            <a:r>
              <a:rPr lang="en-US" dirty="0" smtClean="0">
                <a:solidFill>
                  <a:srgbClr val="C00000"/>
                </a:solidFill>
              </a:rPr>
              <a:t>Input</a:t>
            </a:r>
            <a:endParaRPr lang="en-US" dirty="0">
              <a:solidFill>
                <a:srgbClr val="C00000"/>
              </a:solidFill>
            </a:endParaRPr>
          </a:p>
        </p:txBody>
      </p:sp>
      <p:sp>
        <p:nvSpPr>
          <p:cNvPr id="10" name="Oval 9"/>
          <p:cNvSpPr/>
          <p:nvPr/>
        </p:nvSpPr>
        <p:spPr bwMode="auto">
          <a:xfrm>
            <a:off x="3221182" y="3469429"/>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1" name="Oval 10"/>
          <p:cNvSpPr/>
          <p:nvPr/>
        </p:nvSpPr>
        <p:spPr bwMode="auto">
          <a:xfrm>
            <a:off x="3221182" y="2855169"/>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2" name="Oval 11"/>
          <p:cNvSpPr/>
          <p:nvPr/>
        </p:nvSpPr>
        <p:spPr bwMode="auto">
          <a:xfrm>
            <a:off x="3221182" y="4079029"/>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3" name="Oval 12"/>
          <p:cNvSpPr/>
          <p:nvPr/>
        </p:nvSpPr>
        <p:spPr bwMode="auto">
          <a:xfrm>
            <a:off x="3221182" y="4716841"/>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4" name="Oval 13"/>
          <p:cNvSpPr/>
          <p:nvPr/>
        </p:nvSpPr>
        <p:spPr bwMode="auto">
          <a:xfrm>
            <a:off x="5074574" y="3581400"/>
            <a:ext cx="754380" cy="677739"/>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cxnSp>
        <p:nvCxnSpPr>
          <p:cNvPr id="16" name="Straight Arrow Connector 15"/>
          <p:cNvCxnSpPr>
            <a:stCxn id="4" idx="3"/>
            <a:endCxn id="11" idx="2"/>
          </p:cNvCxnSpPr>
          <p:nvPr/>
        </p:nvCxnSpPr>
        <p:spPr bwMode="auto">
          <a:xfrm flipV="1">
            <a:off x="1447800" y="3060217"/>
            <a:ext cx="1773382" cy="46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p:cNvCxnSpPr>
            <a:stCxn id="4" idx="3"/>
            <a:endCxn id="10" idx="2"/>
          </p:cNvCxnSpPr>
          <p:nvPr/>
        </p:nvCxnSpPr>
        <p:spPr bwMode="auto">
          <a:xfrm>
            <a:off x="1447800" y="3064877"/>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4" idx="3"/>
            <a:endCxn id="12" idx="2"/>
          </p:cNvCxnSpPr>
          <p:nvPr/>
        </p:nvCxnSpPr>
        <p:spPr bwMode="auto">
          <a:xfrm>
            <a:off x="1447800" y="3064877"/>
            <a:ext cx="1773382" cy="12192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a:stCxn id="4" idx="3"/>
            <a:endCxn id="13" idx="2"/>
          </p:cNvCxnSpPr>
          <p:nvPr/>
        </p:nvCxnSpPr>
        <p:spPr bwMode="auto">
          <a:xfrm>
            <a:off x="1447800" y="3064877"/>
            <a:ext cx="1773382" cy="1857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Arrow Connector 23"/>
          <p:cNvCxnSpPr>
            <a:stCxn id="5" idx="3"/>
            <a:endCxn id="11" idx="2"/>
          </p:cNvCxnSpPr>
          <p:nvPr/>
        </p:nvCxnSpPr>
        <p:spPr bwMode="auto">
          <a:xfrm flipV="1">
            <a:off x="1447800" y="3060217"/>
            <a:ext cx="1773382" cy="614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Straight Arrow Connector 25"/>
          <p:cNvCxnSpPr>
            <a:stCxn id="5" idx="3"/>
            <a:endCxn id="10" idx="2"/>
          </p:cNvCxnSpPr>
          <p:nvPr/>
        </p:nvCxnSpPr>
        <p:spPr bwMode="auto">
          <a:xfrm>
            <a:off x="1447800" y="3674477"/>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5" idx="3"/>
            <a:endCxn id="12" idx="2"/>
          </p:cNvCxnSpPr>
          <p:nvPr/>
        </p:nvCxnSpPr>
        <p:spPr bwMode="auto">
          <a:xfrm>
            <a:off x="1447800" y="3674477"/>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Arrow Connector 29"/>
          <p:cNvCxnSpPr>
            <a:stCxn id="5" idx="3"/>
            <a:endCxn id="13" idx="2"/>
          </p:cNvCxnSpPr>
          <p:nvPr/>
        </p:nvCxnSpPr>
        <p:spPr bwMode="auto">
          <a:xfrm>
            <a:off x="1447800" y="3674477"/>
            <a:ext cx="1773382" cy="12474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Arrow Connector 31"/>
          <p:cNvCxnSpPr>
            <a:stCxn id="6" idx="3"/>
            <a:endCxn id="11" idx="2"/>
          </p:cNvCxnSpPr>
          <p:nvPr/>
        </p:nvCxnSpPr>
        <p:spPr bwMode="auto">
          <a:xfrm flipV="1">
            <a:off x="1447800" y="3060217"/>
            <a:ext cx="1773382" cy="12238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Straight Arrow Connector 33"/>
          <p:cNvCxnSpPr>
            <a:stCxn id="6" idx="3"/>
            <a:endCxn id="10" idx="2"/>
          </p:cNvCxnSpPr>
          <p:nvPr/>
        </p:nvCxnSpPr>
        <p:spPr bwMode="auto">
          <a:xfrm flipV="1">
            <a:off x="1447800" y="3674477"/>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6" name="Straight Arrow Connector 35"/>
          <p:cNvCxnSpPr>
            <a:stCxn id="6" idx="3"/>
            <a:endCxn id="12" idx="2"/>
          </p:cNvCxnSpPr>
          <p:nvPr/>
        </p:nvCxnSpPr>
        <p:spPr bwMode="auto">
          <a:xfrm>
            <a:off x="1447800" y="4284077"/>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Straight Arrow Connector 37"/>
          <p:cNvCxnSpPr>
            <a:stCxn id="6" idx="3"/>
            <a:endCxn id="13" idx="2"/>
          </p:cNvCxnSpPr>
          <p:nvPr/>
        </p:nvCxnSpPr>
        <p:spPr bwMode="auto">
          <a:xfrm>
            <a:off x="1447800" y="4284077"/>
            <a:ext cx="1773382" cy="6378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 name="Straight Arrow Connector 39"/>
          <p:cNvCxnSpPr>
            <a:stCxn id="7" idx="3"/>
            <a:endCxn id="11" idx="2"/>
          </p:cNvCxnSpPr>
          <p:nvPr/>
        </p:nvCxnSpPr>
        <p:spPr bwMode="auto">
          <a:xfrm flipV="1">
            <a:off x="1447800" y="3060217"/>
            <a:ext cx="1773382" cy="18974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2" name="Straight Arrow Connector 41"/>
          <p:cNvCxnSpPr>
            <a:stCxn id="7" idx="3"/>
            <a:endCxn id="10" idx="2"/>
          </p:cNvCxnSpPr>
          <p:nvPr/>
        </p:nvCxnSpPr>
        <p:spPr bwMode="auto">
          <a:xfrm flipV="1">
            <a:off x="1447800" y="3674477"/>
            <a:ext cx="1773382" cy="12831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4" name="Straight Arrow Connector 43"/>
          <p:cNvCxnSpPr>
            <a:stCxn id="7" idx="3"/>
            <a:endCxn id="12" idx="2"/>
          </p:cNvCxnSpPr>
          <p:nvPr/>
        </p:nvCxnSpPr>
        <p:spPr bwMode="auto">
          <a:xfrm flipV="1">
            <a:off x="1447800" y="4284077"/>
            <a:ext cx="1773382" cy="6735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 name="Straight Arrow Connector 45"/>
          <p:cNvCxnSpPr>
            <a:stCxn id="7" idx="3"/>
            <a:endCxn id="13" idx="2"/>
          </p:cNvCxnSpPr>
          <p:nvPr/>
        </p:nvCxnSpPr>
        <p:spPr bwMode="auto">
          <a:xfrm flipV="1">
            <a:off x="1447800" y="4921889"/>
            <a:ext cx="1773382" cy="3577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8" name="Straight Arrow Connector 47"/>
          <p:cNvCxnSpPr>
            <a:stCxn id="11" idx="6"/>
            <a:endCxn id="14" idx="2"/>
          </p:cNvCxnSpPr>
          <p:nvPr/>
        </p:nvCxnSpPr>
        <p:spPr bwMode="auto">
          <a:xfrm>
            <a:off x="3678382" y="3060217"/>
            <a:ext cx="1396192" cy="8600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0" name="Straight Arrow Connector 49"/>
          <p:cNvCxnSpPr>
            <a:stCxn id="10" idx="6"/>
            <a:endCxn id="14" idx="2"/>
          </p:cNvCxnSpPr>
          <p:nvPr/>
        </p:nvCxnSpPr>
        <p:spPr bwMode="auto">
          <a:xfrm>
            <a:off x="3678382" y="3674477"/>
            <a:ext cx="1396192" cy="24579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2" name="Straight Arrow Connector 51"/>
          <p:cNvCxnSpPr>
            <a:stCxn id="12" idx="6"/>
            <a:endCxn id="14" idx="2"/>
          </p:cNvCxnSpPr>
          <p:nvPr/>
        </p:nvCxnSpPr>
        <p:spPr bwMode="auto">
          <a:xfrm flipV="1">
            <a:off x="3678382" y="3920270"/>
            <a:ext cx="1396192" cy="36380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 name="Straight Arrow Connector 53"/>
          <p:cNvCxnSpPr>
            <a:stCxn id="13" idx="6"/>
            <a:endCxn id="14" idx="2"/>
          </p:cNvCxnSpPr>
          <p:nvPr/>
        </p:nvCxnSpPr>
        <p:spPr bwMode="auto">
          <a:xfrm flipV="1">
            <a:off x="3678382" y="3920270"/>
            <a:ext cx="1396192" cy="10016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5" name="TextBox 54"/>
          <p:cNvSpPr txBox="1"/>
          <p:nvPr/>
        </p:nvSpPr>
        <p:spPr>
          <a:xfrm>
            <a:off x="3124200" y="5456172"/>
            <a:ext cx="2438400" cy="461665"/>
          </a:xfrm>
          <a:prstGeom prst="rect">
            <a:avLst/>
          </a:prstGeom>
          <a:noFill/>
          <a:ln w="12700">
            <a:solidFill>
              <a:srgbClr val="C00000"/>
            </a:solidFill>
          </a:ln>
        </p:spPr>
        <p:txBody>
          <a:bodyPr wrap="square" rtlCol="0">
            <a:spAutoFit/>
          </a:bodyPr>
          <a:lstStyle/>
          <a:p>
            <a:pPr algn="ctr"/>
            <a:r>
              <a:rPr lang="en-US" dirty="0" smtClean="0">
                <a:solidFill>
                  <a:srgbClr val="C00000"/>
                </a:solidFill>
              </a:rPr>
              <a:t>Hidden Layers</a:t>
            </a:r>
            <a:endParaRPr lang="en-US" dirty="0">
              <a:solidFill>
                <a:srgbClr val="C00000"/>
              </a:solidFill>
            </a:endParaRPr>
          </a:p>
        </p:txBody>
      </p:sp>
      <p:sp>
        <p:nvSpPr>
          <p:cNvPr id="56" name="TextBox 55"/>
          <p:cNvSpPr txBox="1"/>
          <p:nvPr/>
        </p:nvSpPr>
        <p:spPr>
          <a:xfrm>
            <a:off x="6858000" y="3729335"/>
            <a:ext cx="367146" cy="461665"/>
          </a:xfrm>
          <a:prstGeom prst="rect">
            <a:avLst/>
          </a:prstGeom>
          <a:noFill/>
          <a:ln w="12700">
            <a:solidFill>
              <a:schemeClr val="tx1"/>
            </a:solidFill>
          </a:ln>
        </p:spPr>
        <p:txBody>
          <a:bodyPr wrap="square" rtlCol="0">
            <a:spAutoFit/>
          </a:bodyPr>
          <a:lstStyle/>
          <a:p>
            <a:r>
              <a:rPr lang="en-US" dirty="0" smtClean="0"/>
              <a:t>Y</a:t>
            </a:r>
            <a:endParaRPr lang="en-US" dirty="0"/>
          </a:p>
        </p:txBody>
      </p:sp>
      <p:cxnSp>
        <p:nvCxnSpPr>
          <p:cNvPr id="58" name="Straight Arrow Connector 57"/>
          <p:cNvCxnSpPr>
            <a:stCxn id="14" idx="6"/>
            <a:endCxn id="56" idx="1"/>
          </p:cNvCxnSpPr>
          <p:nvPr/>
        </p:nvCxnSpPr>
        <p:spPr bwMode="auto">
          <a:xfrm>
            <a:off x="5828954" y="3920270"/>
            <a:ext cx="1029046" cy="398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6705600" y="5456171"/>
            <a:ext cx="1143000" cy="461665"/>
          </a:xfrm>
          <a:prstGeom prst="rect">
            <a:avLst/>
          </a:prstGeom>
          <a:noFill/>
          <a:ln w="12700">
            <a:solidFill>
              <a:srgbClr val="C00000"/>
            </a:solidFill>
          </a:ln>
        </p:spPr>
        <p:txBody>
          <a:bodyPr wrap="square" rtlCol="0">
            <a:spAutoFit/>
          </a:bodyPr>
          <a:lstStyle/>
          <a:p>
            <a:r>
              <a:rPr lang="en-US" dirty="0" smtClean="0">
                <a:solidFill>
                  <a:srgbClr val="C00000"/>
                </a:solidFill>
              </a:rPr>
              <a:t>Output</a:t>
            </a:r>
            <a:endParaRPr lang="en-US" dirty="0">
              <a:solidFill>
                <a:srgbClr val="C00000"/>
              </a:solidFill>
            </a:endParaRPr>
          </a:p>
        </p:txBody>
      </p:sp>
      <p:sp>
        <p:nvSpPr>
          <p:cNvPr id="61" name="TextBox 60"/>
          <p:cNvSpPr txBox="1"/>
          <p:nvPr/>
        </p:nvSpPr>
        <p:spPr>
          <a:xfrm>
            <a:off x="3222567" y="2936986"/>
            <a:ext cx="590724" cy="276999"/>
          </a:xfrm>
          <a:prstGeom prst="rect">
            <a:avLst/>
          </a:prstGeom>
          <a:noFill/>
          <a:ln w="12700">
            <a:noFill/>
          </a:ln>
        </p:spPr>
        <p:txBody>
          <a:bodyPr wrap="square" rtlCol="0">
            <a:spAutoFit/>
          </a:bodyPr>
          <a:lstStyle/>
          <a:p>
            <a:r>
              <a:rPr lang="en-US" sz="1200" dirty="0"/>
              <a:t>a</a:t>
            </a:r>
            <a:r>
              <a:rPr lang="en-US" sz="1200" dirty="0" smtClean="0"/>
              <a:t>1</a:t>
            </a:r>
            <a:r>
              <a:rPr lang="en-US" sz="1200" baseline="30000" dirty="0" smtClean="0"/>
              <a:t>(1)</a:t>
            </a:r>
            <a:endParaRPr lang="en-US" sz="1200" baseline="30000" dirty="0"/>
          </a:p>
        </p:txBody>
      </p:sp>
      <p:sp>
        <p:nvSpPr>
          <p:cNvPr id="62" name="TextBox 61"/>
          <p:cNvSpPr txBox="1"/>
          <p:nvPr/>
        </p:nvSpPr>
        <p:spPr>
          <a:xfrm>
            <a:off x="3221182" y="3554053"/>
            <a:ext cx="590724" cy="276999"/>
          </a:xfrm>
          <a:prstGeom prst="rect">
            <a:avLst/>
          </a:prstGeom>
          <a:noFill/>
          <a:ln w="12700">
            <a:noFill/>
          </a:ln>
        </p:spPr>
        <p:txBody>
          <a:bodyPr wrap="square" rtlCol="0">
            <a:spAutoFit/>
          </a:bodyPr>
          <a:lstStyle/>
          <a:p>
            <a:r>
              <a:rPr lang="en-US" sz="1200" dirty="0" smtClean="0"/>
              <a:t>a</a:t>
            </a:r>
            <a:r>
              <a:rPr lang="en-US" sz="1200" dirty="0"/>
              <a:t>2</a:t>
            </a:r>
            <a:r>
              <a:rPr lang="en-US" sz="1200" baseline="30000" dirty="0" smtClean="0"/>
              <a:t>(1)</a:t>
            </a:r>
            <a:endParaRPr lang="en-US" sz="1200" baseline="30000" dirty="0"/>
          </a:p>
        </p:txBody>
      </p:sp>
      <p:sp>
        <p:nvSpPr>
          <p:cNvPr id="63" name="TextBox 62"/>
          <p:cNvSpPr txBox="1"/>
          <p:nvPr/>
        </p:nvSpPr>
        <p:spPr>
          <a:xfrm>
            <a:off x="3221182" y="4153605"/>
            <a:ext cx="590724" cy="276999"/>
          </a:xfrm>
          <a:prstGeom prst="rect">
            <a:avLst/>
          </a:prstGeom>
          <a:noFill/>
          <a:ln w="12700">
            <a:noFill/>
          </a:ln>
        </p:spPr>
        <p:txBody>
          <a:bodyPr wrap="square" rtlCol="0">
            <a:spAutoFit/>
          </a:bodyPr>
          <a:lstStyle/>
          <a:p>
            <a:r>
              <a:rPr lang="en-US" sz="1200" dirty="0" smtClean="0"/>
              <a:t>a3</a:t>
            </a:r>
            <a:r>
              <a:rPr lang="en-US" sz="1200" baseline="30000" dirty="0" smtClean="0"/>
              <a:t>(1)</a:t>
            </a:r>
            <a:endParaRPr lang="en-US" sz="1200" baseline="30000" dirty="0"/>
          </a:p>
        </p:txBody>
      </p:sp>
      <p:sp>
        <p:nvSpPr>
          <p:cNvPr id="64" name="TextBox 63"/>
          <p:cNvSpPr txBox="1"/>
          <p:nvPr/>
        </p:nvSpPr>
        <p:spPr>
          <a:xfrm>
            <a:off x="3221182" y="4794518"/>
            <a:ext cx="590724" cy="276999"/>
          </a:xfrm>
          <a:prstGeom prst="rect">
            <a:avLst/>
          </a:prstGeom>
          <a:noFill/>
          <a:ln w="12700">
            <a:noFill/>
          </a:ln>
        </p:spPr>
        <p:txBody>
          <a:bodyPr wrap="square" rtlCol="0">
            <a:spAutoFit/>
          </a:bodyPr>
          <a:lstStyle/>
          <a:p>
            <a:r>
              <a:rPr lang="en-US" sz="1200" dirty="0" smtClean="0"/>
              <a:t>a</a:t>
            </a:r>
            <a:r>
              <a:rPr lang="en-US" sz="1200" dirty="0"/>
              <a:t>4</a:t>
            </a:r>
            <a:r>
              <a:rPr lang="en-US" sz="1200" baseline="30000" dirty="0" smtClean="0"/>
              <a:t>(1)</a:t>
            </a:r>
            <a:endParaRPr lang="en-US" sz="1200" baseline="30000" dirty="0"/>
          </a:p>
        </p:txBody>
      </p:sp>
      <p:sp>
        <p:nvSpPr>
          <p:cNvPr id="65" name="TextBox 64"/>
          <p:cNvSpPr txBox="1"/>
          <p:nvPr/>
        </p:nvSpPr>
        <p:spPr>
          <a:xfrm>
            <a:off x="5208098" y="3802030"/>
            <a:ext cx="590724" cy="276999"/>
          </a:xfrm>
          <a:prstGeom prst="rect">
            <a:avLst/>
          </a:prstGeom>
          <a:noFill/>
          <a:ln w="12700">
            <a:noFill/>
          </a:ln>
        </p:spPr>
        <p:txBody>
          <a:bodyPr wrap="square" rtlCol="0">
            <a:spAutoFit/>
          </a:bodyPr>
          <a:lstStyle/>
          <a:p>
            <a:r>
              <a:rPr lang="en-US" sz="1200" dirty="0" smtClean="0"/>
              <a:t>a1</a:t>
            </a:r>
            <a:r>
              <a:rPr lang="en-US" sz="1200" baseline="30000" dirty="0" smtClean="0"/>
              <a:t>(2)</a:t>
            </a:r>
            <a:endParaRPr lang="en-US" sz="1200" baseline="30000" dirty="0"/>
          </a:p>
        </p:txBody>
      </p:sp>
    </p:spTree>
    <p:extLst>
      <p:ext uri="{BB962C8B-B14F-4D97-AF65-F5344CB8AC3E}">
        <p14:creationId xmlns:p14="http://schemas.microsoft.com/office/powerpoint/2010/main" val="24720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5" grpId="0" animBg="1"/>
      <p:bldP spid="56" grpId="0" animBg="1"/>
      <p:bldP spid="60" grpId="0" animBg="1"/>
      <p:bldP spid="61" grpId="0"/>
      <p:bldP spid="62" grpId="0"/>
      <p:bldP spid="63" grpId="0"/>
      <p:bldP spid="64" grpId="0"/>
      <p:bldP spid="6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9095"/>
            <a:ext cx="7772400" cy="1143000"/>
          </a:xfrm>
        </p:spPr>
        <p:txBody>
          <a:bodyPr/>
          <a:lstStyle/>
          <a:p>
            <a:r>
              <a:rPr lang="en-US" dirty="0" smtClean="0"/>
              <a:t>A Simple Neural Network</a:t>
            </a:r>
            <a:endParaRPr lang="en-US" dirty="0"/>
          </a:p>
        </p:txBody>
      </p:sp>
      <p:grpSp>
        <p:nvGrpSpPr>
          <p:cNvPr id="3" name="Group 2"/>
          <p:cNvGrpSpPr/>
          <p:nvPr/>
        </p:nvGrpSpPr>
        <p:grpSpPr>
          <a:xfrm>
            <a:off x="990600" y="1336712"/>
            <a:ext cx="2822691" cy="2382855"/>
            <a:chOff x="990600" y="1336712"/>
            <a:chExt cx="2822691" cy="2382855"/>
          </a:xfrm>
        </p:grpSpPr>
        <p:sp>
          <p:nvSpPr>
            <p:cNvPr id="4" name="TextBox 3"/>
            <p:cNvSpPr txBox="1"/>
            <p:nvPr/>
          </p:nvSpPr>
          <p:spPr>
            <a:xfrm>
              <a:off x="990600" y="1488231"/>
              <a:ext cx="457200" cy="338554"/>
            </a:xfrm>
            <a:prstGeom prst="rect">
              <a:avLst/>
            </a:prstGeom>
            <a:noFill/>
            <a:ln w="12700">
              <a:solidFill>
                <a:schemeClr val="tx1"/>
              </a:solidFill>
            </a:ln>
          </p:spPr>
          <p:txBody>
            <a:bodyPr wrap="square" rtlCol="0">
              <a:spAutoFit/>
            </a:bodyPr>
            <a:lstStyle/>
            <a:p>
              <a:r>
                <a:rPr lang="en-US" sz="1600" dirty="0" smtClean="0"/>
                <a:t>x1</a:t>
              </a:r>
              <a:endParaRPr lang="en-US" sz="1600" dirty="0"/>
            </a:p>
          </p:txBody>
        </p:sp>
        <p:sp>
          <p:nvSpPr>
            <p:cNvPr id="5" name="TextBox 4"/>
            <p:cNvSpPr txBox="1"/>
            <p:nvPr/>
          </p:nvSpPr>
          <p:spPr>
            <a:xfrm>
              <a:off x="990600" y="2097831"/>
              <a:ext cx="457200" cy="338554"/>
            </a:xfrm>
            <a:prstGeom prst="rect">
              <a:avLst/>
            </a:prstGeom>
            <a:noFill/>
            <a:ln w="12700">
              <a:solidFill>
                <a:schemeClr val="tx1"/>
              </a:solidFill>
            </a:ln>
          </p:spPr>
          <p:txBody>
            <a:bodyPr wrap="square" rtlCol="0">
              <a:spAutoFit/>
            </a:bodyPr>
            <a:lstStyle/>
            <a:p>
              <a:r>
                <a:rPr lang="en-US" sz="1600" dirty="0" smtClean="0"/>
                <a:t>x2</a:t>
              </a:r>
              <a:endParaRPr lang="en-US" sz="1600" dirty="0"/>
            </a:p>
          </p:txBody>
        </p:sp>
        <p:sp>
          <p:nvSpPr>
            <p:cNvPr id="6" name="TextBox 5"/>
            <p:cNvSpPr txBox="1"/>
            <p:nvPr/>
          </p:nvSpPr>
          <p:spPr>
            <a:xfrm>
              <a:off x="990600" y="2707431"/>
              <a:ext cx="457200" cy="338554"/>
            </a:xfrm>
            <a:prstGeom prst="rect">
              <a:avLst/>
            </a:prstGeom>
            <a:noFill/>
            <a:ln w="12700">
              <a:solidFill>
                <a:schemeClr val="tx1"/>
              </a:solidFill>
            </a:ln>
          </p:spPr>
          <p:txBody>
            <a:bodyPr wrap="square" rtlCol="0">
              <a:spAutoFit/>
            </a:bodyPr>
            <a:lstStyle/>
            <a:p>
              <a:r>
                <a:rPr lang="en-US" sz="1600" dirty="0" smtClean="0"/>
                <a:t>x3</a:t>
              </a:r>
              <a:endParaRPr lang="en-US" sz="1600" dirty="0"/>
            </a:p>
          </p:txBody>
        </p:sp>
        <p:sp>
          <p:nvSpPr>
            <p:cNvPr id="7" name="TextBox 6"/>
            <p:cNvSpPr txBox="1"/>
            <p:nvPr/>
          </p:nvSpPr>
          <p:spPr>
            <a:xfrm>
              <a:off x="990600" y="3381013"/>
              <a:ext cx="457200" cy="338554"/>
            </a:xfrm>
            <a:prstGeom prst="rect">
              <a:avLst/>
            </a:prstGeom>
            <a:noFill/>
            <a:ln w="12700">
              <a:solidFill>
                <a:schemeClr val="tx1"/>
              </a:solidFill>
            </a:ln>
          </p:spPr>
          <p:txBody>
            <a:bodyPr wrap="square" rtlCol="0">
              <a:spAutoFit/>
            </a:bodyPr>
            <a:lstStyle/>
            <a:p>
              <a:r>
                <a:rPr lang="en-US" sz="1600" dirty="0" smtClean="0"/>
                <a:t>x4</a:t>
              </a:r>
              <a:endParaRPr lang="en-US" sz="1600" dirty="0"/>
            </a:p>
          </p:txBody>
        </p:sp>
        <p:sp>
          <p:nvSpPr>
            <p:cNvPr id="11" name="Oval 10"/>
            <p:cNvSpPr/>
            <p:nvPr/>
          </p:nvSpPr>
          <p:spPr bwMode="auto">
            <a:xfrm>
              <a:off x="3221182" y="144780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cxnSp>
          <p:nvCxnSpPr>
            <p:cNvPr id="16" name="Straight Arrow Connector 15"/>
            <p:cNvCxnSpPr>
              <a:stCxn id="4" idx="3"/>
              <a:endCxn id="11" idx="2"/>
            </p:cNvCxnSpPr>
            <p:nvPr/>
          </p:nvCxnSpPr>
          <p:spPr bwMode="auto">
            <a:xfrm flipV="1">
              <a:off x="1447800" y="1652848"/>
              <a:ext cx="1773382" cy="46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Arrow Connector 23"/>
            <p:cNvCxnSpPr>
              <a:stCxn id="5" idx="3"/>
              <a:endCxn id="11" idx="2"/>
            </p:cNvCxnSpPr>
            <p:nvPr/>
          </p:nvCxnSpPr>
          <p:spPr bwMode="auto">
            <a:xfrm flipV="1">
              <a:off x="1447800" y="1652848"/>
              <a:ext cx="1773382" cy="614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Arrow Connector 31"/>
            <p:cNvCxnSpPr>
              <a:stCxn id="6" idx="3"/>
              <a:endCxn id="11" idx="2"/>
            </p:cNvCxnSpPr>
            <p:nvPr/>
          </p:nvCxnSpPr>
          <p:spPr bwMode="auto">
            <a:xfrm flipV="1">
              <a:off x="1447800" y="1652848"/>
              <a:ext cx="1773382" cy="12238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 name="Straight Arrow Connector 39"/>
            <p:cNvCxnSpPr>
              <a:stCxn id="7" idx="3"/>
              <a:endCxn id="11" idx="2"/>
            </p:cNvCxnSpPr>
            <p:nvPr/>
          </p:nvCxnSpPr>
          <p:spPr bwMode="auto">
            <a:xfrm flipV="1">
              <a:off x="1447800" y="1652848"/>
              <a:ext cx="1773382" cy="18974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1" name="TextBox 60"/>
            <p:cNvSpPr txBox="1"/>
            <p:nvPr/>
          </p:nvSpPr>
          <p:spPr>
            <a:xfrm>
              <a:off x="3222567" y="1529617"/>
              <a:ext cx="590724" cy="276999"/>
            </a:xfrm>
            <a:prstGeom prst="rect">
              <a:avLst/>
            </a:prstGeom>
            <a:noFill/>
            <a:ln w="12700">
              <a:noFill/>
            </a:ln>
          </p:spPr>
          <p:txBody>
            <a:bodyPr wrap="square" rtlCol="0">
              <a:spAutoFit/>
            </a:bodyPr>
            <a:lstStyle/>
            <a:p>
              <a:r>
                <a:rPr lang="en-US" sz="1200" dirty="0"/>
                <a:t>a</a:t>
              </a:r>
              <a:r>
                <a:rPr lang="en-US" sz="1200" dirty="0" smtClean="0"/>
                <a:t>1</a:t>
              </a:r>
              <a:r>
                <a:rPr lang="en-US" sz="1200" baseline="30000" dirty="0" smtClean="0"/>
                <a:t>(1)</a:t>
              </a:r>
              <a:endParaRPr lang="en-US" sz="1200" baseline="30000" dirty="0"/>
            </a:p>
          </p:txBody>
        </p:sp>
        <p:sp>
          <p:nvSpPr>
            <p:cNvPr id="45" name="TextBox 44"/>
            <p:cNvSpPr txBox="1"/>
            <p:nvPr/>
          </p:nvSpPr>
          <p:spPr>
            <a:xfrm>
              <a:off x="1483822" y="2872173"/>
              <a:ext cx="457200" cy="338554"/>
            </a:xfrm>
            <a:prstGeom prst="rect">
              <a:avLst/>
            </a:prstGeom>
            <a:noFill/>
            <a:ln w="12700">
              <a:noFill/>
            </a:ln>
          </p:spPr>
          <p:txBody>
            <a:bodyPr wrap="square" rtlCol="0">
              <a:spAutoFit/>
            </a:bodyPr>
            <a:lstStyle/>
            <a:p>
              <a:r>
                <a:rPr lang="en-US" sz="1600" dirty="0" smtClean="0"/>
                <a:t>w4</a:t>
              </a:r>
              <a:endParaRPr lang="en-US" sz="1600" dirty="0"/>
            </a:p>
          </p:txBody>
        </p:sp>
        <p:sp>
          <p:nvSpPr>
            <p:cNvPr id="47" name="TextBox 46"/>
            <p:cNvSpPr txBox="1"/>
            <p:nvPr/>
          </p:nvSpPr>
          <p:spPr>
            <a:xfrm>
              <a:off x="1614055" y="2236501"/>
              <a:ext cx="457200" cy="338554"/>
            </a:xfrm>
            <a:prstGeom prst="rect">
              <a:avLst/>
            </a:prstGeom>
            <a:noFill/>
            <a:ln w="12700">
              <a:noFill/>
            </a:ln>
          </p:spPr>
          <p:txBody>
            <a:bodyPr wrap="square" rtlCol="0">
              <a:spAutoFit/>
            </a:bodyPr>
            <a:lstStyle/>
            <a:p>
              <a:r>
                <a:rPr lang="en-US" sz="1600" dirty="0" smtClean="0"/>
                <a:t>w3</a:t>
              </a:r>
              <a:endParaRPr lang="en-US" sz="1600" dirty="0"/>
            </a:p>
          </p:txBody>
        </p:sp>
        <p:sp>
          <p:nvSpPr>
            <p:cNvPr id="49" name="TextBox 48"/>
            <p:cNvSpPr txBox="1"/>
            <p:nvPr/>
          </p:nvSpPr>
          <p:spPr>
            <a:xfrm>
              <a:off x="1697182" y="1771493"/>
              <a:ext cx="457200" cy="338554"/>
            </a:xfrm>
            <a:prstGeom prst="rect">
              <a:avLst/>
            </a:prstGeom>
            <a:noFill/>
            <a:ln w="12700">
              <a:noFill/>
            </a:ln>
          </p:spPr>
          <p:txBody>
            <a:bodyPr wrap="square" rtlCol="0">
              <a:spAutoFit/>
            </a:bodyPr>
            <a:lstStyle/>
            <a:p>
              <a:r>
                <a:rPr lang="en-US" sz="1600" dirty="0" smtClean="0"/>
                <a:t>w2</a:t>
              </a:r>
              <a:endParaRPr lang="en-US" sz="1600" dirty="0"/>
            </a:p>
          </p:txBody>
        </p:sp>
        <p:sp>
          <p:nvSpPr>
            <p:cNvPr id="51" name="TextBox 50"/>
            <p:cNvSpPr txBox="1"/>
            <p:nvPr/>
          </p:nvSpPr>
          <p:spPr>
            <a:xfrm>
              <a:off x="1842655" y="1336712"/>
              <a:ext cx="457200" cy="338554"/>
            </a:xfrm>
            <a:prstGeom prst="rect">
              <a:avLst/>
            </a:prstGeom>
            <a:noFill/>
            <a:ln w="12700">
              <a:noFill/>
            </a:ln>
          </p:spPr>
          <p:txBody>
            <a:bodyPr wrap="square" rtlCol="0">
              <a:spAutoFit/>
            </a:bodyPr>
            <a:lstStyle/>
            <a:p>
              <a:r>
                <a:rPr lang="en-US" sz="1600" dirty="0" smtClean="0"/>
                <a:t>w1</a:t>
              </a:r>
              <a:endParaRPr lang="en-US" sz="1600" dirty="0"/>
            </a:p>
          </p:txBody>
        </p:sp>
      </p:grpSp>
      <mc:AlternateContent xmlns:mc="http://schemas.openxmlformats.org/markup-compatibility/2006" xmlns:a14="http://schemas.microsoft.com/office/drawing/2010/main">
        <mc:Choice Requires="a14">
          <p:sp>
            <p:nvSpPr>
              <p:cNvPr id="15" name="TextBox 14"/>
              <p:cNvSpPr txBox="1"/>
              <p:nvPr/>
            </p:nvSpPr>
            <p:spPr>
              <a:xfrm>
                <a:off x="1712422" y="3963026"/>
                <a:ext cx="675524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r>
                            <a:rPr lang="en-US" b="0" i="1" smtClean="0">
                              <a:latin typeface="Cambria Math" panose="02040503050406030204" pitchFamily="18" charset="0"/>
                            </a:rPr>
                            <m:t>1</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𝑤</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𝑤</m:t>
                          </m:r>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4</m:t>
                          </m:r>
                        </m:e>
                      </m:d>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1712422" y="3963026"/>
                <a:ext cx="6755247" cy="384657"/>
              </a:xfrm>
              <a:prstGeom prst="rect">
                <a:avLst/>
              </a:prstGeom>
              <a:blipFill rotWithShape="0">
                <a:blip r:embed="rId2"/>
                <a:stretch>
                  <a:fillRect/>
                </a:stretch>
              </a:blipFill>
            </p:spPr>
            <p:txBody>
              <a:bodyPr/>
              <a:lstStyle/>
              <a:p>
                <a:r>
                  <a:rPr lang="en-US">
                    <a:noFill/>
                  </a:rPr>
                  <a:t> </a:t>
                </a:r>
              </a:p>
            </p:txBody>
          </p:sp>
        </mc:Fallback>
      </mc:AlternateContent>
      <p:sp>
        <p:nvSpPr>
          <p:cNvPr id="17" name="TextBox 16"/>
          <p:cNvSpPr txBox="1"/>
          <p:nvPr/>
        </p:nvSpPr>
        <p:spPr>
          <a:xfrm>
            <a:off x="1941022" y="4644161"/>
            <a:ext cx="6770487" cy="461665"/>
          </a:xfrm>
          <a:prstGeom prst="rect">
            <a:avLst/>
          </a:prstGeom>
          <a:noFill/>
        </p:spPr>
        <p:txBody>
          <a:bodyPr wrap="square" rtlCol="0">
            <a:spAutoFit/>
          </a:bodyPr>
          <a:lstStyle/>
          <a:p>
            <a:r>
              <a:rPr lang="en-US" i="1" dirty="0" smtClean="0">
                <a:latin typeface="Garamond" panose="02020404030301010803" pitchFamily="18" charset="0"/>
              </a:rPr>
              <a:t>f( )</a:t>
            </a:r>
            <a:r>
              <a:rPr lang="en-US" dirty="0" smtClean="0">
                <a:latin typeface="Garamond" panose="02020404030301010803" pitchFamily="18" charset="0"/>
              </a:rPr>
              <a:t> is activation function: </a:t>
            </a:r>
            <a:r>
              <a:rPr lang="en-US" dirty="0" err="1" smtClean="0">
                <a:latin typeface="Garamond" panose="02020404030301010803" pitchFamily="18" charset="0"/>
              </a:rPr>
              <a:t>Relu</a:t>
            </a:r>
            <a:r>
              <a:rPr lang="en-US" dirty="0">
                <a:latin typeface="Garamond" panose="02020404030301010803" pitchFamily="18" charset="0"/>
              </a:rPr>
              <a:t> </a:t>
            </a:r>
            <a:r>
              <a:rPr lang="en-US" dirty="0" smtClean="0">
                <a:latin typeface="Garamond" panose="02020404030301010803" pitchFamily="18" charset="0"/>
              </a:rPr>
              <a:t>or sigmoid </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53" name="TextBox 52"/>
              <p:cNvSpPr txBox="1"/>
              <p:nvPr/>
            </p:nvSpPr>
            <p:spPr>
              <a:xfrm>
                <a:off x="1358830" y="5591355"/>
                <a:ext cx="746242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r>
                            <a:rPr lang="en-US" b="0" i="1" smtClean="0">
                              <a:latin typeface="Cambria Math" panose="02040503050406030204" pitchFamily="18" charset="0"/>
                            </a:rPr>
                            <m:t>1</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𝑚𝑎𝑥</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𝑤</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𝑤</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𝑤</m:t>
                          </m:r>
                          <m:r>
                            <a:rPr lang="en-US" b="0" i="1" smtClean="0">
                              <a:latin typeface="Cambria Math" panose="02040503050406030204" pitchFamily="18" charset="0"/>
                            </a:rPr>
                            <m:t>4∗</m:t>
                          </m:r>
                          <m:r>
                            <a:rPr lang="en-US" b="0" i="1" smtClean="0">
                              <a:latin typeface="Cambria Math" panose="02040503050406030204" pitchFamily="18" charset="0"/>
                            </a:rPr>
                            <m:t>𝑥</m:t>
                          </m:r>
                          <m:r>
                            <a:rPr lang="en-US" b="0" i="1" smtClean="0">
                              <a:latin typeface="Cambria Math" panose="02040503050406030204" pitchFamily="18" charset="0"/>
                            </a:rPr>
                            <m:t>4</m:t>
                          </m:r>
                        </m:e>
                      </m:d>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1358830" y="5591355"/>
                <a:ext cx="7462427" cy="38465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813291" y="5163924"/>
                <a:ext cx="2117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𝑅𝑒𝑙𝑢</m:t>
                      </m:r>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3813291" y="5163924"/>
                <a:ext cx="2117054" cy="369332"/>
              </a:xfrm>
              <a:prstGeom prst="rect">
                <a:avLst/>
              </a:prstGeom>
              <a:blipFill rotWithShape="0">
                <a:blip r:embed="rId4"/>
                <a:stretch>
                  <a:fillRect l="-2594" r="-4323"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7228115" y="1282479"/>
                <a:ext cx="1809726" cy="745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𝑤</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1</m:t>
                                  </m:r>
                                </m:e>
                                <m:sup>
                                  <m:r>
                                    <a:rPr lang="en-US" b="0" i="1" smtClean="0">
                                      <a:latin typeface="Cambria Math" panose="02040503050406030204" pitchFamily="18" charset="0"/>
                                    </a:rPr>
                                    <m:t>(2)</m:t>
                                  </m:r>
                                </m:sup>
                              </m:sSup>
                            </m:sup>
                          </m:sSup>
                        </m:den>
                      </m:f>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7228115" y="1282479"/>
                <a:ext cx="1809726" cy="745397"/>
              </a:xfrm>
              <a:prstGeom prst="rect">
                <a:avLst/>
              </a:prstGeom>
              <a:blipFill rotWithShape="0">
                <a:blip r:embed="rId5"/>
                <a:stretch>
                  <a:fillRect/>
                </a:stretch>
              </a:blipFill>
            </p:spPr>
            <p:txBody>
              <a:bodyPr/>
              <a:lstStyle/>
              <a:p>
                <a:r>
                  <a:rPr lang="en-US">
                    <a:noFill/>
                  </a:rPr>
                  <a:t> </a:t>
                </a:r>
              </a:p>
            </p:txBody>
          </p:sp>
        </mc:Fallback>
      </mc:AlternateContent>
      <p:sp>
        <p:nvSpPr>
          <p:cNvPr id="70" name="TextBox 69"/>
          <p:cNvSpPr txBox="1"/>
          <p:nvPr/>
        </p:nvSpPr>
        <p:spPr>
          <a:xfrm>
            <a:off x="5532295" y="1135642"/>
            <a:ext cx="1309254" cy="461665"/>
          </a:xfrm>
          <a:prstGeom prst="rect">
            <a:avLst/>
          </a:prstGeom>
          <a:noFill/>
          <a:ln w="12700">
            <a:solidFill>
              <a:srgbClr val="C00000"/>
            </a:solidFill>
          </a:ln>
        </p:spPr>
        <p:txBody>
          <a:bodyPr wrap="square" rtlCol="0">
            <a:spAutoFit/>
          </a:bodyPr>
          <a:lstStyle/>
          <a:p>
            <a:r>
              <a:rPr lang="en-US" dirty="0" err="1" smtClean="0">
                <a:solidFill>
                  <a:srgbClr val="C00000"/>
                </a:solidFill>
              </a:rPr>
              <a:t>Softmax</a:t>
            </a:r>
            <a:endParaRPr lang="en-US" dirty="0">
              <a:solidFill>
                <a:srgbClr val="C00000"/>
              </a:solidFill>
            </a:endParaRPr>
          </a:p>
        </p:txBody>
      </p:sp>
      <p:cxnSp>
        <p:nvCxnSpPr>
          <p:cNvPr id="71" name="Straight Arrow Connector 70"/>
          <p:cNvCxnSpPr>
            <a:stCxn id="70" idx="2"/>
          </p:cNvCxnSpPr>
          <p:nvPr/>
        </p:nvCxnSpPr>
        <p:spPr bwMode="auto">
          <a:xfrm flipH="1">
            <a:off x="6185388" y="1597307"/>
            <a:ext cx="1534" cy="84590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9" name="Group 28"/>
          <p:cNvGrpSpPr/>
          <p:nvPr/>
        </p:nvGrpSpPr>
        <p:grpSpPr>
          <a:xfrm>
            <a:off x="990600" y="1442356"/>
            <a:ext cx="6234546" cy="2271767"/>
            <a:chOff x="990600" y="2855169"/>
            <a:chExt cx="6234546" cy="2271767"/>
          </a:xfrm>
        </p:grpSpPr>
        <p:sp>
          <p:nvSpPr>
            <p:cNvPr id="30" name="TextBox 29"/>
            <p:cNvSpPr txBox="1"/>
            <p:nvPr/>
          </p:nvSpPr>
          <p:spPr>
            <a:xfrm>
              <a:off x="990600" y="2895600"/>
              <a:ext cx="457200" cy="338554"/>
            </a:xfrm>
            <a:prstGeom prst="rect">
              <a:avLst/>
            </a:prstGeom>
            <a:noFill/>
            <a:ln w="12700">
              <a:solidFill>
                <a:schemeClr val="tx1"/>
              </a:solidFill>
            </a:ln>
          </p:spPr>
          <p:txBody>
            <a:bodyPr wrap="square" rtlCol="0">
              <a:spAutoFit/>
            </a:bodyPr>
            <a:lstStyle/>
            <a:p>
              <a:r>
                <a:rPr lang="en-US" sz="1600" dirty="0" smtClean="0"/>
                <a:t>x1</a:t>
              </a:r>
              <a:endParaRPr lang="en-US" sz="1600" dirty="0"/>
            </a:p>
          </p:txBody>
        </p:sp>
        <p:sp>
          <p:nvSpPr>
            <p:cNvPr id="31" name="TextBox 30"/>
            <p:cNvSpPr txBox="1"/>
            <p:nvPr/>
          </p:nvSpPr>
          <p:spPr>
            <a:xfrm>
              <a:off x="990600" y="3505200"/>
              <a:ext cx="457200" cy="338554"/>
            </a:xfrm>
            <a:prstGeom prst="rect">
              <a:avLst/>
            </a:prstGeom>
            <a:noFill/>
            <a:ln w="12700">
              <a:solidFill>
                <a:schemeClr val="tx1"/>
              </a:solidFill>
            </a:ln>
          </p:spPr>
          <p:txBody>
            <a:bodyPr wrap="square" rtlCol="0">
              <a:spAutoFit/>
            </a:bodyPr>
            <a:lstStyle/>
            <a:p>
              <a:r>
                <a:rPr lang="en-US" sz="1600" dirty="0" smtClean="0"/>
                <a:t>x2</a:t>
              </a:r>
              <a:endParaRPr lang="en-US" sz="1600" dirty="0"/>
            </a:p>
          </p:txBody>
        </p:sp>
        <p:sp>
          <p:nvSpPr>
            <p:cNvPr id="33" name="TextBox 32"/>
            <p:cNvSpPr txBox="1"/>
            <p:nvPr/>
          </p:nvSpPr>
          <p:spPr>
            <a:xfrm>
              <a:off x="990600" y="4114800"/>
              <a:ext cx="457200" cy="338554"/>
            </a:xfrm>
            <a:prstGeom prst="rect">
              <a:avLst/>
            </a:prstGeom>
            <a:noFill/>
            <a:ln w="12700">
              <a:solidFill>
                <a:schemeClr val="tx1"/>
              </a:solidFill>
            </a:ln>
          </p:spPr>
          <p:txBody>
            <a:bodyPr wrap="square" rtlCol="0">
              <a:spAutoFit/>
            </a:bodyPr>
            <a:lstStyle/>
            <a:p>
              <a:r>
                <a:rPr lang="en-US" sz="1600" dirty="0" smtClean="0"/>
                <a:t>x3</a:t>
              </a:r>
              <a:endParaRPr lang="en-US" sz="1600" dirty="0"/>
            </a:p>
          </p:txBody>
        </p:sp>
        <p:sp>
          <p:nvSpPr>
            <p:cNvPr id="34" name="TextBox 33"/>
            <p:cNvSpPr txBox="1"/>
            <p:nvPr/>
          </p:nvSpPr>
          <p:spPr>
            <a:xfrm>
              <a:off x="990600" y="4788382"/>
              <a:ext cx="457200" cy="338554"/>
            </a:xfrm>
            <a:prstGeom prst="rect">
              <a:avLst/>
            </a:prstGeom>
            <a:noFill/>
            <a:ln w="12700">
              <a:solidFill>
                <a:schemeClr val="tx1"/>
              </a:solidFill>
            </a:ln>
          </p:spPr>
          <p:txBody>
            <a:bodyPr wrap="square" rtlCol="0">
              <a:spAutoFit/>
            </a:bodyPr>
            <a:lstStyle/>
            <a:p>
              <a:r>
                <a:rPr lang="en-US" sz="1600" dirty="0" smtClean="0"/>
                <a:t>x4</a:t>
              </a:r>
              <a:endParaRPr lang="en-US" sz="1600" dirty="0"/>
            </a:p>
          </p:txBody>
        </p:sp>
        <p:sp>
          <p:nvSpPr>
            <p:cNvPr id="35" name="Oval 34"/>
            <p:cNvSpPr/>
            <p:nvPr/>
          </p:nvSpPr>
          <p:spPr bwMode="auto">
            <a:xfrm>
              <a:off x="3221182" y="3469429"/>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36" name="Oval 35"/>
            <p:cNvSpPr/>
            <p:nvPr/>
          </p:nvSpPr>
          <p:spPr bwMode="auto">
            <a:xfrm>
              <a:off x="3221182" y="2855169"/>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37" name="Oval 36"/>
            <p:cNvSpPr/>
            <p:nvPr/>
          </p:nvSpPr>
          <p:spPr bwMode="auto">
            <a:xfrm>
              <a:off x="3221182" y="4079029"/>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38" name="Oval 37"/>
            <p:cNvSpPr/>
            <p:nvPr/>
          </p:nvSpPr>
          <p:spPr bwMode="auto">
            <a:xfrm>
              <a:off x="3221182" y="4716841"/>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39" name="Oval 38"/>
            <p:cNvSpPr/>
            <p:nvPr/>
          </p:nvSpPr>
          <p:spPr bwMode="auto">
            <a:xfrm>
              <a:off x="5074574" y="3581400"/>
              <a:ext cx="754380" cy="677739"/>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cxnSp>
          <p:nvCxnSpPr>
            <p:cNvPr id="41" name="Straight Arrow Connector 40"/>
            <p:cNvCxnSpPr>
              <a:stCxn id="30" idx="3"/>
              <a:endCxn id="36" idx="2"/>
            </p:cNvCxnSpPr>
            <p:nvPr/>
          </p:nvCxnSpPr>
          <p:spPr bwMode="auto">
            <a:xfrm flipV="1">
              <a:off x="1447800" y="3060217"/>
              <a:ext cx="1773382" cy="46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2" name="Straight Arrow Connector 41"/>
            <p:cNvCxnSpPr>
              <a:stCxn id="30" idx="3"/>
              <a:endCxn id="35" idx="2"/>
            </p:cNvCxnSpPr>
            <p:nvPr/>
          </p:nvCxnSpPr>
          <p:spPr bwMode="auto">
            <a:xfrm>
              <a:off x="1447800" y="3064877"/>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3" name="Straight Arrow Connector 42"/>
            <p:cNvCxnSpPr>
              <a:stCxn id="30" idx="3"/>
              <a:endCxn id="37" idx="2"/>
            </p:cNvCxnSpPr>
            <p:nvPr/>
          </p:nvCxnSpPr>
          <p:spPr bwMode="auto">
            <a:xfrm>
              <a:off x="1447800" y="3064877"/>
              <a:ext cx="1773382" cy="12192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4" name="Straight Arrow Connector 43"/>
            <p:cNvCxnSpPr>
              <a:stCxn id="30" idx="3"/>
              <a:endCxn id="38" idx="2"/>
            </p:cNvCxnSpPr>
            <p:nvPr/>
          </p:nvCxnSpPr>
          <p:spPr bwMode="auto">
            <a:xfrm>
              <a:off x="1447800" y="3064877"/>
              <a:ext cx="1773382" cy="1857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 name="Straight Arrow Connector 45"/>
            <p:cNvCxnSpPr>
              <a:stCxn id="31" idx="3"/>
              <a:endCxn id="36" idx="2"/>
            </p:cNvCxnSpPr>
            <p:nvPr/>
          </p:nvCxnSpPr>
          <p:spPr bwMode="auto">
            <a:xfrm flipV="1">
              <a:off x="1447800" y="3060217"/>
              <a:ext cx="1773382" cy="614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8" name="Straight Arrow Connector 47"/>
            <p:cNvCxnSpPr>
              <a:stCxn id="31" idx="3"/>
              <a:endCxn id="35" idx="2"/>
            </p:cNvCxnSpPr>
            <p:nvPr/>
          </p:nvCxnSpPr>
          <p:spPr bwMode="auto">
            <a:xfrm>
              <a:off x="1447800" y="3674477"/>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0" name="Straight Arrow Connector 49"/>
            <p:cNvCxnSpPr>
              <a:stCxn id="31" idx="3"/>
              <a:endCxn id="37" idx="2"/>
            </p:cNvCxnSpPr>
            <p:nvPr/>
          </p:nvCxnSpPr>
          <p:spPr bwMode="auto">
            <a:xfrm>
              <a:off x="1447800" y="3674477"/>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2" name="Straight Arrow Connector 51"/>
            <p:cNvCxnSpPr>
              <a:stCxn id="31" idx="3"/>
              <a:endCxn id="38" idx="2"/>
            </p:cNvCxnSpPr>
            <p:nvPr/>
          </p:nvCxnSpPr>
          <p:spPr bwMode="auto">
            <a:xfrm>
              <a:off x="1447800" y="3674477"/>
              <a:ext cx="1773382" cy="12474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 name="Straight Arrow Connector 53"/>
            <p:cNvCxnSpPr>
              <a:stCxn id="33" idx="3"/>
              <a:endCxn id="36" idx="2"/>
            </p:cNvCxnSpPr>
            <p:nvPr/>
          </p:nvCxnSpPr>
          <p:spPr bwMode="auto">
            <a:xfrm flipV="1">
              <a:off x="1447800" y="3060217"/>
              <a:ext cx="1773382" cy="12238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5" name="Straight Arrow Connector 54"/>
            <p:cNvCxnSpPr>
              <a:stCxn id="33" idx="3"/>
              <a:endCxn id="35" idx="2"/>
            </p:cNvCxnSpPr>
            <p:nvPr/>
          </p:nvCxnSpPr>
          <p:spPr bwMode="auto">
            <a:xfrm flipV="1">
              <a:off x="1447800" y="3674477"/>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6" name="Straight Arrow Connector 55"/>
            <p:cNvCxnSpPr>
              <a:stCxn id="33" idx="3"/>
              <a:endCxn id="37" idx="2"/>
            </p:cNvCxnSpPr>
            <p:nvPr/>
          </p:nvCxnSpPr>
          <p:spPr bwMode="auto">
            <a:xfrm>
              <a:off x="1447800" y="4284077"/>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8" name="Straight Arrow Connector 57"/>
            <p:cNvCxnSpPr>
              <a:stCxn id="33" idx="3"/>
              <a:endCxn id="38" idx="2"/>
            </p:cNvCxnSpPr>
            <p:nvPr/>
          </p:nvCxnSpPr>
          <p:spPr bwMode="auto">
            <a:xfrm>
              <a:off x="1447800" y="4284077"/>
              <a:ext cx="1773382" cy="6378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0" name="Straight Arrow Connector 59"/>
            <p:cNvCxnSpPr>
              <a:stCxn id="34" idx="3"/>
              <a:endCxn id="36" idx="2"/>
            </p:cNvCxnSpPr>
            <p:nvPr/>
          </p:nvCxnSpPr>
          <p:spPr bwMode="auto">
            <a:xfrm flipV="1">
              <a:off x="1447800" y="3060217"/>
              <a:ext cx="1773382" cy="18974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2" name="Straight Arrow Connector 61"/>
            <p:cNvCxnSpPr>
              <a:stCxn id="34" idx="3"/>
              <a:endCxn id="35" idx="2"/>
            </p:cNvCxnSpPr>
            <p:nvPr/>
          </p:nvCxnSpPr>
          <p:spPr bwMode="auto">
            <a:xfrm flipV="1">
              <a:off x="1447800" y="3674477"/>
              <a:ext cx="1773382" cy="12831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3" name="Straight Arrow Connector 62"/>
            <p:cNvCxnSpPr>
              <a:stCxn id="34" idx="3"/>
              <a:endCxn id="37" idx="2"/>
            </p:cNvCxnSpPr>
            <p:nvPr/>
          </p:nvCxnSpPr>
          <p:spPr bwMode="auto">
            <a:xfrm flipV="1">
              <a:off x="1447800" y="4284077"/>
              <a:ext cx="1773382" cy="6735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4" name="Straight Arrow Connector 63"/>
            <p:cNvCxnSpPr>
              <a:stCxn id="34" idx="3"/>
              <a:endCxn id="38" idx="2"/>
            </p:cNvCxnSpPr>
            <p:nvPr/>
          </p:nvCxnSpPr>
          <p:spPr bwMode="auto">
            <a:xfrm flipV="1">
              <a:off x="1447800" y="4921889"/>
              <a:ext cx="1773382" cy="3577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 name="Straight Arrow Connector 64"/>
            <p:cNvCxnSpPr>
              <a:stCxn id="36" idx="6"/>
              <a:endCxn id="39" idx="2"/>
            </p:cNvCxnSpPr>
            <p:nvPr/>
          </p:nvCxnSpPr>
          <p:spPr bwMode="auto">
            <a:xfrm>
              <a:off x="3678382" y="3060217"/>
              <a:ext cx="1396192" cy="8600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2" name="Straight Arrow Connector 71"/>
            <p:cNvCxnSpPr>
              <a:stCxn id="35" idx="6"/>
              <a:endCxn id="39" idx="2"/>
            </p:cNvCxnSpPr>
            <p:nvPr/>
          </p:nvCxnSpPr>
          <p:spPr bwMode="auto">
            <a:xfrm>
              <a:off x="3678382" y="3674477"/>
              <a:ext cx="1396192" cy="24579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3" name="Straight Arrow Connector 72"/>
            <p:cNvCxnSpPr>
              <a:stCxn id="37" idx="6"/>
              <a:endCxn id="39" idx="2"/>
            </p:cNvCxnSpPr>
            <p:nvPr/>
          </p:nvCxnSpPr>
          <p:spPr bwMode="auto">
            <a:xfrm flipV="1">
              <a:off x="3678382" y="3920270"/>
              <a:ext cx="1396192" cy="36380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4" name="Straight Arrow Connector 73"/>
            <p:cNvCxnSpPr>
              <a:stCxn id="38" idx="6"/>
              <a:endCxn id="39" idx="2"/>
            </p:cNvCxnSpPr>
            <p:nvPr/>
          </p:nvCxnSpPr>
          <p:spPr bwMode="auto">
            <a:xfrm flipV="1">
              <a:off x="3678382" y="3920270"/>
              <a:ext cx="1396192" cy="10016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5" name="TextBox 74"/>
            <p:cNvSpPr txBox="1"/>
            <p:nvPr/>
          </p:nvSpPr>
          <p:spPr>
            <a:xfrm>
              <a:off x="6858000" y="3729335"/>
              <a:ext cx="367146" cy="461665"/>
            </a:xfrm>
            <a:prstGeom prst="rect">
              <a:avLst/>
            </a:prstGeom>
            <a:noFill/>
            <a:ln w="12700">
              <a:solidFill>
                <a:schemeClr val="tx1"/>
              </a:solidFill>
            </a:ln>
          </p:spPr>
          <p:txBody>
            <a:bodyPr wrap="square" rtlCol="0">
              <a:spAutoFit/>
            </a:bodyPr>
            <a:lstStyle/>
            <a:p>
              <a:r>
                <a:rPr lang="en-US" dirty="0" smtClean="0"/>
                <a:t>Y</a:t>
              </a:r>
              <a:endParaRPr lang="en-US" dirty="0"/>
            </a:p>
          </p:txBody>
        </p:sp>
        <p:cxnSp>
          <p:nvCxnSpPr>
            <p:cNvPr id="76" name="Straight Arrow Connector 75"/>
            <p:cNvCxnSpPr>
              <a:stCxn id="39" idx="6"/>
              <a:endCxn id="75" idx="1"/>
            </p:cNvCxnSpPr>
            <p:nvPr/>
          </p:nvCxnSpPr>
          <p:spPr bwMode="auto">
            <a:xfrm>
              <a:off x="5828954" y="3920270"/>
              <a:ext cx="1029046" cy="398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7" name="TextBox 76"/>
            <p:cNvSpPr txBox="1"/>
            <p:nvPr/>
          </p:nvSpPr>
          <p:spPr>
            <a:xfrm>
              <a:off x="3222567" y="2936986"/>
              <a:ext cx="590724" cy="276999"/>
            </a:xfrm>
            <a:prstGeom prst="rect">
              <a:avLst/>
            </a:prstGeom>
            <a:noFill/>
            <a:ln w="12700">
              <a:noFill/>
            </a:ln>
          </p:spPr>
          <p:txBody>
            <a:bodyPr wrap="square" rtlCol="0">
              <a:spAutoFit/>
            </a:bodyPr>
            <a:lstStyle/>
            <a:p>
              <a:r>
                <a:rPr lang="en-US" sz="1200" dirty="0"/>
                <a:t>a</a:t>
              </a:r>
              <a:r>
                <a:rPr lang="en-US" sz="1200" dirty="0" smtClean="0"/>
                <a:t>1</a:t>
              </a:r>
              <a:r>
                <a:rPr lang="en-US" sz="1200" baseline="30000" dirty="0" smtClean="0"/>
                <a:t>(1)</a:t>
              </a:r>
              <a:endParaRPr lang="en-US" sz="1200" baseline="30000" dirty="0"/>
            </a:p>
          </p:txBody>
        </p:sp>
        <p:sp>
          <p:nvSpPr>
            <p:cNvPr id="78" name="TextBox 77"/>
            <p:cNvSpPr txBox="1"/>
            <p:nvPr/>
          </p:nvSpPr>
          <p:spPr>
            <a:xfrm>
              <a:off x="3221182" y="3554053"/>
              <a:ext cx="590724" cy="276999"/>
            </a:xfrm>
            <a:prstGeom prst="rect">
              <a:avLst/>
            </a:prstGeom>
            <a:noFill/>
            <a:ln w="12700">
              <a:noFill/>
            </a:ln>
          </p:spPr>
          <p:txBody>
            <a:bodyPr wrap="square" rtlCol="0">
              <a:spAutoFit/>
            </a:bodyPr>
            <a:lstStyle/>
            <a:p>
              <a:r>
                <a:rPr lang="en-US" sz="1200" dirty="0" smtClean="0"/>
                <a:t>a</a:t>
              </a:r>
              <a:r>
                <a:rPr lang="en-US" sz="1200" dirty="0"/>
                <a:t>2</a:t>
              </a:r>
              <a:r>
                <a:rPr lang="en-US" sz="1200" baseline="30000" dirty="0" smtClean="0"/>
                <a:t>(1)</a:t>
              </a:r>
              <a:endParaRPr lang="en-US" sz="1200" baseline="30000" dirty="0"/>
            </a:p>
          </p:txBody>
        </p:sp>
        <p:sp>
          <p:nvSpPr>
            <p:cNvPr id="79" name="TextBox 78"/>
            <p:cNvSpPr txBox="1"/>
            <p:nvPr/>
          </p:nvSpPr>
          <p:spPr>
            <a:xfrm>
              <a:off x="3221182" y="4153605"/>
              <a:ext cx="590724" cy="276999"/>
            </a:xfrm>
            <a:prstGeom prst="rect">
              <a:avLst/>
            </a:prstGeom>
            <a:noFill/>
            <a:ln w="12700">
              <a:noFill/>
            </a:ln>
          </p:spPr>
          <p:txBody>
            <a:bodyPr wrap="square" rtlCol="0">
              <a:spAutoFit/>
            </a:bodyPr>
            <a:lstStyle/>
            <a:p>
              <a:r>
                <a:rPr lang="en-US" sz="1200" dirty="0" smtClean="0"/>
                <a:t>a3</a:t>
              </a:r>
              <a:r>
                <a:rPr lang="en-US" sz="1200" baseline="30000" dirty="0" smtClean="0"/>
                <a:t>(1)</a:t>
              </a:r>
              <a:endParaRPr lang="en-US" sz="1200" baseline="30000" dirty="0"/>
            </a:p>
          </p:txBody>
        </p:sp>
        <p:sp>
          <p:nvSpPr>
            <p:cNvPr id="80" name="TextBox 79"/>
            <p:cNvSpPr txBox="1"/>
            <p:nvPr/>
          </p:nvSpPr>
          <p:spPr>
            <a:xfrm>
              <a:off x="3221182" y="4794518"/>
              <a:ext cx="590724" cy="276999"/>
            </a:xfrm>
            <a:prstGeom prst="rect">
              <a:avLst/>
            </a:prstGeom>
            <a:noFill/>
            <a:ln w="12700">
              <a:noFill/>
            </a:ln>
          </p:spPr>
          <p:txBody>
            <a:bodyPr wrap="square" rtlCol="0">
              <a:spAutoFit/>
            </a:bodyPr>
            <a:lstStyle/>
            <a:p>
              <a:r>
                <a:rPr lang="en-US" sz="1200" dirty="0" smtClean="0"/>
                <a:t>a</a:t>
              </a:r>
              <a:r>
                <a:rPr lang="en-US" sz="1200" dirty="0"/>
                <a:t>4</a:t>
              </a:r>
              <a:r>
                <a:rPr lang="en-US" sz="1200" baseline="30000" dirty="0" smtClean="0"/>
                <a:t>(1)</a:t>
              </a:r>
              <a:endParaRPr lang="en-US" sz="1200" baseline="30000" dirty="0"/>
            </a:p>
          </p:txBody>
        </p:sp>
        <p:sp>
          <p:nvSpPr>
            <p:cNvPr id="81" name="TextBox 80"/>
            <p:cNvSpPr txBox="1"/>
            <p:nvPr/>
          </p:nvSpPr>
          <p:spPr>
            <a:xfrm>
              <a:off x="5208098" y="3802030"/>
              <a:ext cx="590724" cy="276999"/>
            </a:xfrm>
            <a:prstGeom prst="rect">
              <a:avLst/>
            </a:prstGeom>
            <a:noFill/>
            <a:ln w="12700">
              <a:noFill/>
            </a:ln>
          </p:spPr>
          <p:txBody>
            <a:bodyPr wrap="square" rtlCol="0">
              <a:spAutoFit/>
            </a:bodyPr>
            <a:lstStyle/>
            <a:p>
              <a:r>
                <a:rPr lang="en-US" sz="1200" dirty="0" smtClean="0"/>
                <a:t>a1</a:t>
              </a:r>
              <a:r>
                <a:rPr lang="en-US" sz="1200" baseline="30000" dirty="0" smtClean="0"/>
                <a:t>(2)</a:t>
              </a:r>
              <a:endParaRPr lang="en-US" sz="1200" baseline="30000" dirty="0"/>
            </a:p>
          </p:txBody>
        </p:sp>
      </p:grpSp>
    </p:spTree>
    <p:extLst>
      <p:ext uri="{BB962C8B-B14F-4D97-AF65-F5344CB8AC3E}">
        <p14:creationId xmlns:p14="http://schemas.microsoft.com/office/powerpoint/2010/main" val="60047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53" grpId="0"/>
      <p:bldP spid="57" grpId="0"/>
      <p:bldP spid="59" grpId="0"/>
      <p:bldP spid="7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142" y="20655"/>
            <a:ext cx="7772400" cy="1143000"/>
          </a:xfrm>
        </p:spPr>
        <p:txBody>
          <a:bodyPr/>
          <a:lstStyle/>
          <a:p>
            <a:r>
              <a:rPr lang="en-US" dirty="0" smtClean="0"/>
              <a:t>Number of Parameters</a:t>
            </a:r>
            <a:endParaRPr lang="en-US" dirty="0"/>
          </a:p>
        </p:txBody>
      </p:sp>
      <p:sp>
        <p:nvSpPr>
          <p:cNvPr id="3" name="Content Placeholder 2"/>
          <p:cNvSpPr>
            <a:spLocks noGrp="1"/>
          </p:cNvSpPr>
          <p:nvPr>
            <p:ph idx="1"/>
          </p:nvPr>
        </p:nvSpPr>
        <p:spPr>
          <a:xfrm>
            <a:off x="381000" y="4959102"/>
            <a:ext cx="8300258" cy="1142119"/>
          </a:xfrm>
        </p:spPr>
        <p:txBody>
          <a:bodyPr/>
          <a:lstStyle/>
          <a:p>
            <a:pPr marL="0" indent="0" algn="ctr">
              <a:buNone/>
            </a:pPr>
            <a:r>
              <a:rPr lang="en-US" sz="4000" dirty="0" smtClean="0"/>
              <a:t>4*4 + 4 +1 </a:t>
            </a:r>
            <a:endParaRPr lang="en-US" sz="4000" dirty="0"/>
          </a:p>
        </p:txBody>
      </p:sp>
      <p:sp>
        <p:nvSpPr>
          <p:cNvPr id="4" name="TextBox 3"/>
          <p:cNvSpPr txBox="1"/>
          <p:nvPr/>
        </p:nvSpPr>
        <p:spPr>
          <a:xfrm>
            <a:off x="990600" y="1335831"/>
            <a:ext cx="457200" cy="338554"/>
          </a:xfrm>
          <a:prstGeom prst="rect">
            <a:avLst/>
          </a:prstGeom>
          <a:noFill/>
          <a:ln w="12700">
            <a:solidFill>
              <a:schemeClr val="tx1"/>
            </a:solidFill>
          </a:ln>
        </p:spPr>
        <p:txBody>
          <a:bodyPr wrap="square" rtlCol="0">
            <a:spAutoFit/>
          </a:bodyPr>
          <a:lstStyle/>
          <a:p>
            <a:r>
              <a:rPr lang="en-US" sz="1600" dirty="0" smtClean="0"/>
              <a:t>x1</a:t>
            </a:r>
            <a:endParaRPr lang="en-US" sz="1600" dirty="0"/>
          </a:p>
        </p:txBody>
      </p:sp>
      <p:sp>
        <p:nvSpPr>
          <p:cNvPr id="5" name="TextBox 4"/>
          <p:cNvSpPr txBox="1"/>
          <p:nvPr/>
        </p:nvSpPr>
        <p:spPr>
          <a:xfrm>
            <a:off x="990600" y="1945431"/>
            <a:ext cx="457200" cy="338554"/>
          </a:xfrm>
          <a:prstGeom prst="rect">
            <a:avLst/>
          </a:prstGeom>
          <a:noFill/>
          <a:ln w="12700">
            <a:solidFill>
              <a:schemeClr val="tx1"/>
            </a:solidFill>
          </a:ln>
        </p:spPr>
        <p:txBody>
          <a:bodyPr wrap="square" rtlCol="0">
            <a:spAutoFit/>
          </a:bodyPr>
          <a:lstStyle/>
          <a:p>
            <a:r>
              <a:rPr lang="en-US" sz="1600" dirty="0" smtClean="0"/>
              <a:t>x2</a:t>
            </a:r>
            <a:endParaRPr lang="en-US" sz="1600" dirty="0"/>
          </a:p>
        </p:txBody>
      </p:sp>
      <p:sp>
        <p:nvSpPr>
          <p:cNvPr id="6" name="TextBox 5"/>
          <p:cNvSpPr txBox="1"/>
          <p:nvPr/>
        </p:nvSpPr>
        <p:spPr>
          <a:xfrm>
            <a:off x="990600" y="2555031"/>
            <a:ext cx="457200" cy="338554"/>
          </a:xfrm>
          <a:prstGeom prst="rect">
            <a:avLst/>
          </a:prstGeom>
          <a:noFill/>
          <a:ln w="12700">
            <a:solidFill>
              <a:schemeClr val="tx1"/>
            </a:solidFill>
          </a:ln>
        </p:spPr>
        <p:txBody>
          <a:bodyPr wrap="square" rtlCol="0">
            <a:spAutoFit/>
          </a:bodyPr>
          <a:lstStyle/>
          <a:p>
            <a:r>
              <a:rPr lang="en-US" sz="1600" dirty="0" smtClean="0"/>
              <a:t>x3</a:t>
            </a:r>
            <a:endParaRPr lang="en-US" sz="1600" dirty="0"/>
          </a:p>
        </p:txBody>
      </p:sp>
      <p:sp>
        <p:nvSpPr>
          <p:cNvPr id="7" name="TextBox 6"/>
          <p:cNvSpPr txBox="1"/>
          <p:nvPr/>
        </p:nvSpPr>
        <p:spPr>
          <a:xfrm>
            <a:off x="990600" y="3228613"/>
            <a:ext cx="457200" cy="338554"/>
          </a:xfrm>
          <a:prstGeom prst="rect">
            <a:avLst/>
          </a:prstGeom>
          <a:noFill/>
          <a:ln w="12700">
            <a:solidFill>
              <a:schemeClr val="tx1"/>
            </a:solidFill>
          </a:ln>
        </p:spPr>
        <p:txBody>
          <a:bodyPr wrap="square" rtlCol="0">
            <a:spAutoFit/>
          </a:bodyPr>
          <a:lstStyle/>
          <a:p>
            <a:r>
              <a:rPr lang="en-US" sz="1600" dirty="0" smtClean="0"/>
              <a:t>x4</a:t>
            </a:r>
            <a:endParaRPr lang="en-US" sz="1600" dirty="0"/>
          </a:p>
        </p:txBody>
      </p:sp>
      <p:sp>
        <p:nvSpPr>
          <p:cNvPr id="8" name="TextBox 7"/>
          <p:cNvSpPr txBox="1"/>
          <p:nvPr/>
        </p:nvSpPr>
        <p:spPr>
          <a:xfrm>
            <a:off x="838200" y="3902195"/>
            <a:ext cx="914400" cy="461665"/>
          </a:xfrm>
          <a:prstGeom prst="rect">
            <a:avLst/>
          </a:prstGeom>
          <a:noFill/>
          <a:ln w="12700">
            <a:solidFill>
              <a:srgbClr val="C00000"/>
            </a:solidFill>
          </a:ln>
        </p:spPr>
        <p:txBody>
          <a:bodyPr wrap="square" rtlCol="0">
            <a:spAutoFit/>
          </a:bodyPr>
          <a:lstStyle/>
          <a:p>
            <a:r>
              <a:rPr lang="en-US" dirty="0" smtClean="0">
                <a:solidFill>
                  <a:srgbClr val="C00000"/>
                </a:solidFill>
              </a:rPr>
              <a:t>Input</a:t>
            </a:r>
            <a:endParaRPr lang="en-US" dirty="0">
              <a:solidFill>
                <a:srgbClr val="C00000"/>
              </a:solidFill>
            </a:endParaRPr>
          </a:p>
        </p:txBody>
      </p:sp>
      <p:sp>
        <p:nvSpPr>
          <p:cNvPr id="10" name="Oval 9"/>
          <p:cNvSpPr/>
          <p:nvPr/>
        </p:nvSpPr>
        <p:spPr bwMode="auto">
          <a:xfrm>
            <a:off x="3221182" y="190966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1" name="Oval 10"/>
          <p:cNvSpPr/>
          <p:nvPr/>
        </p:nvSpPr>
        <p:spPr bwMode="auto">
          <a:xfrm>
            <a:off x="3221182" y="129540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2" name="Oval 11"/>
          <p:cNvSpPr/>
          <p:nvPr/>
        </p:nvSpPr>
        <p:spPr bwMode="auto">
          <a:xfrm>
            <a:off x="3221182" y="251926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3" name="Oval 12"/>
          <p:cNvSpPr/>
          <p:nvPr/>
        </p:nvSpPr>
        <p:spPr bwMode="auto">
          <a:xfrm>
            <a:off x="3221182" y="3157072"/>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4" name="Oval 13"/>
          <p:cNvSpPr/>
          <p:nvPr/>
        </p:nvSpPr>
        <p:spPr bwMode="auto">
          <a:xfrm>
            <a:off x="5074574" y="2021631"/>
            <a:ext cx="754380" cy="677739"/>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cxnSp>
        <p:nvCxnSpPr>
          <p:cNvPr id="16" name="Straight Arrow Connector 15"/>
          <p:cNvCxnSpPr>
            <a:stCxn id="4" idx="3"/>
            <a:endCxn id="11" idx="2"/>
          </p:cNvCxnSpPr>
          <p:nvPr/>
        </p:nvCxnSpPr>
        <p:spPr bwMode="auto">
          <a:xfrm flipV="1">
            <a:off x="1447800" y="1500448"/>
            <a:ext cx="1773382" cy="46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p:cNvCxnSpPr>
            <a:stCxn id="4" idx="3"/>
            <a:endCxn id="10" idx="2"/>
          </p:cNvCxnSpPr>
          <p:nvPr/>
        </p:nvCxnSpPr>
        <p:spPr bwMode="auto">
          <a:xfrm>
            <a:off x="1447800" y="15051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4" idx="3"/>
            <a:endCxn id="12" idx="2"/>
          </p:cNvCxnSpPr>
          <p:nvPr/>
        </p:nvCxnSpPr>
        <p:spPr bwMode="auto">
          <a:xfrm>
            <a:off x="1447800" y="1505108"/>
            <a:ext cx="1773382" cy="12192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a:stCxn id="4" idx="3"/>
            <a:endCxn id="13" idx="2"/>
          </p:cNvCxnSpPr>
          <p:nvPr/>
        </p:nvCxnSpPr>
        <p:spPr bwMode="auto">
          <a:xfrm>
            <a:off x="1447800" y="1505108"/>
            <a:ext cx="1773382" cy="1857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Arrow Connector 23"/>
          <p:cNvCxnSpPr>
            <a:stCxn id="5" idx="3"/>
            <a:endCxn id="11" idx="2"/>
          </p:cNvCxnSpPr>
          <p:nvPr/>
        </p:nvCxnSpPr>
        <p:spPr bwMode="auto">
          <a:xfrm flipV="1">
            <a:off x="1447800" y="1500448"/>
            <a:ext cx="1773382" cy="614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Straight Arrow Connector 25"/>
          <p:cNvCxnSpPr>
            <a:stCxn id="5" idx="3"/>
            <a:endCxn id="10" idx="2"/>
          </p:cNvCxnSpPr>
          <p:nvPr/>
        </p:nvCxnSpPr>
        <p:spPr bwMode="auto">
          <a:xfrm>
            <a:off x="1447800" y="2114708"/>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5" idx="3"/>
            <a:endCxn id="12" idx="2"/>
          </p:cNvCxnSpPr>
          <p:nvPr/>
        </p:nvCxnSpPr>
        <p:spPr bwMode="auto">
          <a:xfrm>
            <a:off x="1447800" y="21147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Arrow Connector 29"/>
          <p:cNvCxnSpPr>
            <a:stCxn id="5" idx="3"/>
            <a:endCxn id="13" idx="2"/>
          </p:cNvCxnSpPr>
          <p:nvPr/>
        </p:nvCxnSpPr>
        <p:spPr bwMode="auto">
          <a:xfrm>
            <a:off x="1447800" y="2114708"/>
            <a:ext cx="1773382" cy="12474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Arrow Connector 31"/>
          <p:cNvCxnSpPr>
            <a:stCxn id="6" idx="3"/>
            <a:endCxn id="11" idx="2"/>
          </p:cNvCxnSpPr>
          <p:nvPr/>
        </p:nvCxnSpPr>
        <p:spPr bwMode="auto">
          <a:xfrm flipV="1">
            <a:off x="1447800" y="1500448"/>
            <a:ext cx="1773382" cy="12238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Straight Arrow Connector 33"/>
          <p:cNvCxnSpPr>
            <a:stCxn id="6" idx="3"/>
            <a:endCxn id="10" idx="2"/>
          </p:cNvCxnSpPr>
          <p:nvPr/>
        </p:nvCxnSpPr>
        <p:spPr bwMode="auto">
          <a:xfrm flipV="1">
            <a:off x="1447800" y="21147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6" name="Straight Arrow Connector 35"/>
          <p:cNvCxnSpPr>
            <a:stCxn id="6" idx="3"/>
            <a:endCxn id="12" idx="2"/>
          </p:cNvCxnSpPr>
          <p:nvPr/>
        </p:nvCxnSpPr>
        <p:spPr bwMode="auto">
          <a:xfrm>
            <a:off x="1447800" y="2724308"/>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Straight Arrow Connector 37"/>
          <p:cNvCxnSpPr>
            <a:stCxn id="6" idx="3"/>
            <a:endCxn id="13" idx="2"/>
          </p:cNvCxnSpPr>
          <p:nvPr/>
        </p:nvCxnSpPr>
        <p:spPr bwMode="auto">
          <a:xfrm>
            <a:off x="1447800" y="2724308"/>
            <a:ext cx="1773382" cy="6378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 name="Straight Arrow Connector 39"/>
          <p:cNvCxnSpPr>
            <a:stCxn id="7" idx="3"/>
            <a:endCxn id="11" idx="2"/>
          </p:cNvCxnSpPr>
          <p:nvPr/>
        </p:nvCxnSpPr>
        <p:spPr bwMode="auto">
          <a:xfrm flipV="1">
            <a:off x="1447800" y="1500448"/>
            <a:ext cx="1773382" cy="18974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2" name="Straight Arrow Connector 41"/>
          <p:cNvCxnSpPr>
            <a:stCxn id="7" idx="3"/>
            <a:endCxn id="10" idx="2"/>
          </p:cNvCxnSpPr>
          <p:nvPr/>
        </p:nvCxnSpPr>
        <p:spPr bwMode="auto">
          <a:xfrm flipV="1">
            <a:off x="1447800" y="2114708"/>
            <a:ext cx="1773382" cy="12831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4" name="Straight Arrow Connector 43"/>
          <p:cNvCxnSpPr>
            <a:stCxn id="7" idx="3"/>
            <a:endCxn id="12" idx="2"/>
          </p:cNvCxnSpPr>
          <p:nvPr/>
        </p:nvCxnSpPr>
        <p:spPr bwMode="auto">
          <a:xfrm flipV="1">
            <a:off x="1447800" y="2724308"/>
            <a:ext cx="1773382" cy="6735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 name="Straight Arrow Connector 45"/>
          <p:cNvCxnSpPr>
            <a:stCxn id="7" idx="3"/>
            <a:endCxn id="13" idx="2"/>
          </p:cNvCxnSpPr>
          <p:nvPr/>
        </p:nvCxnSpPr>
        <p:spPr bwMode="auto">
          <a:xfrm flipV="1">
            <a:off x="1447800" y="3362120"/>
            <a:ext cx="1773382" cy="3577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8" name="Straight Arrow Connector 47"/>
          <p:cNvCxnSpPr>
            <a:stCxn id="11" idx="6"/>
            <a:endCxn id="14" idx="2"/>
          </p:cNvCxnSpPr>
          <p:nvPr/>
        </p:nvCxnSpPr>
        <p:spPr bwMode="auto">
          <a:xfrm>
            <a:off x="3678382" y="1500448"/>
            <a:ext cx="1396192" cy="8600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0" name="Straight Arrow Connector 49"/>
          <p:cNvCxnSpPr>
            <a:stCxn id="10" idx="6"/>
            <a:endCxn id="14" idx="2"/>
          </p:cNvCxnSpPr>
          <p:nvPr/>
        </p:nvCxnSpPr>
        <p:spPr bwMode="auto">
          <a:xfrm>
            <a:off x="3678382" y="2114708"/>
            <a:ext cx="1396192" cy="24579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2" name="Straight Arrow Connector 51"/>
          <p:cNvCxnSpPr>
            <a:stCxn id="12" idx="6"/>
            <a:endCxn id="14" idx="2"/>
          </p:cNvCxnSpPr>
          <p:nvPr/>
        </p:nvCxnSpPr>
        <p:spPr bwMode="auto">
          <a:xfrm flipV="1">
            <a:off x="3678382" y="2360501"/>
            <a:ext cx="1396192" cy="36380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 name="Straight Arrow Connector 53"/>
          <p:cNvCxnSpPr>
            <a:stCxn id="13" idx="6"/>
            <a:endCxn id="14" idx="2"/>
          </p:cNvCxnSpPr>
          <p:nvPr/>
        </p:nvCxnSpPr>
        <p:spPr bwMode="auto">
          <a:xfrm flipV="1">
            <a:off x="3678382" y="2360501"/>
            <a:ext cx="1396192" cy="10016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5" name="TextBox 54"/>
          <p:cNvSpPr txBox="1"/>
          <p:nvPr/>
        </p:nvSpPr>
        <p:spPr>
          <a:xfrm>
            <a:off x="3124200" y="3896403"/>
            <a:ext cx="2438400" cy="461665"/>
          </a:xfrm>
          <a:prstGeom prst="rect">
            <a:avLst/>
          </a:prstGeom>
          <a:noFill/>
          <a:ln w="12700">
            <a:solidFill>
              <a:srgbClr val="C00000"/>
            </a:solidFill>
          </a:ln>
        </p:spPr>
        <p:txBody>
          <a:bodyPr wrap="square" rtlCol="0">
            <a:spAutoFit/>
          </a:bodyPr>
          <a:lstStyle/>
          <a:p>
            <a:pPr algn="ctr"/>
            <a:r>
              <a:rPr lang="en-US" dirty="0" smtClean="0">
                <a:solidFill>
                  <a:srgbClr val="C00000"/>
                </a:solidFill>
              </a:rPr>
              <a:t>Hidden Layers</a:t>
            </a:r>
            <a:endParaRPr lang="en-US" dirty="0">
              <a:solidFill>
                <a:srgbClr val="C00000"/>
              </a:solidFill>
            </a:endParaRPr>
          </a:p>
        </p:txBody>
      </p:sp>
      <p:sp>
        <p:nvSpPr>
          <p:cNvPr id="56" name="TextBox 55"/>
          <p:cNvSpPr txBox="1"/>
          <p:nvPr/>
        </p:nvSpPr>
        <p:spPr>
          <a:xfrm>
            <a:off x="6979227" y="2132783"/>
            <a:ext cx="367146" cy="461665"/>
          </a:xfrm>
          <a:prstGeom prst="rect">
            <a:avLst/>
          </a:prstGeom>
          <a:noFill/>
          <a:ln w="12700">
            <a:solidFill>
              <a:schemeClr val="tx1"/>
            </a:solidFill>
          </a:ln>
        </p:spPr>
        <p:txBody>
          <a:bodyPr wrap="square" rtlCol="0">
            <a:spAutoFit/>
          </a:bodyPr>
          <a:lstStyle/>
          <a:p>
            <a:r>
              <a:rPr lang="en-US" dirty="0" smtClean="0"/>
              <a:t>Y</a:t>
            </a:r>
            <a:endParaRPr lang="en-US" dirty="0"/>
          </a:p>
        </p:txBody>
      </p:sp>
      <p:cxnSp>
        <p:nvCxnSpPr>
          <p:cNvPr id="58" name="Straight Arrow Connector 57"/>
          <p:cNvCxnSpPr>
            <a:stCxn id="14" idx="6"/>
            <a:endCxn id="56" idx="1"/>
          </p:cNvCxnSpPr>
          <p:nvPr/>
        </p:nvCxnSpPr>
        <p:spPr bwMode="auto">
          <a:xfrm>
            <a:off x="5828954" y="2360501"/>
            <a:ext cx="1150273" cy="31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6705600" y="3896402"/>
            <a:ext cx="1143000" cy="461665"/>
          </a:xfrm>
          <a:prstGeom prst="rect">
            <a:avLst/>
          </a:prstGeom>
          <a:noFill/>
          <a:ln w="12700">
            <a:solidFill>
              <a:srgbClr val="C00000"/>
            </a:solidFill>
          </a:ln>
        </p:spPr>
        <p:txBody>
          <a:bodyPr wrap="square" rtlCol="0">
            <a:spAutoFit/>
          </a:bodyPr>
          <a:lstStyle/>
          <a:p>
            <a:r>
              <a:rPr lang="en-US" dirty="0" smtClean="0">
                <a:solidFill>
                  <a:srgbClr val="C00000"/>
                </a:solidFill>
              </a:rPr>
              <a:t>Output</a:t>
            </a:r>
            <a:endParaRPr lang="en-US" dirty="0">
              <a:solidFill>
                <a:srgbClr val="C00000"/>
              </a:solidFill>
            </a:endParaRPr>
          </a:p>
        </p:txBody>
      </p:sp>
      <p:sp>
        <p:nvSpPr>
          <p:cNvPr id="61" name="TextBox 60"/>
          <p:cNvSpPr txBox="1"/>
          <p:nvPr/>
        </p:nvSpPr>
        <p:spPr>
          <a:xfrm>
            <a:off x="3222567" y="1377217"/>
            <a:ext cx="590724" cy="276999"/>
          </a:xfrm>
          <a:prstGeom prst="rect">
            <a:avLst/>
          </a:prstGeom>
          <a:noFill/>
          <a:ln w="12700">
            <a:noFill/>
          </a:ln>
        </p:spPr>
        <p:txBody>
          <a:bodyPr wrap="square" rtlCol="0">
            <a:spAutoFit/>
          </a:bodyPr>
          <a:lstStyle/>
          <a:p>
            <a:r>
              <a:rPr lang="en-US" sz="1200" dirty="0"/>
              <a:t>a</a:t>
            </a:r>
            <a:r>
              <a:rPr lang="en-US" sz="1200" dirty="0" smtClean="0"/>
              <a:t>1</a:t>
            </a:r>
            <a:r>
              <a:rPr lang="en-US" sz="1200" baseline="30000" dirty="0" smtClean="0"/>
              <a:t>(1)</a:t>
            </a:r>
            <a:endParaRPr lang="en-US" sz="1200" baseline="30000" dirty="0"/>
          </a:p>
        </p:txBody>
      </p:sp>
      <p:sp>
        <p:nvSpPr>
          <p:cNvPr id="62" name="TextBox 61"/>
          <p:cNvSpPr txBox="1"/>
          <p:nvPr/>
        </p:nvSpPr>
        <p:spPr>
          <a:xfrm>
            <a:off x="3221182" y="1994284"/>
            <a:ext cx="590724" cy="276999"/>
          </a:xfrm>
          <a:prstGeom prst="rect">
            <a:avLst/>
          </a:prstGeom>
          <a:noFill/>
          <a:ln w="12700">
            <a:noFill/>
          </a:ln>
        </p:spPr>
        <p:txBody>
          <a:bodyPr wrap="square" rtlCol="0">
            <a:spAutoFit/>
          </a:bodyPr>
          <a:lstStyle/>
          <a:p>
            <a:r>
              <a:rPr lang="en-US" sz="1200" dirty="0" smtClean="0"/>
              <a:t>a</a:t>
            </a:r>
            <a:r>
              <a:rPr lang="en-US" sz="1200" dirty="0"/>
              <a:t>2</a:t>
            </a:r>
            <a:r>
              <a:rPr lang="en-US" sz="1200" baseline="30000" dirty="0" smtClean="0"/>
              <a:t>(1)</a:t>
            </a:r>
            <a:endParaRPr lang="en-US" sz="1200" baseline="30000" dirty="0"/>
          </a:p>
        </p:txBody>
      </p:sp>
      <p:sp>
        <p:nvSpPr>
          <p:cNvPr id="63" name="TextBox 62"/>
          <p:cNvSpPr txBox="1"/>
          <p:nvPr/>
        </p:nvSpPr>
        <p:spPr>
          <a:xfrm>
            <a:off x="3221182" y="2593836"/>
            <a:ext cx="590724" cy="276999"/>
          </a:xfrm>
          <a:prstGeom prst="rect">
            <a:avLst/>
          </a:prstGeom>
          <a:noFill/>
          <a:ln w="12700">
            <a:noFill/>
          </a:ln>
        </p:spPr>
        <p:txBody>
          <a:bodyPr wrap="square" rtlCol="0">
            <a:spAutoFit/>
          </a:bodyPr>
          <a:lstStyle/>
          <a:p>
            <a:r>
              <a:rPr lang="en-US" sz="1200" dirty="0" smtClean="0"/>
              <a:t>a3</a:t>
            </a:r>
            <a:r>
              <a:rPr lang="en-US" sz="1200" baseline="30000" dirty="0" smtClean="0"/>
              <a:t>(1)</a:t>
            </a:r>
            <a:endParaRPr lang="en-US" sz="1200" baseline="30000" dirty="0"/>
          </a:p>
        </p:txBody>
      </p:sp>
      <p:sp>
        <p:nvSpPr>
          <p:cNvPr id="64" name="TextBox 63"/>
          <p:cNvSpPr txBox="1"/>
          <p:nvPr/>
        </p:nvSpPr>
        <p:spPr>
          <a:xfrm>
            <a:off x="3221182" y="3234749"/>
            <a:ext cx="590724" cy="276999"/>
          </a:xfrm>
          <a:prstGeom prst="rect">
            <a:avLst/>
          </a:prstGeom>
          <a:noFill/>
          <a:ln w="12700">
            <a:noFill/>
          </a:ln>
        </p:spPr>
        <p:txBody>
          <a:bodyPr wrap="square" rtlCol="0">
            <a:spAutoFit/>
          </a:bodyPr>
          <a:lstStyle/>
          <a:p>
            <a:r>
              <a:rPr lang="en-US" sz="1200" dirty="0" smtClean="0"/>
              <a:t>a</a:t>
            </a:r>
            <a:r>
              <a:rPr lang="en-US" sz="1200" dirty="0"/>
              <a:t>4</a:t>
            </a:r>
            <a:r>
              <a:rPr lang="en-US" sz="1200" baseline="30000" dirty="0" smtClean="0"/>
              <a:t>(1)</a:t>
            </a:r>
            <a:endParaRPr lang="en-US" sz="1200" baseline="30000" dirty="0"/>
          </a:p>
        </p:txBody>
      </p:sp>
      <p:sp>
        <p:nvSpPr>
          <p:cNvPr id="65" name="TextBox 64"/>
          <p:cNvSpPr txBox="1"/>
          <p:nvPr/>
        </p:nvSpPr>
        <p:spPr>
          <a:xfrm>
            <a:off x="5208098" y="2242261"/>
            <a:ext cx="590724" cy="276999"/>
          </a:xfrm>
          <a:prstGeom prst="rect">
            <a:avLst/>
          </a:prstGeom>
          <a:noFill/>
          <a:ln w="12700">
            <a:noFill/>
          </a:ln>
        </p:spPr>
        <p:txBody>
          <a:bodyPr wrap="square" rtlCol="0">
            <a:spAutoFit/>
          </a:bodyPr>
          <a:lstStyle/>
          <a:p>
            <a:r>
              <a:rPr lang="en-US" sz="1200" dirty="0" smtClean="0"/>
              <a:t>a1</a:t>
            </a:r>
            <a:r>
              <a:rPr lang="en-US" sz="1200" baseline="30000" dirty="0" smtClean="0"/>
              <a:t>(2)</a:t>
            </a:r>
            <a:endParaRPr lang="en-US" sz="1200" baseline="30000" dirty="0"/>
          </a:p>
        </p:txBody>
      </p:sp>
      <p:sp>
        <p:nvSpPr>
          <p:cNvPr id="43" name="TextBox 42"/>
          <p:cNvSpPr txBox="1"/>
          <p:nvPr/>
        </p:nvSpPr>
        <p:spPr>
          <a:xfrm>
            <a:off x="6082146" y="1192835"/>
            <a:ext cx="1309254" cy="461665"/>
          </a:xfrm>
          <a:prstGeom prst="rect">
            <a:avLst/>
          </a:prstGeom>
          <a:noFill/>
          <a:ln w="12700">
            <a:solidFill>
              <a:srgbClr val="C00000"/>
            </a:solidFill>
          </a:ln>
        </p:spPr>
        <p:txBody>
          <a:bodyPr wrap="square" rtlCol="0">
            <a:spAutoFit/>
          </a:bodyPr>
          <a:lstStyle/>
          <a:p>
            <a:r>
              <a:rPr lang="en-US" dirty="0" err="1" smtClean="0">
                <a:solidFill>
                  <a:srgbClr val="C00000"/>
                </a:solidFill>
              </a:rPr>
              <a:t>Softmax</a:t>
            </a:r>
            <a:endParaRPr lang="en-US" dirty="0">
              <a:solidFill>
                <a:srgbClr val="C00000"/>
              </a:solidFill>
            </a:endParaRPr>
          </a:p>
        </p:txBody>
      </p:sp>
      <p:cxnSp>
        <p:nvCxnSpPr>
          <p:cNvPr id="15" name="Straight Arrow Connector 14"/>
          <p:cNvCxnSpPr>
            <a:stCxn id="43" idx="2"/>
          </p:cNvCxnSpPr>
          <p:nvPr/>
        </p:nvCxnSpPr>
        <p:spPr bwMode="auto">
          <a:xfrm flipH="1">
            <a:off x="6324600" y="1654500"/>
            <a:ext cx="412173" cy="6652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917728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spcBef>
                <a:spcPct val="0"/>
              </a:spcBef>
            </a:pPr>
            <a:r>
              <a:rPr lang="en-US" altLang="ko-KR" sz="3600" b="1">
                <a:solidFill>
                  <a:schemeClr val="bg1"/>
                </a:solidFill>
                <a:latin typeface="Times New Roman" panose="02020603050405020304" pitchFamily="18" charset="0"/>
              </a:rPr>
              <a:t>Gradient descent and delta rule</a:t>
            </a:r>
          </a:p>
        </p:txBody>
      </p:sp>
      <p:pic>
        <p:nvPicPr>
          <p:cNvPr id="1638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428750"/>
            <a:ext cx="542925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388" name="Text Box 5"/>
          <p:cNvSpPr txBox="1">
            <a:spLocks noChangeArrowheads="1"/>
          </p:cNvSpPr>
          <p:nvPr/>
        </p:nvSpPr>
        <p:spPr bwMode="auto">
          <a:xfrm>
            <a:off x="5286375" y="4705350"/>
            <a:ext cx="37147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spcBef>
                <a:spcPct val="50000"/>
              </a:spcBef>
              <a:buClr>
                <a:schemeClr val="accent1"/>
              </a:buClr>
              <a:buSzPct val="80000"/>
              <a:buFont typeface="Wingdings" panose="05000000000000000000" pitchFamily="2" charset="2"/>
              <a:buChar char="u"/>
            </a:pPr>
            <a:r>
              <a:rPr lang="en-US" altLang="ko-KR" sz="2000">
                <a:solidFill>
                  <a:schemeClr val="tx1"/>
                </a:solidFill>
                <a:latin typeface="Times New Roman" panose="02020603050405020304" pitchFamily="18" charset="0"/>
                <a:ea typeface="굴림" charset="-127"/>
              </a:rPr>
              <a:t>Because the error surface contains only a single global minimum, this algorithm will converge to a weight vector with minimum error, given a sufficiently small </a:t>
            </a:r>
            <a:r>
              <a:rPr lang="en-US" altLang="ko-KR" sz="2000">
                <a:solidFill>
                  <a:schemeClr val="tx1"/>
                </a:solidFill>
                <a:latin typeface="Times New Roman" panose="02020603050405020304" pitchFamily="18" charset="0"/>
                <a:ea typeface="굴림" charset="-127"/>
                <a:sym typeface="Symbol" panose="05050102010706020507" pitchFamily="18" charset="2"/>
              </a:rPr>
              <a:t> is used</a:t>
            </a:r>
            <a:endParaRPr lang="en-US" altLang="ko-KR" sz="2000">
              <a:solidFill>
                <a:schemeClr val="tx1"/>
              </a:solidFill>
              <a:latin typeface="Times New Roman" panose="02020603050405020304" pitchFamily="18" charset="0"/>
              <a:ea typeface="굴림" charset="-127"/>
            </a:endParaRPr>
          </a:p>
        </p:txBody>
      </p:sp>
    </p:spTree>
    <p:extLst>
      <p:ext uri="{BB962C8B-B14F-4D97-AF65-F5344CB8AC3E}">
        <p14:creationId xmlns:p14="http://schemas.microsoft.com/office/powerpoint/2010/main" val="2984086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772400" cy="1143000"/>
          </a:xfrm>
        </p:spPr>
        <p:txBody>
          <a:bodyPr/>
          <a:lstStyle/>
          <a:p>
            <a:r>
              <a:rPr lang="en-US" dirty="0" smtClean="0"/>
              <a:t>If the input is an Image?</a:t>
            </a:r>
            <a:endParaRPr lang="en-US" dirty="0"/>
          </a:p>
        </p:txBody>
      </p:sp>
      <p:sp>
        <p:nvSpPr>
          <p:cNvPr id="3" name="Content Placeholder 2"/>
          <p:cNvSpPr>
            <a:spLocks noGrp="1"/>
          </p:cNvSpPr>
          <p:nvPr>
            <p:ph idx="1"/>
          </p:nvPr>
        </p:nvSpPr>
        <p:spPr>
          <a:xfrm>
            <a:off x="262736" y="5236336"/>
            <a:ext cx="8812491" cy="733307"/>
          </a:xfrm>
        </p:spPr>
        <p:txBody>
          <a:bodyPr/>
          <a:lstStyle/>
          <a:p>
            <a:pPr marL="0" indent="0">
              <a:buNone/>
            </a:pPr>
            <a:r>
              <a:rPr lang="en-US" sz="2400" dirty="0" smtClean="0"/>
              <a:t>Number of Parameters</a:t>
            </a:r>
          </a:p>
          <a:p>
            <a:pPr marL="0" indent="0">
              <a:buNone/>
            </a:pPr>
            <a:r>
              <a:rPr lang="en-US" sz="2400" dirty="0" smtClean="0"/>
              <a:t>480000*480000 + 480000 +1 = </a:t>
            </a:r>
            <a:r>
              <a:rPr lang="en-US" sz="2400" b="1" dirty="0" smtClean="0"/>
              <a:t>approximately 230 Billion !!!</a:t>
            </a:r>
          </a:p>
          <a:p>
            <a:pPr marL="0" indent="0">
              <a:buNone/>
            </a:pPr>
            <a:r>
              <a:rPr lang="en-US" sz="2400" dirty="0" smtClean="0"/>
              <a:t>480000*1000 + 1000 +1 = approximately </a:t>
            </a:r>
            <a:r>
              <a:rPr lang="en-US" sz="2400" b="1" dirty="0" smtClean="0"/>
              <a:t>480 million !!!</a:t>
            </a:r>
            <a:endParaRPr lang="en-US" sz="24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153" y="1600200"/>
            <a:ext cx="1912699" cy="1439859"/>
          </a:xfrm>
          <a:prstGeom prst="rect">
            <a:avLst/>
          </a:prstGeom>
        </p:spPr>
      </p:pic>
      <p:sp>
        <p:nvSpPr>
          <p:cNvPr id="5" name="TextBox 4"/>
          <p:cNvSpPr txBox="1"/>
          <p:nvPr/>
        </p:nvSpPr>
        <p:spPr>
          <a:xfrm>
            <a:off x="141702" y="3352800"/>
            <a:ext cx="2133600" cy="461665"/>
          </a:xfrm>
          <a:prstGeom prst="rect">
            <a:avLst/>
          </a:prstGeom>
          <a:noFill/>
        </p:spPr>
        <p:txBody>
          <a:bodyPr wrap="square" rtlCol="0">
            <a:spAutoFit/>
          </a:bodyPr>
          <a:lstStyle/>
          <a:p>
            <a:r>
              <a:rPr lang="en-US" dirty="0" smtClean="0">
                <a:solidFill>
                  <a:srgbClr val="C00000"/>
                </a:solidFill>
              </a:rPr>
              <a:t>400 X 400 X 3</a:t>
            </a:r>
            <a:endParaRPr lang="en-US" dirty="0">
              <a:solidFill>
                <a:srgbClr val="C00000"/>
              </a:solidFill>
            </a:endParaRPr>
          </a:p>
        </p:txBody>
      </p:sp>
      <p:sp>
        <p:nvSpPr>
          <p:cNvPr id="6" name="TextBox 5"/>
          <p:cNvSpPr txBox="1"/>
          <p:nvPr/>
        </p:nvSpPr>
        <p:spPr>
          <a:xfrm>
            <a:off x="2438400" y="1335831"/>
            <a:ext cx="457200" cy="338554"/>
          </a:xfrm>
          <a:prstGeom prst="rect">
            <a:avLst/>
          </a:prstGeom>
          <a:noFill/>
          <a:ln w="12700">
            <a:solidFill>
              <a:schemeClr val="tx1"/>
            </a:solidFill>
          </a:ln>
        </p:spPr>
        <p:txBody>
          <a:bodyPr wrap="square" rtlCol="0">
            <a:spAutoFit/>
          </a:bodyPr>
          <a:lstStyle/>
          <a:p>
            <a:r>
              <a:rPr lang="en-US" sz="1600" dirty="0" smtClean="0"/>
              <a:t>x1</a:t>
            </a:r>
            <a:endParaRPr lang="en-US" sz="1600" dirty="0"/>
          </a:p>
        </p:txBody>
      </p:sp>
      <p:sp>
        <p:nvSpPr>
          <p:cNvPr id="7" name="TextBox 6"/>
          <p:cNvSpPr txBox="1"/>
          <p:nvPr/>
        </p:nvSpPr>
        <p:spPr>
          <a:xfrm>
            <a:off x="2438400" y="1945431"/>
            <a:ext cx="457200" cy="338554"/>
          </a:xfrm>
          <a:prstGeom prst="rect">
            <a:avLst/>
          </a:prstGeom>
          <a:noFill/>
          <a:ln w="12700">
            <a:solidFill>
              <a:schemeClr val="tx1"/>
            </a:solidFill>
          </a:ln>
        </p:spPr>
        <p:txBody>
          <a:bodyPr wrap="square" rtlCol="0">
            <a:spAutoFit/>
          </a:bodyPr>
          <a:lstStyle/>
          <a:p>
            <a:r>
              <a:rPr lang="en-US" sz="1600" dirty="0" smtClean="0"/>
              <a:t>x2</a:t>
            </a:r>
            <a:endParaRPr lang="en-US" sz="1600" dirty="0"/>
          </a:p>
        </p:txBody>
      </p:sp>
      <p:sp>
        <p:nvSpPr>
          <p:cNvPr id="8" name="TextBox 7"/>
          <p:cNvSpPr txBox="1"/>
          <p:nvPr/>
        </p:nvSpPr>
        <p:spPr>
          <a:xfrm>
            <a:off x="2438400" y="2555031"/>
            <a:ext cx="457200" cy="338554"/>
          </a:xfrm>
          <a:prstGeom prst="rect">
            <a:avLst/>
          </a:prstGeom>
          <a:noFill/>
          <a:ln w="12700">
            <a:solidFill>
              <a:schemeClr val="tx1"/>
            </a:solidFill>
          </a:ln>
        </p:spPr>
        <p:txBody>
          <a:bodyPr wrap="square" rtlCol="0">
            <a:spAutoFit/>
          </a:bodyPr>
          <a:lstStyle/>
          <a:p>
            <a:r>
              <a:rPr lang="en-US" sz="1600" dirty="0" smtClean="0"/>
              <a:t>x3</a:t>
            </a:r>
            <a:endParaRPr lang="en-US" sz="1600" dirty="0"/>
          </a:p>
        </p:txBody>
      </p:sp>
      <p:sp>
        <p:nvSpPr>
          <p:cNvPr id="9" name="TextBox 8"/>
          <p:cNvSpPr txBox="1"/>
          <p:nvPr/>
        </p:nvSpPr>
        <p:spPr>
          <a:xfrm>
            <a:off x="2237894" y="4183288"/>
            <a:ext cx="989215" cy="338554"/>
          </a:xfrm>
          <a:prstGeom prst="rect">
            <a:avLst/>
          </a:prstGeom>
          <a:noFill/>
          <a:ln w="12700">
            <a:solidFill>
              <a:schemeClr val="tx1"/>
            </a:solidFill>
          </a:ln>
        </p:spPr>
        <p:txBody>
          <a:bodyPr wrap="square" rtlCol="0">
            <a:spAutoFit/>
          </a:bodyPr>
          <a:lstStyle/>
          <a:p>
            <a:r>
              <a:rPr lang="en-US" sz="1600" dirty="0" smtClean="0"/>
              <a:t>x480000</a:t>
            </a:r>
            <a:endParaRPr lang="en-US" sz="1600" dirty="0"/>
          </a:p>
        </p:txBody>
      </p:sp>
      <p:sp>
        <p:nvSpPr>
          <p:cNvPr id="10" name="TextBox 9"/>
          <p:cNvSpPr txBox="1"/>
          <p:nvPr/>
        </p:nvSpPr>
        <p:spPr>
          <a:xfrm>
            <a:off x="2275302" y="4642085"/>
            <a:ext cx="914400" cy="461665"/>
          </a:xfrm>
          <a:prstGeom prst="rect">
            <a:avLst/>
          </a:prstGeom>
          <a:noFill/>
          <a:ln w="12700">
            <a:solidFill>
              <a:srgbClr val="C00000"/>
            </a:solidFill>
          </a:ln>
        </p:spPr>
        <p:txBody>
          <a:bodyPr wrap="square" rtlCol="0">
            <a:spAutoFit/>
          </a:bodyPr>
          <a:lstStyle/>
          <a:p>
            <a:r>
              <a:rPr lang="en-US" dirty="0" smtClean="0">
                <a:solidFill>
                  <a:srgbClr val="C00000"/>
                </a:solidFill>
              </a:rPr>
              <a:t>Input</a:t>
            </a:r>
            <a:endParaRPr lang="en-US" dirty="0">
              <a:solidFill>
                <a:srgbClr val="C00000"/>
              </a:solidFill>
            </a:endParaRPr>
          </a:p>
        </p:txBody>
      </p:sp>
      <p:sp>
        <p:nvSpPr>
          <p:cNvPr id="11" name="Oval 10"/>
          <p:cNvSpPr/>
          <p:nvPr/>
        </p:nvSpPr>
        <p:spPr bwMode="auto">
          <a:xfrm>
            <a:off x="4668982" y="190966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2" name="Oval 11"/>
          <p:cNvSpPr/>
          <p:nvPr/>
        </p:nvSpPr>
        <p:spPr bwMode="auto">
          <a:xfrm>
            <a:off x="4668982" y="129540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3" name="Oval 12"/>
          <p:cNvSpPr/>
          <p:nvPr/>
        </p:nvSpPr>
        <p:spPr bwMode="auto">
          <a:xfrm>
            <a:off x="4668982" y="251926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4" name="Oval 13"/>
          <p:cNvSpPr/>
          <p:nvPr/>
        </p:nvSpPr>
        <p:spPr bwMode="auto">
          <a:xfrm>
            <a:off x="4668982" y="4003466"/>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5" name="Oval 14"/>
          <p:cNvSpPr/>
          <p:nvPr/>
        </p:nvSpPr>
        <p:spPr bwMode="auto">
          <a:xfrm>
            <a:off x="6522374" y="2021631"/>
            <a:ext cx="754380" cy="677739"/>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cxnSp>
        <p:nvCxnSpPr>
          <p:cNvPr id="16" name="Straight Arrow Connector 15"/>
          <p:cNvCxnSpPr>
            <a:stCxn id="6" idx="3"/>
            <a:endCxn id="12" idx="2"/>
          </p:cNvCxnSpPr>
          <p:nvPr/>
        </p:nvCxnSpPr>
        <p:spPr bwMode="auto">
          <a:xfrm flipV="1">
            <a:off x="2895600" y="1500448"/>
            <a:ext cx="1773382" cy="46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p:cNvCxnSpPr>
            <a:stCxn id="6" idx="3"/>
            <a:endCxn id="11" idx="2"/>
          </p:cNvCxnSpPr>
          <p:nvPr/>
        </p:nvCxnSpPr>
        <p:spPr bwMode="auto">
          <a:xfrm>
            <a:off x="2895600" y="15051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p:cNvCxnSpPr>
            <a:stCxn id="6" idx="3"/>
            <a:endCxn id="13" idx="2"/>
          </p:cNvCxnSpPr>
          <p:nvPr/>
        </p:nvCxnSpPr>
        <p:spPr bwMode="auto">
          <a:xfrm>
            <a:off x="2895600" y="1505108"/>
            <a:ext cx="1773382" cy="12192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6" idx="3"/>
            <a:endCxn id="14" idx="2"/>
          </p:cNvCxnSpPr>
          <p:nvPr/>
        </p:nvCxnSpPr>
        <p:spPr bwMode="auto">
          <a:xfrm>
            <a:off x="2895600" y="1505108"/>
            <a:ext cx="1773382" cy="270340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7" idx="3"/>
            <a:endCxn id="12" idx="2"/>
          </p:cNvCxnSpPr>
          <p:nvPr/>
        </p:nvCxnSpPr>
        <p:spPr bwMode="auto">
          <a:xfrm flipV="1">
            <a:off x="2895600" y="1500448"/>
            <a:ext cx="1773382" cy="614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Arrow Connector 20"/>
          <p:cNvCxnSpPr>
            <a:stCxn id="7" idx="3"/>
            <a:endCxn id="11" idx="2"/>
          </p:cNvCxnSpPr>
          <p:nvPr/>
        </p:nvCxnSpPr>
        <p:spPr bwMode="auto">
          <a:xfrm>
            <a:off x="2895600" y="2114708"/>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a:stCxn id="7" idx="3"/>
            <a:endCxn id="13" idx="2"/>
          </p:cNvCxnSpPr>
          <p:nvPr/>
        </p:nvCxnSpPr>
        <p:spPr bwMode="auto">
          <a:xfrm>
            <a:off x="2895600" y="21147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p:cNvCxnSpPr>
            <a:stCxn id="7" idx="3"/>
            <a:endCxn id="14" idx="2"/>
          </p:cNvCxnSpPr>
          <p:nvPr/>
        </p:nvCxnSpPr>
        <p:spPr bwMode="auto">
          <a:xfrm>
            <a:off x="2895600" y="2114708"/>
            <a:ext cx="1773382" cy="209380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Arrow Connector 23"/>
          <p:cNvCxnSpPr>
            <a:stCxn id="8" idx="3"/>
            <a:endCxn id="12" idx="2"/>
          </p:cNvCxnSpPr>
          <p:nvPr/>
        </p:nvCxnSpPr>
        <p:spPr bwMode="auto">
          <a:xfrm flipV="1">
            <a:off x="2895600" y="1500448"/>
            <a:ext cx="1773382" cy="12238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Arrow Connector 24"/>
          <p:cNvCxnSpPr>
            <a:stCxn id="8" idx="3"/>
            <a:endCxn id="11" idx="2"/>
          </p:cNvCxnSpPr>
          <p:nvPr/>
        </p:nvCxnSpPr>
        <p:spPr bwMode="auto">
          <a:xfrm flipV="1">
            <a:off x="2895600" y="21147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Straight Arrow Connector 25"/>
          <p:cNvCxnSpPr>
            <a:stCxn id="8" idx="3"/>
            <a:endCxn id="13" idx="2"/>
          </p:cNvCxnSpPr>
          <p:nvPr/>
        </p:nvCxnSpPr>
        <p:spPr bwMode="auto">
          <a:xfrm>
            <a:off x="2895600" y="2724308"/>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7" name="Straight Arrow Connector 26"/>
          <p:cNvCxnSpPr>
            <a:stCxn id="8" idx="3"/>
            <a:endCxn id="14" idx="2"/>
          </p:cNvCxnSpPr>
          <p:nvPr/>
        </p:nvCxnSpPr>
        <p:spPr bwMode="auto">
          <a:xfrm>
            <a:off x="2895600" y="2724308"/>
            <a:ext cx="1773382" cy="148420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9" idx="3"/>
            <a:endCxn id="12" idx="2"/>
          </p:cNvCxnSpPr>
          <p:nvPr/>
        </p:nvCxnSpPr>
        <p:spPr bwMode="auto">
          <a:xfrm flipV="1">
            <a:off x="3227109" y="1500448"/>
            <a:ext cx="1441873" cy="28521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 name="Straight Arrow Connector 28"/>
          <p:cNvCxnSpPr>
            <a:stCxn id="9" idx="3"/>
            <a:endCxn id="11" idx="2"/>
          </p:cNvCxnSpPr>
          <p:nvPr/>
        </p:nvCxnSpPr>
        <p:spPr bwMode="auto">
          <a:xfrm flipV="1">
            <a:off x="3227109" y="2114708"/>
            <a:ext cx="1441873" cy="22378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Arrow Connector 29"/>
          <p:cNvCxnSpPr>
            <a:stCxn id="9" idx="3"/>
            <a:endCxn id="13" idx="2"/>
          </p:cNvCxnSpPr>
          <p:nvPr/>
        </p:nvCxnSpPr>
        <p:spPr bwMode="auto">
          <a:xfrm flipV="1">
            <a:off x="3227109" y="2724308"/>
            <a:ext cx="1441873" cy="16282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 name="Straight Arrow Connector 30"/>
          <p:cNvCxnSpPr>
            <a:stCxn id="9" idx="3"/>
            <a:endCxn id="14" idx="2"/>
          </p:cNvCxnSpPr>
          <p:nvPr/>
        </p:nvCxnSpPr>
        <p:spPr bwMode="auto">
          <a:xfrm flipV="1">
            <a:off x="3227109" y="4208514"/>
            <a:ext cx="1441873" cy="14405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Arrow Connector 31"/>
          <p:cNvCxnSpPr>
            <a:stCxn id="12" idx="6"/>
            <a:endCxn id="15" idx="2"/>
          </p:cNvCxnSpPr>
          <p:nvPr/>
        </p:nvCxnSpPr>
        <p:spPr bwMode="auto">
          <a:xfrm>
            <a:off x="5126182" y="1500448"/>
            <a:ext cx="1396192" cy="8600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 name="Straight Arrow Connector 32"/>
          <p:cNvCxnSpPr>
            <a:stCxn id="11" idx="6"/>
            <a:endCxn id="15" idx="2"/>
          </p:cNvCxnSpPr>
          <p:nvPr/>
        </p:nvCxnSpPr>
        <p:spPr bwMode="auto">
          <a:xfrm>
            <a:off x="5126182" y="2114708"/>
            <a:ext cx="1396192" cy="24579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Straight Arrow Connector 33"/>
          <p:cNvCxnSpPr>
            <a:stCxn id="13" idx="6"/>
            <a:endCxn id="15" idx="2"/>
          </p:cNvCxnSpPr>
          <p:nvPr/>
        </p:nvCxnSpPr>
        <p:spPr bwMode="auto">
          <a:xfrm flipV="1">
            <a:off x="5126182" y="2360501"/>
            <a:ext cx="1396192" cy="36380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Arrow Connector 34"/>
          <p:cNvCxnSpPr>
            <a:stCxn id="14" idx="6"/>
            <a:endCxn id="15" idx="2"/>
          </p:cNvCxnSpPr>
          <p:nvPr/>
        </p:nvCxnSpPr>
        <p:spPr bwMode="auto">
          <a:xfrm flipV="1">
            <a:off x="5126182" y="2360501"/>
            <a:ext cx="1396192" cy="184801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6" name="TextBox 35"/>
          <p:cNvSpPr txBox="1"/>
          <p:nvPr/>
        </p:nvSpPr>
        <p:spPr>
          <a:xfrm>
            <a:off x="4040506" y="4651246"/>
            <a:ext cx="3655694" cy="461665"/>
          </a:xfrm>
          <a:prstGeom prst="rect">
            <a:avLst/>
          </a:prstGeom>
          <a:noFill/>
          <a:ln w="12700">
            <a:solidFill>
              <a:srgbClr val="C00000"/>
            </a:solidFill>
          </a:ln>
        </p:spPr>
        <p:txBody>
          <a:bodyPr wrap="square" rtlCol="0">
            <a:spAutoFit/>
          </a:bodyPr>
          <a:lstStyle/>
          <a:p>
            <a:pPr algn="ctr"/>
            <a:r>
              <a:rPr lang="en-US" dirty="0" smtClean="0">
                <a:solidFill>
                  <a:srgbClr val="C00000"/>
                </a:solidFill>
              </a:rPr>
              <a:t>Hidden Layers</a:t>
            </a:r>
            <a:endParaRPr lang="en-US" dirty="0">
              <a:solidFill>
                <a:srgbClr val="C00000"/>
              </a:solidFill>
            </a:endParaRPr>
          </a:p>
        </p:txBody>
      </p:sp>
      <p:sp>
        <p:nvSpPr>
          <p:cNvPr id="37" name="TextBox 36"/>
          <p:cNvSpPr txBox="1"/>
          <p:nvPr/>
        </p:nvSpPr>
        <p:spPr>
          <a:xfrm>
            <a:off x="8355849" y="2129667"/>
            <a:ext cx="367146" cy="461665"/>
          </a:xfrm>
          <a:prstGeom prst="rect">
            <a:avLst/>
          </a:prstGeom>
          <a:noFill/>
          <a:ln w="12700">
            <a:solidFill>
              <a:schemeClr val="tx1"/>
            </a:solidFill>
          </a:ln>
        </p:spPr>
        <p:txBody>
          <a:bodyPr wrap="square" rtlCol="0">
            <a:spAutoFit/>
          </a:bodyPr>
          <a:lstStyle/>
          <a:p>
            <a:r>
              <a:rPr lang="en-US" dirty="0" smtClean="0"/>
              <a:t>Y</a:t>
            </a:r>
            <a:endParaRPr lang="en-US" dirty="0"/>
          </a:p>
        </p:txBody>
      </p:sp>
      <p:cxnSp>
        <p:nvCxnSpPr>
          <p:cNvPr id="38" name="Straight Arrow Connector 37"/>
          <p:cNvCxnSpPr>
            <a:stCxn id="15" idx="6"/>
            <a:endCxn id="37" idx="1"/>
          </p:cNvCxnSpPr>
          <p:nvPr/>
        </p:nvCxnSpPr>
        <p:spPr bwMode="auto">
          <a:xfrm flipV="1">
            <a:off x="7276754" y="2360500"/>
            <a:ext cx="1079095"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9" name="TextBox 38"/>
          <p:cNvSpPr txBox="1"/>
          <p:nvPr/>
        </p:nvSpPr>
        <p:spPr>
          <a:xfrm>
            <a:off x="7953895" y="4642084"/>
            <a:ext cx="1143000" cy="461665"/>
          </a:xfrm>
          <a:prstGeom prst="rect">
            <a:avLst/>
          </a:prstGeom>
          <a:noFill/>
          <a:ln w="12700">
            <a:solidFill>
              <a:srgbClr val="C00000"/>
            </a:solidFill>
          </a:ln>
        </p:spPr>
        <p:txBody>
          <a:bodyPr wrap="square" rtlCol="0">
            <a:spAutoFit/>
          </a:bodyPr>
          <a:lstStyle/>
          <a:p>
            <a:r>
              <a:rPr lang="en-US" dirty="0" smtClean="0">
                <a:solidFill>
                  <a:srgbClr val="C00000"/>
                </a:solidFill>
              </a:rPr>
              <a:t>Output</a:t>
            </a:r>
            <a:endParaRPr lang="en-US" dirty="0">
              <a:solidFill>
                <a:srgbClr val="C00000"/>
              </a:solidFill>
            </a:endParaRPr>
          </a:p>
        </p:txBody>
      </p:sp>
      <p:sp>
        <p:nvSpPr>
          <p:cNvPr id="40" name="TextBox 39"/>
          <p:cNvSpPr txBox="1"/>
          <p:nvPr/>
        </p:nvSpPr>
        <p:spPr>
          <a:xfrm>
            <a:off x="4670367" y="1377217"/>
            <a:ext cx="590724" cy="276999"/>
          </a:xfrm>
          <a:prstGeom prst="rect">
            <a:avLst/>
          </a:prstGeom>
          <a:noFill/>
          <a:ln w="12700">
            <a:noFill/>
          </a:ln>
        </p:spPr>
        <p:txBody>
          <a:bodyPr wrap="square" rtlCol="0">
            <a:spAutoFit/>
          </a:bodyPr>
          <a:lstStyle/>
          <a:p>
            <a:r>
              <a:rPr lang="en-US" sz="1200" dirty="0"/>
              <a:t>a</a:t>
            </a:r>
            <a:r>
              <a:rPr lang="en-US" sz="1200" dirty="0" smtClean="0"/>
              <a:t>1</a:t>
            </a:r>
            <a:r>
              <a:rPr lang="en-US" sz="1200" baseline="30000" dirty="0" smtClean="0"/>
              <a:t>(1)</a:t>
            </a:r>
            <a:endParaRPr lang="en-US" sz="1200" baseline="30000" dirty="0"/>
          </a:p>
        </p:txBody>
      </p:sp>
      <p:sp>
        <p:nvSpPr>
          <p:cNvPr id="41" name="TextBox 40"/>
          <p:cNvSpPr txBox="1"/>
          <p:nvPr/>
        </p:nvSpPr>
        <p:spPr>
          <a:xfrm>
            <a:off x="4668982" y="1994284"/>
            <a:ext cx="590724" cy="276999"/>
          </a:xfrm>
          <a:prstGeom prst="rect">
            <a:avLst/>
          </a:prstGeom>
          <a:noFill/>
          <a:ln w="12700">
            <a:noFill/>
          </a:ln>
        </p:spPr>
        <p:txBody>
          <a:bodyPr wrap="square" rtlCol="0">
            <a:spAutoFit/>
          </a:bodyPr>
          <a:lstStyle/>
          <a:p>
            <a:r>
              <a:rPr lang="en-US" sz="1200" dirty="0" smtClean="0"/>
              <a:t>a</a:t>
            </a:r>
            <a:r>
              <a:rPr lang="en-US" sz="1200" dirty="0"/>
              <a:t>2</a:t>
            </a:r>
            <a:r>
              <a:rPr lang="en-US" sz="1200" baseline="30000" dirty="0" smtClean="0"/>
              <a:t>(1)</a:t>
            </a:r>
            <a:endParaRPr lang="en-US" sz="1200" baseline="30000" dirty="0"/>
          </a:p>
        </p:txBody>
      </p:sp>
      <p:sp>
        <p:nvSpPr>
          <p:cNvPr id="42" name="TextBox 41"/>
          <p:cNvSpPr txBox="1"/>
          <p:nvPr/>
        </p:nvSpPr>
        <p:spPr>
          <a:xfrm>
            <a:off x="4668982" y="2593836"/>
            <a:ext cx="590724" cy="276999"/>
          </a:xfrm>
          <a:prstGeom prst="rect">
            <a:avLst/>
          </a:prstGeom>
          <a:noFill/>
          <a:ln w="12700">
            <a:noFill/>
          </a:ln>
        </p:spPr>
        <p:txBody>
          <a:bodyPr wrap="square" rtlCol="0">
            <a:spAutoFit/>
          </a:bodyPr>
          <a:lstStyle/>
          <a:p>
            <a:r>
              <a:rPr lang="en-US" sz="1200" dirty="0" smtClean="0"/>
              <a:t>a3</a:t>
            </a:r>
            <a:r>
              <a:rPr lang="en-US" sz="1200" baseline="30000" dirty="0" smtClean="0"/>
              <a:t>(1)</a:t>
            </a:r>
            <a:endParaRPr lang="en-US" sz="1200" baseline="30000" dirty="0"/>
          </a:p>
        </p:txBody>
      </p:sp>
      <p:sp>
        <p:nvSpPr>
          <p:cNvPr id="43" name="TextBox 42"/>
          <p:cNvSpPr txBox="1"/>
          <p:nvPr/>
        </p:nvSpPr>
        <p:spPr>
          <a:xfrm>
            <a:off x="4446662" y="3773594"/>
            <a:ext cx="953068" cy="276999"/>
          </a:xfrm>
          <a:prstGeom prst="rect">
            <a:avLst/>
          </a:prstGeom>
          <a:noFill/>
          <a:ln w="12700">
            <a:noFill/>
          </a:ln>
        </p:spPr>
        <p:txBody>
          <a:bodyPr wrap="square" rtlCol="0">
            <a:spAutoFit/>
          </a:bodyPr>
          <a:lstStyle/>
          <a:p>
            <a:r>
              <a:rPr lang="en-US" sz="1200" dirty="0" smtClean="0"/>
              <a:t>a480000</a:t>
            </a:r>
            <a:r>
              <a:rPr lang="en-US" sz="1200" baseline="30000" dirty="0" smtClean="0"/>
              <a:t>(1)</a:t>
            </a:r>
            <a:endParaRPr lang="en-US" sz="1200" baseline="30000" dirty="0"/>
          </a:p>
        </p:txBody>
      </p:sp>
      <p:sp>
        <p:nvSpPr>
          <p:cNvPr id="44" name="TextBox 43"/>
          <p:cNvSpPr txBox="1"/>
          <p:nvPr/>
        </p:nvSpPr>
        <p:spPr>
          <a:xfrm>
            <a:off x="6655898" y="2242261"/>
            <a:ext cx="590724" cy="276999"/>
          </a:xfrm>
          <a:prstGeom prst="rect">
            <a:avLst/>
          </a:prstGeom>
          <a:noFill/>
          <a:ln w="12700">
            <a:noFill/>
          </a:ln>
        </p:spPr>
        <p:txBody>
          <a:bodyPr wrap="square" rtlCol="0">
            <a:spAutoFit/>
          </a:bodyPr>
          <a:lstStyle/>
          <a:p>
            <a:r>
              <a:rPr lang="en-US" sz="1200" dirty="0" smtClean="0"/>
              <a:t>a1</a:t>
            </a:r>
            <a:r>
              <a:rPr lang="en-US" sz="1200" baseline="30000" dirty="0" smtClean="0"/>
              <a:t>(2)</a:t>
            </a:r>
            <a:endParaRPr lang="en-US" sz="1200" baseline="30000" dirty="0"/>
          </a:p>
        </p:txBody>
      </p:sp>
      <p:cxnSp>
        <p:nvCxnSpPr>
          <p:cNvPr id="60" name="Straight Connector 59"/>
          <p:cNvCxnSpPr/>
          <p:nvPr/>
        </p:nvCxnSpPr>
        <p:spPr bwMode="auto">
          <a:xfrm>
            <a:off x="2667000" y="3157072"/>
            <a:ext cx="0" cy="739330"/>
          </a:xfrm>
          <a:prstGeom prst="line">
            <a:avLst/>
          </a:prstGeom>
          <a:solidFill>
            <a:schemeClr val="accent1"/>
          </a:solidFill>
          <a:ln w="38100" cap="flat" cmpd="sng" algn="ctr">
            <a:solidFill>
              <a:schemeClr val="tx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699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0" end="0"/>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36" grpId="0" animBg="1"/>
      <p:bldP spid="37" grpId="0" animBg="1"/>
      <p:bldP spid="39" grpId="0" animBg="1"/>
      <p:bldP spid="40" grpId="0"/>
      <p:bldP spid="41" grpId="0"/>
      <p:bldP spid="42" grpId="0"/>
      <p:bldP spid="43" grpId="0"/>
      <p:bldP spid="4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534400" cy="1143000"/>
          </a:xfrm>
        </p:spPr>
        <p:txBody>
          <a:bodyPr/>
          <a:lstStyle/>
          <a:p>
            <a:r>
              <a:rPr lang="en-US" dirty="0" smtClean="0"/>
              <a:t>Let us see how convolutional layers help.</a:t>
            </a:r>
            <a:endParaRPr lang="en-US" dirty="0"/>
          </a:p>
        </p:txBody>
      </p:sp>
    </p:spTree>
    <p:extLst>
      <p:ext uri="{BB962C8B-B14F-4D97-AF65-F5344CB8AC3E}">
        <p14:creationId xmlns:p14="http://schemas.microsoft.com/office/powerpoint/2010/main" val="22274479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772400" cy="1143000"/>
          </a:xfrm>
        </p:spPr>
        <p:txBody>
          <a:bodyPr/>
          <a:lstStyle/>
          <a:p>
            <a:r>
              <a:rPr lang="en-US" dirty="0" smtClean="0"/>
              <a:t>Convolutional Layers</a:t>
            </a:r>
            <a:endParaRPr lang="en-US" dirty="0"/>
          </a:p>
        </p:txBody>
      </p:sp>
      <p:sp>
        <p:nvSpPr>
          <p:cNvPr id="3" name="Content Placeholder 2"/>
          <p:cNvSpPr>
            <a:spLocks noGrp="1"/>
          </p:cNvSpPr>
          <p:nvPr>
            <p:ph idx="1"/>
          </p:nvPr>
        </p:nvSpPr>
        <p:spPr>
          <a:xfrm>
            <a:off x="381000" y="1246522"/>
            <a:ext cx="7772400" cy="539844"/>
          </a:xfrm>
        </p:spPr>
        <p:txBody>
          <a:bodyPr/>
          <a:lstStyle/>
          <a:p>
            <a:r>
              <a:rPr lang="en-US" dirty="0" smtClean="0"/>
              <a:t>Filter</a:t>
            </a:r>
            <a:endParaRPr lang="en-US" dirty="0"/>
          </a:p>
        </p:txBody>
      </p:sp>
      <p:pic>
        <p:nvPicPr>
          <p:cNvPr id="47" name="Picture 46"/>
          <p:cNvPicPr>
            <a:picLocks/>
          </p:cNvPicPr>
          <p:nvPr/>
        </p:nvPicPr>
        <p:blipFill>
          <a:blip r:embed="rId2"/>
          <a:stretch>
            <a:fillRect/>
          </a:stretch>
        </p:blipFill>
        <p:spPr>
          <a:xfrm>
            <a:off x="727330" y="1981200"/>
            <a:ext cx="3273169" cy="2526535"/>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329" y="1990325"/>
            <a:ext cx="3273169" cy="2541240"/>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0201" y="2286000"/>
            <a:ext cx="3032656" cy="2253868"/>
          </a:xfrm>
          <a:prstGeom prst="rect">
            <a:avLst/>
          </a:prstGeom>
        </p:spPr>
      </p:pic>
      <p:grpSp>
        <p:nvGrpSpPr>
          <p:cNvPr id="50" name="Group 49"/>
          <p:cNvGrpSpPr/>
          <p:nvPr/>
        </p:nvGrpSpPr>
        <p:grpSpPr>
          <a:xfrm>
            <a:off x="2971800" y="1143000"/>
            <a:ext cx="762000" cy="954107"/>
            <a:chOff x="2095500" y="1904999"/>
            <a:chExt cx="762000" cy="954107"/>
          </a:xfrm>
        </p:grpSpPr>
        <p:sp>
          <p:nvSpPr>
            <p:cNvPr id="51" name="TextBox 50"/>
            <p:cNvSpPr txBox="1"/>
            <p:nvPr/>
          </p:nvSpPr>
          <p:spPr>
            <a:xfrm>
              <a:off x="2133600" y="1904999"/>
              <a:ext cx="685800" cy="954107"/>
            </a:xfrm>
            <a:prstGeom prst="rect">
              <a:avLst/>
            </a:prstGeom>
            <a:noFill/>
          </p:spPr>
          <p:txBody>
            <a:bodyPr wrap="square" rtlCol="0">
              <a:spAutoFit/>
            </a:bodyPr>
            <a:lstStyle/>
            <a:p>
              <a:r>
                <a:rPr lang="en-US" sz="1400" dirty="0">
                  <a:latin typeface="Garamond" charset="0"/>
                  <a:ea typeface="Garamond" charset="0"/>
                  <a:cs typeface="Garamond" charset="0"/>
                </a:rPr>
                <a:t>0   1  0</a:t>
              </a:r>
            </a:p>
            <a:p>
              <a:r>
                <a:rPr lang="en-US" sz="1400" dirty="0">
                  <a:latin typeface="Garamond" charset="0"/>
                  <a:ea typeface="Garamond" charset="0"/>
                  <a:cs typeface="Garamond" charset="0"/>
                </a:rPr>
                <a:t>1  -4  1</a:t>
              </a:r>
            </a:p>
            <a:p>
              <a:r>
                <a:rPr lang="en-US" sz="1400" dirty="0">
                  <a:latin typeface="Garamond" charset="0"/>
                  <a:ea typeface="Garamond" charset="0"/>
                  <a:cs typeface="Garamond" charset="0"/>
                </a:rPr>
                <a:t>0   1  0</a:t>
              </a:r>
            </a:p>
            <a:p>
              <a:endParaRPr lang="en-US" sz="1400" dirty="0">
                <a:latin typeface="Garamond" charset="0"/>
                <a:ea typeface="Garamond" charset="0"/>
                <a:cs typeface="Garamond" charset="0"/>
              </a:endParaRPr>
            </a:p>
          </p:txBody>
        </p:sp>
        <p:sp>
          <p:nvSpPr>
            <p:cNvPr id="52" name="Double Bracket 51"/>
            <p:cNvSpPr/>
            <p:nvPr/>
          </p:nvSpPr>
          <p:spPr bwMode="auto">
            <a:xfrm>
              <a:off x="2095500" y="1973349"/>
              <a:ext cx="762000" cy="6096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gr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8" y="2093847"/>
            <a:ext cx="393700" cy="393700"/>
          </a:xfrm>
          <a:prstGeom prst="rect">
            <a:avLst/>
          </a:prstGeom>
          <a:ln w="57150">
            <a:solidFill>
              <a:srgbClr val="F7615A"/>
            </a:solidFill>
          </a:ln>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1298088"/>
            <a:ext cx="393700" cy="393700"/>
          </a:xfrm>
          <a:prstGeom prst="rect">
            <a:avLst/>
          </a:prstGeom>
          <a:ln w="57150">
            <a:solidFill>
              <a:srgbClr val="F7615A"/>
            </a:solidFill>
          </a:ln>
        </p:spPr>
      </p:pic>
      <p:sp>
        <p:nvSpPr>
          <p:cNvPr id="55" name="TextBox 54"/>
          <p:cNvSpPr txBox="1"/>
          <p:nvPr/>
        </p:nvSpPr>
        <p:spPr>
          <a:xfrm>
            <a:off x="1836130" y="4810914"/>
            <a:ext cx="1211870" cy="338554"/>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Input Image</a:t>
            </a:r>
          </a:p>
        </p:txBody>
      </p:sp>
      <p:sp>
        <p:nvSpPr>
          <p:cNvPr id="56" name="TextBox 55"/>
          <p:cNvSpPr txBox="1"/>
          <p:nvPr/>
        </p:nvSpPr>
        <p:spPr>
          <a:xfrm>
            <a:off x="6408130" y="4810914"/>
            <a:ext cx="1669070" cy="338554"/>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Convoluted Image</a:t>
            </a:r>
          </a:p>
        </p:txBody>
      </p:sp>
      <p:sp>
        <p:nvSpPr>
          <p:cNvPr id="57" name="Rectangle 56"/>
          <p:cNvSpPr/>
          <p:nvPr/>
        </p:nvSpPr>
        <p:spPr>
          <a:xfrm>
            <a:off x="121920" y="5334000"/>
            <a:ext cx="8991600" cy="441339"/>
          </a:xfrm>
          <a:prstGeom prst="rect">
            <a:avLst/>
          </a:prstGeom>
        </p:spPr>
        <p:txBody>
          <a:bodyPr wrap="square">
            <a:spAutoFit/>
          </a:bodyPr>
          <a:lstStyle/>
          <a:p>
            <a:pPr marL="342900" indent="-342900">
              <a:lnSpc>
                <a:spcPct val="120000"/>
              </a:lnSpc>
              <a:buClr>
                <a:srgbClr val="C00000"/>
              </a:buClr>
              <a:buFont typeface="Wingdings" panose="05000000000000000000" pitchFamily="2" charset="2"/>
              <a:buChar char="§"/>
            </a:pPr>
            <a:r>
              <a:rPr lang="en-US" altLang="zh-CN" sz="2000" dirty="0">
                <a:latin typeface="Garamond" panose="02020404030301010803" pitchFamily="18" charset="0"/>
              </a:rPr>
              <a:t>Inspired by the neurophysiological experiments conducted by </a:t>
            </a:r>
            <a:r>
              <a:rPr lang="en-US" altLang="zh-CN" sz="2000" dirty="0" smtClean="0">
                <a:latin typeface="Garamond" panose="02020404030301010803" pitchFamily="18" charset="0"/>
              </a:rPr>
              <a:t>Hubel and </a:t>
            </a:r>
            <a:r>
              <a:rPr lang="en-US" altLang="zh-CN" sz="2000" dirty="0">
                <a:latin typeface="Garamond" panose="02020404030301010803" pitchFamily="18" charset="0"/>
              </a:rPr>
              <a:t>Wiesel </a:t>
            </a:r>
            <a:r>
              <a:rPr lang="en-US" altLang="zh-CN" sz="2000" dirty="0" smtClean="0">
                <a:latin typeface="Garamond" panose="02020404030301010803" pitchFamily="18" charset="0"/>
              </a:rPr>
              <a:t>1962.</a:t>
            </a:r>
          </a:p>
        </p:txBody>
      </p:sp>
    </p:spTree>
    <p:extLst>
      <p:ext uri="{BB962C8B-B14F-4D97-AF65-F5344CB8AC3E}">
        <p14:creationId xmlns:p14="http://schemas.microsoft.com/office/powerpoint/2010/main" val="114148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00348 -0.00533 L 0.32014 -0.00533 " pathEditMode="relative" rAng="0" ptsTypes="AA">
                                      <p:cBhvr>
                                        <p:cTn id="28" dur="500" fill="hold"/>
                                        <p:tgtEl>
                                          <p:spTgt spid="53"/>
                                        </p:tgtEl>
                                        <p:attrNameLst>
                                          <p:attrName>ppt_x</p:attrName>
                                          <p:attrName>ppt_y</p:attrName>
                                        </p:attrNameLst>
                                      </p:cBhvr>
                                      <p:rCtr x="15833" y="0"/>
                                    </p:animMotion>
                                  </p:childTnLst>
                                </p:cTn>
                              </p:par>
                            </p:childTnLst>
                          </p:cTn>
                        </p:par>
                        <p:par>
                          <p:cTn id="29" fill="hold">
                            <p:stCondLst>
                              <p:cond delay="500"/>
                            </p:stCondLst>
                            <p:childTnLst>
                              <p:par>
                                <p:cTn id="30" presetID="0" presetClass="path" presetSubtype="0" accel="50000" decel="50000" fill="hold" nodeType="afterEffect">
                                  <p:stCondLst>
                                    <p:cond delay="0"/>
                                  </p:stCondLst>
                                  <p:childTnLst>
                                    <p:animMotion origin="layout" path="M 0.32014 -0.00533 L 0.32014 0.07245 " pathEditMode="relative" rAng="0" ptsTypes="AA">
                                      <p:cBhvr>
                                        <p:cTn id="31" dur="100" fill="hold"/>
                                        <p:tgtEl>
                                          <p:spTgt spid="53"/>
                                        </p:tgtEl>
                                        <p:attrNameLst>
                                          <p:attrName>ppt_x</p:attrName>
                                          <p:attrName>ppt_y</p:attrName>
                                        </p:attrNameLst>
                                      </p:cBhvr>
                                      <p:rCtr x="0" y="3889"/>
                                    </p:animMotion>
                                  </p:childTnLst>
                                </p:cTn>
                              </p:par>
                            </p:childTnLst>
                          </p:cTn>
                        </p:par>
                        <p:par>
                          <p:cTn id="32" fill="hold">
                            <p:stCondLst>
                              <p:cond delay="600"/>
                            </p:stCondLst>
                            <p:childTnLst>
                              <p:par>
                                <p:cTn id="33" presetID="0" presetClass="path" presetSubtype="0" accel="50000" decel="50000" fill="hold" nodeType="afterEffect">
                                  <p:stCondLst>
                                    <p:cond delay="0"/>
                                  </p:stCondLst>
                                  <p:childTnLst>
                                    <p:animMotion origin="layout" path="M 0.32014 0.07245 L 0.00348 0.07245 " pathEditMode="relative" rAng="0" ptsTypes="AA">
                                      <p:cBhvr>
                                        <p:cTn id="34" dur="200" fill="hold"/>
                                        <p:tgtEl>
                                          <p:spTgt spid="53"/>
                                        </p:tgtEl>
                                        <p:attrNameLst>
                                          <p:attrName>ppt_x</p:attrName>
                                          <p:attrName>ppt_y</p:attrName>
                                        </p:attrNameLst>
                                      </p:cBhvr>
                                      <p:rCtr x="-15833" y="0"/>
                                    </p:animMotion>
                                  </p:childTnLst>
                                </p:cTn>
                              </p:par>
                            </p:childTnLst>
                          </p:cTn>
                        </p:par>
                        <p:par>
                          <p:cTn id="35" fill="hold">
                            <p:stCondLst>
                              <p:cond delay="800"/>
                            </p:stCondLst>
                            <p:childTnLst>
                              <p:par>
                                <p:cTn id="36" presetID="0" presetClass="path" presetSubtype="0" accel="50000" decel="50000" fill="hold" nodeType="afterEffect">
                                  <p:stCondLst>
                                    <p:cond delay="0"/>
                                  </p:stCondLst>
                                  <p:childTnLst>
                                    <p:animMotion origin="layout" path="M 0.00348 0.13912 L 0.32014 0.13912 " pathEditMode="relative" rAng="0" ptsTypes="AA">
                                      <p:cBhvr>
                                        <p:cTn id="37" dur="200" fill="hold"/>
                                        <p:tgtEl>
                                          <p:spTgt spid="53"/>
                                        </p:tgtEl>
                                        <p:attrNameLst>
                                          <p:attrName>ppt_x</p:attrName>
                                          <p:attrName>ppt_y</p:attrName>
                                        </p:attrNameLst>
                                      </p:cBhvr>
                                      <p:rCtr x="15833" y="0"/>
                                    </p:animMotion>
                                  </p:childTnLst>
                                </p:cTn>
                              </p:par>
                            </p:childTnLst>
                          </p:cTn>
                        </p:par>
                        <p:par>
                          <p:cTn id="38" fill="hold">
                            <p:stCondLst>
                              <p:cond delay="1000"/>
                            </p:stCondLst>
                            <p:childTnLst>
                              <p:par>
                                <p:cTn id="39" presetID="0" presetClass="path" presetSubtype="0" accel="50000" decel="50000" fill="hold" nodeType="afterEffect">
                                  <p:stCondLst>
                                    <p:cond delay="0"/>
                                  </p:stCondLst>
                                  <p:childTnLst>
                                    <p:animMotion origin="layout" path="M 0.32014 0.13912 L 0.32014 0.20578 " pathEditMode="relative" rAng="0" ptsTypes="AA">
                                      <p:cBhvr>
                                        <p:cTn id="40" dur="100" fill="hold"/>
                                        <p:tgtEl>
                                          <p:spTgt spid="53"/>
                                        </p:tgtEl>
                                        <p:attrNameLst>
                                          <p:attrName>ppt_x</p:attrName>
                                          <p:attrName>ppt_y</p:attrName>
                                        </p:attrNameLst>
                                      </p:cBhvr>
                                      <p:rCtr x="0" y="3333"/>
                                    </p:animMotion>
                                  </p:childTnLst>
                                </p:cTn>
                              </p:par>
                            </p:childTnLst>
                          </p:cTn>
                        </p:par>
                        <p:par>
                          <p:cTn id="41" fill="hold">
                            <p:stCondLst>
                              <p:cond delay="1100"/>
                            </p:stCondLst>
                            <p:childTnLst>
                              <p:par>
                                <p:cTn id="42" presetID="0" presetClass="path" presetSubtype="0" accel="50000" decel="50000" fill="hold" nodeType="afterEffect">
                                  <p:stCondLst>
                                    <p:cond delay="0"/>
                                  </p:stCondLst>
                                  <p:childTnLst>
                                    <p:animMotion origin="layout" path="M 0.32014 0.20578 L 0.00348 0.20578 " pathEditMode="relative" rAng="0" ptsTypes="AA">
                                      <p:cBhvr>
                                        <p:cTn id="43" dur="200" fill="hold"/>
                                        <p:tgtEl>
                                          <p:spTgt spid="53"/>
                                        </p:tgtEl>
                                        <p:attrNameLst>
                                          <p:attrName>ppt_x</p:attrName>
                                          <p:attrName>ppt_y</p:attrName>
                                        </p:attrNameLst>
                                      </p:cBhvr>
                                      <p:rCtr x="-15833" y="0"/>
                                    </p:animMotion>
                                  </p:childTnLst>
                                </p:cTn>
                              </p:par>
                            </p:childTnLst>
                          </p:cTn>
                        </p:par>
                        <p:par>
                          <p:cTn id="44" fill="hold">
                            <p:stCondLst>
                              <p:cond delay="1300"/>
                            </p:stCondLst>
                            <p:childTnLst>
                              <p:par>
                                <p:cTn id="45" presetID="0" presetClass="path" presetSubtype="0" accel="50000" decel="50000" fill="hold" nodeType="afterEffect">
                                  <p:stCondLst>
                                    <p:cond delay="0"/>
                                  </p:stCondLst>
                                  <p:childTnLst>
                                    <p:animMotion origin="layout" path="M 0.00348 0.20578 L 0.00348 0.27245 " pathEditMode="relative" rAng="0" ptsTypes="AA">
                                      <p:cBhvr>
                                        <p:cTn id="46" dur="100" fill="hold"/>
                                        <p:tgtEl>
                                          <p:spTgt spid="53"/>
                                        </p:tgtEl>
                                        <p:attrNameLst>
                                          <p:attrName>ppt_x</p:attrName>
                                          <p:attrName>ppt_y</p:attrName>
                                        </p:attrNameLst>
                                      </p:cBhvr>
                                      <p:rCtr x="0" y="3333"/>
                                    </p:animMotion>
                                  </p:childTnLst>
                                </p:cTn>
                              </p:par>
                            </p:childTnLst>
                          </p:cTn>
                        </p:par>
                        <p:par>
                          <p:cTn id="47" fill="hold">
                            <p:stCondLst>
                              <p:cond delay="1400"/>
                            </p:stCondLst>
                            <p:childTnLst>
                              <p:par>
                                <p:cTn id="48" presetID="0" presetClass="path" presetSubtype="0" accel="50000" decel="50000" fill="hold" nodeType="afterEffect">
                                  <p:stCondLst>
                                    <p:cond delay="0"/>
                                  </p:stCondLst>
                                  <p:childTnLst>
                                    <p:animMotion origin="layout" path="M 0.00348 0.27245 L 0.32014 0.27245 " pathEditMode="relative" rAng="0" ptsTypes="AA">
                                      <p:cBhvr>
                                        <p:cTn id="49" dur="200" fill="hold"/>
                                        <p:tgtEl>
                                          <p:spTgt spid="53"/>
                                        </p:tgtEl>
                                        <p:attrNameLst>
                                          <p:attrName>ppt_x</p:attrName>
                                          <p:attrName>ppt_y</p:attrName>
                                        </p:attrNameLst>
                                      </p:cBhvr>
                                      <p:rCtr x="15833" y="0"/>
                                    </p:animMotion>
                                  </p:childTnLst>
                                </p:cTn>
                              </p:par>
                            </p:childTnLst>
                          </p:cTn>
                        </p:par>
                        <p:par>
                          <p:cTn id="50" fill="hold">
                            <p:stCondLst>
                              <p:cond delay="1600"/>
                            </p:stCondLst>
                            <p:childTnLst>
                              <p:par>
                                <p:cTn id="51" presetID="0" presetClass="path" presetSubtype="0" accel="50000" decel="50000" fill="hold" nodeType="afterEffect">
                                  <p:stCondLst>
                                    <p:cond delay="0"/>
                                  </p:stCondLst>
                                  <p:childTnLst>
                                    <p:animMotion origin="layout" path="M 0.32014 0.3169 L 0.00348 0.3169 " pathEditMode="relative" rAng="0" ptsTypes="AA">
                                      <p:cBhvr>
                                        <p:cTn id="52" dur="200" fill="hold"/>
                                        <p:tgtEl>
                                          <p:spTgt spid="53"/>
                                        </p:tgtEl>
                                        <p:attrNameLst>
                                          <p:attrName>ppt_x</p:attrName>
                                          <p:attrName>ppt_y</p:attrName>
                                        </p:attrNameLst>
                                      </p:cBhvr>
                                      <p:rCtr x="-15833" y="0"/>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4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772400" cy="1143000"/>
          </a:xfrm>
        </p:spPr>
        <p:txBody>
          <a:bodyPr/>
          <a:lstStyle/>
          <a:p>
            <a:r>
              <a:rPr lang="en-US" dirty="0" smtClean="0"/>
              <a:t>Convolutional Layers</a:t>
            </a:r>
            <a:endParaRPr lang="en-US" dirty="0"/>
          </a:p>
        </p:txBody>
      </p:sp>
      <p:sp>
        <p:nvSpPr>
          <p:cNvPr id="3" name="Content Placeholder 2"/>
          <p:cNvSpPr>
            <a:spLocks noGrp="1"/>
          </p:cNvSpPr>
          <p:nvPr>
            <p:ph idx="1"/>
          </p:nvPr>
        </p:nvSpPr>
        <p:spPr>
          <a:xfrm>
            <a:off x="381000" y="1246522"/>
            <a:ext cx="7772400" cy="539844"/>
          </a:xfrm>
        </p:spPr>
        <p:txBody>
          <a:bodyPr/>
          <a:lstStyle/>
          <a:p>
            <a:r>
              <a:rPr lang="en-US" dirty="0" smtClean="0"/>
              <a:t>What is Convolution?</a:t>
            </a:r>
            <a:endParaRPr lang="en-US" dirty="0"/>
          </a:p>
        </p:txBody>
      </p:sp>
      <p:sp>
        <p:nvSpPr>
          <p:cNvPr id="55" name="TextBox 54"/>
          <p:cNvSpPr txBox="1"/>
          <p:nvPr/>
        </p:nvSpPr>
        <p:spPr>
          <a:xfrm>
            <a:off x="1143000" y="4343400"/>
            <a:ext cx="1211870" cy="338554"/>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Input Image</a:t>
            </a:r>
          </a:p>
        </p:txBody>
      </p:sp>
      <p:sp>
        <p:nvSpPr>
          <p:cNvPr id="56" name="TextBox 55"/>
          <p:cNvSpPr txBox="1"/>
          <p:nvPr/>
        </p:nvSpPr>
        <p:spPr>
          <a:xfrm>
            <a:off x="6484330" y="4343400"/>
            <a:ext cx="1669070" cy="584775"/>
          </a:xfrm>
          <a:prstGeom prst="rect">
            <a:avLst/>
          </a:prstGeom>
          <a:solidFill>
            <a:srgbClr val="F7615A"/>
          </a:solidFill>
        </p:spPr>
        <p:txBody>
          <a:bodyPr wrap="square" rtlCol="0">
            <a:spAutoFit/>
          </a:bodyPr>
          <a:lstStyle/>
          <a:p>
            <a:r>
              <a:rPr lang="en-US" sz="1600" dirty="0" smtClean="0">
                <a:solidFill>
                  <a:schemeClr val="bg1"/>
                </a:solidFill>
                <a:latin typeface="Garamond" charset="0"/>
                <a:ea typeface="Garamond" charset="0"/>
                <a:cs typeface="Garamond" charset="0"/>
              </a:rPr>
              <a:t>Convolved Image</a:t>
            </a:r>
          </a:p>
          <a:p>
            <a:pPr algn="ctr"/>
            <a:r>
              <a:rPr lang="en-US" sz="1600" dirty="0" smtClean="0">
                <a:solidFill>
                  <a:schemeClr val="bg1"/>
                </a:solidFill>
                <a:latin typeface="Garamond" charset="0"/>
                <a:ea typeface="Garamond" charset="0"/>
                <a:cs typeface="Garamond" charset="0"/>
              </a:rPr>
              <a:t>(Feature Map)</a:t>
            </a:r>
            <a:endParaRPr lang="en-US" sz="1600" dirty="0">
              <a:solidFill>
                <a:schemeClr val="bg1"/>
              </a:solidFill>
              <a:latin typeface="Garamond" charset="0"/>
              <a:ea typeface="Garamond" charset="0"/>
              <a:cs typeface="Garamond" charset="0"/>
            </a:endParaRPr>
          </a:p>
        </p:txBody>
      </p:sp>
      <p:graphicFrame>
        <p:nvGraphicFramePr>
          <p:cNvPr id="4" name="Table 3"/>
          <p:cNvGraphicFramePr>
            <a:graphicFrameLocks noGrp="1"/>
          </p:cNvGraphicFramePr>
          <p:nvPr>
            <p:extLst/>
          </p:nvPr>
        </p:nvGraphicFramePr>
        <p:xfrm>
          <a:off x="609600" y="2362200"/>
          <a:ext cx="2438400" cy="15240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381000">
                <a:tc>
                  <a:txBody>
                    <a:bodyPr/>
                    <a:lstStyle/>
                    <a:p>
                      <a:pPr algn="ctr"/>
                      <a:r>
                        <a:rPr lang="en-US" b="0" dirty="0" smtClean="0">
                          <a:solidFill>
                            <a:srgbClr val="C00000"/>
                          </a:solidFill>
                        </a:rPr>
                        <a:t>a</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rgbClr val="C00000"/>
                          </a:solidFill>
                        </a:rPr>
                        <a:t>b</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rgbClr val="C00000"/>
                          </a:solidFill>
                        </a:rPr>
                        <a:t>c</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rgbClr val="C00000"/>
                          </a:solidFill>
                        </a:rPr>
                        <a:t>d</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000">
                <a:tc>
                  <a:txBody>
                    <a:bodyPr/>
                    <a:lstStyle/>
                    <a:p>
                      <a:pPr algn="ctr"/>
                      <a:r>
                        <a:rPr lang="en-US" dirty="0" smtClean="0">
                          <a:solidFill>
                            <a:srgbClr val="C00000"/>
                          </a:solidFill>
                        </a:rPr>
                        <a:t>e</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C00000"/>
                          </a:solidFill>
                        </a:rPr>
                        <a:t>f</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C00000"/>
                          </a:solidFill>
                        </a:rPr>
                        <a:t>g</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C00000"/>
                          </a:solidFill>
                        </a:rPr>
                        <a:t>h</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1000">
                <a:tc>
                  <a:txBody>
                    <a:bodyPr/>
                    <a:lstStyle/>
                    <a:p>
                      <a:pPr algn="ctr"/>
                      <a:r>
                        <a:rPr lang="en-US" dirty="0" err="1" smtClean="0">
                          <a:solidFill>
                            <a:srgbClr val="C00000"/>
                          </a:solidFill>
                        </a:rPr>
                        <a:t>i</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C00000"/>
                          </a:solidFill>
                        </a:rPr>
                        <a:t>j</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C00000"/>
                          </a:solidFill>
                        </a:rPr>
                        <a:t>k</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C00000"/>
                          </a:solidFill>
                        </a:rPr>
                        <a:t>l</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000">
                <a:tc>
                  <a:txBody>
                    <a:bodyPr/>
                    <a:lstStyle/>
                    <a:p>
                      <a:pPr algn="ctr"/>
                      <a:r>
                        <a:rPr lang="en-US" dirty="0" smtClean="0">
                          <a:solidFill>
                            <a:srgbClr val="C00000"/>
                          </a:solidFill>
                        </a:rPr>
                        <a:t>m</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C00000"/>
                          </a:solidFill>
                        </a:rPr>
                        <a:t>n</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C00000"/>
                          </a:solidFill>
                        </a:rPr>
                        <a:t>o</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C00000"/>
                          </a:solidFill>
                        </a:rPr>
                        <a:t>p</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nvPr>
        </p:nvGraphicFramePr>
        <p:xfrm>
          <a:off x="3886200" y="2362200"/>
          <a:ext cx="1219200" cy="7620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81000">
                <a:tc>
                  <a:txBody>
                    <a:bodyPr/>
                    <a:lstStyle/>
                    <a:p>
                      <a:pPr algn="ctr"/>
                      <a:r>
                        <a:rPr lang="en-US" b="0" dirty="0" smtClean="0">
                          <a:solidFill>
                            <a:srgbClr val="C00000"/>
                          </a:solidFill>
                        </a:rPr>
                        <a:t>w1</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tc>
                  <a:txBody>
                    <a:bodyPr/>
                    <a:lstStyle/>
                    <a:p>
                      <a:pPr algn="ctr"/>
                      <a:r>
                        <a:rPr lang="en-US" b="0" dirty="0" smtClean="0">
                          <a:solidFill>
                            <a:srgbClr val="C00000"/>
                          </a:solidFill>
                        </a:rPr>
                        <a:t>w2</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0000"/>
                  </a:ext>
                </a:extLst>
              </a:tr>
              <a:tr h="381000">
                <a:tc>
                  <a:txBody>
                    <a:bodyPr/>
                    <a:lstStyle/>
                    <a:p>
                      <a:pPr algn="ctr"/>
                      <a:r>
                        <a:rPr lang="en-US" dirty="0" smtClean="0">
                          <a:solidFill>
                            <a:srgbClr val="C00000"/>
                          </a:solidFill>
                        </a:rPr>
                        <a:t>w3</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tc>
                  <a:txBody>
                    <a:bodyPr/>
                    <a:lstStyle/>
                    <a:p>
                      <a:pPr algn="ctr"/>
                      <a:r>
                        <a:rPr lang="en-US" dirty="0" smtClean="0">
                          <a:solidFill>
                            <a:srgbClr val="C00000"/>
                          </a:solidFill>
                        </a:rPr>
                        <a:t>w4</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0001"/>
                  </a:ext>
                </a:extLst>
              </a:tr>
            </a:tbl>
          </a:graphicData>
        </a:graphic>
      </p:graphicFrame>
      <p:sp>
        <p:nvSpPr>
          <p:cNvPr id="17" name="TextBox 16"/>
          <p:cNvSpPr txBox="1"/>
          <p:nvPr/>
        </p:nvSpPr>
        <p:spPr>
          <a:xfrm>
            <a:off x="3895898" y="4343400"/>
            <a:ext cx="1211870" cy="338554"/>
          </a:xfrm>
          <a:prstGeom prst="rect">
            <a:avLst/>
          </a:prstGeom>
          <a:solidFill>
            <a:srgbClr val="F7615A"/>
          </a:solidFill>
        </p:spPr>
        <p:txBody>
          <a:bodyPr wrap="square" rtlCol="0">
            <a:spAutoFit/>
          </a:bodyPr>
          <a:lstStyle/>
          <a:p>
            <a:pPr algn="ctr"/>
            <a:r>
              <a:rPr lang="en-US" sz="1600" dirty="0" smtClean="0">
                <a:solidFill>
                  <a:schemeClr val="bg1"/>
                </a:solidFill>
                <a:latin typeface="Garamond" charset="0"/>
                <a:ea typeface="Garamond" charset="0"/>
                <a:cs typeface="Garamond" charset="0"/>
              </a:rPr>
              <a:t>Filter</a:t>
            </a:r>
            <a:endParaRPr lang="en-US" sz="1600" dirty="0">
              <a:solidFill>
                <a:schemeClr val="bg1"/>
              </a:solidFill>
              <a:latin typeface="Garamond" charset="0"/>
              <a:ea typeface="Garamond" charset="0"/>
              <a:cs typeface="Garamond" charset="0"/>
            </a:endParaRPr>
          </a:p>
        </p:txBody>
      </p:sp>
      <p:graphicFrame>
        <p:nvGraphicFramePr>
          <p:cNvPr id="6" name="Table 5"/>
          <p:cNvGraphicFramePr>
            <a:graphicFrameLocks noGrp="1"/>
          </p:cNvGraphicFramePr>
          <p:nvPr>
            <p:extLst/>
          </p:nvPr>
        </p:nvGraphicFramePr>
        <p:xfrm>
          <a:off x="6341225" y="2590800"/>
          <a:ext cx="1828800" cy="11430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81000">
                <a:tc>
                  <a:txBody>
                    <a:bodyPr/>
                    <a:lstStyle/>
                    <a:p>
                      <a:pPr algn="ctr"/>
                      <a:r>
                        <a:rPr lang="en-US" b="0" dirty="0" smtClean="0">
                          <a:solidFill>
                            <a:srgbClr val="C00000"/>
                          </a:solidFill>
                        </a:rPr>
                        <a:t>h1</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rgbClr val="C00000"/>
                          </a:solidFill>
                        </a:rPr>
                        <a:t>h2</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00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100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4498571" y="1578685"/>
                <a:ext cx="43421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1=</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𝑤</m:t>
                          </m:r>
                          <m:r>
                            <a:rPr lang="en-US" sz="1800" b="0" i="1" smtClean="0">
                              <a:latin typeface="Cambria Math" panose="02040503050406030204" pitchFamily="18" charset="0"/>
                            </a:rPr>
                            <m:t>1+</m:t>
                          </m:r>
                          <m:r>
                            <a:rPr lang="en-US" sz="1800" b="0" i="1" smtClean="0">
                              <a:latin typeface="Cambria Math" panose="02040503050406030204" pitchFamily="18" charset="0"/>
                            </a:rPr>
                            <m:t>𝑏</m:t>
                          </m:r>
                          <m:r>
                            <a:rPr lang="en-US" sz="1800" b="0" i="1" smtClean="0">
                              <a:latin typeface="Cambria Math" panose="02040503050406030204" pitchFamily="18" charset="0"/>
                            </a:rPr>
                            <m:t>∗</m:t>
                          </m:r>
                          <m:r>
                            <a:rPr lang="en-US" sz="1800" b="0" i="1" smtClean="0">
                              <a:latin typeface="Cambria Math" panose="02040503050406030204" pitchFamily="18" charset="0"/>
                            </a:rPr>
                            <m:t>𝑤</m:t>
                          </m:r>
                          <m:r>
                            <a:rPr lang="en-US" sz="1800" b="0" i="1" smtClean="0">
                              <a:latin typeface="Cambria Math" panose="02040503050406030204" pitchFamily="18" charset="0"/>
                            </a:rPr>
                            <m:t>2+</m:t>
                          </m:r>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𝑤</m:t>
                          </m:r>
                          <m:r>
                            <a:rPr lang="en-US" sz="1800" b="0" i="1" smtClean="0">
                              <a:latin typeface="Cambria Math" panose="02040503050406030204" pitchFamily="18" charset="0"/>
                            </a:rPr>
                            <m:t>3+</m:t>
                          </m:r>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𝑤</m:t>
                          </m:r>
                          <m:r>
                            <a:rPr lang="en-US" sz="1800" b="0" i="1" smtClean="0">
                              <a:latin typeface="Cambria Math" panose="02040503050406030204" pitchFamily="18" charset="0"/>
                            </a:rPr>
                            <m:t>4</m:t>
                          </m:r>
                        </m:e>
                      </m:d>
                    </m:oMath>
                  </m:oMathPara>
                </a14:m>
                <a:endParaRPr lang="en-US" sz="1800" dirty="0"/>
              </a:p>
            </p:txBody>
          </p:sp>
        </mc:Choice>
        <mc:Fallback xmlns="">
          <p:sp>
            <p:nvSpPr>
              <p:cNvPr id="7" name="TextBox 6"/>
              <p:cNvSpPr txBox="1">
                <a:spLocks noRot="1" noChangeAspect="1" noMove="1" noResize="1" noEditPoints="1" noAdjustHandles="1" noChangeArrowheads="1" noChangeShapeType="1" noTextEdit="1"/>
              </p:cNvSpPr>
              <p:nvPr/>
            </p:nvSpPr>
            <p:spPr>
              <a:xfrm>
                <a:off x="4498571" y="1578685"/>
                <a:ext cx="4342151" cy="276999"/>
              </a:xfrm>
              <a:prstGeom prst="rect">
                <a:avLst/>
              </a:prstGeom>
              <a:blipFill rotWithShape="0">
                <a:blip r:embed="rId2"/>
                <a:stretch>
                  <a:fillRect l="-702"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372689" y="5106888"/>
                <a:ext cx="57890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2=</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2+</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3+</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4</m:t>
                          </m:r>
                        </m:e>
                      </m:d>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372689" y="5106888"/>
                <a:ext cx="5789021" cy="369332"/>
              </a:xfrm>
              <a:prstGeom prst="rect">
                <a:avLst/>
              </a:prstGeom>
              <a:blipFill rotWithShape="0">
                <a:blip r:embed="rId3"/>
                <a:stretch>
                  <a:fillRect l="-737" b="-38333"/>
                </a:stretch>
              </a:blipFill>
            </p:spPr>
            <p:txBody>
              <a:bodyPr/>
              <a:lstStyle/>
              <a:p>
                <a:r>
                  <a:rPr lang="en-US">
                    <a:noFill/>
                  </a:rPr>
                  <a:t> </a:t>
                </a:r>
              </a:p>
            </p:txBody>
          </p:sp>
        </mc:Fallback>
      </mc:AlternateContent>
      <p:cxnSp>
        <p:nvCxnSpPr>
          <p:cNvPr id="10" name="Straight Arrow Connector 9"/>
          <p:cNvCxnSpPr/>
          <p:nvPr/>
        </p:nvCxnSpPr>
        <p:spPr bwMode="auto">
          <a:xfrm flipV="1">
            <a:off x="1905000" y="1938766"/>
            <a:ext cx="3048000" cy="3472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5" idx="0"/>
          </p:cNvCxnSpPr>
          <p:nvPr/>
        </p:nvCxnSpPr>
        <p:spPr bwMode="auto">
          <a:xfrm flipV="1">
            <a:off x="4495800" y="1938766"/>
            <a:ext cx="457200" cy="4234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a:off x="6669646" y="1855684"/>
            <a:ext cx="0" cy="7351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3" name="Rectangle 32"/>
          <p:cNvSpPr/>
          <p:nvPr/>
        </p:nvSpPr>
        <p:spPr bwMode="auto">
          <a:xfrm>
            <a:off x="557022" y="2305050"/>
            <a:ext cx="1371600" cy="876300"/>
          </a:xfrm>
          <a:prstGeom prst="rect">
            <a:avLst/>
          </a:prstGeom>
          <a:no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cxnSp>
        <p:nvCxnSpPr>
          <p:cNvPr id="24" name="Straight Arrow Connector 23"/>
          <p:cNvCxnSpPr/>
          <p:nvPr/>
        </p:nvCxnSpPr>
        <p:spPr bwMode="auto">
          <a:xfrm>
            <a:off x="1905000" y="3162300"/>
            <a:ext cx="838200" cy="19431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flipH="1">
            <a:off x="2743200" y="3124200"/>
            <a:ext cx="1752600" cy="19812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flipV="1">
            <a:off x="4419600" y="2895601"/>
            <a:ext cx="2667000" cy="220979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9" name="Rectangle 28"/>
          <p:cNvSpPr/>
          <p:nvPr/>
        </p:nvSpPr>
        <p:spPr bwMode="auto">
          <a:xfrm>
            <a:off x="6484330" y="2623066"/>
            <a:ext cx="297470" cy="304800"/>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43" name="Rectangle 42"/>
          <p:cNvSpPr/>
          <p:nvPr/>
        </p:nvSpPr>
        <p:spPr bwMode="auto">
          <a:xfrm>
            <a:off x="7086600" y="2616882"/>
            <a:ext cx="297470" cy="304800"/>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57" name="Content Placeholder 2"/>
          <p:cNvSpPr txBox="1">
            <a:spLocks/>
          </p:cNvSpPr>
          <p:nvPr/>
        </p:nvSpPr>
        <p:spPr bwMode="auto">
          <a:xfrm>
            <a:off x="309342" y="5576946"/>
            <a:ext cx="8812491" cy="73330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C00000"/>
              </a:buClr>
              <a:buChar char="•"/>
              <a:defRPr sz="2800" kern="1200">
                <a:solidFill>
                  <a:schemeClr val="tx1"/>
                </a:solidFill>
                <a:latin typeface="Garamond" panose="02020404030301010803" pitchFamily="18" charset="0"/>
                <a:ea typeface="+mn-ea"/>
                <a:cs typeface="+mn-cs"/>
              </a:defRPr>
            </a:lvl1pPr>
            <a:lvl2pPr marL="742950" indent="-285750" algn="l" rtl="0" fontAlgn="base">
              <a:spcBef>
                <a:spcPct val="20000"/>
              </a:spcBef>
              <a:spcAft>
                <a:spcPct val="0"/>
              </a:spcAft>
              <a:buClr>
                <a:srgbClr val="C00000"/>
              </a:buClr>
              <a:buChar char="–"/>
              <a:defRPr sz="2200" kern="1200">
                <a:solidFill>
                  <a:schemeClr val="tx1"/>
                </a:solidFill>
                <a:latin typeface="Garamond" panose="02020404030301010803" pitchFamily="18" charset="0"/>
                <a:ea typeface="+mn-ea"/>
                <a:cs typeface="+mn-cs"/>
              </a:defRPr>
            </a:lvl2pPr>
            <a:lvl3pPr marL="1143000" indent="-228600" algn="l" rtl="0" fontAlgn="base">
              <a:spcBef>
                <a:spcPct val="20000"/>
              </a:spcBef>
              <a:spcAft>
                <a:spcPct val="0"/>
              </a:spcAft>
              <a:buClr>
                <a:srgbClr val="C00000"/>
              </a:buClr>
              <a:buChar char="•"/>
              <a:defRPr sz="2200" kern="1200">
                <a:solidFill>
                  <a:schemeClr val="tx1"/>
                </a:solidFill>
                <a:latin typeface="Garamond" panose="02020404030301010803" pitchFamily="18" charset="0"/>
                <a:ea typeface="+mn-ea"/>
                <a:cs typeface="+mn-cs"/>
              </a:defRPr>
            </a:lvl3pPr>
            <a:lvl4pPr marL="1600200" indent="-228600" algn="l" rtl="0" fontAlgn="base">
              <a:spcBef>
                <a:spcPct val="20000"/>
              </a:spcBef>
              <a:spcAft>
                <a:spcPct val="0"/>
              </a:spcAft>
              <a:buClr>
                <a:srgbClr val="C00000"/>
              </a:buClr>
              <a:buChar char="–"/>
              <a:defRPr sz="2200" kern="1200">
                <a:solidFill>
                  <a:schemeClr val="tx1"/>
                </a:solidFill>
                <a:latin typeface="Garamond" panose="02020404030301010803" pitchFamily="18" charset="0"/>
                <a:ea typeface="+mn-ea"/>
                <a:cs typeface="+mn-cs"/>
              </a:defRPr>
            </a:lvl4pPr>
            <a:lvl5pPr marL="2057400" indent="-228600" algn="l" rtl="0" fontAlgn="base">
              <a:spcBef>
                <a:spcPct val="20000"/>
              </a:spcBef>
              <a:spcAft>
                <a:spcPct val="0"/>
              </a:spcAft>
              <a:buClr>
                <a:srgbClr val="C00000"/>
              </a:buClr>
              <a:buChar char="»"/>
              <a:defRPr sz="22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Tx/>
              <a:buNone/>
            </a:pPr>
            <a:r>
              <a:rPr lang="en-US" sz="2400" dirty="0" smtClean="0"/>
              <a:t>Number of Parameters for one feature map = 4</a:t>
            </a:r>
          </a:p>
          <a:p>
            <a:pPr marL="0" indent="0" eaLnBrk="1" hangingPunct="1">
              <a:buFontTx/>
              <a:buNone/>
            </a:pPr>
            <a:r>
              <a:rPr lang="en-US" sz="2400" dirty="0"/>
              <a:t>Number of Parameters for </a:t>
            </a:r>
            <a:r>
              <a:rPr lang="en-US" sz="2400" dirty="0" smtClean="0"/>
              <a:t>100 </a:t>
            </a:r>
            <a:r>
              <a:rPr lang="en-US" sz="2400" dirty="0"/>
              <a:t>feature </a:t>
            </a:r>
            <a:r>
              <a:rPr lang="en-US" sz="2400" dirty="0" smtClean="0"/>
              <a:t>map = 4*100</a:t>
            </a:r>
          </a:p>
        </p:txBody>
      </p:sp>
    </p:spTree>
    <p:extLst>
      <p:ext uri="{BB962C8B-B14F-4D97-AF65-F5344CB8AC3E}">
        <p14:creationId xmlns:p14="http://schemas.microsoft.com/office/powerpoint/2010/main" val="24406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63" presetClass="path" presetSubtype="0" accel="50000" decel="50000" fill="hold" grpId="0" nodeType="clickEffect">
                                  <p:stCondLst>
                                    <p:cond delay="0"/>
                                  </p:stCondLst>
                                  <p:childTnLst>
                                    <p:animMotion origin="layout" path="M 2.5E-6 0 L 0.06666 0.00278 " pathEditMode="relative" rAng="0" ptsTypes="AA">
                                      <p:cBhvr>
                                        <p:cTn id="44" dur="2000" fill="hold"/>
                                        <p:tgtEl>
                                          <p:spTgt spid="33"/>
                                        </p:tgtEl>
                                        <p:attrNameLst>
                                          <p:attrName>ppt_x</p:attrName>
                                          <p:attrName>ppt_y</p:attrName>
                                        </p:attrNameLst>
                                      </p:cBhvr>
                                      <p:rCtr x="3333" y="139"/>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xit"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17" grpId="0" animBg="1"/>
      <p:bldP spid="7" grpId="0"/>
      <p:bldP spid="20" grpId="0"/>
      <p:bldP spid="33" grpId="0" animBg="1"/>
      <p:bldP spid="33" grpId="1" animBg="1"/>
      <p:bldP spid="29" grpId="0" animBg="1"/>
      <p:bldP spid="4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772400" cy="1143000"/>
          </a:xfrm>
        </p:spPr>
        <p:txBody>
          <a:bodyPr/>
          <a:lstStyle/>
          <a:p>
            <a:r>
              <a:rPr lang="en-US" sz="2800" dirty="0" smtClean="0"/>
              <a:t>Lower Level to More Complex Features</a:t>
            </a:r>
            <a:endParaRPr lang="en-US" sz="2800" dirty="0"/>
          </a:p>
        </p:txBody>
      </p:sp>
      <p:sp>
        <p:nvSpPr>
          <p:cNvPr id="4" name="Rectangle 3"/>
          <p:cNvSpPr/>
          <p:nvPr/>
        </p:nvSpPr>
        <p:spPr>
          <a:xfrm>
            <a:off x="228600" y="5334000"/>
            <a:ext cx="8839200" cy="978729"/>
          </a:xfrm>
          <a:prstGeom prst="rect">
            <a:avLst/>
          </a:prstGeom>
        </p:spPr>
        <p:txBody>
          <a:bodyPr wrap="square">
            <a:spAutoFit/>
          </a:bodyPr>
          <a:lstStyle/>
          <a:p>
            <a:pPr marL="342900" indent="-342900">
              <a:lnSpc>
                <a:spcPct val="120000"/>
              </a:lnSpc>
              <a:buClr>
                <a:srgbClr val="C00000"/>
              </a:buClr>
              <a:buFont typeface="Wingdings" panose="05000000000000000000" pitchFamily="2" charset="2"/>
              <a:buChar char="§"/>
            </a:pPr>
            <a:r>
              <a:rPr lang="en-US" altLang="zh-CN" dirty="0">
                <a:latin typeface="Garamond" panose="02020404030301010803" pitchFamily="18" charset="0"/>
              </a:rPr>
              <a:t>In Convolutional neural networks, hidden units are only connected to local receptive field. </a:t>
            </a:r>
          </a:p>
        </p:txBody>
      </p:sp>
      <p:graphicFrame>
        <p:nvGraphicFramePr>
          <p:cNvPr id="5" name="Table 4"/>
          <p:cNvGraphicFramePr>
            <a:graphicFrameLocks noGrp="1"/>
          </p:cNvGraphicFramePr>
          <p:nvPr>
            <p:extLst/>
          </p:nvPr>
        </p:nvGraphicFramePr>
        <p:xfrm>
          <a:off x="609600" y="1610260"/>
          <a:ext cx="1905000" cy="2194560"/>
        </p:xfrm>
        <a:graphic>
          <a:graphicData uri="http://schemas.openxmlformats.org/drawingml/2006/table">
            <a:tbl>
              <a:tblPr firstRow="1" bandRow="1">
                <a:tableStyleId>{5C22544A-7EE6-4342-B048-85BDC9FD1C3A}</a:tableStyleId>
              </a:tblPr>
              <a:tblGrid>
                <a:gridCol w="238125">
                  <a:extLst>
                    <a:ext uri="{9D8B030D-6E8A-4147-A177-3AD203B41FA5}">
                      <a16:colId xmlns:a16="http://schemas.microsoft.com/office/drawing/2014/main" val="20000"/>
                    </a:ext>
                  </a:extLst>
                </a:gridCol>
                <a:gridCol w="238125">
                  <a:extLst>
                    <a:ext uri="{9D8B030D-6E8A-4147-A177-3AD203B41FA5}">
                      <a16:colId xmlns:a16="http://schemas.microsoft.com/office/drawing/2014/main" val="20001"/>
                    </a:ext>
                  </a:extLst>
                </a:gridCol>
                <a:gridCol w="238125">
                  <a:extLst>
                    <a:ext uri="{9D8B030D-6E8A-4147-A177-3AD203B41FA5}">
                      <a16:colId xmlns:a16="http://schemas.microsoft.com/office/drawing/2014/main" val="20002"/>
                    </a:ext>
                  </a:extLst>
                </a:gridCol>
                <a:gridCol w="238125">
                  <a:extLst>
                    <a:ext uri="{9D8B030D-6E8A-4147-A177-3AD203B41FA5}">
                      <a16:colId xmlns:a16="http://schemas.microsoft.com/office/drawing/2014/main" val="20003"/>
                    </a:ext>
                  </a:extLst>
                </a:gridCol>
                <a:gridCol w="238125">
                  <a:extLst>
                    <a:ext uri="{9D8B030D-6E8A-4147-A177-3AD203B41FA5}">
                      <a16:colId xmlns:a16="http://schemas.microsoft.com/office/drawing/2014/main" val="20004"/>
                    </a:ext>
                  </a:extLst>
                </a:gridCol>
                <a:gridCol w="238125">
                  <a:extLst>
                    <a:ext uri="{9D8B030D-6E8A-4147-A177-3AD203B41FA5}">
                      <a16:colId xmlns:a16="http://schemas.microsoft.com/office/drawing/2014/main" val="20005"/>
                    </a:ext>
                  </a:extLst>
                </a:gridCol>
                <a:gridCol w="238125">
                  <a:extLst>
                    <a:ext uri="{9D8B030D-6E8A-4147-A177-3AD203B41FA5}">
                      <a16:colId xmlns:a16="http://schemas.microsoft.com/office/drawing/2014/main" val="20006"/>
                    </a:ext>
                  </a:extLst>
                </a:gridCol>
                <a:gridCol w="238125">
                  <a:extLst>
                    <a:ext uri="{9D8B030D-6E8A-4147-A177-3AD203B41FA5}">
                      <a16:colId xmlns:a16="http://schemas.microsoft.com/office/drawing/2014/main" val="20007"/>
                    </a:ext>
                  </a:extLst>
                </a:gridCol>
              </a:tblGrid>
              <a:tr h="318770">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3585065" y="1994803"/>
          <a:ext cx="1905000" cy="2194560"/>
        </p:xfrm>
        <a:graphic>
          <a:graphicData uri="http://schemas.openxmlformats.org/drawingml/2006/table">
            <a:tbl>
              <a:tblPr firstRow="1" bandRow="1">
                <a:tableStyleId>{5C22544A-7EE6-4342-B048-85BDC9FD1C3A}</a:tableStyleId>
              </a:tblPr>
              <a:tblGrid>
                <a:gridCol w="238125">
                  <a:extLst>
                    <a:ext uri="{9D8B030D-6E8A-4147-A177-3AD203B41FA5}">
                      <a16:colId xmlns:a16="http://schemas.microsoft.com/office/drawing/2014/main" val="20000"/>
                    </a:ext>
                  </a:extLst>
                </a:gridCol>
                <a:gridCol w="238125">
                  <a:extLst>
                    <a:ext uri="{9D8B030D-6E8A-4147-A177-3AD203B41FA5}">
                      <a16:colId xmlns:a16="http://schemas.microsoft.com/office/drawing/2014/main" val="20001"/>
                    </a:ext>
                  </a:extLst>
                </a:gridCol>
                <a:gridCol w="238125">
                  <a:extLst>
                    <a:ext uri="{9D8B030D-6E8A-4147-A177-3AD203B41FA5}">
                      <a16:colId xmlns:a16="http://schemas.microsoft.com/office/drawing/2014/main" val="20002"/>
                    </a:ext>
                  </a:extLst>
                </a:gridCol>
                <a:gridCol w="238125">
                  <a:extLst>
                    <a:ext uri="{9D8B030D-6E8A-4147-A177-3AD203B41FA5}">
                      <a16:colId xmlns:a16="http://schemas.microsoft.com/office/drawing/2014/main" val="20003"/>
                    </a:ext>
                  </a:extLst>
                </a:gridCol>
                <a:gridCol w="238125">
                  <a:extLst>
                    <a:ext uri="{9D8B030D-6E8A-4147-A177-3AD203B41FA5}">
                      <a16:colId xmlns:a16="http://schemas.microsoft.com/office/drawing/2014/main" val="20004"/>
                    </a:ext>
                  </a:extLst>
                </a:gridCol>
                <a:gridCol w="238125">
                  <a:extLst>
                    <a:ext uri="{9D8B030D-6E8A-4147-A177-3AD203B41FA5}">
                      <a16:colId xmlns:a16="http://schemas.microsoft.com/office/drawing/2014/main" val="20005"/>
                    </a:ext>
                  </a:extLst>
                </a:gridCol>
                <a:gridCol w="238125">
                  <a:extLst>
                    <a:ext uri="{9D8B030D-6E8A-4147-A177-3AD203B41FA5}">
                      <a16:colId xmlns:a16="http://schemas.microsoft.com/office/drawing/2014/main" val="20006"/>
                    </a:ext>
                  </a:extLst>
                </a:gridCol>
                <a:gridCol w="238125">
                  <a:extLst>
                    <a:ext uri="{9D8B030D-6E8A-4147-A177-3AD203B41FA5}">
                      <a16:colId xmlns:a16="http://schemas.microsoft.com/office/drawing/2014/main" val="20007"/>
                    </a:ext>
                  </a:extLst>
                </a:gridCol>
              </a:tblGrid>
              <a:tr h="331418">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1418">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extLst/>
          </p:nvPr>
        </p:nvGraphicFramePr>
        <p:xfrm>
          <a:off x="6568024" y="2287637"/>
          <a:ext cx="1745272" cy="2194560"/>
        </p:xfrm>
        <a:graphic>
          <a:graphicData uri="http://schemas.openxmlformats.org/drawingml/2006/table">
            <a:tbl>
              <a:tblPr firstRow="1" bandRow="1">
                <a:tableStyleId>{5C22544A-7EE6-4342-B048-85BDC9FD1C3A}</a:tableStyleId>
              </a:tblPr>
              <a:tblGrid>
                <a:gridCol w="213776">
                  <a:extLst>
                    <a:ext uri="{9D8B030D-6E8A-4147-A177-3AD203B41FA5}">
                      <a16:colId xmlns:a16="http://schemas.microsoft.com/office/drawing/2014/main" val="20000"/>
                    </a:ext>
                  </a:extLst>
                </a:gridCol>
                <a:gridCol w="222542">
                  <a:extLst>
                    <a:ext uri="{9D8B030D-6E8A-4147-A177-3AD203B41FA5}">
                      <a16:colId xmlns:a16="http://schemas.microsoft.com/office/drawing/2014/main" val="20001"/>
                    </a:ext>
                  </a:extLst>
                </a:gridCol>
                <a:gridCol w="218159">
                  <a:extLst>
                    <a:ext uri="{9D8B030D-6E8A-4147-A177-3AD203B41FA5}">
                      <a16:colId xmlns:a16="http://schemas.microsoft.com/office/drawing/2014/main" val="20002"/>
                    </a:ext>
                  </a:extLst>
                </a:gridCol>
                <a:gridCol w="218159">
                  <a:extLst>
                    <a:ext uri="{9D8B030D-6E8A-4147-A177-3AD203B41FA5}">
                      <a16:colId xmlns:a16="http://schemas.microsoft.com/office/drawing/2014/main" val="20003"/>
                    </a:ext>
                  </a:extLst>
                </a:gridCol>
                <a:gridCol w="218159">
                  <a:extLst>
                    <a:ext uri="{9D8B030D-6E8A-4147-A177-3AD203B41FA5}">
                      <a16:colId xmlns:a16="http://schemas.microsoft.com/office/drawing/2014/main" val="20004"/>
                    </a:ext>
                  </a:extLst>
                </a:gridCol>
                <a:gridCol w="218159">
                  <a:extLst>
                    <a:ext uri="{9D8B030D-6E8A-4147-A177-3AD203B41FA5}">
                      <a16:colId xmlns:a16="http://schemas.microsoft.com/office/drawing/2014/main" val="20005"/>
                    </a:ext>
                  </a:extLst>
                </a:gridCol>
                <a:gridCol w="218159">
                  <a:extLst>
                    <a:ext uri="{9D8B030D-6E8A-4147-A177-3AD203B41FA5}">
                      <a16:colId xmlns:a16="http://schemas.microsoft.com/office/drawing/2014/main" val="20006"/>
                    </a:ext>
                  </a:extLst>
                </a:gridCol>
                <a:gridCol w="218159">
                  <a:extLst>
                    <a:ext uri="{9D8B030D-6E8A-4147-A177-3AD203B41FA5}">
                      <a16:colId xmlns:a16="http://schemas.microsoft.com/office/drawing/2014/main" val="20007"/>
                    </a:ext>
                  </a:extLst>
                </a:gridCol>
              </a:tblGrid>
              <a:tr h="357505">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cxnSp>
        <p:nvCxnSpPr>
          <p:cNvPr id="57" name="Straight Connector 56"/>
          <p:cNvCxnSpPr/>
          <p:nvPr/>
        </p:nvCxnSpPr>
        <p:spPr bwMode="auto">
          <a:xfrm>
            <a:off x="685800" y="1676400"/>
            <a:ext cx="2971800" cy="38100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a:off x="914400" y="1878330"/>
            <a:ext cx="2743200" cy="17907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flipV="1">
            <a:off x="914400" y="2057400"/>
            <a:ext cx="2743200" cy="10287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3" name="Straight Connector 62"/>
          <p:cNvCxnSpPr/>
          <p:nvPr/>
        </p:nvCxnSpPr>
        <p:spPr bwMode="auto">
          <a:xfrm flipV="1">
            <a:off x="685800" y="2057400"/>
            <a:ext cx="2971800" cy="21336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6" name="Straight Connector 65"/>
          <p:cNvCxnSpPr/>
          <p:nvPr/>
        </p:nvCxnSpPr>
        <p:spPr bwMode="auto">
          <a:xfrm>
            <a:off x="3657600" y="2133600"/>
            <a:ext cx="2971800" cy="32004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 name="Straight Connector 66"/>
          <p:cNvCxnSpPr/>
          <p:nvPr/>
        </p:nvCxnSpPr>
        <p:spPr bwMode="auto">
          <a:xfrm>
            <a:off x="3886200" y="2274570"/>
            <a:ext cx="2743200" cy="17907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8" name="Straight Connector 67"/>
          <p:cNvCxnSpPr/>
          <p:nvPr/>
        </p:nvCxnSpPr>
        <p:spPr bwMode="auto">
          <a:xfrm flipV="1">
            <a:off x="3886200" y="2453640"/>
            <a:ext cx="2743200" cy="10287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 name="Straight Connector 68"/>
          <p:cNvCxnSpPr/>
          <p:nvPr/>
        </p:nvCxnSpPr>
        <p:spPr bwMode="auto">
          <a:xfrm flipV="1">
            <a:off x="3657600" y="2453640"/>
            <a:ext cx="2971800" cy="21336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903157" y="4572973"/>
            <a:ext cx="1211870" cy="338554"/>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Input Image</a:t>
            </a:r>
          </a:p>
        </p:txBody>
      </p:sp>
      <p:sp>
        <p:nvSpPr>
          <p:cNvPr id="18" name="TextBox 17"/>
          <p:cNvSpPr txBox="1"/>
          <p:nvPr/>
        </p:nvSpPr>
        <p:spPr>
          <a:xfrm>
            <a:off x="3931630" y="4798963"/>
            <a:ext cx="1211870" cy="584775"/>
          </a:xfrm>
          <a:prstGeom prst="rect">
            <a:avLst/>
          </a:prstGeom>
          <a:solidFill>
            <a:srgbClr val="F7615A"/>
          </a:solidFill>
        </p:spPr>
        <p:txBody>
          <a:bodyPr wrap="square" rtlCol="0">
            <a:spAutoFit/>
          </a:bodyPr>
          <a:lstStyle/>
          <a:p>
            <a:r>
              <a:rPr lang="en-US" sz="1600" dirty="0" smtClean="0">
                <a:solidFill>
                  <a:schemeClr val="bg1"/>
                </a:solidFill>
                <a:latin typeface="Garamond" charset="0"/>
                <a:ea typeface="Garamond" charset="0"/>
                <a:cs typeface="Garamond" charset="0"/>
              </a:rPr>
              <a:t>Layer 1 Feature Map</a:t>
            </a:r>
            <a:endParaRPr lang="en-US" sz="1600" dirty="0">
              <a:solidFill>
                <a:schemeClr val="bg1"/>
              </a:solidFill>
              <a:latin typeface="Garamond" charset="0"/>
              <a:ea typeface="Garamond" charset="0"/>
              <a:cs typeface="Garamond" charset="0"/>
            </a:endParaRPr>
          </a:p>
        </p:txBody>
      </p:sp>
      <p:sp>
        <p:nvSpPr>
          <p:cNvPr id="19" name="TextBox 18"/>
          <p:cNvSpPr txBox="1"/>
          <p:nvPr/>
        </p:nvSpPr>
        <p:spPr>
          <a:xfrm>
            <a:off x="6999435" y="4841319"/>
            <a:ext cx="1211870" cy="584775"/>
          </a:xfrm>
          <a:prstGeom prst="rect">
            <a:avLst/>
          </a:prstGeom>
          <a:solidFill>
            <a:srgbClr val="F7615A"/>
          </a:solidFill>
        </p:spPr>
        <p:txBody>
          <a:bodyPr wrap="square" rtlCol="0">
            <a:spAutoFit/>
          </a:bodyPr>
          <a:lstStyle/>
          <a:p>
            <a:r>
              <a:rPr lang="en-US" sz="1600" dirty="0" smtClean="0">
                <a:solidFill>
                  <a:schemeClr val="bg1"/>
                </a:solidFill>
                <a:latin typeface="Garamond" charset="0"/>
                <a:ea typeface="Garamond" charset="0"/>
                <a:cs typeface="Garamond" charset="0"/>
              </a:rPr>
              <a:t>Layer 2 Feature Map</a:t>
            </a:r>
            <a:endParaRPr lang="en-US" sz="1600" dirty="0">
              <a:solidFill>
                <a:schemeClr val="bg1"/>
              </a:solidFill>
              <a:latin typeface="Garamond" charset="0"/>
              <a:ea typeface="Garamond" charset="0"/>
              <a:cs typeface="Garamond" charset="0"/>
            </a:endParaRPr>
          </a:p>
        </p:txBody>
      </p:sp>
      <p:graphicFrame>
        <p:nvGraphicFramePr>
          <p:cNvPr id="20" name="Table 19"/>
          <p:cNvGraphicFramePr>
            <a:graphicFrameLocks noGrp="1"/>
          </p:cNvGraphicFramePr>
          <p:nvPr>
            <p:extLst/>
          </p:nvPr>
        </p:nvGraphicFramePr>
        <p:xfrm>
          <a:off x="2624396" y="2693233"/>
          <a:ext cx="783500" cy="618956"/>
        </p:xfrm>
        <a:graphic>
          <a:graphicData uri="http://schemas.openxmlformats.org/drawingml/2006/table">
            <a:tbl>
              <a:tblPr firstRow="1" bandRow="1">
                <a:tableStyleId>{5C22544A-7EE6-4342-B048-85BDC9FD1C3A}</a:tableStyleId>
              </a:tblPr>
              <a:tblGrid>
                <a:gridCol w="391750">
                  <a:extLst>
                    <a:ext uri="{9D8B030D-6E8A-4147-A177-3AD203B41FA5}">
                      <a16:colId xmlns:a16="http://schemas.microsoft.com/office/drawing/2014/main" val="20000"/>
                    </a:ext>
                  </a:extLst>
                </a:gridCol>
                <a:gridCol w="391750">
                  <a:extLst>
                    <a:ext uri="{9D8B030D-6E8A-4147-A177-3AD203B41FA5}">
                      <a16:colId xmlns:a16="http://schemas.microsoft.com/office/drawing/2014/main" val="20001"/>
                    </a:ext>
                  </a:extLst>
                </a:gridCol>
              </a:tblGrid>
              <a:tr h="309478">
                <a:tc>
                  <a:txBody>
                    <a:bodyPr/>
                    <a:lstStyle/>
                    <a:p>
                      <a:pPr algn="ctr"/>
                      <a:r>
                        <a:rPr lang="en-US" sz="1200" b="0" dirty="0" smtClean="0">
                          <a:solidFill>
                            <a:srgbClr val="C00000"/>
                          </a:solidFill>
                        </a:rPr>
                        <a:t>w1</a:t>
                      </a:r>
                      <a:endParaRPr lang="en-US" sz="1200"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tc>
                  <a:txBody>
                    <a:bodyPr/>
                    <a:lstStyle/>
                    <a:p>
                      <a:pPr algn="ctr"/>
                      <a:r>
                        <a:rPr lang="en-US" sz="1200" b="0" dirty="0" smtClean="0">
                          <a:solidFill>
                            <a:srgbClr val="C00000"/>
                          </a:solidFill>
                        </a:rPr>
                        <a:t>w2</a:t>
                      </a:r>
                      <a:endParaRPr lang="en-US" sz="1200"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0000"/>
                  </a:ext>
                </a:extLst>
              </a:tr>
              <a:tr h="309478">
                <a:tc>
                  <a:txBody>
                    <a:bodyPr/>
                    <a:lstStyle/>
                    <a:p>
                      <a:pPr algn="ctr"/>
                      <a:r>
                        <a:rPr lang="en-US" sz="1200" dirty="0" smtClean="0">
                          <a:solidFill>
                            <a:srgbClr val="C00000"/>
                          </a:solidFill>
                        </a:rPr>
                        <a:t>w3</a:t>
                      </a:r>
                      <a:endParaRPr lang="en-US" sz="1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tc>
                  <a:txBody>
                    <a:bodyPr/>
                    <a:lstStyle/>
                    <a:p>
                      <a:pPr algn="ctr"/>
                      <a:r>
                        <a:rPr lang="en-US" sz="1200" dirty="0" smtClean="0">
                          <a:solidFill>
                            <a:srgbClr val="C00000"/>
                          </a:solidFill>
                        </a:rPr>
                        <a:t>w4</a:t>
                      </a:r>
                      <a:endParaRPr lang="en-US" sz="1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0001"/>
                  </a:ext>
                </a:extLst>
              </a:tr>
            </a:tbl>
          </a:graphicData>
        </a:graphic>
      </p:graphicFrame>
      <p:graphicFrame>
        <p:nvGraphicFramePr>
          <p:cNvPr id="21" name="Table 20"/>
          <p:cNvGraphicFramePr>
            <a:graphicFrameLocks noGrp="1"/>
          </p:cNvGraphicFramePr>
          <p:nvPr>
            <p:extLst/>
          </p:nvPr>
        </p:nvGraphicFramePr>
        <p:xfrm>
          <a:off x="5633547" y="3099548"/>
          <a:ext cx="783500" cy="618956"/>
        </p:xfrm>
        <a:graphic>
          <a:graphicData uri="http://schemas.openxmlformats.org/drawingml/2006/table">
            <a:tbl>
              <a:tblPr firstRow="1" bandRow="1">
                <a:tableStyleId>{5C22544A-7EE6-4342-B048-85BDC9FD1C3A}</a:tableStyleId>
              </a:tblPr>
              <a:tblGrid>
                <a:gridCol w="391750">
                  <a:extLst>
                    <a:ext uri="{9D8B030D-6E8A-4147-A177-3AD203B41FA5}">
                      <a16:colId xmlns:a16="http://schemas.microsoft.com/office/drawing/2014/main" val="20000"/>
                    </a:ext>
                  </a:extLst>
                </a:gridCol>
                <a:gridCol w="391750">
                  <a:extLst>
                    <a:ext uri="{9D8B030D-6E8A-4147-A177-3AD203B41FA5}">
                      <a16:colId xmlns:a16="http://schemas.microsoft.com/office/drawing/2014/main" val="20001"/>
                    </a:ext>
                  </a:extLst>
                </a:gridCol>
              </a:tblGrid>
              <a:tr h="309478">
                <a:tc>
                  <a:txBody>
                    <a:bodyPr/>
                    <a:lstStyle/>
                    <a:p>
                      <a:pPr algn="ctr"/>
                      <a:r>
                        <a:rPr lang="en-US" sz="1200" b="0" dirty="0" smtClean="0">
                          <a:solidFill>
                            <a:srgbClr val="C00000"/>
                          </a:solidFill>
                        </a:rPr>
                        <a:t>w5</a:t>
                      </a:r>
                      <a:endParaRPr lang="en-US" sz="1200"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sz="1200" b="0" dirty="0" smtClean="0">
                          <a:solidFill>
                            <a:srgbClr val="C00000"/>
                          </a:solidFill>
                        </a:rPr>
                        <a:t>w6</a:t>
                      </a:r>
                      <a:endParaRPr lang="en-US" sz="1200"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extLst>
                  <a:ext uri="{0D108BD9-81ED-4DB2-BD59-A6C34878D82A}">
                    <a16:rowId xmlns:a16="http://schemas.microsoft.com/office/drawing/2014/main" val="10000"/>
                  </a:ext>
                </a:extLst>
              </a:tr>
              <a:tr h="309478">
                <a:tc>
                  <a:txBody>
                    <a:bodyPr/>
                    <a:lstStyle/>
                    <a:p>
                      <a:pPr algn="ctr"/>
                      <a:r>
                        <a:rPr lang="en-US" sz="1200" dirty="0" smtClean="0">
                          <a:solidFill>
                            <a:srgbClr val="C00000"/>
                          </a:solidFill>
                        </a:rPr>
                        <a:t>w7</a:t>
                      </a:r>
                      <a:endParaRPr lang="en-US" sz="1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sz="1200" dirty="0" smtClean="0">
                          <a:solidFill>
                            <a:srgbClr val="C00000"/>
                          </a:solidFill>
                        </a:rPr>
                        <a:t>w8</a:t>
                      </a:r>
                      <a:endParaRPr lang="en-US" sz="1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extLst>
                  <a:ext uri="{0D108BD9-81ED-4DB2-BD59-A6C34878D82A}">
                    <a16:rowId xmlns:a16="http://schemas.microsoft.com/office/drawing/2014/main" val="10001"/>
                  </a:ext>
                </a:extLst>
              </a:tr>
            </a:tbl>
          </a:graphicData>
        </a:graphic>
      </p:graphicFrame>
      <p:sp>
        <p:nvSpPr>
          <p:cNvPr id="22" name="TextBox 21"/>
          <p:cNvSpPr txBox="1"/>
          <p:nvPr/>
        </p:nvSpPr>
        <p:spPr>
          <a:xfrm>
            <a:off x="2628275" y="3471446"/>
            <a:ext cx="775741" cy="338554"/>
          </a:xfrm>
          <a:prstGeom prst="rect">
            <a:avLst/>
          </a:prstGeom>
          <a:solidFill>
            <a:srgbClr val="F7615A"/>
          </a:solidFill>
        </p:spPr>
        <p:txBody>
          <a:bodyPr wrap="square" rtlCol="0">
            <a:spAutoFit/>
          </a:bodyPr>
          <a:lstStyle/>
          <a:p>
            <a:pPr algn="ctr"/>
            <a:r>
              <a:rPr lang="en-US" sz="1600" dirty="0" smtClean="0">
                <a:solidFill>
                  <a:schemeClr val="bg1"/>
                </a:solidFill>
                <a:latin typeface="Garamond" charset="0"/>
                <a:ea typeface="Garamond" charset="0"/>
                <a:cs typeface="Garamond" charset="0"/>
              </a:rPr>
              <a:t>Filter 1</a:t>
            </a:r>
            <a:endParaRPr lang="en-US" sz="1600" dirty="0">
              <a:solidFill>
                <a:schemeClr val="bg1"/>
              </a:solidFill>
              <a:latin typeface="Garamond" charset="0"/>
              <a:ea typeface="Garamond" charset="0"/>
              <a:cs typeface="Garamond" charset="0"/>
            </a:endParaRPr>
          </a:p>
        </p:txBody>
      </p:sp>
      <p:sp>
        <p:nvSpPr>
          <p:cNvPr id="23" name="TextBox 22"/>
          <p:cNvSpPr txBox="1"/>
          <p:nvPr/>
        </p:nvSpPr>
        <p:spPr>
          <a:xfrm>
            <a:off x="5621319" y="3850809"/>
            <a:ext cx="775741" cy="338554"/>
          </a:xfrm>
          <a:prstGeom prst="rect">
            <a:avLst/>
          </a:prstGeom>
          <a:solidFill>
            <a:srgbClr val="F7615A"/>
          </a:solidFill>
        </p:spPr>
        <p:txBody>
          <a:bodyPr wrap="square" rtlCol="0">
            <a:spAutoFit/>
          </a:bodyPr>
          <a:lstStyle/>
          <a:p>
            <a:pPr algn="ctr"/>
            <a:r>
              <a:rPr lang="en-US" sz="1600" dirty="0" smtClean="0">
                <a:solidFill>
                  <a:schemeClr val="bg1"/>
                </a:solidFill>
                <a:latin typeface="Garamond" charset="0"/>
                <a:ea typeface="Garamond" charset="0"/>
                <a:cs typeface="Garamond" charset="0"/>
              </a:rPr>
              <a:t>Filter 2</a:t>
            </a:r>
            <a:endParaRPr lang="en-US" sz="1600" dirty="0">
              <a:solidFill>
                <a:schemeClr val="bg1"/>
              </a:solidFill>
              <a:latin typeface="Garamond" charset="0"/>
              <a:ea typeface="Garamond" charset="0"/>
              <a:cs typeface="Garamond" charset="0"/>
            </a:endParaRPr>
          </a:p>
        </p:txBody>
      </p:sp>
      <p:sp>
        <p:nvSpPr>
          <p:cNvPr id="3" name="Rectangle 2"/>
          <p:cNvSpPr/>
          <p:nvPr/>
        </p:nvSpPr>
        <p:spPr bwMode="auto">
          <a:xfrm>
            <a:off x="533400" y="1524000"/>
            <a:ext cx="838200" cy="1219200"/>
          </a:xfrm>
          <a:prstGeom prst="rect">
            <a:avLst/>
          </a:prstGeom>
          <a:noFill/>
          <a:ln w="381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Tree>
    <p:extLst>
      <p:ext uri="{BB962C8B-B14F-4D97-AF65-F5344CB8AC3E}">
        <p14:creationId xmlns:p14="http://schemas.microsoft.com/office/powerpoint/2010/main" val="33622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772400" cy="1143000"/>
          </a:xfrm>
        </p:spPr>
        <p:txBody>
          <a:bodyPr/>
          <a:lstStyle/>
          <a:p>
            <a:r>
              <a:rPr lang="en-US" dirty="0" smtClean="0"/>
              <a:t>Pooling</a:t>
            </a:r>
            <a:endParaRPr lang="en-US" dirty="0"/>
          </a:p>
        </p:txBody>
      </p:sp>
      <p:sp>
        <p:nvSpPr>
          <p:cNvPr id="3" name="Content Placeholder 2"/>
          <p:cNvSpPr>
            <a:spLocks noGrp="1"/>
          </p:cNvSpPr>
          <p:nvPr>
            <p:ph idx="1"/>
          </p:nvPr>
        </p:nvSpPr>
        <p:spPr>
          <a:xfrm>
            <a:off x="304800" y="1159625"/>
            <a:ext cx="8534400" cy="4114800"/>
          </a:xfrm>
        </p:spPr>
        <p:txBody>
          <a:bodyPr/>
          <a:lstStyle/>
          <a:p>
            <a:r>
              <a:rPr kumimoji="1" lang="en-US" altLang="zh-CN" sz="2600" dirty="0" smtClean="0">
                <a:solidFill>
                  <a:srgbClr val="FF0000"/>
                </a:solidFill>
              </a:rPr>
              <a:t>Max </a:t>
            </a:r>
            <a:r>
              <a:rPr kumimoji="1" lang="en-US" altLang="zh-CN" sz="2600" dirty="0">
                <a:solidFill>
                  <a:srgbClr val="FF0000"/>
                </a:solidFill>
              </a:rPr>
              <a:t>pooling</a:t>
            </a:r>
            <a:r>
              <a:rPr kumimoji="1" lang="en-US" altLang="zh-CN" sz="2600" dirty="0"/>
              <a:t>: reports the maximum output within a rectangular neighborhood.</a:t>
            </a:r>
          </a:p>
          <a:p>
            <a:r>
              <a:rPr kumimoji="1" lang="en-US" altLang="zh-CN" sz="2600" dirty="0">
                <a:solidFill>
                  <a:srgbClr val="FF0000"/>
                </a:solidFill>
              </a:rPr>
              <a:t>Average pooling</a:t>
            </a:r>
            <a:r>
              <a:rPr kumimoji="1" lang="en-US" altLang="zh-CN" sz="2600" dirty="0"/>
              <a:t>: reports the average output of a rectangular </a:t>
            </a:r>
            <a:r>
              <a:rPr kumimoji="1" lang="en-US" altLang="zh-CN" sz="2600" dirty="0" smtClean="0"/>
              <a:t>neighborhood.</a:t>
            </a:r>
            <a:endParaRPr lang="en-US" dirty="0"/>
          </a:p>
        </p:txBody>
      </p:sp>
      <p:graphicFrame>
        <p:nvGraphicFramePr>
          <p:cNvPr id="4" name="Table 3"/>
          <p:cNvGraphicFramePr>
            <a:graphicFrameLocks noGrp="1"/>
          </p:cNvGraphicFramePr>
          <p:nvPr>
            <p:extLst/>
          </p:nvPr>
        </p:nvGraphicFramePr>
        <p:xfrm>
          <a:off x="609600" y="3886200"/>
          <a:ext cx="2438400" cy="15240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381000">
                <a:tc>
                  <a:txBody>
                    <a:bodyPr/>
                    <a:lstStyle/>
                    <a:p>
                      <a:pPr algn="ctr"/>
                      <a:r>
                        <a:rPr lang="en-US" b="0" dirty="0" smtClean="0">
                          <a:solidFill>
                            <a:srgbClr val="C00000"/>
                          </a:solidFill>
                        </a:rPr>
                        <a:t>1</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b="0" dirty="0" smtClean="0">
                          <a:solidFill>
                            <a:srgbClr val="C00000"/>
                          </a:solidFill>
                        </a:rPr>
                        <a:t>3</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b="0" dirty="0" smtClean="0">
                          <a:solidFill>
                            <a:srgbClr val="C00000"/>
                          </a:solidFill>
                        </a:rPr>
                        <a:t>5</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tc>
                  <a:txBody>
                    <a:bodyPr/>
                    <a:lstStyle/>
                    <a:p>
                      <a:pPr algn="ctr"/>
                      <a:r>
                        <a:rPr lang="en-US" b="0" dirty="0" smtClean="0">
                          <a:solidFill>
                            <a:srgbClr val="C00000"/>
                          </a:solidFill>
                        </a:rPr>
                        <a:t>3</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extLst>
                  <a:ext uri="{0D108BD9-81ED-4DB2-BD59-A6C34878D82A}">
                    <a16:rowId xmlns:a16="http://schemas.microsoft.com/office/drawing/2014/main" val="10000"/>
                  </a:ext>
                </a:extLst>
              </a:tr>
              <a:tr h="381000">
                <a:tc>
                  <a:txBody>
                    <a:bodyPr/>
                    <a:lstStyle/>
                    <a:p>
                      <a:pPr algn="ctr"/>
                      <a:r>
                        <a:rPr lang="en-US" dirty="0" smtClean="0">
                          <a:solidFill>
                            <a:srgbClr val="C00000"/>
                          </a:solidFill>
                        </a:rPr>
                        <a:t>4</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dirty="0" smtClean="0">
                          <a:solidFill>
                            <a:srgbClr val="C00000"/>
                          </a:solidFill>
                        </a:rPr>
                        <a:t>2</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dirty="0" smtClean="0">
                          <a:solidFill>
                            <a:srgbClr val="C00000"/>
                          </a:solidFill>
                        </a:rPr>
                        <a:t>3</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tc>
                  <a:txBody>
                    <a:bodyPr/>
                    <a:lstStyle/>
                    <a:p>
                      <a:pPr algn="ctr"/>
                      <a:r>
                        <a:rPr lang="en-US" dirty="0" smtClean="0">
                          <a:solidFill>
                            <a:srgbClr val="C00000"/>
                          </a:solidFill>
                        </a:rPr>
                        <a:t>1</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extLst>
                  <a:ext uri="{0D108BD9-81ED-4DB2-BD59-A6C34878D82A}">
                    <a16:rowId xmlns:a16="http://schemas.microsoft.com/office/drawing/2014/main" val="10001"/>
                  </a:ext>
                </a:extLst>
              </a:tr>
              <a:tr h="381000">
                <a:tc>
                  <a:txBody>
                    <a:bodyPr/>
                    <a:lstStyle/>
                    <a:p>
                      <a:pPr algn="ctr"/>
                      <a:r>
                        <a:rPr lang="en-US" dirty="0" err="1" smtClean="0">
                          <a:solidFill>
                            <a:srgbClr val="C00000"/>
                          </a:solidFill>
                        </a:rPr>
                        <a:t>3</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smtClean="0">
                          <a:solidFill>
                            <a:srgbClr val="C00000"/>
                          </a:solidFill>
                        </a:rPr>
                        <a:t>1</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smtClean="0">
                          <a:solidFill>
                            <a:srgbClr val="C00000"/>
                          </a:solidFill>
                        </a:rPr>
                        <a:t>1</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tc>
                  <a:txBody>
                    <a:bodyPr/>
                    <a:lstStyle/>
                    <a:p>
                      <a:pPr algn="ctr"/>
                      <a:r>
                        <a:rPr lang="en-US" dirty="0" smtClean="0">
                          <a:solidFill>
                            <a:srgbClr val="C00000"/>
                          </a:solidFill>
                        </a:rPr>
                        <a:t>3</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extLst>
                  <a:ext uri="{0D108BD9-81ED-4DB2-BD59-A6C34878D82A}">
                    <a16:rowId xmlns:a16="http://schemas.microsoft.com/office/drawing/2014/main" val="10002"/>
                  </a:ext>
                </a:extLst>
              </a:tr>
              <a:tr h="381000">
                <a:tc>
                  <a:txBody>
                    <a:bodyPr/>
                    <a:lstStyle/>
                    <a:p>
                      <a:pPr algn="ctr"/>
                      <a:r>
                        <a:rPr lang="en-US" dirty="0" smtClean="0">
                          <a:solidFill>
                            <a:srgbClr val="C00000"/>
                          </a:solidFill>
                        </a:rPr>
                        <a:t>0</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smtClean="0">
                          <a:solidFill>
                            <a:srgbClr val="C00000"/>
                          </a:solidFill>
                        </a:rPr>
                        <a:t>1</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smtClean="0">
                          <a:solidFill>
                            <a:srgbClr val="C00000"/>
                          </a:solidFill>
                        </a:rPr>
                        <a:t>0</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tc>
                  <a:txBody>
                    <a:bodyPr/>
                    <a:lstStyle/>
                    <a:p>
                      <a:pPr algn="ctr"/>
                      <a:r>
                        <a:rPr lang="en-US" dirty="0" smtClean="0">
                          <a:solidFill>
                            <a:srgbClr val="C00000"/>
                          </a:solidFill>
                        </a:rPr>
                        <a:t>4</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4495800" y="3532257"/>
            <a:ext cx="3429000" cy="707886"/>
          </a:xfrm>
          <a:prstGeom prst="rect">
            <a:avLst/>
          </a:prstGeom>
          <a:noFill/>
        </p:spPr>
        <p:txBody>
          <a:bodyPr wrap="square" rtlCol="0">
            <a:spAutoFit/>
          </a:bodyPr>
          <a:lstStyle/>
          <a:p>
            <a:r>
              <a:rPr lang="en-US" sz="2000" dirty="0" err="1" smtClean="0">
                <a:latin typeface="Garamond" panose="02020404030301010803" pitchFamily="18" charset="0"/>
              </a:rPr>
              <a:t>MaxPool</a:t>
            </a:r>
            <a:r>
              <a:rPr lang="en-US" sz="2000" dirty="0" smtClean="0">
                <a:latin typeface="Garamond" panose="02020404030301010803" pitchFamily="18" charset="0"/>
              </a:rPr>
              <a:t> with 2X2 filter with stride of 2</a:t>
            </a:r>
            <a:endParaRPr lang="en-US" sz="2000" dirty="0">
              <a:latin typeface="Garamond" panose="02020404030301010803" pitchFamily="18" charset="0"/>
            </a:endParaRPr>
          </a:p>
        </p:txBody>
      </p:sp>
      <p:sp>
        <p:nvSpPr>
          <p:cNvPr id="6" name="TextBox 5"/>
          <p:cNvSpPr txBox="1"/>
          <p:nvPr/>
        </p:nvSpPr>
        <p:spPr>
          <a:xfrm>
            <a:off x="1143000" y="5638800"/>
            <a:ext cx="1211870" cy="338554"/>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Input </a:t>
            </a:r>
            <a:r>
              <a:rPr lang="en-US" sz="1600" dirty="0" smtClean="0">
                <a:solidFill>
                  <a:schemeClr val="bg1"/>
                </a:solidFill>
                <a:latin typeface="Garamond" charset="0"/>
                <a:ea typeface="Garamond" charset="0"/>
                <a:cs typeface="Garamond" charset="0"/>
              </a:rPr>
              <a:t>Matrix</a:t>
            </a:r>
            <a:endParaRPr lang="en-US" sz="1600" dirty="0">
              <a:solidFill>
                <a:schemeClr val="bg1"/>
              </a:solidFill>
              <a:latin typeface="Garamond" charset="0"/>
              <a:ea typeface="Garamond" charset="0"/>
              <a:cs typeface="Garamond" charset="0"/>
            </a:endParaRPr>
          </a:p>
        </p:txBody>
      </p:sp>
      <p:sp>
        <p:nvSpPr>
          <p:cNvPr id="7" name="TextBox 6"/>
          <p:cNvSpPr txBox="1"/>
          <p:nvPr/>
        </p:nvSpPr>
        <p:spPr>
          <a:xfrm>
            <a:off x="4553988" y="5622289"/>
            <a:ext cx="1389611" cy="338554"/>
          </a:xfrm>
          <a:prstGeom prst="rect">
            <a:avLst/>
          </a:prstGeom>
          <a:solidFill>
            <a:srgbClr val="F7615A"/>
          </a:solidFill>
        </p:spPr>
        <p:txBody>
          <a:bodyPr wrap="square" rtlCol="0">
            <a:spAutoFit/>
          </a:bodyPr>
          <a:lstStyle/>
          <a:p>
            <a:r>
              <a:rPr lang="en-US" sz="1600" dirty="0" smtClean="0">
                <a:solidFill>
                  <a:schemeClr val="bg1"/>
                </a:solidFill>
                <a:latin typeface="Garamond" charset="0"/>
                <a:ea typeface="Garamond" charset="0"/>
                <a:cs typeface="Garamond" charset="0"/>
              </a:rPr>
              <a:t>Output Matrix</a:t>
            </a:r>
            <a:endParaRPr lang="en-US" sz="1600" dirty="0">
              <a:solidFill>
                <a:schemeClr val="bg1"/>
              </a:solidFill>
              <a:latin typeface="Garamond" charset="0"/>
              <a:ea typeface="Garamond" charset="0"/>
              <a:cs typeface="Garamond" charset="0"/>
            </a:endParaRPr>
          </a:p>
        </p:txBody>
      </p:sp>
      <p:graphicFrame>
        <p:nvGraphicFramePr>
          <p:cNvPr id="8" name="Table 7"/>
          <p:cNvGraphicFramePr>
            <a:graphicFrameLocks noGrp="1"/>
          </p:cNvGraphicFramePr>
          <p:nvPr>
            <p:extLst/>
          </p:nvPr>
        </p:nvGraphicFramePr>
        <p:xfrm>
          <a:off x="4546659" y="4512425"/>
          <a:ext cx="1219200" cy="7620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81000">
                <a:tc>
                  <a:txBody>
                    <a:bodyPr/>
                    <a:lstStyle/>
                    <a:p>
                      <a:pPr algn="ctr"/>
                      <a:r>
                        <a:rPr lang="en-US" b="0" dirty="0" smtClean="0">
                          <a:solidFill>
                            <a:srgbClr val="C00000"/>
                          </a:solidFill>
                        </a:rPr>
                        <a:t>4</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b="0" dirty="0" smtClean="0">
                          <a:solidFill>
                            <a:srgbClr val="C00000"/>
                          </a:solidFill>
                        </a:rPr>
                        <a:t>5</a:t>
                      </a: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3000"/>
                      </a:schemeClr>
                    </a:solidFill>
                  </a:tcPr>
                </a:tc>
                <a:extLst>
                  <a:ext uri="{0D108BD9-81ED-4DB2-BD59-A6C34878D82A}">
                    <a16:rowId xmlns:a16="http://schemas.microsoft.com/office/drawing/2014/main" val="10000"/>
                  </a:ext>
                </a:extLst>
              </a:tr>
              <a:tr h="381000">
                <a:tc>
                  <a:txBody>
                    <a:bodyPr/>
                    <a:lstStyle/>
                    <a:p>
                      <a:pPr algn="ctr"/>
                      <a:r>
                        <a:rPr lang="en-US" dirty="0" smtClean="0">
                          <a:solidFill>
                            <a:srgbClr val="C00000"/>
                          </a:solidFill>
                        </a:rPr>
                        <a:t>3</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3000"/>
                      </a:srgbClr>
                    </a:solidFill>
                  </a:tcPr>
                </a:tc>
                <a:tc>
                  <a:txBody>
                    <a:bodyPr/>
                    <a:lstStyle/>
                    <a:p>
                      <a:pPr algn="ctr"/>
                      <a:r>
                        <a:rPr lang="en-US" dirty="0" smtClean="0">
                          <a:solidFill>
                            <a:srgbClr val="C00000"/>
                          </a:solidFill>
                        </a:rPr>
                        <a:t>4</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8277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32" y="6145"/>
            <a:ext cx="7772400" cy="1143000"/>
          </a:xfrm>
        </p:spPr>
        <p:txBody>
          <a:bodyPr/>
          <a:lstStyle/>
          <a:p>
            <a:r>
              <a:rPr lang="en-US" dirty="0" smtClean="0">
                <a:latin typeface="Garamond" panose="02020404030301010803" pitchFamily="18" charset="0"/>
              </a:rPr>
              <a:t>Convolutional Neural Network</a:t>
            </a:r>
            <a:endParaRPr lang="en-US" dirty="0">
              <a:latin typeface="Garamond" panose="02020404030301010803" pitchFamily="18" charset="0"/>
            </a:endParaRPr>
          </a:p>
        </p:txBody>
      </p:sp>
      <p:sp>
        <p:nvSpPr>
          <p:cNvPr id="19" name="Flowchart: Process 18"/>
          <p:cNvSpPr/>
          <p:nvPr/>
        </p:nvSpPr>
        <p:spPr bwMode="auto">
          <a:xfrm>
            <a:off x="1746733" y="2621466"/>
            <a:ext cx="155530" cy="19050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2" name="Flowchart: Process 21"/>
          <p:cNvSpPr/>
          <p:nvPr/>
        </p:nvSpPr>
        <p:spPr bwMode="auto">
          <a:xfrm>
            <a:off x="2403925" y="2895600"/>
            <a:ext cx="182793" cy="13716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6" name="Flowchart: Process 25"/>
          <p:cNvSpPr/>
          <p:nvPr/>
        </p:nvSpPr>
        <p:spPr bwMode="auto">
          <a:xfrm>
            <a:off x="3438935" y="3124200"/>
            <a:ext cx="204107" cy="9144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0" name="Flowchart: Process 29"/>
          <p:cNvSpPr/>
          <p:nvPr/>
        </p:nvSpPr>
        <p:spPr bwMode="auto">
          <a:xfrm>
            <a:off x="4492518" y="3276600"/>
            <a:ext cx="232545" cy="6096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4" name="Flowchart: Process 33"/>
          <p:cNvSpPr/>
          <p:nvPr/>
        </p:nvSpPr>
        <p:spPr bwMode="auto">
          <a:xfrm>
            <a:off x="5658367" y="3428361"/>
            <a:ext cx="145746" cy="312204"/>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grpSp>
        <p:nvGrpSpPr>
          <p:cNvPr id="56" name="Group 55"/>
          <p:cNvGrpSpPr/>
          <p:nvPr/>
        </p:nvGrpSpPr>
        <p:grpSpPr>
          <a:xfrm>
            <a:off x="1295400" y="2133600"/>
            <a:ext cx="478358" cy="2743200"/>
            <a:chOff x="1785463" y="2133600"/>
            <a:chExt cx="663815" cy="2743200"/>
          </a:xfrm>
        </p:grpSpPr>
        <p:grpSp>
          <p:nvGrpSpPr>
            <p:cNvPr id="38" name="Group 37"/>
            <p:cNvGrpSpPr/>
            <p:nvPr/>
          </p:nvGrpSpPr>
          <p:grpSpPr>
            <a:xfrm>
              <a:off x="1942180" y="2133600"/>
              <a:ext cx="374456" cy="2743200"/>
              <a:chOff x="990601" y="2133600"/>
              <a:chExt cx="435971" cy="2667000"/>
            </a:xfrm>
          </p:grpSpPr>
          <p:sp>
            <p:nvSpPr>
              <p:cNvPr id="17" name="Flowchart: Process 16"/>
              <p:cNvSpPr/>
              <p:nvPr/>
            </p:nvSpPr>
            <p:spPr bwMode="auto">
              <a:xfrm>
                <a:off x="990601" y="2133600"/>
                <a:ext cx="163489" cy="2667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18" name="Flowchart: Process 17"/>
              <p:cNvSpPr/>
              <p:nvPr/>
            </p:nvSpPr>
            <p:spPr bwMode="auto">
              <a:xfrm>
                <a:off x="1263083" y="2133600"/>
                <a:ext cx="163489" cy="2667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grpSp>
        <p:sp>
          <p:nvSpPr>
            <p:cNvPr id="43" name="TextBox 42"/>
            <p:cNvSpPr txBox="1"/>
            <p:nvPr/>
          </p:nvSpPr>
          <p:spPr>
            <a:xfrm rot="16200000">
              <a:off x="1770413" y="3344601"/>
              <a:ext cx="457201"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64</a:t>
              </a:r>
            </a:p>
          </p:txBody>
        </p:sp>
        <p:sp>
          <p:nvSpPr>
            <p:cNvPr id="44" name="TextBox 43"/>
            <p:cNvSpPr txBox="1"/>
            <p:nvPr/>
          </p:nvSpPr>
          <p:spPr>
            <a:xfrm rot="16200000">
              <a:off x="2007127" y="3364588"/>
              <a:ext cx="457202"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64</a:t>
              </a:r>
            </a:p>
          </p:txBody>
        </p:sp>
      </p:grpSp>
      <p:grpSp>
        <p:nvGrpSpPr>
          <p:cNvPr id="57" name="Group 56"/>
          <p:cNvGrpSpPr/>
          <p:nvPr/>
        </p:nvGrpSpPr>
        <p:grpSpPr>
          <a:xfrm>
            <a:off x="1874285" y="2621466"/>
            <a:ext cx="538674" cy="1905000"/>
            <a:chOff x="2588780" y="2621466"/>
            <a:chExt cx="747515" cy="1905000"/>
          </a:xfrm>
        </p:grpSpPr>
        <p:sp>
          <p:nvSpPr>
            <p:cNvPr id="20" name="Flowchart: Process 19"/>
            <p:cNvSpPr/>
            <p:nvPr/>
          </p:nvSpPr>
          <p:spPr bwMode="auto">
            <a:xfrm>
              <a:off x="2724095" y="2621466"/>
              <a:ext cx="215829" cy="1905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1" name="Flowchart: Process 20"/>
            <p:cNvSpPr/>
            <p:nvPr/>
          </p:nvSpPr>
          <p:spPr bwMode="auto">
            <a:xfrm>
              <a:off x="3041491" y="2621466"/>
              <a:ext cx="215829" cy="1905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45" name="TextBox 44"/>
            <p:cNvSpPr txBox="1"/>
            <p:nvPr/>
          </p:nvSpPr>
          <p:spPr>
            <a:xfrm rot="16200000">
              <a:off x="2535629" y="3360416"/>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128</a:t>
              </a:r>
            </a:p>
          </p:txBody>
        </p:sp>
        <p:sp>
          <p:nvSpPr>
            <p:cNvPr id="46" name="TextBox 45"/>
            <p:cNvSpPr txBox="1"/>
            <p:nvPr/>
          </p:nvSpPr>
          <p:spPr>
            <a:xfrm rot="16200000">
              <a:off x="2856043" y="3379460"/>
              <a:ext cx="533404" cy="427100"/>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128</a:t>
              </a:r>
            </a:p>
          </p:txBody>
        </p:sp>
      </p:grpSp>
      <p:grpSp>
        <p:nvGrpSpPr>
          <p:cNvPr id="58" name="Group 57"/>
          <p:cNvGrpSpPr/>
          <p:nvPr/>
        </p:nvGrpSpPr>
        <p:grpSpPr>
          <a:xfrm>
            <a:off x="2610667" y="2895600"/>
            <a:ext cx="825208" cy="1371600"/>
            <a:chOff x="3610654" y="2895600"/>
            <a:chExt cx="1145137" cy="1371600"/>
          </a:xfrm>
        </p:grpSpPr>
        <p:sp>
          <p:nvSpPr>
            <p:cNvPr id="23" name="Flowchart: Process 22"/>
            <p:cNvSpPr/>
            <p:nvPr/>
          </p:nvSpPr>
          <p:spPr bwMode="auto">
            <a:xfrm>
              <a:off x="3696791"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4" name="Flowchart: Process 23"/>
            <p:cNvSpPr/>
            <p:nvPr/>
          </p:nvSpPr>
          <p:spPr bwMode="auto">
            <a:xfrm>
              <a:off x="4056393"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5" name="Flowchart: Process 24"/>
            <p:cNvSpPr/>
            <p:nvPr/>
          </p:nvSpPr>
          <p:spPr bwMode="auto">
            <a:xfrm>
              <a:off x="4415995"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47" name="TextBox 46"/>
            <p:cNvSpPr txBox="1"/>
            <p:nvPr/>
          </p:nvSpPr>
          <p:spPr>
            <a:xfrm rot="16200000">
              <a:off x="3557503" y="3367849"/>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256</a:t>
              </a:r>
            </a:p>
          </p:txBody>
        </p:sp>
        <p:sp>
          <p:nvSpPr>
            <p:cNvPr id="48" name="TextBox 47"/>
            <p:cNvSpPr txBox="1"/>
            <p:nvPr/>
          </p:nvSpPr>
          <p:spPr>
            <a:xfrm rot="16200000">
              <a:off x="3907632" y="3367848"/>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256</a:t>
              </a:r>
            </a:p>
          </p:txBody>
        </p:sp>
        <p:sp>
          <p:nvSpPr>
            <p:cNvPr id="49" name="TextBox 48"/>
            <p:cNvSpPr txBox="1"/>
            <p:nvPr/>
          </p:nvSpPr>
          <p:spPr>
            <a:xfrm rot="16200000">
              <a:off x="4275539" y="3379460"/>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256</a:t>
              </a:r>
            </a:p>
          </p:txBody>
        </p:sp>
      </p:grpSp>
      <p:grpSp>
        <p:nvGrpSpPr>
          <p:cNvPr id="59" name="Group 58"/>
          <p:cNvGrpSpPr/>
          <p:nvPr/>
        </p:nvGrpSpPr>
        <p:grpSpPr>
          <a:xfrm>
            <a:off x="3635423" y="3116766"/>
            <a:ext cx="834538" cy="921834"/>
            <a:chOff x="5032703" y="3116766"/>
            <a:chExt cx="1158085" cy="921834"/>
          </a:xfrm>
        </p:grpSpPr>
        <p:sp>
          <p:nvSpPr>
            <p:cNvPr id="27" name="Flowchart: Process 26"/>
            <p:cNvSpPr/>
            <p:nvPr/>
          </p:nvSpPr>
          <p:spPr bwMode="auto">
            <a:xfrm>
              <a:off x="5131582" y="3116766"/>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8" name="Flowchart: Process 27"/>
            <p:cNvSpPr/>
            <p:nvPr/>
          </p:nvSpPr>
          <p:spPr bwMode="auto">
            <a:xfrm>
              <a:off x="5491462" y="3124200"/>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9" name="Flowchart: Process 28"/>
            <p:cNvSpPr/>
            <p:nvPr/>
          </p:nvSpPr>
          <p:spPr bwMode="auto">
            <a:xfrm>
              <a:off x="5849676" y="3116766"/>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50" name="TextBox 49"/>
            <p:cNvSpPr txBox="1"/>
            <p:nvPr/>
          </p:nvSpPr>
          <p:spPr>
            <a:xfrm rot="16200000">
              <a:off x="4979552" y="3367850"/>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51" name="TextBox 50"/>
            <p:cNvSpPr txBox="1"/>
            <p:nvPr/>
          </p:nvSpPr>
          <p:spPr>
            <a:xfrm rot="16200000">
              <a:off x="5387278" y="3367850"/>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52" name="TextBox 51"/>
            <p:cNvSpPr txBox="1"/>
            <p:nvPr/>
          </p:nvSpPr>
          <p:spPr>
            <a:xfrm rot="16200000">
              <a:off x="5710536" y="3379461"/>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grpSp>
      <p:grpSp>
        <p:nvGrpSpPr>
          <p:cNvPr id="60" name="Group 59"/>
          <p:cNvGrpSpPr/>
          <p:nvPr/>
        </p:nvGrpSpPr>
        <p:grpSpPr>
          <a:xfrm>
            <a:off x="4746931" y="3276600"/>
            <a:ext cx="879980" cy="613317"/>
            <a:chOff x="6575140" y="3276600"/>
            <a:chExt cx="1221145" cy="613317"/>
          </a:xfrm>
        </p:grpSpPr>
        <p:sp>
          <p:nvSpPr>
            <p:cNvPr id="31" name="Flowchart: Process 30"/>
            <p:cNvSpPr/>
            <p:nvPr/>
          </p:nvSpPr>
          <p:spPr bwMode="auto">
            <a:xfrm>
              <a:off x="6611234" y="3276600"/>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2" name="Flowchart: Process 31"/>
            <p:cNvSpPr/>
            <p:nvPr/>
          </p:nvSpPr>
          <p:spPr bwMode="auto">
            <a:xfrm>
              <a:off x="7002273" y="3276600"/>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3" name="Flowchart: Process 32"/>
            <p:cNvSpPr/>
            <p:nvPr/>
          </p:nvSpPr>
          <p:spPr bwMode="auto">
            <a:xfrm>
              <a:off x="7400906" y="3280317"/>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53" name="TextBox 52"/>
            <p:cNvSpPr txBox="1"/>
            <p:nvPr/>
          </p:nvSpPr>
          <p:spPr>
            <a:xfrm rot="16200000">
              <a:off x="6521989" y="3372494"/>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54" name="TextBox 53"/>
            <p:cNvSpPr txBox="1"/>
            <p:nvPr/>
          </p:nvSpPr>
          <p:spPr>
            <a:xfrm rot="16200000">
              <a:off x="6912314" y="3379459"/>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55" name="TextBox 54"/>
            <p:cNvSpPr txBox="1"/>
            <p:nvPr/>
          </p:nvSpPr>
          <p:spPr>
            <a:xfrm rot="16200000">
              <a:off x="7316033" y="3367848"/>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grpSp>
      <p:sp>
        <p:nvSpPr>
          <p:cNvPr id="64" name="TextBox 63"/>
          <p:cNvSpPr txBox="1"/>
          <p:nvPr/>
        </p:nvSpPr>
        <p:spPr>
          <a:xfrm>
            <a:off x="3580233" y="5616476"/>
            <a:ext cx="492443" cy="784324"/>
          </a:xfrm>
          <a:prstGeom prst="rect">
            <a:avLst/>
          </a:prstGeom>
          <a:pattFill prst="narHorz">
            <a:fgClr>
              <a:srgbClr val="F7615A"/>
            </a:fgClr>
            <a:bgClr>
              <a:schemeClr val="bg1"/>
            </a:bgClr>
          </a:pattFill>
        </p:spPr>
        <p:txBody>
          <a:bodyPr vert="vert270" wrap="square" rtlCol="0">
            <a:spAutoFit/>
          </a:bodyPr>
          <a:lstStyle/>
          <a:p>
            <a:pPr algn="ctr"/>
            <a:r>
              <a:rPr lang="en-US" sz="2000" dirty="0">
                <a:solidFill>
                  <a:schemeClr val="bg1"/>
                </a:solidFill>
                <a:latin typeface="Garamond" panose="02020404030301010803" pitchFamily="18" charset="0"/>
              </a:rPr>
              <a:t>Filter</a:t>
            </a:r>
          </a:p>
        </p:txBody>
      </p:sp>
      <p:sp>
        <p:nvSpPr>
          <p:cNvPr id="65" name="TextBox 64"/>
          <p:cNvSpPr txBox="1"/>
          <p:nvPr/>
        </p:nvSpPr>
        <p:spPr>
          <a:xfrm>
            <a:off x="4296019" y="5165815"/>
            <a:ext cx="492443" cy="1234985"/>
          </a:xfrm>
          <a:prstGeom prst="rect">
            <a:avLst/>
          </a:prstGeom>
          <a:solidFill>
            <a:srgbClr val="F7615A"/>
          </a:solidFill>
        </p:spPr>
        <p:txBody>
          <a:bodyPr vert="vert270" wrap="square" rtlCol="0">
            <a:spAutoFit/>
          </a:bodyPr>
          <a:lstStyle/>
          <a:p>
            <a:pPr algn="ctr"/>
            <a:r>
              <a:rPr lang="en-US" sz="2000" dirty="0">
                <a:solidFill>
                  <a:schemeClr val="bg1"/>
                </a:solidFill>
                <a:latin typeface="Garamond" panose="02020404030301010803" pitchFamily="18" charset="0"/>
              </a:rPr>
              <a:t>Max Pool</a:t>
            </a:r>
          </a:p>
        </p:txBody>
      </p:sp>
      <p:sp>
        <p:nvSpPr>
          <p:cNvPr id="66" name="TextBox 65"/>
          <p:cNvSpPr txBox="1"/>
          <p:nvPr/>
        </p:nvSpPr>
        <p:spPr>
          <a:xfrm>
            <a:off x="5615515" y="5747809"/>
            <a:ext cx="2058068" cy="707886"/>
          </a:xfrm>
          <a:prstGeom prst="rect">
            <a:avLst/>
          </a:prstGeom>
          <a:solidFill>
            <a:schemeClr val="accent1">
              <a:lumMod val="75000"/>
            </a:schemeClr>
          </a:solidFill>
        </p:spPr>
        <p:txBody>
          <a:bodyPr vert="horz" wrap="square" rtlCol="0">
            <a:spAutoFit/>
          </a:bodyPr>
          <a:lstStyle/>
          <a:p>
            <a:pPr algn="ctr"/>
            <a:r>
              <a:rPr lang="en-US" sz="2000" dirty="0" smtClean="0">
                <a:solidFill>
                  <a:schemeClr val="bg1"/>
                </a:solidFill>
                <a:latin typeface="Garamond" panose="02020404030301010803" pitchFamily="18" charset="0"/>
              </a:rPr>
              <a:t>Fully Connected Layers</a:t>
            </a:r>
            <a:endParaRPr lang="en-US" sz="2000" dirty="0">
              <a:solidFill>
                <a:schemeClr val="bg1"/>
              </a:solidFill>
              <a:latin typeface="Garamond" panose="02020404030301010803" pitchFamily="18" charset="0"/>
            </a:endParaRPr>
          </a:p>
        </p:txBody>
      </p:sp>
      <p:sp>
        <p:nvSpPr>
          <p:cNvPr id="67" name="Content Placeholder 2"/>
          <p:cNvSpPr>
            <a:spLocks noGrp="1"/>
          </p:cNvSpPr>
          <p:nvPr>
            <p:ph idx="1"/>
          </p:nvPr>
        </p:nvSpPr>
        <p:spPr>
          <a:xfrm>
            <a:off x="1199872" y="1377857"/>
            <a:ext cx="4374666" cy="463734"/>
          </a:xfrm>
          <a:solidFill>
            <a:schemeClr val="bg1"/>
          </a:solidFill>
          <a:ln>
            <a:solidFill>
              <a:schemeClr val="bg1"/>
            </a:solidFill>
          </a:ln>
        </p:spPr>
        <p:txBody>
          <a:bodyPr/>
          <a:lstStyle/>
          <a:p>
            <a:pPr marL="0" indent="0">
              <a:buNone/>
            </a:pPr>
            <a:r>
              <a:rPr lang="en-US" sz="2400" b="1" dirty="0">
                <a:solidFill>
                  <a:srgbClr val="002060"/>
                </a:solidFill>
                <a:latin typeface="Garamond" panose="02020404030301010803" pitchFamily="18" charset="0"/>
              </a:rPr>
              <a:t>Feature Extraction Architecture</a:t>
            </a:r>
          </a:p>
        </p:txBody>
      </p:sp>
      <p:grpSp>
        <p:nvGrpSpPr>
          <p:cNvPr id="11" name="Group 10"/>
          <p:cNvGrpSpPr/>
          <p:nvPr/>
        </p:nvGrpSpPr>
        <p:grpSpPr>
          <a:xfrm>
            <a:off x="6009267" y="1981200"/>
            <a:ext cx="304800" cy="3311098"/>
            <a:chOff x="6781800" y="1981200"/>
            <a:chExt cx="304800" cy="3311098"/>
          </a:xfrm>
        </p:grpSpPr>
        <p:sp>
          <p:nvSpPr>
            <p:cNvPr id="5" name="Oval 4"/>
            <p:cNvSpPr/>
            <p:nvPr/>
          </p:nvSpPr>
          <p:spPr bwMode="auto">
            <a:xfrm>
              <a:off x="6858000" y="2057400"/>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63" name="Oval 62"/>
            <p:cNvSpPr/>
            <p:nvPr/>
          </p:nvSpPr>
          <p:spPr bwMode="auto">
            <a:xfrm>
              <a:off x="6858000" y="2318317"/>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68" name="Oval 67"/>
            <p:cNvSpPr/>
            <p:nvPr/>
          </p:nvSpPr>
          <p:spPr bwMode="auto">
            <a:xfrm>
              <a:off x="6857999" y="2579234"/>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69" name="Oval 68"/>
            <p:cNvSpPr/>
            <p:nvPr/>
          </p:nvSpPr>
          <p:spPr bwMode="auto">
            <a:xfrm>
              <a:off x="6857998" y="2840151"/>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70" name="Oval 69"/>
            <p:cNvSpPr/>
            <p:nvPr/>
          </p:nvSpPr>
          <p:spPr bwMode="auto">
            <a:xfrm>
              <a:off x="6860594" y="3098261"/>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72" name="Oval 71"/>
            <p:cNvSpPr/>
            <p:nvPr/>
          </p:nvSpPr>
          <p:spPr bwMode="auto">
            <a:xfrm>
              <a:off x="6865629" y="3737517"/>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73" name="Oval 72"/>
            <p:cNvSpPr/>
            <p:nvPr/>
          </p:nvSpPr>
          <p:spPr bwMode="auto">
            <a:xfrm>
              <a:off x="6866731" y="3962400"/>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74" name="Oval 73"/>
            <p:cNvSpPr/>
            <p:nvPr/>
          </p:nvSpPr>
          <p:spPr bwMode="auto">
            <a:xfrm>
              <a:off x="6862253" y="4206283"/>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75" name="Oval 74"/>
            <p:cNvSpPr/>
            <p:nvPr/>
          </p:nvSpPr>
          <p:spPr bwMode="auto">
            <a:xfrm>
              <a:off x="6865629" y="4458497"/>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76" name="Oval 75"/>
            <p:cNvSpPr/>
            <p:nvPr/>
          </p:nvSpPr>
          <p:spPr bwMode="auto">
            <a:xfrm>
              <a:off x="6856611" y="4699371"/>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77" name="Oval 76"/>
            <p:cNvSpPr/>
            <p:nvPr/>
          </p:nvSpPr>
          <p:spPr bwMode="auto">
            <a:xfrm>
              <a:off x="6865629" y="4950893"/>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8" name="Rectangle 7"/>
            <p:cNvSpPr/>
            <p:nvPr/>
          </p:nvSpPr>
          <p:spPr bwMode="auto">
            <a:xfrm>
              <a:off x="6781800" y="1981200"/>
              <a:ext cx="304800" cy="3311098"/>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cxnSp>
          <p:nvCxnSpPr>
            <p:cNvPr id="10" name="Straight Connector 9"/>
            <p:cNvCxnSpPr/>
            <p:nvPr/>
          </p:nvCxnSpPr>
          <p:spPr bwMode="auto">
            <a:xfrm flipH="1">
              <a:off x="6934200" y="3352800"/>
              <a:ext cx="1936" cy="330835"/>
            </a:xfrm>
            <a:prstGeom prst="line">
              <a:avLst/>
            </a:prstGeom>
            <a:solidFill>
              <a:schemeClr val="accent1"/>
            </a:solidFill>
            <a:ln w="38100"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79" name="Group 78"/>
          <p:cNvGrpSpPr/>
          <p:nvPr/>
        </p:nvGrpSpPr>
        <p:grpSpPr>
          <a:xfrm>
            <a:off x="6810136" y="1981200"/>
            <a:ext cx="304800" cy="3311098"/>
            <a:chOff x="6781800" y="1981200"/>
            <a:chExt cx="304800" cy="3311098"/>
          </a:xfrm>
        </p:grpSpPr>
        <p:sp>
          <p:nvSpPr>
            <p:cNvPr id="80" name="Oval 79"/>
            <p:cNvSpPr/>
            <p:nvPr/>
          </p:nvSpPr>
          <p:spPr bwMode="auto">
            <a:xfrm>
              <a:off x="6858000" y="2057400"/>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81" name="Oval 80"/>
            <p:cNvSpPr/>
            <p:nvPr/>
          </p:nvSpPr>
          <p:spPr bwMode="auto">
            <a:xfrm>
              <a:off x="6858000" y="2318317"/>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82" name="Oval 81"/>
            <p:cNvSpPr/>
            <p:nvPr/>
          </p:nvSpPr>
          <p:spPr bwMode="auto">
            <a:xfrm>
              <a:off x="6857999" y="2579234"/>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83" name="Oval 82"/>
            <p:cNvSpPr/>
            <p:nvPr/>
          </p:nvSpPr>
          <p:spPr bwMode="auto">
            <a:xfrm>
              <a:off x="6857998" y="2840151"/>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84" name="Oval 83"/>
            <p:cNvSpPr/>
            <p:nvPr/>
          </p:nvSpPr>
          <p:spPr bwMode="auto">
            <a:xfrm>
              <a:off x="6860594" y="3098261"/>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85" name="Oval 84"/>
            <p:cNvSpPr/>
            <p:nvPr/>
          </p:nvSpPr>
          <p:spPr bwMode="auto">
            <a:xfrm>
              <a:off x="6865629" y="3737517"/>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86" name="Oval 85"/>
            <p:cNvSpPr/>
            <p:nvPr/>
          </p:nvSpPr>
          <p:spPr bwMode="auto">
            <a:xfrm>
              <a:off x="6866731" y="3962400"/>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87" name="Oval 86"/>
            <p:cNvSpPr/>
            <p:nvPr/>
          </p:nvSpPr>
          <p:spPr bwMode="auto">
            <a:xfrm>
              <a:off x="6862253" y="4206283"/>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88" name="Oval 87"/>
            <p:cNvSpPr/>
            <p:nvPr/>
          </p:nvSpPr>
          <p:spPr bwMode="auto">
            <a:xfrm>
              <a:off x="6865629" y="4458497"/>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89" name="Oval 88"/>
            <p:cNvSpPr/>
            <p:nvPr/>
          </p:nvSpPr>
          <p:spPr bwMode="auto">
            <a:xfrm>
              <a:off x="6856611" y="4699371"/>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90" name="Oval 89"/>
            <p:cNvSpPr/>
            <p:nvPr/>
          </p:nvSpPr>
          <p:spPr bwMode="auto">
            <a:xfrm>
              <a:off x="6865629" y="4950893"/>
              <a:ext cx="144273" cy="152400"/>
            </a:xfrm>
            <a:prstGeom prst="ellips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91" name="Rectangle 90"/>
            <p:cNvSpPr/>
            <p:nvPr/>
          </p:nvSpPr>
          <p:spPr bwMode="auto">
            <a:xfrm>
              <a:off x="6781800" y="1981200"/>
              <a:ext cx="304800" cy="3311098"/>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cxnSp>
          <p:nvCxnSpPr>
            <p:cNvPr id="92" name="Straight Connector 91"/>
            <p:cNvCxnSpPr/>
            <p:nvPr/>
          </p:nvCxnSpPr>
          <p:spPr bwMode="auto">
            <a:xfrm flipH="1">
              <a:off x="6934200" y="3352800"/>
              <a:ext cx="1936" cy="330835"/>
            </a:xfrm>
            <a:prstGeom prst="line">
              <a:avLst/>
            </a:prstGeom>
            <a:solidFill>
              <a:schemeClr val="accent1"/>
            </a:solidFill>
            <a:ln w="38100"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13" name="Straight Arrow Connector 12"/>
          <p:cNvCxnSpPr>
            <a:stCxn id="5" idx="6"/>
          </p:cNvCxnSpPr>
          <p:nvPr/>
        </p:nvCxnSpPr>
        <p:spPr bwMode="auto">
          <a:xfrm>
            <a:off x="6229740" y="2133600"/>
            <a:ext cx="58039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5" idx="6"/>
            <a:endCxn id="81" idx="2"/>
          </p:cNvCxnSpPr>
          <p:nvPr/>
        </p:nvCxnSpPr>
        <p:spPr bwMode="auto">
          <a:xfrm>
            <a:off x="6229740" y="2133600"/>
            <a:ext cx="656596" cy="2609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Arrow Connector 34"/>
          <p:cNvCxnSpPr>
            <a:stCxn id="5" idx="6"/>
            <a:endCxn id="82" idx="2"/>
          </p:cNvCxnSpPr>
          <p:nvPr/>
        </p:nvCxnSpPr>
        <p:spPr bwMode="auto">
          <a:xfrm>
            <a:off x="6229740" y="2133600"/>
            <a:ext cx="656595" cy="5218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 name="Straight Arrow Connector 36"/>
          <p:cNvCxnSpPr>
            <a:stCxn id="5" idx="5"/>
            <a:endCxn id="83" idx="2"/>
          </p:cNvCxnSpPr>
          <p:nvPr/>
        </p:nvCxnSpPr>
        <p:spPr bwMode="auto">
          <a:xfrm>
            <a:off x="6208612" y="2187482"/>
            <a:ext cx="677722" cy="72886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 name="Straight Arrow Connector 39"/>
          <p:cNvCxnSpPr>
            <a:stCxn id="5" idx="5"/>
            <a:endCxn id="84" idx="2"/>
          </p:cNvCxnSpPr>
          <p:nvPr/>
        </p:nvCxnSpPr>
        <p:spPr bwMode="auto">
          <a:xfrm>
            <a:off x="6208612" y="2187482"/>
            <a:ext cx="680318" cy="9869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4" name="Straight Arrow Connector 93"/>
          <p:cNvCxnSpPr>
            <a:stCxn id="5" idx="5"/>
            <a:endCxn id="86" idx="2"/>
          </p:cNvCxnSpPr>
          <p:nvPr/>
        </p:nvCxnSpPr>
        <p:spPr bwMode="auto">
          <a:xfrm>
            <a:off x="6208612" y="2187482"/>
            <a:ext cx="686455" cy="18511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6" name="Straight Arrow Connector 95"/>
          <p:cNvCxnSpPr>
            <a:stCxn id="63" idx="6"/>
            <a:endCxn id="81" idx="2"/>
          </p:cNvCxnSpPr>
          <p:nvPr/>
        </p:nvCxnSpPr>
        <p:spPr bwMode="auto">
          <a:xfrm>
            <a:off x="6229740" y="2394517"/>
            <a:ext cx="65659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8" name="Straight Arrow Connector 97"/>
          <p:cNvCxnSpPr>
            <a:stCxn id="63" idx="6"/>
            <a:endCxn id="83" idx="1"/>
          </p:cNvCxnSpPr>
          <p:nvPr/>
        </p:nvCxnSpPr>
        <p:spPr bwMode="auto">
          <a:xfrm>
            <a:off x="6229740" y="2394517"/>
            <a:ext cx="677722" cy="46795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 name="Straight Arrow Connector 99"/>
          <p:cNvCxnSpPr>
            <a:stCxn id="63" idx="5"/>
            <a:endCxn id="85" idx="2"/>
          </p:cNvCxnSpPr>
          <p:nvPr/>
        </p:nvCxnSpPr>
        <p:spPr bwMode="auto">
          <a:xfrm>
            <a:off x="6208612" y="2448399"/>
            <a:ext cx="685353" cy="1365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2" name="Straight Arrow Connector 101"/>
          <p:cNvCxnSpPr>
            <a:stCxn id="63" idx="5"/>
            <a:endCxn id="90" idx="2"/>
          </p:cNvCxnSpPr>
          <p:nvPr/>
        </p:nvCxnSpPr>
        <p:spPr bwMode="auto">
          <a:xfrm>
            <a:off x="6208612" y="2448399"/>
            <a:ext cx="685353" cy="257869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4" name="Straight Arrow Connector 103"/>
          <p:cNvCxnSpPr>
            <a:stCxn id="63" idx="5"/>
            <a:endCxn id="87" idx="2"/>
          </p:cNvCxnSpPr>
          <p:nvPr/>
        </p:nvCxnSpPr>
        <p:spPr bwMode="auto">
          <a:xfrm>
            <a:off x="6208612" y="2448399"/>
            <a:ext cx="681977" cy="183408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6" name="Straight Arrow Connector 105"/>
          <p:cNvCxnSpPr>
            <a:stCxn id="68" idx="6"/>
          </p:cNvCxnSpPr>
          <p:nvPr/>
        </p:nvCxnSpPr>
        <p:spPr bwMode="auto">
          <a:xfrm>
            <a:off x="6229739" y="2655434"/>
            <a:ext cx="587528" cy="76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 name="Straight Arrow Connector 107"/>
          <p:cNvCxnSpPr>
            <a:stCxn id="77" idx="6"/>
            <a:endCxn id="85" idx="1"/>
          </p:cNvCxnSpPr>
          <p:nvPr/>
        </p:nvCxnSpPr>
        <p:spPr bwMode="auto">
          <a:xfrm flipV="1">
            <a:off x="6237369" y="3759835"/>
            <a:ext cx="677724" cy="12672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0" name="Straight Arrow Connector 109"/>
          <p:cNvCxnSpPr>
            <a:stCxn id="77" idx="6"/>
            <a:endCxn id="88" idx="1"/>
          </p:cNvCxnSpPr>
          <p:nvPr/>
        </p:nvCxnSpPr>
        <p:spPr bwMode="auto">
          <a:xfrm flipV="1">
            <a:off x="6237369" y="4480815"/>
            <a:ext cx="677724" cy="5462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2" name="Straight Arrow Connector 111"/>
          <p:cNvCxnSpPr>
            <a:stCxn id="76" idx="7"/>
            <a:endCxn id="86" idx="2"/>
          </p:cNvCxnSpPr>
          <p:nvPr/>
        </p:nvCxnSpPr>
        <p:spPr bwMode="auto">
          <a:xfrm flipV="1">
            <a:off x="6207223" y="4038600"/>
            <a:ext cx="687844" cy="68308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4" name="Straight Arrow Connector 113"/>
          <p:cNvCxnSpPr>
            <a:stCxn id="69" idx="7"/>
            <a:endCxn id="84" idx="2"/>
          </p:cNvCxnSpPr>
          <p:nvPr/>
        </p:nvCxnSpPr>
        <p:spPr bwMode="auto">
          <a:xfrm>
            <a:off x="6208610" y="2862469"/>
            <a:ext cx="680320" cy="3119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6" name="Straight Arrow Connector 115"/>
          <p:cNvCxnSpPr>
            <a:stCxn id="70" idx="6"/>
            <a:endCxn id="85" idx="2"/>
          </p:cNvCxnSpPr>
          <p:nvPr/>
        </p:nvCxnSpPr>
        <p:spPr bwMode="auto">
          <a:xfrm>
            <a:off x="6232334" y="3174461"/>
            <a:ext cx="661631" cy="6392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8" name="Straight Arrow Connector 117"/>
          <p:cNvCxnSpPr>
            <a:stCxn id="72" idx="6"/>
            <a:endCxn id="85" idx="2"/>
          </p:cNvCxnSpPr>
          <p:nvPr/>
        </p:nvCxnSpPr>
        <p:spPr bwMode="auto">
          <a:xfrm>
            <a:off x="6237369" y="3813717"/>
            <a:ext cx="65659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0" name="Straight Arrow Connector 119"/>
          <p:cNvCxnSpPr>
            <a:stCxn id="72" idx="6"/>
            <a:endCxn id="86" idx="3"/>
          </p:cNvCxnSpPr>
          <p:nvPr/>
        </p:nvCxnSpPr>
        <p:spPr bwMode="auto">
          <a:xfrm>
            <a:off x="6237369" y="3813717"/>
            <a:ext cx="678826" cy="2787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2" name="Straight Arrow Connector 121"/>
          <p:cNvCxnSpPr>
            <a:stCxn id="73" idx="5"/>
          </p:cNvCxnSpPr>
          <p:nvPr/>
        </p:nvCxnSpPr>
        <p:spPr bwMode="auto">
          <a:xfrm flipV="1">
            <a:off x="6217343" y="4038599"/>
            <a:ext cx="606203" cy="5388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4" name="Straight Arrow Connector 123"/>
          <p:cNvCxnSpPr>
            <a:stCxn id="74" idx="7"/>
            <a:endCxn id="88" idx="4"/>
          </p:cNvCxnSpPr>
          <p:nvPr/>
        </p:nvCxnSpPr>
        <p:spPr bwMode="auto">
          <a:xfrm>
            <a:off x="6212865" y="4228601"/>
            <a:ext cx="753237" cy="3822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6" name="Straight Arrow Connector 125"/>
          <p:cNvCxnSpPr>
            <a:stCxn id="75" idx="6"/>
            <a:endCxn id="87" idx="2"/>
          </p:cNvCxnSpPr>
          <p:nvPr/>
        </p:nvCxnSpPr>
        <p:spPr bwMode="auto">
          <a:xfrm flipV="1">
            <a:off x="6237369" y="4282483"/>
            <a:ext cx="653220" cy="25221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8" name="Right Brace 127"/>
          <p:cNvSpPr/>
          <p:nvPr/>
        </p:nvSpPr>
        <p:spPr bwMode="auto">
          <a:xfrm>
            <a:off x="7114936" y="1828800"/>
            <a:ext cx="383631" cy="3646158"/>
          </a:xfrm>
          <a:prstGeom prst="rightBrac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ヒラギノ角ゴ Pro W3" pitchFamily="86" charset="-128"/>
            </a:endParaRPr>
          </a:p>
        </p:txBody>
      </p:sp>
      <p:sp>
        <p:nvSpPr>
          <p:cNvPr id="129" name="TextBox 128"/>
          <p:cNvSpPr txBox="1"/>
          <p:nvPr/>
        </p:nvSpPr>
        <p:spPr>
          <a:xfrm>
            <a:off x="7848600" y="2211035"/>
            <a:ext cx="1137738" cy="307777"/>
          </a:xfrm>
          <a:prstGeom prst="rect">
            <a:avLst/>
          </a:prstGeom>
          <a:noFill/>
          <a:ln w="28575">
            <a:solidFill>
              <a:srgbClr val="C00000"/>
            </a:solidFill>
          </a:ln>
        </p:spPr>
        <p:txBody>
          <a:bodyPr wrap="square" rtlCol="0">
            <a:spAutoFit/>
          </a:bodyPr>
          <a:lstStyle/>
          <a:p>
            <a:pPr algn="ctr"/>
            <a:r>
              <a:rPr lang="en-US" sz="1400" dirty="0" smtClean="0">
                <a:latin typeface="Garamond" panose="02020404030301010803" pitchFamily="18" charset="0"/>
              </a:rPr>
              <a:t>Living Room</a:t>
            </a:r>
            <a:endParaRPr lang="en-US" sz="1400" dirty="0">
              <a:latin typeface="Garamond" panose="02020404030301010803" pitchFamily="18" charset="0"/>
            </a:endParaRPr>
          </a:p>
        </p:txBody>
      </p:sp>
      <p:sp>
        <p:nvSpPr>
          <p:cNvPr id="130" name="TextBox 129"/>
          <p:cNvSpPr txBox="1"/>
          <p:nvPr/>
        </p:nvSpPr>
        <p:spPr>
          <a:xfrm>
            <a:off x="7848600" y="2823281"/>
            <a:ext cx="1137738" cy="307777"/>
          </a:xfrm>
          <a:prstGeom prst="rect">
            <a:avLst/>
          </a:prstGeom>
          <a:noFill/>
          <a:ln w="28575">
            <a:solidFill>
              <a:srgbClr val="C00000"/>
            </a:solidFill>
          </a:ln>
        </p:spPr>
        <p:txBody>
          <a:bodyPr wrap="square" rtlCol="0">
            <a:spAutoFit/>
          </a:bodyPr>
          <a:lstStyle/>
          <a:p>
            <a:pPr algn="ctr"/>
            <a:r>
              <a:rPr lang="en-US" sz="1400" dirty="0" smtClean="0">
                <a:latin typeface="Garamond" panose="02020404030301010803" pitchFamily="18" charset="0"/>
              </a:rPr>
              <a:t>Bed Room</a:t>
            </a:r>
            <a:endParaRPr lang="en-US" sz="1400" dirty="0">
              <a:latin typeface="Garamond" panose="02020404030301010803" pitchFamily="18" charset="0"/>
            </a:endParaRPr>
          </a:p>
        </p:txBody>
      </p:sp>
      <p:sp>
        <p:nvSpPr>
          <p:cNvPr id="131" name="TextBox 130"/>
          <p:cNvSpPr txBox="1"/>
          <p:nvPr/>
        </p:nvSpPr>
        <p:spPr>
          <a:xfrm>
            <a:off x="7848600" y="3469176"/>
            <a:ext cx="1137738" cy="307777"/>
          </a:xfrm>
          <a:prstGeom prst="rect">
            <a:avLst/>
          </a:prstGeom>
          <a:noFill/>
          <a:ln w="28575">
            <a:solidFill>
              <a:srgbClr val="C00000"/>
            </a:solidFill>
          </a:ln>
        </p:spPr>
        <p:txBody>
          <a:bodyPr wrap="square" rtlCol="0">
            <a:spAutoFit/>
          </a:bodyPr>
          <a:lstStyle/>
          <a:p>
            <a:pPr algn="ctr"/>
            <a:r>
              <a:rPr lang="en-US" sz="1400" dirty="0" smtClean="0">
                <a:latin typeface="Garamond" panose="02020404030301010803" pitchFamily="18" charset="0"/>
              </a:rPr>
              <a:t>Kitchen</a:t>
            </a:r>
            <a:endParaRPr lang="en-US" sz="1400" dirty="0">
              <a:latin typeface="Garamond" panose="02020404030301010803" pitchFamily="18" charset="0"/>
            </a:endParaRPr>
          </a:p>
        </p:txBody>
      </p:sp>
      <p:sp>
        <p:nvSpPr>
          <p:cNvPr id="132" name="TextBox 131"/>
          <p:cNvSpPr txBox="1"/>
          <p:nvPr/>
        </p:nvSpPr>
        <p:spPr>
          <a:xfrm>
            <a:off x="7871159" y="4041386"/>
            <a:ext cx="1137738" cy="307777"/>
          </a:xfrm>
          <a:prstGeom prst="rect">
            <a:avLst/>
          </a:prstGeom>
          <a:noFill/>
          <a:ln w="28575">
            <a:solidFill>
              <a:srgbClr val="C00000"/>
            </a:solidFill>
          </a:ln>
        </p:spPr>
        <p:txBody>
          <a:bodyPr wrap="square" rtlCol="0">
            <a:spAutoFit/>
          </a:bodyPr>
          <a:lstStyle/>
          <a:p>
            <a:pPr algn="ctr"/>
            <a:r>
              <a:rPr lang="en-US" sz="1400" dirty="0" smtClean="0">
                <a:latin typeface="Garamond" panose="02020404030301010803" pitchFamily="18" charset="0"/>
              </a:rPr>
              <a:t>Bathroom</a:t>
            </a:r>
            <a:endParaRPr lang="en-US" sz="1400" dirty="0">
              <a:latin typeface="Garamond" panose="02020404030301010803" pitchFamily="18" charset="0"/>
            </a:endParaRPr>
          </a:p>
        </p:txBody>
      </p:sp>
      <p:sp>
        <p:nvSpPr>
          <p:cNvPr id="133" name="TextBox 132"/>
          <p:cNvSpPr txBox="1"/>
          <p:nvPr/>
        </p:nvSpPr>
        <p:spPr>
          <a:xfrm>
            <a:off x="7885432" y="4643116"/>
            <a:ext cx="1137738" cy="307777"/>
          </a:xfrm>
          <a:prstGeom prst="rect">
            <a:avLst/>
          </a:prstGeom>
          <a:noFill/>
          <a:ln w="28575">
            <a:solidFill>
              <a:srgbClr val="C00000"/>
            </a:solidFill>
          </a:ln>
        </p:spPr>
        <p:txBody>
          <a:bodyPr wrap="square" rtlCol="0">
            <a:spAutoFit/>
          </a:bodyPr>
          <a:lstStyle/>
          <a:p>
            <a:pPr algn="ctr"/>
            <a:r>
              <a:rPr lang="en-US" sz="1400" dirty="0" smtClean="0">
                <a:latin typeface="Garamond" panose="02020404030301010803" pitchFamily="18" charset="0"/>
              </a:rPr>
              <a:t>Outdoor</a:t>
            </a:r>
            <a:endParaRPr lang="en-US" sz="1400" dirty="0">
              <a:latin typeface="Garamond" panose="02020404030301010803" pitchFamily="18" charset="0"/>
            </a:endParaRPr>
          </a:p>
        </p:txBody>
      </p:sp>
      <p:cxnSp>
        <p:nvCxnSpPr>
          <p:cNvPr id="135" name="Straight Arrow Connector 134"/>
          <p:cNvCxnSpPr>
            <a:stCxn id="128" idx="1"/>
            <a:endCxn id="129" idx="1"/>
          </p:cNvCxnSpPr>
          <p:nvPr/>
        </p:nvCxnSpPr>
        <p:spPr bwMode="auto">
          <a:xfrm flipV="1">
            <a:off x="7498567" y="2364924"/>
            <a:ext cx="350033" cy="12869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7" name="Straight Arrow Connector 136"/>
          <p:cNvCxnSpPr>
            <a:stCxn id="128" idx="1"/>
            <a:endCxn id="130" idx="1"/>
          </p:cNvCxnSpPr>
          <p:nvPr/>
        </p:nvCxnSpPr>
        <p:spPr bwMode="auto">
          <a:xfrm flipV="1">
            <a:off x="7498567" y="2977170"/>
            <a:ext cx="350033" cy="6747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9" name="Straight Arrow Connector 138"/>
          <p:cNvCxnSpPr>
            <a:stCxn id="128" idx="1"/>
            <a:endCxn id="131" idx="1"/>
          </p:cNvCxnSpPr>
          <p:nvPr/>
        </p:nvCxnSpPr>
        <p:spPr bwMode="auto">
          <a:xfrm flipV="1">
            <a:off x="7498567" y="3623065"/>
            <a:ext cx="350033" cy="2881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2" name="Straight Arrow Connector 141"/>
          <p:cNvCxnSpPr>
            <a:stCxn id="128" idx="1"/>
            <a:endCxn id="132" idx="1"/>
          </p:cNvCxnSpPr>
          <p:nvPr/>
        </p:nvCxnSpPr>
        <p:spPr bwMode="auto">
          <a:xfrm>
            <a:off x="7498567" y="3651879"/>
            <a:ext cx="372592" cy="5433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4" name="Straight Arrow Connector 143"/>
          <p:cNvCxnSpPr>
            <a:stCxn id="128" idx="1"/>
            <a:endCxn id="133" idx="1"/>
          </p:cNvCxnSpPr>
          <p:nvPr/>
        </p:nvCxnSpPr>
        <p:spPr bwMode="auto">
          <a:xfrm>
            <a:off x="7498567" y="3651879"/>
            <a:ext cx="386865" cy="1145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5" name="Picture 4" descr="Image result for airbnb photo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0800000" flipV="1">
            <a:off x="160292" y="3251128"/>
            <a:ext cx="1123539" cy="604732"/>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5738743" y="1072122"/>
            <a:ext cx="1010096" cy="830997"/>
          </a:xfrm>
          <a:prstGeom prst="rect">
            <a:avLst/>
          </a:prstGeom>
          <a:noFill/>
        </p:spPr>
        <p:txBody>
          <a:bodyPr wrap="square" rtlCol="0">
            <a:spAutoFit/>
          </a:bodyPr>
          <a:lstStyle/>
          <a:p>
            <a:r>
              <a:rPr lang="en-US" sz="1600" dirty="0" err="1" smtClean="0">
                <a:latin typeface="Garamond" panose="02020404030301010803" pitchFamily="18" charset="0"/>
              </a:rPr>
              <a:t>Maxpool</a:t>
            </a:r>
            <a:r>
              <a:rPr lang="en-US" sz="1600" dirty="0" smtClean="0">
                <a:latin typeface="Garamond" panose="02020404030301010803" pitchFamily="18" charset="0"/>
              </a:rPr>
              <a:t> Output Vector</a:t>
            </a:r>
            <a:endParaRPr lang="en-US" sz="1600" dirty="0">
              <a:latin typeface="Garamond" panose="02020404030301010803" pitchFamily="18" charset="0"/>
            </a:endParaRPr>
          </a:p>
        </p:txBody>
      </p:sp>
    </p:spTree>
    <p:extLst>
      <p:ext uri="{BB962C8B-B14F-4D97-AF65-F5344CB8AC3E}">
        <p14:creationId xmlns:p14="http://schemas.microsoft.com/office/powerpoint/2010/main" val="38679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3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3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3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6" grpId="0" animBg="1"/>
      <p:bldP spid="30" grpId="0" animBg="1"/>
      <p:bldP spid="34" grpId="0" animBg="1"/>
      <p:bldP spid="66" grpId="0" animBg="1"/>
      <p:bldP spid="128" grpId="0" animBg="1"/>
      <p:bldP spid="129" grpId="0" animBg="1"/>
      <p:bldP spid="130" grpId="0" animBg="1"/>
      <p:bldP spid="131" grpId="0" animBg="1"/>
      <p:bldP spid="132" grpId="0" animBg="1"/>
      <p:bldP spid="133" grpId="0" animBg="1"/>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9095"/>
            <a:ext cx="7772400" cy="1143000"/>
          </a:xfrm>
        </p:spPr>
        <p:txBody>
          <a:bodyPr/>
          <a:lstStyle/>
          <a:p>
            <a:r>
              <a:rPr lang="en-US" dirty="0" smtClean="0"/>
              <a:t>Convolutional Neural Networks</a:t>
            </a:r>
            <a:endParaRPr lang="en-US" dirty="0"/>
          </a:p>
        </p:txBody>
      </p:sp>
      <p:sp>
        <p:nvSpPr>
          <p:cNvPr id="3" name="Content Placeholder 2"/>
          <p:cNvSpPr>
            <a:spLocks noGrp="1"/>
          </p:cNvSpPr>
          <p:nvPr>
            <p:ph idx="1"/>
          </p:nvPr>
        </p:nvSpPr>
        <p:spPr>
          <a:xfrm>
            <a:off x="381000" y="1188720"/>
            <a:ext cx="7772400" cy="4114800"/>
          </a:xfrm>
        </p:spPr>
        <p:txBody>
          <a:bodyPr/>
          <a:lstStyle/>
          <a:p>
            <a:r>
              <a:rPr lang="en-US" b="1" dirty="0" smtClean="0">
                <a:solidFill>
                  <a:srgbClr val="C00000"/>
                </a:solidFill>
              </a:rPr>
              <a:t>Output: </a:t>
            </a:r>
            <a:r>
              <a:rPr lang="en-US" dirty="0" smtClean="0"/>
              <a:t>Binary, Multinomial, Continuous, Count</a:t>
            </a:r>
          </a:p>
          <a:p>
            <a:r>
              <a:rPr lang="en-US" b="1" dirty="0" smtClean="0">
                <a:solidFill>
                  <a:srgbClr val="C00000"/>
                </a:solidFill>
              </a:rPr>
              <a:t>Input: </a:t>
            </a:r>
            <a:r>
              <a:rPr lang="en-US" dirty="0" smtClean="0"/>
              <a:t>fixed size, can use padding to make all images same size.</a:t>
            </a:r>
          </a:p>
          <a:p>
            <a:r>
              <a:rPr lang="en-US" b="1" dirty="0" smtClean="0">
                <a:solidFill>
                  <a:srgbClr val="C00000"/>
                </a:solidFill>
              </a:rPr>
              <a:t>Architecture: </a:t>
            </a:r>
            <a:r>
              <a:rPr lang="en-US" dirty="0" smtClean="0"/>
              <a:t>Choice is ad hoc</a:t>
            </a:r>
          </a:p>
          <a:p>
            <a:pPr lvl="1"/>
            <a:r>
              <a:rPr lang="en-US" dirty="0"/>
              <a:t>r</a:t>
            </a:r>
            <a:r>
              <a:rPr lang="en-US" dirty="0" smtClean="0"/>
              <a:t>equires experimentation.</a:t>
            </a:r>
          </a:p>
          <a:p>
            <a:r>
              <a:rPr lang="en-US" b="1" dirty="0" smtClean="0">
                <a:solidFill>
                  <a:srgbClr val="C00000"/>
                </a:solidFill>
              </a:rPr>
              <a:t>Optimization: </a:t>
            </a:r>
            <a:r>
              <a:rPr lang="en-US" dirty="0" smtClean="0"/>
              <a:t>Backward propagation</a:t>
            </a:r>
          </a:p>
          <a:p>
            <a:pPr lvl="1"/>
            <a:r>
              <a:rPr lang="en-US" dirty="0" smtClean="0"/>
              <a:t> hyper parameters for very deep model can be estimated properly only if you have billions of images.  </a:t>
            </a:r>
          </a:p>
          <a:p>
            <a:pPr lvl="2"/>
            <a:r>
              <a:rPr lang="en-US" dirty="0" smtClean="0"/>
              <a:t>Use an architecture and trained hyper parameters from other papers (</a:t>
            </a:r>
            <a:r>
              <a:rPr lang="en-US" dirty="0" err="1" smtClean="0"/>
              <a:t>Imagenet</a:t>
            </a:r>
            <a:r>
              <a:rPr lang="en-US" dirty="0" smtClean="0"/>
              <a:t> or Microsoft/Google APIs </a:t>
            </a:r>
            <a:r>
              <a:rPr lang="en-US" dirty="0" err="1" smtClean="0"/>
              <a:t>etc</a:t>
            </a:r>
            <a:r>
              <a:rPr lang="en-US" dirty="0" smtClean="0"/>
              <a:t>)</a:t>
            </a:r>
          </a:p>
          <a:p>
            <a:r>
              <a:rPr lang="en-US" b="1" dirty="0" smtClean="0">
                <a:solidFill>
                  <a:srgbClr val="C00000"/>
                </a:solidFill>
              </a:rPr>
              <a:t>Computing Power: </a:t>
            </a:r>
            <a:r>
              <a:rPr lang="en-US" dirty="0" smtClean="0"/>
              <a:t>Buy a GPU!! </a:t>
            </a:r>
            <a:endParaRPr lang="en-US" dirty="0"/>
          </a:p>
        </p:txBody>
      </p:sp>
    </p:spTree>
    <p:extLst>
      <p:ext uri="{BB962C8B-B14F-4D97-AF65-F5344CB8AC3E}">
        <p14:creationId xmlns:p14="http://schemas.microsoft.com/office/powerpoint/2010/main" val="36779047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772400" cy="1143000"/>
          </a:xfrm>
        </p:spPr>
        <p:txBody>
          <a:bodyPr/>
          <a:lstStyle/>
          <a:p>
            <a:r>
              <a:rPr lang="en-US" sz="2400" dirty="0"/>
              <a:t>Automatic Colorization of Black and White Images</a:t>
            </a:r>
            <a:br>
              <a:rPr lang="en-US" sz="2400" dirty="0"/>
            </a:br>
            <a:endParaRPr lang="en-US" sz="2400" dirty="0"/>
          </a:p>
        </p:txBody>
      </p:sp>
      <p:pic>
        <p:nvPicPr>
          <p:cNvPr id="2050" name="Picture 2" descr="Colorization of Black and White Photograp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7" y="1124712"/>
            <a:ext cx="6981825"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6667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444"/>
            <a:ext cx="7772400" cy="1143000"/>
          </a:xfrm>
        </p:spPr>
        <p:txBody>
          <a:bodyPr/>
          <a:lstStyle/>
          <a:p>
            <a:r>
              <a:rPr lang="en-US" dirty="0" smtClean="0">
                <a:latin typeface="+mn-lt"/>
              </a:rPr>
              <a:t>Optimizing Images</a:t>
            </a:r>
            <a:endParaRPr lang="en-US" dirty="0">
              <a:latin typeface="+mn-lt"/>
            </a:endParaRP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7783" y="1324974"/>
            <a:ext cx="1912125" cy="126318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H="1" flipV="1">
            <a:off x="4754020" y="4055320"/>
            <a:ext cx="1904345" cy="127062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6403" y="1320594"/>
            <a:ext cx="1892668" cy="126239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66409" y="4055320"/>
            <a:ext cx="1993593" cy="1249277"/>
          </a:xfrm>
          <a:prstGeom prst="rect">
            <a:avLst/>
          </a:prstGeom>
        </p:spPr>
      </p:pic>
      <p:pic>
        <p:nvPicPr>
          <p:cNvPr id="40" name="Picture 39"/>
          <p:cNvPicPr>
            <a:picLocks noChangeAspect="1"/>
          </p:cNvPicPr>
          <p:nvPr/>
        </p:nvPicPr>
        <p:blipFill rotWithShape="1">
          <a:blip r:embed="rId7" cstate="print">
            <a:extLst>
              <a:ext uri="{28A0092B-C50C-407E-A947-70E740481C1C}">
                <a14:useLocalDpi xmlns:a14="http://schemas.microsoft.com/office/drawing/2010/main" val="0"/>
              </a:ext>
            </a:extLst>
          </a:blip>
          <a:srcRect l="12959" t="15358" r="10776" b="16010"/>
          <a:stretch/>
        </p:blipFill>
        <p:spPr>
          <a:xfrm>
            <a:off x="2465212" y="4059489"/>
            <a:ext cx="1878188" cy="1216968"/>
          </a:xfrm>
          <a:prstGeom prst="rect">
            <a:avLst/>
          </a:prstGeom>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817" y="4055320"/>
            <a:ext cx="1989327" cy="1203489"/>
          </a:xfrm>
          <a:prstGeom prst="rect">
            <a:avLst/>
          </a:prstGeom>
        </p:spPr>
      </p:pic>
      <p:sp>
        <p:nvSpPr>
          <p:cNvPr id="31" name="Rectangle 30"/>
          <p:cNvSpPr/>
          <p:nvPr/>
        </p:nvSpPr>
        <p:spPr bwMode="auto">
          <a:xfrm>
            <a:off x="277354" y="3966112"/>
            <a:ext cx="4164998" cy="2450664"/>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2" name="TextBox 31"/>
          <p:cNvSpPr txBox="1"/>
          <p:nvPr/>
        </p:nvSpPr>
        <p:spPr>
          <a:xfrm>
            <a:off x="417203" y="5485995"/>
            <a:ext cx="3885300" cy="646331"/>
          </a:xfrm>
          <a:prstGeom prst="rect">
            <a:avLst/>
          </a:prstGeom>
          <a:solidFill>
            <a:srgbClr val="F7615A"/>
          </a:solidFill>
        </p:spPr>
        <p:txBody>
          <a:bodyPr wrap="square" rtlCol="0">
            <a:spAutoFit/>
          </a:bodyPr>
          <a:lstStyle/>
          <a:p>
            <a:pPr algn="ctr"/>
            <a:r>
              <a:rPr lang="en-US" sz="1800" dirty="0">
                <a:solidFill>
                  <a:schemeClr val="bg1"/>
                </a:solidFill>
                <a:latin typeface="Garamond" panose="02020404030301010803" pitchFamily="18" charset="0"/>
              </a:rPr>
              <a:t>Post Processing Feature Optimization (Illumination)</a:t>
            </a:r>
          </a:p>
        </p:txBody>
      </p:sp>
      <p:sp>
        <p:nvSpPr>
          <p:cNvPr id="33" name="Rectangle 32"/>
          <p:cNvSpPr/>
          <p:nvPr/>
        </p:nvSpPr>
        <p:spPr bwMode="auto">
          <a:xfrm>
            <a:off x="2514600" y="1163443"/>
            <a:ext cx="4164998" cy="2450664"/>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5" name="TextBox 34"/>
          <p:cNvSpPr txBox="1"/>
          <p:nvPr/>
        </p:nvSpPr>
        <p:spPr>
          <a:xfrm>
            <a:off x="2662838" y="2709484"/>
            <a:ext cx="3885300" cy="646331"/>
          </a:xfrm>
          <a:prstGeom prst="rect">
            <a:avLst/>
          </a:prstGeom>
          <a:solidFill>
            <a:srgbClr val="F7615A"/>
          </a:solidFill>
        </p:spPr>
        <p:txBody>
          <a:bodyPr wrap="square" rtlCol="0">
            <a:spAutoFit/>
          </a:bodyPr>
          <a:lstStyle/>
          <a:p>
            <a:pPr algn="ctr"/>
            <a:r>
              <a:rPr lang="en-US" sz="1800" dirty="0">
                <a:solidFill>
                  <a:schemeClr val="bg1"/>
                </a:solidFill>
                <a:latin typeface="Garamond" panose="02020404030301010803" pitchFamily="18" charset="0"/>
              </a:rPr>
              <a:t>Post Processing Feature Optimization (Color Curves and Details)</a:t>
            </a:r>
          </a:p>
        </p:txBody>
      </p:sp>
      <p:sp>
        <p:nvSpPr>
          <p:cNvPr id="42" name="Rectangle 41"/>
          <p:cNvSpPr/>
          <p:nvPr/>
        </p:nvSpPr>
        <p:spPr bwMode="auto">
          <a:xfrm>
            <a:off x="4681446" y="3966112"/>
            <a:ext cx="4164998" cy="2450664"/>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43" name="TextBox 42"/>
          <p:cNvSpPr txBox="1"/>
          <p:nvPr/>
        </p:nvSpPr>
        <p:spPr>
          <a:xfrm>
            <a:off x="4821295" y="5485995"/>
            <a:ext cx="3885300" cy="646331"/>
          </a:xfrm>
          <a:prstGeom prst="rect">
            <a:avLst/>
          </a:prstGeom>
          <a:solidFill>
            <a:srgbClr val="F7615A"/>
          </a:solidFill>
        </p:spPr>
        <p:txBody>
          <a:bodyPr wrap="square" rtlCol="0">
            <a:spAutoFit/>
          </a:bodyPr>
          <a:lstStyle/>
          <a:p>
            <a:pPr algn="ctr"/>
            <a:r>
              <a:rPr lang="en-US" sz="1800" dirty="0">
                <a:solidFill>
                  <a:schemeClr val="bg1"/>
                </a:solidFill>
                <a:latin typeface="Garamond" panose="02020404030301010803" pitchFamily="18" charset="0"/>
              </a:rPr>
              <a:t>Post Processing Feature Optimization (Color Tone: Warmness)</a:t>
            </a:r>
          </a:p>
        </p:txBody>
      </p:sp>
    </p:spTree>
    <p:extLst>
      <p:ext uri="{BB962C8B-B14F-4D97-AF65-F5344CB8AC3E}">
        <p14:creationId xmlns:p14="http://schemas.microsoft.com/office/powerpoint/2010/main" val="254599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P spid="42"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412875"/>
            <a:ext cx="411480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3" descr="Rectangle: Click to edit Master text styles&#10;Second level&#10;Third level&#10;Fourth level&#10;Fifth level"/>
          <p:cNvSpPr>
            <a:spLocks noChangeArrowheads="1"/>
          </p:cNvSpPr>
          <p:nvPr/>
        </p:nvSpPr>
        <p:spPr bwMode="auto">
          <a:xfrm>
            <a:off x="214313" y="4748213"/>
            <a:ext cx="86042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buClr>
                <a:schemeClr val="accent2"/>
              </a:buClr>
              <a:buSzPct val="80000"/>
              <a:buFont typeface="Wingdings 2" panose="05020102010507070707" pitchFamily="18" charset="2"/>
              <a:buNone/>
            </a:pPr>
            <a:r>
              <a:rPr lang="en-US" altLang="ko-KR" sz="2000">
                <a:solidFill>
                  <a:schemeClr val="tx1"/>
                </a:solidFill>
                <a:latin typeface="Times New Roman" panose="02020603050405020304" pitchFamily="18" charset="0"/>
                <a:ea typeface="굴림" charset="-127"/>
              </a:rPr>
              <a:t>	- Error of different hypotheses</a:t>
            </a:r>
          </a:p>
          <a:p>
            <a:pPr algn="l" eaLnBrk="1" hangingPunct="1">
              <a:buClr>
                <a:schemeClr val="accent2"/>
              </a:buClr>
              <a:buSzPct val="80000"/>
              <a:buFont typeface="Wingdings 2" panose="05020102010507070707" pitchFamily="18" charset="2"/>
              <a:buNone/>
            </a:pPr>
            <a:r>
              <a:rPr lang="en-US" altLang="ko-KR" sz="2000">
                <a:solidFill>
                  <a:schemeClr val="tx1"/>
                </a:solidFill>
                <a:latin typeface="Times New Roman" panose="02020603050405020304" pitchFamily="18" charset="0"/>
                <a:ea typeface="굴림" charset="-127"/>
              </a:rPr>
              <a:t>	- For a linear unit with two weights, the hypothesis space </a:t>
            </a:r>
            <a:r>
              <a:rPr lang="en-US" altLang="ko-KR" sz="2000" i="1">
                <a:solidFill>
                  <a:schemeClr val="tx1"/>
                </a:solidFill>
                <a:latin typeface="Times New Roman" panose="02020603050405020304" pitchFamily="18" charset="0"/>
                <a:ea typeface="굴림" charset="-127"/>
              </a:rPr>
              <a:t>H</a:t>
            </a:r>
            <a:r>
              <a:rPr lang="en-US" altLang="ko-KR" sz="2000">
                <a:solidFill>
                  <a:schemeClr val="tx1"/>
                </a:solidFill>
                <a:latin typeface="Times New Roman" panose="02020603050405020304" pitchFamily="18" charset="0"/>
                <a:ea typeface="굴림" charset="-127"/>
              </a:rPr>
              <a:t> is the </a:t>
            </a:r>
            <a:r>
              <a:rPr lang="en-US" altLang="ko-KR" sz="2000" i="1">
                <a:solidFill>
                  <a:schemeClr val="tx1"/>
                </a:solidFill>
                <a:latin typeface="Times New Roman" panose="02020603050405020304" pitchFamily="18" charset="0"/>
                <a:ea typeface="굴림" charset="-127"/>
              </a:rPr>
              <a:t>w</a:t>
            </a:r>
            <a:r>
              <a:rPr lang="en-US" altLang="ko-KR" sz="2000" i="1" baseline="-25000">
                <a:solidFill>
                  <a:schemeClr val="tx1"/>
                </a:solidFill>
                <a:latin typeface="Times New Roman" panose="02020603050405020304" pitchFamily="18" charset="0"/>
                <a:ea typeface="굴림" charset="-127"/>
              </a:rPr>
              <a:t>o</a:t>
            </a:r>
            <a:r>
              <a:rPr lang="en-US" altLang="ko-KR" sz="2000" i="1">
                <a:solidFill>
                  <a:schemeClr val="tx1"/>
                </a:solidFill>
                <a:latin typeface="Times New Roman" panose="02020603050405020304" pitchFamily="18" charset="0"/>
                <a:ea typeface="굴림" charset="-127"/>
              </a:rPr>
              <a:t>,w</a:t>
            </a:r>
            <a:r>
              <a:rPr lang="en-US" altLang="ko-KR" sz="2000" i="1" baseline="-25000">
                <a:solidFill>
                  <a:schemeClr val="tx1"/>
                </a:solidFill>
                <a:latin typeface="Times New Roman" panose="02020603050405020304" pitchFamily="18" charset="0"/>
                <a:ea typeface="굴림" charset="-127"/>
              </a:rPr>
              <a:t>1</a:t>
            </a:r>
            <a:r>
              <a:rPr lang="en-US" altLang="ko-KR" sz="2000">
                <a:solidFill>
                  <a:schemeClr val="tx1"/>
                </a:solidFill>
                <a:latin typeface="Times New Roman" panose="02020603050405020304" pitchFamily="18" charset="0"/>
                <a:ea typeface="굴림" charset="-127"/>
              </a:rPr>
              <a:t> plane.</a:t>
            </a:r>
          </a:p>
          <a:p>
            <a:pPr algn="l" eaLnBrk="1" hangingPunct="1">
              <a:buClr>
                <a:schemeClr val="accent2"/>
              </a:buClr>
              <a:buSzPct val="80000"/>
              <a:buFont typeface="Wingdings 2" panose="05020102010507070707" pitchFamily="18" charset="2"/>
              <a:buNone/>
            </a:pPr>
            <a:r>
              <a:rPr lang="en-US" altLang="ko-KR" sz="2000">
                <a:solidFill>
                  <a:schemeClr val="tx1"/>
                </a:solidFill>
                <a:latin typeface="Times New Roman" panose="02020603050405020304" pitchFamily="18" charset="0"/>
                <a:ea typeface="굴림" charset="-127"/>
              </a:rPr>
              <a:t>	- This error surface must be parabolic with a single global minimum (we desire a hypothesis with minimum error).</a:t>
            </a:r>
          </a:p>
        </p:txBody>
      </p:sp>
      <p:sp>
        <p:nvSpPr>
          <p:cNvPr id="17412" name="Rectangle 4"/>
          <p:cNvSpPr>
            <a:spLocks noGrp="1" noChangeArrowheads="1"/>
          </p:cNvSpPr>
          <p:nvPr>
            <p:ph type="title"/>
          </p:nvPr>
        </p:nvSpPr>
        <p:spPr>
          <a:xfrm>
            <a:off x="395288" y="76200"/>
            <a:ext cx="8640762" cy="914400"/>
          </a:xfrm>
          <a:noFill/>
        </p:spPr>
        <p:txBody>
          <a:bodyPr/>
          <a:lstStyle/>
          <a:p>
            <a:pPr eaLnBrk="1" hangingPunct="1"/>
            <a:r>
              <a:rPr lang="en-US" altLang="ko-KR" sz="3600" smtClean="0">
                <a:latin typeface="Times New Roman" panose="02020603050405020304" pitchFamily="18" charset="0"/>
              </a:rPr>
              <a:t>Hypothesis Space</a:t>
            </a:r>
          </a:p>
        </p:txBody>
      </p:sp>
    </p:spTree>
    <p:extLst>
      <p:ext uri="{BB962C8B-B14F-4D97-AF65-F5344CB8AC3E}">
        <p14:creationId xmlns:p14="http://schemas.microsoft.com/office/powerpoint/2010/main" val="14803033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647700"/>
            <a:ext cx="5383944" cy="5867400"/>
          </a:xfrm>
          <a:prstGeom prst="rect">
            <a:avLst/>
          </a:prstGeom>
        </p:spPr>
      </p:pic>
    </p:spTree>
    <p:extLst>
      <p:ext uri="{BB962C8B-B14F-4D97-AF65-F5344CB8AC3E}">
        <p14:creationId xmlns:p14="http://schemas.microsoft.com/office/powerpoint/2010/main" val="6607050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4398" y="491997"/>
            <a:ext cx="2773680" cy="696595"/>
          </a:xfrm>
          <a:prstGeom prst="rect">
            <a:avLst/>
          </a:prstGeom>
        </p:spPr>
        <p:txBody>
          <a:bodyPr vert="horz" wrap="square" lIns="0" tIns="13335" rIns="0" bIns="0" rtlCol="0">
            <a:spAutoFit/>
          </a:bodyPr>
          <a:lstStyle/>
          <a:p>
            <a:pPr marL="12700">
              <a:lnSpc>
                <a:spcPct val="100000"/>
              </a:lnSpc>
              <a:spcBef>
                <a:spcPts val="105"/>
              </a:spcBef>
            </a:pPr>
            <a:r>
              <a:rPr spc="-15" dirty="0"/>
              <a:t>Convolution</a:t>
            </a:r>
          </a:p>
        </p:txBody>
      </p:sp>
      <p:sp>
        <p:nvSpPr>
          <p:cNvPr id="3" name="object 3"/>
          <p:cNvSpPr txBox="1"/>
          <p:nvPr/>
        </p:nvSpPr>
        <p:spPr>
          <a:xfrm>
            <a:off x="3285729" y="4720993"/>
            <a:ext cx="119380" cy="434340"/>
          </a:xfrm>
          <a:prstGeom prst="rect">
            <a:avLst/>
          </a:prstGeom>
        </p:spPr>
        <p:txBody>
          <a:bodyPr vert="horz" wrap="square" lIns="0" tIns="16510" rIns="0" bIns="0" rtlCol="0">
            <a:spAutoFit/>
          </a:bodyPr>
          <a:lstStyle/>
          <a:p>
            <a:pPr marL="12700">
              <a:lnSpc>
                <a:spcPct val="100000"/>
              </a:lnSpc>
              <a:spcBef>
                <a:spcPts val="130"/>
              </a:spcBef>
            </a:pPr>
            <a:r>
              <a:rPr sz="2650" spc="10" dirty="0">
                <a:latin typeface="Symbol"/>
                <a:cs typeface="Symbol"/>
              </a:rPr>
              <a:t></a:t>
            </a:r>
            <a:endParaRPr sz="2650">
              <a:latin typeface="Symbol"/>
              <a:cs typeface="Symbol"/>
            </a:endParaRPr>
          </a:p>
        </p:txBody>
      </p:sp>
      <p:sp>
        <p:nvSpPr>
          <p:cNvPr id="4" name="object 4"/>
          <p:cNvSpPr txBox="1"/>
          <p:nvPr/>
        </p:nvSpPr>
        <p:spPr>
          <a:xfrm>
            <a:off x="2854214" y="3236274"/>
            <a:ext cx="269240" cy="434340"/>
          </a:xfrm>
          <a:prstGeom prst="rect">
            <a:avLst/>
          </a:prstGeom>
        </p:spPr>
        <p:txBody>
          <a:bodyPr vert="horz" wrap="square" lIns="0" tIns="16510" rIns="0" bIns="0" rtlCol="0">
            <a:spAutoFit/>
          </a:bodyPr>
          <a:lstStyle/>
          <a:p>
            <a:pPr marL="12700">
              <a:lnSpc>
                <a:spcPct val="100000"/>
              </a:lnSpc>
              <a:spcBef>
                <a:spcPts val="130"/>
              </a:spcBef>
            </a:pPr>
            <a:r>
              <a:rPr sz="2650" spc="25" dirty="0">
                <a:latin typeface="Symbol"/>
                <a:cs typeface="Symbol"/>
              </a:rPr>
              <a:t></a:t>
            </a:r>
            <a:endParaRPr sz="2650">
              <a:latin typeface="Symbol"/>
              <a:cs typeface="Symbol"/>
            </a:endParaRPr>
          </a:p>
        </p:txBody>
      </p:sp>
      <p:sp>
        <p:nvSpPr>
          <p:cNvPr id="5" name="object 5"/>
          <p:cNvSpPr txBox="1"/>
          <p:nvPr/>
        </p:nvSpPr>
        <p:spPr>
          <a:xfrm>
            <a:off x="2548325" y="3212009"/>
            <a:ext cx="212725" cy="434340"/>
          </a:xfrm>
          <a:prstGeom prst="rect">
            <a:avLst/>
          </a:prstGeom>
        </p:spPr>
        <p:txBody>
          <a:bodyPr vert="horz" wrap="square" lIns="0" tIns="16510" rIns="0" bIns="0" rtlCol="0">
            <a:spAutoFit/>
          </a:bodyPr>
          <a:lstStyle/>
          <a:p>
            <a:pPr marL="12700">
              <a:lnSpc>
                <a:spcPct val="100000"/>
              </a:lnSpc>
              <a:spcBef>
                <a:spcPts val="130"/>
              </a:spcBef>
            </a:pPr>
            <a:r>
              <a:rPr sz="2650" spc="20" dirty="0">
                <a:latin typeface="Symbol"/>
                <a:cs typeface="Symbol"/>
              </a:rPr>
              <a:t></a:t>
            </a:r>
            <a:endParaRPr sz="2650">
              <a:latin typeface="Symbol"/>
              <a:cs typeface="Symbol"/>
            </a:endParaRPr>
          </a:p>
        </p:txBody>
      </p:sp>
      <p:sp>
        <p:nvSpPr>
          <p:cNvPr id="6" name="object 6"/>
          <p:cNvSpPr txBox="1"/>
          <p:nvPr/>
        </p:nvSpPr>
        <p:spPr>
          <a:xfrm>
            <a:off x="3249329" y="4468539"/>
            <a:ext cx="821055" cy="298450"/>
          </a:xfrm>
          <a:prstGeom prst="rect">
            <a:avLst/>
          </a:prstGeom>
        </p:spPr>
        <p:txBody>
          <a:bodyPr vert="horz" wrap="square" lIns="0" tIns="17145" rIns="0" bIns="0" rtlCol="0">
            <a:spAutoFit/>
          </a:bodyPr>
          <a:lstStyle/>
          <a:p>
            <a:pPr marL="12700">
              <a:lnSpc>
                <a:spcPct val="100000"/>
              </a:lnSpc>
              <a:spcBef>
                <a:spcPts val="135"/>
              </a:spcBef>
              <a:tabLst>
                <a:tab pos="645160" algn="l"/>
              </a:tabLst>
            </a:pPr>
            <a:r>
              <a:rPr sz="1750" spc="30" dirty="0">
                <a:latin typeface="Symbol"/>
                <a:cs typeface="Symbol"/>
              </a:rPr>
              <a:t></a:t>
            </a:r>
            <a:r>
              <a:rPr sz="1750" spc="30" dirty="0">
                <a:latin typeface="Times New Roman"/>
                <a:cs typeface="Times New Roman"/>
              </a:rPr>
              <a:t>	</a:t>
            </a:r>
            <a:r>
              <a:rPr sz="1750" spc="30" dirty="0">
                <a:latin typeface="Symbol"/>
                <a:cs typeface="Symbol"/>
              </a:rPr>
              <a:t></a:t>
            </a:r>
            <a:endParaRPr sz="1750">
              <a:latin typeface="Symbol"/>
              <a:cs typeface="Symbol"/>
            </a:endParaRPr>
          </a:p>
        </p:txBody>
      </p:sp>
      <p:sp>
        <p:nvSpPr>
          <p:cNvPr id="7" name="object 7"/>
          <p:cNvSpPr txBox="1"/>
          <p:nvPr/>
        </p:nvSpPr>
        <p:spPr>
          <a:xfrm>
            <a:off x="2936556" y="2068999"/>
            <a:ext cx="187960" cy="298450"/>
          </a:xfrm>
          <a:prstGeom prst="rect">
            <a:avLst/>
          </a:prstGeom>
        </p:spPr>
        <p:txBody>
          <a:bodyPr vert="horz" wrap="square" lIns="0" tIns="17145" rIns="0" bIns="0" rtlCol="0">
            <a:spAutoFit/>
          </a:bodyPr>
          <a:lstStyle/>
          <a:p>
            <a:pPr marL="12700">
              <a:lnSpc>
                <a:spcPct val="100000"/>
              </a:lnSpc>
              <a:spcBef>
                <a:spcPts val="135"/>
              </a:spcBef>
            </a:pPr>
            <a:r>
              <a:rPr sz="1750" spc="30" dirty="0">
                <a:latin typeface="Symbol"/>
                <a:cs typeface="Symbol"/>
              </a:rPr>
              <a:t></a:t>
            </a:r>
            <a:endParaRPr sz="1750">
              <a:latin typeface="Symbol"/>
              <a:cs typeface="Symbol"/>
            </a:endParaRPr>
          </a:p>
        </p:txBody>
      </p:sp>
      <p:sp>
        <p:nvSpPr>
          <p:cNvPr id="8" name="object 8"/>
          <p:cNvSpPr txBox="1"/>
          <p:nvPr/>
        </p:nvSpPr>
        <p:spPr>
          <a:xfrm>
            <a:off x="2787525" y="5488209"/>
            <a:ext cx="886460" cy="298450"/>
          </a:xfrm>
          <a:prstGeom prst="rect">
            <a:avLst/>
          </a:prstGeom>
        </p:spPr>
        <p:txBody>
          <a:bodyPr vert="horz" wrap="square" lIns="0" tIns="17145" rIns="0" bIns="0" rtlCol="0">
            <a:spAutoFit/>
          </a:bodyPr>
          <a:lstStyle/>
          <a:p>
            <a:pPr marL="12700">
              <a:lnSpc>
                <a:spcPct val="100000"/>
              </a:lnSpc>
              <a:spcBef>
                <a:spcPts val="135"/>
              </a:spcBef>
            </a:pPr>
            <a:r>
              <a:rPr sz="1750" i="1" spc="25" dirty="0">
                <a:latin typeface="Times New Roman"/>
                <a:cs typeface="Times New Roman"/>
              </a:rPr>
              <a:t>N</a:t>
            </a:r>
            <a:r>
              <a:rPr sz="1750" i="1" spc="-210" dirty="0">
                <a:latin typeface="Times New Roman"/>
                <a:cs typeface="Times New Roman"/>
              </a:rPr>
              <a:t> </a:t>
            </a:r>
            <a:r>
              <a:rPr sz="1750" spc="-40" dirty="0">
                <a:latin typeface="Symbol"/>
                <a:cs typeface="Symbol"/>
              </a:rPr>
              <a:t></a:t>
            </a:r>
            <a:r>
              <a:rPr sz="1750" spc="-40" dirty="0">
                <a:latin typeface="Times New Roman"/>
                <a:cs typeface="Times New Roman"/>
              </a:rPr>
              <a:t>1</a:t>
            </a:r>
            <a:r>
              <a:rPr sz="1750" spc="-125" dirty="0">
                <a:latin typeface="Times New Roman"/>
                <a:cs typeface="Times New Roman"/>
              </a:rPr>
              <a:t> </a:t>
            </a:r>
            <a:r>
              <a:rPr sz="1750" i="1" spc="25" dirty="0">
                <a:latin typeface="Times New Roman"/>
                <a:cs typeface="Times New Roman"/>
              </a:rPr>
              <a:t>N</a:t>
            </a:r>
            <a:r>
              <a:rPr sz="1750" i="1" spc="-204" dirty="0">
                <a:latin typeface="Times New Roman"/>
                <a:cs typeface="Times New Roman"/>
              </a:rPr>
              <a:t> </a:t>
            </a:r>
            <a:r>
              <a:rPr sz="1750" spc="-40" dirty="0">
                <a:latin typeface="Symbol"/>
                <a:cs typeface="Symbol"/>
              </a:rPr>
              <a:t></a:t>
            </a:r>
            <a:r>
              <a:rPr sz="1750" spc="-40" dirty="0">
                <a:latin typeface="Times New Roman"/>
                <a:cs typeface="Times New Roman"/>
              </a:rPr>
              <a:t>1</a:t>
            </a:r>
            <a:endParaRPr sz="1750">
              <a:latin typeface="Times New Roman"/>
              <a:cs typeface="Times New Roman"/>
            </a:endParaRPr>
          </a:p>
        </p:txBody>
      </p:sp>
      <p:sp>
        <p:nvSpPr>
          <p:cNvPr id="9" name="object 9"/>
          <p:cNvSpPr txBox="1"/>
          <p:nvPr/>
        </p:nvSpPr>
        <p:spPr>
          <a:xfrm>
            <a:off x="2787525" y="3042246"/>
            <a:ext cx="433705" cy="298450"/>
          </a:xfrm>
          <a:prstGeom prst="rect">
            <a:avLst/>
          </a:prstGeom>
        </p:spPr>
        <p:txBody>
          <a:bodyPr vert="horz" wrap="square" lIns="0" tIns="17145" rIns="0" bIns="0" rtlCol="0">
            <a:spAutoFit/>
          </a:bodyPr>
          <a:lstStyle/>
          <a:p>
            <a:pPr marL="12700">
              <a:lnSpc>
                <a:spcPct val="100000"/>
              </a:lnSpc>
              <a:spcBef>
                <a:spcPts val="135"/>
              </a:spcBef>
            </a:pPr>
            <a:r>
              <a:rPr sz="1750" i="1" spc="25" dirty="0">
                <a:latin typeface="Times New Roman"/>
                <a:cs typeface="Times New Roman"/>
              </a:rPr>
              <a:t>N</a:t>
            </a:r>
            <a:r>
              <a:rPr sz="1750" i="1" spc="-250" dirty="0">
                <a:latin typeface="Times New Roman"/>
                <a:cs typeface="Times New Roman"/>
              </a:rPr>
              <a:t> </a:t>
            </a:r>
            <a:r>
              <a:rPr sz="1750" spc="-40" dirty="0">
                <a:latin typeface="Symbol"/>
                <a:cs typeface="Symbol"/>
              </a:rPr>
              <a:t></a:t>
            </a:r>
            <a:r>
              <a:rPr sz="1750" spc="-40" dirty="0">
                <a:latin typeface="Times New Roman"/>
                <a:cs typeface="Times New Roman"/>
              </a:rPr>
              <a:t>1</a:t>
            </a:r>
            <a:endParaRPr sz="1750">
              <a:latin typeface="Times New Roman"/>
              <a:cs typeface="Times New Roman"/>
            </a:endParaRPr>
          </a:p>
        </p:txBody>
      </p:sp>
      <p:sp>
        <p:nvSpPr>
          <p:cNvPr id="10" name="object 10"/>
          <p:cNvSpPr txBox="1"/>
          <p:nvPr/>
        </p:nvSpPr>
        <p:spPr>
          <a:xfrm>
            <a:off x="1200532" y="4667684"/>
            <a:ext cx="1791970" cy="434340"/>
          </a:xfrm>
          <a:prstGeom prst="rect">
            <a:avLst/>
          </a:prstGeom>
        </p:spPr>
        <p:txBody>
          <a:bodyPr vert="horz" wrap="square" lIns="0" tIns="16510" rIns="0" bIns="0" rtlCol="0">
            <a:spAutoFit/>
          </a:bodyPr>
          <a:lstStyle/>
          <a:p>
            <a:pPr marL="12700">
              <a:lnSpc>
                <a:spcPct val="100000"/>
              </a:lnSpc>
              <a:spcBef>
                <a:spcPts val="130"/>
              </a:spcBef>
              <a:tabLst>
                <a:tab pos="791845" algn="l"/>
              </a:tabLst>
            </a:pPr>
            <a:r>
              <a:rPr sz="2650" i="1" spc="10" dirty="0">
                <a:latin typeface="Times New Roman"/>
                <a:cs typeface="Times New Roman"/>
              </a:rPr>
              <a:t>f</a:t>
            </a:r>
            <a:r>
              <a:rPr sz="2650" i="1" spc="250" dirty="0">
                <a:latin typeface="Times New Roman"/>
                <a:cs typeface="Times New Roman"/>
              </a:rPr>
              <a:t> </a:t>
            </a:r>
            <a:r>
              <a:rPr sz="2650" spc="15" dirty="0">
                <a:latin typeface="Times New Roman"/>
                <a:cs typeface="Times New Roman"/>
              </a:rPr>
              <a:t>*</a:t>
            </a:r>
            <a:r>
              <a:rPr sz="2650" spc="-225" dirty="0">
                <a:latin typeface="Times New Roman"/>
                <a:cs typeface="Times New Roman"/>
              </a:rPr>
              <a:t> </a:t>
            </a:r>
            <a:r>
              <a:rPr sz="2650" i="1" spc="15" dirty="0">
                <a:latin typeface="Times New Roman"/>
                <a:cs typeface="Times New Roman"/>
              </a:rPr>
              <a:t>g	</a:t>
            </a:r>
            <a:r>
              <a:rPr sz="2650" spc="80" dirty="0">
                <a:latin typeface="Times New Roman"/>
                <a:cs typeface="Times New Roman"/>
              </a:rPr>
              <a:t>(</a:t>
            </a:r>
            <a:r>
              <a:rPr sz="2650" i="1" spc="80" dirty="0">
                <a:latin typeface="Times New Roman"/>
                <a:cs typeface="Times New Roman"/>
              </a:rPr>
              <a:t>x</a:t>
            </a:r>
            <a:r>
              <a:rPr sz="2650" spc="80" dirty="0">
                <a:latin typeface="Times New Roman"/>
                <a:cs typeface="Times New Roman"/>
              </a:rPr>
              <a:t>, </a:t>
            </a:r>
            <a:r>
              <a:rPr sz="2650" i="1" spc="65" dirty="0">
                <a:latin typeface="Times New Roman"/>
                <a:cs typeface="Times New Roman"/>
              </a:rPr>
              <a:t>y</a:t>
            </a:r>
            <a:r>
              <a:rPr sz="2650" spc="65" dirty="0">
                <a:latin typeface="Times New Roman"/>
                <a:cs typeface="Times New Roman"/>
              </a:rPr>
              <a:t>)</a:t>
            </a:r>
            <a:r>
              <a:rPr sz="2650" spc="-365" dirty="0">
                <a:latin typeface="Times New Roman"/>
                <a:cs typeface="Times New Roman"/>
              </a:rPr>
              <a:t> </a:t>
            </a:r>
            <a:r>
              <a:rPr sz="2650" spc="20" dirty="0">
                <a:latin typeface="Symbol"/>
                <a:cs typeface="Symbol"/>
              </a:rPr>
              <a:t></a:t>
            </a:r>
            <a:endParaRPr sz="2650">
              <a:latin typeface="Symbol"/>
              <a:cs typeface="Symbol"/>
            </a:endParaRPr>
          </a:p>
        </p:txBody>
      </p:sp>
      <p:sp>
        <p:nvSpPr>
          <p:cNvPr id="11" name="object 11"/>
          <p:cNvSpPr txBox="1"/>
          <p:nvPr/>
        </p:nvSpPr>
        <p:spPr>
          <a:xfrm>
            <a:off x="1200532" y="2268107"/>
            <a:ext cx="1478915" cy="434340"/>
          </a:xfrm>
          <a:prstGeom prst="rect">
            <a:avLst/>
          </a:prstGeom>
        </p:spPr>
        <p:txBody>
          <a:bodyPr vert="horz" wrap="square" lIns="0" tIns="16510" rIns="0" bIns="0" rtlCol="0">
            <a:spAutoFit/>
          </a:bodyPr>
          <a:lstStyle/>
          <a:p>
            <a:pPr marL="12700">
              <a:lnSpc>
                <a:spcPct val="100000"/>
              </a:lnSpc>
              <a:spcBef>
                <a:spcPts val="130"/>
              </a:spcBef>
              <a:tabLst>
                <a:tab pos="791845" algn="l"/>
              </a:tabLst>
            </a:pPr>
            <a:r>
              <a:rPr sz="2650" i="1" spc="10" dirty="0">
                <a:latin typeface="Times New Roman"/>
                <a:cs typeface="Times New Roman"/>
              </a:rPr>
              <a:t>f</a:t>
            </a:r>
            <a:r>
              <a:rPr sz="2650" i="1" spc="250" dirty="0">
                <a:latin typeface="Times New Roman"/>
                <a:cs typeface="Times New Roman"/>
              </a:rPr>
              <a:t> </a:t>
            </a:r>
            <a:r>
              <a:rPr sz="2650" spc="15" dirty="0">
                <a:latin typeface="Times New Roman"/>
                <a:cs typeface="Times New Roman"/>
              </a:rPr>
              <a:t>*</a:t>
            </a:r>
            <a:r>
              <a:rPr sz="2650" spc="-225" dirty="0">
                <a:latin typeface="Times New Roman"/>
                <a:cs typeface="Times New Roman"/>
              </a:rPr>
              <a:t> </a:t>
            </a:r>
            <a:r>
              <a:rPr sz="2650" i="1" spc="15" dirty="0">
                <a:latin typeface="Times New Roman"/>
                <a:cs typeface="Times New Roman"/>
              </a:rPr>
              <a:t>g	</a:t>
            </a:r>
            <a:r>
              <a:rPr sz="2650" spc="100" dirty="0">
                <a:latin typeface="Times New Roman"/>
                <a:cs typeface="Times New Roman"/>
              </a:rPr>
              <a:t>(</a:t>
            </a:r>
            <a:r>
              <a:rPr sz="2650" i="1" spc="100" dirty="0">
                <a:latin typeface="Times New Roman"/>
                <a:cs typeface="Times New Roman"/>
              </a:rPr>
              <a:t>x</a:t>
            </a:r>
            <a:r>
              <a:rPr sz="2650" spc="100" dirty="0">
                <a:latin typeface="Times New Roman"/>
                <a:cs typeface="Times New Roman"/>
              </a:rPr>
              <a:t>)</a:t>
            </a:r>
            <a:r>
              <a:rPr sz="2650" spc="-160" dirty="0">
                <a:latin typeface="Times New Roman"/>
                <a:cs typeface="Times New Roman"/>
              </a:rPr>
              <a:t> </a:t>
            </a:r>
            <a:r>
              <a:rPr sz="2650" spc="20" dirty="0">
                <a:latin typeface="Symbol"/>
                <a:cs typeface="Symbol"/>
              </a:rPr>
              <a:t></a:t>
            </a:r>
            <a:endParaRPr sz="2650">
              <a:latin typeface="Symbol"/>
              <a:cs typeface="Symbol"/>
            </a:endParaRPr>
          </a:p>
        </p:txBody>
      </p:sp>
      <p:sp>
        <p:nvSpPr>
          <p:cNvPr id="12" name="object 12"/>
          <p:cNvSpPr txBox="1"/>
          <p:nvPr/>
        </p:nvSpPr>
        <p:spPr>
          <a:xfrm>
            <a:off x="3022067" y="5081600"/>
            <a:ext cx="1282065" cy="313055"/>
          </a:xfrm>
          <a:prstGeom prst="rect">
            <a:avLst/>
          </a:prstGeom>
        </p:spPr>
        <p:txBody>
          <a:bodyPr vert="horz" wrap="square" lIns="0" tIns="17145" rIns="0" bIns="0" rtlCol="0">
            <a:spAutoFit/>
          </a:bodyPr>
          <a:lstStyle/>
          <a:p>
            <a:pPr marL="12700">
              <a:lnSpc>
                <a:spcPct val="100000"/>
              </a:lnSpc>
              <a:spcBef>
                <a:spcPts val="135"/>
              </a:spcBef>
            </a:pPr>
            <a:r>
              <a:rPr sz="1850" i="1" spc="-40" dirty="0">
                <a:latin typeface="Symbol"/>
                <a:cs typeface="Symbol"/>
              </a:rPr>
              <a:t></a:t>
            </a:r>
            <a:r>
              <a:rPr sz="1850" i="1" spc="-215" dirty="0">
                <a:latin typeface="Times New Roman"/>
                <a:cs typeface="Times New Roman"/>
              </a:rPr>
              <a:t> </a:t>
            </a:r>
            <a:r>
              <a:rPr sz="1750" spc="65" dirty="0">
                <a:latin typeface="Symbol"/>
                <a:cs typeface="Symbol"/>
              </a:rPr>
              <a:t></a:t>
            </a:r>
            <a:r>
              <a:rPr sz="1750" spc="-105" dirty="0">
                <a:latin typeface="Times New Roman"/>
                <a:cs typeface="Times New Roman"/>
              </a:rPr>
              <a:t> </a:t>
            </a:r>
            <a:r>
              <a:rPr sz="1850" i="1" spc="-35" dirty="0">
                <a:latin typeface="Symbol"/>
                <a:cs typeface="Symbol"/>
              </a:rPr>
              <a:t></a:t>
            </a:r>
            <a:r>
              <a:rPr sz="1850" i="1" spc="-160" dirty="0">
                <a:latin typeface="Times New Roman"/>
                <a:cs typeface="Times New Roman"/>
              </a:rPr>
              <a:t> </a:t>
            </a:r>
            <a:r>
              <a:rPr sz="1750" spc="85" dirty="0">
                <a:latin typeface="Symbol"/>
                <a:cs typeface="Symbol"/>
              </a:rPr>
              <a:t></a:t>
            </a:r>
            <a:endParaRPr sz="1750">
              <a:latin typeface="Symbol"/>
              <a:cs typeface="Symbol"/>
            </a:endParaRPr>
          </a:p>
        </p:txBody>
      </p:sp>
      <p:sp>
        <p:nvSpPr>
          <p:cNvPr id="13" name="object 13"/>
          <p:cNvSpPr txBox="1"/>
          <p:nvPr/>
        </p:nvSpPr>
        <p:spPr>
          <a:xfrm>
            <a:off x="2755784" y="3596468"/>
            <a:ext cx="447675" cy="313055"/>
          </a:xfrm>
          <a:prstGeom prst="rect">
            <a:avLst/>
          </a:prstGeom>
        </p:spPr>
        <p:txBody>
          <a:bodyPr vert="horz" wrap="square" lIns="0" tIns="17145" rIns="0" bIns="0" rtlCol="0">
            <a:spAutoFit/>
          </a:bodyPr>
          <a:lstStyle/>
          <a:p>
            <a:pPr marL="12700">
              <a:lnSpc>
                <a:spcPct val="100000"/>
              </a:lnSpc>
              <a:spcBef>
                <a:spcPts val="135"/>
              </a:spcBef>
            </a:pPr>
            <a:r>
              <a:rPr sz="1850" i="1" spc="-40" dirty="0">
                <a:latin typeface="Symbol"/>
                <a:cs typeface="Symbol"/>
              </a:rPr>
              <a:t></a:t>
            </a:r>
            <a:r>
              <a:rPr sz="1850" i="1" spc="-270" dirty="0">
                <a:latin typeface="Times New Roman"/>
                <a:cs typeface="Times New Roman"/>
              </a:rPr>
              <a:t> </a:t>
            </a:r>
            <a:r>
              <a:rPr sz="1750" spc="45" dirty="0">
                <a:latin typeface="Symbol"/>
                <a:cs typeface="Symbol"/>
              </a:rPr>
              <a:t></a:t>
            </a:r>
            <a:r>
              <a:rPr sz="1750" spc="45" dirty="0">
                <a:latin typeface="Times New Roman"/>
                <a:cs typeface="Times New Roman"/>
              </a:rPr>
              <a:t>0</a:t>
            </a:r>
            <a:endParaRPr sz="1750">
              <a:latin typeface="Times New Roman"/>
              <a:cs typeface="Times New Roman"/>
            </a:endParaRPr>
          </a:p>
        </p:txBody>
      </p:sp>
      <p:sp>
        <p:nvSpPr>
          <p:cNvPr id="14" name="object 14"/>
          <p:cNvSpPr txBox="1"/>
          <p:nvPr/>
        </p:nvSpPr>
        <p:spPr>
          <a:xfrm>
            <a:off x="2709332" y="2682098"/>
            <a:ext cx="640080" cy="313055"/>
          </a:xfrm>
          <a:prstGeom prst="rect">
            <a:avLst/>
          </a:prstGeom>
        </p:spPr>
        <p:txBody>
          <a:bodyPr vert="horz" wrap="square" lIns="0" tIns="17145" rIns="0" bIns="0" rtlCol="0">
            <a:spAutoFit/>
          </a:bodyPr>
          <a:lstStyle/>
          <a:p>
            <a:pPr marL="12700">
              <a:lnSpc>
                <a:spcPct val="100000"/>
              </a:lnSpc>
              <a:spcBef>
                <a:spcPts val="135"/>
              </a:spcBef>
            </a:pPr>
            <a:r>
              <a:rPr sz="1850" i="1" spc="-40" dirty="0">
                <a:latin typeface="Symbol"/>
                <a:cs typeface="Symbol"/>
              </a:rPr>
              <a:t></a:t>
            </a:r>
            <a:r>
              <a:rPr sz="1850" i="1" spc="-265" dirty="0">
                <a:latin typeface="Times New Roman"/>
                <a:cs typeface="Times New Roman"/>
              </a:rPr>
              <a:t> </a:t>
            </a:r>
            <a:r>
              <a:rPr sz="1750" spc="85" dirty="0">
                <a:latin typeface="Symbol"/>
                <a:cs typeface="Symbol"/>
              </a:rPr>
              <a:t></a:t>
            </a:r>
            <a:endParaRPr sz="1750">
              <a:latin typeface="Symbol"/>
              <a:cs typeface="Symbol"/>
            </a:endParaRPr>
          </a:p>
        </p:txBody>
      </p:sp>
      <p:sp>
        <p:nvSpPr>
          <p:cNvPr id="15" name="object 15"/>
          <p:cNvSpPr txBox="1"/>
          <p:nvPr/>
        </p:nvSpPr>
        <p:spPr>
          <a:xfrm>
            <a:off x="2548325" y="5638959"/>
            <a:ext cx="4166870" cy="716280"/>
          </a:xfrm>
          <a:prstGeom prst="rect">
            <a:avLst/>
          </a:prstGeom>
        </p:spPr>
        <p:txBody>
          <a:bodyPr vert="horz" wrap="square" lIns="0" tIns="15875" rIns="0" bIns="0" rtlCol="0">
            <a:spAutoFit/>
          </a:bodyPr>
          <a:lstStyle/>
          <a:p>
            <a:pPr marL="12700">
              <a:lnSpc>
                <a:spcPts val="3275"/>
              </a:lnSpc>
              <a:spcBef>
                <a:spcPts val="125"/>
              </a:spcBef>
              <a:tabLst>
                <a:tab pos="770255" algn="l"/>
              </a:tabLst>
            </a:pPr>
            <a:r>
              <a:rPr sz="2650" spc="20" dirty="0">
                <a:latin typeface="Symbol"/>
                <a:cs typeface="Symbol"/>
              </a:rPr>
              <a:t></a:t>
            </a:r>
            <a:r>
              <a:rPr sz="2650" spc="270" dirty="0">
                <a:latin typeface="Times New Roman"/>
                <a:cs typeface="Times New Roman"/>
              </a:rPr>
              <a:t> </a:t>
            </a:r>
            <a:r>
              <a:rPr sz="3975" spc="37" baseline="-4192" dirty="0">
                <a:latin typeface="Symbol"/>
                <a:cs typeface="Symbol"/>
              </a:rPr>
              <a:t></a:t>
            </a:r>
            <a:r>
              <a:rPr sz="3975" spc="37" baseline="-4192" dirty="0">
                <a:latin typeface="Times New Roman"/>
                <a:cs typeface="Times New Roman"/>
              </a:rPr>
              <a:t>	</a:t>
            </a:r>
            <a:r>
              <a:rPr sz="3975" spc="37" baseline="-4192" dirty="0">
                <a:latin typeface="Symbol"/>
                <a:cs typeface="Symbol"/>
              </a:rPr>
              <a:t></a:t>
            </a:r>
            <a:r>
              <a:rPr sz="3975" spc="240" baseline="-4192" dirty="0">
                <a:latin typeface="Times New Roman"/>
                <a:cs typeface="Times New Roman"/>
              </a:rPr>
              <a:t> </a:t>
            </a:r>
            <a:r>
              <a:rPr sz="2650" i="1" spc="10" dirty="0">
                <a:latin typeface="Times New Roman"/>
                <a:cs typeface="Times New Roman"/>
              </a:rPr>
              <a:t>f</a:t>
            </a:r>
            <a:r>
              <a:rPr sz="2650" i="1" spc="-30" dirty="0">
                <a:latin typeface="Times New Roman"/>
                <a:cs typeface="Times New Roman"/>
              </a:rPr>
              <a:t> </a:t>
            </a:r>
            <a:r>
              <a:rPr sz="2650" spc="-120" dirty="0">
                <a:latin typeface="Times New Roman"/>
                <a:cs typeface="Times New Roman"/>
              </a:rPr>
              <a:t>(</a:t>
            </a:r>
            <a:r>
              <a:rPr sz="2800" i="1" spc="-120" dirty="0">
                <a:latin typeface="Symbol"/>
                <a:cs typeface="Symbol"/>
              </a:rPr>
              <a:t></a:t>
            </a:r>
            <a:r>
              <a:rPr sz="2800" i="1" spc="-430" dirty="0">
                <a:latin typeface="Times New Roman"/>
                <a:cs typeface="Times New Roman"/>
              </a:rPr>
              <a:t> </a:t>
            </a:r>
            <a:r>
              <a:rPr sz="2650" spc="5" dirty="0">
                <a:latin typeface="Times New Roman"/>
                <a:cs typeface="Times New Roman"/>
              </a:rPr>
              <a:t>,</a:t>
            </a:r>
            <a:r>
              <a:rPr sz="2650" spc="-310" dirty="0">
                <a:latin typeface="Times New Roman"/>
                <a:cs typeface="Times New Roman"/>
              </a:rPr>
              <a:t> </a:t>
            </a:r>
            <a:r>
              <a:rPr sz="2800" i="1" spc="-65" dirty="0">
                <a:latin typeface="Symbol"/>
                <a:cs typeface="Symbol"/>
              </a:rPr>
              <a:t></a:t>
            </a:r>
            <a:r>
              <a:rPr sz="2800" i="1" spc="-285" dirty="0">
                <a:latin typeface="Times New Roman"/>
                <a:cs typeface="Times New Roman"/>
              </a:rPr>
              <a:t> </a:t>
            </a:r>
            <a:r>
              <a:rPr sz="2650" spc="160" dirty="0">
                <a:latin typeface="Times New Roman"/>
                <a:cs typeface="Times New Roman"/>
              </a:rPr>
              <a:t>)</a:t>
            </a:r>
            <a:r>
              <a:rPr sz="2650" i="1" spc="160" dirty="0">
                <a:latin typeface="Times New Roman"/>
                <a:cs typeface="Times New Roman"/>
              </a:rPr>
              <a:t>g</a:t>
            </a:r>
            <a:r>
              <a:rPr sz="2650" spc="160" dirty="0">
                <a:latin typeface="Times New Roman"/>
                <a:cs typeface="Times New Roman"/>
              </a:rPr>
              <a:t>(</a:t>
            </a:r>
            <a:r>
              <a:rPr sz="2650" i="1" spc="160" dirty="0">
                <a:latin typeface="Times New Roman"/>
                <a:cs typeface="Times New Roman"/>
              </a:rPr>
              <a:t>x</a:t>
            </a:r>
            <a:r>
              <a:rPr sz="2650" i="1" spc="-160" dirty="0">
                <a:latin typeface="Times New Roman"/>
                <a:cs typeface="Times New Roman"/>
              </a:rPr>
              <a:t> </a:t>
            </a:r>
            <a:r>
              <a:rPr sz="2650" spc="85" dirty="0">
                <a:latin typeface="Symbol"/>
                <a:cs typeface="Symbol"/>
              </a:rPr>
              <a:t></a:t>
            </a:r>
            <a:r>
              <a:rPr sz="2800" i="1" spc="85" dirty="0">
                <a:latin typeface="Symbol"/>
                <a:cs typeface="Symbol"/>
              </a:rPr>
              <a:t></a:t>
            </a:r>
            <a:r>
              <a:rPr sz="2800" i="1" spc="-430" dirty="0">
                <a:latin typeface="Times New Roman"/>
                <a:cs typeface="Times New Roman"/>
              </a:rPr>
              <a:t> </a:t>
            </a:r>
            <a:r>
              <a:rPr sz="2650" spc="5" dirty="0">
                <a:latin typeface="Times New Roman"/>
                <a:cs typeface="Times New Roman"/>
              </a:rPr>
              <a:t>,</a:t>
            </a:r>
            <a:r>
              <a:rPr sz="2650" spc="-145" dirty="0">
                <a:latin typeface="Times New Roman"/>
                <a:cs typeface="Times New Roman"/>
              </a:rPr>
              <a:t> </a:t>
            </a:r>
            <a:r>
              <a:rPr sz="2650" i="1" spc="15" dirty="0">
                <a:latin typeface="Times New Roman"/>
                <a:cs typeface="Times New Roman"/>
              </a:rPr>
              <a:t>y</a:t>
            </a:r>
            <a:r>
              <a:rPr sz="2650" i="1" spc="-114" dirty="0">
                <a:latin typeface="Times New Roman"/>
                <a:cs typeface="Times New Roman"/>
              </a:rPr>
              <a:t> </a:t>
            </a:r>
            <a:r>
              <a:rPr sz="2650" spc="20" dirty="0">
                <a:latin typeface="Symbol"/>
                <a:cs typeface="Symbol"/>
              </a:rPr>
              <a:t></a:t>
            </a:r>
            <a:r>
              <a:rPr sz="2650" spc="-105" dirty="0">
                <a:latin typeface="Times New Roman"/>
                <a:cs typeface="Times New Roman"/>
              </a:rPr>
              <a:t> </a:t>
            </a:r>
            <a:r>
              <a:rPr sz="2800" i="1" spc="-65" dirty="0">
                <a:latin typeface="Symbol"/>
                <a:cs typeface="Symbol"/>
              </a:rPr>
              <a:t></a:t>
            </a:r>
            <a:r>
              <a:rPr sz="2800" i="1" spc="-290" dirty="0">
                <a:latin typeface="Times New Roman"/>
                <a:cs typeface="Times New Roman"/>
              </a:rPr>
              <a:t> </a:t>
            </a:r>
            <a:r>
              <a:rPr sz="2650" spc="10" dirty="0">
                <a:latin typeface="Times New Roman"/>
                <a:cs typeface="Times New Roman"/>
              </a:rPr>
              <a:t>)</a:t>
            </a:r>
            <a:endParaRPr sz="2650">
              <a:latin typeface="Times New Roman"/>
              <a:cs typeface="Times New Roman"/>
            </a:endParaRPr>
          </a:p>
          <a:p>
            <a:pPr marL="219710">
              <a:lnSpc>
                <a:spcPts val="2135"/>
              </a:lnSpc>
            </a:pPr>
            <a:r>
              <a:rPr sz="1850" i="1" spc="-40" dirty="0">
                <a:latin typeface="Symbol"/>
                <a:cs typeface="Symbol"/>
              </a:rPr>
              <a:t></a:t>
            </a:r>
            <a:r>
              <a:rPr sz="1850" i="1" spc="-40" dirty="0">
                <a:latin typeface="Times New Roman"/>
                <a:cs typeface="Times New Roman"/>
              </a:rPr>
              <a:t> </a:t>
            </a:r>
            <a:r>
              <a:rPr sz="1750" spc="45" dirty="0">
                <a:latin typeface="Symbol"/>
                <a:cs typeface="Symbol"/>
              </a:rPr>
              <a:t></a:t>
            </a:r>
            <a:r>
              <a:rPr sz="1750" spc="45" dirty="0">
                <a:latin typeface="Times New Roman"/>
                <a:cs typeface="Times New Roman"/>
              </a:rPr>
              <a:t>0</a:t>
            </a:r>
            <a:r>
              <a:rPr sz="1750" spc="-320" dirty="0">
                <a:latin typeface="Times New Roman"/>
                <a:cs typeface="Times New Roman"/>
              </a:rPr>
              <a:t> </a:t>
            </a:r>
            <a:r>
              <a:rPr sz="1850" i="1" spc="-35" dirty="0">
                <a:latin typeface="Symbol"/>
                <a:cs typeface="Symbol"/>
              </a:rPr>
              <a:t></a:t>
            </a:r>
            <a:r>
              <a:rPr sz="1850" i="1" spc="-35" dirty="0">
                <a:latin typeface="Times New Roman"/>
                <a:cs typeface="Times New Roman"/>
              </a:rPr>
              <a:t> </a:t>
            </a:r>
            <a:r>
              <a:rPr sz="1750" spc="45" dirty="0">
                <a:latin typeface="Symbol"/>
                <a:cs typeface="Symbol"/>
              </a:rPr>
              <a:t></a:t>
            </a:r>
            <a:r>
              <a:rPr sz="1750" spc="45" dirty="0">
                <a:latin typeface="Times New Roman"/>
                <a:cs typeface="Times New Roman"/>
              </a:rPr>
              <a:t>0</a:t>
            </a:r>
            <a:endParaRPr sz="1750">
              <a:latin typeface="Times New Roman"/>
              <a:cs typeface="Times New Roman"/>
            </a:endParaRPr>
          </a:p>
        </p:txBody>
      </p:sp>
      <p:sp>
        <p:nvSpPr>
          <p:cNvPr id="16" name="object 16"/>
          <p:cNvSpPr txBox="1"/>
          <p:nvPr/>
        </p:nvSpPr>
        <p:spPr>
          <a:xfrm>
            <a:off x="3893268" y="4649178"/>
            <a:ext cx="4065904" cy="456565"/>
          </a:xfrm>
          <a:prstGeom prst="rect">
            <a:avLst/>
          </a:prstGeom>
        </p:spPr>
        <p:txBody>
          <a:bodyPr vert="horz" wrap="square" lIns="0" tIns="15875" rIns="0" bIns="0" rtlCol="0">
            <a:spAutoFit/>
          </a:bodyPr>
          <a:lstStyle/>
          <a:p>
            <a:pPr marL="38100">
              <a:lnSpc>
                <a:spcPct val="100000"/>
              </a:lnSpc>
              <a:spcBef>
                <a:spcPts val="125"/>
              </a:spcBef>
            </a:pPr>
            <a:r>
              <a:rPr sz="3975" spc="15" baseline="-8385" dirty="0">
                <a:latin typeface="Symbol"/>
                <a:cs typeface="Symbol"/>
              </a:rPr>
              <a:t></a:t>
            </a:r>
            <a:r>
              <a:rPr sz="3975" spc="307" baseline="-8385" dirty="0">
                <a:latin typeface="Times New Roman"/>
                <a:cs typeface="Times New Roman"/>
              </a:rPr>
              <a:t> </a:t>
            </a:r>
            <a:r>
              <a:rPr sz="2650" i="1" spc="10" dirty="0">
                <a:latin typeface="Times New Roman"/>
                <a:cs typeface="Times New Roman"/>
              </a:rPr>
              <a:t>f</a:t>
            </a:r>
            <a:r>
              <a:rPr sz="2650" i="1" spc="-30" dirty="0">
                <a:latin typeface="Times New Roman"/>
                <a:cs typeface="Times New Roman"/>
              </a:rPr>
              <a:t> </a:t>
            </a:r>
            <a:r>
              <a:rPr sz="2650" spc="-120" dirty="0">
                <a:latin typeface="Times New Roman"/>
                <a:cs typeface="Times New Roman"/>
              </a:rPr>
              <a:t>(</a:t>
            </a:r>
            <a:r>
              <a:rPr sz="2800" i="1" spc="-120" dirty="0">
                <a:latin typeface="Symbol"/>
                <a:cs typeface="Symbol"/>
              </a:rPr>
              <a:t></a:t>
            </a:r>
            <a:r>
              <a:rPr sz="2800" i="1" spc="-430" dirty="0">
                <a:latin typeface="Times New Roman"/>
                <a:cs typeface="Times New Roman"/>
              </a:rPr>
              <a:t> </a:t>
            </a:r>
            <a:r>
              <a:rPr sz="2650" spc="5" dirty="0">
                <a:latin typeface="Times New Roman"/>
                <a:cs typeface="Times New Roman"/>
              </a:rPr>
              <a:t>,</a:t>
            </a:r>
            <a:r>
              <a:rPr sz="2650" spc="-310" dirty="0">
                <a:latin typeface="Times New Roman"/>
                <a:cs typeface="Times New Roman"/>
              </a:rPr>
              <a:t> </a:t>
            </a:r>
            <a:r>
              <a:rPr sz="2800" i="1" spc="-65" dirty="0">
                <a:latin typeface="Symbol"/>
                <a:cs typeface="Symbol"/>
              </a:rPr>
              <a:t></a:t>
            </a:r>
            <a:r>
              <a:rPr sz="2800" i="1" spc="-285" dirty="0">
                <a:latin typeface="Times New Roman"/>
                <a:cs typeface="Times New Roman"/>
              </a:rPr>
              <a:t> </a:t>
            </a:r>
            <a:r>
              <a:rPr sz="2650" spc="165" dirty="0">
                <a:latin typeface="Times New Roman"/>
                <a:cs typeface="Times New Roman"/>
              </a:rPr>
              <a:t>)</a:t>
            </a:r>
            <a:r>
              <a:rPr sz="2650" i="1" spc="165" dirty="0">
                <a:latin typeface="Times New Roman"/>
                <a:cs typeface="Times New Roman"/>
              </a:rPr>
              <a:t>g</a:t>
            </a:r>
            <a:r>
              <a:rPr sz="2650" spc="165" dirty="0">
                <a:latin typeface="Times New Roman"/>
                <a:cs typeface="Times New Roman"/>
              </a:rPr>
              <a:t>(</a:t>
            </a:r>
            <a:r>
              <a:rPr sz="2650" i="1" spc="165" dirty="0">
                <a:latin typeface="Times New Roman"/>
                <a:cs typeface="Times New Roman"/>
              </a:rPr>
              <a:t>x</a:t>
            </a:r>
            <a:r>
              <a:rPr sz="2650" i="1" spc="-165" dirty="0">
                <a:latin typeface="Times New Roman"/>
                <a:cs typeface="Times New Roman"/>
              </a:rPr>
              <a:t> </a:t>
            </a:r>
            <a:r>
              <a:rPr sz="2650" spc="85" dirty="0">
                <a:latin typeface="Symbol"/>
                <a:cs typeface="Symbol"/>
              </a:rPr>
              <a:t></a:t>
            </a:r>
            <a:r>
              <a:rPr sz="2800" i="1" spc="85" dirty="0">
                <a:latin typeface="Symbol"/>
                <a:cs typeface="Symbol"/>
              </a:rPr>
              <a:t></a:t>
            </a:r>
            <a:r>
              <a:rPr sz="2800" i="1" spc="-425" dirty="0">
                <a:latin typeface="Times New Roman"/>
                <a:cs typeface="Times New Roman"/>
              </a:rPr>
              <a:t> </a:t>
            </a:r>
            <a:r>
              <a:rPr sz="2650" spc="5" dirty="0">
                <a:latin typeface="Times New Roman"/>
                <a:cs typeface="Times New Roman"/>
              </a:rPr>
              <a:t>,</a:t>
            </a:r>
            <a:r>
              <a:rPr sz="2650" spc="-145" dirty="0">
                <a:latin typeface="Times New Roman"/>
                <a:cs typeface="Times New Roman"/>
              </a:rPr>
              <a:t> </a:t>
            </a:r>
            <a:r>
              <a:rPr sz="2650" i="1" spc="15" dirty="0">
                <a:latin typeface="Times New Roman"/>
                <a:cs typeface="Times New Roman"/>
              </a:rPr>
              <a:t>y</a:t>
            </a:r>
            <a:r>
              <a:rPr sz="2650" i="1" spc="-120" dirty="0">
                <a:latin typeface="Times New Roman"/>
                <a:cs typeface="Times New Roman"/>
              </a:rPr>
              <a:t> </a:t>
            </a:r>
            <a:r>
              <a:rPr sz="2650" spc="20" dirty="0">
                <a:latin typeface="Symbol"/>
                <a:cs typeface="Symbol"/>
              </a:rPr>
              <a:t></a:t>
            </a:r>
            <a:r>
              <a:rPr sz="2650" spc="-105" dirty="0">
                <a:latin typeface="Times New Roman"/>
                <a:cs typeface="Times New Roman"/>
              </a:rPr>
              <a:t> </a:t>
            </a:r>
            <a:r>
              <a:rPr sz="2800" i="1" spc="-65" dirty="0">
                <a:latin typeface="Symbol"/>
                <a:cs typeface="Symbol"/>
              </a:rPr>
              <a:t></a:t>
            </a:r>
            <a:r>
              <a:rPr sz="2800" i="1" spc="-295" dirty="0">
                <a:latin typeface="Times New Roman"/>
                <a:cs typeface="Times New Roman"/>
              </a:rPr>
              <a:t> </a:t>
            </a:r>
            <a:r>
              <a:rPr sz="2650" spc="-10" dirty="0">
                <a:latin typeface="Times New Roman"/>
                <a:cs typeface="Times New Roman"/>
              </a:rPr>
              <a:t>)</a:t>
            </a:r>
            <a:r>
              <a:rPr sz="2650" i="1" spc="-10" dirty="0">
                <a:latin typeface="Times New Roman"/>
                <a:cs typeface="Times New Roman"/>
              </a:rPr>
              <a:t>d</a:t>
            </a:r>
            <a:r>
              <a:rPr sz="2800" i="1" spc="-10" dirty="0">
                <a:latin typeface="Symbol"/>
                <a:cs typeface="Symbol"/>
              </a:rPr>
              <a:t></a:t>
            </a:r>
            <a:r>
              <a:rPr sz="2650" i="1" spc="-10" dirty="0">
                <a:latin typeface="Times New Roman"/>
                <a:cs typeface="Times New Roman"/>
              </a:rPr>
              <a:t>d</a:t>
            </a:r>
            <a:r>
              <a:rPr sz="2800" i="1" spc="-10" dirty="0">
                <a:latin typeface="Symbol"/>
                <a:cs typeface="Symbol"/>
              </a:rPr>
              <a:t></a:t>
            </a:r>
            <a:endParaRPr sz="2800">
              <a:latin typeface="Symbol"/>
              <a:cs typeface="Symbol"/>
            </a:endParaRPr>
          </a:p>
        </p:txBody>
      </p:sp>
      <p:sp>
        <p:nvSpPr>
          <p:cNvPr id="17" name="object 17"/>
          <p:cNvSpPr txBox="1"/>
          <p:nvPr/>
        </p:nvSpPr>
        <p:spPr>
          <a:xfrm>
            <a:off x="3203877" y="3193503"/>
            <a:ext cx="1825625" cy="456565"/>
          </a:xfrm>
          <a:prstGeom prst="rect">
            <a:avLst/>
          </a:prstGeom>
        </p:spPr>
        <p:txBody>
          <a:bodyPr vert="horz" wrap="square" lIns="0" tIns="15875" rIns="0" bIns="0" rtlCol="0">
            <a:spAutoFit/>
          </a:bodyPr>
          <a:lstStyle/>
          <a:p>
            <a:pPr marL="12700">
              <a:lnSpc>
                <a:spcPct val="100000"/>
              </a:lnSpc>
              <a:spcBef>
                <a:spcPts val="125"/>
              </a:spcBef>
            </a:pPr>
            <a:r>
              <a:rPr sz="2650" i="1" spc="10" dirty="0">
                <a:latin typeface="Times New Roman"/>
                <a:cs typeface="Times New Roman"/>
              </a:rPr>
              <a:t>f</a:t>
            </a:r>
            <a:r>
              <a:rPr sz="2650" i="1" spc="-60" dirty="0">
                <a:latin typeface="Times New Roman"/>
                <a:cs typeface="Times New Roman"/>
              </a:rPr>
              <a:t> </a:t>
            </a:r>
            <a:r>
              <a:rPr sz="2650" spc="-120" dirty="0">
                <a:latin typeface="Times New Roman"/>
                <a:cs typeface="Times New Roman"/>
              </a:rPr>
              <a:t>(</a:t>
            </a:r>
            <a:r>
              <a:rPr sz="2800" i="1" spc="-120" dirty="0">
                <a:latin typeface="Symbol"/>
                <a:cs typeface="Symbol"/>
              </a:rPr>
              <a:t></a:t>
            </a:r>
            <a:r>
              <a:rPr sz="2800" i="1" spc="-400" dirty="0">
                <a:latin typeface="Times New Roman"/>
                <a:cs typeface="Times New Roman"/>
              </a:rPr>
              <a:t> </a:t>
            </a:r>
            <a:r>
              <a:rPr sz="2650" spc="165" dirty="0">
                <a:latin typeface="Times New Roman"/>
                <a:cs typeface="Times New Roman"/>
              </a:rPr>
              <a:t>)</a:t>
            </a:r>
            <a:r>
              <a:rPr sz="2650" i="1" spc="165" dirty="0">
                <a:latin typeface="Times New Roman"/>
                <a:cs typeface="Times New Roman"/>
              </a:rPr>
              <a:t>g</a:t>
            </a:r>
            <a:r>
              <a:rPr sz="2650" spc="165" dirty="0">
                <a:latin typeface="Times New Roman"/>
                <a:cs typeface="Times New Roman"/>
              </a:rPr>
              <a:t>(</a:t>
            </a:r>
            <a:r>
              <a:rPr sz="2650" i="1" spc="165" dirty="0">
                <a:latin typeface="Times New Roman"/>
                <a:cs typeface="Times New Roman"/>
              </a:rPr>
              <a:t>x</a:t>
            </a:r>
            <a:r>
              <a:rPr sz="2650" i="1" spc="-175" dirty="0">
                <a:latin typeface="Times New Roman"/>
                <a:cs typeface="Times New Roman"/>
              </a:rPr>
              <a:t> </a:t>
            </a:r>
            <a:r>
              <a:rPr sz="2650" spc="85" dirty="0">
                <a:latin typeface="Symbol"/>
                <a:cs typeface="Symbol"/>
              </a:rPr>
              <a:t></a:t>
            </a:r>
            <a:r>
              <a:rPr sz="2800" i="1" spc="85" dirty="0">
                <a:latin typeface="Symbol"/>
                <a:cs typeface="Symbol"/>
              </a:rPr>
              <a:t></a:t>
            </a:r>
            <a:r>
              <a:rPr sz="2800" i="1" spc="-400" dirty="0">
                <a:latin typeface="Times New Roman"/>
                <a:cs typeface="Times New Roman"/>
              </a:rPr>
              <a:t> </a:t>
            </a:r>
            <a:r>
              <a:rPr sz="2650" spc="10" dirty="0">
                <a:latin typeface="Times New Roman"/>
                <a:cs typeface="Times New Roman"/>
              </a:rPr>
              <a:t>)</a:t>
            </a:r>
            <a:endParaRPr sz="2650">
              <a:latin typeface="Times New Roman"/>
              <a:cs typeface="Times New Roman"/>
            </a:endParaRPr>
          </a:p>
        </p:txBody>
      </p:sp>
      <p:sp>
        <p:nvSpPr>
          <p:cNvPr id="18" name="object 18"/>
          <p:cNvSpPr txBox="1"/>
          <p:nvPr/>
        </p:nvSpPr>
        <p:spPr>
          <a:xfrm>
            <a:off x="2947971" y="2249601"/>
            <a:ext cx="2477135" cy="456565"/>
          </a:xfrm>
          <a:prstGeom prst="rect">
            <a:avLst/>
          </a:prstGeom>
        </p:spPr>
        <p:txBody>
          <a:bodyPr vert="horz" wrap="square" lIns="0" tIns="15875" rIns="0" bIns="0" rtlCol="0">
            <a:spAutoFit/>
          </a:bodyPr>
          <a:lstStyle/>
          <a:p>
            <a:pPr marL="38100">
              <a:lnSpc>
                <a:spcPct val="100000"/>
              </a:lnSpc>
              <a:spcBef>
                <a:spcPts val="125"/>
              </a:spcBef>
            </a:pPr>
            <a:r>
              <a:rPr sz="3975" spc="15" baseline="-8385" dirty="0">
                <a:latin typeface="Symbol"/>
                <a:cs typeface="Symbol"/>
              </a:rPr>
              <a:t></a:t>
            </a:r>
            <a:r>
              <a:rPr sz="3975" spc="292" baseline="-8385" dirty="0">
                <a:latin typeface="Times New Roman"/>
                <a:cs typeface="Times New Roman"/>
              </a:rPr>
              <a:t> </a:t>
            </a:r>
            <a:r>
              <a:rPr sz="2650" i="1" spc="10" dirty="0">
                <a:latin typeface="Times New Roman"/>
                <a:cs typeface="Times New Roman"/>
              </a:rPr>
              <a:t>f</a:t>
            </a:r>
            <a:r>
              <a:rPr sz="2650" i="1" spc="-45" dirty="0">
                <a:latin typeface="Times New Roman"/>
                <a:cs typeface="Times New Roman"/>
              </a:rPr>
              <a:t> </a:t>
            </a:r>
            <a:r>
              <a:rPr sz="2650" spc="-120" dirty="0">
                <a:latin typeface="Times New Roman"/>
                <a:cs typeface="Times New Roman"/>
              </a:rPr>
              <a:t>(</a:t>
            </a:r>
            <a:r>
              <a:rPr sz="2800" i="1" spc="-120" dirty="0">
                <a:latin typeface="Symbol"/>
                <a:cs typeface="Symbol"/>
              </a:rPr>
              <a:t></a:t>
            </a:r>
            <a:r>
              <a:rPr sz="2800" i="1" spc="-390" dirty="0">
                <a:latin typeface="Times New Roman"/>
                <a:cs typeface="Times New Roman"/>
              </a:rPr>
              <a:t> </a:t>
            </a:r>
            <a:r>
              <a:rPr sz="2650" spc="160" dirty="0">
                <a:latin typeface="Times New Roman"/>
                <a:cs typeface="Times New Roman"/>
              </a:rPr>
              <a:t>)</a:t>
            </a:r>
            <a:r>
              <a:rPr sz="2650" i="1" spc="160" dirty="0">
                <a:latin typeface="Times New Roman"/>
                <a:cs typeface="Times New Roman"/>
              </a:rPr>
              <a:t>g</a:t>
            </a:r>
            <a:r>
              <a:rPr sz="2650" spc="160" dirty="0">
                <a:latin typeface="Times New Roman"/>
                <a:cs typeface="Times New Roman"/>
              </a:rPr>
              <a:t>(</a:t>
            </a:r>
            <a:r>
              <a:rPr sz="2650" i="1" spc="160" dirty="0">
                <a:latin typeface="Times New Roman"/>
                <a:cs typeface="Times New Roman"/>
              </a:rPr>
              <a:t>x</a:t>
            </a:r>
            <a:r>
              <a:rPr sz="2650" i="1" spc="-170" dirty="0">
                <a:latin typeface="Times New Roman"/>
                <a:cs typeface="Times New Roman"/>
              </a:rPr>
              <a:t> </a:t>
            </a:r>
            <a:r>
              <a:rPr sz="2650" spc="85" dirty="0">
                <a:latin typeface="Symbol"/>
                <a:cs typeface="Symbol"/>
              </a:rPr>
              <a:t></a:t>
            </a:r>
            <a:r>
              <a:rPr sz="2800" i="1" spc="85" dirty="0">
                <a:latin typeface="Symbol"/>
                <a:cs typeface="Symbol"/>
              </a:rPr>
              <a:t></a:t>
            </a:r>
            <a:r>
              <a:rPr sz="2800" i="1" spc="-390" dirty="0">
                <a:latin typeface="Times New Roman"/>
                <a:cs typeface="Times New Roman"/>
              </a:rPr>
              <a:t> </a:t>
            </a:r>
            <a:r>
              <a:rPr sz="2650" spc="10" dirty="0">
                <a:latin typeface="Times New Roman"/>
                <a:cs typeface="Times New Roman"/>
              </a:rPr>
              <a:t>)</a:t>
            </a:r>
            <a:r>
              <a:rPr sz="2650" i="1" spc="10" dirty="0">
                <a:latin typeface="Times New Roman"/>
                <a:cs typeface="Times New Roman"/>
              </a:rPr>
              <a:t>d</a:t>
            </a:r>
            <a:r>
              <a:rPr sz="2800" i="1" spc="10" dirty="0">
                <a:latin typeface="Symbol"/>
                <a:cs typeface="Symbol"/>
              </a:rPr>
              <a:t></a:t>
            </a:r>
            <a:endParaRPr sz="2800">
              <a:latin typeface="Symbol"/>
              <a:cs typeface="Symbol"/>
            </a:endParaRPr>
          </a:p>
        </p:txBody>
      </p:sp>
      <p:sp>
        <p:nvSpPr>
          <p:cNvPr id="19" name="object 19"/>
          <p:cNvSpPr txBox="1"/>
          <p:nvPr/>
        </p:nvSpPr>
        <p:spPr>
          <a:xfrm>
            <a:off x="1137051" y="3930564"/>
            <a:ext cx="3742054" cy="434340"/>
          </a:xfrm>
          <a:prstGeom prst="rect">
            <a:avLst/>
          </a:prstGeom>
        </p:spPr>
        <p:txBody>
          <a:bodyPr vert="horz" wrap="square" lIns="0" tIns="16510" rIns="0" bIns="0" rtlCol="0">
            <a:spAutoFit/>
          </a:bodyPr>
          <a:lstStyle/>
          <a:p>
            <a:pPr marL="12700">
              <a:lnSpc>
                <a:spcPct val="100000"/>
              </a:lnSpc>
              <a:spcBef>
                <a:spcPts val="130"/>
              </a:spcBef>
            </a:pPr>
            <a:r>
              <a:rPr sz="2650" b="1" spc="20" dirty="0">
                <a:latin typeface="Times New Roman"/>
                <a:cs typeface="Times New Roman"/>
              </a:rPr>
              <a:t>2D</a:t>
            </a:r>
            <a:r>
              <a:rPr sz="2650" b="1" spc="-285" dirty="0">
                <a:latin typeface="Times New Roman"/>
                <a:cs typeface="Times New Roman"/>
              </a:rPr>
              <a:t> </a:t>
            </a:r>
            <a:r>
              <a:rPr sz="2650" b="1" spc="15" dirty="0">
                <a:latin typeface="Times New Roman"/>
                <a:cs typeface="Times New Roman"/>
              </a:rPr>
              <a:t>(continuous,</a:t>
            </a:r>
            <a:r>
              <a:rPr sz="2650" b="1" spc="-270" dirty="0">
                <a:latin typeface="Times New Roman"/>
                <a:cs typeface="Times New Roman"/>
              </a:rPr>
              <a:t> </a:t>
            </a:r>
            <a:r>
              <a:rPr sz="2650" b="1" spc="-5" dirty="0">
                <a:latin typeface="Times New Roman"/>
                <a:cs typeface="Times New Roman"/>
              </a:rPr>
              <a:t>discrete)</a:t>
            </a:r>
            <a:r>
              <a:rPr sz="2650" b="1" spc="-229" dirty="0">
                <a:latin typeface="Times New Roman"/>
                <a:cs typeface="Times New Roman"/>
              </a:rPr>
              <a:t> </a:t>
            </a:r>
            <a:r>
              <a:rPr sz="2650" b="1" spc="10" dirty="0">
                <a:latin typeface="Times New Roman"/>
                <a:cs typeface="Times New Roman"/>
              </a:rPr>
              <a:t>:</a:t>
            </a:r>
            <a:endParaRPr sz="2650">
              <a:latin typeface="Times New Roman"/>
              <a:cs typeface="Times New Roman"/>
            </a:endParaRPr>
          </a:p>
        </p:txBody>
      </p:sp>
      <p:sp>
        <p:nvSpPr>
          <p:cNvPr id="20" name="object 20"/>
          <p:cNvSpPr txBox="1"/>
          <p:nvPr/>
        </p:nvSpPr>
        <p:spPr>
          <a:xfrm>
            <a:off x="1115431" y="1531117"/>
            <a:ext cx="3742054" cy="434340"/>
          </a:xfrm>
          <a:prstGeom prst="rect">
            <a:avLst/>
          </a:prstGeom>
        </p:spPr>
        <p:txBody>
          <a:bodyPr vert="horz" wrap="square" lIns="0" tIns="16510" rIns="0" bIns="0" rtlCol="0">
            <a:spAutoFit/>
          </a:bodyPr>
          <a:lstStyle/>
          <a:p>
            <a:pPr marL="12700">
              <a:lnSpc>
                <a:spcPct val="100000"/>
              </a:lnSpc>
              <a:spcBef>
                <a:spcPts val="130"/>
              </a:spcBef>
            </a:pPr>
            <a:r>
              <a:rPr sz="2650" b="1" spc="20" dirty="0">
                <a:latin typeface="Times New Roman"/>
                <a:cs typeface="Times New Roman"/>
              </a:rPr>
              <a:t>1D</a:t>
            </a:r>
            <a:r>
              <a:rPr sz="2650" b="1" spc="-285" dirty="0">
                <a:latin typeface="Times New Roman"/>
                <a:cs typeface="Times New Roman"/>
              </a:rPr>
              <a:t> </a:t>
            </a:r>
            <a:r>
              <a:rPr sz="2650" b="1" spc="15" dirty="0">
                <a:latin typeface="Times New Roman"/>
                <a:cs typeface="Times New Roman"/>
              </a:rPr>
              <a:t>(continuous,</a:t>
            </a:r>
            <a:r>
              <a:rPr sz="2650" b="1" spc="-265" dirty="0">
                <a:latin typeface="Times New Roman"/>
                <a:cs typeface="Times New Roman"/>
              </a:rPr>
              <a:t> </a:t>
            </a:r>
            <a:r>
              <a:rPr sz="2650" b="1" spc="-5" dirty="0">
                <a:latin typeface="Times New Roman"/>
                <a:cs typeface="Times New Roman"/>
              </a:rPr>
              <a:t>discrete)</a:t>
            </a:r>
            <a:r>
              <a:rPr sz="2650" b="1" spc="-229" dirty="0">
                <a:latin typeface="Times New Roman"/>
                <a:cs typeface="Times New Roman"/>
              </a:rPr>
              <a:t> </a:t>
            </a:r>
            <a:r>
              <a:rPr sz="2650" b="1" spc="10" dirty="0">
                <a:latin typeface="Times New Roman"/>
                <a:cs typeface="Times New Roman"/>
              </a:rPr>
              <a:t>:</a:t>
            </a:r>
            <a:endParaRPr sz="2650">
              <a:latin typeface="Times New Roman"/>
              <a:cs typeface="Times New Roman"/>
            </a:endParaRPr>
          </a:p>
        </p:txBody>
      </p:sp>
      <p:grpSp>
        <p:nvGrpSpPr>
          <p:cNvPr id="21" name="object 21"/>
          <p:cNvGrpSpPr/>
          <p:nvPr/>
        </p:nvGrpSpPr>
        <p:grpSpPr>
          <a:xfrm>
            <a:off x="1078991" y="1514665"/>
            <a:ext cx="6960234" cy="4909185"/>
            <a:chOff x="1078991" y="1514665"/>
            <a:chExt cx="6960234" cy="4909185"/>
          </a:xfrm>
        </p:grpSpPr>
        <p:sp>
          <p:nvSpPr>
            <p:cNvPr id="22" name="object 22"/>
            <p:cNvSpPr/>
            <p:nvPr/>
          </p:nvSpPr>
          <p:spPr>
            <a:xfrm>
              <a:off x="1098041" y="1581149"/>
              <a:ext cx="6922134" cy="4823460"/>
            </a:xfrm>
            <a:custGeom>
              <a:avLst/>
              <a:gdLst/>
              <a:ahLst/>
              <a:cxnLst/>
              <a:rect l="l" t="t" r="r" b="b"/>
              <a:pathLst>
                <a:path w="6922134" h="4823460">
                  <a:moveTo>
                    <a:pt x="0" y="4823460"/>
                  </a:moveTo>
                  <a:lnTo>
                    <a:pt x="6922008" y="4823460"/>
                  </a:lnTo>
                  <a:lnTo>
                    <a:pt x="6922008" y="0"/>
                  </a:lnTo>
                  <a:lnTo>
                    <a:pt x="0" y="0"/>
                  </a:lnTo>
                  <a:lnTo>
                    <a:pt x="0" y="4823460"/>
                  </a:lnTo>
                  <a:close/>
                </a:path>
              </a:pathLst>
            </a:custGeom>
            <a:ln w="38100">
              <a:solidFill>
                <a:srgbClr val="FF0000"/>
              </a:solidFill>
            </a:ln>
          </p:spPr>
          <p:txBody>
            <a:bodyPr wrap="square" lIns="0" tIns="0" rIns="0" bIns="0" rtlCol="0"/>
            <a:lstStyle/>
            <a:p>
              <a:endParaRPr/>
            </a:p>
          </p:txBody>
        </p:sp>
        <p:sp>
          <p:nvSpPr>
            <p:cNvPr id="23" name="object 23"/>
            <p:cNvSpPr/>
            <p:nvPr/>
          </p:nvSpPr>
          <p:spPr>
            <a:xfrm>
              <a:off x="6484620" y="1519427"/>
              <a:ext cx="786765" cy="923925"/>
            </a:xfrm>
            <a:custGeom>
              <a:avLst/>
              <a:gdLst/>
              <a:ahLst/>
              <a:cxnLst/>
              <a:rect l="l" t="t" r="r" b="b"/>
              <a:pathLst>
                <a:path w="786765" h="923925">
                  <a:moveTo>
                    <a:pt x="786383" y="0"/>
                  </a:moveTo>
                  <a:lnTo>
                    <a:pt x="0" y="0"/>
                  </a:lnTo>
                  <a:lnTo>
                    <a:pt x="0" y="923544"/>
                  </a:lnTo>
                  <a:lnTo>
                    <a:pt x="786383" y="923544"/>
                  </a:lnTo>
                  <a:lnTo>
                    <a:pt x="786383" y="0"/>
                  </a:lnTo>
                  <a:close/>
                </a:path>
              </a:pathLst>
            </a:custGeom>
            <a:solidFill>
              <a:srgbClr val="FFFFFF"/>
            </a:solidFill>
          </p:spPr>
          <p:txBody>
            <a:bodyPr wrap="square" lIns="0" tIns="0" rIns="0" bIns="0" rtlCol="0"/>
            <a:lstStyle/>
            <a:p>
              <a:endParaRPr/>
            </a:p>
          </p:txBody>
        </p:sp>
        <p:sp>
          <p:nvSpPr>
            <p:cNvPr id="24" name="object 24"/>
            <p:cNvSpPr/>
            <p:nvPr/>
          </p:nvSpPr>
          <p:spPr>
            <a:xfrm>
              <a:off x="6484620" y="1519427"/>
              <a:ext cx="786765" cy="923925"/>
            </a:xfrm>
            <a:custGeom>
              <a:avLst/>
              <a:gdLst/>
              <a:ahLst/>
              <a:cxnLst/>
              <a:rect l="l" t="t" r="r" b="b"/>
              <a:pathLst>
                <a:path w="786765" h="923925">
                  <a:moveTo>
                    <a:pt x="0" y="923544"/>
                  </a:moveTo>
                  <a:lnTo>
                    <a:pt x="786383" y="923544"/>
                  </a:lnTo>
                  <a:lnTo>
                    <a:pt x="786383" y="0"/>
                  </a:lnTo>
                  <a:lnTo>
                    <a:pt x="0" y="0"/>
                  </a:lnTo>
                  <a:lnTo>
                    <a:pt x="0" y="923544"/>
                  </a:lnTo>
                  <a:close/>
                </a:path>
              </a:pathLst>
            </a:custGeom>
            <a:ln w="9143">
              <a:solidFill>
                <a:srgbClr val="4F81BC"/>
              </a:solidFill>
            </a:ln>
          </p:spPr>
          <p:txBody>
            <a:bodyPr wrap="square" lIns="0" tIns="0" rIns="0" bIns="0" rtlCol="0"/>
            <a:lstStyle/>
            <a:p>
              <a:endParaRPr/>
            </a:p>
          </p:txBody>
        </p:sp>
      </p:grpSp>
      <p:sp>
        <p:nvSpPr>
          <p:cNvPr id="25" name="object 25"/>
          <p:cNvSpPr txBox="1"/>
          <p:nvPr/>
        </p:nvSpPr>
        <p:spPr>
          <a:xfrm>
            <a:off x="6563614" y="1537842"/>
            <a:ext cx="5219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Input</a:t>
            </a:r>
            <a:endParaRPr sz="1800">
              <a:latin typeface="Calibri"/>
              <a:cs typeface="Calibri"/>
            </a:endParaRPr>
          </a:p>
        </p:txBody>
      </p:sp>
      <p:sp>
        <p:nvSpPr>
          <p:cNvPr id="26" name="object 26"/>
          <p:cNvSpPr txBox="1"/>
          <p:nvPr/>
        </p:nvSpPr>
        <p:spPr>
          <a:xfrm>
            <a:off x="6563614" y="2086483"/>
            <a:ext cx="62039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Calibri"/>
                <a:cs typeface="Calibri"/>
              </a:rPr>
              <a:t>K</a:t>
            </a:r>
            <a:r>
              <a:rPr sz="1800" dirty="0">
                <a:latin typeface="Calibri"/>
                <a:cs typeface="Calibri"/>
              </a:rPr>
              <a:t>ernel</a:t>
            </a:r>
            <a:endParaRPr sz="1800">
              <a:latin typeface="Calibri"/>
              <a:cs typeface="Calibri"/>
            </a:endParaRPr>
          </a:p>
        </p:txBody>
      </p:sp>
      <p:grpSp>
        <p:nvGrpSpPr>
          <p:cNvPr id="27" name="object 27"/>
          <p:cNvGrpSpPr/>
          <p:nvPr/>
        </p:nvGrpSpPr>
        <p:grpSpPr>
          <a:xfrm>
            <a:off x="3429000" y="1746376"/>
            <a:ext cx="4811395" cy="2225675"/>
            <a:chOff x="3429000" y="1746376"/>
            <a:chExt cx="4811395" cy="2225675"/>
          </a:xfrm>
        </p:grpSpPr>
        <p:sp>
          <p:nvSpPr>
            <p:cNvPr id="28" name="object 28"/>
            <p:cNvSpPr/>
            <p:nvPr/>
          </p:nvSpPr>
          <p:spPr>
            <a:xfrm>
              <a:off x="3429000" y="1746376"/>
              <a:ext cx="3056255" cy="742950"/>
            </a:xfrm>
            <a:custGeom>
              <a:avLst/>
              <a:gdLst/>
              <a:ahLst/>
              <a:cxnLst/>
              <a:rect l="l" t="t" r="r" b="b"/>
              <a:pathLst>
                <a:path w="3056254" h="742950">
                  <a:moveTo>
                    <a:pt x="3055366" y="545973"/>
                  </a:moveTo>
                  <a:lnTo>
                    <a:pt x="3054604" y="533273"/>
                  </a:lnTo>
                  <a:lnTo>
                    <a:pt x="645172" y="687857"/>
                  </a:lnTo>
                  <a:lnTo>
                    <a:pt x="698881" y="651764"/>
                  </a:lnTo>
                  <a:lnTo>
                    <a:pt x="701802" y="649732"/>
                  </a:lnTo>
                  <a:lnTo>
                    <a:pt x="702564" y="645795"/>
                  </a:lnTo>
                  <a:lnTo>
                    <a:pt x="700659" y="642874"/>
                  </a:lnTo>
                  <a:lnTo>
                    <a:pt x="698627" y="639953"/>
                  </a:lnTo>
                  <a:lnTo>
                    <a:pt x="694690" y="639191"/>
                  </a:lnTo>
                  <a:lnTo>
                    <a:pt x="691769" y="641223"/>
                  </a:lnTo>
                  <a:lnTo>
                    <a:pt x="609600" y="696468"/>
                  </a:lnTo>
                  <a:lnTo>
                    <a:pt x="698246" y="740791"/>
                  </a:lnTo>
                  <a:lnTo>
                    <a:pt x="701294" y="742442"/>
                  </a:lnTo>
                  <a:lnTo>
                    <a:pt x="705104" y="741172"/>
                  </a:lnTo>
                  <a:lnTo>
                    <a:pt x="706755" y="737997"/>
                  </a:lnTo>
                  <a:lnTo>
                    <a:pt x="708279" y="734822"/>
                  </a:lnTo>
                  <a:lnTo>
                    <a:pt x="707009" y="731012"/>
                  </a:lnTo>
                  <a:lnTo>
                    <a:pt x="703834" y="729488"/>
                  </a:lnTo>
                  <a:lnTo>
                    <a:pt x="649046" y="702056"/>
                  </a:lnTo>
                  <a:lnTo>
                    <a:pt x="646036" y="700557"/>
                  </a:lnTo>
                  <a:lnTo>
                    <a:pt x="622554" y="702056"/>
                  </a:lnTo>
                  <a:lnTo>
                    <a:pt x="640359" y="700913"/>
                  </a:lnTo>
                  <a:lnTo>
                    <a:pt x="646036" y="700557"/>
                  </a:lnTo>
                  <a:lnTo>
                    <a:pt x="3055366" y="545973"/>
                  </a:lnTo>
                  <a:close/>
                </a:path>
                <a:path w="3056254" h="742950">
                  <a:moveTo>
                    <a:pt x="3056001" y="12446"/>
                  </a:moveTo>
                  <a:lnTo>
                    <a:pt x="3053842" y="0"/>
                  </a:lnTo>
                  <a:lnTo>
                    <a:pt x="34378" y="527215"/>
                  </a:lnTo>
                  <a:lnTo>
                    <a:pt x="83947" y="485394"/>
                  </a:lnTo>
                  <a:lnTo>
                    <a:pt x="86614" y="483108"/>
                  </a:lnTo>
                  <a:lnTo>
                    <a:pt x="86868" y="479171"/>
                  </a:lnTo>
                  <a:lnTo>
                    <a:pt x="84709" y="476504"/>
                  </a:lnTo>
                  <a:lnTo>
                    <a:pt x="82423" y="473837"/>
                  </a:lnTo>
                  <a:lnTo>
                    <a:pt x="78359" y="473456"/>
                  </a:lnTo>
                  <a:lnTo>
                    <a:pt x="75692" y="475742"/>
                  </a:lnTo>
                  <a:lnTo>
                    <a:pt x="0" y="539623"/>
                  </a:lnTo>
                  <a:lnTo>
                    <a:pt x="92837" y="574040"/>
                  </a:lnTo>
                  <a:lnTo>
                    <a:pt x="96139" y="575310"/>
                  </a:lnTo>
                  <a:lnTo>
                    <a:pt x="99822" y="573659"/>
                  </a:lnTo>
                  <a:lnTo>
                    <a:pt x="101092" y="570357"/>
                  </a:lnTo>
                  <a:lnTo>
                    <a:pt x="102235" y="567055"/>
                  </a:lnTo>
                  <a:lnTo>
                    <a:pt x="100584" y="563372"/>
                  </a:lnTo>
                  <a:lnTo>
                    <a:pt x="97282" y="562229"/>
                  </a:lnTo>
                  <a:lnTo>
                    <a:pt x="47396" y="543687"/>
                  </a:lnTo>
                  <a:lnTo>
                    <a:pt x="36550" y="539661"/>
                  </a:lnTo>
                  <a:lnTo>
                    <a:pt x="13462" y="543687"/>
                  </a:lnTo>
                  <a:lnTo>
                    <a:pt x="21450" y="542290"/>
                  </a:lnTo>
                  <a:lnTo>
                    <a:pt x="36550" y="539661"/>
                  </a:lnTo>
                  <a:lnTo>
                    <a:pt x="3056001" y="12446"/>
                  </a:lnTo>
                  <a:close/>
                </a:path>
              </a:pathLst>
            </a:custGeom>
            <a:solidFill>
              <a:srgbClr val="497DBA"/>
            </a:solidFill>
          </p:spPr>
          <p:txBody>
            <a:bodyPr wrap="square" lIns="0" tIns="0" rIns="0" bIns="0" rtlCol="0"/>
            <a:lstStyle/>
            <a:p>
              <a:endParaRPr/>
            </a:p>
          </p:txBody>
        </p:sp>
        <p:sp>
          <p:nvSpPr>
            <p:cNvPr id="29" name="object 29"/>
            <p:cNvSpPr/>
            <p:nvPr/>
          </p:nvSpPr>
          <p:spPr>
            <a:xfrm>
              <a:off x="6423660" y="3047999"/>
              <a:ext cx="1816735" cy="923925"/>
            </a:xfrm>
            <a:custGeom>
              <a:avLst/>
              <a:gdLst/>
              <a:ahLst/>
              <a:cxnLst/>
              <a:rect l="l" t="t" r="r" b="b"/>
              <a:pathLst>
                <a:path w="1816734" h="923925">
                  <a:moveTo>
                    <a:pt x="1816608" y="0"/>
                  </a:moveTo>
                  <a:lnTo>
                    <a:pt x="0" y="0"/>
                  </a:lnTo>
                  <a:lnTo>
                    <a:pt x="0" y="923544"/>
                  </a:lnTo>
                  <a:lnTo>
                    <a:pt x="1816608" y="923544"/>
                  </a:lnTo>
                  <a:lnTo>
                    <a:pt x="1816608" y="0"/>
                  </a:lnTo>
                  <a:close/>
                </a:path>
              </a:pathLst>
            </a:custGeom>
            <a:solidFill>
              <a:srgbClr val="FFFFFF"/>
            </a:solidFill>
          </p:spPr>
          <p:txBody>
            <a:bodyPr wrap="square" lIns="0" tIns="0" rIns="0" bIns="0" rtlCol="0"/>
            <a:lstStyle/>
            <a:p>
              <a:endParaRPr/>
            </a:p>
          </p:txBody>
        </p:sp>
      </p:grpSp>
      <p:sp>
        <p:nvSpPr>
          <p:cNvPr id="30" name="object 30"/>
          <p:cNvSpPr txBox="1"/>
          <p:nvPr/>
        </p:nvSpPr>
        <p:spPr>
          <a:xfrm>
            <a:off x="6502654" y="3066415"/>
            <a:ext cx="8845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Output</a:t>
            </a:r>
            <a:r>
              <a:rPr sz="1800" spc="-60" dirty="0">
                <a:latin typeface="Calibri"/>
                <a:cs typeface="Calibri"/>
              </a:rPr>
              <a:t> </a:t>
            </a:r>
            <a:r>
              <a:rPr sz="1800" spc="-5" dirty="0">
                <a:latin typeface="Calibri"/>
                <a:cs typeface="Calibri"/>
              </a:rPr>
              <a:t>is</a:t>
            </a:r>
            <a:endParaRPr sz="1800">
              <a:latin typeface="Calibri"/>
              <a:cs typeface="Calibri"/>
            </a:endParaRPr>
          </a:p>
        </p:txBody>
      </p:sp>
      <p:sp>
        <p:nvSpPr>
          <p:cNvPr id="31" name="object 31"/>
          <p:cNvSpPr txBox="1"/>
          <p:nvPr/>
        </p:nvSpPr>
        <p:spPr>
          <a:xfrm>
            <a:off x="6502654" y="3340430"/>
            <a:ext cx="1640839"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sometimes</a:t>
            </a:r>
            <a:r>
              <a:rPr sz="1800" spc="-65" dirty="0">
                <a:latin typeface="Calibri"/>
                <a:cs typeface="Calibri"/>
              </a:rPr>
              <a:t> </a:t>
            </a:r>
            <a:r>
              <a:rPr sz="1800" spc="-5" dirty="0">
                <a:latin typeface="Calibri"/>
                <a:cs typeface="Calibri"/>
              </a:rPr>
              <a:t>called</a:t>
            </a:r>
            <a:endParaRPr sz="1800">
              <a:latin typeface="Calibri"/>
              <a:cs typeface="Calibri"/>
            </a:endParaRPr>
          </a:p>
        </p:txBody>
      </p:sp>
      <p:sp>
        <p:nvSpPr>
          <p:cNvPr id="32" name="object 32"/>
          <p:cNvSpPr txBox="1"/>
          <p:nvPr/>
        </p:nvSpPr>
        <p:spPr>
          <a:xfrm>
            <a:off x="6502654" y="3615308"/>
            <a:ext cx="120205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Feature</a:t>
            </a:r>
            <a:r>
              <a:rPr sz="1800" spc="-75" dirty="0">
                <a:latin typeface="Calibri"/>
                <a:cs typeface="Calibri"/>
              </a:rPr>
              <a:t> </a:t>
            </a:r>
            <a:r>
              <a:rPr sz="1800" dirty="0">
                <a:latin typeface="Calibri"/>
                <a:cs typeface="Calibri"/>
              </a:rPr>
              <a:t>map</a:t>
            </a:r>
            <a:endParaRPr sz="1800">
              <a:latin typeface="Calibri"/>
              <a:cs typeface="Calibri"/>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5032" y="203707"/>
            <a:ext cx="4133215" cy="513715"/>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0338CF"/>
                </a:solidFill>
                <a:latin typeface="Arial"/>
                <a:cs typeface="Arial"/>
              </a:rPr>
              <a:t>Convolution</a:t>
            </a:r>
            <a:r>
              <a:rPr sz="3200" spc="-35" dirty="0">
                <a:solidFill>
                  <a:srgbClr val="0338CF"/>
                </a:solidFill>
                <a:latin typeface="Arial"/>
                <a:cs typeface="Arial"/>
              </a:rPr>
              <a:t> </a:t>
            </a:r>
            <a:r>
              <a:rPr sz="3200" spc="-5" dirty="0">
                <a:solidFill>
                  <a:srgbClr val="0338CF"/>
                </a:solidFill>
                <a:latin typeface="Arial"/>
                <a:cs typeface="Arial"/>
              </a:rPr>
              <a:t>Properties</a:t>
            </a:r>
            <a:endParaRPr sz="3200">
              <a:latin typeface="Arial"/>
              <a:cs typeface="Arial"/>
            </a:endParaRPr>
          </a:p>
        </p:txBody>
      </p:sp>
      <p:sp>
        <p:nvSpPr>
          <p:cNvPr id="3" name="object 3"/>
          <p:cNvSpPr txBox="1"/>
          <p:nvPr/>
        </p:nvSpPr>
        <p:spPr>
          <a:xfrm>
            <a:off x="466140" y="775487"/>
            <a:ext cx="5545455" cy="5220335"/>
          </a:xfrm>
          <a:prstGeom prst="rect">
            <a:avLst/>
          </a:prstGeom>
        </p:spPr>
        <p:txBody>
          <a:bodyPr vert="horz" wrap="square" lIns="0" tIns="97790" rIns="0" bIns="0" rtlCol="0">
            <a:spAutoFit/>
          </a:bodyPr>
          <a:lstStyle/>
          <a:p>
            <a:pPr marL="355600" indent="-342900">
              <a:lnSpc>
                <a:spcPct val="100000"/>
              </a:lnSpc>
              <a:spcBef>
                <a:spcPts val="770"/>
              </a:spcBef>
              <a:buFont typeface="Arial"/>
              <a:buChar char="•"/>
              <a:tabLst>
                <a:tab pos="354965" algn="l"/>
                <a:tab pos="355600" algn="l"/>
              </a:tabLst>
            </a:pPr>
            <a:r>
              <a:rPr sz="2800" spc="-15" dirty="0">
                <a:latin typeface="Calibri"/>
                <a:cs typeface="Calibri"/>
              </a:rPr>
              <a:t>Commutative:</a:t>
            </a:r>
            <a:endParaRPr sz="2800">
              <a:latin typeface="Calibri"/>
              <a:cs typeface="Calibri"/>
            </a:endParaRPr>
          </a:p>
          <a:p>
            <a:pPr marL="927100">
              <a:lnSpc>
                <a:spcPct val="100000"/>
              </a:lnSpc>
              <a:spcBef>
                <a:spcPts val="675"/>
              </a:spcBef>
            </a:pPr>
            <a:r>
              <a:rPr sz="2800" b="1" spc="-10" dirty="0">
                <a:solidFill>
                  <a:srgbClr val="FF0066"/>
                </a:solidFill>
                <a:latin typeface="Calibri"/>
                <a:cs typeface="Calibri"/>
              </a:rPr>
              <a:t>f*g </a:t>
            </a:r>
            <a:r>
              <a:rPr sz="2800" b="1" spc="-5" dirty="0">
                <a:solidFill>
                  <a:srgbClr val="FF0066"/>
                </a:solidFill>
                <a:latin typeface="Calibri"/>
                <a:cs typeface="Calibri"/>
              </a:rPr>
              <a:t>=</a:t>
            </a:r>
            <a:r>
              <a:rPr sz="2800" b="1" spc="20" dirty="0">
                <a:solidFill>
                  <a:srgbClr val="FF0066"/>
                </a:solidFill>
                <a:latin typeface="Calibri"/>
                <a:cs typeface="Calibri"/>
              </a:rPr>
              <a:t> </a:t>
            </a:r>
            <a:r>
              <a:rPr sz="2800" b="1" spc="-10" dirty="0">
                <a:solidFill>
                  <a:srgbClr val="FF0066"/>
                </a:solidFill>
                <a:latin typeface="Calibri"/>
                <a:cs typeface="Calibri"/>
              </a:rPr>
              <a:t>g*f</a:t>
            </a:r>
            <a:endParaRPr sz="2800">
              <a:latin typeface="Calibri"/>
              <a:cs typeface="Calibri"/>
            </a:endParaRPr>
          </a:p>
          <a:p>
            <a:pPr marL="355600" indent="-342900">
              <a:lnSpc>
                <a:spcPct val="100000"/>
              </a:lnSpc>
              <a:spcBef>
                <a:spcPts val="670"/>
              </a:spcBef>
              <a:buFont typeface="Arial"/>
              <a:buChar char="•"/>
              <a:tabLst>
                <a:tab pos="354965" algn="l"/>
                <a:tab pos="355600" algn="l"/>
              </a:tabLst>
            </a:pPr>
            <a:r>
              <a:rPr sz="2800" spc="-10" dirty="0">
                <a:latin typeface="Calibri"/>
                <a:cs typeface="Calibri"/>
              </a:rPr>
              <a:t>Associative:</a:t>
            </a:r>
            <a:endParaRPr sz="2800">
              <a:latin typeface="Calibri"/>
              <a:cs typeface="Calibri"/>
            </a:endParaRPr>
          </a:p>
          <a:p>
            <a:pPr marL="927100">
              <a:lnSpc>
                <a:spcPct val="100000"/>
              </a:lnSpc>
              <a:spcBef>
                <a:spcPts val="675"/>
              </a:spcBef>
            </a:pPr>
            <a:r>
              <a:rPr sz="2800" b="1" spc="-5" dirty="0">
                <a:solidFill>
                  <a:srgbClr val="FF0066"/>
                </a:solidFill>
                <a:latin typeface="Calibri"/>
                <a:cs typeface="Calibri"/>
              </a:rPr>
              <a:t>(f*g)*h =</a:t>
            </a:r>
            <a:r>
              <a:rPr sz="2800" b="1" spc="25" dirty="0">
                <a:solidFill>
                  <a:srgbClr val="FF0066"/>
                </a:solidFill>
                <a:latin typeface="Calibri"/>
                <a:cs typeface="Calibri"/>
              </a:rPr>
              <a:t> </a:t>
            </a:r>
            <a:r>
              <a:rPr sz="2800" b="1" spc="-5" dirty="0">
                <a:solidFill>
                  <a:srgbClr val="FF0066"/>
                </a:solidFill>
                <a:latin typeface="Calibri"/>
                <a:cs typeface="Calibri"/>
              </a:rPr>
              <a:t>f*(g*h)</a:t>
            </a:r>
            <a:endParaRPr sz="2800">
              <a:latin typeface="Calibri"/>
              <a:cs typeface="Calibri"/>
            </a:endParaRPr>
          </a:p>
          <a:p>
            <a:pPr marL="355600" indent="-342900">
              <a:lnSpc>
                <a:spcPct val="100000"/>
              </a:lnSpc>
              <a:spcBef>
                <a:spcPts val="750"/>
              </a:spcBef>
              <a:buFont typeface="Arial"/>
              <a:buChar char="•"/>
              <a:tabLst>
                <a:tab pos="354965" algn="l"/>
                <a:tab pos="355600" algn="l"/>
              </a:tabLst>
            </a:pPr>
            <a:r>
              <a:rPr sz="2800" spc="-10" dirty="0">
                <a:latin typeface="Calibri"/>
                <a:cs typeface="Calibri"/>
              </a:rPr>
              <a:t>Homogeneous</a:t>
            </a:r>
            <a:r>
              <a:rPr sz="3200" spc="-10" dirty="0">
                <a:latin typeface="Calibri"/>
                <a:cs typeface="Calibri"/>
              </a:rPr>
              <a:t>:</a:t>
            </a:r>
            <a:endParaRPr sz="3200">
              <a:latin typeface="Calibri"/>
              <a:cs typeface="Calibri"/>
            </a:endParaRPr>
          </a:p>
          <a:p>
            <a:pPr marL="1007744">
              <a:lnSpc>
                <a:spcPct val="100000"/>
              </a:lnSpc>
              <a:spcBef>
                <a:spcPts val="725"/>
              </a:spcBef>
            </a:pPr>
            <a:r>
              <a:rPr sz="2800" b="1" spc="-5" dirty="0">
                <a:solidFill>
                  <a:srgbClr val="FF0066"/>
                </a:solidFill>
                <a:latin typeface="Calibri"/>
                <a:cs typeface="Calibri"/>
              </a:rPr>
              <a:t>f*(</a:t>
            </a:r>
            <a:r>
              <a:rPr sz="2800" b="1" spc="-5" dirty="0">
                <a:solidFill>
                  <a:srgbClr val="FF0066"/>
                </a:solidFill>
                <a:latin typeface="Symbol"/>
                <a:cs typeface="Symbol"/>
              </a:rPr>
              <a:t></a:t>
            </a:r>
            <a:r>
              <a:rPr sz="2800" b="1" spc="-5" dirty="0">
                <a:solidFill>
                  <a:srgbClr val="FF0066"/>
                </a:solidFill>
                <a:latin typeface="Calibri"/>
                <a:cs typeface="Calibri"/>
              </a:rPr>
              <a:t>g)= </a:t>
            </a:r>
            <a:r>
              <a:rPr sz="2800" b="1" spc="-5" dirty="0">
                <a:solidFill>
                  <a:srgbClr val="FF0066"/>
                </a:solidFill>
                <a:latin typeface="Symbol"/>
                <a:cs typeface="Symbol"/>
              </a:rPr>
              <a:t></a:t>
            </a:r>
            <a:r>
              <a:rPr sz="2800" b="1" spc="-114" dirty="0">
                <a:solidFill>
                  <a:srgbClr val="FF0066"/>
                </a:solidFill>
                <a:latin typeface="Times New Roman"/>
                <a:cs typeface="Times New Roman"/>
              </a:rPr>
              <a:t> </a:t>
            </a:r>
            <a:r>
              <a:rPr sz="2800" b="1" spc="-10" dirty="0">
                <a:solidFill>
                  <a:srgbClr val="FF0066"/>
                </a:solidFill>
                <a:latin typeface="Calibri"/>
                <a:cs typeface="Calibri"/>
              </a:rPr>
              <a:t>f*g</a:t>
            </a:r>
            <a:endParaRPr sz="2800">
              <a:latin typeface="Calibri"/>
              <a:cs typeface="Calibri"/>
            </a:endParaRPr>
          </a:p>
          <a:p>
            <a:pPr marL="355600" indent="-342900">
              <a:lnSpc>
                <a:spcPct val="100000"/>
              </a:lnSpc>
              <a:spcBef>
                <a:spcPts val="640"/>
              </a:spcBef>
              <a:buFont typeface="Arial"/>
              <a:buChar char="•"/>
              <a:tabLst>
                <a:tab pos="354965" algn="l"/>
                <a:tab pos="355600" algn="l"/>
              </a:tabLst>
            </a:pPr>
            <a:r>
              <a:rPr sz="2800" spc="-10" dirty="0">
                <a:latin typeface="Calibri"/>
                <a:cs typeface="Calibri"/>
              </a:rPr>
              <a:t>Additive</a:t>
            </a:r>
            <a:r>
              <a:rPr sz="2800" spc="20" dirty="0">
                <a:latin typeface="Calibri"/>
                <a:cs typeface="Calibri"/>
              </a:rPr>
              <a:t> </a:t>
            </a:r>
            <a:r>
              <a:rPr sz="2800" spc="-15" dirty="0">
                <a:latin typeface="Calibri"/>
                <a:cs typeface="Calibri"/>
              </a:rPr>
              <a:t>(Distributive):</a:t>
            </a:r>
            <a:endParaRPr sz="2800">
              <a:latin typeface="Calibri"/>
              <a:cs typeface="Calibri"/>
            </a:endParaRPr>
          </a:p>
          <a:p>
            <a:pPr marL="1007744">
              <a:lnSpc>
                <a:spcPct val="100000"/>
              </a:lnSpc>
              <a:spcBef>
                <a:spcPts val="670"/>
              </a:spcBef>
            </a:pPr>
            <a:r>
              <a:rPr sz="2800" b="1" spc="-5" dirty="0">
                <a:solidFill>
                  <a:srgbClr val="FF0066"/>
                </a:solidFill>
                <a:latin typeface="Calibri"/>
                <a:cs typeface="Calibri"/>
              </a:rPr>
              <a:t>f*(g+h)=</a:t>
            </a:r>
            <a:r>
              <a:rPr sz="2800" b="1" spc="25" dirty="0">
                <a:solidFill>
                  <a:srgbClr val="FF0066"/>
                </a:solidFill>
                <a:latin typeface="Calibri"/>
                <a:cs typeface="Calibri"/>
              </a:rPr>
              <a:t> </a:t>
            </a:r>
            <a:r>
              <a:rPr sz="2800" b="1" spc="-10" dirty="0">
                <a:solidFill>
                  <a:srgbClr val="FF0066"/>
                </a:solidFill>
                <a:latin typeface="Calibri"/>
                <a:cs typeface="Calibri"/>
              </a:rPr>
              <a:t>f*g+f*h</a:t>
            </a:r>
            <a:endParaRPr sz="2800">
              <a:latin typeface="Calibri"/>
              <a:cs typeface="Calibri"/>
            </a:endParaRPr>
          </a:p>
          <a:p>
            <a:pPr marL="355600" indent="-342900">
              <a:lnSpc>
                <a:spcPct val="100000"/>
              </a:lnSpc>
              <a:spcBef>
                <a:spcPts val="675"/>
              </a:spcBef>
              <a:buFont typeface="Arial"/>
              <a:buChar char="•"/>
              <a:tabLst>
                <a:tab pos="354965" algn="l"/>
                <a:tab pos="355600" algn="l"/>
              </a:tabLst>
            </a:pPr>
            <a:r>
              <a:rPr sz="2800" spc="-15" dirty="0">
                <a:latin typeface="Calibri"/>
                <a:cs typeface="Calibri"/>
              </a:rPr>
              <a:t>Shift-Invariant</a:t>
            </a:r>
            <a:endParaRPr sz="2800">
              <a:latin typeface="Calibri"/>
              <a:cs typeface="Calibri"/>
            </a:endParaRPr>
          </a:p>
          <a:p>
            <a:pPr marL="927100">
              <a:lnSpc>
                <a:spcPct val="100000"/>
              </a:lnSpc>
              <a:spcBef>
                <a:spcPts val="675"/>
              </a:spcBef>
            </a:pPr>
            <a:r>
              <a:rPr sz="2800" b="1" spc="-10" dirty="0">
                <a:solidFill>
                  <a:srgbClr val="FF0066"/>
                </a:solidFill>
                <a:latin typeface="Calibri"/>
                <a:cs typeface="Calibri"/>
              </a:rPr>
              <a:t>f*g(x-x0,y-yo)= </a:t>
            </a:r>
            <a:r>
              <a:rPr sz="2800" b="1" spc="-5" dirty="0">
                <a:solidFill>
                  <a:srgbClr val="FF0066"/>
                </a:solidFill>
                <a:latin typeface="Calibri"/>
                <a:cs typeface="Calibri"/>
              </a:rPr>
              <a:t>(f*g)</a:t>
            </a:r>
            <a:r>
              <a:rPr sz="2800" b="1" spc="90" dirty="0">
                <a:solidFill>
                  <a:srgbClr val="FF0066"/>
                </a:solidFill>
                <a:latin typeface="Calibri"/>
                <a:cs typeface="Calibri"/>
              </a:rPr>
              <a:t> </a:t>
            </a:r>
            <a:r>
              <a:rPr sz="2800" b="1" spc="-10" dirty="0">
                <a:solidFill>
                  <a:srgbClr val="FF0066"/>
                </a:solidFill>
                <a:latin typeface="Calibri"/>
                <a:cs typeface="Calibri"/>
              </a:rPr>
              <a:t>(x-x0,y-yo)</a:t>
            </a:r>
            <a:endParaRPr sz="2800">
              <a:latin typeface="Calibri"/>
              <a:cs typeface="Calibri"/>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0638" y="461899"/>
            <a:ext cx="1982470" cy="696595"/>
          </a:xfrm>
          <a:prstGeom prst="rect">
            <a:avLst/>
          </a:prstGeom>
        </p:spPr>
        <p:txBody>
          <a:bodyPr vert="horz" wrap="square" lIns="0" tIns="13335" rIns="0" bIns="0" rtlCol="0">
            <a:spAutoFit/>
          </a:bodyPr>
          <a:lstStyle/>
          <a:p>
            <a:pPr marL="12700">
              <a:lnSpc>
                <a:spcPct val="100000"/>
              </a:lnSpc>
              <a:spcBef>
                <a:spcPts val="105"/>
              </a:spcBef>
            </a:pPr>
            <a:r>
              <a:rPr spc="-15" dirty="0"/>
              <a:t>ConvNet</a:t>
            </a:r>
          </a:p>
        </p:txBody>
      </p:sp>
      <p:sp>
        <p:nvSpPr>
          <p:cNvPr id="3" name="object 3"/>
          <p:cNvSpPr txBox="1"/>
          <p:nvPr/>
        </p:nvSpPr>
        <p:spPr>
          <a:xfrm>
            <a:off x="535940" y="1526489"/>
            <a:ext cx="7868284" cy="4556125"/>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z="3000" spc="-15" dirty="0">
                <a:latin typeface="Calibri"/>
                <a:cs typeface="Calibri"/>
              </a:rPr>
              <a:t>ConvNet architectures </a:t>
            </a:r>
            <a:r>
              <a:rPr sz="3000" spc="-25" dirty="0">
                <a:latin typeface="Calibri"/>
                <a:cs typeface="Calibri"/>
              </a:rPr>
              <a:t>for</a:t>
            </a:r>
            <a:r>
              <a:rPr sz="3000" spc="-15" dirty="0">
                <a:latin typeface="Calibri"/>
                <a:cs typeface="Calibri"/>
              </a:rPr>
              <a:t> </a:t>
            </a:r>
            <a:r>
              <a:rPr sz="3000" spc="-5" dirty="0">
                <a:latin typeface="Calibri"/>
                <a:cs typeface="Calibri"/>
              </a:rPr>
              <a:t>images:</a:t>
            </a:r>
            <a:endParaRPr sz="3000">
              <a:latin typeface="Calibri"/>
              <a:cs typeface="Calibri"/>
            </a:endParaRPr>
          </a:p>
          <a:p>
            <a:pPr marL="756285" marR="641985" lvl="1" indent="-287020">
              <a:lnSpc>
                <a:spcPct val="80000"/>
              </a:lnSpc>
              <a:spcBef>
                <a:spcPts val="645"/>
              </a:spcBef>
              <a:buFont typeface="Arial"/>
              <a:buChar char="–"/>
              <a:tabLst>
                <a:tab pos="756920" algn="l"/>
              </a:tabLst>
            </a:pPr>
            <a:r>
              <a:rPr sz="2600" spc="-10" dirty="0">
                <a:latin typeface="Calibri"/>
                <a:cs typeface="Calibri"/>
              </a:rPr>
              <a:t>fully-connected </a:t>
            </a:r>
            <a:r>
              <a:rPr sz="2600" spc="-5" dirty="0">
                <a:latin typeface="Calibri"/>
                <a:cs typeface="Calibri"/>
              </a:rPr>
              <a:t>structure does not scale </a:t>
            </a:r>
            <a:r>
              <a:rPr sz="2600" spc="-15" dirty="0">
                <a:latin typeface="Calibri"/>
                <a:cs typeface="Calibri"/>
              </a:rPr>
              <a:t>to large  </a:t>
            </a:r>
            <a:r>
              <a:rPr sz="2600" spc="-5" dirty="0">
                <a:latin typeface="Calibri"/>
                <a:cs typeface="Calibri"/>
              </a:rPr>
              <a:t>images</a:t>
            </a:r>
            <a:endParaRPr sz="2600">
              <a:latin typeface="Calibri"/>
              <a:cs typeface="Calibri"/>
            </a:endParaRPr>
          </a:p>
          <a:p>
            <a:pPr marL="756285" lvl="1" indent="-287020">
              <a:lnSpc>
                <a:spcPct val="100000"/>
              </a:lnSpc>
              <a:buFont typeface="Arial"/>
              <a:buChar char="–"/>
              <a:tabLst>
                <a:tab pos="756920" algn="l"/>
              </a:tabLst>
            </a:pPr>
            <a:r>
              <a:rPr sz="2600" dirty="0">
                <a:latin typeface="Calibri"/>
                <a:cs typeface="Calibri"/>
              </a:rPr>
              <a:t>the </a:t>
            </a:r>
            <a:r>
              <a:rPr sz="2600" spc="-10" dirty="0">
                <a:latin typeface="Calibri"/>
                <a:cs typeface="Calibri"/>
              </a:rPr>
              <a:t>explicit </a:t>
            </a:r>
            <a:r>
              <a:rPr sz="2600" dirty="0">
                <a:latin typeface="Calibri"/>
                <a:cs typeface="Calibri"/>
              </a:rPr>
              <a:t>assumption </a:t>
            </a:r>
            <a:r>
              <a:rPr sz="2600" spc="-5" dirty="0">
                <a:latin typeface="Calibri"/>
                <a:cs typeface="Calibri"/>
              </a:rPr>
              <a:t>that </a:t>
            </a:r>
            <a:r>
              <a:rPr sz="2600" dirty="0">
                <a:latin typeface="Calibri"/>
                <a:cs typeface="Calibri"/>
              </a:rPr>
              <a:t>the inputs </a:t>
            </a:r>
            <a:r>
              <a:rPr sz="2600" spc="-10" dirty="0">
                <a:latin typeface="Calibri"/>
                <a:cs typeface="Calibri"/>
              </a:rPr>
              <a:t>are</a:t>
            </a:r>
            <a:r>
              <a:rPr sz="2600" spc="-110" dirty="0">
                <a:latin typeface="Calibri"/>
                <a:cs typeface="Calibri"/>
              </a:rPr>
              <a:t> </a:t>
            </a:r>
            <a:r>
              <a:rPr sz="2600" spc="-5" dirty="0">
                <a:latin typeface="Calibri"/>
                <a:cs typeface="Calibri"/>
              </a:rPr>
              <a:t>images</a:t>
            </a:r>
            <a:endParaRPr sz="2600">
              <a:latin typeface="Calibri"/>
              <a:cs typeface="Calibri"/>
            </a:endParaRPr>
          </a:p>
          <a:p>
            <a:pPr marL="756285" marR="861060" lvl="1" indent="-287020">
              <a:lnSpc>
                <a:spcPts val="2500"/>
              </a:lnSpc>
              <a:spcBef>
                <a:spcPts val="600"/>
              </a:spcBef>
              <a:buFont typeface="Arial"/>
              <a:buChar char="–"/>
              <a:tabLst>
                <a:tab pos="756920" algn="l"/>
              </a:tabLst>
            </a:pPr>
            <a:r>
              <a:rPr sz="2600" spc="-10" dirty="0">
                <a:latin typeface="Calibri"/>
                <a:cs typeface="Calibri"/>
              </a:rPr>
              <a:t>allows </a:t>
            </a:r>
            <a:r>
              <a:rPr sz="2600" dirty="0">
                <a:latin typeface="Calibri"/>
                <a:cs typeface="Calibri"/>
              </a:rPr>
              <a:t>us </a:t>
            </a:r>
            <a:r>
              <a:rPr sz="2600" spc="-10" dirty="0">
                <a:latin typeface="Calibri"/>
                <a:cs typeface="Calibri"/>
              </a:rPr>
              <a:t>to </a:t>
            </a:r>
            <a:r>
              <a:rPr sz="2600" spc="-5" dirty="0">
                <a:latin typeface="Calibri"/>
                <a:cs typeface="Calibri"/>
              </a:rPr>
              <a:t>encode certain properties </a:t>
            </a:r>
            <a:r>
              <a:rPr sz="2600" spc="-10" dirty="0">
                <a:latin typeface="Calibri"/>
                <a:cs typeface="Calibri"/>
              </a:rPr>
              <a:t>into </a:t>
            </a:r>
            <a:r>
              <a:rPr sz="2600" dirty="0">
                <a:latin typeface="Calibri"/>
                <a:cs typeface="Calibri"/>
              </a:rPr>
              <a:t>the  </a:t>
            </a:r>
            <a:r>
              <a:rPr sz="2600" spc="-5" dirty="0">
                <a:latin typeface="Calibri"/>
                <a:cs typeface="Calibri"/>
              </a:rPr>
              <a:t>architecture.</a:t>
            </a:r>
            <a:endParaRPr sz="2600">
              <a:latin typeface="Calibri"/>
              <a:cs typeface="Calibri"/>
            </a:endParaRPr>
          </a:p>
          <a:p>
            <a:pPr marL="756285" marR="5080" lvl="1" indent="-287020">
              <a:lnSpc>
                <a:spcPts val="2500"/>
              </a:lnSpc>
              <a:spcBef>
                <a:spcPts val="615"/>
              </a:spcBef>
              <a:buFont typeface="Arial"/>
              <a:buChar char="–"/>
              <a:tabLst>
                <a:tab pos="756920" algn="l"/>
              </a:tabLst>
            </a:pPr>
            <a:r>
              <a:rPr sz="2600" spc="-5" dirty="0">
                <a:latin typeface="Calibri"/>
                <a:cs typeface="Calibri"/>
              </a:rPr>
              <a:t>These </a:t>
            </a:r>
            <a:r>
              <a:rPr sz="2600" dirty="0">
                <a:latin typeface="Calibri"/>
                <a:cs typeface="Calibri"/>
              </a:rPr>
              <a:t>then </a:t>
            </a:r>
            <a:r>
              <a:rPr sz="2600" spc="-25" dirty="0">
                <a:latin typeface="Calibri"/>
                <a:cs typeface="Calibri"/>
              </a:rPr>
              <a:t>make </a:t>
            </a:r>
            <a:r>
              <a:rPr sz="2600" dirty="0">
                <a:latin typeface="Calibri"/>
                <a:cs typeface="Calibri"/>
              </a:rPr>
              <a:t>the </a:t>
            </a:r>
            <a:r>
              <a:rPr sz="2600" spc="-20" dirty="0">
                <a:latin typeface="Calibri"/>
                <a:cs typeface="Calibri"/>
              </a:rPr>
              <a:t>forward </a:t>
            </a:r>
            <a:r>
              <a:rPr sz="2600" spc="-5" dirty="0">
                <a:latin typeface="Calibri"/>
                <a:cs typeface="Calibri"/>
              </a:rPr>
              <a:t>function </a:t>
            </a:r>
            <a:r>
              <a:rPr sz="2600" spc="-10" dirty="0">
                <a:latin typeface="Calibri"/>
                <a:cs typeface="Calibri"/>
              </a:rPr>
              <a:t>more </a:t>
            </a:r>
            <a:r>
              <a:rPr sz="2600" spc="-15" dirty="0">
                <a:latin typeface="Calibri"/>
                <a:cs typeface="Calibri"/>
              </a:rPr>
              <a:t>efficient  to</a:t>
            </a:r>
            <a:r>
              <a:rPr sz="2600" spc="-10" dirty="0">
                <a:latin typeface="Calibri"/>
                <a:cs typeface="Calibri"/>
              </a:rPr>
              <a:t> </a:t>
            </a:r>
            <a:r>
              <a:rPr sz="2600" spc="-5" dirty="0">
                <a:latin typeface="Calibri"/>
                <a:cs typeface="Calibri"/>
              </a:rPr>
              <a:t>implement</a:t>
            </a:r>
            <a:endParaRPr sz="2600">
              <a:latin typeface="Calibri"/>
              <a:cs typeface="Calibri"/>
            </a:endParaRPr>
          </a:p>
          <a:p>
            <a:pPr marL="756285" marR="859155" lvl="1" indent="-287020">
              <a:lnSpc>
                <a:spcPts val="2500"/>
              </a:lnSpc>
              <a:spcBef>
                <a:spcPts val="620"/>
              </a:spcBef>
              <a:buFont typeface="Arial"/>
              <a:buChar char="–"/>
              <a:tabLst>
                <a:tab pos="756920" algn="l"/>
              </a:tabLst>
            </a:pPr>
            <a:r>
              <a:rPr sz="2600" spc="-30" dirty="0">
                <a:latin typeface="Calibri"/>
                <a:cs typeface="Calibri"/>
              </a:rPr>
              <a:t>Vastly </a:t>
            </a:r>
            <a:r>
              <a:rPr sz="2600" spc="-5" dirty="0">
                <a:latin typeface="Calibri"/>
                <a:cs typeface="Calibri"/>
              </a:rPr>
              <a:t>reduce </a:t>
            </a:r>
            <a:r>
              <a:rPr sz="2600" dirty="0">
                <a:latin typeface="Calibri"/>
                <a:cs typeface="Calibri"/>
              </a:rPr>
              <a:t>the </a:t>
            </a:r>
            <a:r>
              <a:rPr sz="2600" spc="-5" dirty="0">
                <a:latin typeface="Calibri"/>
                <a:cs typeface="Calibri"/>
              </a:rPr>
              <a:t>amount </a:t>
            </a:r>
            <a:r>
              <a:rPr sz="2600" dirty="0">
                <a:latin typeface="Calibri"/>
                <a:cs typeface="Calibri"/>
              </a:rPr>
              <a:t>of </a:t>
            </a:r>
            <a:r>
              <a:rPr sz="2600" spc="-15" dirty="0">
                <a:latin typeface="Calibri"/>
                <a:cs typeface="Calibri"/>
              </a:rPr>
              <a:t>parameters </a:t>
            </a:r>
            <a:r>
              <a:rPr sz="2600" dirty="0">
                <a:latin typeface="Calibri"/>
                <a:cs typeface="Calibri"/>
              </a:rPr>
              <a:t>in</a:t>
            </a:r>
            <a:r>
              <a:rPr sz="2600" spc="-90" dirty="0">
                <a:latin typeface="Calibri"/>
                <a:cs typeface="Calibri"/>
              </a:rPr>
              <a:t> </a:t>
            </a:r>
            <a:r>
              <a:rPr sz="2600" dirty="0">
                <a:latin typeface="Calibri"/>
                <a:cs typeface="Calibri"/>
              </a:rPr>
              <a:t>the  </a:t>
            </a:r>
            <a:r>
              <a:rPr sz="2600" spc="-5" dirty="0">
                <a:latin typeface="Calibri"/>
                <a:cs typeface="Calibri"/>
              </a:rPr>
              <a:t>network.</a:t>
            </a:r>
            <a:endParaRPr sz="2600">
              <a:latin typeface="Calibri"/>
              <a:cs typeface="Calibri"/>
            </a:endParaRPr>
          </a:p>
          <a:p>
            <a:pPr marL="355600" marR="151130" indent="-343535">
              <a:lnSpc>
                <a:spcPct val="80000"/>
              </a:lnSpc>
              <a:spcBef>
                <a:spcPts val="720"/>
              </a:spcBef>
              <a:buFont typeface="Arial"/>
              <a:buChar char="•"/>
              <a:tabLst>
                <a:tab pos="355600" algn="l"/>
                <a:tab pos="356235" algn="l"/>
              </a:tabLst>
            </a:pPr>
            <a:r>
              <a:rPr sz="3000" dirty="0">
                <a:latin typeface="Calibri"/>
                <a:cs typeface="Calibri"/>
              </a:rPr>
              <a:t>3D </a:t>
            </a:r>
            <a:r>
              <a:rPr sz="3000" spc="-10" dirty="0">
                <a:latin typeface="Calibri"/>
                <a:cs typeface="Calibri"/>
              </a:rPr>
              <a:t>volumes: </a:t>
            </a:r>
            <a:r>
              <a:rPr sz="3000" spc="-15" dirty="0">
                <a:latin typeface="Calibri"/>
                <a:cs typeface="Calibri"/>
              </a:rPr>
              <a:t>neurons arranged </a:t>
            </a:r>
            <a:r>
              <a:rPr sz="3000" dirty="0">
                <a:latin typeface="Calibri"/>
                <a:cs typeface="Calibri"/>
              </a:rPr>
              <a:t>in 3 </a:t>
            </a:r>
            <a:r>
              <a:rPr sz="3000" spc="-5" dirty="0">
                <a:latin typeface="Calibri"/>
                <a:cs typeface="Calibri"/>
              </a:rPr>
              <a:t>dimensions:  </a:t>
            </a:r>
            <a:r>
              <a:rPr sz="3000" dirty="0">
                <a:latin typeface="Calibri"/>
                <a:cs typeface="Calibri"/>
              </a:rPr>
              <a:t>width, </a:t>
            </a:r>
            <a:r>
              <a:rPr sz="3000" spc="-10" dirty="0">
                <a:latin typeface="Calibri"/>
                <a:cs typeface="Calibri"/>
              </a:rPr>
              <a:t>height,</a:t>
            </a:r>
            <a:r>
              <a:rPr sz="3000" spc="-30" dirty="0">
                <a:latin typeface="Calibri"/>
                <a:cs typeface="Calibri"/>
              </a:rPr>
              <a:t> </a:t>
            </a:r>
            <a:r>
              <a:rPr sz="3000" spc="-10" dirty="0">
                <a:latin typeface="Calibri"/>
                <a:cs typeface="Calibri"/>
              </a:rPr>
              <a:t>depth.</a:t>
            </a:r>
            <a:endParaRPr sz="3000">
              <a:latin typeface="Calibri"/>
              <a:cs typeface="Calibri"/>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09600" y="304800"/>
            <a:ext cx="8391525" cy="3881754"/>
            <a:chOff x="609600" y="304800"/>
            <a:chExt cx="8391525" cy="3881754"/>
          </a:xfrm>
        </p:grpSpPr>
        <p:sp>
          <p:nvSpPr>
            <p:cNvPr id="3" name="object 3"/>
            <p:cNvSpPr/>
            <p:nvPr/>
          </p:nvSpPr>
          <p:spPr>
            <a:xfrm>
              <a:off x="609600" y="304800"/>
              <a:ext cx="4035552" cy="196436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81400" y="2263139"/>
              <a:ext cx="5419344" cy="1923288"/>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5142991" y="461899"/>
            <a:ext cx="2134235" cy="696595"/>
          </a:xfrm>
          <a:prstGeom prst="rect">
            <a:avLst/>
          </a:prstGeom>
        </p:spPr>
        <p:txBody>
          <a:bodyPr vert="horz" wrap="square" lIns="0" tIns="13335" rIns="0" bIns="0" rtlCol="0">
            <a:spAutoFit/>
          </a:bodyPr>
          <a:lstStyle/>
          <a:p>
            <a:pPr marL="12700">
              <a:lnSpc>
                <a:spcPct val="100000"/>
              </a:lnSpc>
              <a:spcBef>
                <a:spcPts val="105"/>
              </a:spcBef>
            </a:pPr>
            <a:r>
              <a:rPr spc="-5" dirty="0"/>
              <a:t>Co</a:t>
            </a:r>
            <a:r>
              <a:rPr spc="-60" dirty="0"/>
              <a:t>n</a:t>
            </a:r>
            <a:r>
              <a:rPr dirty="0"/>
              <a:t>vn</a:t>
            </a:r>
            <a:r>
              <a:rPr spc="-20" dirty="0"/>
              <a:t>e</a:t>
            </a:r>
            <a:r>
              <a:rPr dirty="0"/>
              <a:t>ts</a:t>
            </a:r>
          </a:p>
        </p:txBody>
      </p:sp>
      <p:sp>
        <p:nvSpPr>
          <p:cNvPr id="6" name="object 6"/>
          <p:cNvSpPr txBox="1"/>
          <p:nvPr/>
        </p:nvSpPr>
        <p:spPr>
          <a:xfrm>
            <a:off x="4346575" y="4360545"/>
            <a:ext cx="3696970" cy="1245870"/>
          </a:xfrm>
          <a:prstGeom prst="rect">
            <a:avLst/>
          </a:prstGeom>
        </p:spPr>
        <p:txBody>
          <a:bodyPr vert="horz" wrap="square" lIns="0" tIns="12700" rIns="0" bIns="0" rtlCol="0">
            <a:spAutoFit/>
          </a:bodyPr>
          <a:lstStyle/>
          <a:p>
            <a:pPr marL="355600" marR="5080" indent="-343535">
              <a:lnSpc>
                <a:spcPct val="100000"/>
              </a:lnSpc>
              <a:spcBef>
                <a:spcPts val="100"/>
              </a:spcBef>
              <a:buFont typeface="Arial"/>
              <a:buChar char="•"/>
              <a:tabLst>
                <a:tab pos="355600" algn="l"/>
                <a:tab pos="356235" algn="l"/>
              </a:tabLst>
            </a:pPr>
            <a:r>
              <a:rPr sz="2000" spc="-10" dirty="0">
                <a:latin typeface="Calibri"/>
                <a:cs typeface="Calibri"/>
              </a:rPr>
              <a:t>every </a:t>
            </a:r>
            <a:r>
              <a:rPr sz="2000" spc="-15" dirty="0">
                <a:latin typeface="Calibri"/>
                <a:cs typeface="Calibri"/>
              </a:rPr>
              <a:t>layer </a:t>
            </a:r>
            <a:r>
              <a:rPr sz="2000" spc="-5" dirty="0">
                <a:latin typeface="Calibri"/>
                <a:cs typeface="Calibri"/>
              </a:rPr>
              <a:t>of </a:t>
            </a:r>
            <a:r>
              <a:rPr sz="2000" dirty="0">
                <a:latin typeface="Calibri"/>
                <a:cs typeface="Calibri"/>
              </a:rPr>
              <a:t>a </a:t>
            </a:r>
            <a:r>
              <a:rPr sz="2000" spc="-10" dirty="0">
                <a:latin typeface="Calibri"/>
                <a:cs typeface="Calibri"/>
              </a:rPr>
              <a:t>ConvNet  </a:t>
            </a:r>
            <a:r>
              <a:rPr sz="2000" spc="-15" dirty="0">
                <a:latin typeface="Calibri"/>
                <a:cs typeface="Calibri"/>
              </a:rPr>
              <a:t>transforms </a:t>
            </a:r>
            <a:r>
              <a:rPr sz="2000" dirty="0">
                <a:latin typeface="Calibri"/>
                <a:cs typeface="Calibri"/>
              </a:rPr>
              <a:t>one </a:t>
            </a:r>
            <a:r>
              <a:rPr sz="2000" spc="-10" dirty="0">
                <a:latin typeface="Calibri"/>
                <a:cs typeface="Calibri"/>
              </a:rPr>
              <a:t>volume </a:t>
            </a:r>
            <a:r>
              <a:rPr sz="2000" spc="-5" dirty="0">
                <a:latin typeface="Calibri"/>
                <a:cs typeface="Calibri"/>
              </a:rPr>
              <a:t>of  activations </a:t>
            </a:r>
            <a:r>
              <a:rPr sz="2000" spc="-15" dirty="0">
                <a:latin typeface="Calibri"/>
                <a:cs typeface="Calibri"/>
              </a:rPr>
              <a:t>to </a:t>
            </a:r>
            <a:r>
              <a:rPr sz="2000" spc="-5" dirty="0">
                <a:latin typeface="Calibri"/>
                <a:cs typeface="Calibri"/>
              </a:rPr>
              <a:t>another through </a:t>
            </a:r>
            <a:r>
              <a:rPr sz="2000" dirty="0">
                <a:latin typeface="Calibri"/>
                <a:cs typeface="Calibri"/>
              </a:rPr>
              <a:t>a  </a:t>
            </a:r>
            <a:r>
              <a:rPr sz="2000" spc="-10" dirty="0">
                <a:latin typeface="Calibri"/>
                <a:cs typeface="Calibri"/>
              </a:rPr>
              <a:t>differentiable</a:t>
            </a:r>
            <a:r>
              <a:rPr sz="2000" spc="10" dirty="0">
                <a:latin typeface="Calibri"/>
                <a:cs typeface="Calibri"/>
              </a:rPr>
              <a:t> </a:t>
            </a:r>
            <a:r>
              <a:rPr sz="2000" dirty="0">
                <a:latin typeface="Calibri"/>
                <a:cs typeface="Calibri"/>
              </a:rPr>
              <a:t>function.</a:t>
            </a:r>
            <a:endParaRPr sz="2000">
              <a:latin typeface="Calibri"/>
              <a:cs typeface="Calibri"/>
            </a:endParaRPr>
          </a:p>
        </p:txBody>
      </p:sp>
      <p:sp>
        <p:nvSpPr>
          <p:cNvPr id="7" name="object 7"/>
          <p:cNvSpPr txBox="1"/>
          <p:nvPr/>
        </p:nvSpPr>
        <p:spPr>
          <a:xfrm>
            <a:off x="459740" y="2585974"/>
            <a:ext cx="3185160"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Layers </a:t>
            </a:r>
            <a:r>
              <a:rPr sz="2000" spc="-5" dirty="0">
                <a:latin typeface="Calibri"/>
                <a:cs typeface="Calibri"/>
              </a:rPr>
              <a:t>used </a:t>
            </a:r>
            <a:r>
              <a:rPr sz="2000" spc="-15" dirty="0">
                <a:latin typeface="Calibri"/>
                <a:cs typeface="Calibri"/>
              </a:rPr>
              <a:t>to </a:t>
            </a:r>
            <a:r>
              <a:rPr sz="2000" spc="-5" dirty="0">
                <a:latin typeface="Calibri"/>
                <a:cs typeface="Calibri"/>
              </a:rPr>
              <a:t>build</a:t>
            </a:r>
            <a:r>
              <a:rPr sz="2000" spc="25" dirty="0">
                <a:latin typeface="Calibri"/>
                <a:cs typeface="Calibri"/>
              </a:rPr>
              <a:t> </a:t>
            </a:r>
            <a:r>
              <a:rPr sz="2000" spc="-10" dirty="0">
                <a:latin typeface="Calibri"/>
                <a:cs typeface="Calibri"/>
              </a:rPr>
              <a:t>ConvNets:</a:t>
            </a:r>
            <a:endParaRPr sz="2000">
              <a:latin typeface="Calibri"/>
              <a:cs typeface="Calibri"/>
            </a:endParaRPr>
          </a:p>
        </p:txBody>
      </p:sp>
      <p:sp>
        <p:nvSpPr>
          <p:cNvPr id="8" name="object 8"/>
          <p:cNvSpPr txBox="1"/>
          <p:nvPr/>
        </p:nvSpPr>
        <p:spPr>
          <a:xfrm>
            <a:off x="459740" y="2951733"/>
            <a:ext cx="2846070" cy="1611630"/>
          </a:xfrm>
          <a:prstGeom prst="rect">
            <a:avLst/>
          </a:prstGeom>
        </p:spPr>
        <p:txBody>
          <a:bodyPr vert="horz" wrap="square" lIns="0" tIns="13335" rIns="0" bIns="0" rtlCol="0">
            <a:spAutoFit/>
          </a:bodyPr>
          <a:lstStyle/>
          <a:p>
            <a:pPr marL="355600" marR="206375" indent="-342900">
              <a:lnSpc>
                <a:spcPct val="100000"/>
              </a:lnSpc>
              <a:spcBef>
                <a:spcPts val="105"/>
              </a:spcBef>
              <a:buFont typeface="Arial"/>
              <a:buChar char="•"/>
              <a:tabLst>
                <a:tab pos="354965" algn="l"/>
                <a:tab pos="355600" algn="l"/>
              </a:tabLst>
            </a:pPr>
            <a:r>
              <a:rPr sz="2000" dirty="0">
                <a:latin typeface="Calibri"/>
                <a:cs typeface="Calibri"/>
              </a:rPr>
              <a:t>a </a:t>
            </a:r>
            <a:r>
              <a:rPr sz="2000" spc="-15" dirty="0">
                <a:latin typeface="Calibri"/>
                <a:cs typeface="Calibri"/>
              </a:rPr>
              <a:t>stacked </a:t>
            </a:r>
            <a:r>
              <a:rPr sz="2000" dirty="0">
                <a:latin typeface="Calibri"/>
                <a:cs typeface="Calibri"/>
              </a:rPr>
              <a:t>sequence</a:t>
            </a:r>
            <a:r>
              <a:rPr sz="2000" spc="-55" dirty="0">
                <a:latin typeface="Calibri"/>
                <a:cs typeface="Calibri"/>
              </a:rPr>
              <a:t> </a:t>
            </a:r>
            <a:r>
              <a:rPr sz="2000" spc="-5" dirty="0">
                <a:latin typeface="Calibri"/>
                <a:cs typeface="Calibri"/>
              </a:rPr>
              <a:t>of  </a:t>
            </a:r>
            <a:r>
              <a:rPr sz="2000" spc="-15" dirty="0">
                <a:latin typeface="Calibri"/>
                <a:cs typeface="Calibri"/>
              </a:rPr>
              <a:t>layers. </a:t>
            </a:r>
            <a:r>
              <a:rPr sz="2000" dirty="0">
                <a:latin typeface="Calibri"/>
                <a:cs typeface="Calibri"/>
              </a:rPr>
              <a:t>3 main</a:t>
            </a:r>
            <a:r>
              <a:rPr sz="2000" spc="-15" dirty="0">
                <a:latin typeface="Calibri"/>
                <a:cs typeface="Calibri"/>
              </a:rPr>
              <a:t> </a:t>
            </a:r>
            <a:r>
              <a:rPr sz="2000" dirty="0">
                <a:latin typeface="Calibri"/>
                <a:cs typeface="Calibri"/>
              </a:rPr>
              <a:t>types</a:t>
            </a:r>
            <a:endParaRPr sz="2000">
              <a:latin typeface="Calibri"/>
              <a:cs typeface="Calibri"/>
            </a:endParaRPr>
          </a:p>
          <a:p>
            <a:pPr marL="355600" marR="5080" indent="-342900">
              <a:lnSpc>
                <a:spcPct val="100000"/>
              </a:lnSpc>
              <a:spcBef>
                <a:spcPts val="480"/>
              </a:spcBef>
              <a:buFont typeface="Arial"/>
              <a:buChar char="•"/>
              <a:tabLst>
                <a:tab pos="354965" algn="l"/>
                <a:tab pos="355600" algn="l"/>
              </a:tabLst>
            </a:pPr>
            <a:r>
              <a:rPr sz="2000" spc="-5" dirty="0">
                <a:latin typeface="Calibri"/>
                <a:cs typeface="Calibri"/>
              </a:rPr>
              <a:t>Convolutional </a:t>
            </a:r>
            <a:r>
              <a:rPr sz="2000" spc="-40" dirty="0">
                <a:latin typeface="Calibri"/>
                <a:cs typeface="Calibri"/>
              </a:rPr>
              <a:t>Layer,  </a:t>
            </a:r>
            <a:r>
              <a:rPr sz="2000" spc="-10" dirty="0">
                <a:latin typeface="Calibri"/>
                <a:cs typeface="Calibri"/>
              </a:rPr>
              <a:t>Pooling </a:t>
            </a:r>
            <a:r>
              <a:rPr sz="2000" spc="-40" dirty="0">
                <a:latin typeface="Calibri"/>
                <a:cs typeface="Calibri"/>
              </a:rPr>
              <a:t>Layer, </a:t>
            </a:r>
            <a:r>
              <a:rPr sz="2000" dirty="0">
                <a:latin typeface="Calibri"/>
                <a:cs typeface="Calibri"/>
              </a:rPr>
              <a:t>and </a:t>
            </a:r>
            <a:r>
              <a:rPr sz="2000" spc="-5" dirty="0">
                <a:latin typeface="Calibri"/>
                <a:cs typeface="Calibri"/>
              </a:rPr>
              <a:t>Fully-  Connected</a:t>
            </a:r>
            <a:r>
              <a:rPr sz="2000" spc="-20" dirty="0">
                <a:latin typeface="Calibri"/>
                <a:cs typeface="Calibri"/>
              </a:rPr>
              <a:t> </a:t>
            </a:r>
            <a:r>
              <a:rPr sz="2000" spc="-15" dirty="0">
                <a:latin typeface="Calibri"/>
                <a:cs typeface="Calibri"/>
              </a:rPr>
              <a:t>Layer</a:t>
            </a:r>
            <a:endParaRPr sz="2000">
              <a:latin typeface="Calibri"/>
              <a:cs typeface="Calibri"/>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3950" y="461899"/>
            <a:ext cx="7294245" cy="696595"/>
          </a:xfrm>
          <a:prstGeom prst="rect">
            <a:avLst/>
          </a:prstGeom>
        </p:spPr>
        <p:txBody>
          <a:bodyPr vert="horz" wrap="square" lIns="0" tIns="13335" rIns="0" bIns="0" rtlCol="0">
            <a:spAutoFit/>
          </a:bodyPr>
          <a:lstStyle/>
          <a:p>
            <a:pPr marL="12700">
              <a:lnSpc>
                <a:spcPct val="100000"/>
              </a:lnSpc>
              <a:spcBef>
                <a:spcPts val="105"/>
              </a:spcBef>
            </a:pPr>
            <a:r>
              <a:rPr spc="-5" dirty="0"/>
              <a:t>The </a:t>
            </a:r>
            <a:r>
              <a:rPr spc="-20" dirty="0"/>
              <a:t>replicated </a:t>
            </a:r>
            <a:r>
              <a:rPr spc="-30" dirty="0"/>
              <a:t>feature</a:t>
            </a:r>
            <a:r>
              <a:rPr spc="-40" dirty="0"/>
              <a:t> </a:t>
            </a:r>
            <a:r>
              <a:rPr spc="-10" dirty="0"/>
              <a:t>approach</a:t>
            </a:r>
          </a:p>
        </p:txBody>
      </p:sp>
      <p:sp>
        <p:nvSpPr>
          <p:cNvPr id="3" name="object 3"/>
          <p:cNvSpPr txBox="1"/>
          <p:nvPr/>
        </p:nvSpPr>
        <p:spPr>
          <a:xfrm>
            <a:off x="535940" y="1540205"/>
            <a:ext cx="4718685" cy="422909"/>
          </a:xfrm>
          <a:prstGeom prst="rect">
            <a:avLst/>
          </a:prstGeom>
        </p:spPr>
        <p:txBody>
          <a:bodyPr vert="horz" wrap="square" lIns="0" tIns="13335" rIns="0" bIns="0" rtlCol="0">
            <a:spAutoFit/>
          </a:bodyPr>
          <a:lstStyle/>
          <a:p>
            <a:pPr marL="355600" indent="-343535">
              <a:lnSpc>
                <a:spcPct val="100000"/>
              </a:lnSpc>
              <a:spcBef>
                <a:spcPts val="105"/>
              </a:spcBef>
              <a:buFont typeface="Arial"/>
              <a:buChar char="•"/>
              <a:tabLst>
                <a:tab pos="355600" algn="l"/>
                <a:tab pos="356235" algn="l"/>
              </a:tabLst>
            </a:pPr>
            <a:r>
              <a:rPr sz="2600" dirty="0">
                <a:latin typeface="Calibri"/>
                <a:cs typeface="Calibri"/>
              </a:rPr>
              <a:t>Use </a:t>
            </a:r>
            <a:r>
              <a:rPr sz="2600" spc="-15" dirty="0">
                <a:latin typeface="Calibri"/>
                <a:cs typeface="Calibri"/>
              </a:rPr>
              <a:t>many </a:t>
            </a:r>
            <a:r>
              <a:rPr sz="2600" spc="-20" dirty="0">
                <a:latin typeface="Calibri"/>
                <a:cs typeface="Calibri"/>
              </a:rPr>
              <a:t>different </a:t>
            </a:r>
            <a:r>
              <a:rPr sz="2600" spc="-5" dirty="0">
                <a:latin typeface="Calibri"/>
                <a:cs typeface="Calibri"/>
              </a:rPr>
              <a:t>copies </a:t>
            </a:r>
            <a:r>
              <a:rPr sz="2600" dirty="0">
                <a:latin typeface="Calibri"/>
                <a:cs typeface="Calibri"/>
              </a:rPr>
              <a:t>of</a:t>
            </a:r>
            <a:r>
              <a:rPr sz="2600" spc="-100" dirty="0">
                <a:latin typeface="Calibri"/>
                <a:cs typeface="Calibri"/>
              </a:rPr>
              <a:t> </a:t>
            </a:r>
            <a:r>
              <a:rPr sz="2600" dirty="0">
                <a:latin typeface="Calibri"/>
                <a:cs typeface="Calibri"/>
              </a:rPr>
              <a:t>the</a:t>
            </a:r>
            <a:endParaRPr sz="2600">
              <a:latin typeface="Calibri"/>
              <a:cs typeface="Calibri"/>
            </a:endParaRPr>
          </a:p>
        </p:txBody>
      </p:sp>
      <p:sp>
        <p:nvSpPr>
          <p:cNvPr id="4" name="object 4"/>
          <p:cNvSpPr txBox="1"/>
          <p:nvPr/>
        </p:nvSpPr>
        <p:spPr>
          <a:xfrm>
            <a:off x="535940" y="1857882"/>
            <a:ext cx="5053965" cy="3850640"/>
          </a:xfrm>
          <a:prstGeom prst="rect">
            <a:avLst/>
          </a:prstGeom>
        </p:spPr>
        <p:txBody>
          <a:bodyPr vert="horz" wrap="square" lIns="0" tIns="89535" rIns="0" bIns="0" rtlCol="0">
            <a:spAutoFit/>
          </a:bodyPr>
          <a:lstStyle/>
          <a:p>
            <a:pPr marL="355600" marR="1040765">
              <a:lnSpc>
                <a:spcPts val="2500"/>
              </a:lnSpc>
              <a:spcBef>
                <a:spcPts val="705"/>
              </a:spcBef>
            </a:pPr>
            <a:r>
              <a:rPr sz="2600" spc="-5" dirty="0">
                <a:latin typeface="Calibri"/>
                <a:cs typeface="Calibri"/>
              </a:rPr>
              <a:t>same </a:t>
            </a:r>
            <a:r>
              <a:rPr sz="2600" spc="-20" dirty="0">
                <a:latin typeface="Calibri"/>
                <a:cs typeface="Calibri"/>
              </a:rPr>
              <a:t>feature </a:t>
            </a:r>
            <a:r>
              <a:rPr sz="2600" spc="-10" dirty="0">
                <a:latin typeface="Calibri"/>
                <a:cs typeface="Calibri"/>
              </a:rPr>
              <a:t>detector</a:t>
            </a:r>
            <a:r>
              <a:rPr sz="2600" spc="-85" dirty="0">
                <a:latin typeface="Calibri"/>
                <a:cs typeface="Calibri"/>
              </a:rPr>
              <a:t> </a:t>
            </a:r>
            <a:r>
              <a:rPr sz="2600" dirty="0">
                <a:latin typeface="Calibri"/>
                <a:cs typeface="Calibri"/>
              </a:rPr>
              <a:t>with  </a:t>
            </a:r>
            <a:r>
              <a:rPr sz="2600" spc="-20" dirty="0">
                <a:latin typeface="Calibri"/>
                <a:cs typeface="Calibri"/>
              </a:rPr>
              <a:t>different</a:t>
            </a:r>
            <a:r>
              <a:rPr sz="2600" spc="-50" dirty="0">
                <a:latin typeface="Calibri"/>
                <a:cs typeface="Calibri"/>
              </a:rPr>
              <a:t> </a:t>
            </a:r>
            <a:r>
              <a:rPr sz="2600" spc="-5" dirty="0">
                <a:latin typeface="Calibri"/>
                <a:cs typeface="Calibri"/>
              </a:rPr>
              <a:t>positions.</a:t>
            </a:r>
            <a:endParaRPr sz="2600">
              <a:latin typeface="Calibri"/>
              <a:cs typeface="Calibri"/>
            </a:endParaRPr>
          </a:p>
          <a:p>
            <a:pPr marL="756285" marR="187325" indent="-287020">
              <a:lnSpc>
                <a:spcPct val="80000"/>
              </a:lnSpc>
              <a:spcBef>
                <a:spcPts val="560"/>
              </a:spcBef>
              <a:buFont typeface="Arial"/>
              <a:buChar char="–"/>
              <a:tabLst>
                <a:tab pos="756285" algn="l"/>
                <a:tab pos="756920" algn="l"/>
              </a:tabLst>
            </a:pPr>
            <a:r>
              <a:rPr sz="2200" spc="-5" dirty="0">
                <a:latin typeface="Calibri"/>
                <a:cs typeface="Calibri"/>
              </a:rPr>
              <a:t>Could also </a:t>
            </a:r>
            <a:r>
              <a:rPr sz="2200" spc="-15" dirty="0">
                <a:latin typeface="Calibri"/>
                <a:cs typeface="Calibri"/>
              </a:rPr>
              <a:t>replicate </a:t>
            </a:r>
            <a:r>
              <a:rPr sz="2200" spc="-10" dirty="0">
                <a:latin typeface="Calibri"/>
                <a:cs typeface="Calibri"/>
              </a:rPr>
              <a:t>across scale </a:t>
            </a:r>
            <a:r>
              <a:rPr sz="2200" spc="-5" dirty="0">
                <a:latin typeface="Calibri"/>
                <a:cs typeface="Calibri"/>
              </a:rPr>
              <a:t>and  </a:t>
            </a:r>
            <a:r>
              <a:rPr sz="2200" spc="-10" dirty="0">
                <a:latin typeface="Calibri"/>
                <a:cs typeface="Calibri"/>
              </a:rPr>
              <a:t>orientation </a:t>
            </a:r>
            <a:r>
              <a:rPr sz="1900" spc="-5" dirty="0">
                <a:solidFill>
                  <a:srgbClr val="000090"/>
                </a:solidFill>
                <a:latin typeface="Calibri"/>
                <a:cs typeface="Calibri"/>
              </a:rPr>
              <a:t>(tricky and</a:t>
            </a:r>
            <a:r>
              <a:rPr sz="1900" spc="5" dirty="0">
                <a:solidFill>
                  <a:srgbClr val="000090"/>
                </a:solidFill>
                <a:latin typeface="Calibri"/>
                <a:cs typeface="Calibri"/>
              </a:rPr>
              <a:t> </a:t>
            </a:r>
            <a:r>
              <a:rPr sz="1900" spc="-10" dirty="0">
                <a:solidFill>
                  <a:srgbClr val="000090"/>
                </a:solidFill>
                <a:latin typeface="Calibri"/>
                <a:cs typeface="Calibri"/>
              </a:rPr>
              <a:t>expensive)</a:t>
            </a:r>
            <a:endParaRPr sz="1900">
              <a:latin typeface="Calibri"/>
              <a:cs typeface="Calibri"/>
            </a:endParaRPr>
          </a:p>
          <a:p>
            <a:pPr marL="756285" marR="561975" indent="-287020">
              <a:lnSpc>
                <a:spcPts val="2110"/>
              </a:lnSpc>
              <a:spcBef>
                <a:spcPts val="509"/>
              </a:spcBef>
              <a:buFont typeface="Arial"/>
              <a:buChar char="–"/>
              <a:tabLst>
                <a:tab pos="756285" algn="l"/>
                <a:tab pos="756920" algn="l"/>
              </a:tabLst>
            </a:pPr>
            <a:r>
              <a:rPr sz="2200" spc="-15" dirty="0">
                <a:latin typeface="Calibri"/>
                <a:cs typeface="Calibri"/>
              </a:rPr>
              <a:t>Replication </a:t>
            </a:r>
            <a:r>
              <a:rPr sz="2200" spc="-10" dirty="0">
                <a:latin typeface="Calibri"/>
                <a:cs typeface="Calibri"/>
              </a:rPr>
              <a:t>greatly reduces </a:t>
            </a:r>
            <a:r>
              <a:rPr sz="2200" spc="-5" dirty="0">
                <a:latin typeface="Calibri"/>
                <a:cs typeface="Calibri"/>
              </a:rPr>
              <a:t>the  </a:t>
            </a:r>
            <a:r>
              <a:rPr sz="2200" spc="-10" dirty="0">
                <a:latin typeface="Calibri"/>
                <a:cs typeface="Calibri"/>
              </a:rPr>
              <a:t>number </a:t>
            </a:r>
            <a:r>
              <a:rPr sz="2200" spc="-5" dirty="0">
                <a:latin typeface="Calibri"/>
                <a:cs typeface="Calibri"/>
              </a:rPr>
              <a:t>of </a:t>
            </a:r>
            <a:r>
              <a:rPr sz="2200" spc="-10" dirty="0">
                <a:latin typeface="Calibri"/>
                <a:cs typeface="Calibri"/>
              </a:rPr>
              <a:t>free </a:t>
            </a:r>
            <a:r>
              <a:rPr sz="2200" spc="-15" dirty="0">
                <a:latin typeface="Calibri"/>
                <a:cs typeface="Calibri"/>
              </a:rPr>
              <a:t>parameters </a:t>
            </a:r>
            <a:r>
              <a:rPr sz="2200" spc="-20" dirty="0">
                <a:latin typeface="Calibri"/>
                <a:cs typeface="Calibri"/>
              </a:rPr>
              <a:t>to </a:t>
            </a:r>
            <a:r>
              <a:rPr sz="2200" spc="-10" dirty="0">
                <a:latin typeface="Calibri"/>
                <a:cs typeface="Calibri"/>
              </a:rPr>
              <a:t>be  </a:t>
            </a:r>
            <a:r>
              <a:rPr sz="2200" spc="-5" dirty="0">
                <a:latin typeface="Calibri"/>
                <a:cs typeface="Calibri"/>
              </a:rPr>
              <a:t>learned.</a:t>
            </a:r>
            <a:endParaRPr sz="2200">
              <a:latin typeface="Calibri"/>
              <a:cs typeface="Calibri"/>
            </a:endParaRPr>
          </a:p>
          <a:p>
            <a:pPr marL="355600" marR="5080" indent="-343535">
              <a:lnSpc>
                <a:spcPct val="80000"/>
              </a:lnSpc>
              <a:spcBef>
                <a:spcPts val="630"/>
              </a:spcBef>
              <a:buFont typeface="Arial"/>
              <a:buChar char="•"/>
              <a:tabLst>
                <a:tab pos="355600" algn="l"/>
                <a:tab pos="356235" algn="l"/>
              </a:tabLst>
            </a:pPr>
            <a:r>
              <a:rPr sz="2600" dirty="0">
                <a:latin typeface="Calibri"/>
                <a:cs typeface="Calibri"/>
              </a:rPr>
              <a:t>Use </a:t>
            </a:r>
            <a:r>
              <a:rPr sz="2600" spc="-15" dirty="0">
                <a:latin typeface="Calibri"/>
                <a:cs typeface="Calibri"/>
              </a:rPr>
              <a:t>several </a:t>
            </a:r>
            <a:r>
              <a:rPr sz="2600" spc="-20" dirty="0">
                <a:latin typeface="Calibri"/>
                <a:cs typeface="Calibri"/>
              </a:rPr>
              <a:t>different feature</a:t>
            </a:r>
            <a:r>
              <a:rPr sz="2600" spc="-95" dirty="0">
                <a:latin typeface="Calibri"/>
                <a:cs typeface="Calibri"/>
              </a:rPr>
              <a:t> </a:t>
            </a:r>
            <a:r>
              <a:rPr sz="2600" dirty="0">
                <a:latin typeface="Calibri"/>
                <a:cs typeface="Calibri"/>
              </a:rPr>
              <a:t>types,  each with its </a:t>
            </a:r>
            <a:r>
              <a:rPr sz="2600" spc="-5" dirty="0">
                <a:latin typeface="Calibri"/>
                <a:cs typeface="Calibri"/>
              </a:rPr>
              <a:t>own </a:t>
            </a:r>
            <a:r>
              <a:rPr sz="2600" dirty="0">
                <a:latin typeface="Calibri"/>
                <a:cs typeface="Calibri"/>
              </a:rPr>
              <a:t>map </a:t>
            </a:r>
            <a:r>
              <a:rPr sz="2600" spc="-10" dirty="0">
                <a:latin typeface="Calibri"/>
                <a:cs typeface="Calibri"/>
              </a:rPr>
              <a:t>of  replicated</a:t>
            </a:r>
            <a:r>
              <a:rPr sz="2600" spc="-45" dirty="0">
                <a:latin typeface="Calibri"/>
                <a:cs typeface="Calibri"/>
              </a:rPr>
              <a:t> </a:t>
            </a:r>
            <a:r>
              <a:rPr sz="2600" spc="-15" dirty="0">
                <a:latin typeface="Calibri"/>
                <a:cs typeface="Calibri"/>
              </a:rPr>
              <a:t>detectors.</a:t>
            </a:r>
            <a:endParaRPr sz="2600">
              <a:latin typeface="Calibri"/>
              <a:cs typeface="Calibri"/>
            </a:endParaRPr>
          </a:p>
          <a:p>
            <a:pPr marL="756285" marR="552450" indent="-287020">
              <a:lnSpc>
                <a:spcPct val="80000"/>
              </a:lnSpc>
              <a:spcBef>
                <a:spcPts val="550"/>
              </a:spcBef>
              <a:tabLst>
                <a:tab pos="756285" algn="l"/>
              </a:tabLst>
            </a:pPr>
            <a:r>
              <a:rPr sz="2200" spc="-5" dirty="0">
                <a:latin typeface="Arial"/>
                <a:cs typeface="Arial"/>
              </a:rPr>
              <a:t>–	</a:t>
            </a:r>
            <a:r>
              <a:rPr sz="2200" spc="-10" dirty="0">
                <a:latin typeface="Calibri"/>
                <a:cs typeface="Calibri"/>
              </a:rPr>
              <a:t>Allows </a:t>
            </a:r>
            <a:r>
              <a:rPr sz="2200" spc="-5" dirty="0">
                <a:latin typeface="Calibri"/>
                <a:cs typeface="Calibri"/>
              </a:rPr>
              <a:t>each </a:t>
            </a:r>
            <a:r>
              <a:rPr sz="2200" spc="-15" dirty="0">
                <a:latin typeface="Calibri"/>
                <a:cs typeface="Calibri"/>
              </a:rPr>
              <a:t>patch </a:t>
            </a:r>
            <a:r>
              <a:rPr sz="2200" spc="-5" dirty="0">
                <a:latin typeface="Calibri"/>
                <a:cs typeface="Calibri"/>
              </a:rPr>
              <a:t>of </a:t>
            </a:r>
            <a:r>
              <a:rPr sz="2200" spc="-10" dirty="0">
                <a:latin typeface="Calibri"/>
                <a:cs typeface="Calibri"/>
              </a:rPr>
              <a:t>image </a:t>
            </a:r>
            <a:r>
              <a:rPr sz="2200" spc="-20" dirty="0">
                <a:latin typeface="Calibri"/>
                <a:cs typeface="Calibri"/>
              </a:rPr>
              <a:t>to </a:t>
            </a:r>
            <a:r>
              <a:rPr sz="2200" spc="-10" dirty="0">
                <a:latin typeface="Calibri"/>
                <a:cs typeface="Calibri"/>
              </a:rPr>
              <a:t>be  </a:t>
            </a:r>
            <a:r>
              <a:rPr sz="2200" spc="-15" dirty="0">
                <a:latin typeface="Calibri"/>
                <a:cs typeface="Calibri"/>
              </a:rPr>
              <a:t>represented </a:t>
            </a:r>
            <a:r>
              <a:rPr sz="2200" spc="-5" dirty="0">
                <a:latin typeface="Calibri"/>
                <a:cs typeface="Calibri"/>
              </a:rPr>
              <a:t>in </a:t>
            </a:r>
            <a:r>
              <a:rPr sz="2200" spc="-20" dirty="0">
                <a:latin typeface="Calibri"/>
                <a:cs typeface="Calibri"/>
              </a:rPr>
              <a:t>several</a:t>
            </a:r>
            <a:r>
              <a:rPr sz="2200" spc="30" dirty="0">
                <a:latin typeface="Calibri"/>
                <a:cs typeface="Calibri"/>
              </a:rPr>
              <a:t> </a:t>
            </a:r>
            <a:r>
              <a:rPr sz="2200" spc="-25" dirty="0">
                <a:latin typeface="Calibri"/>
                <a:cs typeface="Calibri"/>
              </a:rPr>
              <a:t>ways.</a:t>
            </a:r>
            <a:endParaRPr sz="2200">
              <a:latin typeface="Calibri"/>
              <a:cs typeface="Calibri"/>
            </a:endParaRPr>
          </a:p>
        </p:txBody>
      </p:sp>
      <p:grpSp>
        <p:nvGrpSpPr>
          <p:cNvPr id="5" name="object 5"/>
          <p:cNvGrpSpPr/>
          <p:nvPr/>
        </p:nvGrpSpPr>
        <p:grpSpPr>
          <a:xfrm>
            <a:off x="6233159" y="2616707"/>
            <a:ext cx="2025650" cy="2632075"/>
            <a:chOff x="6233159" y="2616707"/>
            <a:chExt cx="2025650" cy="2632075"/>
          </a:xfrm>
        </p:grpSpPr>
        <p:sp>
          <p:nvSpPr>
            <p:cNvPr id="6" name="object 6"/>
            <p:cNvSpPr/>
            <p:nvPr/>
          </p:nvSpPr>
          <p:spPr>
            <a:xfrm>
              <a:off x="6237731" y="3872483"/>
              <a:ext cx="2016760" cy="1371600"/>
            </a:xfrm>
            <a:custGeom>
              <a:avLst/>
              <a:gdLst/>
              <a:ahLst/>
              <a:cxnLst/>
              <a:rect l="l" t="t" r="r" b="b"/>
              <a:pathLst>
                <a:path w="2016759" h="1371600">
                  <a:moveTo>
                    <a:pt x="2016252" y="0"/>
                  </a:moveTo>
                  <a:lnTo>
                    <a:pt x="0" y="0"/>
                  </a:lnTo>
                  <a:lnTo>
                    <a:pt x="0" y="1371599"/>
                  </a:lnTo>
                  <a:lnTo>
                    <a:pt x="2016252" y="1371599"/>
                  </a:lnTo>
                  <a:lnTo>
                    <a:pt x="2016252" y="0"/>
                  </a:lnTo>
                  <a:close/>
                </a:path>
              </a:pathLst>
            </a:custGeom>
            <a:solidFill>
              <a:srgbClr val="EDEBE0"/>
            </a:solidFill>
          </p:spPr>
          <p:txBody>
            <a:bodyPr wrap="square" lIns="0" tIns="0" rIns="0" bIns="0" rtlCol="0"/>
            <a:lstStyle/>
            <a:p>
              <a:endParaRPr/>
            </a:p>
          </p:txBody>
        </p:sp>
        <p:sp>
          <p:nvSpPr>
            <p:cNvPr id="7" name="object 7"/>
            <p:cNvSpPr/>
            <p:nvPr/>
          </p:nvSpPr>
          <p:spPr>
            <a:xfrm>
              <a:off x="6237731" y="3872483"/>
              <a:ext cx="2016760" cy="1371600"/>
            </a:xfrm>
            <a:custGeom>
              <a:avLst/>
              <a:gdLst/>
              <a:ahLst/>
              <a:cxnLst/>
              <a:rect l="l" t="t" r="r" b="b"/>
              <a:pathLst>
                <a:path w="2016759" h="1371600">
                  <a:moveTo>
                    <a:pt x="0" y="1371599"/>
                  </a:moveTo>
                  <a:lnTo>
                    <a:pt x="2016252" y="1371599"/>
                  </a:lnTo>
                  <a:lnTo>
                    <a:pt x="2016252" y="0"/>
                  </a:lnTo>
                  <a:lnTo>
                    <a:pt x="0" y="0"/>
                  </a:lnTo>
                  <a:lnTo>
                    <a:pt x="0" y="1371599"/>
                  </a:lnTo>
                  <a:close/>
                </a:path>
                <a:path w="2016759" h="1371600">
                  <a:moveTo>
                    <a:pt x="134112" y="701039"/>
                  </a:moveTo>
                  <a:lnTo>
                    <a:pt x="289560" y="701039"/>
                  </a:lnTo>
                  <a:lnTo>
                    <a:pt x="289560" y="539495"/>
                  </a:lnTo>
                  <a:lnTo>
                    <a:pt x="134112" y="539495"/>
                  </a:lnTo>
                  <a:lnTo>
                    <a:pt x="134112" y="701039"/>
                  </a:lnTo>
                  <a:close/>
                </a:path>
                <a:path w="2016759" h="1371600">
                  <a:moveTo>
                    <a:pt x="288036" y="701039"/>
                  </a:moveTo>
                  <a:lnTo>
                    <a:pt x="443484" y="701039"/>
                  </a:lnTo>
                  <a:lnTo>
                    <a:pt x="443484" y="539495"/>
                  </a:lnTo>
                  <a:lnTo>
                    <a:pt x="288036" y="539495"/>
                  </a:lnTo>
                  <a:lnTo>
                    <a:pt x="288036" y="701039"/>
                  </a:lnTo>
                  <a:close/>
                </a:path>
              </a:pathLst>
            </a:custGeom>
            <a:ln w="9144">
              <a:solidFill>
                <a:srgbClr val="000000"/>
              </a:solidFill>
            </a:ln>
          </p:spPr>
          <p:txBody>
            <a:bodyPr wrap="square" lIns="0" tIns="0" rIns="0" bIns="0" rtlCol="0"/>
            <a:lstStyle/>
            <a:p>
              <a:endParaRPr/>
            </a:p>
          </p:txBody>
        </p:sp>
        <p:sp>
          <p:nvSpPr>
            <p:cNvPr id="8" name="object 8"/>
            <p:cNvSpPr/>
            <p:nvPr/>
          </p:nvSpPr>
          <p:spPr>
            <a:xfrm>
              <a:off x="6672071" y="4411979"/>
              <a:ext cx="154305" cy="161925"/>
            </a:xfrm>
            <a:custGeom>
              <a:avLst/>
              <a:gdLst/>
              <a:ahLst/>
              <a:cxnLst/>
              <a:rect l="l" t="t" r="r" b="b"/>
              <a:pathLst>
                <a:path w="154304" h="161925">
                  <a:moveTo>
                    <a:pt x="153924" y="0"/>
                  </a:moveTo>
                  <a:lnTo>
                    <a:pt x="0" y="0"/>
                  </a:lnTo>
                  <a:lnTo>
                    <a:pt x="0" y="161544"/>
                  </a:lnTo>
                  <a:lnTo>
                    <a:pt x="153924" y="161544"/>
                  </a:lnTo>
                  <a:lnTo>
                    <a:pt x="153924" y="0"/>
                  </a:lnTo>
                  <a:close/>
                </a:path>
              </a:pathLst>
            </a:custGeom>
            <a:solidFill>
              <a:srgbClr val="EDEBE0"/>
            </a:solidFill>
          </p:spPr>
          <p:txBody>
            <a:bodyPr wrap="square" lIns="0" tIns="0" rIns="0" bIns="0" rtlCol="0"/>
            <a:lstStyle/>
            <a:p>
              <a:endParaRPr/>
            </a:p>
          </p:txBody>
        </p:sp>
        <p:sp>
          <p:nvSpPr>
            <p:cNvPr id="9" name="object 9"/>
            <p:cNvSpPr/>
            <p:nvPr/>
          </p:nvSpPr>
          <p:spPr>
            <a:xfrm>
              <a:off x="6371843" y="4250435"/>
              <a:ext cx="454659" cy="323215"/>
            </a:xfrm>
            <a:custGeom>
              <a:avLst/>
              <a:gdLst/>
              <a:ahLst/>
              <a:cxnLst/>
              <a:rect l="l" t="t" r="r" b="b"/>
              <a:pathLst>
                <a:path w="454659" h="323214">
                  <a:moveTo>
                    <a:pt x="300227" y="323088"/>
                  </a:moveTo>
                  <a:lnTo>
                    <a:pt x="454151" y="323088"/>
                  </a:lnTo>
                  <a:lnTo>
                    <a:pt x="454151" y="161544"/>
                  </a:lnTo>
                  <a:lnTo>
                    <a:pt x="300227" y="161544"/>
                  </a:lnTo>
                  <a:lnTo>
                    <a:pt x="300227" y="323088"/>
                  </a:lnTo>
                  <a:close/>
                </a:path>
                <a:path w="454659" h="323214">
                  <a:moveTo>
                    <a:pt x="0" y="161544"/>
                  </a:moveTo>
                  <a:lnTo>
                    <a:pt x="155448" y="161544"/>
                  </a:lnTo>
                  <a:lnTo>
                    <a:pt x="155448" y="0"/>
                  </a:lnTo>
                  <a:lnTo>
                    <a:pt x="0" y="0"/>
                  </a:lnTo>
                  <a:lnTo>
                    <a:pt x="0" y="161544"/>
                  </a:lnTo>
                  <a:close/>
                </a:path>
                <a:path w="454659" h="323214">
                  <a:moveTo>
                    <a:pt x="153924" y="161544"/>
                  </a:moveTo>
                  <a:lnTo>
                    <a:pt x="309372" y="161544"/>
                  </a:lnTo>
                  <a:lnTo>
                    <a:pt x="309372" y="0"/>
                  </a:lnTo>
                  <a:lnTo>
                    <a:pt x="153924" y="0"/>
                  </a:lnTo>
                  <a:lnTo>
                    <a:pt x="153924" y="161544"/>
                  </a:lnTo>
                  <a:close/>
                </a:path>
              </a:pathLst>
            </a:custGeom>
            <a:ln w="9144">
              <a:solidFill>
                <a:srgbClr val="000000"/>
              </a:solidFill>
            </a:ln>
          </p:spPr>
          <p:txBody>
            <a:bodyPr wrap="square" lIns="0" tIns="0" rIns="0" bIns="0" rtlCol="0"/>
            <a:lstStyle/>
            <a:p>
              <a:endParaRPr/>
            </a:p>
          </p:txBody>
        </p:sp>
        <p:sp>
          <p:nvSpPr>
            <p:cNvPr id="10" name="object 10"/>
            <p:cNvSpPr/>
            <p:nvPr/>
          </p:nvSpPr>
          <p:spPr>
            <a:xfrm>
              <a:off x="6672071" y="4250435"/>
              <a:ext cx="154305" cy="161925"/>
            </a:xfrm>
            <a:custGeom>
              <a:avLst/>
              <a:gdLst/>
              <a:ahLst/>
              <a:cxnLst/>
              <a:rect l="l" t="t" r="r" b="b"/>
              <a:pathLst>
                <a:path w="154304" h="161925">
                  <a:moveTo>
                    <a:pt x="153924" y="0"/>
                  </a:moveTo>
                  <a:lnTo>
                    <a:pt x="0" y="0"/>
                  </a:lnTo>
                  <a:lnTo>
                    <a:pt x="0" y="161544"/>
                  </a:lnTo>
                  <a:lnTo>
                    <a:pt x="153924" y="161544"/>
                  </a:lnTo>
                  <a:lnTo>
                    <a:pt x="153924" y="0"/>
                  </a:lnTo>
                  <a:close/>
                </a:path>
              </a:pathLst>
            </a:custGeom>
            <a:solidFill>
              <a:srgbClr val="EDEBE0"/>
            </a:solidFill>
          </p:spPr>
          <p:txBody>
            <a:bodyPr wrap="square" lIns="0" tIns="0" rIns="0" bIns="0" rtlCol="0"/>
            <a:lstStyle/>
            <a:p>
              <a:endParaRPr/>
            </a:p>
          </p:txBody>
        </p:sp>
        <p:sp>
          <p:nvSpPr>
            <p:cNvPr id="11" name="object 11"/>
            <p:cNvSpPr/>
            <p:nvPr/>
          </p:nvSpPr>
          <p:spPr>
            <a:xfrm>
              <a:off x="6371843" y="4087367"/>
              <a:ext cx="454659" cy="325120"/>
            </a:xfrm>
            <a:custGeom>
              <a:avLst/>
              <a:gdLst/>
              <a:ahLst/>
              <a:cxnLst/>
              <a:rect l="l" t="t" r="r" b="b"/>
              <a:pathLst>
                <a:path w="454659" h="325120">
                  <a:moveTo>
                    <a:pt x="300227" y="324611"/>
                  </a:moveTo>
                  <a:lnTo>
                    <a:pt x="454151" y="324611"/>
                  </a:lnTo>
                  <a:lnTo>
                    <a:pt x="454151" y="163067"/>
                  </a:lnTo>
                  <a:lnTo>
                    <a:pt x="300227" y="163067"/>
                  </a:lnTo>
                  <a:lnTo>
                    <a:pt x="300227" y="324611"/>
                  </a:lnTo>
                  <a:close/>
                </a:path>
                <a:path w="454659" h="325120">
                  <a:moveTo>
                    <a:pt x="0" y="163067"/>
                  </a:moveTo>
                  <a:lnTo>
                    <a:pt x="155448" y="163067"/>
                  </a:lnTo>
                  <a:lnTo>
                    <a:pt x="155448" y="0"/>
                  </a:lnTo>
                  <a:lnTo>
                    <a:pt x="0" y="0"/>
                  </a:lnTo>
                  <a:lnTo>
                    <a:pt x="0" y="163067"/>
                  </a:lnTo>
                  <a:close/>
                </a:path>
                <a:path w="454659" h="325120">
                  <a:moveTo>
                    <a:pt x="153924" y="163067"/>
                  </a:moveTo>
                  <a:lnTo>
                    <a:pt x="309372" y="163067"/>
                  </a:lnTo>
                  <a:lnTo>
                    <a:pt x="309372" y="0"/>
                  </a:lnTo>
                  <a:lnTo>
                    <a:pt x="153924" y="0"/>
                  </a:lnTo>
                  <a:lnTo>
                    <a:pt x="153924" y="163067"/>
                  </a:lnTo>
                  <a:close/>
                </a:path>
              </a:pathLst>
            </a:custGeom>
            <a:ln w="9144">
              <a:solidFill>
                <a:srgbClr val="000000"/>
              </a:solidFill>
            </a:ln>
          </p:spPr>
          <p:txBody>
            <a:bodyPr wrap="square" lIns="0" tIns="0" rIns="0" bIns="0" rtlCol="0"/>
            <a:lstStyle/>
            <a:p>
              <a:endParaRPr/>
            </a:p>
          </p:txBody>
        </p:sp>
        <p:sp>
          <p:nvSpPr>
            <p:cNvPr id="12" name="object 12"/>
            <p:cNvSpPr/>
            <p:nvPr/>
          </p:nvSpPr>
          <p:spPr>
            <a:xfrm>
              <a:off x="6672071" y="4087367"/>
              <a:ext cx="154305" cy="163195"/>
            </a:xfrm>
            <a:custGeom>
              <a:avLst/>
              <a:gdLst/>
              <a:ahLst/>
              <a:cxnLst/>
              <a:rect l="l" t="t" r="r" b="b"/>
              <a:pathLst>
                <a:path w="154304" h="163195">
                  <a:moveTo>
                    <a:pt x="153924" y="0"/>
                  </a:moveTo>
                  <a:lnTo>
                    <a:pt x="0" y="0"/>
                  </a:lnTo>
                  <a:lnTo>
                    <a:pt x="0" y="163067"/>
                  </a:lnTo>
                  <a:lnTo>
                    <a:pt x="153924" y="163067"/>
                  </a:lnTo>
                  <a:lnTo>
                    <a:pt x="153924" y="0"/>
                  </a:lnTo>
                  <a:close/>
                </a:path>
              </a:pathLst>
            </a:custGeom>
            <a:solidFill>
              <a:srgbClr val="EDEBE0"/>
            </a:solidFill>
          </p:spPr>
          <p:txBody>
            <a:bodyPr wrap="square" lIns="0" tIns="0" rIns="0" bIns="0" rtlCol="0"/>
            <a:lstStyle/>
            <a:p>
              <a:endParaRPr/>
            </a:p>
          </p:txBody>
        </p:sp>
        <p:sp>
          <p:nvSpPr>
            <p:cNvPr id="13" name="object 13"/>
            <p:cNvSpPr/>
            <p:nvPr/>
          </p:nvSpPr>
          <p:spPr>
            <a:xfrm>
              <a:off x="6672071" y="4087367"/>
              <a:ext cx="154305" cy="163195"/>
            </a:xfrm>
            <a:custGeom>
              <a:avLst/>
              <a:gdLst/>
              <a:ahLst/>
              <a:cxnLst/>
              <a:rect l="l" t="t" r="r" b="b"/>
              <a:pathLst>
                <a:path w="154304" h="163195">
                  <a:moveTo>
                    <a:pt x="0" y="163067"/>
                  </a:moveTo>
                  <a:lnTo>
                    <a:pt x="153924" y="163067"/>
                  </a:lnTo>
                  <a:lnTo>
                    <a:pt x="153924" y="0"/>
                  </a:lnTo>
                  <a:lnTo>
                    <a:pt x="0" y="0"/>
                  </a:lnTo>
                  <a:lnTo>
                    <a:pt x="0" y="163067"/>
                  </a:lnTo>
                  <a:close/>
                </a:path>
              </a:pathLst>
            </a:custGeom>
            <a:ln w="9143">
              <a:solidFill>
                <a:srgbClr val="000000"/>
              </a:solidFill>
            </a:ln>
          </p:spPr>
          <p:txBody>
            <a:bodyPr wrap="square" lIns="0" tIns="0" rIns="0" bIns="0" rtlCol="0"/>
            <a:lstStyle/>
            <a:p>
              <a:endParaRPr/>
            </a:p>
          </p:txBody>
        </p:sp>
        <p:sp>
          <p:nvSpPr>
            <p:cNvPr id="14" name="object 14"/>
            <p:cNvSpPr/>
            <p:nvPr/>
          </p:nvSpPr>
          <p:spPr>
            <a:xfrm>
              <a:off x="6381749" y="2739389"/>
              <a:ext cx="360045" cy="378460"/>
            </a:xfrm>
            <a:custGeom>
              <a:avLst/>
              <a:gdLst/>
              <a:ahLst/>
              <a:cxnLst/>
              <a:rect l="l" t="t" r="r" b="b"/>
              <a:pathLst>
                <a:path w="360045" h="378460">
                  <a:moveTo>
                    <a:pt x="179831" y="0"/>
                  </a:moveTo>
                  <a:lnTo>
                    <a:pt x="132027" y="6748"/>
                  </a:lnTo>
                  <a:lnTo>
                    <a:pt x="89069" y="25795"/>
                  </a:lnTo>
                  <a:lnTo>
                    <a:pt x="52673" y="55340"/>
                  </a:lnTo>
                  <a:lnTo>
                    <a:pt x="24553" y="93584"/>
                  </a:lnTo>
                  <a:lnTo>
                    <a:pt x="6424" y="138729"/>
                  </a:lnTo>
                  <a:lnTo>
                    <a:pt x="0" y="188975"/>
                  </a:lnTo>
                  <a:lnTo>
                    <a:pt x="6424" y="239222"/>
                  </a:lnTo>
                  <a:lnTo>
                    <a:pt x="24553" y="284367"/>
                  </a:lnTo>
                  <a:lnTo>
                    <a:pt x="52673" y="322611"/>
                  </a:lnTo>
                  <a:lnTo>
                    <a:pt x="89069" y="352156"/>
                  </a:lnTo>
                  <a:lnTo>
                    <a:pt x="132027" y="371203"/>
                  </a:lnTo>
                  <a:lnTo>
                    <a:pt x="179831" y="377951"/>
                  </a:lnTo>
                  <a:lnTo>
                    <a:pt x="227636" y="371203"/>
                  </a:lnTo>
                  <a:lnTo>
                    <a:pt x="270594" y="352156"/>
                  </a:lnTo>
                  <a:lnTo>
                    <a:pt x="306990" y="322611"/>
                  </a:lnTo>
                  <a:lnTo>
                    <a:pt x="335110" y="284367"/>
                  </a:lnTo>
                  <a:lnTo>
                    <a:pt x="353239" y="239222"/>
                  </a:lnTo>
                  <a:lnTo>
                    <a:pt x="359664" y="188975"/>
                  </a:lnTo>
                  <a:lnTo>
                    <a:pt x="353239" y="138729"/>
                  </a:lnTo>
                  <a:lnTo>
                    <a:pt x="335110" y="93584"/>
                  </a:lnTo>
                  <a:lnTo>
                    <a:pt x="306990" y="55340"/>
                  </a:lnTo>
                  <a:lnTo>
                    <a:pt x="270594" y="25795"/>
                  </a:lnTo>
                  <a:lnTo>
                    <a:pt x="227636" y="6748"/>
                  </a:lnTo>
                  <a:lnTo>
                    <a:pt x="179831" y="0"/>
                  </a:lnTo>
                  <a:close/>
                </a:path>
              </a:pathLst>
            </a:custGeom>
            <a:solidFill>
              <a:srgbClr val="EDEBE0"/>
            </a:solidFill>
          </p:spPr>
          <p:txBody>
            <a:bodyPr wrap="square" lIns="0" tIns="0" rIns="0" bIns="0" rtlCol="0"/>
            <a:lstStyle/>
            <a:p>
              <a:endParaRPr/>
            </a:p>
          </p:txBody>
        </p:sp>
        <p:sp>
          <p:nvSpPr>
            <p:cNvPr id="15" name="object 15"/>
            <p:cNvSpPr/>
            <p:nvPr/>
          </p:nvSpPr>
          <p:spPr>
            <a:xfrm>
              <a:off x="6381749" y="2739389"/>
              <a:ext cx="360045" cy="378460"/>
            </a:xfrm>
            <a:custGeom>
              <a:avLst/>
              <a:gdLst/>
              <a:ahLst/>
              <a:cxnLst/>
              <a:rect l="l" t="t" r="r" b="b"/>
              <a:pathLst>
                <a:path w="360045" h="378460">
                  <a:moveTo>
                    <a:pt x="0" y="188975"/>
                  </a:moveTo>
                  <a:lnTo>
                    <a:pt x="6424" y="138729"/>
                  </a:lnTo>
                  <a:lnTo>
                    <a:pt x="24553" y="93584"/>
                  </a:lnTo>
                  <a:lnTo>
                    <a:pt x="52673" y="55340"/>
                  </a:lnTo>
                  <a:lnTo>
                    <a:pt x="89069" y="25795"/>
                  </a:lnTo>
                  <a:lnTo>
                    <a:pt x="132027" y="6748"/>
                  </a:lnTo>
                  <a:lnTo>
                    <a:pt x="179831" y="0"/>
                  </a:lnTo>
                  <a:lnTo>
                    <a:pt x="227636" y="6748"/>
                  </a:lnTo>
                  <a:lnTo>
                    <a:pt x="270594" y="25795"/>
                  </a:lnTo>
                  <a:lnTo>
                    <a:pt x="306990" y="55340"/>
                  </a:lnTo>
                  <a:lnTo>
                    <a:pt x="335110" y="93584"/>
                  </a:lnTo>
                  <a:lnTo>
                    <a:pt x="353239" y="138729"/>
                  </a:lnTo>
                  <a:lnTo>
                    <a:pt x="359664" y="188975"/>
                  </a:lnTo>
                  <a:lnTo>
                    <a:pt x="353239" y="239222"/>
                  </a:lnTo>
                  <a:lnTo>
                    <a:pt x="335110" y="284367"/>
                  </a:lnTo>
                  <a:lnTo>
                    <a:pt x="306990" y="322611"/>
                  </a:lnTo>
                  <a:lnTo>
                    <a:pt x="270594" y="352156"/>
                  </a:lnTo>
                  <a:lnTo>
                    <a:pt x="227636" y="371203"/>
                  </a:lnTo>
                  <a:lnTo>
                    <a:pt x="179831" y="377951"/>
                  </a:lnTo>
                  <a:lnTo>
                    <a:pt x="132027" y="371203"/>
                  </a:lnTo>
                  <a:lnTo>
                    <a:pt x="89069" y="352156"/>
                  </a:lnTo>
                  <a:lnTo>
                    <a:pt x="52673" y="322611"/>
                  </a:lnTo>
                  <a:lnTo>
                    <a:pt x="24553" y="284367"/>
                  </a:lnTo>
                  <a:lnTo>
                    <a:pt x="6424" y="239222"/>
                  </a:lnTo>
                  <a:lnTo>
                    <a:pt x="0" y="188975"/>
                  </a:lnTo>
                  <a:close/>
                </a:path>
              </a:pathLst>
            </a:custGeom>
            <a:ln w="28956">
              <a:solidFill>
                <a:srgbClr val="000000"/>
              </a:solidFill>
            </a:ln>
          </p:spPr>
          <p:txBody>
            <a:bodyPr wrap="square" lIns="0" tIns="0" rIns="0" bIns="0" rtlCol="0"/>
            <a:lstStyle/>
            <a:p>
              <a:endParaRPr/>
            </a:p>
          </p:txBody>
        </p:sp>
        <p:sp>
          <p:nvSpPr>
            <p:cNvPr id="16" name="object 16"/>
            <p:cNvSpPr/>
            <p:nvPr/>
          </p:nvSpPr>
          <p:spPr>
            <a:xfrm>
              <a:off x="6429755" y="3117341"/>
              <a:ext cx="106045" cy="1080135"/>
            </a:xfrm>
            <a:custGeom>
              <a:avLst/>
              <a:gdLst/>
              <a:ahLst/>
              <a:cxnLst/>
              <a:rect l="l" t="t" r="r" b="b"/>
              <a:pathLst>
                <a:path w="106045" h="1080135">
                  <a:moveTo>
                    <a:pt x="47691" y="86105"/>
                  </a:moveTo>
                  <a:lnTo>
                    <a:pt x="0" y="1078357"/>
                  </a:lnTo>
                  <a:lnTo>
                    <a:pt x="28956" y="1079627"/>
                  </a:lnTo>
                  <a:lnTo>
                    <a:pt x="76646" y="87504"/>
                  </a:lnTo>
                  <a:lnTo>
                    <a:pt x="47691" y="86105"/>
                  </a:lnTo>
                  <a:close/>
                </a:path>
                <a:path w="106045" h="1080135">
                  <a:moveTo>
                    <a:pt x="97912" y="71628"/>
                  </a:moveTo>
                  <a:lnTo>
                    <a:pt x="48387" y="71628"/>
                  </a:lnTo>
                  <a:lnTo>
                    <a:pt x="77343" y="73025"/>
                  </a:lnTo>
                  <a:lnTo>
                    <a:pt x="76646" y="87504"/>
                  </a:lnTo>
                  <a:lnTo>
                    <a:pt x="105537" y="88900"/>
                  </a:lnTo>
                  <a:lnTo>
                    <a:pt x="97912" y="71628"/>
                  </a:lnTo>
                  <a:close/>
                </a:path>
                <a:path w="106045" h="1080135">
                  <a:moveTo>
                    <a:pt x="48387" y="71628"/>
                  </a:moveTo>
                  <a:lnTo>
                    <a:pt x="47691" y="86105"/>
                  </a:lnTo>
                  <a:lnTo>
                    <a:pt x="76646" y="87504"/>
                  </a:lnTo>
                  <a:lnTo>
                    <a:pt x="77343" y="73025"/>
                  </a:lnTo>
                  <a:lnTo>
                    <a:pt x="48387" y="71628"/>
                  </a:lnTo>
                  <a:close/>
                </a:path>
                <a:path w="106045" h="1080135">
                  <a:moveTo>
                    <a:pt x="66294" y="0"/>
                  </a:moveTo>
                  <a:lnTo>
                    <a:pt x="18796" y="84709"/>
                  </a:lnTo>
                  <a:lnTo>
                    <a:pt x="47691" y="86105"/>
                  </a:lnTo>
                  <a:lnTo>
                    <a:pt x="48387" y="71628"/>
                  </a:lnTo>
                  <a:lnTo>
                    <a:pt x="97912" y="71628"/>
                  </a:lnTo>
                  <a:lnTo>
                    <a:pt x="66294" y="0"/>
                  </a:lnTo>
                  <a:close/>
                </a:path>
              </a:pathLst>
            </a:custGeom>
            <a:solidFill>
              <a:srgbClr val="FF0000"/>
            </a:solidFill>
          </p:spPr>
          <p:txBody>
            <a:bodyPr wrap="square" lIns="0" tIns="0" rIns="0" bIns="0" rtlCol="0"/>
            <a:lstStyle/>
            <a:p>
              <a:endParaRPr/>
            </a:p>
          </p:txBody>
        </p:sp>
        <p:sp>
          <p:nvSpPr>
            <p:cNvPr id="17" name="object 17"/>
            <p:cNvSpPr/>
            <p:nvPr/>
          </p:nvSpPr>
          <p:spPr>
            <a:xfrm>
              <a:off x="6554723" y="3170681"/>
              <a:ext cx="86995" cy="1026160"/>
            </a:xfrm>
            <a:custGeom>
              <a:avLst/>
              <a:gdLst/>
              <a:ahLst/>
              <a:cxnLst/>
              <a:rect l="l" t="t" r="r" b="b"/>
              <a:pathLst>
                <a:path w="86995" h="1026160">
                  <a:moveTo>
                    <a:pt x="57911" y="72389"/>
                  </a:moveTo>
                  <a:lnTo>
                    <a:pt x="28955" y="72389"/>
                  </a:lnTo>
                  <a:lnTo>
                    <a:pt x="28955" y="1025651"/>
                  </a:lnTo>
                  <a:lnTo>
                    <a:pt x="57911" y="1025651"/>
                  </a:lnTo>
                  <a:lnTo>
                    <a:pt x="57911" y="72389"/>
                  </a:lnTo>
                  <a:close/>
                </a:path>
                <a:path w="86995" h="1026160">
                  <a:moveTo>
                    <a:pt x="43433" y="0"/>
                  </a:moveTo>
                  <a:lnTo>
                    <a:pt x="0" y="86867"/>
                  </a:lnTo>
                  <a:lnTo>
                    <a:pt x="28955" y="86867"/>
                  </a:lnTo>
                  <a:lnTo>
                    <a:pt x="28955" y="72389"/>
                  </a:lnTo>
                  <a:lnTo>
                    <a:pt x="79628" y="72389"/>
                  </a:lnTo>
                  <a:lnTo>
                    <a:pt x="43433" y="0"/>
                  </a:lnTo>
                  <a:close/>
                </a:path>
                <a:path w="86995" h="1026160">
                  <a:moveTo>
                    <a:pt x="79628" y="72389"/>
                  </a:moveTo>
                  <a:lnTo>
                    <a:pt x="57911" y="72389"/>
                  </a:lnTo>
                  <a:lnTo>
                    <a:pt x="57911" y="86867"/>
                  </a:lnTo>
                  <a:lnTo>
                    <a:pt x="86868" y="86867"/>
                  </a:lnTo>
                  <a:lnTo>
                    <a:pt x="79628" y="72389"/>
                  </a:lnTo>
                  <a:close/>
                </a:path>
              </a:pathLst>
            </a:custGeom>
            <a:solidFill>
              <a:srgbClr val="009900"/>
            </a:solidFill>
          </p:spPr>
          <p:txBody>
            <a:bodyPr wrap="square" lIns="0" tIns="0" rIns="0" bIns="0" rtlCol="0"/>
            <a:lstStyle/>
            <a:p>
              <a:endParaRPr/>
            </a:p>
          </p:txBody>
        </p:sp>
        <p:sp>
          <p:nvSpPr>
            <p:cNvPr id="18" name="object 18"/>
            <p:cNvSpPr/>
            <p:nvPr/>
          </p:nvSpPr>
          <p:spPr>
            <a:xfrm>
              <a:off x="6633717" y="3117341"/>
              <a:ext cx="104139" cy="1026794"/>
            </a:xfrm>
            <a:custGeom>
              <a:avLst/>
              <a:gdLst/>
              <a:ahLst/>
              <a:cxnLst/>
              <a:rect l="l" t="t" r="r" b="b"/>
              <a:pathLst>
                <a:path w="104140" h="1026795">
                  <a:moveTo>
                    <a:pt x="57855" y="86019"/>
                  </a:moveTo>
                  <a:lnTo>
                    <a:pt x="28901" y="87461"/>
                  </a:lnTo>
                  <a:lnTo>
                    <a:pt x="74929" y="1026414"/>
                  </a:lnTo>
                  <a:lnTo>
                    <a:pt x="103885" y="1024890"/>
                  </a:lnTo>
                  <a:lnTo>
                    <a:pt x="57855" y="86019"/>
                  </a:lnTo>
                  <a:close/>
                </a:path>
                <a:path w="104140" h="1026795">
                  <a:moveTo>
                    <a:pt x="39115" y="0"/>
                  </a:moveTo>
                  <a:lnTo>
                    <a:pt x="0" y="88900"/>
                  </a:lnTo>
                  <a:lnTo>
                    <a:pt x="28901" y="87461"/>
                  </a:lnTo>
                  <a:lnTo>
                    <a:pt x="28193" y="73025"/>
                  </a:lnTo>
                  <a:lnTo>
                    <a:pt x="57150" y="71628"/>
                  </a:lnTo>
                  <a:lnTo>
                    <a:pt x="79447" y="71628"/>
                  </a:lnTo>
                  <a:lnTo>
                    <a:pt x="39115" y="0"/>
                  </a:lnTo>
                  <a:close/>
                </a:path>
                <a:path w="104140" h="1026795">
                  <a:moveTo>
                    <a:pt x="57150" y="71628"/>
                  </a:moveTo>
                  <a:lnTo>
                    <a:pt x="28193" y="73025"/>
                  </a:lnTo>
                  <a:lnTo>
                    <a:pt x="28901" y="87461"/>
                  </a:lnTo>
                  <a:lnTo>
                    <a:pt x="57855" y="86019"/>
                  </a:lnTo>
                  <a:lnTo>
                    <a:pt x="57150" y="71628"/>
                  </a:lnTo>
                  <a:close/>
                </a:path>
                <a:path w="104140" h="1026795">
                  <a:moveTo>
                    <a:pt x="79447" y="71628"/>
                  </a:moveTo>
                  <a:lnTo>
                    <a:pt x="57150" y="71628"/>
                  </a:lnTo>
                  <a:lnTo>
                    <a:pt x="57855" y="86019"/>
                  </a:lnTo>
                  <a:lnTo>
                    <a:pt x="86740" y="84582"/>
                  </a:lnTo>
                  <a:lnTo>
                    <a:pt x="79447" y="71628"/>
                  </a:lnTo>
                  <a:close/>
                </a:path>
              </a:pathLst>
            </a:custGeom>
            <a:solidFill>
              <a:srgbClr val="3333CC"/>
            </a:solidFill>
          </p:spPr>
          <p:txBody>
            <a:bodyPr wrap="square" lIns="0" tIns="0" rIns="0" bIns="0" rtlCol="0"/>
            <a:lstStyle/>
            <a:p>
              <a:endParaRPr/>
            </a:p>
          </p:txBody>
        </p:sp>
        <p:sp>
          <p:nvSpPr>
            <p:cNvPr id="19" name="object 19"/>
            <p:cNvSpPr/>
            <p:nvPr/>
          </p:nvSpPr>
          <p:spPr>
            <a:xfrm>
              <a:off x="7668767" y="4303775"/>
              <a:ext cx="309880" cy="161925"/>
            </a:xfrm>
            <a:custGeom>
              <a:avLst/>
              <a:gdLst/>
              <a:ahLst/>
              <a:cxnLst/>
              <a:rect l="l" t="t" r="r" b="b"/>
              <a:pathLst>
                <a:path w="309879" h="161925">
                  <a:moveTo>
                    <a:pt x="0" y="161544"/>
                  </a:moveTo>
                  <a:lnTo>
                    <a:pt x="153924" y="161544"/>
                  </a:lnTo>
                  <a:lnTo>
                    <a:pt x="153924" y="0"/>
                  </a:lnTo>
                  <a:lnTo>
                    <a:pt x="0" y="0"/>
                  </a:lnTo>
                  <a:lnTo>
                    <a:pt x="0" y="161544"/>
                  </a:lnTo>
                  <a:close/>
                </a:path>
                <a:path w="309879" h="161925">
                  <a:moveTo>
                    <a:pt x="153924" y="161544"/>
                  </a:moveTo>
                  <a:lnTo>
                    <a:pt x="309372" y="161544"/>
                  </a:lnTo>
                  <a:lnTo>
                    <a:pt x="309372" y="0"/>
                  </a:lnTo>
                  <a:lnTo>
                    <a:pt x="153924" y="0"/>
                  </a:lnTo>
                  <a:lnTo>
                    <a:pt x="153924" y="161544"/>
                  </a:lnTo>
                  <a:close/>
                </a:path>
              </a:pathLst>
            </a:custGeom>
            <a:ln w="9144">
              <a:solidFill>
                <a:srgbClr val="000000"/>
              </a:solidFill>
            </a:ln>
          </p:spPr>
          <p:txBody>
            <a:bodyPr wrap="square" lIns="0" tIns="0" rIns="0" bIns="0" rtlCol="0"/>
            <a:lstStyle/>
            <a:p>
              <a:endParaRPr/>
            </a:p>
          </p:txBody>
        </p:sp>
        <p:sp>
          <p:nvSpPr>
            <p:cNvPr id="20" name="object 20"/>
            <p:cNvSpPr/>
            <p:nvPr/>
          </p:nvSpPr>
          <p:spPr>
            <a:xfrm>
              <a:off x="7967471" y="4303775"/>
              <a:ext cx="155575" cy="161925"/>
            </a:xfrm>
            <a:custGeom>
              <a:avLst/>
              <a:gdLst/>
              <a:ahLst/>
              <a:cxnLst/>
              <a:rect l="l" t="t" r="r" b="b"/>
              <a:pathLst>
                <a:path w="155575" h="161925">
                  <a:moveTo>
                    <a:pt x="155448" y="0"/>
                  </a:moveTo>
                  <a:lnTo>
                    <a:pt x="0" y="0"/>
                  </a:lnTo>
                  <a:lnTo>
                    <a:pt x="0" y="161544"/>
                  </a:lnTo>
                  <a:lnTo>
                    <a:pt x="155448" y="161544"/>
                  </a:lnTo>
                  <a:lnTo>
                    <a:pt x="155448" y="0"/>
                  </a:lnTo>
                  <a:close/>
                </a:path>
              </a:pathLst>
            </a:custGeom>
            <a:solidFill>
              <a:srgbClr val="EDEBE0"/>
            </a:solidFill>
          </p:spPr>
          <p:txBody>
            <a:bodyPr wrap="square" lIns="0" tIns="0" rIns="0" bIns="0" rtlCol="0"/>
            <a:lstStyle/>
            <a:p>
              <a:endParaRPr/>
            </a:p>
          </p:txBody>
        </p:sp>
        <p:sp>
          <p:nvSpPr>
            <p:cNvPr id="21" name="object 21"/>
            <p:cNvSpPr/>
            <p:nvPr/>
          </p:nvSpPr>
          <p:spPr>
            <a:xfrm>
              <a:off x="7668767" y="4142231"/>
              <a:ext cx="454659" cy="323215"/>
            </a:xfrm>
            <a:custGeom>
              <a:avLst/>
              <a:gdLst/>
              <a:ahLst/>
              <a:cxnLst/>
              <a:rect l="l" t="t" r="r" b="b"/>
              <a:pathLst>
                <a:path w="454659" h="323214">
                  <a:moveTo>
                    <a:pt x="298703" y="323088"/>
                  </a:moveTo>
                  <a:lnTo>
                    <a:pt x="454151" y="323088"/>
                  </a:lnTo>
                  <a:lnTo>
                    <a:pt x="454151" y="161544"/>
                  </a:lnTo>
                  <a:lnTo>
                    <a:pt x="298703" y="161544"/>
                  </a:lnTo>
                  <a:lnTo>
                    <a:pt x="298703" y="323088"/>
                  </a:lnTo>
                  <a:close/>
                </a:path>
                <a:path w="454659" h="323214">
                  <a:moveTo>
                    <a:pt x="0" y="161544"/>
                  </a:moveTo>
                  <a:lnTo>
                    <a:pt x="153924" y="161544"/>
                  </a:lnTo>
                  <a:lnTo>
                    <a:pt x="153924" y="0"/>
                  </a:lnTo>
                  <a:lnTo>
                    <a:pt x="0" y="0"/>
                  </a:lnTo>
                  <a:lnTo>
                    <a:pt x="0" y="161544"/>
                  </a:lnTo>
                  <a:close/>
                </a:path>
                <a:path w="454659" h="323214">
                  <a:moveTo>
                    <a:pt x="153924" y="161544"/>
                  </a:moveTo>
                  <a:lnTo>
                    <a:pt x="309372" y="161544"/>
                  </a:lnTo>
                  <a:lnTo>
                    <a:pt x="309372" y="0"/>
                  </a:lnTo>
                  <a:lnTo>
                    <a:pt x="153924" y="0"/>
                  </a:lnTo>
                  <a:lnTo>
                    <a:pt x="153924" y="161544"/>
                  </a:lnTo>
                  <a:close/>
                </a:path>
              </a:pathLst>
            </a:custGeom>
            <a:ln w="9144">
              <a:solidFill>
                <a:srgbClr val="000000"/>
              </a:solidFill>
            </a:ln>
          </p:spPr>
          <p:txBody>
            <a:bodyPr wrap="square" lIns="0" tIns="0" rIns="0" bIns="0" rtlCol="0"/>
            <a:lstStyle/>
            <a:p>
              <a:endParaRPr/>
            </a:p>
          </p:txBody>
        </p:sp>
        <p:sp>
          <p:nvSpPr>
            <p:cNvPr id="22" name="object 22"/>
            <p:cNvSpPr/>
            <p:nvPr/>
          </p:nvSpPr>
          <p:spPr>
            <a:xfrm>
              <a:off x="7967471" y="4142231"/>
              <a:ext cx="155575" cy="161925"/>
            </a:xfrm>
            <a:custGeom>
              <a:avLst/>
              <a:gdLst/>
              <a:ahLst/>
              <a:cxnLst/>
              <a:rect l="l" t="t" r="r" b="b"/>
              <a:pathLst>
                <a:path w="155575" h="161925">
                  <a:moveTo>
                    <a:pt x="155448" y="0"/>
                  </a:moveTo>
                  <a:lnTo>
                    <a:pt x="0" y="0"/>
                  </a:lnTo>
                  <a:lnTo>
                    <a:pt x="0" y="161544"/>
                  </a:lnTo>
                  <a:lnTo>
                    <a:pt x="155448" y="161544"/>
                  </a:lnTo>
                  <a:lnTo>
                    <a:pt x="155448" y="0"/>
                  </a:lnTo>
                  <a:close/>
                </a:path>
              </a:pathLst>
            </a:custGeom>
            <a:solidFill>
              <a:srgbClr val="EDEBE0"/>
            </a:solidFill>
          </p:spPr>
          <p:txBody>
            <a:bodyPr wrap="square" lIns="0" tIns="0" rIns="0" bIns="0" rtlCol="0"/>
            <a:lstStyle/>
            <a:p>
              <a:endParaRPr/>
            </a:p>
          </p:txBody>
        </p:sp>
        <p:sp>
          <p:nvSpPr>
            <p:cNvPr id="23" name="object 23"/>
            <p:cNvSpPr/>
            <p:nvPr/>
          </p:nvSpPr>
          <p:spPr>
            <a:xfrm>
              <a:off x="7668767" y="3979163"/>
              <a:ext cx="454659" cy="325120"/>
            </a:xfrm>
            <a:custGeom>
              <a:avLst/>
              <a:gdLst/>
              <a:ahLst/>
              <a:cxnLst/>
              <a:rect l="l" t="t" r="r" b="b"/>
              <a:pathLst>
                <a:path w="454659" h="325120">
                  <a:moveTo>
                    <a:pt x="298703" y="324612"/>
                  </a:moveTo>
                  <a:lnTo>
                    <a:pt x="454151" y="324612"/>
                  </a:lnTo>
                  <a:lnTo>
                    <a:pt x="454151" y="163068"/>
                  </a:lnTo>
                  <a:lnTo>
                    <a:pt x="298703" y="163068"/>
                  </a:lnTo>
                  <a:lnTo>
                    <a:pt x="298703" y="324612"/>
                  </a:lnTo>
                  <a:close/>
                </a:path>
                <a:path w="454659" h="325120">
                  <a:moveTo>
                    <a:pt x="0" y="163068"/>
                  </a:moveTo>
                  <a:lnTo>
                    <a:pt x="153924" y="163068"/>
                  </a:lnTo>
                  <a:lnTo>
                    <a:pt x="153924" y="0"/>
                  </a:lnTo>
                  <a:lnTo>
                    <a:pt x="0" y="0"/>
                  </a:lnTo>
                  <a:lnTo>
                    <a:pt x="0" y="163068"/>
                  </a:lnTo>
                  <a:close/>
                </a:path>
                <a:path w="454659" h="325120">
                  <a:moveTo>
                    <a:pt x="153924" y="163068"/>
                  </a:moveTo>
                  <a:lnTo>
                    <a:pt x="309372" y="163068"/>
                  </a:lnTo>
                  <a:lnTo>
                    <a:pt x="309372" y="0"/>
                  </a:lnTo>
                  <a:lnTo>
                    <a:pt x="153924" y="0"/>
                  </a:lnTo>
                  <a:lnTo>
                    <a:pt x="153924" y="163068"/>
                  </a:lnTo>
                  <a:close/>
                </a:path>
              </a:pathLst>
            </a:custGeom>
            <a:ln w="9144">
              <a:solidFill>
                <a:srgbClr val="000000"/>
              </a:solidFill>
            </a:ln>
          </p:spPr>
          <p:txBody>
            <a:bodyPr wrap="square" lIns="0" tIns="0" rIns="0" bIns="0" rtlCol="0"/>
            <a:lstStyle/>
            <a:p>
              <a:endParaRPr/>
            </a:p>
          </p:txBody>
        </p:sp>
        <p:sp>
          <p:nvSpPr>
            <p:cNvPr id="24" name="object 24"/>
            <p:cNvSpPr/>
            <p:nvPr/>
          </p:nvSpPr>
          <p:spPr>
            <a:xfrm>
              <a:off x="7967471" y="3979163"/>
              <a:ext cx="155575" cy="163195"/>
            </a:xfrm>
            <a:custGeom>
              <a:avLst/>
              <a:gdLst/>
              <a:ahLst/>
              <a:cxnLst/>
              <a:rect l="l" t="t" r="r" b="b"/>
              <a:pathLst>
                <a:path w="155575" h="163195">
                  <a:moveTo>
                    <a:pt x="155448" y="0"/>
                  </a:moveTo>
                  <a:lnTo>
                    <a:pt x="0" y="0"/>
                  </a:lnTo>
                  <a:lnTo>
                    <a:pt x="0" y="163068"/>
                  </a:lnTo>
                  <a:lnTo>
                    <a:pt x="155448" y="163068"/>
                  </a:lnTo>
                  <a:lnTo>
                    <a:pt x="155448" y="0"/>
                  </a:lnTo>
                  <a:close/>
                </a:path>
              </a:pathLst>
            </a:custGeom>
            <a:solidFill>
              <a:srgbClr val="EDEBE0"/>
            </a:solidFill>
          </p:spPr>
          <p:txBody>
            <a:bodyPr wrap="square" lIns="0" tIns="0" rIns="0" bIns="0" rtlCol="0"/>
            <a:lstStyle/>
            <a:p>
              <a:endParaRPr/>
            </a:p>
          </p:txBody>
        </p:sp>
        <p:sp>
          <p:nvSpPr>
            <p:cNvPr id="25" name="object 25"/>
            <p:cNvSpPr/>
            <p:nvPr/>
          </p:nvSpPr>
          <p:spPr>
            <a:xfrm>
              <a:off x="7967471" y="3979163"/>
              <a:ext cx="155575" cy="163195"/>
            </a:xfrm>
            <a:custGeom>
              <a:avLst/>
              <a:gdLst/>
              <a:ahLst/>
              <a:cxnLst/>
              <a:rect l="l" t="t" r="r" b="b"/>
              <a:pathLst>
                <a:path w="155575" h="163195">
                  <a:moveTo>
                    <a:pt x="0" y="163068"/>
                  </a:moveTo>
                  <a:lnTo>
                    <a:pt x="155448" y="163068"/>
                  </a:lnTo>
                  <a:lnTo>
                    <a:pt x="155448" y="0"/>
                  </a:lnTo>
                  <a:lnTo>
                    <a:pt x="0" y="0"/>
                  </a:lnTo>
                  <a:lnTo>
                    <a:pt x="0" y="163068"/>
                  </a:lnTo>
                  <a:close/>
                </a:path>
              </a:pathLst>
            </a:custGeom>
            <a:ln w="9144">
              <a:solidFill>
                <a:srgbClr val="000000"/>
              </a:solidFill>
            </a:ln>
          </p:spPr>
          <p:txBody>
            <a:bodyPr wrap="square" lIns="0" tIns="0" rIns="0" bIns="0" rtlCol="0"/>
            <a:lstStyle/>
            <a:p>
              <a:endParaRPr/>
            </a:p>
          </p:txBody>
        </p:sp>
        <p:sp>
          <p:nvSpPr>
            <p:cNvPr id="26" name="object 26"/>
            <p:cNvSpPr/>
            <p:nvPr/>
          </p:nvSpPr>
          <p:spPr>
            <a:xfrm>
              <a:off x="7678673" y="2631185"/>
              <a:ext cx="360045" cy="376555"/>
            </a:xfrm>
            <a:custGeom>
              <a:avLst/>
              <a:gdLst/>
              <a:ahLst/>
              <a:cxnLst/>
              <a:rect l="l" t="t" r="r" b="b"/>
              <a:pathLst>
                <a:path w="360045" h="376555">
                  <a:moveTo>
                    <a:pt x="179831" y="0"/>
                  </a:moveTo>
                  <a:lnTo>
                    <a:pt x="132027" y="6727"/>
                  </a:lnTo>
                  <a:lnTo>
                    <a:pt x="89069" y="25710"/>
                  </a:lnTo>
                  <a:lnTo>
                    <a:pt x="52673" y="55149"/>
                  </a:lnTo>
                  <a:lnTo>
                    <a:pt x="24553" y="93246"/>
                  </a:lnTo>
                  <a:lnTo>
                    <a:pt x="6424" y="138200"/>
                  </a:lnTo>
                  <a:lnTo>
                    <a:pt x="0" y="188213"/>
                  </a:lnTo>
                  <a:lnTo>
                    <a:pt x="6424" y="238227"/>
                  </a:lnTo>
                  <a:lnTo>
                    <a:pt x="24553" y="283181"/>
                  </a:lnTo>
                  <a:lnTo>
                    <a:pt x="52673" y="321278"/>
                  </a:lnTo>
                  <a:lnTo>
                    <a:pt x="89069" y="350717"/>
                  </a:lnTo>
                  <a:lnTo>
                    <a:pt x="132027" y="369700"/>
                  </a:lnTo>
                  <a:lnTo>
                    <a:pt x="179831" y="376427"/>
                  </a:lnTo>
                  <a:lnTo>
                    <a:pt x="227636" y="369700"/>
                  </a:lnTo>
                  <a:lnTo>
                    <a:pt x="270594" y="350717"/>
                  </a:lnTo>
                  <a:lnTo>
                    <a:pt x="306990" y="321278"/>
                  </a:lnTo>
                  <a:lnTo>
                    <a:pt x="335110" y="283181"/>
                  </a:lnTo>
                  <a:lnTo>
                    <a:pt x="353239" y="238227"/>
                  </a:lnTo>
                  <a:lnTo>
                    <a:pt x="359664" y="188213"/>
                  </a:lnTo>
                  <a:lnTo>
                    <a:pt x="353239" y="138200"/>
                  </a:lnTo>
                  <a:lnTo>
                    <a:pt x="335110" y="93246"/>
                  </a:lnTo>
                  <a:lnTo>
                    <a:pt x="306990" y="55149"/>
                  </a:lnTo>
                  <a:lnTo>
                    <a:pt x="270594" y="25710"/>
                  </a:lnTo>
                  <a:lnTo>
                    <a:pt x="227636" y="6727"/>
                  </a:lnTo>
                  <a:lnTo>
                    <a:pt x="179831" y="0"/>
                  </a:lnTo>
                  <a:close/>
                </a:path>
              </a:pathLst>
            </a:custGeom>
            <a:solidFill>
              <a:srgbClr val="EDEBE0"/>
            </a:solidFill>
          </p:spPr>
          <p:txBody>
            <a:bodyPr wrap="square" lIns="0" tIns="0" rIns="0" bIns="0" rtlCol="0"/>
            <a:lstStyle/>
            <a:p>
              <a:endParaRPr/>
            </a:p>
          </p:txBody>
        </p:sp>
        <p:sp>
          <p:nvSpPr>
            <p:cNvPr id="27" name="object 27"/>
            <p:cNvSpPr/>
            <p:nvPr/>
          </p:nvSpPr>
          <p:spPr>
            <a:xfrm>
              <a:off x="7678673" y="2631185"/>
              <a:ext cx="360045" cy="376555"/>
            </a:xfrm>
            <a:custGeom>
              <a:avLst/>
              <a:gdLst/>
              <a:ahLst/>
              <a:cxnLst/>
              <a:rect l="l" t="t" r="r" b="b"/>
              <a:pathLst>
                <a:path w="360045" h="376555">
                  <a:moveTo>
                    <a:pt x="0" y="188213"/>
                  </a:moveTo>
                  <a:lnTo>
                    <a:pt x="6424" y="138200"/>
                  </a:lnTo>
                  <a:lnTo>
                    <a:pt x="24553" y="93246"/>
                  </a:lnTo>
                  <a:lnTo>
                    <a:pt x="52673" y="55149"/>
                  </a:lnTo>
                  <a:lnTo>
                    <a:pt x="89069" y="25710"/>
                  </a:lnTo>
                  <a:lnTo>
                    <a:pt x="132027" y="6727"/>
                  </a:lnTo>
                  <a:lnTo>
                    <a:pt x="179831" y="0"/>
                  </a:lnTo>
                  <a:lnTo>
                    <a:pt x="227636" y="6727"/>
                  </a:lnTo>
                  <a:lnTo>
                    <a:pt x="270594" y="25710"/>
                  </a:lnTo>
                  <a:lnTo>
                    <a:pt x="306990" y="55149"/>
                  </a:lnTo>
                  <a:lnTo>
                    <a:pt x="335110" y="93246"/>
                  </a:lnTo>
                  <a:lnTo>
                    <a:pt x="353239" y="138200"/>
                  </a:lnTo>
                  <a:lnTo>
                    <a:pt x="359664" y="188213"/>
                  </a:lnTo>
                  <a:lnTo>
                    <a:pt x="353239" y="238227"/>
                  </a:lnTo>
                  <a:lnTo>
                    <a:pt x="335110" y="283181"/>
                  </a:lnTo>
                  <a:lnTo>
                    <a:pt x="306990" y="321278"/>
                  </a:lnTo>
                  <a:lnTo>
                    <a:pt x="270594" y="350717"/>
                  </a:lnTo>
                  <a:lnTo>
                    <a:pt x="227636" y="369700"/>
                  </a:lnTo>
                  <a:lnTo>
                    <a:pt x="179831" y="376427"/>
                  </a:lnTo>
                  <a:lnTo>
                    <a:pt x="132027" y="369700"/>
                  </a:lnTo>
                  <a:lnTo>
                    <a:pt x="89069" y="350717"/>
                  </a:lnTo>
                  <a:lnTo>
                    <a:pt x="52673" y="321278"/>
                  </a:lnTo>
                  <a:lnTo>
                    <a:pt x="24553" y="283181"/>
                  </a:lnTo>
                  <a:lnTo>
                    <a:pt x="6424" y="238227"/>
                  </a:lnTo>
                  <a:lnTo>
                    <a:pt x="0" y="188213"/>
                  </a:lnTo>
                  <a:close/>
                </a:path>
              </a:pathLst>
            </a:custGeom>
            <a:ln w="28956">
              <a:solidFill>
                <a:srgbClr val="000000"/>
              </a:solidFill>
            </a:ln>
          </p:spPr>
          <p:txBody>
            <a:bodyPr wrap="square" lIns="0" tIns="0" rIns="0" bIns="0" rtlCol="0"/>
            <a:lstStyle/>
            <a:p>
              <a:endParaRPr/>
            </a:p>
          </p:txBody>
        </p:sp>
        <p:sp>
          <p:nvSpPr>
            <p:cNvPr id="28" name="object 28"/>
            <p:cNvSpPr/>
            <p:nvPr/>
          </p:nvSpPr>
          <p:spPr>
            <a:xfrm>
              <a:off x="7726679" y="3007613"/>
              <a:ext cx="106045" cy="1081405"/>
            </a:xfrm>
            <a:custGeom>
              <a:avLst/>
              <a:gdLst/>
              <a:ahLst/>
              <a:cxnLst/>
              <a:rect l="l" t="t" r="r" b="b"/>
              <a:pathLst>
                <a:path w="106045" h="1081404">
                  <a:moveTo>
                    <a:pt x="47692" y="86105"/>
                  </a:moveTo>
                  <a:lnTo>
                    <a:pt x="0" y="1079881"/>
                  </a:lnTo>
                  <a:lnTo>
                    <a:pt x="28955" y="1081151"/>
                  </a:lnTo>
                  <a:lnTo>
                    <a:pt x="76648" y="87504"/>
                  </a:lnTo>
                  <a:lnTo>
                    <a:pt x="47692" y="86105"/>
                  </a:lnTo>
                  <a:close/>
                </a:path>
                <a:path w="106045" h="1081404">
                  <a:moveTo>
                    <a:pt x="97912" y="71627"/>
                  </a:moveTo>
                  <a:lnTo>
                    <a:pt x="48387" y="71627"/>
                  </a:lnTo>
                  <a:lnTo>
                    <a:pt x="77343" y="73025"/>
                  </a:lnTo>
                  <a:lnTo>
                    <a:pt x="76648" y="87504"/>
                  </a:lnTo>
                  <a:lnTo>
                    <a:pt x="105537" y="88900"/>
                  </a:lnTo>
                  <a:lnTo>
                    <a:pt x="97912" y="71627"/>
                  </a:lnTo>
                  <a:close/>
                </a:path>
                <a:path w="106045" h="1081404">
                  <a:moveTo>
                    <a:pt x="48387" y="71627"/>
                  </a:moveTo>
                  <a:lnTo>
                    <a:pt x="47692" y="86105"/>
                  </a:lnTo>
                  <a:lnTo>
                    <a:pt x="76648" y="87504"/>
                  </a:lnTo>
                  <a:lnTo>
                    <a:pt x="77343" y="73025"/>
                  </a:lnTo>
                  <a:lnTo>
                    <a:pt x="48387" y="71627"/>
                  </a:lnTo>
                  <a:close/>
                </a:path>
                <a:path w="106045" h="1081404">
                  <a:moveTo>
                    <a:pt x="66294" y="0"/>
                  </a:moveTo>
                  <a:lnTo>
                    <a:pt x="18796" y="84709"/>
                  </a:lnTo>
                  <a:lnTo>
                    <a:pt x="47692" y="86105"/>
                  </a:lnTo>
                  <a:lnTo>
                    <a:pt x="48387" y="71627"/>
                  </a:lnTo>
                  <a:lnTo>
                    <a:pt x="97912" y="71627"/>
                  </a:lnTo>
                  <a:lnTo>
                    <a:pt x="66294" y="0"/>
                  </a:lnTo>
                  <a:close/>
                </a:path>
              </a:pathLst>
            </a:custGeom>
            <a:solidFill>
              <a:srgbClr val="FF0000"/>
            </a:solidFill>
          </p:spPr>
          <p:txBody>
            <a:bodyPr wrap="square" lIns="0" tIns="0" rIns="0" bIns="0" rtlCol="0"/>
            <a:lstStyle/>
            <a:p>
              <a:endParaRPr/>
            </a:p>
          </p:txBody>
        </p:sp>
        <p:sp>
          <p:nvSpPr>
            <p:cNvPr id="29" name="object 29"/>
            <p:cNvSpPr/>
            <p:nvPr/>
          </p:nvSpPr>
          <p:spPr>
            <a:xfrm>
              <a:off x="7851647" y="3062477"/>
              <a:ext cx="86995" cy="1026160"/>
            </a:xfrm>
            <a:custGeom>
              <a:avLst/>
              <a:gdLst/>
              <a:ahLst/>
              <a:cxnLst/>
              <a:rect l="l" t="t" r="r" b="b"/>
              <a:pathLst>
                <a:path w="86995" h="1026160">
                  <a:moveTo>
                    <a:pt x="57911" y="72389"/>
                  </a:moveTo>
                  <a:lnTo>
                    <a:pt x="28955" y="72389"/>
                  </a:lnTo>
                  <a:lnTo>
                    <a:pt x="28955" y="1025652"/>
                  </a:lnTo>
                  <a:lnTo>
                    <a:pt x="57911" y="1025652"/>
                  </a:lnTo>
                  <a:lnTo>
                    <a:pt x="57911" y="72389"/>
                  </a:lnTo>
                  <a:close/>
                </a:path>
                <a:path w="86995" h="1026160">
                  <a:moveTo>
                    <a:pt x="43433" y="0"/>
                  </a:moveTo>
                  <a:lnTo>
                    <a:pt x="0" y="86868"/>
                  </a:lnTo>
                  <a:lnTo>
                    <a:pt x="28955" y="86868"/>
                  </a:lnTo>
                  <a:lnTo>
                    <a:pt x="28955" y="72389"/>
                  </a:lnTo>
                  <a:lnTo>
                    <a:pt x="79628" y="72389"/>
                  </a:lnTo>
                  <a:lnTo>
                    <a:pt x="43433" y="0"/>
                  </a:lnTo>
                  <a:close/>
                </a:path>
                <a:path w="86995" h="1026160">
                  <a:moveTo>
                    <a:pt x="79628" y="72389"/>
                  </a:moveTo>
                  <a:lnTo>
                    <a:pt x="57911" y="72389"/>
                  </a:lnTo>
                  <a:lnTo>
                    <a:pt x="57911" y="86868"/>
                  </a:lnTo>
                  <a:lnTo>
                    <a:pt x="86868" y="86868"/>
                  </a:lnTo>
                  <a:lnTo>
                    <a:pt x="79628" y="72389"/>
                  </a:lnTo>
                  <a:close/>
                </a:path>
              </a:pathLst>
            </a:custGeom>
            <a:solidFill>
              <a:srgbClr val="009900"/>
            </a:solidFill>
          </p:spPr>
          <p:txBody>
            <a:bodyPr wrap="square" lIns="0" tIns="0" rIns="0" bIns="0" rtlCol="0"/>
            <a:lstStyle/>
            <a:p>
              <a:endParaRPr/>
            </a:p>
          </p:txBody>
        </p:sp>
        <p:sp>
          <p:nvSpPr>
            <p:cNvPr id="30" name="object 30"/>
            <p:cNvSpPr/>
            <p:nvPr/>
          </p:nvSpPr>
          <p:spPr>
            <a:xfrm>
              <a:off x="7929117" y="3007613"/>
              <a:ext cx="104139" cy="1028065"/>
            </a:xfrm>
            <a:custGeom>
              <a:avLst/>
              <a:gdLst/>
              <a:ahLst/>
              <a:cxnLst/>
              <a:rect l="l" t="t" r="r" b="b"/>
              <a:pathLst>
                <a:path w="104140" h="1028064">
                  <a:moveTo>
                    <a:pt x="57854" y="86019"/>
                  </a:moveTo>
                  <a:lnTo>
                    <a:pt x="28900" y="87461"/>
                  </a:lnTo>
                  <a:lnTo>
                    <a:pt x="74929" y="1027938"/>
                  </a:lnTo>
                  <a:lnTo>
                    <a:pt x="103885" y="1026413"/>
                  </a:lnTo>
                  <a:lnTo>
                    <a:pt x="57854" y="86019"/>
                  </a:lnTo>
                  <a:close/>
                </a:path>
                <a:path w="104140" h="1028064">
                  <a:moveTo>
                    <a:pt x="39115" y="0"/>
                  </a:moveTo>
                  <a:lnTo>
                    <a:pt x="0" y="88900"/>
                  </a:lnTo>
                  <a:lnTo>
                    <a:pt x="28900" y="87461"/>
                  </a:lnTo>
                  <a:lnTo>
                    <a:pt x="28193" y="73025"/>
                  </a:lnTo>
                  <a:lnTo>
                    <a:pt x="57150" y="71627"/>
                  </a:lnTo>
                  <a:lnTo>
                    <a:pt x="79447" y="71627"/>
                  </a:lnTo>
                  <a:lnTo>
                    <a:pt x="39115" y="0"/>
                  </a:lnTo>
                  <a:close/>
                </a:path>
                <a:path w="104140" h="1028064">
                  <a:moveTo>
                    <a:pt x="57150" y="71627"/>
                  </a:moveTo>
                  <a:lnTo>
                    <a:pt x="28193" y="73025"/>
                  </a:lnTo>
                  <a:lnTo>
                    <a:pt x="28900" y="87461"/>
                  </a:lnTo>
                  <a:lnTo>
                    <a:pt x="57854" y="86019"/>
                  </a:lnTo>
                  <a:lnTo>
                    <a:pt x="57150" y="71627"/>
                  </a:lnTo>
                  <a:close/>
                </a:path>
                <a:path w="104140" h="1028064">
                  <a:moveTo>
                    <a:pt x="79447" y="71627"/>
                  </a:moveTo>
                  <a:lnTo>
                    <a:pt x="57150" y="71627"/>
                  </a:lnTo>
                  <a:lnTo>
                    <a:pt x="57854" y="86019"/>
                  </a:lnTo>
                  <a:lnTo>
                    <a:pt x="86740" y="84582"/>
                  </a:lnTo>
                  <a:lnTo>
                    <a:pt x="79447" y="71627"/>
                  </a:lnTo>
                  <a:close/>
                </a:path>
              </a:pathLst>
            </a:custGeom>
            <a:solidFill>
              <a:srgbClr val="3333CC"/>
            </a:solidFill>
          </p:spPr>
          <p:txBody>
            <a:bodyPr wrap="square" lIns="0" tIns="0" rIns="0" bIns="0" rtlCol="0"/>
            <a:lstStyle/>
            <a:p>
              <a:endParaRPr/>
            </a:p>
          </p:txBody>
        </p:sp>
        <p:sp>
          <p:nvSpPr>
            <p:cNvPr id="31" name="object 31"/>
            <p:cNvSpPr/>
            <p:nvPr/>
          </p:nvSpPr>
          <p:spPr>
            <a:xfrm>
              <a:off x="7092695" y="5006339"/>
              <a:ext cx="309880" cy="163195"/>
            </a:xfrm>
            <a:custGeom>
              <a:avLst/>
              <a:gdLst/>
              <a:ahLst/>
              <a:cxnLst/>
              <a:rect l="l" t="t" r="r" b="b"/>
              <a:pathLst>
                <a:path w="309879" h="163195">
                  <a:moveTo>
                    <a:pt x="0" y="163068"/>
                  </a:moveTo>
                  <a:lnTo>
                    <a:pt x="153924" y="163068"/>
                  </a:lnTo>
                  <a:lnTo>
                    <a:pt x="153924" y="0"/>
                  </a:lnTo>
                  <a:lnTo>
                    <a:pt x="0" y="0"/>
                  </a:lnTo>
                  <a:lnTo>
                    <a:pt x="0" y="163068"/>
                  </a:lnTo>
                  <a:close/>
                </a:path>
                <a:path w="309879" h="163195">
                  <a:moveTo>
                    <a:pt x="153924" y="163068"/>
                  </a:moveTo>
                  <a:lnTo>
                    <a:pt x="309372" y="163068"/>
                  </a:lnTo>
                  <a:lnTo>
                    <a:pt x="309372" y="0"/>
                  </a:lnTo>
                  <a:lnTo>
                    <a:pt x="153924" y="0"/>
                  </a:lnTo>
                  <a:lnTo>
                    <a:pt x="153924" y="163068"/>
                  </a:lnTo>
                  <a:close/>
                </a:path>
              </a:pathLst>
            </a:custGeom>
            <a:ln w="9144">
              <a:solidFill>
                <a:srgbClr val="000000"/>
              </a:solidFill>
            </a:ln>
          </p:spPr>
          <p:txBody>
            <a:bodyPr wrap="square" lIns="0" tIns="0" rIns="0" bIns="0" rtlCol="0"/>
            <a:lstStyle/>
            <a:p>
              <a:endParaRPr/>
            </a:p>
          </p:txBody>
        </p:sp>
        <p:sp>
          <p:nvSpPr>
            <p:cNvPr id="32" name="object 32"/>
            <p:cNvSpPr/>
            <p:nvPr/>
          </p:nvSpPr>
          <p:spPr>
            <a:xfrm>
              <a:off x="7389875" y="5006339"/>
              <a:ext cx="157480" cy="163195"/>
            </a:xfrm>
            <a:custGeom>
              <a:avLst/>
              <a:gdLst/>
              <a:ahLst/>
              <a:cxnLst/>
              <a:rect l="l" t="t" r="r" b="b"/>
              <a:pathLst>
                <a:path w="157479" h="163195">
                  <a:moveTo>
                    <a:pt x="156972" y="0"/>
                  </a:moveTo>
                  <a:lnTo>
                    <a:pt x="0" y="0"/>
                  </a:lnTo>
                  <a:lnTo>
                    <a:pt x="0" y="163068"/>
                  </a:lnTo>
                  <a:lnTo>
                    <a:pt x="156972" y="163068"/>
                  </a:lnTo>
                  <a:lnTo>
                    <a:pt x="156972" y="0"/>
                  </a:lnTo>
                  <a:close/>
                </a:path>
              </a:pathLst>
            </a:custGeom>
            <a:solidFill>
              <a:srgbClr val="EDEBE0"/>
            </a:solidFill>
          </p:spPr>
          <p:txBody>
            <a:bodyPr wrap="square" lIns="0" tIns="0" rIns="0" bIns="0" rtlCol="0"/>
            <a:lstStyle/>
            <a:p>
              <a:endParaRPr/>
            </a:p>
          </p:txBody>
        </p:sp>
        <p:sp>
          <p:nvSpPr>
            <p:cNvPr id="33" name="object 33"/>
            <p:cNvSpPr/>
            <p:nvPr/>
          </p:nvSpPr>
          <p:spPr>
            <a:xfrm>
              <a:off x="7092695" y="4844795"/>
              <a:ext cx="454659" cy="325120"/>
            </a:xfrm>
            <a:custGeom>
              <a:avLst/>
              <a:gdLst/>
              <a:ahLst/>
              <a:cxnLst/>
              <a:rect l="l" t="t" r="r" b="b"/>
              <a:pathLst>
                <a:path w="454659" h="325120">
                  <a:moveTo>
                    <a:pt x="297179" y="324611"/>
                  </a:moveTo>
                  <a:lnTo>
                    <a:pt x="454151" y="324611"/>
                  </a:lnTo>
                  <a:lnTo>
                    <a:pt x="454151" y="161543"/>
                  </a:lnTo>
                  <a:lnTo>
                    <a:pt x="297179" y="161543"/>
                  </a:lnTo>
                  <a:lnTo>
                    <a:pt x="297179" y="324611"/>
                  </a:lnTo>
                  <a:close/>
                </a:path>
                <a:path w="454659" h="325120">
                  <a:moveTo>
                    <a:pt x="0" y="161543"/>
                  </a:moveTo>
                  <a:lnTo>
                    <a:pt x="153924" y="161543"/>
                  </a:lnTo>
                  <a:lnTo>
                    <a:pt x="153924" y="0"/>
                  </a:lnTo>
                  <a:lnTo>
                    <a:pt x="0" y="0"/>
                  </a:lnTo>
                  <a:lnTo>
                    <a:pt x="0" y="161543"/>
                  </a:lnTo>
                  <a:close/>
                </a:path>
                <a:path w="454659" h="325120">
                  <a:moveTo>
                    <a:pt x="153924" y="161543"/>
                  </a:moveTo>
                  <a:lnTo>
                    <a:pt x="309372" y="161543"/>
                  </a:lnTo>
                  <a:lnTo>
                    <a:pt x="309372" y="0"/>
                  </a:lnTo>
                  <a:lnTo>
                    <a:pt x="153924" y="0"/>
                  </a:lnTo>
                  <a:lnTo>
                    <a:pt x="153924" y="161543"/>
                  </a:lnTo>
                  <a:close/>
                </a:path>
              </a:pathLst>
            </a:custGeom>
            <a:ln w="9144">
              <a:solidFill>
                <a:srgbClr val="000000"/>
              </a:solidFill>
            </a:ln>
          </p:spPr>
          <p:txBody>
            <a:bodyPr wrap="square" lIns="0" tIns="0" rIns="0" bIns="0" rtlCol="0"/>
            <a:lstStyle/>
            <a:p>
              <a:endParaRPr/>
            </a:p>
          </p:txBody>
        </p:sp>
        <p:sp>
          <p:nvSpPr>
            <p:cNvPr id="34" name="object 34"/>
            <p:cNvSpPr/>
            <p:nvPr/>
          </p:nvSpPr>
          <p:spPr>
            <a:xfrm>
              <a:off x="7389875" y="4844795"/>
              <a:ext cx="157480" cy="161925"/>
            </a:xfrm>
            <a:custGeom>
              <a:avLst/>
              <a:gdLst/>
              <a:ahLst/>
              <a:cxnLst/>
              <a:rect l="l" t="t" r="r" b="b"/>
              <a:pathLst>
                <a:path w="157479" h="161925">
                  <a:moveTo>
                    <a:pt x="156972" y="0"/>
                  </a:moveTo>
                  <a:lnTo>
                    <a:pt x="0" y="0"/>
                  </a:lnTo>
                  <a:lnTo>
                    <a:pt x="0" y="161543"/>
                  </a:lnTo>
                  <a:lnTo>
                    <a:pt x="156972" y="161543"/>
                  </a:lnTo>
                  <a:lnTo>
                    <a:pt x="156972" y="0"/>
                  </a:lnTo>
                  <a:close/>
                </a:path>
              </a:pathLst>
            </a:custGeom>
            <a:solidFill>
              <a:srgbClr val="EDEBE0"/>
            </a:solidFill>
          </p:spPr>
          <p:txBody>
            <a:bodyPr wrap="square" lIns="0" tIns="0" rIns="0" bIns="0" rtlCol="0"/>
            <a:lstStyle/>
            <a:p>
              <a:endParaRPr/>
            </a:p>
          </p:txBody>
        </p:sp>
        <p:sp>
          <p:nvSpPr>
            <p:cNvPr id="35" name="object 35"/>
            <p:cNvSpPr/>
            <p:nvPr/>
          </p:nvSpPr>
          <p:spPr>
            <a:xfrm>
              <a:off x="7092695" y="4683251"/>
              <a:ext cx="454659" cy="323215"/>
            </a:xfrm>
            <a:custGeom>
              <a:avLst/>
              <a:gdLst/>
              <a:ahLst/>
              <a:cxnLst/>
              <a:rect l="l" t="t" r="r" b="b"/>
              <a:pathLst>
                <a:path w="454659" h="323214">
                  <a:moveTo>
                    <a:pt x="297179" y="323088"/>
                  </a:moveTo>
                  <a:lnTo>
                    <a:pt x="454151" y="323088"/>
                  </a:lnTo>
                  <a:lnTo>
                    <a:pt x="454151" y="161544"/>
                  </a:lnTo>
                  <a:lnTo>
                    <a:pt x="297179" y="161544"/>
                  </a:lnTo>
                  <a:lnTo>
                    <a:pt x="297179" y="323088"/>
                  </a:lnTo>
                  <a:close/>
                </a:path>
                <a:path w="454659" h="323214">
                  <a:moveTo>
                    <a:pt x="0" y="161544"/>
                  </a:moveTo>
                  <a:lnTo>
                    <a:pt x="153924" y="161544"/>
                  </a:lnTo>
                  <a:lnTo>
                    <a:pt x="153924" y="0"/>
                  </a:lnTo>
                  <a:lnTo>
                    <a:pt x="0" y="0"/>
                  </a:lnTo>
                  <a:lnTo>
                    <a:pt x="0" y="161544"/>
                  </a:lnTo>
                  <a:close/>
                </a:path>
                <a:path w="454659" h="323214">
                  <a:moveTo>
                    <a:pt x="153924" y="161544"/>
                  </a:moveTo>
                  <a:lnTo>
                    <a:pt x="309372" y="161544"/>
                  </a:lnTo>
                  <a:lnTo>
                    <a:pt x="309372" y="0"/>
                  </a:lnTo>
                  <a:lnTo>
                    <a:pt x="153924" y="0"/>
                  </a:lnTo>
                  <a:lnTo>
                    <a:pt x="153924" y="161544"/>
                  </a:lnTo>
                  <a:close/>
                </a:path>
              </a:pathLst>
            </a:custGeom>
            <a:ln w="9144">
              <a:solidFill>
                <a:srgbClr val="000000"/>
              </a:solidFill>
            </a:ln>
          </p:spPr>
          <p:txBody>
            <a:bodyPr wrap="square" lIns="0" tIns="0" rIns="0" bIns="0" rtlCol="0"/>
            <a:lstStyle/>
            <a:p>
              <a:endParaRPr/>
            </a:p>
          </p:txBody>
        </p:sp>
        <p:sp>
          <p:nvSpPr>
            <p:cNvPr id="36" name="object 36"/>
            <p:cNvSpPr/>
            <p:nvPr/>
          </p:nvSpPr>
          <p:spPr>
            <a:xfrm>
              <a:off x="7389875" y="4683251"/>
              <a:ext cx="157480" cy="161925"/>
            </a:xfrm>
            <a:custGeom>
              <a:avLst/>
              <a:gdLst/>
              <a:ahLst/>
              <a:cxnLst/>
              <a:rect l="l" t="t" r="r" b="b"/>
              <a:pathLst>
                <a:path w="157479" h="161925">
                  <a:moveTo>
                    <a:pt x="156972" y="0"/>
                  </a:moveTo>
                  <a:lnTo>
                    <a:pt x="0" y="0"/>
                  </a:lnTo>
                  <a:lnTo>
                    <a:pt x="0" y="161544"/>
                  </a:lnTo>
                  <a:lnTo>
                    <a:pt x="156972" y="161544"/>
                  </a:lnTo>
                  <a:lnTo>
                    <a:pt x="156972" y="0"/>
                  </a:lnTo>
                  <a:close/>
                </a:path>
              </a:pathLst>
            </a:custGeom>
            <a:solidFill>
              <a:srgbClr val="EDEBE0"/>
            </a:solidFill>
          </p:spPr>
          <p:txBody>
            <a:bodyPr wrap="square" lIns="0" tIns="0" rIns="0" bIns="0" rtlCol="0"/>
            <a:lstStyle/>
            <a:p>
              <a:endParaRPr/>
            </a:p>
          </p:txBody>
        </p:sp>
        <p:sp>
          <p:nvSpPr>
            <p:cNvPr id="37" name="object 37"/>
            <p:cNvSpPr/>
            <p:nvPr/>
          </p:nvSpPr>
          <p:spPr>
            <a:xfrm>
              <a:off x="7389875" y="4683251"/>
              <a:ext cx="157480" cy="161925"/>
            </a:xfrm>
            <a:custGeom>
              <a:avLst/>
              <a:gdLst/>
              <a:ahLst/>
              <a:cxnLst/>
              <a:rect l="l" t="t" r="r" b="b"/>
              <a:pathLst>
                <a:path w="157479" h="161925">
                  <a:moveTo>
                    <a:pt x="0" y="161544"/>
                  </a:moveTo>
                  <a:lnTo>
                    <a:pt x="156972" y="161544"/>
                  </a:lnTo>
                  <a:lnTo>
                    <a:pt x="156972" y="0"/>
                  </a:lnTo>
                  <a:lnTo>
                    <a:pt x="0" y="0"/>
                  </a:lnTo>
                  <a:lnTo>
                    <a:pt x="0" y="161544"/>
                  </a:lnTo>
                  <a:close/>
                </a:path>
              </a:pathLst>
            </a:custGeom>
            <a:ln w="9143">
              <a:solidFill>
                <a:srgbClr val="000000"/>
              </a:solidFill>
            </a:ln>
          </p:spPr>
          <p:txBody>
            <a:bodyPr wrap="square" lIns="0" tIns="0" rIns="0" bIns="0" rtlCol="0"/>
            <a:lstStyle/>
            <a:p>
              <a:endParaRPr/>
            </a:p>
          </p:txBody>
        </p:sp>
        <p:sp>
          <p:nvSpPr>
            <p:cNvPr id="38" name="object 38"/>
            <p:cNvSpPr/>
            <p:nvPr/>
          </p:nvSpPr>
          <p:spPr>
            <a:xfrm>
              <a:off x="7102601" y="3332225"/>
              <a:ext cx="360045" cy="378460"/>
            </a:xfrm>
            <a:custGeom>
              <a:avLst/>
              <a:gdLst/>
              <a:ahLst/>
              <a:cxnLst/>
              <a:rect l="l" t="t" r="r" b="b"/>
              <a:pathLst>
                <a:path w="360045" h="378460">
                  <a:moveTo>
                    <a:pt x="179831" y="0"/>
                  </a:moveTo>
                  <a:lnTo>
                    <a:pt x="132027" y="6748"/>
                  </a:lnTo>
                  <a:lnTo>
                    <a:pt x="89069" y="25795"/>
                  </a:lnTo>
                  <a:lnTo>
                    <a:pt x="52673" y="55340"/>
                  </a:lnTo>
                  <a:lnTo>
                    <a:pt x="24553" y="93584"/>
                  </a:lnTo>
                  <a:lnTo>
                    <a:pt x="6424" y="138729"/>
                  </a:lnTo>
                  <a:lnTo>
                    <a:pt x="0" y="188975"/>
                  </a:lnTo>
                  <a:lnTo>
                    <a:pt x="6424" y="239222"/>
                  </a:lnTo>
                  <a:lnTo>
                    <a:pt x="24553" y="284367"/>
                  </a:lnTo>
                  <a:lnTo>
                    <a:pt x="52673" y="322611"/>
                  </a:lnTo>
                  <a:lnTo>
                    <a:pt x="89069" y="352156"/>
                  </a:lnTo>
                  <a:lnTo>
                    <a:pt x="132027" y="371203"/>
                  </a:lnTo>
                  <a:lnTo>
                    <a:pt x="179831" y="377951"/>
                  </a:lnTo>
                  <a:lnTo>
                    <a:pt x="227636" y="371203"/>
                  </a:lnTo>
                  <a:lnTo>
                    <a:pt x="270594" y="352156"/>
                  </a:lnTo>
                  <a:lnTo>
                    <a:pt x="306990" y="322611"/>
                  </a:lnTo>
                  <a:lnTo>
                    <a:pt x="335110" y="284367"/>
                  </a:lnTo>
                  <a:lnTo>
                    <a:pt x="353239" y="239222"/>
                  </a:lnTo>
                  <a:lnTo>
                    <a:pt x="359664" y="188975"/>
                  </a:lnTo>
                  <a:lnTo>
                    <a:pt x="353239" y="138729"/>
                  </a:lnTo>
                  <a:lnTo>
                    <a:pt x="335110" y="93584"/>
                  </a:lnTo>
                  <a:lnTo>
                    <a:pt x="306990" y="55340"/>
                  </a:lnTo>
                  <a:lnTo>
                    <a:pt x="270594" y="25795"/>
                  </a:lnTo>
                  <a:lnTo>
                    <a:pt x="227636" y="6748"/>
                  </a:lnTo>
                  <a:lnTo>
                    <a:pt x="179831" y="0"/>
                  </a:lnTo>
                  <a:close/>
                </a:path>
              </a:pathLst>
            </a:custGeom>
            <a:solidFill>
              <a:srgbClr val="EDEBE0"/>
            </a:solidFill>
          </p:spPr>
          <p:txBody>
            <a:bodyPr wrap="square" lIns="0" tIns="0" rIns="0" bIns="0" rtlCol="0"/>
            <a:lstStyle/>
            <a:p>
              <a:endParaRPr/>
            </a:p>
          </p:txBody>
        </p:sp>
        <p:sp>
          <p:nvSpPr>
            <p:cNvPr id="39" name="object 39"/>
            <p:cNvSpPr/>
            <p:nvPr/>
          </p:nvSpPr>
          <p:spPr>
            <a:xfrm>
              <a:off x="7102601" y="3332225"/>
              <a:ext cx="360045" cy="378460"/>
            </a:xfrm>
            <a:custGeom>
              <a:avLst/>
              <a:gdLst/>
              <a:ahLst/>
              <a:cxnLst/>
              <a:rect l="l" t="t" r="r" b="b"/>
              <a:pathLst>
                <a:path w="360045" h="378460">
                  <a:moveTo>
                    <a:pt x="0" y="188975"/>
                  </a:moveTo>
                  <a:lnTo>
                    <a:pt x="6424" y="138729"/>
                  </a:lnTo>
                  <a:lnTo>
                    <a:pt x="24553" y="93584"/>
                  </a:lnTo>
                  <a:lnTo>
                    <a:pt x="52673" y="55340"/>
                  </a:lnTo>
                  <a:lnTo>
                    <a:pt x="89069" y="25795"/>
                  </a:lnTo>
                  <a:lnTo>
                    <a:pt x="132027" y="6748"/>
                  </a:lnTo>
                  <a:lnTo>
                    <a:pt x="179831" y="0"/>
                  </a:lnTo>
                  <a:lnTo>
                    <a:pt x="227636" y="6748"/>
                  </a:lnTo>
                  <a:lnTo>
                    <a:pt x="270594" y="25795"/>
                  </a:lnTo>
                  <a:lnTo>
                    <a:pt x="306990" y="55340"/>
                  </a:lnTo>
                  <a:lnTo>
                    <a:pt x="335110" y="93584"/>
                  </a:lnTo>
                  <a:lnTo>
                    <a:pt x="353239" y="138729"/>
                  </a:lnTo>
                  <a:lnTo>
                    <a:pt x="359664" y="188975"/>
                  </a:lnTo>
                  <a:lnTo>
                    <a:pt x="353239" y="239222"/>
                  </a:lnTo>
                  <a:lnTo>
                    <a:pt x="335110" y="284367"/>
                  </a:lnTo>
                  <a:lnTo>
                    <a:pt x="306990" y="322611"/>
                  </a:lnTo>
                  <a:lnTo>
                    <a:pt x="270594" y="352156"/>
                  </a:lnTo>
                  <a:lnTo>
                    <a:pt x="227636" y="371203"/>
                  </a:lnTo>
                  <a:lnTo>
                    <a:pt x="179831" y="377951"/>
                  </a:lnTo>
                  <a:lnTo>
                    <a:pt x="132027" y="371203"/>
                  </a:lnTo>
                  <a:lnTo>
                    <a:pt x="89069" y="352156"/>
                  </a:lnTo>
                  <a:lnTo>
                    <a:pt x="52673" y="322611"/>
                  </a:lnTo>
                  <a:lnTo>
                    <a:pt x="24553" y="284367"/>
                  </a:lnTo>
                  <a:lnTo>
                    <a:pt x="6424" y="239222"/>
                  </a:lnTo>
                  <a:lnTo>
                    <a:pt x="0" y="188975"/>
                  </a:lnTo>
                  <a:close/>
                </a:path>
              </a:pathLst>
            </a:custGeom>
            <a:ln w="28956">
              <a:solidFill>
                <a:srgbClr val="000000"/>
              </a:solidFill>
            </a:ln>
          </p:spPr>
          <p:txBody>
            <a:bodyPr wrap="square" lIns="0" tIns="0" rIns="0" bIns="0" rtlCol="0"/>
            <a:lstStyle/>
            <a:p>
              <a:endParaRPr/>
            </a:p>
          </p:txBody>
        </p:sp>
        <p:sp>
          <p:nvSpPr>
            <p:cNvPr id="40" name="object 40"/>
            <p:cNvSpPr/>
            <p:nvPr/>
          </p:nvSpPr>
          <p:spPr>
            <a:xfrm>
              <a:off x="7150607" y="3710177"/>
              <a:ext cx="106045" cy="1081405"/>
            </a:xfrm>
            <a:custGeom>
              <a:avLst/>
              <a:gdLst/>
              <a:ahLst/>
              <a:cxnLst/>
              <a:rect l="l" t="t" r="r" b="b"/>
              <a:pathLst>
                <a:path w="106045" h="1081404">
                  <a:moveTo>
                    <a:pt x="47692" y="86105"/>
                  </a:moveTo>
                  <a:lnTo>
                    <a:pt x="0" y="1079881"/>
                  </a:lnTo>
                  <a:lnTo>
                    <a:pt x="28956" y="1081151"/>
                  </a:lnTo>
                  <a:lnTo>
                    <a:pt x="76648" y="87504"/>
                  </a:lnTo>
                  <a:lnTo>
                    <a:pt x="47692" y="86105"/>
                  </a:lnTo>
                  <a:close/>
                </a:path>
                <a:path w="106045" h="1081404">
                  <a:moveTo>
                    <a:pt x="97912" y="71628"/>
                  </a:moveTo>
                  <a:lnTo>
                    <a:pt x="48387" y="71628"/>
                  </a:lnTo>
                  <a:lnTo>
                    <a:pt x="77343" y="73025"/>
                  </a:lnTo>
                  <a:lnTo>
                    <a:pt x="76648" y="87504"/>
                  </a:lnTo>
                  <a:lnTo>
                    <a:pt x="105537" y="88900"/>
                  </a:lnTo>
                  <a:lnTo>
                    <a:pt x="97912" y="71628"/>
                  </a:lnTo>
                  <a:close/>
                </a:path>
                <a:path w="106045" h="1081404">
                  <a:moveTo>
                    <a:pt x="48387" y="71628"/>
                  </a:moveTo>
                  <a:lnTo>
                    <a:pt x="47692" y="86105"/>
                  </a:lnTo>
                  <a:lnTo>
                    <a:pt x="76648" y="87504"/>
                  </a:lnTo>
                  <a:lnTo>
                    <a:pt x="77343" y="73025"/>
                  </a:lnTo>
                  <a:lnTo>
                    <a:pt x="48387" y="71628"/>
                  </a:lnTo>
                  <a:close/>
                </a:path>
                <a:path w="106045" h="1081404">
                  <a:moveTo>
                    <a:pt x="66294" y="0"/>
                  </a:moveTo>
                  <a:lnTo>
                    <a:pt x="18796" y="84709"/>
                  </a:lnTo>
                  <a:lnTo>
                    <a:pt x="47692" y="86105"/>
                  </a:lnTo>
                  <a:lnTo>
                    <a:pt x="48387" y="71628"/>
                  </a:lnTo>
                  <a:lnTo>
                    <a:pt x="97912" y="71628"/>
                  </a:lnTo>
                  <a:lnTo>
                    <a:pt x="66294" y="0"/>
                  </a:lnTo>
                  <a:close/>
                </a:path>
              </a:pathLst>
            </a:custGeom>
            <a:solidFill>
              <a:srgbClr val="FF0000"/>
            </a:solidFill>
          </p:spPr>
          <p:txBody>
            <a:bodyPr wrap="square" lIns="0" tIns="0" rIns="0" bIns="0" rtlCol="0"/>
            <a:lstStyle/>
            <a:p>
              <a:endParaRPr/>
            </a:p>
          </p:txBody>
        </p:sp>
        <p:sp>
          <p:nvSpPr>
            <p:cNvPr id="41" name="object 41"/>
            <p:cNvSpPr/>
            <p:nvPr/>
          </p:nvSpPr>
          <p:spPr>
            <a:xfrm>
              <a:off x="7275575" y="3765041"/>
              <a:ext cx="86995" cy="1026160"/>
            </a:xfrm>
            <a:custGeom>
              <a:avLst/>
              <a:gdLst/>
              <a:ahLst/>
              <a:cxnLst/>
              <a:rect l="l" t="t" r="r" b="b"/>
              <a:pathLst>
                <a:path w="86995" h="1026160">
                  <a:moveTo>
                    <a:pt x="57912" y="72389"/>
                  </a:moveTo>
                  <a:lnTo>
                    <a:pt x="28955" y="72389"/>
                  </a:lnTo>
                  <a:lnTo>
                    <a:pt x="28955" y="1025651"/>
                  </a:lnTo>
                  <a:lnTo>
                    <a:pt x="57912" y="1025651"/>
                  </a:lnTo>
                  <a:lnTo>
                    <a:pt x="57912" y="72389"/>
                  </a:lnTo>
                  <a:close/>
                </a:path>
                <a:path w="86995" h="1026160">
                  <a:moveTo>
                    <a:pt x="43433" y="0"/>
                  </a:moveTo>
                  <a:lnTo>
                    <a:pt x="0" y="86867"/>
                  </a:lnTo>
                  <a:lnTo>
                    <a:pt x="28955" y="86867"/>
                  </a:lnTo>
                  <a:lnTo>
                    <a:pt x="28955" y="72389"/>
                  </a:lnTo>
                  <a:lnTo>
                    <a:pt x="79628" y="72389"/>
                  </a:lnTo>
                  <a:lnTo>
                    <a:pt x="43433" y="0"/>
                  </a:lnTo>
                  <a:close/>
                </a:path>
                <a:path w="86995" h="1026160">
                  <a:moveTo>
                    <a:pt x="79628" y="72389"/>
                  </a:moveTo>
                  <a:lnTo>
                    <a:pt x="57912" y="72389"/>
                  </a:lnTo>
                  <a:lnTo>
                    <a:pt x="57912" y="86867"/>
                  </a:lnTo>
                  <a:lnTo>
                    <a:pt x="86868" y="86867"/>
                  </a:lnTo>
                  <a:lnTo>
                    <a:pt x="79628" y="72389"/>
                  </a:lnTo>
                  <a:close/>
                </a:path>
              </a:pathLst>
            </a:custGeom>
            <a:solidFill>
              <a:srgbClr val="009900"/>
            </a:solidFill>
          </p:spPr>
          <p:txBody>
            <a:bodyPr wrap="square" lIns="0" tIns="0" rIns="0" bIns="0" rtlCol="0"/>
            <a:lstStyle/>
            <a:p>
              <a:endParaRPr/>
            </a:p>
          </p:txBody>
        </p:sp>
        <p:sp>
          <p:nvSpPr>
            <p:cNvPr id="42" name="object 42"/>
            <p:cNvSpPr/>
            <p:nvPr/>
          </p:nvSpPr>
          <p:spPr>
            <a:xfrm>
              <a:off x="7351648" y="3710177"/>
              <a:ext cx="105410" cy="1026794"/>
            </a:xfrm>
            <a:custGeom>
              <a:avLst/>
              <a:gdLst/>
              <a:ahLst/>
              <a:cxnLst/>
              <a:rect l="l" t="t" r="r" b="b"/>
              <a:pathLst>
                <a:path w="105409" h="1026795">
                  <a:moveTo>
                    <a:pt x="57876" y="86018"/>
                  </a:moveTo>
                  <a:lnTo>
                    <a:pt x="28922" y="87460"/>
                  </a:lnTo>
                  <a:lnTo>
                    <a:pt x="76326" y="1026414"/>
                  </a:lnTo>
                  <a:lnTo>
                    <a:pt x="105282" y="1024890"/>
                  </a:lnTo>
                  <a:lnTo>
                    <a:pt x="57876" y="86018"/>
                  </a:lnTo>
                  <a:close/>
                </a:path>
                <a:path w="105409" h="1026795">
                  <a:moveTo>
                    <a:pt x="38989" y="0"/>
                  </a:moveTo>
                  <a:lnTo>
                    <a:pt x="0" y="88900"/>
                  </a:lnTo>
                  <a:lnTo>
                    <a:pt x="28922" y="87460"/>
                  </a:lnTo>
                  <a:lnTo>
                    <a:pt x="28194" y="73025"/>
                  </a:lnTo>
                  <a:lnTo>
                    <a:pt x="57150" y="71628"/>
                  </a:lnTo>
                  <a:lnTo>
                    <a:pt x="79427" y="71628"/>
                  </a:lnTo>
                  <a:lnTo>
                    <a:pt x="38989" y="0"/>
                  </a:lnTo>
                  <a:close/>
                </a:path>
                <a:path w="105409" h="1026795">
                  <a:moveTo>
                    <a:pt x="57150" y="71628"/>
                  </a:moveTo>
                  <a:lnTo>
                    <a:pt x="28194" y="73025"/>
                  </a:lnTo>
                  <a:lnTo>
                    <a:pt x="28922" y="87460"/>
                  </a:lnTo>
                  <a:lnTo>
                    <a:pt x="57876" y="86018"/>
                  </a:lnTo>
                  <a:lnTo>
                    <a:pt x="57150" y="71628"/>
                  </a:lnTo>
                  <a:close/>
                </a:path>
                <a:path w="105409" h="1026795">
                  <a:moveTo>
                    <a:pt x="79427" y="71628"/>
                  </a:moveTo>
                  <a:lnTo>
                    <a:pt x="57150" y="71628"/>
                  </a:lnTo>
                  <a:lnTo>
                    <a:pt x="57876" y="86018"/>
                  </a:lnTo>
                  <a:lnTo>
                    <a:pt x="86741" y="84582"/>
                  </a:lnTo>
                  <a:lnTo>
                    <a:pt x="79427" y="71628"/>
                  </a:lnTo>
                  <a:close/>
                </a:path>
              </a:pathLst>
            </a:custGeom>
            <a:solidFill>
              <a:srgbClr val="3333CC"/>
            </a:solidFill>
          </p:spPr>
          <p:txBody>
            <a:bodyPr wrap="square" lIns="0" tIns="0" rIns="0" bIns="0" rtlCol="0"/>
            <a:lstStyle/>
            <a:p>
              <a:endParaRPr/>
            </a:p>
          </p:txBody>
        </p:sp>
      </p:grpSp>
      <p:sp>
        <p:nvSpPr>
          <p:cNvPr id="43" name="object 43"/>
          <p:cNvSpPr txBox="1"/>
          <p:nvPr/>
        </p:nvSpPr>
        <p:spPr>
          <a:xfrm>
            <a:off x="5958966" y="1927986"/>
            <a:ext cx="2179955"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FF0000"/>
                </a:solidFill>
                <a:latin typeface="Calibri"/>
                <a:cs typeface="Calibri"/>
              </a:rPr>
              <a:t>The </a:t>
            </a:r>
            <a:r>
              <a:rPr sz="1800" spc="-10" dirty="0">
                <a:solidFill>
                  <a:srgbClr val="FF0000"/>
                </a:solidFill>
                <a:latin typeface="Calibri"/>
                <a:cs typeface="Calibri"/>
              </a:rPr>
              <a:t>red connections </a:t>
            </a:r>
            <a:r>
              <a:rPr sz="1800" dirty="0">
                <a:solidFill>
                  <a:srgbClr val="FF0000"/>
                </a:solidFill>
                <a:latin typeface="Calibri"/>
                <a:cs typeface="Calibri"/>
              </a:rPr>
              <a:t>all  </a:t>
            </a:r>
            <a:r>
              <a:rPr sz="1800" spc="-10" dirty="0">
                <a:solidFill>
                  <a:srgbClr val="FF0000"/>
                </a:solidFill>
                <a:latin typeface="Calibri"/>
                <a:cs typeface="Calibri"/>
              </a:rPr>
              <a:t>have </a:t>
            </a:r>
            <a:r>
              <a:rPr sz="1800" dirty="0">
                <a:solidFill>
                  <a:srgbClr val="FF0000"/>
                </a:solidFill>
                <a:latin typeface="Calibri"/>
                <a:cs typeface="Calibri"/>
              </a:rPr>
              <a:t>the </a:t>
            </a:r>
            <a:r>
              <a:rPr sz="1800" spc="-5" dirty="0">
                <a:solidFill>
                  <a:srgbClr val="FF0000"/>
                </a:solidFill>
                <a:latin typeface="Calibri"/>
                <a:cs typeface="Calibri"/>
              </a:rPr>
              <a:t>same</a:t>
            </a:r>
            <a:r>
              <a:rPr sz="1800" spc="-50" dirty="0">
                <a:solidFill>
                  <a:srgbClr val="FF0000"/>
                </a:solidFill>
                <a:latin typeface="Calibri"/>
                <a:cs typeface="Calibri"/>
              </a:rPr>
              <a:t> </a:t>
            </a:r>
            <a:r>
              <a:rPr sz="1800" spc="-5" dirty="0">
                <a:solidFill>
                  <a:srgbClr val="FF0000"/>
                </a:solidFill>
                <a:latin typeface="Calibri"/>
                <a:cs typeface="Calibri"/>
              </a:rPr>
              <a:t>weight.</a:t>
            </a:r>
            <a:endParaRPr sz="1800">
              <a:latin typeface="Calibri"/>
              <a:cs typeface="Calibri"/>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2218" y="530478"/>
            <a:ext cx="7580630" cy="574040"/>
          </a:xfrm>
          <a:prstGeom prst="rect">
            <a:avLst/>
          </a:prstGeom>
        </p:spPr>
        <p:txBody>
          <a:bodyPr vert="horz" wrap="square" lIns="0" tIns="12700" rIns="0" bIns="0" rtlCol="0">
            <a:spAutoFit/>
          </a:bodyPr>
          <a:lstStyle/>
          <a:p>
            <a:pPr marL="12700">
              <a:lnSpc>
                <a:spcPct val="100000"/>
              </a:lnSpc>
              <a:spcBef>
                <a:spcPts val="100"/>
              </a:spcBef>
            </a:pPr>
            <a:r>
              <a:rPr sz="3600" spc="-15" dirty="0"/>
              <a:t>Backpropagation </a:t>
            </a:r>
            <a:r>
              <a:rPr sz="3600" spc="-5" dirty="0"/>
              <a:t>with </a:t>
            </a:r>
            <a:r>
              <a:rPr sz="3600" spc="-15" dirty="0"/>
              <a:t>weight</a:t>
            </a:r>
            <a:r>
              <a:rPr sz="3600" dirty="0"/>
              <a:t> </a:t>
            </a:r>
            <a:r>
              <a:rPr sz="3600" spc="-20" dirty="0"/>
              <a:t>constraints</a:t>
            </a:r>
            <a:endParaRPr sz="3600"/>
          </a:p>
        </p:txBody>
      </p:sp>
      <p:sp>
        <p:nvSpPr>
          <p:cNvPr id="3" name="object 3"/>
          <p:cNvSpPr txBox="1"/>
          <p:nvPr/>
        </p:nvSpPr>
        <p:spPr>
          <a:xfrm>
            <a:off x="535940" y="1611833"/>
            <a:ext cx="4353560" cy="4352925"/>
          </a:xfrm>
          <a:prstGeom prst="rect">
            <a:avLst/>
          </a:prstGeom>
        </p:spPr>
        <p:txBody>
          <a:bodyPr vert="horz" wrap="square" lIns="0" tIns="13335" rIns="0" bIns="0" rtlCol="0">
            <a:spAutoFit/>
          </a:bodyPr>
          <a:lstStyle/>
          <a:p>
            <a:pPr marL="355600" marR="5080" indent="-343535">
              <a:lnSpc>
                <a:spcPct val="100000"/>
              </a:lnSpc>
              <a:spcBef>
                <a:spcPts val="105"/>
              </a:spcBef>
              <a:buFont typeface="Arial"/>
              <a:buChar char="•"/>
              <a:tabLst>
                <a:tab pos="355600" algn="l"/>
                <a:tab pos="356235" algn="l"/>
              </a:tabLst>
            </a:pPr>
            <a:r>
              <a:rPr sz="2600" spc="-20" dirty="0">
                <a:latin typeface="Calibri"/>
                <a:cs typeface="Calibri"/>
              </a:rPr>
              <a:t>It’s </a:t>
            </a:r>
            <a:r>
              <a:rPr sz="2600" spc="-10" dirty="0">
                <a:latin typeface="Calibri"/>
                <a:cs typeface="Calibri"/>
              </a:rPr>
              <a:t>easy to </a:t>
            </a:r>
            <a:r>
              <a:rPr sz="2600" spc="-5" dirty="0">
                <a:latin typeface="Calibri"/>
                <a:cs typeface="Calibri"/>
              </a:rPr>
              <a:t>modify </a:t>
            </a:r>
            <a:r>
              <a:rPr sz="2600" dirty="0">
                <a:latin typeface="Calibri"/>
                <a:cs typeface="Calibri"/>
              </a:rPr>
              <a:t>the  </a:t>
            </a:r>
            <a:r>
              <a:rPr sz="2600" spc="-10" dirty="0">
                <a:latin typeface="Calibri"/>
                <a:cs typeface="Calibri"/>
              </a:rPr>
              <a:t>backpropagation </a:t>
            </a:r>
            <a:r>
              <a:rPr sz="2600" spc="-5" dirty="0">
                <a:latin typeface="Calibri"/>
                <a:cs typeface="Calibri"/>
              </a:rPr>
              <a:t>algorithm </a:t>
            </a:r>
            <a:r>
              <a:rPr sz="2600" spc="-15" dirty="0">
                <a:latin typeface="Calibri"/>
                <a:cs typeface="Calibri"/>
              </a:rPr>
              <a:t>to  incorporate </a:t>
            </a:r>
            <a:r>
              <a:rPr sz="2600" dirty="0">
                <a:latin typeface="Calibri"/>
                <a:cs typeface="Calibri"/>
              </a:rPr>
              <a:t>linear </a:t>
            </a:r>
            <a:r>
              <a:rPr sz="2600" spc="-15" dirty="0">
                <a:latin typeface="Calibri"/>
                <a:cs typeface="Calibri"/>
              </a:rPr>
              <a:t>constraints  </a:t>
            </a:r>
            <a:r>
              <a:rPr sz="2600" spc="-5" dirty="0">
                <a:latin typeface="Calibri"/>
                <a:cs typeface="Calibri"/>
              </a:rPr>
              <a:t>between </a:t>
            </a:r>
            <a:r>
              <a:rPr sz="2600" dirty="0">
                <a:latin typeface="Calibri"/>
                <a:cs typeface="Calibri"/>
              </a:rPr>
              <a:t>the</a:t>
            </a:r>
            <a:r>
              <a:rPr sz="2600" spc="-50" dirty="0">
                <a:latin typeface="Calibri"/>
                <a:cs typeface="Calibri"/>
              </a:rPr>
              <a:t> </a:t>
            </a:r>
            <a:r>
              <a:rPr sz="2600" spc="-10" dirty="0">
                <a:latin typeface="Calibri"/>
                <a:cs typeface="Calibri"/>
              </a:rPr>
              <a:t>weights.</a:t>
            </a:r>
            <a:endParaRPr sz="2600">
              <a:latin typeface="Calibri"/>
              <a:cs typeface="Calibri"/>
            </a:endParaRPr>
          </a:p>
          <a:p>
            <a:pPr marL="355600" marR="71120" indent="-343535">
              <a:lnSpc>
                <a:spcPct val="100000"/>
              </a:lnSpc>
              <a:spcBef>
                <a:spcPts val="625"/>
              </a:spcBef>
              <a:buFont typeface="Arial"/>
              <a:buChar char="•"/>
              <a:tabLst>
                <a:tab pos="355600" algn="l"/>
                <a:tab pos="356235" algn="l"/>
              </a:tabLst>
            </a:pPr>
            <a:r>
              <a:rPr sz="2600" spc="-50" dirty="0">
                <a:latin typeface="Calibri"/>
                <a:cs typeface="Calibri"/>
              </a:rPr>
              <a:t>We </a:t>
            </a:r>
            <a:r>
              <a:rPr sz="2600" spc="-10" dirty="0">
                <a:latin typeface="Calibri"/>
                <a:cs typeface="Calibri"/>
              </a:rPr>
              <a:t>compute </a:t>
            </a:r>
            <a:r>
              <a:rPr sz="2600" dirty="0">
                <a:latin typeface="Calibri"/>
                <a:cs typeface="Calibri"/>
              </a:rPr>
              <a:t>the </a:t>
            </a:r>
            <a:r>
              <a:rPr sz="2600" spc="-10" dirty="0">
                <a:latin typeface="Calibri"/>
                <a:cs typeface="Calibri"/>
              </a:rPr>
              <a:t>gradients </a:t>
            </a:r>
            <a:r>
              <a:rPr sz="2600" dirty="0">
                <a:latin typeface="Calibri"/>
                <a:cs typeface="Calibri"/>
              </a:rPr>
              <a:t>as  </a:t>
            </a:r>
            <a:r>
              <a:rPr sz="2600" spc="-5" dirty="0">
                <a:latin typeface="Calibri"/>
                <a:cs typeface="Calibri"/>
              </a:rPr>
              <a:t>usual, </a:t>
            </a:r>
            <a:r>
              <a:rPr sz="2600" dirty="0">
                <a:latin typeface="Calibri"/>
                <a:cs typeface="Calibri"/>
              </a:rPr>
              <a:t>and then </a:t>
            </a:r>
            <a:r>
              <a:rPr sz="2600" spc="-5" dirty="0">
                <a:latin typeface="Calibri"/>
                <a:cs typeface="Calibri"/>
              </a:rPr>
              <a:t>modify </a:t>
            </a:r>
            <a:r>
              <a:rPr sz="2600" dirty="0">
                <a:latin typeface="Calibri"/>
                <a:cs typeface="Calibri"/>
              </a:rPr>
              <a:t>the  </a:t>
            </a:r>
            <a:r>
              <a:rPr sz="2600" spc="-10" dirty="0">
                <a:latin typeface="Calibri"/>
                <a:cs typeface="Calibri"/>
              </a:rPr>
              <a:t>gradients </a:t>
            </a:r>
            <a:r>
              <a:rPr sz="2600" spc="-5" dirty="0">
                <a:latin typeface="Calibri"/>
                <a:cs typeface="Calibri"/>
              </a:rPr>
              <a:t>so that </a:t>
            </a:r>
            <a:r>
              <a:rPr sz="2600" dirty="0">
                <a:latin typeface="Calibri"/>
                <a:cs typeface="Calibri"/>
              </a:rPr>
              <a:t>they </a:t>
            </a:r>
            <a:r>
              <a:rPr sz="2600" spc="-5" dirty="0">
                <a:latin typeface="Calibri"/>
                <a:cs typeface="Calibri"/>
              </a:rPr>
              <a:t>satisfy  </a:t>
            </a:r>
            <a:r>
              <a:rPr sz="2600" dirty="0">
                <a:latin typeface="Calibri"/>
                <a:cs typeface="Calibri"/>
              </a:rPr>
              <a:t>the</a:t>
            </a:r>
            <a:r>
              <a:rPr sz="2600" spc="-20" dirty="0">
                <a:latin typeface="Calibri"/>
                <a:cs typeface="Calibri"/>
              </a:rPr>
              <a:t> </a:t>
            </a:r>
            <a:r>
              <a:rPr sz="2600" spc="-10" dirty="0">
                <a:latin typeface="Calibri"/>
                <a:cs typeface="Calibri"/>
              </a:rPr>
              <a:t>constraints.</a:t>
            </a:r>
            <a:endParaRPr sz="2600">
              <a:latin typeface="Calibri"/>
              <a:cs typeface="Calibri"/>
            </a:endParaRPr>
          </a:p>
          <a:p>
            <a:pPr marL="756285" marR="144145" indent="-287020">
              <a:lnSpc>
                <a:spcPct val="100000"/>
              </a:lnSpc>
              <a:spcBef>
                <a:spcPts val="565"/>
              </a:spcBef>
              <a:tabLst>
                <a:tab pos="756285" algn="l"/>
              </a:tabLst>
            </a:pPr>
            <a:r>
              <a:rPr sz="2200" spc="-5" dirty="0">
                <a:latin typeface="Arial"/>
                <a:cs typeface="Arial"/>
              </a:rPr>
              <a:t>–	</a:t>
            </a:r>
            <a:r>
              <a:rPr sz="2200" spc="-5" dirty="0">
                <a:latin typeface="Calibri"/>
                <a:cs typeface="Calibri"/>
              </a:rPr>
              <a:t>So if </a:t>
            </a:r>
            <a:r>
              <a:rPr sz="2200" spc="-10" dirty="0">
                <a:latin typeface="Calibri"/>
                <a:cs typeface="Calibri"/>
              </a:rPr>
              <a:t>the weights </a:t>
            </a:r>
            <a:r>
              <a:rPr sz="2200" spc="-15" dirty="0">
                <a:latin typeface="Calibri"/>
                <a:cs typeface="Calibri"/>
              </a:rPr>
              <a:t>started </a:t>
            </a:r>
            <a:r>
              <a:rPr sz="2200" spc="-10" dirty="0">
                <a:latin typeface="Calibri"/>
                <a:cs typeface="Calibri"/>
              </a:rPr>
              <a:t>off  satisfying </a:t>
            </a:r>
            <a:r>
              <a:rPr sz="2200" spc="-5" dirty="0">
                <a:latin typeface="Calibri"/>
                <a:cs typeface="Calibri"/>
              </a:rPr>
              <a:t>the </a:t>
            </a:r>
            <a:r>
              <a:rPr sz="2200" spc="-15" dirty="0">
                <a:latin typeface="Calibri"/>
                <a:cs typeface="Calibri"/>
              </a:rPr>
              <a:t>constraints, </a:t>
            </a:r>
            <a:r>
              <a:rPr sz="2200" spc="-10" dirty="0">
                <a:latin typeface="Calibri"/>
                <a:cs typeface="Calibri"/>
              </a:rPr>
              <a:t>they  </a:t>
            </a:r>
            <a:r>
              <a:rPr sz="2200" spc="-5" dirty="0">
                <a:latin typeface="Calibri"/>
                <a:cs typeface="Calibri"/>
              </a:rPr>
              <a:t>will </a:t>
            </a:r>
            <a:r>
              <a:rPr sz="2200" spc="-10" dirty="0">
                <a:latin typeface="Calibri"/>
                <a:cs typeface="Calibri"/>
              </a:rPr>
              <a:t>continue </a:t>
            </a:r>
            <a:r>
              <a:rPr sz="2200" spc="-20" dirty="0">
                <a:latin typeface="Calibri"/>
                <a:cs typeface="Calibri"/>
              </a:rPr>
              <a:t>to </a:t>
            </a:r>
            <a:r>
              <a:rPr sz="2200" spc="-10" dirty="0">
                <a:latin typeface="Calibri"/>
                <a:cs typeface="Calibri"/>
              </a:rPr>
              <a:t>satisfy</a:t>
            </a:r>
            <a:r>
              <a:rPr sz="2200" spc="15" dirty="0">
                <a:latin typeface="Calibri"/>
                <a:cs typeface="Calibri"/>
              </a:rPr>
              <a:t> </a:t>
            </a:r>
            <a:r>
              <a:rPr sz="2200" spc="-5" dirty="0">
                <a:latin typeface="Calibri"/>
                <a:cs typeface="Calibri"/>
              </a:rPr>
              <a:t>them.</a:t>
            </a:r>
            <a:endParaRPr sz="2200">
              <a:latin typeface="Calibri"/>
              <a:cs typeface="Calibri"/>
            </a:endParaRPr>
          </a:p>
        </p:txBody>
      </p:sp>
      <p:sp>
        <p:nvSpPr>
          <p:cNvPr id="4" name="object 4"/>
          <p:cNvSpPr txBox="1"/>
          <p:nvPr/>
        </p:nvSpPr>
        <p:spPr>
          <a:xfrm>
            <a:off x="5404471" y="1468159"/>
            <a:ext cx="2823210" cy="906780"/>
          </a:xfrm>
          <a:prstGeom prst="rect">
            <a:avLst/>
          </a:prstGeom>
        </p:spPr>
        <p:txBody>
          <a:bodyPr vert="horz" wrap="square" lIns="0" tIns="12065" rIns="0" bIns="0" rtlCol="0">
            <a:spAutoFit/>
          </a:bodyPr>
          <a:lstStyle/>
          <a:p>
            <a:pPr marL="50165" marR="30480" indent="-12700">
              <a:lnSpc>
                <a:spcPct val="125699"/>
              </a:lnSpc>
              <a:spcBef>
                <a:spcPts val="95"/>
              </a:spcBef>
              <a:tabLst>
                <a:tab pos="474345" algn="l"/>
                <a:tab pos="504825" algn="l"/>
                <a:tab pos="1438910" algn="l"/>
                <a:tab pos="1938655" algn="l"/>
              </a:tabLst>
            </a:pPr>
            <a:r>
              <a:rPr sz="2300" i="1" spc="-20" dirty="0">
                <a:latin typeface="Times New Roman"/>
                <a:cs typeface="Times New Roman"/>
              </a:rPr>
              <a:t>To	</a:t>
            </a:r>
            <a:r>
              <a:rPr sz="2300" i="1" spc="-25" dirty="0">
                <a:latin typeface="Times New Roman"/>
                <a:cs typeface="Times New Roman"/>
              </a:rPr>
              <a:t>constrain</a:t>
            </a:r>
            <a:r>
              <a:rPr sz="2300" i="1" spc="-160" dirty="0">
                <a:latin typeface="Times New Roman"/>
                <a:cs typeface="Times New Roman"/>
              </a:rPr>
              <a:t> </a:t>
            </a:r>
            <a:r>
              <a:rPr sz="2300" spc="-5" dirty="0">
                <a:latin typeface="Times New Roman"/>
                <a:cs typeface="Times New Roman"/>
              </a:rPr>
              <a:t>:	</a:t>
            </a:r>
            <a:r>
              <a:rPr sz="2300" i="1" spc="-105" dirty="0">
                <a:latin typeface="Times New Roman"/>
                <a:cs typeface="Times New Roman"/>
              </a:rPr>
              <a:t>w</a:t>
            </a:r>
            <a:r>
              <a:rPr sz="2400" spc="-157" baseline="-20833" dirty="0">
                <a:latin typeface="Times New Roman"/>
                <a:cs typeface="Times New Roman"/>
              </a:rPr>
              <a:t>1 </a:t>
            </a:r>
            <a:r>
              <a:rPr sz="2300" spc="-5" dirty="0">
                <a:latin typeface="Symbol"/>
                <a:cs typeface="Symbol"/>
              </a:rPr>
              <a:t></a:t>
            </a:r>
            <a:r>
              <a:rPr sz="2300" spc="-5" dirty="0">
                <a:latin typeface="Times New Roman"/>
                <a:cs typeface="Times New Roman"/>
              </a:rPr>
              <a:t> </a:t>
            </a:r>
            <a:r>
              <a:rPr sz="2300" i="1" spc="-25" dirty="0">
                <a:latin typeface="Times New Roman"/>
                <a:cs typeface="Times New Roman"/>
              </a:rPr>
              <a:t>w</a:t>
            </a:r>
            <a:r>
              <a:rPr sz="2400" spc="-37" baseline="-20833" dirty="0">
                <a:latin typeface="Times New Roman"/>
                <a:cs typeface="Times New Roman"/>
              </a:rPr>
              <a:t>2  </a:t>
            </a:r>
            <a:r>
              <a:rPr sz="2300" i="1" spc="-25" dirty="0">
                <a:latin typeface="Times New Roman"/>
                <a:cs typeface="Times New Roman"/>
              </a:rPr>
              <a:t>we		</a:t>
            </a:r>
            <a:r>
              <a:rPr sz="2300" i="1" spc="-30" dirty="0">
                <a:latin typeface="Times New Roman"/>
                <a:cs typeface="Times New Roman"/>
              </a:rPr>
              <a:t>need</a:t>
            </a:r>
            <a:r>
              <a:rPr sz="2300" i="1" spc="-95" dirty="0">
                <a:latin typeface="Times New Roman"/>
                <a:cs typeface="Times New Roman"/>
              </a:rPr>
              <a:t> </a:t>
            </a:r>
            <a:r>
              <a:rPr sz="2300" spc="-5" dirty="0">
                <a:latin typeface="Times New Roman"/>
                <a:cs typeface="Times New Roman"/>
              </a:rPr>
              <a:t>:	</a:t>
            </a:r>
            <a:r>
              <a:rPr sz="2300" spc="-85" dirty="0">
                <a:latin typeface="Symbol"/>
                <a:cs typeface="Symbol"/>
              </a:rPr>
              <a:t></a:t>
            </a:r>
            <a:r>
              <a:rPr sz="2300" i="1" spc="-85" dirty="0">
                <a:latin typeface="Times New Roman"/>
                <a:cs typeface="Times New Roman"/>
              </a:rPr>
              <a:t>w</a:t>
            </a:r>
            <a:r>
              <a:rPr sz="2400" spc="-127" baseline="-20833" dirty="0">
                <a:latin typeface="Times New Roman"/>
                <a:cs typeface="Times New Roman"/>
              </a:rPr>
              <a:t>1 </a:t>
            </a:r>
            <a:r>
              <a:rPr sz="2300" spc="-5" dirty="0">
                <a:latin typeface="Symbol"/>
                <a:cs typeface="Symbol"/>
              </a:rPr>
              <a:t></a:t>
            </a:r>
            <a:r>
              <a:rPr sz="2300" spc="-280" dirty="0">
                <a:latin typeface="Times New Roman"/>
                <a:cs typeface="Times New Roman"/>
              </a:rPr>
              <a:t> </a:t>
            </a:r>
            <a:r>
              <a:rPr sz="2300" spc="-35" dirty="0">
                <a:latin typeface="Symbol"/>
                <a:cs typeface="Symbol"/>
              </a:rPr>
              <a:t></a:t>
            </a:r>
            <a:r>
              <a:rPr sz="2300" i="1" spc="-35" dirty="0">
                <a:latin typeface="Times New Roman"/>
                <a:cs typeface="Times New Roman"/>
              </a:rPr>
              <a:t>w</a:t>
            </a:r>
            <a:r>
              <a:rPr sz="2400" spc="-52" baseline="-20833" dirty="0">
                <a:latin typeface="Times New Roman"/>
                <a:cs typeface="Times New Roman"/>
              </a:rPr>
              <a:t>2</a:t>
            </a:r>
            <a:endParaRPr sz="2400" baseline="-20833">
              <a:latin typeface="Times New Roman"/>
              <a:cs typeface="Times New Roman"/>
            </a:endParaRPr>
          </a:p>
        </p:txBody>
      </p:sp>
      <p:sp>
        <p:nvSpPr>
          <p:cNvPr id="5" name="object 5"/>
          <p:cNvSpPr txBox="1"/>
          <p:nvPr/>
        </p:nvSpPr>
        <p:spPr>
          <a:xfrm>
            <a:off x="5356318" y="2955393"/>
            <a:ext cx="994410" cy="378460"/>
          </a:xfrm>
          <a:prstGeom prst="rect">
            <a:avLst/>
          </a:prstGeom>
        </p:spPr>
        <p:txBody>
          <a:bodyPr vert="horz" wrap="square" lIns="0" tIns="13970" rIns="0" bIns="0" rtlCol="0">
            <a:spAutoFit/>
          </a:bodyPr>
          <a:lstStyle/>
          <a:p>
            <a:pPr marL="12700">
              <a:lnSpc>
                <a:spcPct val="100000"/>
              </a:lnSpc>
              <a:spcBef>
                <a:spcPts val="110"/>
              </a:spcBef>
            </a:pPr>
            <a:r>
              <a:rPr sz="2300" i="1" spc="-150" dirty="0">
                <a:latin typeface="Times New Roman"/>
                <a:cs typeface="Times New Roman"/>
              </a:rPr>
              <a:t>compute</a:t>
            </a:r>
            <a:r>
              <a:rPr sz="2300" i="1" spc="-330" dirty="0">
                <a:latin typeface="Times New Roman"/>
                <a:cs typeface="Times New Roman"/>
              </a:rPr>
              <a:t> </a:t>
            </a:r>
            <a:r>
              <a:rPr sz="2300" spc="-85" dirty="0">
                <a:latin typeface="Times New Roman"/>
                <a:cs typeface="Times New Roman"/>
              </a:rPr>
              <a:t>:</a:t>
            </a:r>
            <a:endParaRPr sz="2300">
              <a:latin typeface="Times New Roman"/>
              <a:cs typeface="Times New Roman"/>
            </a:endParaRPr>
          </a:p>
        </p:txBody>
      </p:sp>
      <p:sp>
        <p:nvSpPr>
          <p:cNvPr id="6" name="object 6"/>
          <p:cNvSpPr/>
          <p:nvPr/>
        </p:nvSpPr>
        <p:spPr>
          <a:xfrm>
            <a:off x="6567020" y="3197486"/>
            <a:ext cx="389255" cy="0"/>
          </a:xfrm>
          <a:custGeom>
            <a:avLst/>
            <a:gdLst/>
            <a:ahLst/>
            <a:cxnLst/>
            <a:rect l="l" t="t" r="r" b="b"/>
            <a:pathLst>
              <a:path w="389254">
                <a:moveTo>
                  <a:pt x="0" y="0"/>
                </a:moveTo>
                <a:lnTo>
                  <a:pt x="0" y="0"/>
                </a:lnTo>
                <a:lnTo>
                  <a:pt x="388870" y="0"/>
                </a:lnTo>
              </a:path>
            </a:pathLst>
          </a:custGeom>
          <a:ln w="12643">
            <a:solidFill>
              <a:srgbClr val="000000"/>
            </a:solidFill>
          </a:ln>
        </p:spPr>
        <p:txBody>
          <a:bodyPr wrap="square" lIns="0" tIns="0" rIns="0" bIns="0" rtlCol="0"/>
          <a:lstStyle/>
          <a:p>
            <a:endParaRPr/>
          </a:p>
        </p:txBody>
      </p:sp>
      <p:sp>
        <p:nvSpPr>
          <p:cNvPr id="7" name="object 7"/>
          <p:cNvSpPr txBox="1"/>
          <p:nvPr/>
        </p:nvSpPr>
        <p:spPr>
          <a:xfrm>
            <a:off x="7194086" y="2955393"/>
            <a:ext cx="407034" cy="378460"/>
          </a:xfrm>
          <a:prstGeom prst="rect">
            <a:avLst/>
          </a:prstGeom>
        </p:spPr>
        <p:txBody>
          <a:bodyPr vert="horz" wrap="square" lIns="0" tIns="13970" rIns="0" bIns="0" rtlCol="0">
            <a:spAutoFit/>
          </a:bodyPr>
          <a:lstStyle/>
          <a:p>
            <a:pPr marL="12700">
              <a:lnSpc>
                <a:spcPct val="100000"/>
              </a:lnSpc>
              <a:spcBef>
                <a:spcPts val="110"/>
              </a:spcBef>
            </a:pPr>
            <a:r>
              <a:rPr sz="2300" i="1" spc="-155" dirty="0">
                <a:latin typeface="Times New Roman"/>
                <a:cs typeface="Times New Roman"/>
              </a:rPr>
              <a:t>a</a:t>
            </a:r>
            <a:r>
              <a:rPr sz="2300" i="1" spc="-160" dirty="0">
                <a:latin typeface="Times New Roman"/>
                <a:cs typeface="Times New Roman"/>
              </a:rPr>
              <a:t>n</a:t>
            </a:r>
            <a:r>
              <a:rPr sz="2300" i="1" spc="-150" dirty="0">
                <a:latin typeface="Times New Roman"/>
                <a:cs typeface="Times New Roman"/>
              </a:rPr>
              <a:t>d</a:t>
            </a:r>
            <a:endParaRPr sz="2300">
              <a:latin typeface="Times New Roman"/>
              <a:cs typeface="Times New Roman"/>
            </a:endParaRPr>
          </a:p>
        </p:txBody>
      </p:sp>
      <p:sp>
        <p:nvSpPr>
          <p:cNvPr id="8" name="object 8"/>
          <p:cNvSpPr txBox="1"/>
          <p:nvPr/>
        </p:nvSpPr>
        <p:spPr>
          <a:xfrm>
            <a:off x="6598747" y="2778995"/>
            <a:ext cx="1604010" cy="378460"/>
          </a:xfrm>
          <a:prstGeom prst="rect">
            <a:avLst/>
          </a:prstGeom>
        </p:spPr>
        <p:txBody>
          <a:bodyPr vert="horz" wrap="square" lIns="0" tIns="13970" rIns="0" bIns="0" rtlCol="0">
            <a:spAutoFit/>
          </a:bodyPr>
          <a:lstStyle/>
          <a:p>
            <a:pPr marL="12700">
              <a:lnSpc>
                <a:spcPct val="100000"/>
              </a:lnSpc>
              <a:spcBef>
                <a:spcPts val="110"/>
              </a:spcBef>
              <a:tabLst>
                <a:tab pos="1309370" algn="l"/>
              </a:tabLst>
            </a:pPr>
            <a:r>
              <a:rPr sz="2300" spc="-150" dirty="0">
                <a:latin typeface="Symbol"/>
                <a:cs typeface="Symbol"/>
              </a:rPr>
              <a:t></a:t>
            </a:r>
            <a:r>
              <a:rPr sz="2300" i="1" spc="-180" dirty="0">
                <a:latin typeface="Times New Roman"/>
                <a:cs typeface="Times New Roman"/>
              </a:rPr>
              <a:t>E</a:t>
            </a:r>
            <a:r>
              <a:rPr sz="2300" i="1" dirty="0">
                <a:latin typeface="Times New Roman"/>
                <a:cs typeface="Times New Roman"/>
              </a:rPr>
              <a:t>	</a:t>
            </a:r>
            <a:r>
              <a:rPr sz="2300" spc="-150" dirty="0">
                <a:latin typeface="Symbol"/>
                <a:cs typeface="Symbol"/>
              </a:rPr>
              <a:t></a:t>
            </a:r>
            <a:r>
              <a:rPr sz="2300" i="1" spc="-180" dirty="0">
                <a:latin typeface="Times New Roman"/>
                <a:cs typeface="Times New Roman"/>
              </a:rPr>
              <a:t>E</a:t>
            </a:r>
            <a:endParaRPr sz="2300">
              <a:latin typeface="Times New Roman"/>
              <a:cs typeface="Times New Roman"/>
            </a:endParaRPr>
          </a:p>
        </p:txBody>
      </p:sp>
      <p:sp>
        <p:nvSpPr>
          <p:cNvPr id="9" name="object 9"/>
          <p:cNvSpPr txBox="1"/>
          <p:nvPr/>
        </p:nvSpPr>
        <p:spPr>
          <a:xfrm>
            <a:off x="6520915" y="3190219"/>
            <a:ext cx="1764664" cy="378460"/>
          </a:xfrm>
          <a:prstGeom prst="rect">
            <a:avLst/>
          </a:prstGeom>
        </p:spPr>
        <p:txBody>
          <a:bodyPr vert="horz" wrap="square" lIns="0" tIns="13970" rIns="0" bIns="0" rtlCol="0">
            <a:spAutoFit/>
          </a:bodyPr>
          <a:lstStyle/>
          <a:p>
            <a:pPr marL="50800">
              <a:lnSpc>
                <a:spcPct val="100000"/>
              </a:lnSpc>
              <a:spcBef>
                <a:spcPts val="110"/>
              </a:spcBef>
              <a:tabLst>
                <a:tab pos="1330960" algn="l"/>
              </a:tabLst>
            </a:pPr>
            <a:r>
              <a:rPr sz="2300" spc="-210" dirty="0">
                <a:latin typeface="Symbol"/>
                <a:cs typeface="Symbol"/>
              </a:rPr>
              <a:t></a:t>
            </a:r>
            <a:r>
              <a:rPr sz="2300" i="1" spc="-210" dirty="0">
                <a:latin typeface="Times New Roman"/>
                <a:cs typeface="Times New Roman"/>
              </a:rPr>
              <a:t>w</a:t>
            </a:r>
            <a:r>
              <a:rPr sz="2400" spc="-315" baseline="-20833" dirty="0">
                <a:latin typeface="Times New Roman"/>
                <a:cs typeface="Times New Roman"/>
              </a:rPr>
              <a:t>1	</a:t>
            </a:r>
            <a:r>
              <a:rPr sz="2300" spc="-155" dirty="0">
                <a:latin typeface="Symbol"/>
                <a:cs typeface="Symbol"/>
              </a:rPr>
              <a:t></a:t>
            </a:r>
            <a:r>
              <a:rPr sz="2300" i="1" spc="-155" dirty="0">
                <a:latin typeface="Times New Roman"/>
                <a:cs typeface="Times New Roman"/>
              </a:rPr>
              <a:t>w</a:t>
            </a:r>
            <a:r>
              <a:rPr sz="2400" spc="-232" baseline="-20833" dirty="0">
                <a:latin typeface="Times New Roman"/>
                <a:cs typeface="Times New Roman"/>
              </a:rPr>
              <a:t>2</a:t>
            </a:r>
            <a:endParaRPr sz="2400" baseline="-20833">
              <a:latin typeface="Times New Roman"/>
              <a:cs typeface="Times New Roman"/>
            </a:endParaRPr>
          </a:p>
        </p:txBody>
      </p:sp>
      <p:sp>
        <p:nvSpPr>
          <p:cNvPr id="10" name="object 10"/>
          <p:cNvSpPr/>
          <p:nvPr/>
        </p:nvSpPr>
        <p:spPr>
          <a:xfrm>
            <a:off x="7847584" y="3197486"/>
            <a:ext cx="421005" cy="0"/>
          </a:xfrm>
          <a:custGeom>
            <a:avLst/>
            <a:gdLst/>
            <a:ahLst/>
            <a:cxnLst/>
            <a:rect l="l" t="t" r="r" b="b"/>
            <a:pathLst>
              <a:path w="421004">
                <a:moveTo>
                  <a:pt x="0" y="0"/>
                </a:moveTo>
                <a:lnTo>
                  <a:pt x="0" y="0"/>
                </a:lnTo>
                <a:lnTo>
                  <a:pt x="420685" y="0"/>
                </a:lnTo>
              </a:path>
            </a:pathLst>
          </a:custGeom>
          <a:ln w="12643">
            <a:solidFill>
              <a:srgbClr val="000000"/>
            </a:solidFill>
          </a:ln>
        </p:spPr>
        <p:txBody>
          <a:bodyPr wrap="square" lIns="0" tIns="0" rIns="0" bIns="0" rtlCol="0"/>
          <a:lstStyle/>
          <a:p>
            <a:endParaRPr/>
          </a:p>
        </p:txBody>
      </p:sp>
      <p:sp>
        <p:nvSpPr>
          <p:cNvPr id="11" name="object 11"/>
          <p:cNvSpPr txBox="1"/>
          <p:nvPr/>
        </p:nvSpPr>
        <p:spPr>
          <a:xfrm>
            <a:off x="5354752" y="4247467"/>
            <a:ext cx="364490" cy="378460"/>
          </a:xfrm>
          <a:prstGeom prst="rect">
            <a:avLst/>
          </a:prstGeom>
        </p:spPr>
        <p:txBody>
          <a:bodyPr vert="horz" wrap="square" lIns="0" tIns="13970" rIns="0" bIns="0" rtlCol="0">
            <a:spAutoFit/>
          </a:bodyPr>
          <a:lstStyle/>
          <a:p>
            <a:pPr marL="12700">
              <a:lnSpc>
                <a:spcPct val="100000"/>
              </a:lnSpc>
              <a:spcBef>
                <a:spcPts val="110"/>
              </a:spcBef>
            </a:pPr>
            <a:r>
              <a:rPr sz="2300" i="1" spc="-155" dirty="0">
                <a:latin typeface="Times New Roman"/>
                <a:cs typeface="Times New Roman"/>
              </a:rPr>
              <a:t>u</a:t>
            </a:r>
            <a:r>
              <a:rPr sz="2300" i="1" spc="-125" dirty="0">
                <a:latin typeface="Times New Roman"/>
                <a:cs typeface="Times New Roman"/>
              </a:rPr>
              <a:t>s</a:t>
            </a:r>
            <a:r>
              <a:rPr sz="2300" i="1" spc="-130" dirty="0">
                <a:latin typeface="Times New Roman"/>
                <a:cs typeface="Times New Roman"/>
              </a:rPr>
              <a:t>e</a:t>
            </a:r>
            <a:endParaRPr sz="2300">
              <a:latin typeface="Times New Roman"/>
              <a:cs typeface="Times New Roman"/>
            </a:endParaRPr>
          </a:p>
        </p:txBody>
      </p:sp>
      <p:sp>
        <p:nvSpPr>
          <p:cNvPr id="12" name="object 12"/>
          <p:cNvSpPr txBox="1"/>
          <p:nvPr/>
        </p:nvSpPr>
        <p:spPr>
          <a:xfrm>
            <a:off x="5957626" y="4071069"/>
            <a:ext cx="989330" cy="378460"/>
          </a:xfrm>
          <a:prstGeom prst="rect">
            <a:avLst/>
          </a:prstGeom>
        </p:spPr>
        <p:txBody>
          <a:bodyPr vert="horz" wrap="square" lIns="0" tIns="13970" rIns="0" bIns="0" rtlCol="0">
            <a:spAutoFit/>
          </a:bodyPr>
          <a:lstStyle/>
          <a:p>
            <a:pPr marL="38100">
              <a:lnSpc>
                <a:spcPct val="100000"/>
              </a:lnSpc>
              <a:spcBef>
                <a:spcPts val="110"/>
              </a:spcBef>
            </a:pPr>
            <a:r>
              <a:rPr sz="2300" spc="-175" dirty="0">
                <a:latin typeface="Symbol"/>
                <a:cs typeface="Symbol"/>
              </a:rPr>
              <a:t></a:t>
            </a:r>
            <a:r>
              <a:rPr sz="2300" i="1" spc="-175" dirty="0">
                <a:latin typeface="Times New Roman"/>
                <a:cs typeface="Times New Roman"/>
              </a:rPr>
              <a:t>E </a:t>
            </a:r>
            <a:r>
              <a:rPr sz="3450" spc="-240" baseline="-33816" dirty="0">
                <a:latin typeface="Symbol"/>
                <a:cs typeface="Symbol"/>
              </a:rPr>
              <a:t></a:t>
            </a:r>
            <a:r>
              <a:rPr sz="3450" spc="322" baseline="-33816" dirty="0">
                <a:latin typeface="Times New Roman"/>
                <a:cs typeface="Times New Roman"/>
              </a:rPr>
              <a:t> </a:t>
            </a:r>
            <a:r>
              <a:rPr sz="2300" spc="-170" dirty="0">
                <a:latin typeface="Symbol"/>
                <a:cs typeface="Symbol"/>
              </a:rPr>
              <a:t></a:t>
            </a:r>
            <a:r>
              <a:rPr sz="2300" i="1" spc="-170" dirty="0">
                <a:latin typeface="Times New Roman"/>
                <a:cs typeface="Times New Roman"/>
              </a:rPr>
              <a:t>E</a:t>
            </a:r>
            <a:endParaRPr sz="2300">
              <a:latin typeface="Times New Roman"/>
              <a:cs typeface="Times New Roman"/>
            </a:endParaRPr>
          </a:p>
        </p:txBody>
      </p:sp>
      <p:sp>
        <p:nvSpPr>
          <p:cNvPr id="13" name="object 13"/>
          <p:cNvSpPr/>
          <p:nvPr/>
        </p:nvSpPr>
        <p:spPr>
          <a:xfrm>
            <a:off x="5949720" y="4489560"/>
            <a:ext cx="390525" cy="0"/>
          </a:xfrm>
          <a:custGeom>
            <a:avLst/>
            <a:gdLst/>
            <a:ahLst/>
            <a:cxnLst/>
            <a:rect l="l" t="t" r="r" b="b"/>
            <a:pathLst>
              <a:path w="390525">
                <a:moveTo>
                  <a:pt x="0" y="0"/>
                </a:moveTo>
                <a:lnTo>
                  <a:pt x="0" y="0"/>
                </a:lnTo>
                <a:lnTo>
                  <a:pt x="390449" y="0"/>
                </a:lnTo>
              </a:path>
            </a:pathLst>
          </a:custGeom>
          <a:ln w="12643">
            <a:solidFill>
              <a:srgbClr val="000000"/>
            </a:solidFill>
          </a:ln>
        </p:spPr>
        <p:txBody>
          <a:bodyPr wrap="square" lIns="0" tIns="0" rIns="0" bIns="0" rtlCol="0"/>
          <a:lstStyle/>
          <a:p>
            <a:endParaRPr/>
          </a:p>
        </p:txBody>
      </p:sp>
      <p:sp>
        <p:nvSpPr>
          <p:cNvPr id="14" name="object 14"/>
          <p:cNvSpPr txBox="1"/>
          <p:nvPr/>
        </p:nvSpPr>
        <p:spPr>
          <a:xfrm>
            <a:off x="5916337" y="4480486"/>
            <a:ext cx="1075690" cy="378460"/>
          </a:xfrm>
          <a:prstGeom prst="rect">
            <a:avLst/>
          </a:prstGeom>
        </p:spPr>
        <p:txBody>
          <a:bodyPr vert="horz" wrap="square" lIns="0" tIns="13970" rIns="0" bIns="0" rtlCol="0">
            <a:spAutoFit/>
          </a:bodyPr>
          <a:lstStyle/>
          <a:p>
            <a:pPr marL="38100">
              <a:lnSpc>
                <a:spcPct val="100000"/>
              </a:lnSpc>
              <a:spcBef>
                <a:spcPts val="110"/>
              </a:spcBef>
              <a:tabLst>
                <a:tab pos="655320" algn="l"/>
              </a:tabLst>
            </a:pPr>
            <a:r>
              <a:rPr sz="2300" spc="-204" dirty="0">
                <a:latin typeface="Symbol"/>
                <a:cs typeface="Symbol"/>
              </a:rPr>
              <a:t></a:t>
            </a:r>
            <a:r>
              <a:rPr sz="2300" i="1" spc="-204" dirty="0">
                <a:latin typeface="Times New Roman"/>
                <a:cs typeface="Times New Roman"/>
              </a:rPr>
              <a:t>w</a:t>
            </a:r>
            <a:r>
              <a:rPr sz="2400" spc="-307" baseline="-20833" dirty="0">
                <a:latin typeface="Times New Roman"/>
                <a:cs typeface="Times New Roman"/>
              </a:rPr>
              <a:t>1	</a:t>
            </a:r>
            <a:r>
              <a:rPr sz="2300" spc="-155" dirty="0">
                <a:latin typeface="Symbol"/>
                <a:cs typeface="Symbol"/>
              </a:rPr>
              <a:t></a:t>
            </a:r>
            <a:r>
              <a:rPr sz="2300" i="1" spc="-155" dirty="0">
                <a:latin typeface="Times New Roman"/>
                <a:cs typeface="Times New Roman"/>
              </a:rPr>
              <a:t>w</a:t>
            </a:r>
            <a:r>
              <a:rPr sz="2400" spc="-232" baseline="-20833" dirty="0">
                <a:latin typeface="Times New Roman"/>
                <a:cs typeface="Times New Roman"/>
              </a:rPr>
              <a:t>2</a:t>
            </a:r>
            <a:endParaRPr sz="2400" baseline="-20833">
              <a:latin typeface="Times New Roman"/>
              <a:cs typeface="Times New Roman"/>
            </a:endParaRPr>
          </a:p>
        </p:txBody>
      </p:sp>
      <p:sp>
        <p:nvSpPr>
          <p:cNvPr id="15" name="object 15"/>
          <p:cNvSpPr/>
          <p:nvPr/>
        </p:nvSpPr>
        <p:spPr>
          <a:xfrm>
            <a:off x="6567020" y="4489560"/>
            <a:ext cx="421005" cy="0"/>
          </a:xfrm>
          <a:custGeom>
            <a:avLst/>
            <a:gdLst/>
            <a:ahLst/>
            <a:cxnLst/>
            <a:rect l="l" t="t" r="r" b="b"/>
            <a:pathLst>
              <a:path w="421004">
                <a:moveTo>
                  <a:pt x="0" y="0"/>
                </a:moveTo>
                <a:lnTo>
                  <a:pt x="0" y="0"/>
                </a:lnTo>
                <a:lnTo>
                  <a:pt x="420769" y="0"/>
                </a:lnTo>
              </a:path>
            </a:pathLst>
          </a:custGeom>
          <a:ln w="12643">
            <a:solidFill>
              <a:srgbClr val="000000"/>
            </a:solidFill>
          </a:ln>
        </p:spPr>
        <p:txBody>
          <a:bodyPr wrap="square" lIns="0" tIns="0" rIns="0" bIns="0" rtlCol="0"/>
          <a:lstStyle/>
          <a:p>
            <a:endParaRPr/>
          </a:p>
        </p:txBody>
      </p:sp>
      <p:sp>
        <p:nvSpPr>
          <p:cNvPr id="16" name="object 16"/>
          <p:cNvSpPr txBox="1"/>
          <p:nvPr/>
        </p:nvSpPr>
        <p:spPr>
          <a:xfrm>
            <a:off x="7239769" y="4247467"/>
            <a:ext cx="1450340" cy="378460"/>
          </a:xfrm>
          <a:prstGeom prst="rect">
            <a:avLst/>
          </a:prstGeom>
        </p:spPr>
        <p:txBody>
          <a:bodyPr vert="horz" wrap="square" lIns="0" tIns="13970" rIns="0" bIns="0" rtlCol="0">
            <a:spAutoFit/>
          </a:bodyPr>
          <a:lstStyle/>
          <a:p>
            <a:pPr marL="38100">
              <a:lnSpc>
                <a:spcPct val="100000"/>
              </a:lnSpc>
              <a:spcBef>
                <a:spcPts val="110"/>
              </a:spcBef>
            </a:pPr>
            <a:r>
              <a:rPr sz="2300" i="1" spc="-120" dirty="0">
                <a:latin typeface="Times New Roman"/>
                <a:cs typeface="Times New Roman"/>
              </a:rPr>
              <a:t>for </a:t>
            </a:r>
            <a:r>
              <a:rPr sz="2300" i="1" spc="-229" dirty="0">
                <a:latin typeface="Times New Roman"/>
                <a:cs typeface="Times New Roman"/>
              </a:rPr>
              <a:t>w</a:t>
            </a:r>
            <a:r>
              <a:rPr sz="2400" spc="-345" baseline="-20833" dirty="0">
                <a:latin typeface="Times New Roman"/>
                <a:cs typeface="Times New Roman"/>
              </a:rPr>
              <a:t>1 </a:t>
            </a:r>
            <a:r>
              <a:rPr sz="2300" i="1" spc="-155" dirty="0">
                <a:latin typeface="Times New Roman"/>
                <a:cs typeface="Times New Roman"/>
              </a:rPr>
              <a:t>and</a:t>
            </a:r>
            <a:r>
              <a:rPr sz="2300" i="1" spc="-15" dirty="0">
                <a:latin typeface="Times New Roman"/>
                <a:cs typeface="Times New Roman"/>
              </a:rPr>
              <a:t> </a:t>
            </a:r>
            <a:r>
              <a:rPr sz="2300" i="1" spc="-165" dirty="0">
                <a:latin typeface="Times New Roman"/>
                <a:cs typeface="Times New Roman"/>
              </a:rPr>
              <a:t>w</a:t>
            </a:r>
            <a:r>
              <a:rPr sz="2400" spc="-247" baseline="-20833" dirty="0">
                <a:latin typeface="Times New Roman"/>
                <a:cs typeface="Times New Roman"/>
              </a:rPr>
              <a:t>2</a:t>
            </a:r>
            <a:endParaRPr sz="2400" baseline="-20833">
              <a:latin typeface="Times New Roman"/>
              <a:cs typeface="Times New Roman"/>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6368" y="417067"/>
            <a:ext cx="7654925" cy="452120"/>
          </a:xfrm>
          <a:prstGeom prst="rect">
            <a:avLst/>
          </a:prstGeom>
        </p:spPr>
        <p:txBody>
          <a:bodyPr vert="horz" wrap="square" lIns="0" tIns="12065" rIns="0" bIns="0" rtlCol="0">
            <a:spAutoFit/>
          </a:bodyPr>
          <a:lstStyle/>
          <a:p>
            <a:pPr marL="12700">
              <a:lnSpc>
                <a:spcPct val="100000"/>
              </a:lnSpc>
              <a:spcBef>
                <a:spcPts val="95"/>
              </a:spcBef>
            </a:pPr>
            <a:r>
              <a:rPr sz="2800" spc="-10" dirty="0"/>
              <a:t>What does </a:t>
            </a:r>
            <a:r>
              <a:rPr sz="2800" spc="-15" dirty="0"/>
              <a:t>replicating </a:t>
            </a:r>
            <a:r>
              <a:rPr sz="2800" spc="-5" dirty="0"/>
              <a:t>the </a:t>
            </a:r>
            <a:r>
              <a:rPr sz="2800" spc="-25" dirty="0"/>
              <a:t>feature </a:t>
            </a:r>
            <a:r>
              <a:rPr sz="2800" spc="-20" dirty="0"/>
              <a:t>detectors</a:t>
            </a:r>
            <a:r>
              <a:rPr sz="2800" spc="125" dirty="0"/>
              <a:t> </a:t>
            </a:r>
            <a:r>
              <a:rPr sz="2800" spc="-10" dirty="0"/>
              <a:t>achieve?</a:t>
            </a:r>
            <a:endParaRPr sz="2800"/>
          </a:p>
        </p:txBody>
      </p:sp>
      <p:sp>
        <p:nvSpPr>
          <p:cNvPr id="3" name="object 3"/>
          <p:cNvSpPr txBox="1"/>
          <p:nvPr/>
        </p:nvSpPr>
        <p:spPr>
          <a:xfrm>
            <a:off x="471017" y="1005585"/>
            <a:ext cx="7557770" cy="1049655"/>
          </a:xfrm>
          <a:prstGeom prst="rect">
            <a:avLst/>
          </a:prstGeom>
        </p:spPr>
        <p:txBody>
          <a:bodyPr vert="horz" wrap="square" lIns="0" tIns="53975" rIns="0" bIns="0" rtlCol="0">
            <a:spAutoFit/>
          </a:bodyPr>
          <a:lstStyle/>
          <a:p>
            <a:pPr marL="354965" marR="5080" indent="-342900">
              <a:lnSpc>
                <a:spcPts val="2590"/>
              </a:lnSpc>
              <a:spcBef>
                <a:spcPts val="425"/>
              </a:spcBef>
              <a:buFont typeface="Arial"/>
              <a:buChar char="•"/>
              <a:tabLst>
                <a:tab pos="354965" algn="l"/>
                <a:tab pos="355600" algn="l"/>
              </a:tabLst>
            </a:pPr>
            <a:r>
              <a:rPr sz="2400" spc="-15" dirty="0">
                <a:solidFill>
                  <a:srgbClr val="000090"/>
                </a:solidFill>
                <a:latin typeface="Calibri"/>
                <a:cs typeface="Calibri"/>
              </a:rPr>
              <a:t>Equivariant </a:t>
            </a:r>
            <a:r>
              <a:rPr sz="2400" dirty="0">
                <a:solidFill>
                  <a:srgbClr val="000090"/>
                </a:solidFill>
                <a:latin typeface="Calibri"/>
                <a:cs typeface="Calibri"/>
              </a:rPr>
              <a:t>activities: </a:t>
            </a:r>
            <a:r>
              <a:rPr sz="2400" spc="-10" dirty="0">
                <a:latin typeface="Calibri"/>
                <a:cs typeface="Calibri"/>
              </a:rPr>
              <a:t>Replicated </a:t>
            </a:r>
            <a:r>
              <a:rPr sz="2400" spc="-15" dirty="0">
                <a:latin typeface="Calibri"/>
                <a:cs typeface="Calibri"/>
              </a:rPr>
              <a:t>features </a:t>
            </a:r>
            <a:r>
              <a:rPr sz="2400" spc="-5" dirty="0">
                <a:latin typeface="Calibri"/>
                <a:cs typeface="Calibri"/>
              </a:rPr>
              <a:t>do </a:t>
            </a:r>
            <a:r>
              <a:rPr sz="2400" spc="-5" dirty="0">
                <a:solidFill>
                  <a:srgbClr val="FF0000"/>
                </a:solidFill>
                <a:latin typeface="Calibri"/>
                <a:cs typeface="Calibri"/>
              </a:rPr>
              <a:t>not </a:t>
            </a:r>
            <a:r>
              <a:rPr sz="2400" spc="-20" dirty="0">
                <a:latin typeface="Calibri"/>
                <a:cs typeface="Calibri"/>
              </a:rPr>
              <a:t>make </a:t>
            </a:r>
            <a:r>
              <a:rPr sz="2400" dirty="0">
                <a:latin typeface="Calibri"/>
                <a:cs typeface="Calibri"/>
              </a:rPr>
              <a:t>the  </a:t>
            </a:r>
            <a:r>
              <a:rPr sz="2400" spc="-10" dirty="0">
                <a:latin typeface="Calibri"/>
                <a:cs typeface="Calibri"/>
              </a:rPr>
              <a:t>neural </a:t>
            </a:r>
            <a:r>
              <a:rPr sz="2400" dirty="0">
                <a:latin typeface="Calibri"/>
                <a:cs typeface="Calibri"/>
              </a:rPr>
              <a:t>activities </a:t>
            </a:r>
            <a:r>
              <a:rPr sz="2400" spc="-15" dirty="0">
                <a:latin typeface="Calibri"/>
                <a:cs typeface="Calibri"/>
              </a:rPr>
              <a:t>invariant to </a:t>
            </a:r>
            <a:r>
              <a:rPr sz="2400" spc="-10" dirty="0">
                <a:latin typeface="Calibri"/>
                <a:cs typeface="Calibri"/>
              </a:rPr>
              <a:t>translation. </a:t>
            </a:r>
            <a:r>
              <a:rPr sz="2400" spc="-5" dirty="0">
                <a:latin typeface="Calibri"/>
                <a:cs typeface="Calibri"/>
              </a:rPr>
              <a:t>The </a:t>
            </a:r>
            <a:r>
              <a:rPr sz="2400" dirty="0">
                <a:latin typeface="Calibri"/>
                <a:cs typeface="Calibri"/>
              </a:rPr>
              <a:t>activities </a:t>
            </a:r>
            <a:r>
              <a:rPr sz="2400" spc="-15" dirty="0">
                <a:latin typeface="Calibri"/>
                <a:cs typeface="Calibri"/>
              </a:rPr>
              <a:t>are  </a:t>
            </a:r>
            <a:r>
              <a:rPr sz="2400" spc="-5" dirty="0">
                <a:latin typeface="Calibri"/>
                <a:cs typeface="Calibri"/>
              </a:rPr>
              <a:t>equivariant.</a:t>
            </a:r>
            <a:endParaRPr sz="2400">
              <a:latin typeface="Calibri"/>
              <a:cs typeface="Calibri"/>
            </a:endParaRPr>
          </a:p>
        </p:txBody>
      </p:sp>
      <p:sp>
        <p:nvSpPr>
          <p:cNvPr id="4" name="object 4"/>
          <p:cNvSpPr txBox="1"/>
          <p:nvPr/>
        </p:nvSpPr>
        <p:spPr>
          <a:xfrm>
            <a:off x="471017" y="4883657"/>
            <a:ext cx="7797800" cy="1049655"/>
          </a:xfrm>
          <a:prstGeom prst="rect">
            <a:avLst/>
          </a:prstGeom>
        </p:spPr>
        <p:txBody>
          <a:bodyPr vert="horz" wrap="square" lIns="0" tIns="53975" rIns="0" bIns="0" rtlCol="0">
            <a:spAutoFit/>
          </a:bodyPr>
          <a:lstStyle/>
          <a:p>
            <a:pPr marL="354965" marR="5080" indent="-342900">
              <a:lnSpc>
                <a:spcPts val="2590"/>
              </a:lnSpc>
              <a:spcBef>
                <a:spcPts val="425"/>
              </a:spcBef>
              <a:buFont typeface="Arial"/>
              <a:buChar char="•"/>
              <a:tabLst>
                <a:tab pos="354965" algn="l"/>
                <a:tab pos="355600" algn="l"/>
              </a:tabLst>
            </a:pPr>
            <a:r>
              <a:rPr sz="2400" spc="-15" dirty="0">
                <a:solidFill>
                  <a:srgbClr val="000090"/>
                </a:solidFill>
                <a:latin typeface="Calibri"/>
                <a:cs typeface="Calibri"/>
              </a:rPr>
              <a:t>Invariant </a:t>
            </a:r>
            <a:r>
              <a:rPr sz="2400" spc="-5" dirty="0">
                <a:solidFill>
                  <a:srgbClr val="000090"/>
                </a:solidFill>
                <a:latin typeface="Calibri"/>
                <a:cs typeface="Calibri"/>
              </a:rPr>
              <a:t>knowledge: </a:t>
            </a:r>
            <a:r>
              <a:rPr sz="2400" dirty="0">
                <a:latin typeface="Calibri"/>
                <a:cs typeface="Calibri"/>
              </a:rPr>
              <a:t>If a </a:t>
            </a:r>
            <a:r>
              <a:rPr sz="2400" spc="-20" dirty="0">
                <a:latin typeface="Calibri"/>
                <a:cs typeface="Calibri"/>
              </a:rPr>
              <a:t>feature </a:t>
            </a:r>
            <a:r>
              <a:rPr sz="2400" dirty="0">
                <a:latin typeface="Calibri"/>
                <a:cs typeface="Calibri"/>
              </a:rPr>
              <a:t>is </a:t>
            </a:r>
            <a:r>
              <a:rPr sz="2400" spc="-10" dirty="0">
                <a:latin typeface="Calibri"/>
                <a:cs typeface="Calibri"/>
              </a:rPr>
              <a:t>useful </a:t>
            </a:r>
            <a:r>
              <a:rPr sz="2400" dirty="0">
                <a:latin typeface="Calibri"/>
                <a:cs typeface="Calibri"/>
              </a:rPr>
              <a:t>in </a:t>
            </a:r>
            <a:r>
              <a:rPr sz="2400" spc="-5" dirty="0">
                <a:latin typeface="Calibri"/>
                <a:cs typeface="Calibri"/>
              </a:rPr>
              <a:t>some </a:t>
            </a:r>
            <a:r>
              <a:rPr sz="2400" spc="-10" dirty="0">
                <a:latin typeface="Calibri"/>
                <a:cs typeface="Calibri"/>
              </a:rPr>
              <a:t>locations  </a:t>
            </a:r>
            <a:r>
              <a:rPr sz="2400" spc="-5" dirty="0">
                <a:latin typeface="Calibri"/>
                <a:cs typeface="Calibri"/>
              </a:rPr>
              <a:t>during training, </a:t>
            </a:r>
            <a:r>
              <a:rPr sz="2400" spc="-15" dirty="0">
                <a:latin typeface="Calibri"/>
                <a:cs typeface="Calibri"/>
              </a:rPr>
              <a:t>detectors </a:t>
            </a:r>
            <a:r>
              <a:rPr sz="2400" spc="-20" dirty="0">
                <a:latin typeface="Calibri"/>
                <a:cs typeface="Calibri"/>
              </a:rPr>
              <a:t>for </a:t>
            </a:r>
            <a:r>
              <a:rPr sz="2400" spc="-10" dirty="0">
                <a:latin typeface="Calibri"/>
                <a:cs typeface="Calibri"/>
              </a:rPr>
              <a:t>that </a:t>
            </a:r>
            <a:r>
              <a:rPr sz="2400" spc="-20" dirty="0">
                <a:latin typeface="Calibri"/>
                <a:cs typeface="Calibri"/>
              </a:rPr>
              <a:t>feature </a:t>
            </a:r>
            <a:r>
              <a:rPr sz="2400" dirty="0">
                <a:latin typeface="Calibri"/>
                <a:cs typeface="Calibri"/>
              </a:rPr>
              <a:t>will </a:t>
            </a:r>
            <a:r>
              <a:rPr sz="2400" spc="-5" dirty="0">
                <a:latin typeface="Calibri"/>
                <a:cs typeface="Calibri"/>
              </a:rPr>
              <a:t>be </a:t>
            </a:r>
            <a:r>
              <a:rPr sz="2400" spc="-10" dirty="0">
                <a:latin typeface="Calibri"/>
                <a:cs typeface="Calibri"/>
              </a:rPr>
              <a:t>available </a:t>
            </a:r>
            <a:r>
              <a:rPr sz="2400" dirty="0">
                <a:latin typeface="Calibri"/>
                <a:cs typeface="Calibri"/>
              </a:rPr>
              <a:t>in  all </a:t>
            </a:r>
            <a:r>
              <a:rPr sz="2400" spc="-10" dirty="0">
                <a:latin typeface="Calibri"/>
                <a:cs typeface="Calibri"/>
              </a:rPr>
              <a:t>locations </a:t>
            </a:r>
            <a:r>
              <a:rPr sz="2400" spc="-5" dirty="0">
                <a:latin typeface="Calibri"/>
                <a:cs typeface="Calibri"/>
              </a:rPr>
              <a:t>during</a:t>
            </a:r>
            <a:r>
              <a:rPr sz="2400" spc="-25" dirty="0">
                <a:latin typeface="Calibri"/>
                <a:cs typeface="Calibri"/>
              </a:rPr>
              <a:t> </a:t>
            </a:r>
            <a:r>
              <a:rPr sz="2400" spc="-10" dirty="0">
                <a:latin typeface="Calibri"/>
                <a:cs typeface="Calibri"/>
              </a:rPr>
              <a:t>testing</a:t>
            </a:r>
            <a:r>
              <a:rPr sz="2200" spc="-10" dirty="0">
                <a:latin typeface="Arial"/>
                <a:cs typeface="Arial"/>
              </a:rPr>
              <a:t>.</a:t>
            </a:r>
            <a:endParaRPr sz="2200">
              <a:latin typeface="Arial"/>
              <a:cs typeface="Arial"/>
            </a:endParaRPr>
          </a:p>
        </p:txBody>
      </p:sp>
      <p:grpSp>
        <p:nvGrpSpPr>
          <p:cNvPr id="5" name="object 5"/>
          <p:cNvGrpSpPr/>
          <p:nvPr/>
        </p:nvGrpSpPr>
        <p:grpSpPr>
          <a:xfrm>
            <a:off x="2404872" y="2168651"/>
            <a:ext cx="1670685" cy="2291080"/>
            <a:chOff x="2404872" y="2168651"/>
            <a:chExt cx="1670685" cy="2291080"/>
          </a:xfrm>
        </p:grpSpPr>
        <p:sp>
          <p:nvSpPr>
            <p:cNvPr id="6" name="object 6"/>
            <p:cNvSpPr/>
            <p:nvPr/>
          </p:nvSpPr>
          <p:spPr>
            <a:xfrm>
              <a:off x="2417826" y="3569969"/>
              <a:ext cx="1644650" cy="876300"/>
            </a:xfrm>
            <a:custGeom>
              <a:avLst/>
              <a:gdLst/>
              <a:ahLst/>
              <a:cxnLst/>
              <a:rect l="l" t="t" r="r" b="b"/>
              <a:pathLst>
                <a:path w="1644650" h="876300">
                  <a:moveTo>
                    <a:pt x="1644396" y="0"/>
                  </a:moveTo>
                  <a:lnTo>
                    <a:pt x="0" y="0"/>
                  </a:lnTo>
                  <a:lnTo>
                    <a:pt x="0" y="876299"/>
                  </a:lnTo>
                  <a:lnTo>
                    <a:pt x="1644396" y="876299"/>
                  </a:lnTo>
                  <a:lnTo>
                    <a:pt x="1644396" y="0"/>
                  </a:lnTo>
                  <a:close/>
                </a:path>
              </a:pathLst>
            </a:custGeom>
            <a:solidFill>
              <a:srgbClr val="EDEBE0"/>
            </a:solidFill>
          </p:spPr>
          <p:txBody>
            <a:bodyPr wrap="square" lIns="0" tIns="0" rIns="0" bIns="0" rtlCol="0"/>
            <a:lstStyle/>
            <a:p>
              <a:endParaRPr/>
            </a:p>
          </p:txBody>
        </p:sp>
        <p:sp>
          <p:nvSpPr>
            <p:cNvPr id="7" name="object 7"/>
            <p:cNvSpPr/>
            <p:nvPr/>
          </p:nvSpPr>
          <p:spPr>
            <a:xfrm>
              <a:off x="2417826" y="3569969"/>
              <a:ext cx="1644650" cy="876300"/>
            </a:xfrm>
            <a:custGeom>
              <a:avLst/>
              <a:gdLst/>
              <a:ahLst/>
              <a:cxnLst/>
              <a:rect l="l" t="t" r="r" b="b"/>
              <a:pathLst>
                <a:path w="1644650" h="876300">
                  <a:moveTo>
                    <a:pt x="0" y="876299"/>
                  </a:moveTo>
                  <a:lnTo>
                    <a:pt x="1644396" y="876299"/>
                  </a:lnTo>
                  <a:lnTo>
                    <a:pt x="1644396" y="0"/>
                  </a:lnTo>
                  <a:lnTo>
                    <a:pt x="0" y="0"/>
                  </a:lnTo>
                  <a:lnTo>
                    <a:pt x="0" y="876299"/>
                  </a:lnTo>
                  <a:close/>
                </a:path>
              </a:pathLst>
            </a:custGeom>
            <a:ln w="25908">
              <a:solidFill>
                <a:srgbClr val="000000"/>
              </a:solidFill>
            </a:ln>
          </p:spPr>
          <p:txBody>
            <a:bodyPr wrap="square" lIns="0" tIns="0" rIns="0" bIns="0" rtlCol="0"/>
            <a:lstStyle/>
            <a:p>
              <a:endParaRPr/>
            </a:p>
          </p:txBody>
        </p:sp>
        <p:sp>
          <p:nvSpPr>
            <p:cNvPr id="8" name="object 8"/>
            <p:cNvSpPr/>
            <p:nvPr/>
          </p:nvSpPr>
          <p:spPr>
            <a:xfrm>
              <a:off x="2417826" y="2181605"/>
              <a:ext cx="1644650" cy="876300"/>
            </a:xfrm>
            <a:custGeom>
              <a:avLst/>
              <a:gdLst/>
              <a:ahLst/>
              <a:cxnLst/>
              <a:rect l="l" t="t" r="r" b="b"/>
              <a:pathLst>
                <a:path w="1644650" h="876300">
                  <a:moveTo>
                    <a:pt x="1644396" y="0"/>
                  </a:moveTo>
                  <a:lnTo>
                    <a:pt x="0" y="0"/>
                  </a:lnTo>
                  <a:lnTo>
                    <a:pt x="0" y="876300"/>
                  </a:lnTo>
                  <a:lnTo>
                    <a:pt x="1644396" y="876300"/>
                  </a:lnTo>
                  <a:lnTo>
                    <a:pt x="1644396" y="0"/>
                  </a:lnTo>
                  <a:close/>
                </a:path>
              </a:pathLst>
            </a:custGeom>
            <a:solidFill>
              <a:srgbClr val="EDEBE0"/>
            </a:solidFill>
          </p:spPr>
          <p:txBody>
            <a:bodyPr wrap="square" lIns="0" tIns="0" rIns="0" bIns="0" rtlCol="0"/>
            <a:lstStyle/>
            <a:p>
              <a:endParaRPr/>
            </a:p>
          </p:txBody>
        </p:sp>
        <p:sp>
          <p:nvSpPr>
            <p:cNvPr id="9" name="object 9"/>
            <p:cNvSpPr/>
            <p:nvPr/>
          </p:nvSpPr>
          <p:spPr>
            <a:xfrm>
              <a:off x="2417826" y="2181605"/>
              <a:ext cx="1644650" cy="876300"/>
            </a:xfrm>
            <a:custGeom>
              <a:avLst/>
              <a:gdLst/>
              <a:ahLst/>
              <a:cxnLst/>
              <a:rect l="l" t="t" r="r" b="b"/>
              <a:pathLst>
                <a:path w="1644650" h="876300">
                  <a:moveTo>
                    <a:pt x="0" y="876300"/>
                  </a:moveTo>
                  <a:lnTo>
                    <a:pt x="1644396" y="876300"/>
                  </a:lnTo>
                  <a:lnTo>
                    <a:pt x="1644396" y="0"/>
                  </a:lnTo>
                  <a:lnTo>
                    <a:pt x="0" y="0"/>
                  </a:lnTo>
                  <a:lnTo>
                    <a:pt x="0" y="876300"/>
                  </a:lnTo>
                  <a:close/>
                </a:path>
              </a:pathLst>
            </a:custGeom>
            <a:ln w="25908">
              <a:solidFill>
                <a:srgbClr val="000000"/>
              </a:solidFill>
            </a:ln>
          </p:spPr>
          <p:txBody>
            <a:bodyPr wrap="square" lIns="0" tIns="0" rIns="0" bIns="0" rtlCol="0"/>
            <a:lstStyle/>
            <a:p>
              <a:endParaRPr/>
            </a:p>
          </p:txBody>
        </p:sp>
        <p:sp>
          <p:nvSpPr>
            <p:cNvPr id="10" name="object 10"/>
            <p:cNvSpPr/>
            <p:nvPr/>
          </p:nvSpPr>
          <p:spPr>
            <a:xfrm>
              <a:off x="3154808" y="3057778"/>
              <a:ext cx="171450" cy="514984"/>
            </a:xfrm>
            <a:custGeom>
              <a:avLst/>
              <a:gdLst/>
              <a:ahLst/>
              <a:cxnLst/>
              <a:rect l="l" t="t" r="r" b="b"/>
              <a:pathLst>
                <a:path w="171450" h="514985">
                  <a:moveTo>
                    <a:pt x="85820" y="75628"/>
                  </a:moveTo>
                  <a:lnTo>
                    <a:pt x="66702" y="108143"/>
                  </a:lnTo>
                  <a:lnTo>
                    <a:pt x="65403" y="514476"/>
                  </a:lnTo>
                  <a:lnTo>
                    <a:pt x="103503" y="514476"/>
                  </a:lnTo>
                  <a:lnTo>
                    <a:pt x="104801" y="108427"/>
                  </a:lnTo>
                  <a:lnTo>
                    <a:pt x="85820" y="75628"/>
                  </a:lnTo>
                  <a:close/>
                </a:path>
                <a:path w="171450" h="514985">
                  <a:moveTo>
                    <a:pt x="108023" y="37846"/>
                  </a:moveTo>
                  <a:lnTo>
                    <a:pt x="105027" y="37846"/>
                  </a:lnTo>
                  <a:lnTo>
                    <a:pt x="104801" y="108427"/>
                  </a:lnTo>
                  <a:lnTo>
                    <a:pt x="135761" y="161925"/>
                  </a:lnTo>
                  <a:lnTo>
                    <a:pt x="140793" y="167550"/>
                  </a:lnTo>
                  <a:lnTo>
                    <a:pt x="147349" y="170735"/>
                  </a:lnTo>
                  <a:lnTo>
                    <a:pt x="154620" y="171229"/>
                  </a:lnTo>
                  <a:lnTo>
                    <a:pt x="161796" y="168783"/>
                  </a:lnTo>
                  <a:lnTo>
                    <a:pt x="167477" y="163804"/>
                  </a:lnTo>
                  <a:lnTo>
                    <a:pt x="170670" y="157241"/>
                  </a:lnTo>
                  <a:lnTo>
                    <a:pt x="171172" y="149941"/>
                  </a:lnTo>
                  <a:lnTo>
                    <a:pt x="168781" y="142748"/>
                  </a:lnTo>
                  <a:lnTo>
                    <a:pt x="108023" y="37846"/>
                  </a:lnTo>
                  <a:close/>
                </a:path>
                <a:path w="171450" h="514985">
                  <a:moveTo>
                    <a:pt x="86104" y="0"/>
                  </a:moveTo>
                  <a:lnTo>
                    <a:pt x="2411" y="142240"/>
                  </a:lnTo>
                  <a:lnTo>
                    <a:pt x="0" y="149435"/>
                  </a:lnTo>
                  <a:lnTo>
                    <a:pt x="458" y="156749"/>
                  </a:lnTo>
                  <a:lnTo>
                    <a:pt x="3607" y="163349"/>
                  </a:lnTo>
                  <a:lnTo>
                    <a:pt x="9269" y="168401"/>
                  </a:lnTo>
                  <a:lnTo>
                    <a:pt x="16390" y="170866"/>
                  </a:lnTo>
                  <a:lnTo>
                    <a:pt x="23667" y="170402"/>
                  </a:lnTo>
                  <a:lnTo>
                    <a:pt x="30253" y="167223"/>
                  </a:lnTo>
                  <a:lnTo>
                    <a:pt x="35304" y="161544"/>
                  </a:lnTo>
                  <a:lnTo>
                    <a:pt x="66702" y="108143"/>
                  </a:lnTo>
                  <a:lnTo>
                    <a:pt x="66927" y="37846"/>
                  </a:lnTo>
                  <a:lnTo>
                    <a:pt x="108023" y="37846"/>
                  </a:lnTo>
                  <a:lnTo>
                    <a:pt x="86104" y="0"/>
                  </a:lnTo>
                  <a:close/>
                </a:path>
                <a:path w="171450" h="514985">
                  <a:moveTo>
                    <a:pt x="104996" y="47371"/>
                  </a:moveTo>
                  <a:lnTo>
                    <a:pt x="69467" y="47371"/>
                  </a:lnTo>
                  <a:lnTo>
                    <a:pt x="102360" y="47498"/>
                  </a:lnTo>
                  <a:lnTo>
                    <a:pt x="85820" y="75628"/>
                  </a:lnTo>
                  <a:lnTo>
                    <a:pt x="104801" y="108427"/>
                  </a:lnTo>
                  <a:lnTo>
                    <a:pt x="104996" y="47371"/>
                  </a:lnTo>
                  <a:close/>
                </a:path>
                <a:path w="171450" h="514985">
                  <a:moveTo>
                    <a:pt x="105027" y="37846"/>
                  </a:moveTo>
                  <a:lnTo>
                    <a:pt x="66927" y="37846"/>
                  </a:lnTo>
                  <a:lnTo>
                    <a:pt x="66702" y="108143"/>
                  </a:lnTo>
                  <a:lnTo>
                    <a:pt x="85820" y="75628"/>
                  </a:lnTo>
                  <a:lnTo>
                    <a:pt x="69467" y="47371"/>
                  </a:lnTo>
                  <a:lnTo>
                    <a:pt x="104996" y="47371"/>
                  </a:lnTo>
                  <a:lnTo>
                    <a:pt x="105027" y="37846"/>
                  </a:lnTo>
                  <a:close/>
                </a:path>
                <a:path w="171450" h="514985">
                  <a:moveTo>
                    <a:pt x="69467" y="47371"/>
                  </a:moveTo>
                  <a:lnTo>
                    <a:pt x="85820" y="75628"/>
                  </a:lnTo>
                  <a:lnTo>
                    <a:pt x="102360" y="47498"/>
                  </a:lnTo>
                  <a:lnTo>
                    <a:pt x="69467" y="47371"/>
                  </a:lnTo>
                  <a:close/>
                </a:path>
              </a:pathLst>
            </a:custGeom>
            <a:solidFill>
              <a:srgbClr val="000000"/>
            </a:solidFill>
          </p:spPr>
          <p:txBody>
            <a:bodyPr wrap="square" lIns="0" tIns="0" rIns="0" bIns="0" rtlCol="0"/>
            <a:lstStyle/>
            <a:p>
              <a:endParaRPr/>
            </a:p>
          </p:txBody>
        </p:sp>
        <p:sp>
          <p:nvSpPr>
            <p:cNvPr id="11" name="object 11"/>
            <p:cNvSpPr/>
            <p:nvPr/>
          </p:nvSpPr>
          <p:spPr>
            <a:xfrm>
              <a:off x="2564495" y="3715511"/>
              <a:ext cx="511175" cy="579755"/>
            </a:xfrm>
            <a:custGeom>
              <a:avLst/>
              <a:gdLst/>
              <a:ahLst/>
              <a:cxnLst/>
              <a:rect l="l" t="t" r="r" b="b"/>
              <a:pathLst>
                <a:path w="511175" h="579754">
                  <a:moveTo>
                    <a:pt x="66182" y="65277"/>
                  </a:moveTo>
                  <a:lnTo>
                    <a:pt x="87016" y="41308"/>
                  </a:lnTo>
                  <a:lnTo>
                    <a:pt x="109981" y="20399"/>
                  </a:lnTo>
                  <a:lnTo>
                    <a:pt x="137209" y="5609"/>
                  </a:lnTo>
                  <a:lnTo>
                    <a:pt x="170830" y="0"/>
                  </a:lnTo>
                  <a:lnTo>
                    <a:pt x="216830" y="3163"/>
                  </a:lnTo>
                  <a:lnTo>
                    <a:pt x="272224" y="13874"/>
                  </a:lnTo>
                  <a:lnTo>
                    <a:pt x="325975" y="33968"/>
                  </a:lnTo>
                  <a:lnTo>
                    <a:pt x="367045" y="65277"/>
                  </a:lnTo>
                  <a:lnTo>
                    <a:pt x="388385" y="103488"/>
                  </a:lnTo>
                  <a:lnTo>
                    <a:pt x="403349" y="153275"/>
                  </a:lnTo>
                  <a:lnTo>
                    <a:pt x="412875" y="207439"/>
                  </a:lnTo>
                  <a:lnTo>
                    <a:pt x="417902" y="258781"/>
                  </a:lnTo>
                  <a:lnTo>
                    <a:pt x="419369" y="300100"/>
                  </a:lnTo>
                  <a:lnTo>
                    <a:pt x="418248" y="333825"/>
                  </a:lnTo>
                  <a:lnTo>
                    <a:pt x="396384" y="376842"/>
                  </a:lnTo>
                  <a:lnTo>
                    <a:pt x="367045" y="404494"/>
                  </a:lnTo>
                  <a:lnTo>
                    <a:pt x="335309" y="431430"/>
                  </a:lnTo>
                  <a:lnTo>
                    <a:pt x="293409" y="463978"/>
                  </a:lnTo>
                  <a:lnTo>
                    <a:pt x="246062" y="498332"/>
                  </a:lnTo>
                  <a:lnTo>
                    <a:pt x="197985" y="530685"/>
                  </a:lnTo>
                  <a:lnTo>
                    <a:pt x="153894" y="557233"/>
                  </a:lnTo>
                  <a:lnTo>
                    <a:pt x="118506" y="574167"/>
                  </a:lnTo>
                  <a:lnTo>
                    <a:pt x="79813" y="579663"/>
                  </a:lnTo>
                  <a:lnTo>
                    <a:pt x="50704" y="569277"/>
                  </a:lnTo>
                  <a:lnTo>
                    <a:pt x="29335" y="551557"/>
                  </a:lnTo>
                  <a:lnTo>
                    <a:pt x="13858" y="535051"/>
                  </a:lnTo>
                  <a:lnTo>
                    <a:pt x="3768" y="519654"/>
                  </a:lnTo>
                  <a:lnTo>
                    <a:pt x="0" y="501602"/>
                  </a:lnTo>
                  <a:lnTo>
                    <a:pt x="3161" y="483955"/>
                  </a:lnTo>
                  <a:lnTo>
                    <a:pt x="34432" y="457737"/>
                  </a:lnTo>
                  <a:lnTo>
                    <a:pt x="97583" y="441001"/>
                  </a:lnTo>
                  <a:lnTo>
                    <a:pt x="163607" y="459738"/>
                  </a:lnTo>
                  <a:lnTo>
                    <a:pt x="196199" y="486044"/>
                  </a:lnTo>
                  <a:lnTo>
                    <a:pt x="232457" y="513994"/>
                  </a:lnTo>
                  <a:lnTo>
                    <a:pt x="275478" y="535051"/>
                  </a:lnTo>
                  <a:lnTo>
                    <a:pt x="338951" y="547369"/>
                  </a:lnTo>
                  <a:lnTo>
                    <a:pt x="416925" y="555402"/>
                  </a:lnTo>
                  <a:lnTo>
                    <a:pt x="483040" y="559768"/>
                  </a:lnTo>
                  <a:lnTo>
                    <a:pt x="510936" y="561086"/>
                  </a:lnTo>
                </a:path>
              </a:pathLst>
            </a:custGeom>
            <a:ln w="57912">
              <a:solidFill>
                <a:srgbClr val="000000"/>
              </a:solidFill>
            </a:ln>
          </p:spPr>
          <p:txBody>
            <a:bodyPr wrap="square" lIns="0" tIns="0" rIns="0" bIns="0" rtlCol="0"/>
            <a:lstStyle/>
            <a:p>
              <a:endParaRPr/>
            </a:p>
          </p:txBody>
        </p:sp>
        <p:sp>
          <p:nvSpPr>
            <p:cNvPr id="12" name="object 12"/>
            <p:cNvSpPr/>
            <p:nvPr/>
          </p:nvSpPr>
          <p:spPr>
            <a:xfrm>
              <a:off x="2683002" y="2449829"/>
              <a:ext cx="47625" cy="47625"/>
            </a:xfrm>
            <a:custGeom>
              <a:avLst/>
              <a:gdLst/>
              <a:ahLst/>
              <a:cxnLst/>
              <a:rect l="l" t="t" r="r" b="b"/>
              <a:pathLst>
                <a:path w="47625" h="47625">
                  <a:moveTo>
                    <a:pt x="47243" y="0"/>
                  </a:moveTo>
                  <a:lnTo>
                    <a:pt x="0" y="0"/>
                  </a:lnTo>
                  <a:lnTo>
                    <a:pt x="0" y="47244"/>
                  </a:lnTo>
                  <a:lnTo>
                    <a:pt x="47243" y="47244"/>
                  </a:lnTo>
                  <a:lnTo>
                    <a:pt x="47243" y="0"/>
                  </a:lnTo>
                  <a:close/>
                </a:path>
              </a:pathLst>
            </a:custGeom>
            <a:solidFill>
              <a:srgbClr val="000000"/>
            </a:solidFill>
          </p:spPr>
          <p:txBody>
            <a:bodyPr wrap="square" lIns="0" tIns="0" rIns="0" bIns="0" rtlCol="0"/>
            <a:lstStyle/>
            <a:p>
              <a:endParaRPr/>
            </a:p>
          </p:txBody>
        </p:sp>
        <p:sp>
          <p:nvSpPr>
            <p:cNvPr id="13" name="object 13"/>
            <p:cNvSpPr/>
            <p:nvPr/>
          </p:nvSpPr>
          <p:spPr>
            <a:xfrm>
              <a:off x="2683002" y="2449829"/>
              <a:ext cx="47625" cy="47625"/>
            </a:xfrm>
            <a:custGeom>
              <a:avLst/>
              <a:gdLst/>
              <a:ahLst/>
              <a:cxnLst/>
              <a:rect l="l" t="t" r="r" b="b"/>
              <a:pathLst>
                <a:path w="47625" h="47625">
                  <a:moveTo>
                    <a:pt x="0" y="47244"/>
                  </a:moveTo>
                  <a:lnTo>
                    <a:pt x="47243" y="47244"/>
                  </a:lnTo>
                  <a:lnTo>
                    <a:pt x="47243" y="0"/>
                  </a:lnTo>
                  <a:lnTo>
                    <a:pt x="0" y="0"/>
                  </a:lnTo>
                  <a:lnTo>
                    <a:pt x="0" y="47244"/>
                  </a:lnTo>
                  <a:close/>
                </a:path>
              </a:pathLst>
            </a:custGeom>
            <a:ln w="25908">
              <a:solidFill>
                <a:srgbClr val="000000"/>
              </a:solidFill>
            </a:ln>
          </p:spPr>
          <p:txBody>
            <a:bodyPr wrap="square" lIns="0" tIns="0" rIns="0" bIns="0" rtlCol="0"/>
            <a:lstStyle/>
            <a:p>
              <a:endParaRPr/>
            </a:p>
          </p:txBody>
        </p:sp>
        <p:sp>
          <p:nvSpPr>
            <p:cNvPr id="14" name="object 14"/>
            <p:cNvSpPr/>
            <p:nvPr/>
          </p:nvSpPr>
          <p:spPr>
            <a:xfrm>
              <a:off x="2835402" y="2602229"/>
              <a:ext cx="47625" cy="47625"/>
            </a:xfrm>
            <a:custGeom>
              <a:avLst/>
              <a:gdLst/>
              <a:ahLst/>
              <a:cxnLst/>
              <a:rect l="l" t="t" r="r" b="b"/>
              <a:pathLst>
                <a:path w="47625" h="47625">
                  <a:moveTo>
                    <a:pt x="47243" y="0"/>
                  </a:moveTo>
                  <a:lnTo>
                    <a:pt x="0" y="0"/>
                  </a:lnTo>
                  <a:lnTo>
                    <a:pt x="0" y="47244"/>
                  </a:lnTo>
                  <a:lnTo>
                    <a:pt x="47243" y="47244"/>
                  </a:lnTo>
                  <a:lnTo>
                    <a:pt x="47243" y="0"/>
                  </a:lnTo>
                  <a:close/>
                </a:path>
              </a:pathLst>
            </a:custGeom>
            <a:solidFill>
              <a:srgbClr val="000000"/>
            </a:solidFill>
          </p:spPr>
          <p:txBody>
            <a:bodyPr wrap="square" lIns="0" tIns="0" rIns="0" bIns="0" rtlCol="0"/>
            <a:lstStyle/>
            <a:p>
              <a:endParaRPr/>
            </a:p>
          </p:txBody>
        </p:sp>
        <p:sp>
          <p:nvSpPr>
            <p:cNvPr id="15" name="object 15"/>
            <p:cNvSpPr/>
            <p:nvPr/>
          </p:nvSpPr>
          <p:spPr>
            <a:xfrm>
              <a:off x="2835402" y="2602229"/>
              <a:ext cx="47625" cy="47625"/>
            </a:xfrm>
            <a:custGeom>
              <a:avLst/>
              <a:gdLst/>
              <a:ahLst/>
              <a:cxnLst/>
              <a:rect l="l" t="t" r="r" b="b"/>
              <a:pathLst>
                <a:path w="47625" h="47625">
                  <a:moveTo>
                    <a:pt x="0" y="47244"/>
                  </a:moveTo>
                  <a:lnTo>
                    <a:pt x="47243" y="47244"/>
                  </a:lnTo>
                  <a:lnTo>
                    <a:pt x="47243" y="0"/>
                  </a:lnTo>
                  <a:lnTo>
                    <a:pt x="0" y="0"/>
                  </a:lnTo>
                  <a:lnTo>
                    <a:pt x="0" y="47244"/>
                  </a:lnTo>
                  <a:close/>
                </a:path>
              </a:pathLst>
            </a:custGeom>
            <a:ln w="25908">
              <a:solidFill>
                <a:srgbClr val="000000"/>
              </a:solidFill>
            </a:ln>
          </p:spPr>
          <p:txBody>
            <a:bodyPr wrap="square" lIns="0" tIns="0" rIns="0" bIns="0" rtlCol="0"/>
            <a:lstStyle/>
            <a:p>
              <a:endParaRPr/>
            </a:p>
          </p:txBody>
        </p:sp>
        <p:sp>
          <p:nvSpPr>
            <p:cNvPr id="16" name="object 16"/>
            <p:cNvSpPr/>
            <p:nvPr/>
          </p:nvSpPr>
          <p:spPr>
            <a:xfrm>
              <a:off x="2987802" y="2754629"/>
              <a:ext cx="47625" cy="47625"/>
            </a:xfrm>
            <a:custGeom>
              <a:avLst/>
              <a:gdLst/>
              <a:ahLst/>
              <a:cxnLst/>
              <a:rect l="l" t="t" r="r" b="b"/>
              <a:pathLst>
                <a:path w="47625" h="47625">
                  <a:moveTo>
                    <a:pt x="47243" y="0"/>
                  </a:moveTo>
                  <a:lnTo>
                    <a:pt x="0" y="0"/>
                  </a:lnTo>
                  <a:lnTo>
                    <a:pt x="0" y="47244"/>
                  </a:lnTo>
                  <a:lnTo>
                    <a:pt x="47243" y="47244"/>
                  </a:lnTo>
                  <a:lnTo>
                    <a:pt x="47243" y="0"/>
                  </a:lnTo>
                  <a:close/>
                </a:path>
              </a:pathLst>
            </a:custGeom>
            <a:solidFill>
              <a:srgbClr val="000000"/>
            </a:solidFill>
          </p:spPr>
          <p:txBody>
            <a:bodyPr wrap="square" lIns="0" tIns="0" rIns="0" bIns="0" rtlCol="0"/>
            <a:lstStyle/>
            <a:p>
              <a:endParaRPr/>
            </a:p>
          </p:txBody>
        </p:sp>
        <p:sp>
          <p:nvSpPr>
            <p:cNvPr id="17" name="object 17"/>
            <p:cNvSpPr/>
            <p:nvPr/>
          </p:nvSpPr>
          <p:spPr>
            <a:xfrm>
              <a:off x="2987802" y="2754629"/>
              <a:ext cx="47625" cy="47625"/>
            </a:xfrm>
            <a:custGeom>
              <a:avLst/>
              <a:gdLst/>
              <a:ahLst/>
              <a:cxnLst/>
              <a:rect l="l" t="t" r="r" b="b"/>
              <a:pathLst>
                <a:path w="47625" h="47625">
                  <a:moveTo>
                    <a:pt x="0" y="47244"/>
                  </a:moveTo>
                  <a:lnTo>
                    <a:pt x="47243" y="47244"/>
                  </a:lnTo>
                  <a:lnTo>
                    <a:pt x="47243" y="0"/>
                  </a:lnTo>
                  <a:lnTo>
                    <a:pt x="0" y="0"/>
                  </a:lnTo>
                  <a:lnTo>
                    <a:pt x="0" y="47244"/>
                  </a:lnTo>
                  <a:close/>
                </a:path>
              </a:pathLst>
            </a:custGeom>
            <a:ln w="25908">
              <a:solidFill>
                <a:srgbClr val="000000"/>
              </a:solidFill>
            </a:ln>
          </p:spPr>
          <p:txBody>
            <a:bodyPr wrap="square" lIns="0" tIns="0" rIns="0" bIns="0" rtlCol="0"/>
            <a:lstStyle/>
            <a:p>
              <a:endParaRPr/>
            </a:p>
          </p:txBody>
        </p:sp>
        <p:sp>
          <p:nvSpPr>
            <p:cNvPr id="18" name="object 18"/>
            <p:cNvSpPr/>
            <p:nvPr/>
          </p:nvSpPr>
          <p:spPr>
            <a:xfrm>
              <a:off x="2797302" y="2298953"/>
              <a:ext cx="47625" cy="47625"/>
            </a:xfrm>
            <a:custGeom>
              <a:avLst/>
              <a:gdLst/>
              <a:ahLst/>
              <a:cxnLst/>
              <a:rect l="l" t="t" r="r" b="b"/>
              <a:pathLst>
                <a:path w="47625" h="47625">
                  <a:moveTo>
                    <a:pt x="47243" y="0"/>
                  </a:moveTo>
                  <a:lnTo>
                    <a:pt x="0" y="0"/>
                  </a:lnTo>
                  <a:lnTo>
                    <a:pt x="0" y="47244"/>
                  </a:lnTo>
                  <a:lnTo>
                    <a:pt x="47243" y="47244"/>
                  </a:lnTo>
                  <a:lnTo>
                    <a:pt x="47243" y="0"/>
                  </a:lnTo>
                  <a:close/>
                </a:path>
              </a:pathLst>
            </a:custGeom>
            <a:solidFill>
              <a:srgbClr val="000000"/>
            </a:solidFill>
          </p:spPr>
          <p:txBody>
            <a:bodyPr wrap="square" lIns="0" tIns="0" rIns="0" bIns="0" rtlCol="0"/>
            <a:lstStyle/>
            <a:p>
              <a:endParaRPr/>
            </a:p>
          </p:txBody>
        </p:sp>
        <p:sp>
          <p:nvSpPr>
            <p:cNvPr id="19" name="object 19"/>
            <p:cNvSpPr/>
            <p:nvPr/>
          </p:nvSpPr>
          <p:spPr>
            <a:xfrm>
              <a:off x="2797302" y="2298953"/>
              <a:ext cx="47625" cy="47625"/>
            </a:xfrm>
            <a:custGeom>
              <a:avLst/>
              <a:gdLst/>
              <a:ahLst/>
              <a:cxnLst/>
              <a:rect l="l" t="t" r="r" b="b"/>
              <a:pathLst>
                <a:path w="47625" h="47625">
                  <a:moveTo>
                    <a:pt x="0" y="47244"/>
                  </a:moveTo>
                  <a:lnTo>
                    <a:pt x="47243" y="47244"/>
                  </a:lnTo>
                  <a:lnTo>
                    <a:pt x="47243" y="0"/>
                  </a:lnTo>
                  <a:lnTo>
                    <a:pt x="0" y="0"/>
                  </a:lnTo>
                  <a:lnTo>
                    <a:pt x="0" y="47244"/>
                  </a:lnTo>
                  <a:close/>
                </a:path>
              </a:pathLst>
            </a:custGeom>
            <a:ln w="25908">
              <a:solidFill>
                <a:srgbClr val="000000"/>
              </a:solidFill>
            </a:ln>
          </p:spPr>
          <p:txBody>
            <a:bodyPr wrap="square" lIns="0" tIns="0" rIns="0" bIns="0" rtlCol="0"/>
            <a:lstStyle/>
            <a:p>
              <a:endParaRPr/>
            </a:p>
          </p:txBody>
        </p:sp>
        <p:sp>
          <p:nvSpPr>
            <p:cNvPr id="20" name="object 20"/>
            <p:cNvSpPr/>
            <p:nvPr/>
          </p:nvSpPr>
          <p:spPr>
            <a:xfrm>
              <a:off x="2949702" y="2451353"/>
              <a:ext cx="47625" cy="47625"/>
            </a:xfrm>
            <a:custGeom>
              <a:avLst/>
              <a:gdLst/>
              <a:ahLst/>
              <a:cxnLst/>
              <a:rect l="l" t="t" r="r" b="b"/>
              <a:pathLst>
                <a:path w="47625" h="47625">
                  <a:moveTo>
                    <a:pt x="47243" y="0"/>
                  </a:moveTo>
                  <a:lnTo>
                    <a:pt x="0" y="0"/>
                  </a:lnTo>
                  <a:lnTo>
                    <a:pt x="0" y="47244"/>
                  </a:lnTo>
                  <a:lnTo>
                    <a:pt x="47243" y="47244"/>
                  </a:lnTo>
                  <a:lnTo>
                    <a:pt x="47243" y="0"/>
                  </a:lnTo>
                  <a:close/>
                </a:path>
              </a:pathLst>
            </a:custGeom>
            <a:solidFill>
              <a:srgbClr val="000000"/>
            </a:solidFill>
          </p:spPr>
          <p:txBody>
            <a:bodyPr wrap="square" lIns="0" tIns="0" rIns="0" bIns="0" rtlCol="0"/>
            <a:lstStyle/>
            <a:p>
              <a:endParaRPr/>
            </a:p>
          </p:txBody>
        </p:sp>
        <p:sp>
          <p:nvSpPr>
            <p:cNvPr id="21" name="object 21"/>
            <p:cNvSpPr/>
            <p:nvPr/>
          </p:nvSpPr>
          <p:spPr>
            <a:xfrm>
              <a:off x="2949702" y="2451353"/>
              <a:ext cx="47625" cy="47625"/>
            </a:xfrm>
            <a:custGeom>
              <a:avLst/>
              <a:gdLst/>
              <a:ahLst/>
              <a:cxnLst/>
              <a:rect l="l" t="t" r="r" b="b"/>
              <a:pathLst>
                <a:path w="47625" h="47625">
                  <a:moveTo>
                    <a:pt x="0" y="47244"/>
                  </a:moveTo>
                  <a:lnTo>
                    <a:pt x="47243" y="47244"/>
                  </a:lnTo>
                  <a:lnTo>
                    <a:pt x="47243" y="0"/>
                  </a:lnTo>
                  <a:lnTo>
                    <a:pt x="0" y="0"/>
                  </a:lnTo>
                  <a:lnTo>
                    <a:pt x="0" y="47244"/>
                  </a:lnTo>
                  <a:close/>
                </a:path>
              </a:pathLst>
            </a:custGeom>
            <a:ln w="25908">
              <a:solidFill>
                <a:srgbClr val="000000"/>
              </a:solidFill>
            </a:ln>
          </p:spPr>
          <p:txBody>
            <a:bodyPr wrap="square" lIns="0" tIns="0" rIns="0" bIns="0" rtlCol="0"/>
            <a:lstStyle/>
            <a:p>
              <a:endParaRPr/>
            </a:p>
          </p:txBody>
        </p:sp>
        <p:sp>
          <p:nvSpPr>
            <p:cNvPr id="22" name="object 22"/>
            <p:cNvSpPr/>
            <p:nvPr/>
          </p:nvSpPr>
          <p:spPr>
            <a:xfrm>
              <a:off x="3102102" y="2603753"/>
              <a:ext cx="47625" cy="47625"/>
            </a:xfrm>
            <a:custGeom>
              <a:avLst/>
              <a:gdLst/>
              <a:ahLst/>
              <a:cxnLst/>
              <a:rect l="l" t="t" r="r" b="b"/>
              <a:pathLst>
                <a:path w="47625" h="47625">
                  <a:moveTo>
                    <a:pt x="47243" y="0"/>
                  </a:moveTo>
                  <a:lnTo>
                    <a:pt x="0" y="0"/>
                  </a:lnTo>
                  <a:lnTo>
                    <a:pt x="0" y="47244"/>
                  </a:lnTo>
                  <a:lnTo>
                    <a:pt x="47243" y="47244"/>
                  </a:lnTo>
                  <a:lnTo>
                    <a:pt x="47243" y="0"/>
                  </a:lnTo>
                  <a:close/>
                </a:path>
              </a:pathLst>
            </a:custGeom>
            <a:solidFill>
              <a:srgbClr val="000000"/>
            </a:solidFill>
          </p:spPr>
          <p:txBody>
            <a:bodyPr wrap="square" lIns="0" tIns="0" rIns="0" bIns="0" rtlCol="0"/>
            <a:lstStyle/>
            <a:p>
              <a:endParaRPr/>
            </a:p>
          </p:txBody>
        </p:sp>
        <p:sp>
          <p:nvSpPr>
            <p:cNvPr id="23" name="object 23"/>
            <p:cNvSpPr/>
            <p:nvPr/>
          </p:nvSpPr>
          <p:spPr>
            <a:xfrm>
              <a:off x="3102102" y="2603753"/>
              <a:ext cx="47625" cy="47625"/>
            </a:xfrm>
            <a:custGeom>
              <a:avLst/>
              <a:gdLst/>
              <a:ahLst/>
              <a:cxnLst/>
              <a:rect l="l" t="t" r="r" b="b"/>
              <a:pathLst>
                <a:path w="47625" h="47625">
                  <a:moveTo>
                    <a:pt x="0" y="47244"/>
                  </a:moveTo>
                  <a:lnTo>
                    <a:pt x="47243" y="47244"/>
                  </a:lnTo>
                  <a:lnTo>
                    <a:pt x="47243" y="0"/>
                  </a:lnTo>
                  <a:lnTo>
                    <a:pt x="0" y="0"/>
                  </a:lnTo>
                  <a:lnTo>
                    <a:pt x="0" y="47244"/>
                  </a:lnTo>
                  <a:close/>
                </a:path>
              </a:pathLst>
            </a:custGeom>
            <a:ln w="25908">
              <a:solidFill>
                <a:srgbClr val="000000"/>
              </a:solidFill>
            </a:ln>
          </p:spPr>
          <p:txBody>
            <a:bodyPr wrap="square" lIns="0" tIns="0" rIns="0" bIns="0" rtlCol="0"/>
            <a:lstStyle/>
            <a:p>
              <a:endParaRPr/>
            </a:p>
          </p:txBody>
        </p:sp>
        <p:sp>
          <p:nvSpPr>
            <p:cNvPr id="24" name="object 24"/>
            <p:cNvSpPr/>
            <p:nvPr/>
          </p:nvSpPr>
          <p:spPr>
            <a:xfrm>
              <a:off x="2522982" y="2756153"/>
              <a:ext cx="45720" cy="47625"/>
            </a:xfrm>
            <a:custGeom>
              <a:avLst/>
              <a:gdLst/>
              <a:ahLst/>
              <a:cxnLst/>
              <a:rect l="l" t="t" r="r" b="b"/>
              <a:pathLst>
                <a:path w="45719" h="47625">
                  <a:moveTo>
                    <a:pt x="45719" y="0"/>
                  </a:moveTo>
                  <a:lnTo>
                    <a:pt x="0" y="0"/>
                  </a:lnTo>
                  <a:lnTo>
                    <a:pt x="0" y="47244"/>
                  </a:lnTo>
                  <a:lnTo>
                    <a:pt x="45719" y="47244"/>
                  </a:lnTo>
                  <a:lnTo>
                    <a:pt x="45719" y="0"/>
                  </a:lnTo>
                  <a:close/>
                </a:path>
              </a:pathLst>
            </a:custGeom>
            <a:solidFill>
              <a:srgbClr val="000000"/>
            </a:solidFill>
          </p:spPr>
          <p:txBody>
            <a:bodyPr wrap="square" lIns="0" tIns="0" rIns="0" bIns="0" rtlCol="0"/>
            <a:lstStyle/>
            <a:p>
              <a:endParaRPr/>
            </a:p>
          </p:txBody>
        </p:sp>
        <p:sp>
          <p:nvSpPr>
            <p:cNvPr id="25" name="object 25"/>
            <p:cNvSpPr/>
            <p:nvPr/>
          </p:nvSpPr>
          <p:spPr>
            <a:xfrm>
              <a:off x="2522982" y="2756153"/>
              <a:ext cx="45720" cy="47625"/>
            </a:xfrm>
            <a:custGeom>
              <a:avLst/>
              <a:gdLst/>
              <a:ahLst/>
              <a:cxnLst/>
              <a:rect l="l" t="t" r="r" b="b"/>
              <a:pathLst>
                <a:path w="45719" h="47625">
                  <a:moveTo>
                    <a:pt x="0" y="47244"/>
                  </a:moveTo>
                  <a:lnTo>
                    <a:pt x="45719" y="47244"/>
                  </a:lnTo>
                  <a:lnTo>
                    <a:pt x="45719" y="0"/>
                  </a:lnTo>
                  <a:lnTo>
                    <a:pt x="0" y="0"/>
                  </a:lnTo>
                  <a:lnTo>
                    <a:pt x="0" y="47244"/>
                  </a:lnTo>
                  <a:close/>
                </a:path>
              </a:pathLst>
            </a:custGeom>
            <a:ln w="25908">
              <a:solidFill>
                <a:srgbClr val="000000"/>
              </a:solidFill>
            </a:ln>
          </p:spPr>
          <p:txBody>
            <a:bodyPr wrap="square" lIns="0" tIns="0" rIns="0" bIns="0" rtlCol="0"/>
            <a:lstStyle/>
            <a:p>
              <a:endParaRPr/>
            </a:p>
          </p:txBody>
        </p:sp>
      </p:grpSp>
      <p:grpSp>
        <p:nvGrpSpPr>
          <p:cNvPr id="26" name="object 26"/>
          <p:cNvGrpSpPr/>
          <p:nvPr/>
        </p:nvGrpSpPr>
        <p:grpSpPr>
          <a:xfrm>
            <a:off x="4888991" y="2168651"/>
            <a:ext cx="1668780" cy="2291080"/>
            <a:chOff x="4888991" y="2168651"/>
            <a:chExt cx="1668780" cy="2291080"/>
          </a:xfrm>
        </p:grpSpPr>
        <p:sp>
          <p:nvSpPr>
            <p:cNvPr id="27" name="object 27"/>
            <p:cNvSpPr/>
            <p:nvPr/>
          </p:nvSpPr>
          <p:spPr>
            <a:xfrm>
              <a:off x="4901945" y="3569969"/>
              <a:ext cx="1643380" cy="876300"/>
            </a:xfrm>
            <a:custGeom>
              <a:avLst/>
              <a:gdLst/>
              <a:ahLst/>
              <a:cxnLst/>
              <a:rect l="l" t="t" r="r" b="b"/>
              <a:pathLst>
                <a:path w="1643379" h="876300">
                  <a:moveTo>
                    <a:pt x="1642872" y="0"/>
                  </a:moveTo>
                  <a:lnTo>
                    <a:pt x="0" y="0"/>
                  </a:lnTo>
                  <a:lnTo>
                    <a:pt x="0" y="876299"/>
                  </a:lnTo>
                  <a:lnTo>
                    <a:pt x="1642872" y="876299"/>
                  </a:lnTo>
                  <a:lnTo>
                    <a:pt x="1642872" y="0"/>
                  </a:lnTo>
                  <a:close/>
                </a:path>
              </a:pathLst>
            </a:custGeom>
            <a:solidFill>
              <a:srgbClr val="EDEBE0"/>
            </a:solidFill>
          </p:spPr>
          <p:txBody>
            <a:bodyPr wrap="square" lIns="0" tIns="0" rIns="0" bIns="0" rtlCol="0"/>
            <a:lstStyle/>
            <a:p>
              <a:endParaRPr/>
            </a:p>
          </p:txBody>
        </p:sp>
        <p:sp>
          <p:nvSpPr>
            <p:cNvPr id="28" name="object 28"/>
            <p:cNvSpPr/>
            <p:nvPr/>
          </p:nvSpPr>
          <p:spPr>
            <a:xfrm>
              <a:off x="4901945" y="3569969"/>
              <a:ext cx="1643380" cy="876300"/>
            </a:xfrm>
            <a:custGeom>
              <a:avLst/>
              <a:gdLst/>
              <a:ahLst/>
              <a:cxnLst/>
              <a:rect l="l" t="t" r="r" b="b"/>
              <a:pathLst>
                <a:path w="1643379" h="876300">
                  <a:moveTo>
                    <a:pt x="0" y="876299"/>
                  </a:moveTo>
                  <a:lnTo>
                    <a:pt x="1642872" y="876299"/>
                  </a:lnTo>
                  <a:lnTo>
                    <a:pt x="1642872" y="0"/>
                  </a:lnTo>
                  <a:lnTo>
                    <a:pt x="0" y="0"/>
                  </a:lnTo>
                  <a:lnTo>
                    <a:pt x="0" y="876299"/>
                  </a:lnTo>
                  <a:close/>
                </a:path>
              </a:pathLst>
            </a:custGeom>
            <a:ln w="25908">
              <a:solidFill>
                <a:srgbClr val="000000"/>
              </a:solidFill>
            </a:ln>
          </p:spPr>
          <p:txBody>
            <a:bodyPr wrap="square" lIns="0" tIns="0" rIns="0" bIns="0" rtlCol="0"/>
            <a:lstStyle/>
            <a:p>
              <a:endParaRPr/>
            </a:p>
          </p:txBody>
        </p:sp>
        <p:sp>
          <p:nvSpPr>
            <p:cNvPr id="29" name="object 29"/>
            <p:cNvSpPr/>
            <p:nvPr/>
          </p:nvSpPr>
          <p:spPr>
            <a:xfrm>
              <a:off x="4901945" y="2181605"/>
              <a:ext cx="1643380" cy="876300"/>
            </a:xfrm>
            <a:custGeom>
              <a:avLst/>
              <a:gdLst/>
              <a:ahLst/>
              <a:cxnLst/>
              <a:rect l="l" t="t" r="r" b="b"/>
              <a:pathLst>
                <a:path w="1643379" h="876300">
                  <a:moveTo>
                    <a:pt x="1642872" y="0"/>
                  </a:moveTo>
                  <a:lnTo>
                    <a:pt x="0" y="0"/>
                  </a:lnTo>
                  <a:lnTo>
                    <a:pt x="0" y="876300"/>
                  </a:lnTo>
                  <a:lnTo>
                    <a:pt x="1642872" y="876300"/>
                  </a:lnTo>
                  <a:lnTo>
                    <a:pt x="1642872" y="0"/>
                  </a:lnTo>
                  <a:close/>
                </a:path>
              </a:pathLst>
            </a:custGeom>
            <a:solidFill>
              <a:srgbClr val="EDEBE0"/>
            </a:solidFill>
          </p:spPr>
          <p:txBody>
            <a:bodyPr wrap="square" lIns="0" tIns="0" rIns="0" bIns="0" rtlCol="0"/>
            <a:lstStyle/>
            <a:p>
              <a:endParaRPr/>
            </a:p>
          </p:txBody>
        </p:sp>
        <p:sp>
          <p:nvSpPr>
            <p:cNvPr id="30" name="object 30"/>
            <p:cNvSpPr/>
            <p:nvPr/>
          </p:nvSpPr>
          <p:spPr>
            <a:xfrm>
              <a:off x="4901945" y="2181605"/>
              <a:ext cx="1643380" cy="876300"/>
            </a:xfrm>
            <a:custGeom>
              <a:avLst/>
              <a:gdLst/>
              <a:ahLst/>
              <a:cxnLst/>
              <a:rect l="l" t="t" r="r" b="b"/>
              <a:pathLst>
                <a:path w="1643379" h="876300">
                  <a:moveTo>
                    <a:pt x="0" y="876300"/>
                  </a:moveTo>
                  <a:lnTo>
                    <a:pt x="1642872" y="876300"/>
                  </a:lnTo>
                  <a:lnTo>
                    <a:pt x="1642872" y="0"/>
                  </a:lnTo>
                  <a:lnTo>
                    <a:pt x="0" y="0"/>
                  </a:lnTo>
                  <a:lnTo>
                    <a:pt x="0" y="876300"/>
                  </a:lnTo>
                  <a:close/>
                </a:path>
              </a:pathLst>
            </a:custGeom>
            <a:ln w="25908">
              <a:solidFill>
                <a:srgbClr val="000000"/>
              </a:solidFill>
            </a:ln>
          </p:spPr>
          <p:txBody>
            <a:bodyPr wrap="square" lIns="0" tIns="0" rIns="0" bIns="0" rtlCol="0"/>
            <a:lstStyle/>
            <a:p>
              <a:endParaRPr/>
            </a:p>
          </p:txBody>
        </p:sp>
        <p:sp>
          <p:nvSpPr>
            <p:cNvPr id="31" name="object 31"/>
            <p:cNvSpPr/>
            <p:nvPr/>
          </p:nvSpPr>
          <p:spPr>
            <a:xfrm>
              <a:off x="5637404" y="3057778"/>
              <a:ext cx="171450" cy="514984"/>
            </a:xfrm>
            <a:custGeom>
              <a:avLst/>
              <a:gdLst/>
              <a:ahLst/>
              <a:cxnLst/>
              <a:rect l="l" t="t" r="r" b="b"/>
              <a:pathLst>
                <a:path w="171450" h="514985">
                  <a:moveTo>
                    <a:pt x="85820" y="75628"/>
                  </a:moveTo>
                  <a:lnTo>
                    <a:pt x="66702" y="108143"/>
                  </a:lnTo>
                  <a:lnTo>
                    <a:pt x="65403" y="514476"/>
                  </a:lnTo>
                  <a:lnTo>
                    <a:pt x="103503" y="514476"/>
                  </a:lnTo>
                  <a:lnTo>
                    <a:pt x="104801" y="108427"/>
                  </a:lnTo>
                  <a:lnTo>
                    <a:pt x="85820" y="75628"/>
                  </a:lnTo>
                  <a:close/>
                </a:path>
                <a:path w="171450" h="514985">
                  <a:moveTo>
                    <a:pt x="108023" y="37846"/>
                  </a:moveTo>
                  <a:lnTo>
                    <a:pt x="105027" y="37846"/>
                  </a:lnTo>
                  <a:lnTo>
                    <a:pt x="104801" y="108427"/>
                  </a:lnTo>
                  <a:lnTo>
                    <a:pt x="135761" y="161925"/>
                  </a:lnTo>
                  <a:lnTo>
                    <a:pt x="140793" y="167550"/>
                  </a:lnTo>
                  <a:lnTo>
                    <a:pt x="147349" y="170735"/>
                  </a:lnTo>
                  <a:lnTo>
                    <a:pt x="154620" y="171229"/>
                  </a:lnTo>
                  <a:lnTo>
                    <a:pt x="161796" y="168783"/>
                  </a:lnTo>
                  <a:lnTo>
                    <a:pt x="167477" y="163804"/>
                  </a:lnTo>
                  <a:lnTo>
                    <a:pt x="170670" y="157241"/>
                  </a:lnTo>
                  <a:lnTo>
                    <a:pt x="171172" y="149941"/>
                  </a:lnTo>
                  <a:lnTo>
                    <a:pt x="168781" y="142748"/>
                  </a:lnTo>
                  <a:lnTo>
                    <a:pt x="108023" y="37846"/>
                  </a:lnTo>
                  <a:close/>
                </a:path>
                <a:path w="171450" h="514985">
                  <a:moveTo>
                    <a:pt x="86104" y="0"/>
                  </a:moveTo>
                  <a:lnTo>
                    <a:pt x="2411" y="142240"/>
                  </a:lnTo>
                  <a:lnTo>
                    <a:pt x="0" y="149435"/>
                  </a:lnTo>
                  <a:lnTo>
                    <a:pt x="458" y="156749"/>
                  </a:lnTo>
                  <a:lnTo>
                    <a:pt x="3607" y="163349"/>
                  </a:lnTo>
                  <a:lnTo>
                    <a:pt x="9269" y="168401"/>
                  </a:lnTo>
                  <a:lnTo>
                    <a:pt x="16390" y="170866"/>
                  </a:lnTo>
                  <a:lnTo>
                    <a:pt x="23667" y="170402"/>
                  </a:lnTo>
                  <a:lnTo>
                    <a:pt x="30253" y="167223"/>
                  </a:lnTo>
                  <a:lnTo>
                    <a:pt x="35304" y="161544"/>
                  </a:lnTo>
                  <a:lnTo>
                    <a:pt x="66702" y="108143"/>
                  </a:lnTo>
                  <a:lnTo>
                    <a:pt x="66927" y="37846"/>
                  </a:lnTo>
                  <a:lnTo>
                    <a:pt x="108023" y="37846"/>
                  </a:lnTo>
                  <a:lnTo>
                    <a:pt x="86104" y="0"/>
                  </a:lnTo>
                  <a:close/>
                </a:path>
                <a:path w="171450" h="514985">
                  <a:moveTo>
                    <a:pt x="104996" y="47371"/>
                  </a:moveTo>
                  <a:lnTo>
                    <a:pt x="69467" y="47371"/>
                  </a:lnTo>
                  <a:lnTo>
                    <a:pt x="102360" y="47498"/>
                  </a:lnTo>
                  <a:lnTo>
                    <a:pt x="85820" y="75628"/>
                  </a:lnTo>
                  <a:lnTo>
                    <a:pt x="104801" y="108427"/>
                  </a:lnTo>
                  <a:lnTo>
                    <a:pt x="104996" y="47371"/>
                  </a:lnTo>
                  <a:close/>
                </a:path>
                <a:path w="171450" h="514985">
                  <a:moveTo>
                    <a:pt x="105027" y="37846"/>
                  </a:moveTo>
                  <a:lnTo>
                    <a:pt x="66927" y="37846"/>
                  </a:lnTo>
                  <a:lnTo>
                    <a:pt x="66702" y="108143"/>
                  </a:lnTo>
                  <a:lnTo>
                    <a:pt x="85820" y="75628"/>
                  </a:lnTo>
                  <a:lnTo>
                    <a:pt x="69467" y="47371"/>
                  </a:lnTo>
                  <a:lnTo>
                    <a:pt x="104996" y="47371"/>
                  </a:lnTo>
                  <a:lnTo>
                    <a:pt x="105027" y="37846"/>
                  </a:lnTo>
                  <a:close/>
                </a:path>
                <a:path w="171450" h="514985">
                  <a:moveTo>
                    <a:pt x="69467" y="47371"/>
                  </a:moveTo>
                  <a:lnTo>
                    <a:pt x="85820" y="75628"/>
                  </a:lnTo>
                  <a:lnTo>
                    <a:pt x="102360" y="47498"/>
                  </a:lnTo>
                  <a:lnTo>
                    <a:pt x="69467" y="47371"/>
                  </a:lnTo>
                  <a:close/>
                </a:path>
              </a:pathLst>
            </a:custGeom>
            <a:solidFill>
              <a:srgbClr val="000000"/>
            </a:solidFill>
          </p:spPr>
          <p:txBody>
            <a:bodyPr wrap="square" lIns="0" tIns="0" rIns="0" bIns="0" rtlCol="0"/>
            <a:lstStyle/>
            <a:p>
              <a:endParaRPr/>
            </a:p>
          </p:txBody>
        </p:sp>
        <p:sp>
          <p:nvSpPr>
            <p:cNvPr id="32" name="object 32"/>
            <p:cNvSpPr/>
            <p:nvPr/>
          </p:nvSpPr>
          <p:spPr>
            <a:xfrm>
              <a:off x="5742034" y="3715511"/>
              <a:ext cx="509905" cy="579755"/>
            </a:xfrm>
            <a:custGeom>
              <a:avLst/>
              <a:gdLst/>
              <a:ahLst/>
              <a:cxnLst/>
              <a:rect l="l" t="t" r="r" b="b"/>
              <a:pathLst>
                <a:path w="509904" h="579754">
                  <a:moveTo>
                    <a:pt x="66055" y="65277"/>
                  </a:moveTo>
                  <a:lnTo>
                    <a:pt x="86794" y="41308"/>
                  </a:lnTo>
                  <a:lnTo>
                    <a:pt x="109664" y="20399"/>
                  </a:lnTo>
                  <a:lnTo>
                    <a:pt x="136796" y="5609"/>
                  </a:lnTo>
                  <a:lnTo>
                    <a:pt x="170322" y="0"/>
                  </a:lnTo>
                  <a:lnTo>
                    <a:pt x="216187" y="3163"/>
                  </a:lnTo>
                  <a:lnTo>
                    <a:pt x="271399" y="13874"/>
                  </a:lnTo>
                  <a:lnTo>
                    <a:pt x="324967" y="33968"/>
                  </a:lnTo>
                  <a:lnTo>
                    <a:pt x="365902" y="65277"/>
                  </a:lnTo>
                  <a:lnTo>
                    <a:pt x="387229" y="103488"/>
                  </a:lnTo>
                  <a:lnTo>
                    <a:pt x="402161" y="153275"/>
                  </a:lnTo>
                  <a:lnTo>
                    <a:pt x="411650" y="207439"/>
                  </a:lnTo>
                  <a:lnTo>
                    <a:pt x="416645" y="258781"/>
                  </a:lnTo>
                  <a:lnTo>
                    <a:pt x="418099" y="300100"/>
                  </a:lnTo>
                  <a:lnTo>
                    <a:pt x="416980" y="333825"/>
                  </a:lnTo>
                  <a:lnTo>
                    <a:pt x="395168" y="376842"/>
                  </a:lnTo>
                  <a:lnTo>
                    <a:pt x="365902" y="404494"/>
                  </a:lnTo>
                  <a:lnTo>
                    <a:pt x="334302" y="431430"/>
                  </a:lnTo>
                  <a:lnTo>
                    <a:pt x="292548" y="463978"/>
                  </a:lnTo>
                  <a:lnTo>
                    <a:pt x="245348" y="498332"/>
                  </a:lnTo>
                  <a:lnTo>
                    <a:pt x="197406" y="530685"/>
                  </a:lnTo>
                  <a:lnTo>
                    <a:pt x="153430" y="557233"/>
                  </a:lnTo>
                  <a:lnTo>
                    <a:pt x="118125" y="574167"/>
                  </a:lnTo>
                  <a:lnTo>
                    <a:pt x="79527" y="579663"/>
                  </a:lnTo>
                  <a:lnTo>
                    <a:pt x="50514" y="569277"/>
                  </a:lnTo>
                  <a:lnTo>
                    <a:pt x="29239" y="551557"/>
                  </a:lnTo>
                  <a:lnTo>
                    <a:pt x="13858" y="535051"/>
                  </a:lnTo>
                  <a:lnTo>
                    <a:pt x="3768" y="519654"/>
                  </a:lnTo>
                  <a:lnTo>
                    <a:pt x="0" y="501602"/>
                  </a:lnTo>
                  <a:lnTo>
                    <a:pt x="3161" y="483955"/>
                  </a:lnTo>
                  <a:lnTo>
                    <a:pt x="34337" y="457737"/>
                  </a:lnTo>
                  <a:lnTo>
                    <a:pt x="97297" y="441001"/>
                  </a:lnTo>
                  <a:lnTo>
                    <a:pt x="163077" y="459738"/>
                  </a:lnTo>
                  <a:lnTo>
                    <a:pt x="195579" y="486044"/>
                  </a:lnTo>
                  <a:lnTo>
                    <a:pt x="231773" y="513994"/>
                  </a:lnTo>
                  <a:lnTo>
                    <a:pt x="274716" y="535051"/>
                  </a:lnTo>
                  <a:lnTo>
                    <a:pt x="337962" y="547369"/>
                  </a:lnTo>
                  <a:lnTo>
                    <a:pt x="415686" y="555402"/>
                  </a:lnTo>
                  <a:lnTo>
                    <a:pt x="481599" y="559768"/>
                  </a:lnTo>
                  <a:lnTo>
                    <a:pt x="509412" y="561086"/>
                  </a:lnTo>
                </a:path>
              </a:pathLst>
            </a:custGeom>
            <a:ln w="57912">
              <a:solidFill>
                <a:srgbClr val="000000"/>
              </a:solidFill>
            </a:ln>
          </p:spPr>
          <p:txBody>
            <a:bodyPr wrap="square" lIns="0" tIns="0" rIns="0" bIns="0" rtlCol="0"/>
            <a:lstStyle/>
            <a:p>
              <a:endParaRPr/>
            </a:p>
          </p:txBody>
        </p:sp>
        <p:sp>
          <p:nvSpPr>
            <p:cNvPr id="33" name="object 33"/>
            <p:cNvSpPr/>
            <p:nvPr/>
          </p:nvSpPr>
          <p:spPr>
            <a:xfrm>
              <a:off x="5860541" y="2449829"/>
              <a:ext cx="45720" cy="47625"/>
            </a:xfrm>
            <a:custGeom>
              <a:avLst/>
              <a:gdLst/>
              <a:ahLst/>
              <a:cxnLst/>
              <a:rect l="l" t="t" r="r" b="b"/>
              <a:pathLst>
                <a:path w="45720" h="47625">
                  <a:moveTo>
                    <a:pt x="45720" y="0"/>
                  </a:moveTo>
                  <a:lnTo>
                    <a:pt x="0" y="0"/>
                  </a:lnTo>
                  <a:lnTo>
                    <a:pt x="0" y="47244"/>
                  </a:lnTo>
                  <a:lnTo>
                    <a:pt x="45720" y="47244"/>
                  </a:lnTo>
                  <a:lnTo>
                    <a:pt x="45720" y="0"/>
                  </a:lnTo>
                  <a:close/>
                </a:path>
              </a:pathLst>
            </a:custGeom>
            <a:solidFill>
              <a:srgbClr val="000000"/>
            </a:solidFill>
          </p:spPr>
          <p:txBody>
            <a:bodyPr wrap="square" lIns="0" tIns="0" rIns="0" bIns="0" rtlCol="0"/>
            <a:lstStyle/>
            <a:p>
              <a:endParaRPr/>
            </a:p>
          </p:txBody>
        </p:sp>
        <p:sp>
          <p:nvSpPr>
            <p:cNvPr id="34" name="object 34"/>
            <p:cNvSpPr/>
            <p:nvPr/>
          </p:nvSpPr>
          <p:spPr>
            <a:xfrm>
              <a:off x="5860541" y="2449829"/>
              <a:ext cx="45720" cy="47625"/>
            </a:xfrm>
            <a:custGeom>
              <a:avLst/>
              <a:gdLst/>
              <a:ahLst/>
              <a:cxnLst/>
              <a:rect l="l" t="t" r="r" b="b"/>
              <a:pathLst>
                <a:path w="45720" h="47625">
                  <a:moveTo>
                    <a:pt x="0" y="47244"/>
                  </a:moveTo>
                  <a:lnTo>
                    <a:pt x="45720" y="47244"/>
                  </a:lnTo>
                  <a:lnTo>
                    <a:pt x="45720" y="0"/>
                  </a:lnTo>
                  <a:lnTo>
                    <a:pt x="0" y="0"/>
                  </a:lnTo>
                  <a:lnTo>
                    <a:pt x="0" y="47244"/>
                  </a:lnTo>
                  <a:close/>
                </a:path>
              </a:pathLst>
            </a:custGeom>
            <a:ln w="25908">
              <a:solidFill>
                <a:srgbClr val="000000"/>
              </a:solidFill>
            </a:ln>
          </p:spPr>
          <p:txBody>
            <a:bodyPr wrap="square" lIns="0" tIns="0" rIns="0" bIns="0" rtlCol="0"/>
            <a:lstStyle/>
            <a:p>
              <a:endParaRPr/>
            </a:p>
          </p:txBody>
        </p:sp>
        <p:sp>
          <p:nvSpPr>
            <p:cNvPr id="35" name="object 35"/>
            <p:cNvSpPr/>
            <p:nvPr/>
          </p:nvSpPr>
          <p:spPr>
            <a:xfrm>
              <a:off x="6012941" y="2602229"/>
              <a:ext cx="45720" cy="47625"/>
            </a:xfrm>
            <a:custGeom>
              <a:avLst/>
              <a:gdLst/>
              <a:ahLst/>
              <a:cxnLst/>
              <a:rect l="l" t="t" r="r" b="b"/>
              <a:pathLst>
                <a:path w="45720" h="47625">
                  <a:moveTo>
                    <a:pt x="45720" y="0"/>
                  </a:moveTo>
                  <a:lnTo>
                    <a:pt x="0" y="0"/>
                  </a:lnTo>
                  <a:lnTo>
                    <a:pt x="0" y="47244"/>
                  </a:lnTo>
                  <a:lnTo>
                    <a:pt x="45720" y="47244"/>
                  </a:lnTo>
                  <a:lnTo>
                    <a:pt x="45720" y="0"/>
                  </a:lnTo>
                  <a:close/>
                </a:path>
              </a:pathLst>
            </a:custGeom>
            <a:solidFill>
              <a:srgbClr val="000000"/>
            </a:solidFill>
          </p:spPr>
          <p:txBody>
            <a:bodyPr wrap="square" lIns="0" tIns="0" rIns="0" bIns="0" rtlCol="0"/>
            <a:lstStyle/>
            <a:p>
              <a:endParaRPr/>
            </a:p>
          </p:txBody>
        </p:sp>
        <p:sp>
          <p:nvSpPr>
            <p:cNvPr id="36" name="object 36"/>
            <p:cNvSpPr/>
            <p:nvPr/>
          </p:nvSpPr>
          <p:spPr>
            <a:xfrm>
              <a:off x="6012941" y="2602229"/>
              <a:ext cx="45720" cy="47625"/>
            </a:xfrm>
            <a:custGeom>
              <a:avLst/>
              <a:gdLst/>
              <a:ahLst/>
              <a:cxnLst/>
              <a:rect l="l" t="t" r="r" b="b"/>
              <a:pathLst>
                <a:path w="45720" h="47625">
                  <a:moveTo>
                    <a:pt x="0" y="47244"/>
                  </a:moveTo>
                  <a:lnTo>
                    <a:pt x="45720" y="47244"/>
                  </a:lnTo>
                  <a:lnTo>
                    <a:pt x="45720" y="0"/>
                  </a:lnTo>
                  <a:lnTo>
                    <a:pt x="0" y="0"/>
                  </a:lnTo>
                  <a:lnTo>
                    <a:pt x="0" y="47244"/>
                  </a:lnTo>
                  <a:close/>
                </a:path>
              </a:pathLst>
            </a:custGeom>
            <a:ln w="25908">
              <a:solidFill>
                <a:srgbClr val="000000"/>
              </a:solidFill>
            </a:ln>
          </p:spPr>
          <p:txBody>
            <a:bodyPr wrap="square" lIns="0" tIns="0" rIns="0" bIns="0" rtlCol="0"/>
            <a:lstStyle/>
            <a:p>
              <a:endParaRPr/>
            </a:p>
          </p:txBody>
        </p:sp>
        <p:sp>
          <p:nvSpPr>
            <p:cNvPr id="37" name="object 37"/>
            <p:cNvSpPr/>
            <p:nvPr/>
          </p:nvSpPr>
          <p:spPr>
            <a:xfrm>
              <a:off x="6165341" y="2754629"/>
              <a:ext cx="45720" cy="47625"/>
            </a:xfrm>
            <a:custGeom>
              <a:avLst/>
              <a:gdLst/>
              <a:ahLst/>
              <a:cxnLst/>
              <a:rect l="l" t="t" r="r" b="b"/>
              <a:pathLst>
                <a:path w="45720" h="47625">
                  <a:moveTo>
                    <a:pt x="45720" y="0"/>
                  </a:moveTo>
                  <a:lnTo>
                    <a:pt x="0" y="0"/>
                  </a:lnTo>
                  <a:lnTo>
                    <a:pt x="0" y="47244"/>
                  </a:lnTo>
                  <a:lnTo>
                    <a:pt x="45720" y="47244"/>
                  </a:lnTo>
                  <a:lnTo>
                    <a:pt x="45720" y="0"/>
                  </a:lnTo>
                  <a:close/>
                </a:path>
              </a:pathLst>
            </a:custGeom>
            <a:solidFill>
              <a:srgbClr val="000000"/>
            </a:solidFill>
          </p:spPr>
          <p:txBody>
            <a:bodyPr wrap="square" lIns="0" tIns="0" rIns="0" bIns="0" rtlCol="0"/>
            <a:lstStyle/>
            <a:p>
              <a:endParaRPr/>
            </a:p>
          </p:txBody>
        </p:sp>
        <p:sp>
          <p:nvSpPr>
            <p:cNvPr id="38" name="object 38"/>
            <p:cNvSpPr/>
            <p:nvPr/>
          </p:nvSpPr>
          <p:spPr>
            <a:xfrm>
              <a:off x="6165341" y="2754629"/>
              <a:ext cx="45720" cy="47625"/>
            </a:xfrm>
            <a:custGeom>
              <a:avLst/>
              <a:gdLst/>
              <a:ahLst/>
              <a:cxnLst/>
              <a:rect l="l" t="t" r="r" b="b"/>
              <a:pathLst>
                <a:path w="45720" h="47625">
                  <a:moveTo>
                    <a:pt x="0" y="47244"/>
                  </a:moveTo>
                  <a:lnTo>
                    <a:pt x="45720" y="47244"/>
                  </a:lnTo>
                  <a:lnTo>
                    <a:pt x="45720" y="0"/>
                  </a:lnTo>
                  <a:lnTo>
                    <a:pt x="0" y="0"/>
                  </a:lnTo>
                  <a:lnTo>
                    <a:pt x="0" y="47244"/>
                  </a:lnTo>
                  <a:close/>
                </a:path>
              </a:pathLst>
            </a:custGeom>
            <a:ln w="25908">
              <a:solidFill>
                <a:srgbClr val="000000"/>
              </a:solidFill>
            </a:ln>
          </p:spPr>
          <p:txBody>
            <a:bodyPr wrap="square" lIns="0" tIns="0" rIns="0" bIns="0" rtlCol="0"/>
            <a:lstStyle/>
            <a:p>
              <a:endParaRPr/>
            </a:p>
          </p:txBody>
        </p:sp>
        <p:sp>
          <p:nvSpPr>
            <p:cNvPr id="39" name="object 39"/>
            <p:cNvSpPr/>
            <p:nvPr/>
          </p:nvSpPr>
          <p:spPr>
            <a:xfrm>
              <a:off x="5974841" y="2298953"/>
              <a:ext cx="45720" cy="47625"/>
            </a:xfrm>
            <a:custGeom>
              <a:avLst/>
              <a:gdLst/>
              <a:ahLst/>
              <a:cxnLst/>
              <a:rect l="l" t="t" r="r" b="b"/>
              <a:pathLst>
                <a:path w="45720" h="47625">
                  <a:moveTo>
                    <a:pt x="45720" y="0"/>
                  </a:moveTo>
                  <a:lnTo>
                    <a:pt x="0" y="0"/>
                  </a:lnTo>
                  <a:lnTo>
                    <a:pt x="0" y="47244"/>
                  </a:lnTo>
                  <a:lnTo>
                    <a:pt x="45720" y="47244"/>
                  </a:lnTo>
                  <a:lnTo>
                    <a:pt x="45720" y="0"/>
                  </a:lnTo>
                  <a:close/>
                </a:path>
              </a:pathLst>
            </a:custGeom>
            <a:solidFill>
              <a:srgbClr val="000000"/>
            </a:solidFill>
          </p:spPr>
          <p:txBody>
            <a:bodyPr wrap="square" lIns="0" tIns="0" rIns="0" bIns="0" rtlCol="0"/>
            <a:lstStyle/>
            <a:p>
              <a:endParaRPr/>
            </a:p>
          </p:txBody>
        </p:sp>
        <p:sp>
          <p:nvSpPr>
            <p:cNvPr id="40" name="object 40"/>
            <p:cNvSpPr/>
            <p:nvPr/>
          </p:nvSpPr>
          <p:spPr>
            <a:xfrm>
              <a:off x="5974841" y="2298953"/>
              <a:ext cx="45720" cy="47625"/>
            </a:xfrm>
            <a:custGeom>
              <a:avLst/>
              <a:gdLst/>
              <a:ahLst/>
              <a:cxnLst/>
              <a:rect l="l" t="t" r="r" b="b"/>
              <a:pathLst>
                <a:path w="45720" h="47625">
                  <a:moveTo>
                    <a:pt x="0" y="47244"/>
                  </a:moveTo>
                  <a:lnTo>
                    <a:pt x="45720" y="47244"/>
                  </a:lnTo>
                  <a:lnTo>
                    <a:pt x="45720" y="0"/>
                  </a:lnTo>
                  <a:lnTo>
                    <a:pt x="0" y="0"/>
                  </a:lnTo>
                  <a:lnTo>
                    <a:pt x="0" y="47244"/>
                  </a:lnTo>
                  <a:close/>
                </a:path>
              </a:pathLst>
            </a:custGeom>
            <a:ln w="25908">
              <a:solidFill>
                <a:srgbClr val="000000"/>
              </a:solidFill>
            </a:ln>
          </p:spPr>
          <p:txBody>
            <a:bodyPr wrap="square" lIns="0" tIns="0" rIns="0" bIns="0" rtlCol="0"/>
            <a:lstStyle/>
            <a:p>
              <a:endParaRPr/>
            </a:p>
          </p:txBody>
        </p:sp>
        <p:sp>
          <p:nvSpPr>
            <p:cNvPr id="41" name="object 41"/>
            <p:cNvSpPr/>
            <p:nvPr/>
          </p:nvSpPr>
          <p:spPr>
            <a:xfrm>
              <a:off x="6127241" y="2451353"/>
              <a:ext cx="45720" cy="47625"/>
            </a:xfrm>
            <a:custGeom>
              <a:avLst/>
              <a:gdLst/>
              <a:ahLst/>
              <a:cxnLst/>
              <a:rect l="l" t="t" r="r" b="b"/>
              <a:pathLst>
                <a:path w="45720" h="47625">
                  <a:moveTo>
                    <a:pt x="45720" y="0"/>
                  </a:moveTo>
                  <a:lnTo>
                    <a:pt x="0" y="0"/>
                  </a:lnTo>
                  <a:lnTo>
                    <a:pt x="0" y="47244"/>
                  </a:lnTo>
                  <a:lnTo>
                    <a:pt x="45720" y="47244"/>
                  </a:lnTo>
                  <a:lnTo>
                    <a:pt x="45720" y="0"/>
                  </a:lnTo>
                  <a:close/>
                </a:path>
              </a:pathLst>
            </a:custGeom>
            <a:solidFill>
              <a:srgbClr val="000000"/>
            </a:solidFill>
          </p:spPr>
          <p:txBody>
            <a:bodyPr wrap="square" lIns="0" tIns="0" rIns="0" bIns="0" rtlCol="0"/>
            <a:lstStyle/>
            <a:p>
              <a:endParaRPr/>
            </a:p>
          </p:txBody>
        </p:sp>
        <p:sp>
          <p:nvSpPr>
            <p:cNvPr id="42" name="object 42"/>
            <p:cNvSpPr/>
            <p:nvPr/>
          </p:nvSpPr>
          <p:spPr>
            <a:xfrm>
              <a:off x="6127241" y="2451353"/>
              <a:ext cx="45720" cy="47625"/>
            </a:xfrm>
            <a:custGeom>
              <a:avLst/>
              <a:gdLst/>
              <a:ahLst/>
              <a:cxnLst/>
              <a:rect l="l" t="t" r="r" b="b"/>
              <a:pathLst>
                <a:path w="45720" h="47625">
                  <a:moveTo>
                    <a:pt x="0" y="47244"/>
                  </a:moveTo>
                  <a:lnTo>
                    <a:pt x="45720" y="47244"/>
                  </a:lnTo>
                  <a:lnTo>
                    <a:pt x="45720" y="0"/>
                  </a:lnTo>
                  <a:lnTo>
                    <a:pt x="0" y="0"/>
                  </a:lnTo>
                  <a:lnTo>
                    <a:pt x="0" y="47244"/>
                  </a:lnTo>
                  <a:close/>
                </a:path>
              </a:pathLst>
            </a:custGeom>
            <a:ln w="25908">
              <a:solidFill>
                <a:srgbClr val="000000"/>
              </a:solidFill>
            </a:ln>
          </p:spPr>
          <p:txBody>
            <a:bodyPr wrap="square" lIns="0" tIns="0" rIns="0" bIns="0" rtlCol="0"/>
            <a:lstStyle/>
            <a:p>
              <a:endParaRPr/>
            </a:p>
          </p:txBody>
        </p:sp>
        <p:sp>
          <p:nvSpPr>
            <p:cNvPr id="43" name="object 43"/>
            <p:cNvSpPr/>
            <p:nvPr/>
          </p:nvSpPr>
          <p:spPr>
            <a:xfrm>
              <a:off x="6279641" y="2603753"/>
              <a:ext cx="45720" cy="47625"/>
            </a:xfrm>
            <a:custGeom>
              <a:avLst/>
              <a:gdLst/>
              <a:ahLst/>
              <a:cxnLst/>
              <a:rect l="l" t="t" r="r" b="b"/>
              <a:pathLst>
                <a:path w="45720" h="47625">
                  <a:moveTo>
                    <a:pt x="45720" y="0"/>
                  </a:moveTo>
                  <a:lnTo>
                    <a:pt x="0" y="0"/>
                  </a:lnTo>
                  <a:lnTo>
                    <a:pt x="0" y="47244"/>
                  </a:lnTo>
                  <a:lnTo>
                    <a:pt x="45720" y="47244"/>
                  </a:lnTo>
                  <a:lnTo>
                    <a:pt x="45720" y="0"/>
                  </a:lnTo>
                  <a:close/>
                </a:path>
              </a:pathLst>
            </a:custGeom>
            <a:solidFill>
              <a:srgbClr val="000000"/>
            </a:solidFill>
          </p:spPr>
          <p:txBody>
            <a:bodyPr wrap="square" lIns="0" tIns="0" rIns="0" bIns="0" rtlCol="0"/>
            <a:lstStyle/>
            <a:p>
              <a:endParaRPr/>
            </a:p>
          </p:txBody>
        </p:sp>
        <p:sp>
          <p:nvSpPr>
            <p:cNvPr id="44" name="object 44"/>
            <p:cNvSpPr/>
            <p:nvPr/>
          </p:nvSpPr>
          <p:spPr>
            <a:xfrm>
              <a:off x="6279641" y="2603753"/>
              <a:ext cx="45720" cy="47625"/>
            </a:xfrm>
            <a:custGeom>
              <a:avLst/>
              <a:gdLst/>
              <a:ahLst/>
              <a:cxnLst/>
              <a:rect l="l" t="t" r="r" b="b"/>
              <a:pathLst>
                <a:path w="45720" h="47625">
                  <a:moveTo>
                    <a:pt x="0" y="47244"/>
                  </a:moveTo>
                  <a:lnTo>
                    <a:pt x="45720" y="47244"/>
                  </a:lnTo>
                  <a:lnTo>
                    <a:pt x="45720" y="0"/>
                  </a:lnTo>
                  <a:lnTo>
                    <a:pt x="0" y="0"/>
                  </a:lnTo>
                  <a:lnTo>
                    <a:pt x="0" y="47244"/>
                  </a:lnTo>
                  <a:close/>
                </a:path>
              </a:pathLst>
            </a:custGeom>
            <a:ln w="25908">
              <a:solidFill>
                <a:srgbClr val="000000"/>
              </a:solidFill>
            </a:ln>
          </p:spPr>
          <p:txBody>
            <a:bodyPr wrap="square" lIns="0" tIns="0" rIns="0" bIns="0" rtlCol="0"/>
            <a:lstStyle/>
            <a:p>
              <a:endParaRPr/>
            </a:p>
          </p:txBody>
        </p:sp>
        <p:sp>
          <p:nvSpPr>
            <p:cNvPr id="45" name="object 45"/>
            <p:cNvSpPr/>
            <p:nvPr/>
          </p:nvSpPr>
          <p:spPr>
            <a:xfrm>
              <a:off x="5700521" y="2756153"/>
              <a:ext cx="45720" cy="47625"/>
            </a:xfrm>
            <a:custGeom>
              <a:avLst/>
              <a:gdLst/>
              <a:ahLst/>
              <a:cxnLst/>
              <a:rect l="l" t="t" r="r" b="b"/>
              <a:pathLst>
                <a:path w="45720" h="47625">
                  <a:moveTo>
                    <a:pt x="45720" y="0"/>
                  </a:moveTo>
                  <a:lnTo>
                    <a:pt x="0" y="0"/>
                  </a:lnTo>
                  <a:lnTo>
                    <a:pt x="0" y="47244"/>
                  </a:lnTo>
                  <a:lnTo>
                    <a:pt x="45720" y="47244"/>
                  </a:lnTo>
                  <a:lnTo>
                    <a:pt x="45720" y="0"/>
                  </a:lnTo>
                  <a:close/>
                </a:path>
              </a:pathLst>
            </a:custGeom>
            <a:solidFill>
              <a:srgbClr val="000000"/>
            </a:solidFill>
          </p:spPr>
          <p:txBody>
            <a:bodyPr wrap="square" lIns="0" tIns="0" rIns="0" bIns="0" rtlCol="0"/>
            <a:lstStyle/>
            <a:p>
              <a:endParaRPr/>
            </a:p>
          </p:txBody>
        </p:sp>
        <p:sp>
          <p:nvSpPr>
            <p:cNvPr id="46" name="object 46"/>
            <p:cNvSpPr/>
            <p:nvPr/>
          </p:nvSpPr>
          <p:spPr>
            <a:xfrm>
              <a:off x="5700521" y="2756153"/>
              <a:ext cx="45720" cy="47625"/>
            </a:xfrm>
            <a:custGeom>
              <a:avLst/>
              <a:gdLst/>
              <a:ahLst/>
              <a:cxnLst/>
              <a:rect l="l" t="t" r="r" b="b"/>
              <a:pathLst>
                <a:path w="45720" h="47625">
                  <a:moveTo>
                    <a:pt x="0" y="47244"/>
                  </a:moveTo>
                  <a:lnTo>
                    <a:pt x="45720" y="47244"/>
                  </a:lnTo>
                  <a:lnTo>
                    <a:pt x="45720" y="0"/>
                  </a:lnTo>
                  <a:lnTo>
                    <a:pt x="0" y="0"/>
                  </a:lnTo>
                  <a:lnTo>
                    <a:pt x="0" y="47244"/>
                  </a:lnTo>
                  <a:close/>
                </a:path>
              </a:pathLst>
            </a:custGeom>
            <a:ln w="25908">
              <a:solidFill>
                <a:srgbClr val="000000"/>
              </a:solidFill>
            </a:ln>
          </p:spPr>
          <p:txBody>
            <a:bodyPr wrap="square" lIns="0" tIns="0" rIns="0" bIns="0" rtlCol="0"/>
            <a:lstStyle/>
            <a:p>
              <a:endParaRPr/>
            </a:p>
          </p:txBody>
        </p:sp>
      </p:grpSp>
      <p:sp>
        <p:nvSpPr>
          <p:cNvPr id="47" name="object 47"/>
          <p:cNvSpPr txBox="1"/>
          <p:nvPr/>
        </p:nvSpPr>
        <p:spPr>
          <a:xfrm>
            <a:off x="471017" y="2209241"/>
            <a:ext cx="1483360" cy="84963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3333CC"/>
                </a:solidFill>
                <a:latin typeface="Arial"/>
                <a:cs typeface="Arial"/>
              </a:rPr>
              <a:t>r</a:t>
            </a:r>
            <a:r>
              <a:rPr sz="1800" spc="-10" dirty="0">
                <a:solidFill>
                  <a:srgbClr val="3333CC"/>
                </a:solidFill>
                <a:latin typeface="Arial"/>
                <a:cs typeface="Arial"/>
              </a:rPr>
              <a:t>ep</a:t>
            </a:r>
            <a:r>
              <a:rPr sz="1800" dirty="0">
                <a:solidFill>
                  <a:srgbClr val="3333CC"/>
                </a:solidFill>
                <a:latin typeface="Arial"/>
                <a:cs typeface="Arial"/>
              </a:rPr>
              <a:t>r</a:t>
            </a:r>
            <a:r>
              <a:rPr sz="1800" spc="-10" dirty="0">
                <a:solidFill>
                  <a:srgbClr val="3333CC"/>
                </a:solidFill>
                <a:latin typeface="Arial"/>
                <a:cs typeface="Arial"/>
              </a:rPr>
              <a:t>e</a:t>
            </a:r>
            <a:r>
              <a:rPr sz="1800" dirty="0">
                <a:solidFill>
                  <a:srgbClr val="3333CC"/>
                </a:solidFill>
                <a:latin typeface="Arial"/>
                <a:cs typeface="Arial"/>
              </a:rPr>
              <a:t>s</a:t>
            </a:r>
            <a:r>
              <a:rPr sz="1800" spc="-10" dirty="0">
                <a:solidFill>
                  <a:srgbClr val="3333CC"/>
                </a:solidFill>
                <a:latin typeface="Arial"/>
                <a:cs typeface="Arial"/>
              </a:rPr>
              <a:t>en</a:t>
            </a:r>
            <a:r>
              <a:rPr sz="1800" dirty="0">
                <a:solidFill>
                  <a:srgbClr val="3333CC"/>
                </a:solidFill>
                <a:latin typeface="Arial"/>
                <a:cs typeface="Arial"/>
              </a:rPr>
              <a:t>tati</a:t>
            </a:r>
            <a:r>
              <a:rPr sz="1800" spc="-15" dirty="0">
                <a:solidFill>
                  <a:srgbClr val="3333CC"/>
                </a:solidFill>
                <a:latin typeface="Arial"/>
                <a:cs typeface="Arial"/>
              </a:rPr>
              <a:t>o</a:t>
            </a:r>
            <a:r>
              <a:rPr sz="1800" dirty="0">
                <a:solidFill>
                  <a:srgbClr val="3333CC"/>
                </a:solidFill>
                <a:latin typeface="Arial"/>
                <a:cs typeface="Arial"/>
              </a:rPr>
              <a:t>n  </a:t>
            </a:r>
            <a:r>
              <a:rPr sz="1800" spc="-5" dirty="0">
                <a:solidFill>
                  <a:srgbClr val="3333CC"/>
                </a:solidFill>
                <a:latin typeface="Arial"/>
                <a:cs typeface="Arial"/>
              </a:rPr>
              <a:t>by active  neurons</a:t>
            </a:r>
            <a:endParaRPr sz="1800">
              <a:latin typeface="Arial"/>
              <a:cs typeface="Arial"/>
            </a:endParaRPr>
          </a:p>
        </p:txBody>
      </p:sp>
      <p:sp>
        <p:nvSpPr>
          <p:cNvPr id="48" name="object 48"/>
          <p:cNvSpPr txBox="1"/>
          <p:nvPr/>
        </p:nvSpPr>
        <p:spPr>
          <a:xfrm>
            <a:off x="1363217" y="3744595"/>
            <a:ext cx="64643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i</a:t>
            </a:r>
            <a:r>
              <a:rPr sz="1800" spc="-5" dirty="0">
                <a:solidFill>
                  <a:srgbClr val="3333CC"/>
                </a:solidFill>
                <a:latin typeface="Arial"/>
                <a:cs typeface="Arial"/>
              </a:rPr>
              <a:t>ma</a:t>
            </a:r>
            <a:r>
              <a:rPr sz="1800" spc="-15" dirty="0">
                <a:solidFill>
                  <a:srgbClr val="3333CC"/>
                </a:solidFill>
                <a:latin typeface="Arial"/>
                <a:cs typeface="Arial"/>
              </a:rPr>
              <a:t>g</a:t>
            </a:r>
            <a:r>
              <a:rPr sz="1800" spc="-5" dirty="0">
                <a:solidFill>
                  <a:srgbClr val="3333CC"/>
                </a:solidFill>
                <a:latin typeface="Arial"/>
                <a:cs typeface="Arial"/>
              </a:rPr>
              <a:t>e</a:t>
            </a:r>
            <a:endParaRPr sz="1800">
              <a:latin typeface="Arial"/>
              <a:cs typeface="Arial"/>
            </a:endParaRPr>
          </a:p>
        </p:txBody>
      </p:sp>
      <p:sp>
        <p:nvSpPr>
          <p:cNvPr id="49" name="object 49"/>
          <p:cNvSpPr txBox="1"/>
          <p:nvPr/>
        </p:nvSpPr>
        <p:spPr>
          <a:xfrm>
            <a:off x="6769734" y="2112390"/>
            <a:ext cx="1483995" cy="574040"/>
          </a:xfrm>
          <a:prstGeom prst="rect">
            <a:avLst/>
          </a:prstGeom>
        </p:spPr>
        <p:txBody>
          <a:bodyPr vert="horz" wrap="square" lIns="0" tIns="12700" rIns="0" bIns="0" rtlCol="0">
            <a:spAutoFit/>
          </a:bodyPr>
          <a:lstStyle/>
          <a:p>
            <a:pPr marL="12700" marR="5080" indent="190500">
              <a:lnSpc>
                <a:spcPct val="100000"/>
              </a:lnSpc>
              <a:spcBef>
                <a:spcPts val="100"/>
              </a:spcBef>
            </a:pPr>
            <a:r>
              <a:rPr sz="1800" spc="-5" dirty="0">
                <a:solidFill>
                  <a:srgbClr val="3333CC"/>
                </a:solidFill>
                <a:latin typeface="Arial"/>
                <a:cs typeface="Arial"/>
              </a:rPr>
              <a:t>translated  re</a:t>
            </a:r>
            <a:r>
              <a:rPr sz="1800" spc="-15" dirty="0">
                <a:solidFill>
                  <a:srgbClr val="3333CC"/>
                </a:solidFill>
                <a:latin typeface="Arial"/>
                <a:cs typeface="Arial"/>
              </a:rPr>
              <a:t>p</a:t>
            </a:r>
            <a:r>
              <a:rPr sz="1800" spc="-5" dirty="0">
                <a:solidFill>
                  <a:srgbClr val="3333CC"/>
                </a:solidFill>
                <a:latin typeface="Arial"/>
                <a:cs typeface="Arial"/>
              </a:rPr>
              <a:t>res</a:t>
            </a:r>
            <a:r>
              <a:rPr sz="1800" spc="-15" dirty="0">
                <a:solidFill>
                  <a:srgbClr val="3333CC"/>
                </a:solidFill>
                <a:latin typeface="Arial"/>
                <a:cs typeface="Arial"/>
              </a:rPr>
              <a:t>e</a:t>
            </a:r>
            <a:r>
              <a:rPr sz="1800" spc="-5" dirty="0">
                <a:solidFill>
                  <a:srgbClr val="3333CC"/>
                </a:solidFill>
                <a:latin typeface="Arial"/>
                <a:cs typeface="Arial"/>
              </a:rPr>
              <a:t>nt</a:t>
            </a:r>
            <a:r>
              <a:rPr sz="1800" spc="-15" dirty="0">
                <a:solidFill>
                  <a:srgbClr val="3333CC"/>
                </a:solidFill>
                <a:latin typeface="Arial"/>
                <a:cs typeface="Arial"/>
              </a:rPr>
              <a:t>a</a:t>
            </a:r>
            <a:r>
              <a:rPr sz="1800" spc="-5" dirty="0">
                <a:solidFill>
                  <a:srgbClr val="3333CC"/>
                </a:solidFill>
                <a:latin typeface="Arial"/>
                <a:cs typeface="Arial"/>
              </a:rPr>
              <a:t>tion</a:t>
            </a:r>
            <a:endParaRPr sz="1800">
              <a:latin typeface="Arial"/>
              <a:cs typeface="Arial"/>
            </a:endParaRPr>
          </a:p>
        </p:txBody>
      </p:sp>
      <p:sp>
        <p:nvSpPr>
          <p:cNvPr id="50" name="object 50"/>
          <p:cNvSpPr txBox="1"/>
          <p:nvPr/>
        </p:nvSpPr>
        <p:spPr>
          <a:xfrm>
            <a:off x="6879081" y="3551935"/>
            <a:ext cx="102743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3333CC"/>
                </a:solidFill>
                <a:latin typeface="Arial"/>
                <a:cs typeface="Arial"/>
              </a:rPr>
              <a:t>tra</a:t>
            </a:r>
            <a:r>
              <a:rPr sz="1800" spc="-15" dirty="0">
                <a:solidFill>
                  <a:srgbClr val="3333CC"/>
                </a:solidFill>
                <a:latin typeface="Arial"/>
                <a:cs typeface="Arial"/>
              </a:rPr>
              <a:t>n</a:t>
            </a:r>
            <a:r>
              <a:rPr sz="1800" spc="-5" dirty="0">
                <a:solidFill>
                  <a:srgbClr val="3333CC"/>
                </a:solidFill>
                <a:latin typeface="Arial"/>
                <a:cs typeface="Arial"/>
              </a:rPr>
              <a:t>sl</a:t>
            </a:r>
            <a:r>
              <a:rPr sz="1800" spc="-15" dirty="0">
                <a:solidFill>
                  <a:srgbClr val="3333CC"/>
                </a:solidFill>
                <a:latin typeface="Arial"/>
                <a:cs typeface="Arial"/>
              </a:rPr>
              <a:t>a</a:t>
            </a:r>
            <a:r>
              <a:rPr sz="1800" spc="-5" dirty="0">
                <a:solidFill>
                  <a:srgbClr val="3333CC"/>
                </a:solidFill>
                <a:latin typeface="Arial"/>
                <a:cs typeface="Arial"/>
              </a:rPr>
              <a:t>ted  image</a:t>
            </a:r>
            <a:endParaRPr sz="1800">
              <a:latin typeface="Arial"/>
              <a:cs typeface="Aria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410" y="256159"/>
            <a:ext cx="7555230" cy="1122680"/>
          </a:xfrm>
          <a:prstGeom prst="rect">
            <a:avLst/>
          </a:prstGeom>
        </p:spPr>
        <p:txBody>
          <a:bodyPr vert="horz" wrap="square" lIns="0" tIns="12700" rIns="0" bIns="0" rtlCol="0">
            <a:spAutoFit/>
          </a:bodyPr>
          <a:lstStyle/>
          <a:p>
            <a:pPr marL="2900680" marR="5080" indent="-2888615">
              <a:lnSpc>
                <a:spcPct val="100000"/>
              </a:lnSpc>
              <a:spcBef>
                <a:spcPts val="100"/>
              </a:spcBef>
            </a:pPr>
            <a:r>
              <a:rPr sz="3600" spc="-15" dirty="0"/>
              <a:t>Pooling </a:t>
            </a:r>
            <a:r>
              <a:rPr sz="3600" dirty="0"/>
              <a:t>the </a:t>
            </a:r>
            <a:r>
              <a:rPr sz="3600" spc="-5" dirty="0"/>
              <a:t>outputs of </a:t>
            </a:r>
            <a:r>
              <a:rPr sz="3600" spc="-15" dirty="0"/>
              <a:t>replicated</a:t>
            </a:r>
            <a:r>
              <a:rPr sz="3600" spc="-105" dirty="0"/>
              <a:t> </a:t>
            </a:r>
            <a:r>
              <a:rPr sz="3600" spc="-25" dirty="0"/>
              <a:t>feature  detectors</a:t>
            </a:r>
            <a:endParaRPr sz="3600"/>
          </a:p>
        </p:txBody>
      </p:sp>
      <p:sp>
        <p:nvSpPr>
          <p:cNvPr id="3" name="object 3"/>
          <p:cNvSpPr txBox="1"/>
          <p:nvPr/>
        </p:nvSpPr>
        <p:spPr>
          <a:xfrm>
            <a:off x="535940" y="1613357"/>
            <a:ext cx="8058784" cy="4223385"/>
          </a:xfrm>
          <a:prstGeom prst="rect">
            <a:avLst/>
          </a:prstGeom>
        </p:spPr>
        <p:txBody>
          <a:bodyPr vert="horz" wrap="square" lIns="0" tIns="12065" rIns="0" bIns="0" rtlCol="0">
            <a:spAutoFit/>
          </a:bodyPr>
          <a:lstStyle/>
          <a:p>
            <a:pPr marL="355600" marR="40005" indent="-343535" algn="just">
              <a:lnSpc>
                <a:spcPct val="100000"/>
              </a:lnSpc>
              <a:spcBef>
                <a:spcPts val="95"/>
              </a:spcBef>
              <a:buFont typeface="Arial"/>
              <a:buChar char="•"/>
              <a:tabLst>
                <a:tab pos="356235" algn="l"/>
              </a:tabLst>
            </a:pPr>
            <a:r>
              <a:rPr sz="2500" spc="-10" dirty="0">
                <a:latin typeface="Calibri"/>
                <a:cs typeface="Calibri"/>
              </a:rPr>
              <a:t>Get </a:t>
            </a:r>
            <a:r>
              <a:rPr sz="2500" spc="-5" dirty="0">
                <a:latin typeface="Calibri"/>
                <a:cs typeface="Calibri"/>
              </a:rPr>
              <a:t>a small </a:t>
            </a:r>
            <a:r>
              <a:rPr sz="2500" spc="-10" dirty="0">
                <a:latin typeface="Calibri"/>
                <a:cs typeface="Calibri"/>
              </a:rPr>
              <a:t>amount </a:t>
            </a:r>
            <a:r>
              <a:rPr sz="2500" spc="-5" dirty="0">
                <a:latin typeface="Calibri"/>
                <a:cs typeface="Calibri"/>
              </a:rPr>
              <a:t>of </a:t>
            </a:r>
            <a:r>
              <a:rPr sz="2500" spc="-10" dirty="0">
                <a:latin typeface="Calibri"/>
                <a:cs typeface="Calibri"/>
              </a:rPr>
              <a:t>translational invariance </a:t>
            </a:r>
            <a:r>
              <a:rPr sz="2500" spc="-15" dirty="0">
                <a:latin typeface="Calibri"/>
                <a:cs typeface="Calibri"/>
              </a:rPr>
              <a:t>at </a:t>
            </a:r>
            <a:r>
              <a:rPr sz="2500" dirty="0">
                <a:latin typeface="Calibri"/>
                <a:cs typeface="Calibri"/>
              </a:rPr>
              <a:t>each </a:t>
            </a:r>
            <a:r>
              <a:rPr sz="2500" spc="-10" dirty="0">
                <a:latin typeface="Calibri"/>
                <a:cs typeface="Calibri"/>
              </a:rPr>
              <a:t>level  </a:t>
            </a:r>
            <a:r>
              <a:rPr sz="2500" spc="-15" dirty="0">
                <a:latin typeface="Calibri"/>
                <a:cs typeface="Calibri"/>
              </a:rPr>
              <a:t>by averaging </a:t>
            </a:r>
            <a:r>
              <a:rPr sz="2500" spc="-25" dirty="0">
                <a:latin typeface="Calibri"/>
                <a:cs typeface="Calibri"/>
              </a:rPr>
              <a:t>four </a:t>
            </a:r>
            <a:r>
              <a:rPr sz="2500" spc="-5" dirty="0">
                <a:latin typeface="Calibri"/>
                <a:cs typeface="Calibri"/>
              </a:rPr>
              <a:t>neighboring </a:t>
            </a:r>
            <a:r>
              <a:rPr sz="2500" spc="-15" dirty="0">
                <a:latin typeface="Calibri"/>
                <a:cs typeface="Calibri"/>
              </a:rPr>
              <a:t>replicated detectors to </a:t>
            </a:r>
            <a:r>
              <a:rPr sz="2500" spc="-10" dirty="0">
                <a:latin typeface="Calibri"/>
                <a:cs typeface="Calibri"/>
              </a:rPr>
              <a:t>give </a:t>
            </a:r>
            <a:r>
              <a:rPr sz="2500" spc="-5" dirty="0">
                <a:latin typeface="Calibri"/>
                <a:cs typeface="Calibri"/>
              </a:rPr>
              <a:t>a  </a:t>
            </a:r>
            <a:r>
              <a:rPr sz="2500" spc="-10" dirty="0">
                <a:latin typeface="Calibri"/>
                <a:cs typeface="Calibri"/>
              </a:rPr>
              <a:t>single </a:t>
            </a:r>
            <a:r>
              <a:rPr sz="2500" spc="-5" dirty="0">
                <a:latin typeface="Calibri"/>
                <a:cs typeface="Calibri"/>
              </a:rPr>
              <a:t>output </a:t>
            </a:r>
            <a:r>
              <a:rPr sz="2500" spc="-15" dirty="0">
                <a:latin typeface="Calibri"/>
                <a:cs typeface="Calibri"/>
              </a:rPr>
              <a:t>to </a:t>
            </a:r>
            <a:r>
              <a:rPr sz="2500" spc="-5" dirty="0">
                <a:latin typeface="Calibri"/>
                <a:cs typeface="Calibri"/>
              </a:rPr>
              <a:t>the </a:t>
            </a:r>
            <a:r>
              <a:rPr sz="2500" spc="-15" dirty="0">
                <a:latin typeface="Calibri"/>
                <a:cs typeface="Calibri"/>
              </a:rPr>
              <a:t>next</a:t>
            </a:r>
            <a:r>
              <a:rPr sz="2500" spc="15" dirty="0">
                <a:latin typeface="Calibri"/>
                <a:cs typeface="Calibri"/>
              </a:rPr>
              <a:t> </a:t>
            </a:r>
            <a:r>
              <a:rPr sz="2500" spc="-10" dirty="0">
                <a:latin typeface="Calibri"/>
                <a:cs typeface="Calibri"/>
              </a:rPr>
              <a:t>level.</a:t>
            </a:r>
            <a:endParaRPr sz="2500">
              <a:latin typeface="Calibri"/>
              <a:cs typeface="Calibri"/>
            </a:endParaRPr>
          </a:p>
          <a:p>
            <a:pPr marL="756285" marR="5080" lvl="1" indent="-287020">
              <a:lnSpc>
                <a:spcPct val="100000"/>
              </a:lnSpc>
              <a:spcBef>
                <a:spcPts val="555"/>
              </a:spcBef>
              <a:buFont typeface="Arial"/>
              <a:buChar char="–"/>
              <a:tabLst>
                <a:tab pos="756285" algn="l"/>
                <a:tab pos="756920" algn="l"/>
              </a:tabLst>
            </a:pPr>
            <a:r>
              <a:rPr sz="2200" spc="-10" dirty="0">
                <a:latin typeface="Calibri"/>
                <a:cs typeface="Calibri"/>
              </a:rPr>
              <a:t>This reduces </a:t>
            </a:r>
            <a:r>
              <a:rPr sz="2200" spc="-5" dirty="0">
                <a:latin typeface="Calibri"/>
                <a:cs typeface="Calibri"/>
              </a:rPr>
              <a:t>the </a:t>
            </a:r>
            <a:r>
              <a:rPr sz="2200" spc="-10" dirty="0">
                <a:latin typeface="Calibri"/>
                <a:cs typeface="Calibri"/>
              </a:rPr>
              <a:t>number </a:t>
            </a:r>
            <a:r>
              <a:rPr sz="2200" spc="-5" dirty="0">
                <a:latin typeface="Calibri"/>
                <a:cs typeface="Calibri"/>
              </a:rPr>
              <a:t>of inputs </a:t>
            </a:r>
            <a:r>
              <a:rPr sz="2200" spc="-20" dirty="0">
                <a:latin typeface="Calibri"/>
                <a:cs typeface="Calibri"/>
              </a:rPr>
              <a:t>to </a:t>
            </a:r>
            <a:r>
              <a:rPr sz="2200" spc="-5" dirty="0">
                <a:latin typeface="Calibri"/>
                <a:cs typeface="Calibri"/>
              </a:rPr>
              <a:t>the </a:t>
            </a:r>
            <a:r>
              <a:rPr sz="2200" spc="-15" dirty="0">
                <a:latin typeface="Calibri"/>
                <a:cs typeface="Calibri"/>
              </a:rPr>
              <a:t>next layer </a:t>
            </a:r>
            <a:r>
              <a:rPr sz="2200" spc="-5" dirty="0">
                <a:latin typeface="Calibri"/>
                <a:cs typeface="Calibri"/>
              </a:rPr>
              <a:t>of </a:t>
            </a:r>
            <a:r>
              <a:rPr sz="2200" spc="-20" dirty="0">
                <a:latin typeface="Calibri"/>
                <a:cs typeface="Calibri"/>
              </a:rPr>
              <a:t>feature  </a:t>
            </a:r>
            <a:r>
              <a:rPr sz="2200" spc="-10" dirty="0">
                <a:latin typeface="Calibri"/>
                <a:cs typeface="Calibri"/>
              </a:rPr>
              <a:t>extraction, </a:t>
            </a:r>
            <a:r>
              <a:rPr sz="2200" spc="-5" dirty="0">
                <a:latin typeface="Calibri"/>
                <a:cs typeface="Calibri"/>
              </a:rPr>
              <a:t>thus allowing </a:t>
            </a:r>
            <a:r>
              <a:rPr sz="2200" spc="-10" dirty="0">
                <a:latin typeface="Calibri"/>
                <a:cs typeface="Calibri"/>
              </a:rPr>
              <a:t>us </a:t>
            </a:r>
            <a:r>
              <a:rPr sz="2200" spc="-20" dirty="0">
                <a:latin typeface="Calibri"/>
                <a:cs typeface="Calibri"/>
              </a:rPr>
              <a:t>to have </a:t>
            </a:r>
            <a:r>
              <a:rPr sz="2200" spc="-15" dirty="0">
                <a:latin typeface="Calibri"/>
                <a:cs typeface="Calibri"/>
              </a:rPr>
              <a:t>many </a:t>
            </a:r>
            <a:r>
              <a:rPr sz="2200" spc="-10" dirty="0">
                <a:latin typeface="Calibri"/>
                <a:cs typeface="Calibri"/>
              </a:rPr>
              <a:t>more </a:t>
            </a:r>
            <a:r>
              <a:rPr sz="2200" spc="-20" dirty="0">
                <a:latin typeface="Calibri"/>
                <a:cs typeface="Calibri"/>
              </a:rPr>
              <a:t>different feature  </a:t>
            </a:r>
            <a:r>
              <a:rPr sz="2200" spc="-10" dirty="0">
                <a:latin typeface="Calibri"/>
                <a:cs typeface="Calibri"/>
              </a:rPr>
              <a:t>maps.</a:t>
            </a:r>
            <a:endParaRPr sz="2200">
              <a:latin typeface="Calibri"/>
              <a:cs typeface="Calibri"/>
            </a:endParaRPr>
          </a:p>
          <a:p>
            <a:pPr marL="756285" lvl="1" indent="-287020">
              <a:lnSpc>
                <a:spcPct val="100000"/>
              </a:lnSpc>
              <a:spcBef>
                <a:spcPts val="530"/>
              </a:spcBef>
              <a:buFont typeface="Arial"/>
              <a:buChar char="–"/>
              <a:tabLst>
                <a:tab pos="756285" algn="l"/>
                <a:tab pos="756920" algn="l"/>
              </a:tabLst>
            </a:pPr>
            <a:r>
              <a:rPr sz="2200" spc="-35" dirty="0">
                <a:latin typeface="Calibri"/>
                <a:cs typeface="Calibri"/>
              </a:rPr>
              <a:t>Taking </a:t>
            </a:r>
            <a:r>
              <a:rPr sz="2200" spc="-5" dirty="0">
                <a:latin typeface="Calibri"/>
                <a:cs typeface="Calibri"/>
              </a:rPr>
              <a:t>the </a:t>
            </a:r>
            <a:r>
              <a:rPr sz="2200" spc="-10" dirty="0">
                <a:latin typeface="Calibri"/>
                <a:cs typeface="Calibri"/>
              </a:rPr>
              <a:t>maximum </a:t>
            </a:r>
            <a:r>
              <a:rPr sz="2200" spc="-5" dirty="0">
                <a:latin typeface="Calibri"/>
                <a:cs typeface="Calibri"/>
              </a:rPr>
              <a:t>of the </a:t>
            </a:r>
            <a:r>
              <a:rPr sz="2200" spc="-20" dirty="0">
                <a:latin typeface="Calibri"/>
                <a:cs typeface="Calibri"/>
              </a:rPr>
              <a:t>four </a:t>
            </a:r>
            <a:r>
              <a:rPr sz="2200" spc="-15" dirty="0">
                <a:latin typeface="Calibri"/>
                <a:cs typeface="Calibri"/>
              </a:rPr>
              <a:t>works </a:t>
            </a:r>
            <a:r>
              <a:rPr sz="2200" spc="-10" dirty="0">
                <a:latin typeface="Calibri"/>
                <a:cs typeface="Calibri"/>
              </a:rPr>
              <a:t>slightly</a:t>
            </a:r>
            <a:r>
              <a:rPr sz="2200" spc="130" dirty="0">
                <a:latin typeface="Calibri"/>
                <a:cs typeface="Calibri"/>
              </a:rPr>
              <a:t> </a:t>
            </a:r>
            <a:r>
              <a:rPr sz="2200" spc="-50" dirty="0">
                <a:latin typeface="Calibri"/>
                <a:cs typeface="Calibri"/>
              </a:rPr>
              <a:t>better.</a:t>
            </a:r>
            <a:endParaRPr sz="2200">
              <a:latin typeface="Calibri"/>
              <a:cs typeface="Calibri"/>
            </a:endParaRPr>
          </a:p>
          <a:p>
            <a:pPr marL="355600" marR="889000" indent="-343535">
              <a:lnSpc>
                <a:spcPct val="100000"/>
              </a:lnSpc>
              <a:spcBef>
                <a:spcPts val="580"/>
              </a:spcBef>
              <a:buFont typeface="Arial"/>
              <a:buChar char="•"/>
              <a:tabLst>
                <a:tab pos="355600" algn="l"/>
                <a:tab pos="356235" algn="l"/>
              </a:tabLst>
            </a:pPr>
            <a:r>
              <a:rPr sz="2500" spc="-10" dirty="0">
                <a:solidFill>
                  <a:srgbClr val="000090"/>
                </a:solidFill>
                <a:latin typeface="Calibri"/>
                <a:cs typeface="Calibri"/>
              </a:rPr>
              <a:t>Problem: </a:t>
            </a:r>
            <a:r>
              <a:rPr sz="2500" spc="-10" dirty="0">
                <a:latin typeface="Calibri"/>
                <a:cs typeface="Calibri"/>
              </a:rPr>
              <a:t>After </a:t>
            </a:r>
            <a:r>
              <a:rPr sz="2500" spc="-15" dirty="0">
                <a:latin typeface="Calibri"/>
                <a:cs typeface="Calibri"/>
              </a:rPr>
              <a:t>several </a:t>
            </a:r>
            <a:r>
              <a:rPr sz="2500" spc="-10" dirty="0">
                <a:latin typeface="Calibri"/>
                <a:cs typeface="Calibri"/>
              </a:rPr>
              <a:t>levels </a:t>
            </a:r>
            <a:r>
              <a:rPr sz="2500" spc="-5" dirty="0">
                <a:latin typeface="Calibri"/>
                <a:cs typeface="Calibri"/>
              </a:rPr>
              <a:t>of pooling, </a:t>
            </a:r>
            <a:r>
              <a:rPr sz="2500" spc="-15" dirty="0">
                <a:latin typeface="Calibri"/>
                <a:cs typeface="Calibri"/>
              </a:rPr>
              <a:t>we </a:t>
            </a:r>
            <a:r>
              <a:rPr sz="2500" spc="-20" dirty="0">
                <a:latin typeface="Calibri"/>
                <a:cs typeface="Calibri"/>
              </a:rPr>
              <a:t>have </a:t>
            </a:r>
            <a:r>
              <a:rPr sz="2500" spc="-10" dirty="0">
                <a:latin typeface="Calibri"/>
                <a:cs typeface="Calibri"/>
              </a:rPr>
              <a:t>lost  </a:t>
            </a:r>
            <a:r>
              <a:rPr sz="2500" spc="-15" dirty="0">
                <a:latin typeface="Calibri"/>
                <a:cs typeface="Calibri"/>
              </a:rPr>
              <a:t>information </a:t>
            </a:r>
            <a:r>
              <a:rPr sz="2500" spc="-5" dirty="0">
                <a:latin typeface="Calibri"/>
                <a:cs typeface="Calibri"/>
              </a:rPr>
              <a:t>about the </a:t>
            </a:r>
            <a:r>
              <a:rPr sz="2500" spc="-10" dirty="0">
                <a:latin typeface="Calibri"/>
                <a:cs typeface="Calibri"/>
              </a:rPr>
              <a:t>precise positions </a:t>
            </a:r>
            <a:r>
              <a:rPr sz="2500" spc="-5" dirty="0">
                <a:latin typeface="Calibri"/>
                <a:cs typeface="Calibri"/>
              </a:rPr>
              <a:t>of</a:t>
            </a:r>
            <a:r>
              <a:rPr sz="2500" spc="45" dirty="0">
                <a:latin typeface="Calibri"/>
                <a:cs typeface="Calibri"/>
              </a:rPr>
              <a:t> </a:t>
            </a:r>
            <a:r>
              <a:rPr sz="2500" spc="-5" dirty="0">
                <a:latin typeface="Calibri"/>
                <a:cs typeface="Calibri"/>
              </a:rPr>
              <a:t>things.</a:t>
            </a:r>
            <a:endParaRPr sz="2500">
              <a:latin typeface="Calibri"/>
              <a:cs typeface="Calibri"/>
            </a:endParaRPr>
          </a:p>
          <a:p>
            <a:pPr marL="756285" marR="158750" lvl="1" indent="-287020">
              <a:lnSpc>
                <a:spcPct val="100000"/>
              </a:lnSpc>
              <a:spcBef>
                <a:spcPts val="555"/>
              </a:spcBef>
              <a:buFont typeface="Arial"/>
              <a:buChar char="–"/>
              <a:tabLst>
                <a:tab pos="756285" algn="l"/>
                <a:tab pos="756920" algn="l"/>
              </a:tabLst>
            </a:pPr>
            <a:r>
              <a:rPr sz="2200" spc="-10" dirty="0">
                <a:latin typeface="Calibri"/>
                <a:cs typeface="Calibri"/>
              </a:rPr>
              <a:t>This </a:t>
            </a:r>
            <a:r>
              <a:rPr sz="2200" spc="-20" dirty="0">
                <a:latin typeface="Calibri"/>
                <a:cs typeface="Calibri"/>
              </a:rPr>
              <a:t>makes </a:t>
            </a:r>
            <a:r>
              <a:rPr sz="2200" spc="-5" dirty="0">
                <a:latin typeface="Calibri"/>
                <a:cs typeface="Calibri"/>
              </a:rPr>
              <a:t>it impossible </a:t>
            </a:r>
            <a:r>
              <a:rPr sz="2200" spc="-20" dirty="0">
                <a:latin typeface="Calibri"/>
                <a:cs typeface="Calibri"/>
              </a:rPr>
              <a:t>to </a:t>
            </a:r>
            <a:r>
              <a:rPr sz="2200" spc="-10" dirty="0">
                <a:latin typeface="Calibri"/>
                <a:cs typeface="Calibri"/>
              </a:rPr>
              <a:t>use </a:t>
            </a:r>
            <a:r>
              <a:rPr sz="2200" spc="-5" dirty="0">
                <a:latin typeface="Calibri"/>
                <a:cs typeface="Calibri"/>
              </a:rPr>
              <a:t>the </a:t>
            </a:r>
            <a:r>
              <a:rPr sz="2200" spc="-10" dirty="0">
                <a:latin typeface="Calibri"/>
                <a:cs typeface="Calibri"/>
              </a:rPr>
              <a:t>precise spatial relationships  between high-level </a:t>
            </a:r>
            <a:r>
              <a:rPr sz="2200" spc="-5" dirty="0">
                <a:latin typeface="Calibri"/>
                <a:cs typeface="Calibri"/>
              </a:rPr>
              <a:t>parts </a:t>
            </a:r>
            <a:r>
              <a:rPr sz="2200" spc="-20" dirty="0">
                <a:latin typeface="Calibri"/>
                <a:cs typeface="Calibri"/>
              </a:rPr>
              <a:t>for</a:t>
            </a:r>
            <a:r>
              <a:rPr sz="2200" spc="50" dirty="0">
                <a:latin typeface="Calibri"/>
                <a:cs typeface="Calibri"/>
              </a:rPr>
              <a:t> </a:t>
            </a:r>
            <a:r>
              <a:rPr sz="2200" spc="-10" dirty="0">
                <a:latin typeface="Calibri"/>
                <a:cs typeface="Calibri"/>
              </a:rPr>
              <a:t>recognition.</a:t>
            </a:r>
            <a:endParaRPr sz="2200">
              <a:latin typeface="Calibri"/>
              <a:cs typeface="Calibri"/>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4565" y="461899"/>
            <a:ext cx="7816850" cy="696595"/>
          </a:xfrm>
          <a:prstGeom prst="rect">
            <a:avLst/>
          </a:prstGeom>
        </p:spPr>
        <p:txBody>
          <a:bodyPr vert="horz" wrap="square" lIns="0" tIns="13335" rIns="0" bIns="0" rtlCol="0">
            <a:spAutoFit/>
          </a:bodyPr>
          <a:lstStyle/>
          <a:p>
            <a:pPr marL="12700">
              <a:lnSpc>
                <a:spcPct val="100000"/>
              </a:lnSpc>
              <a:spcBef>
                <a:spcPts val="105"/>
              </a:spcBef>
            </a:pPr>
            <a:r>
              <a:rPr spc="-15" dirty="0"/>
              <a:t>Example Architecture </a:t>
            </a:r>
            <a:r>
              <a:rPr spc="-35" dirty="0"/>
              <a:t>for</a:t>
            </a:r>
            <a:r>
              <a:rPr spc="5" dirty="0"/>
              <a:t> </a:t>
            </a:r>
            <a:r>
              <a:rPr spc="-35" dirty="0"/>
              <a:t>CIFAR-10</a:t>
            </a:r>
          </a:p>
        </p:txBody>
      </p:sp>
      <p:sp>
        <p:nvSpPr>
          <p:cNvPr id="3" name="object 3"/>
          <p:cNvSpPr txBox="1"/>
          <p:nvPr/>
        </p:nvSpPr>
        <p:spPr>
          <a:xfrm>
            <a:off x="535940" y="1548345"/>
            <a:ext cx="7982584" cy="4453255"/>
          </a:xfrm>
          <a:prstGeom prst="rect">
            <a:avLst/>
          </a:prstGeom>
        </p:spPr>
        <p:txBody>
          <a:bodyPr vert="horz" wrap="square" lIns="0" tIns="80645" rIns="0" bIns="0" rtlCol="0">
            <a:spAutoFit/>
          </a:bodyPr>
          <a:lstStyle/>
          <a:p>
            <a:pPr marL="355600" indent="-343535">
              <a:lnSpc>
                <a:spcPct val="100000"/>
              </a:lnSpc>
              <a:spcBef>
                <a:spcPts val="635"/>
              </a:spcBef>
              <a:buFont typeface="Arial"/>
              <a:buChar char="•"/>
              <a:tabLst>
                <a:tab pos="355600" algn="l"/>
                <a:tab pos="356235" algn="l"/>
              </a:tabLst>
            </a:pPr>
            <a:r>
              <a:rPr sz="2200" spc="-5" dirty="0">
                <a:latin typeface="Calibri"/>
                <a:cs typeface="Calibri"/>
              </a:rPr>
              <a:t>[INPUT - </a:t>
            </a:r>
            <a:r>
              <a:rPr sz="2200" spc="-15" dirty="0">
                <a:latin typeface="Calibri"/>
                <a:cs typeface="Calibri"/>
              </a:rPr>
              <a:t>CONV </a:t>
            </a:r>
            <a:r>
              <a:rPr sz="2200" spc="-5" dirty="0">
                <a:latin typeface="Calibri"/>
                <a:cs typeface="Calibri"/>
              </a:rPr>
              <a:t>- </a:t>
            </a:r>
            <a:r>
              <a:rPr sz="2200" spc="-20" dirty="0">
                <a:latin typeface="Calibri"/>
                <a:cs typeface="Calibri"/>
              </a:rPr>
              <a:t>RELU </a:t>
            </a:r>
            <a:r>
              <a:rPr sz="2200" spc="-5" dirty="0">
                <a:latin typeface="Calibri"/>
                <a:cs typeface="Calibri"/>
              </a:rPr>
              <a:t>- POOL -</a:t>
            </a:r>
            <a:r>
              <a:rPr sz="2200" spc="140" dirty="0">
                <a:latin typeface="Calibri"/>
                <a:cs typeface="Calibri"/>
              </a:rPr>
              <a:t> </a:t>
            </a:r>
            <a:r>
              <a:rPr sz="2200" spc="-10" dirty="0">
                <a:latin typeface="Calibri"/>
                <a:cs typeface="Calibri"/>
              </a:rPr>
              <a:t>FC]</a:t>
            </a:r>
            <a:endParaRPr sz="2200">
              <a:latin typeface="Calibri"/>
              <a:cs typeface="Calibri"/>
            </a:endParaRPr>
          </a:p>
          <a:p>
            <a:pPr marL="355600" indent="-343535">
              <a:lnSpc>
                <a:spcPct val="100000"/>
              </a:lnSpc>
              <a:spcBef>
                <a:spcPts val="530"/>
              </a:spcBef>
              <a:buFont typeface="Arial"/>
              <a:buChar char="•"/>
              <a:tabLst>
                <a:tab pos="355600" algn="l"/>
                <a:tab pos="356235" algn="l"/>
              </a:tabLst>
            </a:pPr>
            <a:r>
              <a:rPr sz="2200" spc="-5" dirty="0">
                <a:latin typeface="Calibri"/>
                <a:cs typeface="Calibri"/>
              </a:rPr>
              <a:t>INPUT [32x32x3] : the </a:t>
            </a:r>
            <a:r>
              <a:rPr sz="2200" spc="-25" dirty="0">
                <a:latin typeface="Calibri"/>
                <a:cs typeface="Calibri"/>
              </a:rPr>
              <a:t>raw </a:t>
            </a:r>
            <a:r>
              <a:rPr sz="2200" spc="-20" dirty="0">
                <a:latin typeface="Calibri"/>
                <a:cs typeface="Calibri"/>
              </a:rPr>
              <a:t>pixel </a:t>
            </a:r>
            <a:r>
              <a:rPr sz="2200" spc="-10" dirty="0">
                <a:latin typeface="Calibri"/>
                <a:cs typeface="Calibri"/>
              </a:rPr>
              <a:t>values </a:t>
            </a:r>
            <a:r>
              <a:rPr sz="2200" dirty="0">
                <a:latin typeface="Calibri"/>
                <a:cs typeface="Calibri"/>
              </a:rPr>
              <a:t>of </a:t>
            </a:r>
            <a:r>
              <a:rPr sz="2200" spc="-5" dirty="0">
                <a:latin typeface="Calibri"/>
                <a:cs typeface="Calibri"/>
              </a:rPr>
              <a:t>the</a:t>
            </a:r>
            <a:r>
              <a:rPr sz="2200" spc="100" dirty="0">
                <a:latin typeface="Calibri"/>
                <a:cs typeface="Calibri"/>
              </a:rPr>
              <a:t> </a:t>
            </a:r>
            <a:r>
              <a:rPr sz="2200" spc="-10" dirty="0">
                <a:latin typeface="Calibri"/>
                <a:cs typeface="Calibri"/>
              </a:rPr>
              <a:t>image</a:t>
            </a:r>
            <a:endParaRPr sz="2200">
              <a:latin typeface="Calibri"/>
              <a:cs typeface="Calibri"/>
            </a:endParaRPr>
          </a:p>
          <a:p>
            <a:pPr marL="355600" marR="345440" indent="-343535">
              <a:lnSpc>
                <a:spcPct val="100000"/>
              </a:lnSpc>
              <a:spcBef>
                <a:spcPts val="525"/>
              </a:spcBef>
              <a:buFont typeface="Arial"/>
              <a:buChar char="•"/>
              <a:tabLst>
                <a:tab pos="355600" algn="l"/>
                <a:tab pos="356235" algn="l"/>
              </a:tabLst>
            </a:pPr>
            <a:r>
              <a:rPr sz="2200" spc="-10" dirty="0">
                <a:latin typeface="Calibri"/>
                <a:cs typeface="Calibri"/>
              </a:rPr>
              <a:t>CONV </a:t>
            </a:r>
            <a:r>
              <a:rPr sz="2200" spc="-5" dirty="0">
                <a:latin typeface="Calibri"/>
                <a:cs typeface="Calibri"/>
              </a:rPr>
              <a:t>will </a:t>
            </a:r>
            <a:r>
              <a:rPr sz="2200" spc="-15" dirty="0">
                <a:latin typeface="Calibri"/>
                <a:cs typeface="Calibri"/>
              </a:rPr>
              <a:t>compute </a:t>
            </a:r>
            <a:r>
              <a:rPr sz="2200" spc="-5" dirty="0">
                <a:latin typeface="Calibri"/>
                <a:cs typeface="Calibri"/>
              </a:rPr>
              <a:t>the </a:t>
            </a:r>
            <a:r>
              <a:rPr sz="2200" spc="-10" dirty="0">
                <a:latin typeface="Calibri"/>
                <a:cs typeface="Calibri"/>
              </a:rPr>
              <a:t>output </a:t>
            </a:r>
            <a:r>
              <a:rPr sz="2200" spc="-5" dirty="0">
                <a:latin typeface="Calibri"/>
                <a:cs typeface="Calibri"/>
              </a:rPr>
              <a:t>of </a:t>
            </a:r>
            <a:r>
              <a:rPr sz="2200" spc="-15" dirty="0">
                <a:latin typeface="Calibri"/>
                <a:cs typeface="Calibri"/>
              </a:rPr>
              <a:t>neurons </a:t>
            </a:r>
            <a:r>
              <a:rPr sz="2200" spc="-10" dirty="0">
                <a:latin typeface="Calibri"/>
                <a:cs typeface="Calibri"/>
              </a:rPr>
              <a:t>that are </a:t>
            </a:r>
            <a:r>
              <a:rPr sz="2200" spc="-15" dirty="0">
                <a:latin typeface="Calibri"/>
                <a:cs typeface="Calibri"/>
              </a:rPr>
              <a:t>connected </a:t>
            </a:r>
            <a:r>
              <a:rPr sz="2200" spc="-20" dirty="0">
                <a:latin typeface="Calibri"/>
                <a:cs typeface="Calibri"/>
              </a:rPr>
              <a:t>to  </a:t>
            </a:r>
            <a:r>
              <a:rPr sz="2200" spc="-10" dirty="0">
                <a:latin typeface="Calibri"/>
                <a:cs typeface="Calibri"/>
              </a:rPr>
              <a:t>local regions </a:t>
            </a:r>
            <a:r>
              <a:rPr sz="2200" spc="-5" dirty="0">
                <a:latin typeface="Calibri"/>
                <a:cs typeface="Calibri"/>
              </a:rPr>
              <a:t>in </a:t>
            </a:r>
            <a:r>
              <a:rPr sz="2200" spc="-10" dirty="0">
                <a:latin typeface="Calibri"/>
                <a:cs typeface="Calibri"/>
              </a:rPr>
              <a:t>the </a:t>
            </a:r>
            <a:r>
              <a:rPr sz="2200" spc="-5" dirty="0">
                <a:latin typeface="Calibri"/>
                <a:cs typeface="Calibri"/>
              </a:rPr>
              <a:t>input. With 12 </a:t>
            </a:r>
            <a:r>
              <a:rPr sz="2200" spc="-15" dirty="0">
                <a:latin typeface="Calibri"/>
                <a:cs typeface="Calibri"/>
              </a:rPr>
              <a:t>filters, </a:t>
            </a:r>
            <a:r>
              <a:rPr sz="2200" spc="-5" dirty="0">
                <a:latin typeface="Calibri"/>
                <a:cs typeface="Calibri"/>
              </a:rPr>
              <a:t>the output </a:t>
            </a:r>
            <a:r>
              <a:rPr sz="2200" spc="-10" dirty="0">
                <a:latin typeface="Calibri"/>
                <a:cs typeface="Calibri"/>
              </a:rPr>
              <a:t>volume </a:t>
            </a:r>
            <a:r>
              <a:rPr sz="2200" spc="-5" dirty="0">
                <a:latin typeface="Calibri"/>
                <a:cs typeface="Calibri"/>
              </a:rPr>
              <a:t>is  [32x32x12]</a:t>
            </a:r>
            <a:endParaRPr sz="2200">
              <a:latin typeface="Calibri"/>
              <a:cs typeface="Calibri"/>
            </a:endParaRPr>
          </a:p>
          <a:p>
            <a:pPr marL="355600" marR="772795" indent="-343535">
              <a:lnSpc>
                <a:spcPct val="100000"/>
              </a:lnSpc>
              <a:spcBef>
                <a:spcPts val="530"/>
              </a:spcBef>
              <a:buFont typeface="Arial"/>
              <a:buChar char="•"/>
              <a:tabLst>
                <a:tab pos="355600" algn="l"/>
                <a:tab pos="356235" algn="l"/>
              </a:tabLst>
            </a:pPr>
            <a:r>
              <a:rPr sz="2200" spc="-20" dirty="0">
                <a:latin typeface="Calibri"/>
                <a:cs typeface="Calibri"/>
              </a:rPr>
              <a:t>RELU </a:t>
            </a:r>
            <a:r>
              <a:rPr sz="2200" spc="-5" dirty="0">
                <a:latin typeface="Calibri"/>
                <a:cs typeface="Calibri"/>
              </a:rPr>
              <a:t>: apply an elementwise </a:t>
            </a:r>
            <a:r>
              <a:rPr sz="2200" spc="-10" dirty="0">
                <a:latin typeface="Calibri"/>
                <a:cs typeface="Calibri"/>
              </a:rPr>
              <a:t>activation </a:t>
            </a:r>
            <a:r>
              <a:rPr sz="2200" spc="-5" dirty="0">
                <a:latin typeface="Calibri"/>
                <a:cs typeface="Calibri"/>
              </a:rPr>
              <a:t>function, </a:t>
            </a:r>
            <a:r>
              <a:rPr sz="2200" spc="-10" dirty="0">
                <a:latin typeface="Calibri"/>
                <a:cs typeface="Calibri"/>
              </a:rPr>
              <a:t>such </a:t>
            </a:r>
            <a:r>
              <a:rPr sz="2200" spc="-5" dirty="0">
                <a:latin typeface="Calibri"/>
                <a:cs typeface="Calibri"/>
              </a:rPr>
              <a:t>as the  </a:t>
            </a:r>
            <a:r>
              <a:rPr sz="2200" spc="-10" dirty="0">
                <a:latin typeface="Calibri"/>
                <a:cs typeface="Calibri"/>
              </a:rPr>
              <a:t>max(0,x)</a:t>
            </a:r>
            <a:endParaRPr sz="2200">
              <a:latin typeface="Calibri"/>
              <a:cs typeface="Calibri"/>
            </a:endParaRPr>
          </a:p>
          <a:p>
            <a:pPr marL="355600" marR="5080" indent="-343535">
              <a:lnSpc>
                <a:spcPct val="100000"/>
              </a:lnSpc>
              <a:spcBef>
                <a:spcPts val="530"/>
              </a:spcBef>
              <a:buFont typeface="Arial"/>
              <a:buChar char="•"/>
              <a:tabLst>
                <a:tab pos="355600" algn="l"/>
                <a:tab pos="356235" algn="l"/>
              </a:tabLst>
            </a:pPr>
            <a:r>
              <a:rPr sz="2200" spc="-5" dirty="0">
                <a:latin typeface="Calibri"/>
                <a:cs typeface="Calibri"/>
              </a:rPr>
              <a:t>POOL will </a:t>
            </a:r>
            <a:r>
              <a:rPr sz="2200" spc="-15" dirty="0">
                <a:latin typeface="Calibri"/>
                <a:cs typeface="Calibri"/>
              </a:rPr>
              <a:t>perform </a:t>
            </a:r>
            <a:r>
              <a:rPr sz="2200" spc="-5" dirty="0">
                <a:latin typeface="Calibri"/>
                <a:cs typeface="Calibri"/>
              </a:rPr>
              <a:t>a </a:t>
            </a:r>
            <a:r>
              <a:rPr sz="2200" spc="-10" dirty="0">
                <a:latin typeface="Calibri"/>
                <a:cs typeface="Calibri"/>
              </a:rPr>
              <a:t>downsampling </a:t>
            </a:r>
            <a:r>
              <a:rPr sz="2200" spc="-15" dirty="0">
                <a:latin typeface="Calibri"/>
                <a:cs typeface="Calibri"/>
              </a:rPr>
              <a:t>operation </a:t>
            </a:r>
            <a:r>
              <a:rPr sz="2200" spc="-5" dirty="0">
                <a:latin typeface="Calibri"/>
                <a:cs typeface="Calibri"/>
              </a:rPr>
              <a:t>along the </a:t>
            </a:r>
            <a:r>
              <a:rPr sz="2200" spc="-10" dirty="0">
                <a:latin typeface="Calibri"/>
                <a:cs typeface="Calibri"/>
              </a:rPr>
              <a:t>spatial  dimensions (width, height), </a:t>
            </a:r>
            <a:r>
              <a:rPr sz="2200" spc="-5" dirty="0">
                <a:latin typeface="Calibri"/>
                <a:cs typeface="Calibri"/>
              </a:rPr>
              <a:t>resulting in </a:t>
            </a:r>
            <a:r>
              <a:rPr sz="2200" spc="-10" dirty="0">
                <a:latin typeface="Calibri"/>
                <a:cs typeface="Calibri"/>
              </a:rPr>
              <a:t>volume </a:t>
            </a:r>
            <a:r>
              <a:rPr sz="2200" spc="-5" dirty="0">
                <a:latin typeface="Calibri"/>
                <a:cs typeface="Calibri"/>
              </a:rPr>
              <a:t>such as</a:t>
            </a:r>
            <a:r>
              <a:rPr sz="2200" spc="110" dirty="0">
                <a:latin typeface="Calibri"/>
                <a:cs typeface="Calibri"/>
              </a:rPr>
              <a:t> </a:t>
            </a:r>
            <a:r>
              <a:rPr sz="2200" spc="-5" dirty="0">
                <a:latin typeface="Calibri"/>
                <a:cs typeface="Calibri"/>
              </a:rPr>
              <a:t>[16x16x12].</a:t>
            </a:r>
            <a:endParaRPr sz="2200">
              <a:latin typeface="Calibri"/>
              <a:cs typeface="Calibri"/>
            </a:endParaRPr>
          </a:p>
          <a:p>
            <a:pPr marL="355600" marR="240665" indent="-343535">
              <a:lnSpc>
                <a:spcPct val="100000"/>
              </a:lnSpc>
              <a:spcBef>
                <a:spcPts val="530"/>
              </a:spcBef>
              <a:buFont typeface="Arial"/>
              <a:buChar char="•"/>
              <a:tabLst>
                <a:tab pos="355600" algn="l"/>
                <a:tab pos="356235" algn="l"/>
                <a:tab pos="757555" algn="l"/>
              </a:tabLst>
            </a:pPr>
            <a:r>
              <a:rPr sz="2200" spc="-20" dirty="0">
                <a:latin typeface="Calibri"/>
                <a:cs typeface="Calibri"/>
              </a:rPr>
              <a:t>FC	</a:t>
            </a:r>
            <a:r>
              <a:rPr sz="2200" spc="-15" dirty="0">
                <a:latin typeface="Calibri"/>
                <a:cs typeface="Calibri"/>
              </a:rPr>
              <a:t>layer </a:t>
            </a:r>
            <a:r>
              <a:rPr sz="2200" spc="-5" dirty="0">
                <a:latin typeface="Calibri"/>
                <a:cs typeface="Calibri"/>
              </a:rPr>
              <a:t>will </a:t>
            </a:r>
            <a:r>
              <a:rPr sz="2200" spc="-15" dirty="0">
                <a:latin typeface="Calibri"/>
                <a:cs typeface="Calibri"/>
              </a:rPr>
              <a:t>compute </a:t>
            </a:r>
            <a:r>
              <a:rPr sz="2200" spc="-5" dirty="0">
                <a:latin typeface="Calibri"/>
                <a:cs typeface="Calibri"/>
              </a:rPr>
              <a:t>the class </a:t>
            </a:r>
            <a:r>
              <a:rPr sz="2200" spc="-15" dirty="0">
                <a:latin typeface="Calibri"/>
                <a:cs typeface="Calibri"/>
              </a:rPr>
              <a:t>scores, </a:t>
            </a:r>
            <a:r>
              <a:rPr sz="2200" spc="-5" dirty="0">
                <a:latin typeface="Calibri"/>
                <a:cs typeface="Calibri"/>
              </a:rPr>
              <a:t>resulting in volume </a:t>
            </a:r>
            <a:r>
              <a:rPr sz="2200" dirty="0">
                <a:latin typeface="Calibri"/>
                <a:cs typeface="Calibri"/>
              </a:rPr>
              <a:t>of </a:t>
            </a:r>
            <a:r>
              <a:rPr sz="2200" spc="-20" dirty="0">
                <a:latin typeface="Calibri"/>
                <a:cs typeface="Calibri"/>
              </a:rPr>
              <a:t>size  </a:t>
            </a:r>
            <a:r>
              <a:rPr sz="2200" spc="-5" dirty="0">
                <a:latin typeface="Calibri"/>
                <a:cs typeface="Calibri"/>
              </a:rPr>
              <a:t>[1x1x10], </a:t>
            </a:r>
            <a:r>
              <a:rPr sz="2200" spc="-10" dirty="0">
                <a:latin typeface="Calibri"/>
                <a:cs typeface="Calibri"/>
              </a:rPr>
              <a:t>where </a:t>
            </a:r>
            <a:r>
              <a:rPr sz="2200" spc="-5" dirty="0">
                <a:latin typeface="Calibri"/>
                <a:cs typeface="Calibri"/>
              </a:rPr>
              <a:t>each </a:t>
            </a:r>
            <a:r>
              <a:rPr sz="2200" dirty="0">
                <a:latin typeface="Calibri"/>
                <a:cs typeface="Calibri"/>
              </a:rPr>
              <a:t>of </a:t>
            </a:r>
            <a:r>
              <a:rPr sz="2200" spc="-5" dirty="0">
                <a:latin typeface="Calibri"/>
                <a:cs typeface="Calibri"/>
              </a:rPr>
              <a:t>the 10 </a:t>
            </a:r>
            <a:r>
              <a:rPr sz="2200" spc="-15" dirty="0">
                <a:latin typeface="Calibri"/>
                <a:cs typeface="Calibri"/>
              </a:rPr>
              <a:t>numbers </a:t>
            </a:r>
            <a:r>
              <a:rPr sz="2200" spc="-10" dirty="0">
                <a:latin typeface="Calibri"/>
                <a:cs typeface="Calibri"/>
              </a:rPr>
              <a:t>correspond </a:t>
            </a:r>
            <a:r>
              <a:rPr sz="2200" spc="-20" dirty="0">
                <a:latin typeface="Calibri"/>
                <a:cs typeface="Calibri"/>
              </a:rPr>
              <a:t>to </a:t>
            </a:r>
            <a:r>
              <a:rPr sz="2200" spc="-5" dirty="0">
                <a:latin typeface="Calibri"/>
                <a:cs typeface="Calibri"/>
              </a:rPr>
              <a:t>a class  </a:t>
            </a:r>
            <a:r>
              <a:rPr sz="2200" spc="-15" dirty="0">
                <a:latin typeface="Calibri"/>
                <a:cs typeface="Calibri"/>
              </a:rPr>
              <a:t>score, </a:t>
            </a:r>
            <a:r>
              <a:rPr sz="2200" spc="-10" dirty="0">
                <a:latin typeface="Calibri"/>
                <a:cs typeface="Calibri"/>
              </a:rPr>
              <a:t>such </a:t>
            </a:r>
            <a:r>
              <a:rPr sz="2200" spc="-5" dirty="0">
                <a:latin typeface="Calibri"/>
                <a:cs typeface="Calibri"/>
              </a:rPr>
              <a:t>as among the 10 </a:t>
            </a:r>
            <a:r>
              <a:rPr sz="2200" spc="-15" dirty="0">
                <a:latin typeface="Calibri"/>
                <a:cs typeface="Calibri"/>
              </a:rPr>
              <a:t>categories </a:t>
            </a:r>
            <a:r>
              <a:rPr sz="2200" spc="-5" dirty="0">
                <a:latin typeface="Calibri"/>
                <a:cs typeface="Calibri"/>
              </a:rPr>
              <a:t>of</a:t>
            </a:r>
            <a:r>
              <a:rPr sz="2200" spc="90" dirty="0">
                <a:latin typeface="Calibri"/>
                <a:cs typeface="Calibri"/>
              </a:rPr>
              <a:t> </a:t>
            </a:r>
            <a:r>
              <a:rPr sz="2200" spc="-20" dirty="0">
                <a:latin typeface="Calibri"/>
                <a:cs typeface="Calibri"/>
              </a:rPr>
              <a:t>CIFAR-10</a:t>
            </a:r>
            <a:endParaRPr sz="2200">
              <a:latin typeface="Calibri"/>
              <a:cs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428750"/>
            <a:ext cx="4357688"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4" descr="Rectangle: Click to edit Master text styles&#10;Second level&#10;Third level&#10;Fourth level&#10;Fifth level"/>
          <p:cNvSpPr>
            <a:spLocks noChangeArrowheads="1"/>
          </p:cNvSpPr>
          <p:nvPr/>
        </p:nvSpPr>
        <p:spPr bwMode="auto">
          <a:xfrm>
            <a:off x="468313" y="5143500"/>
            <a:ext cx="807720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buClr>
                <a:schemeClr val="accent2"/>
              </a:buClr>
              <a:buSzPct val="80000"/>
              <a:buFont typeface="Wingdings 2" panose="05020102010507070707" pitchFamily="18" charset="2"/>
              <a:buNone/>
            </a:pPr>
            <a:r>
              <a:rPr lang="en-US" altLang="ko-KR" sz="2000">
                <a:solidFill>
                  <a:schemeClr val="tx1"/>
                </a:solidFill>
                <a:latin typeface="Times New Roman" panose="02020603050405020304" pitchFamily="18" charset="0"/>
                <a:ea typeface="굴림" charset="-127"/>
              </a:rPr>
              <a:t>	- Stochastic gradient descent (i.e. incremental mode) can sometimes avoid falling into local minima because it uses the various gradient of E rather than overall gradient of E.</a:t>
            </a:r>
          </a:p>
        </p:txBody>
      </p:sp>
      <p:sp>
        <p:nvSpPr>
          <p:cNvPr id="18436" name="Rectangle 5"/>
          <p:cNvSpPr>
            <a:spLocks noChangeArrowheads="1"/>
          </p:cNvSpPr>
          <p:nvPr/>
        </p:nvSpPr>
        <p:spPr bwMode="auto">
          <a:xfrm>
            <a:off x="179388" y="277813"/>
            <a:ext cx="8856662"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spcBef>
                <a:spcPct val="0"/>
              </a:spcBef>
            </a:pPr>
            <a:r>
              <a:rPr lang="en-US" altLang="ko-KR" sz="3400" b="1">
                <a:solidFill>
                  <a:schemeClr val="bg1"/>
                </a:solidFill>
                <a:latin typeface="Times New Roman" panose="02020603050405020304" pitchFamily="18" charset="0"/>
              </a:rPr>
              <a:t>Stochastic approximation to gradient descent</a:t>
            </a:r>
          </a:p>
        </p:txBody>
      </p:sp>
      <p:pic>
        <p:nvPicPr>
          <p:cNvPr id="18437" name="Picture 6" descr="Untitled-1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557338"/>
            <a:ext cx="4214812" cy="33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96357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980" y="461899"/>
            <a:ext cx="4115435" cy="696595"/>
          </a:xfrm>
          <a:prstGeom prst="rect">
            <a:avLst/>
          </a:prstGeom>
        </p:spPr>
        <p:txBody>
          <a:bodyPr vert="horz" wrap="square" lIns="0" tIns="13335" rIns="0" bIns="0" rtlCol="0">
            <a:spAutoFit/>
          </a:bodyPr>
          <a:lstStyle/>
          <a:p>
            <a:pPr marL="12700">
              <a:lnSpc>
                <a:spcPct val="100000"/>
              </a:lnSpc>
              <a:spcBef>
                <a:spcPts val="105"/>
              </a:spcBef>
            </a:pPr>
            <a:r>
              <a:rPr spc="-10" dirty="0"/>
              <a:t>Convolution</a:t>
            </a:r>
            <a:r>
              <a:rPr spc="-60" dirty="0"/>
              <a:t> </a:t>
            </a:r>
            <a:r>
              <a:rPr spc="-30" dirty="0"/>
              <a:t>Layer</a:t>
            </a:r>
          </a:p>
        </p:txBody>
      </p:sp>
      <p:sp>
        <p:nvSpPr>
          <p:cNvPr id="3" name="object 3"/>
          <p:cNvSpPr txBox="1"/>
          <p:nvPr/>
        </p:nvSpPr>
        <p:spPr>
          <a:xfrm>
            <a:off x="535940" y="1561845"/>
            <a:ext cx="8001000" cy="4149090"/>
          </a:xfrm>
          <a:prstGeom prst="rect">
            <a:avLst/>
          </a:prstGeom>
        </p:spPr>
        <p:txBody>
          <a:bodyPr vert="horz" wrap="square" lIns="0" tIns="13335" rIns="0" bIns="0" rtlCol="0">
            <a:spAutoFit/>
          </a:bodyPr>
          <a:lstStyle/>
          <a:p>
            <a:pPr marL="355600" indent="-343535" algn="just">
              <a:lnSpc>
                <a:spcPct val="100000"/>
              </a:lnSpc>
              <a:spcBef>
                <a:spcPts val="105"/>
              </a:spcBef>
              <a:buFont typeface="Arial"/>
              <a:buChar char="•"/>
              <a:tabLst>
                <a:tab pos="356235" algn="l"/>
              </a:tabLst>
            </a:pPr>
            <a:r>
              <a:rPr sz="2000" spc="-5" dirty="0">
                <a:latin typeface="Calibri"/>
                <a:cs typeface="Calibri"/>
              </a:rPr>
              <a:t>The </a:t>
            </a:r>
            <a:r>
              <a:rPr sz="2000" spc="-10" dirty="0">
                <a:latin typeface="Calibri"/>
                <a:cs typeface="Calibri"/>
              </a:rPr>
              <a:t>Conv </a:t>
            </a:r>
            <a:r>
              <a:rPr sz="2000" spc="-15" dirty="0">
                <a:latin typeface="Calibri"/>
                <a:cs typeface="Calibri"/>
              </a:rPr>
              <a:t>layer </a:t>
            </a:r>
            <a:r>
              <a:rPr sz="2000" spc="-5" dirty="0">
                <a:latin typeface="Calibri"/>
                <a:cs typeface="Calibri"/>
              </a:rPr>
              <a:t>is </a:t>
            </a:r>
            <a:r>
              <a:rPr sz="2000" dirty="0">
                <a:latin typeface="Calibri"/>
                <a:cs typeface="Calibri"/>
              </a:rPr>
              <a:t>the </a:t>
            </a:r>
            <a:r>
              <a:rPr sz="2000" spc="-10" dirty="0">
                <a:latin typeface="Calibri"/>
                <a:cs typeface="Calibri"/>
              </a:rPr>
              <a:t>core </a:t>
            </a:r>
            <a:r>
              <a:rPr sz="2000" spc="-5" dirty="0">
                <a:latin typeface="Calibri"/>
                <a:cs typeface="Calibri"/>
              </a:rPr>
              <a:t>building block of </a:t>
            </a:r>
            <a:r>
              <a:rPr sz="2000" dirty="0">
                <a:latin typeface="Calibri"/>
                <a:cs typeface="Calibri"/>
              </a:rPr>
              <a:t>a </a:t>
            </a:r>
            <a:r>
              <a:rPr sz="2000" spc="-5" dirty="0">
                <a:latin typeface="Calibri"/>
                <a:cs typeface="Calibri"/>
              </a:rPr>
              <a:t>CNN</a:t>
            </a:r>
            <a:endParaRPr sz="2000">
              <a:latin typeface="Calibri"/>
              <a:cs typeface="Calibri"/>
            </a:endParaRPr>
          </a:p>
          <a:p>
            <a:pPr marL="355600" indent="-343535" algn="just">
              <a:lnSpc>
                <a:spcPct val="100000"/>
              </a:lnSpc>
              <a:buFont typeface="Arial"/>
              <a:buChar char="•"/>
              <a:tabLst>
                <a:tab pos="356235" algn="l"/>
              </a:tabLst>
            </a:pPr>
            <a:r>
              <a:rPr sz="2000" spc="-5" dirty="0">
                <a:latin typeface="Calibri"/>
                <a:cs typeface="Calibri"/>
              </a:rPr>
              <a:t>The </a:t>
            </a:r>
            <a:r>
              <a:rPr sz="2000" spc="-15" dirty="0">
                <a:latin typeface="Calibri"/>
                <a:cs typeface="Calibri"/>
              </a:rPr>
              <a:t>parameters </a:t>
            </a:r>
            <a:r>
              <a:rPr sz="2000" spc="-10" dirty="0">
                <a:latin typeface="Calibri"/>
                <a:cs typeface="Calibri"/>
              </a:rPr>
              <a:t>consist </a:t>
            </a:r>
            <a:r>
              <a:rPr sz="2000" dirty="0">
                <a:latin typeface="Calibri"/>
                <a:cs typeface="Calibri"/>
              </a:rPr>
              <a:t>of a </a:t>
            </a:r>
            <a:r>
              <a:rPr sz="2000" spc="-10" dirty="0">
                <a:latin typeface="Calibri"/>
                <a:cs typeface="Calibri"/>
              </a:rPr>
              <a:t>set </a:t>
            </a:r>
            <a:r>
              <a:rPr sz="2000" dirty="0">
                <a:latin typeface="Calibri"/>
                <a:cs typeface="Calibri"/>
              </a:rPr>
              <a:t>of learnable</a:t>
            </a:r>
            <a:r>
              <a:rPr sz="2000" spc="60" dirty="0">
                <a:latin typeface="Calibri"/>
                <a:cs typeface="Calibri"/>
              </a:rPr>
              <a:t> </a:t>
            </a:r>
            <a:r>
              <a:rPr sz="2000" spc="-15" dirty="0">
                <a:latin typeface="Calibri"/>
                <a:cs typeface="Calibri"/>
              </a:rPr>
              <a:t>filters.</a:t>
            </a:r>
            <a:endParaRPr sz="2000">
              <a:latin typeface="Calibri"/>
              <a:cs typeface="Calibri"/>
            </a:endParaRPr>
          </a:p>
          <a:p>
            <a:pPr marL="355600" marR="206375" indent="-343535" algn="just">
              <a:lnSpc>
                <a:spcPts val="1920"/>
              </a:lnSpc>
              <a:spcBef>
                <a:spcPts val="465"/>
              </a:spcBef>
              <a:buFont typeface="Arial"/>
              <a:buChar char="•"/>
              <a:tabLst>
                <a:tab pos="356235" algn="l"/>
              </a:tabLst>
            </a:pPr>
            <a:r>
              <a:rPr sz="2000" spc="-15" dirty="0">
                <a:latin typeface="Calibri"/>
                <a:cs typeface="Calibri"/>
              </a:rPr>
              <a:t>Every </a:t>
            </a:r>
            <a:r>
              <a:rPr sz="2000" spc="-10" dirty="0">
                <a:latin typeface="Calibri"/>
                <a:cs typeface="Calibri"/>
              </a:rPr>
              <a:t>filter </a:t>
            </a:r>
            <a:r>
              <a:rPr sz="2000" dirty="0">
                <a:latin typeface="Calibri"/>
                <a:cs typeface="Calibri"/>
              </a:rPr>
              <a:t>is </a:t>
            </a:r>
            <a:r>
              <a:rPr sz="2000" spc="-5" dirty="0">
                <a:latin typeface="Calibri"/>
                <a:cs typeface="Calibri"/>
              </a:rPr>
              <a:t>small spatially (width </a:t>
            </a:r>
            <a:r>
              <a:rPr sz="2000" dirty="0">
                <a:latin typeface="Calibri"/>
                <a:cs typeface="Calibri"/>
              </a:rPr>
              <a:t>and </a:t>
            </a:r>
            <a:r>
              <a:rPr sz="2000" spc="-5" dirty="0">
                <a:latin typeface="Calibri"/>
                <a:cs typeface="Calibri"/>
              </a:rPr>
              <a:t>height), </a:t>
            </a:r>
            <a:r>
              <a:rPr sz="2000" dirty="0">
                <a:latin typeface="Calibri"/>
                <a:cs typeface="Calibri"/>
              </a:rPr>
              <a:t>but </a:t>
            </a:r>
            <a:r>
              <a:rPr sz="2000" spc="-10" dirty="0">
                <a:latin typeface="Calibri"/>
                <a:cs typeface="Calibri"/>
              </a:rPr>
              <a:t>extends </a:t>
            </a:r>
            <a:r>
              <a:rPr sz="2000" spc="-5" dirty="0">
                <a:latin typeface="Calibri"/>
                <a:cs typeface="Calibri"/>
              </a:rPr>
              <a:t>through </a:t>
            </a:r>
            <a:r>
              <a:rPr sz="2000" dirty="0">
                <a:latin typeface="Calibri"/>
                <a:cs typeface="Calibri"/>
              </a:rPr>
              <a:t>the  </a:t>
            </a:r>
            <a:r>
              <a:rPr sz="2000" spc="-5" dirty="0">
                <a:latin typeface="Calibri"/>
                <a:cs typeface="Calibri"/>
              </a:rPr>
              <a:t>full depth of </a:t>
            </a:r>
            <a:r>
              <a:rPr sz="2000" dirty="0">
                <a:latin typeface="Calibri"/>
                <a:cs typeface="Calibri"/>
              </a:rPr>
              <a:t>the input </a:t>
            </a:r>
            <a:r>
              <a:rPr sz="2000" spc="-10" dirty="0">
                <a:latin typeface="Calibri"/>
                <a:cs typeface="Calibri"/>
              </a:rPr>
              <a:t>volume, </a:t>
            </a:r>
            <a:r>
              <a:rPr sz="2000" spc="5" dirty="0">
                <a:latin typeface="Calibri"/>
                <a:cs typeface="Calibri"/>
              </a:rPr>
              <a:t>eg,</a:t>
            </a:r>
            <a:r>
              <a:rPr sz="2000" dirty="0">
                <a:latin typeface="Calibri"/>
                <a:cs typeface="Calibri"/>
              </a:rPr>
              <a:t> 5x5x3</a:t>
            </a:r>
            <a:endParaRPr sz="2000">
              <a:latin typeface="Calibri"/>
              <a:cs typeface="Calibri"/>
            </a:endParaRPr>
          </a:p>
          <a:p>
            <a:pPr marL="355600" marR="217170" indent="-343535" algn="just">
              <a:lnSpc>
                <a:spcPct val="80000"/>
              </a:lnSpc>
              <a:spcBef>
                <a:spcPts val="495"/>
              </a:spcBef>
              <a:buFont typeface="Arial"/>
              <a:buChar char="•"/>
              <a:tabLst>
                <a:tab pos="356235" algn="l"/>
              </a:tabLst>
            </a:pPr>
            <a:r>
              <a:rPr sz="2000" spc="-5" dirty="0">
                <a:latin typeface="Calibri"/>
                <a:cs typeface="Calibri"/>
              </a:rPr>
              <a:t>During </a:t>
            </a:r>
            <a:r>
              <a:rPr sz="2000" dirty="0">
                <a:latin typeface="Calibri"/>
                <a:cs typeface="Calibri"/>
              </a:rPr>
              <a:t>the </a:t>
            </a:r>
            <a:r>
              <a:rPr sz="2000" spc="-15" dirty="0">
                <a:latin typeface="Calibri"/>
                <a:cs typeface="Calibri"/>
              </a:rPr>
              <a:t>forward </a:t>
            </a:r>
            <a:r>
              <a:rPr sz="2000" spc="-5" dirty="0">
                <a:latin typeface="Calibri"/>
                <a:cs typeface="Calibri"/>
              </a:rPr>
              <a:t>pass, </a:t>
            </a:r>
            <a:r>
              <a:rPr sz="2000" spc="-10" dirty="0">
                <a:latin typeface="Calibri"/>
                <a:cs typeface="Calibri"/>
              </a:rPr>
              <a:t>we </a:t>
            </a:r>
            <a:r>
              <a:rPr sz="2000" spc="-5" dirty="0">
                <a:latin typeface="Calibri"/>
                <a:cs typeface="Calibri"/>
              </a:rPr>
              <a:t>slide </a:t>
            </a:r>
            <a:r>
              <a:rPr sz="2000" spc="-15" dirty="0">
                <a:latin typeface="Calibri"/>
                <a:cs typeface="Calibri"/>
              </a:rPr>
              <a:t>(convolve) </a:t>
            </a:r>
            <a:r>
              <a:rPr sz="2000" spc="-5" dirty="0">
                <a:latin typeface="Calibri"/>
                <a:cs typeface="Calibri"/>
              </a:rPr>
              <a:t>each </a:t>
            </a:r>
            <a:r>
              <a:rPr sz="2000" spc="-10" dirty="0">
                <a:latin typeface="Calibri"/>
                <a:cs typeface="Calibri"/>
              </a:rPr>
              <a:t>filter across </a:t>
            </a:r>
            <a:r>
              <a:rPr sz="2000" dirty="0">
                <a:latin typeface="Calibri"/>
                <a:cs typeface="Calibri"/>
              </a:rPr>
              <a:t>the width  and </a:t>
            </a:r>
            <a:r>
              <a:rPr sz="2000" spc="-5" dirty="0">
                <a:latin typeface="Calibri"/>
                <a:cs typeface="Calibri"/>
              </a:rPr>
              <a:t>height of </a:t>
            </a:r>
            <a:r>
              <a:rPr sz="2000" dirty="0">
                <a:latin typeface="Calibri"/>
                <a:cs typeface="Calibri"/>
              </a:rPr>
              <a:t>the input </a:t>
            </a:r>
            <a:r>
              <a:rPr sz="2000" spc="-10" dirty="0">
                <a:latin typeface="Calibri"/>
                <a:cs typeface="Calibri"/>
              </a:rPr>
              <a:t>volume </a:t>
            </a:r>
            <a:r>
              <a:rPr sz="2000" dirty="0">
                <a:latin typeface="Calibri"/>
                <a:cs typeface="Calibri"/>
              </a:rPr>
              <a:t>and </a:t>
            </a:r>
            <a:r>
              <a:rPr sz="2000" spc="-10" dirty="0">
                <a:latin typeface="Calibri"/>
                <a:cs typeface="Calibri"/>
              </a:rPr>
              <a:t>compute </a:t>
            </a:r>
            <a:r>
              <a:rPr sz="2000" spc="-5" dirty="0">
                <a:latin typeface="Calibri"/>
                <a:cs typeface="Calibri"/>
              </a:rPr>
              <a:t>dot </a:t>
            </a:r>
            <a:r>
              <a:rPr sz="2000" spc="-10" dirty="0">
                <a:latin typeface="Calibri"/>
                <a:cs typeface="Calibri"/>
              </a:rPr>
              <a:t>products </a:t>
            </a:r>
            <a:r>
              <a:rPr sz="2000" spc="-5" dirty="0">
                <a:latin typeface="Calibri"/>
                <a:cs typeface="Calibri"/>
              </a:rPr>
              <a:t>between </a:t>
            </a:r>
            <a:r>
              <a:rPr sz="2000" dirty="0">
                <a:latin typeface="Calibri"/>
                <a:cs typeface="Calibri"/>
              </a:rPr>
              <a:t>the  </a:t>
            </a:r>
            <a:r>
              <a:rPr sz="2000" spc="-5" dirty="0">
                <a:latin typeface="Calibri"/>
                <a:cs typeface="Calibri"/>
              </a:rPr>
              <a:t>entries </a:t>
            </a:r>
            <a:r>
              <a:rPr sz="2000" dirty="0">
                <a:latin typeface="Calibri"/>
                <a:cs typeface="Calibri"/>
              </a:rPr>
              <a:t>of the </a:t>
            </a:r>
            <a:r>
              <a:rPr sz="2000" spc="-10" dirty="0">
                <a:latin typeface="Calibri"/>
                <a:cs typeface="Calibri"/>
              </a:rPr>
              <a:t>filter </a:t>
            </a:r>
            <a:r>
              <a:rPr sz="2000" dirty="0">
                <a:latin typeface="Calibri"/>
                <a:cs typeface="Calibri"/>
              </a:rPr>
              <a:t>and the </a:t>
            </a:r>
            <a:r>
              <a:rPr sz="2000" spc="-5" dirty="0">
                <a:latin typeface="Calibri"/>
                <a:cs typeface="Calibri"/>
              </a:rPr>
              <a:t>input </a:t>
            </a:r>
            <a:r>
              <a:rPr sz="2000" spc="-10" dirty="0">
                <a:latin typeface="Calibri"/>
                <a:cs typeface="Calibri"/>
              </a:rPr>
              <a:t>at any</a:t>
            </a:r>
            <a:r>
              <a:rPr sz="2000" dirty="0">
                <a:latin typeface="Calibri"/>
                <a:cs typeface="Calibri"/>
              </a:rPr>
              <a:t> </a:t>
            </a:r>
            <a:r>
              <a:rPr sz="2000" spc="-5" dirty="0">
                <a:latin typeface="Calibri"/>
                <a:cs typeface="Calibri"/>
              </a:rPr>
              <a:t>position.</a:t>
            </a:r>
            <a:endParaRPr sz="2000">
              <a:latin typeface="Calibri"/>
              <a:cs typeface="Calibri"/>
            </a:endParaRPr>
          </a:p>
          <a:p>
            <a:pPr marL="355600" marR="184150" indent="-343535" algn="just">
              <a:lnSpc>
                <a:spcPct val="80000"/>
              </a:lnSpc>
              <a:spcBef>
                <a:spcPts val="484"/>
              </a:spcBef>
              <a:buFont typeface="Arial"/>
              <a:buChar char="•"/>
              <a:tabLst>
                <a:tab pos="356235" algn="l"/>
              </a:tabLst>
            </a:pPr>
            <a:r>
              <a:rPr sz="2000" spc="-10" dirty="0">
                <a:latin typeface="Calibri"/>
                <a:cs typeface="Calibri"/>
              </a:rPr>
              <a:t>produce </a:t>
            </a:r>
            <a:r>
              <a:rPr sz="2000" dirty="0">
                <a:latin typeface="Calibri"/>
                <a:cs typeface="Calibri"/>
              </a:rPr>
              <a:t>a </a:t>
            </a:r>
            <a:r>
              <a:rPr sz="2000" spc="-5" dirty="0">
                <a:latin typeface="Calibri"/>
                <a:cs typeface="Calibri"/>
              </a:rPr>
              <a:t>2-dimensional activation </a:t>
            </a:r>
            <a:r>
              <a:rPr sz="2000" dirty="0">
                <a:latin typeface="Calibri"/>
                <a:cs typeface="Calibri"/>
              </a:rPr>
              <a:t>map </a:t>
            </a:r>
            <a:r>
              <a:rPr sz="2000" spc="-5" dirty="0">
                <a:latin typeface="Calibri"/>
                <a:cs typeface="Calibri"/>
              </a:rPr>
              <a:t>that gives </a:t>
            </a:r>
            <a:r>
              <a:rPr sz="2000" dirty="0">
                <a:latin typeface="Calibri"/>
                <a:cs typeface="Calibri"/>
              </a:rPr>
              <a:t>the </a:t>
            </a:r>
            <a:r>
              <a:rPr sz="2000" spc="-5" dirty="0">
                <a:latin typeface="Calibri"/>
                <a:cs typeface="Calibri"/>
              </a:rPr>
              <a:t>responses of that  </a:t>
            </a:r>
            <a:r>
              <a:rPr sz="2000" spc="-10" dirty="0">
                <a:latin typeface="Calibri"/>
                <a:cs typeface="Calibri"/>
              </a:rPr>
              <a:t>filter </a:t>
            </a:r>
            <a:r>
              <a:rPr sz="2000" spc="-15" dirty="0">
                <a:latin typeface="Calibri"/>
                <a:cs typeface="Calibri"/>
              </a:rPr>
              <a:t>at </a:t>
            </a:r>
            <a:r>
              <a:rPr sz="2000" spc="-10" dirty="0">
                <a:latin typeface="Calibri"/>
                <a:cs typeface="Calibri"/>
              </a:rPr>
              <a:t>every </a:t>
            </a:r>
            <a:r>
              <a:rPr sz="2000" spc="-5" dirty="0">
                <a:latin typeface="Calibri"/>
                <a:cs typeface="Calibri"/>
              </a:rPr>
              <a:t>spatial</a:t>
            </a:r>
            <a:r>
              <a:rPr sz="2000" spc="70" dirty="0">
                <a:latin typeface="Calibri"/>
                <a:cs typeface="Calibri"/>
              </a:rPr>
              <a:t> </a:t>
            </a:r>
            <a:r>
              <a:rPr sz="2000" spc="-5" dirty="0">
                <a:latin typeface="Calibri"/>
                <a:cs typeface="Calibri"/>
              </a:rPr>
              <a:t>position.</a:t>
            </a:r>
            <a:endParaRPr sz="2000">
              <a:latin typeface="Calibri"/>
              <a:cs typeface="Calibri"/>
            </a:endParaRPr>
          </a:p>
          <a:p>
            <a:pPr marL="355600" marR="5080" indent="-343535" algn="just">
              <a:lnSpc>
                <a:spcPts val="1920"/>
              </a:lnSpc>
              <a:spcBef>
                <a:spcPts val="459"/>
              </a:spcBef>
              <a:buFont typeface="Arial"/>
              <a:buChar char="•"/>
              <a:tabLst>
                <a:tab pos="412750" algn="l"/>
              </a:tabLst>
            </a:pPr>
            <a:r>
              <a:rPr dirty="0"/>
              <a:t>	</a:t>
            </a:r>
            <a:r>
              <a:rPr sz="2000" spc="-20" dirty="0">
                <a:latin typeface="Calibri"/>
                <a:cs typeface="Calibri"/>
              </a:rPr>
              <a:t>Intuitively, </a:t>
            </a:r>
            <a:r>
              <a:rPr sz="2000" dirty="0">
                <a:latin typeface="Calibri"/>
                <a:cs typeface="Calibri"/>
              </a:rPr>
              <a:t>the </a:t>
            </a:r>
            <a:r>
              <a:rPr sz="2000" spc="-10" dirty="0">
                <a:latin typeface="Calibri"/>
                <a:cs typeface="Calibri"/>
              </a:rPr>
              <a:t>network </a:t>
            </a:r>
            <a:r>
              <a:rPr sz="2000" spc="-5" dirty="0">
                <a:latin typeface="Calibri"/>
                <a:cs typeface="Calibri"/>
              </a:rPr>
              <a:t>will </a:t>
            </a:r>
            <a:r>
              <a:rPr sz="2000" dirty="0">
                <a:latin typeface="Calibri"/>
                <a:cs typeface="Calibri"/>
              </a:rPr>
              <a:t>learn </a:t>
            </a:r>
            <a:r>
              <a:rPr sz="2000" spc="-15" dirty="0">
                <a:latin typeface="Calibri"/>
                <a:cs typeface="Calibri"/>
              </a:rPr>
              <a:t>filters </a:t>
            </a:r>
            <a:r>
              <a:rPr sz="2000" spc="-5" dirty="0">
                <a:latin typeface="Calibri"/>
                <a:cs typeface="Calibri"/>
              </a:rPr>
              <a:t>that </a:t>
            </a:r>
            <a:r>
              <a:rPr sz="2000" spc="-10" dirty="0">
                <a:latin typeface="Calibri"/>
                <a:cs typeface="Calibri"/>
              </a:rPr>
              <a:t>activate </a:t>
            </a:r>
            <a:r>
              <a:rPr sz="2000" dirty="0">
                <a:latin typeface="Calibri"/>
                <a:cs typeface="Calibri"/>
              </a:rPr>
              <a:t>when </a:t>
            </a:r>
            <a:r>
              <a:rPr sz="2000" spc="-5" dirty="0">
                <a:latin typeface="Calibri"/>
                <a:cs typeface="Calibri"/>
              </a:rPr>
              <a:t>they see some  </a:t>
            </a:r>
            <a:r>
              <a:rPr sz="2000" dirty="0">
                <a:latin typeface="Calibri"/>
                <a:cs typeface="Calibri"/>
              </a:rPr>
              <a:t>type </a:t>
            </a:r>
            <a:r>
              <a:rPr sz="2000" spc="-5" dirty="0">
                <a:latin typeface="Calibri"/>
                <a:cs typeface="Calibri"/>
              </a:rPr>
              <a:t>of visual</a:t>
            </a:r>
            <a:r>
              <a:rPr sz="2000" spc="-10" dirty="0">
                <a:latin typeface="Calibri"/>
                <a:cs typeface="Calibri"/>
              </a:rPr>
              <a:t> </a:t>
            </a:r>
            <a:r>
              <a:rPr sz="2000" spc="-15" dirty="0">
                <a:latin typeface="Calibri"/>
                <a:cs typeface="Calibri"/>
              </a:rPr>
              <a:t>feature</a:t>
            </a:r>
            <a:endParaRPr sz="2000">
              <a:latin typeface="Calibri"/>
              <a:cs typeface="Calibri"/>
            </a:endParaRPr>
          </a:p>
          <a:p>
            <a:pPr marL="355600" indent="-343535" algn="just">
              <a:lnSpc>
                <a:spcPct val="100000"/>
              </a:lnSpc>
              <a:spcBef>
                <a:spcPts val="20"/>
              </a:spcBef>
              <a:buFont typeface="Arial"/>
              <a:buChar char="•"/>
              <a:tabLst>
                <a:tab pos="356235" algn="l"/>
              </a:tabLst>
            </a:pPr>
            <a:r>
              <a:rPr sz="2000" dirty="0">
                <a:latin typeface="Calibri"/>
                <a:cs typeface="Calibri"/>
              </a:rPr>
              <a:t>A </a:t>
            </a:r>
            <a:r>
              <a:rPr sz="2000" spc="-10" dirty="0">
                <a:latin typeface="Calibri"/>
                <a:cs typeface="Calibri"/>
              </a:rPr>
              <a:t>set </a:t>
            </a:r>
            <a:r>
              <a:rPr sz="2000" spc="-5" dirty="0">
                <a:latin typeface="Calibri"/>
                <a:cs typeface="Calibri"/>
              </a:rPr>
              <a:t>of </a:t>
            </a:r>
            <a:r>
              <a:rPr sz="2000" spc="-15" dirty="0">
                <a:latin typeface="Calibri"/>
                <a:cs typeface="Calibri"/>
              </a:rPr>
              <a:t>filters </a:t>
            </a:r>
            <a:r>
              <a:rPr sz="2000" dirty="0">
                <a:latin typeface="Calibri"/>
                <a:cs typeface="Calibri"/>
              </a:rPr>
              <a:t>in each </a:t>
            </a:r>
            <a:r>
              <a:rPr sz="2000" spc="-5" dirty="0">
                <a:latin typeface="Calibri"/>
                <a:cs typeface="Calibri"/>
              </a:rPr>
              <a:t>CONV</a:t>
            </a:r>
            <a:r>
              <a:rPr sz="2000" spc="30" dirty="0">
                <a:latin typeface="Calibri"/>
                <a:cs typeface="Calibri"/>
              </a:rPr>
              <a:t> </a:t>
            </a:r>
            <a:r>
              <a:rPr sz="2000" spc="-15" dirty="0">
                <a:latin typeface="Calibri"/>
                <a:cs typeface="Calibri"/>
              </a:rPr>
              <a:t>layer</a:t>
            </a:r>
            <a:endParaRPr sz="2000">
              <a:latin typeface="Calibri"/>
              <a:cs typeface="Calibri"/>
            </a:endParaRPr>
          </a:p>
          <a:p>
            <a:pPr marL="756285" lvl="1" indent="-287020" algn="just">
              <a:lnSpc>
                <a:spcPct val="100000"/>
              </a:lnSpc>
              <a:spcBef>
                <a:spcPts val="5"/>
              </a:spcBef>
              <a:buFont typeface="Arial"/>
              <a:buChar char="–"/>
              <a:tabLst>
                <a:tab pos="756920" algn="l"/>
              </a:tabLst>
            </a:pPr>
            <a:r>
              <a:rPr sz="1800" dirty="0">
                <a:latin typeface="Calibri"/>
                <a:cs typeface="Calibri"/>
              </a:rPr>
              <a:t>each </a:t>
            </a:r>
            <a:r>
              <a:rPr sz="1800" spc="-5" dirty="0">
                <a:latin typeface="Calibri"/>
                <a:cs typeface="Calibri"/>
              </a:rPr>
              <a:t>of </a:t>
            </a:r>
            <a:r>
              <a:rPr sz="1800" dirty="0">
                <a:latin typeface="Calibri"/>
                <a:cs typeface="Calibri"/>
              </a:rPr>
              <a:t>them </a:t>
            </a:r>
            <a:r>
              <a:rPr sz="1800" spc="-10" dirty="0">
                <a:latin typeface="Calibri"/>
                <a:cs typeface="Calibri"/>
              </a:rPr>
              <a:t>will produce </a:t>
            </a:r>
            <a:r>
              <a:rPr sz="1800" dirty="0">
                <a:latin typeface="Calibri"/>
                <a:cs typeface="Calibri"/>
              </a:rPr>
              <a:t>a </a:t>
            </a:r>
            <a:r>
              <a:rPr sz="1800" spc="-15" dirty="0">
                <a:latin typeface="Calibri"/>
                <a:cs typeface="Calibri"/>
              </a:rPr>
              <a:t>separate </a:t>
            </a:r>
            <a:r>
              <a:rPr sz="1800" spc="-5" dirty="0">
                <a:latin typeface="Calibri"/>
                <a:cs typeface="Calibri"/>
              </a:rPr>
              <a:t>2-dimensional </a:t>
            </a:r>
            <a:r>
              <a:rPr sz="1800" spc="-10" dirty="0">
                <a:latin typeface="Calibri"/>
                <a:cs typeface="Calibri"/>
              </a:rPr>
              <a:t>activation</a:t>
            </a:r>
            <a:r>
              <a:rPr sz="1800" spc="125" dirty="0">
                <a:latin typeface="Calibri"/>
                <a:cs typeface="Calibri"/>
              </a:rPr>
              <a:t> </a:t>
            </a:r>
            <a:r>
              <a:rPr sz="1800" dirty="0">
                <a:latin typeface="Calibri"/>
                <a:cs typeface="Calibri"/>
              </a:rPr>
              <a:t>map</a:t>
            </a:r>
            <a:endParaRPr sz="1800">
              <a:latin typeface="Calibri"/>
              <a:cs typeface="Calibri"/>
            </a:endParaRPr>
          </a:p>
          <a:p>
            <a:pPr marL="756285" marR="172085" lvl="1" indent="-287020" algn="just">
              <a:lnSpc>
                <a:spcPct val="80000"/>
              </a:lnSpc>
              <a:spcBef>
                <a:spcPts val="434"/>
              </a:spcBef>
              <a:buFont typeface="Arial"/>
              <a:buChar char="–"/>
              <a:tabLst>
                <a:tab pos="756920" algn="l"/>
              </a:tabLst>
            </a:pPr>
            <a:r>
              <a:rPr sz="1800" spc="-35" dirty="0">
                <a:latin typeface="Calibri"/>
                <a:cs typeface="Calibri"/>
              </a:rPr>
              <a:t>We </a:t>
            </a:r>
            <a:r>
              <a:rPr sz="1800" spc="-5" dirty="0">
                <a:latin typeface="Calibri"/>
                <a:cs typeface="Calibri"/>
              </a:rPr>
              <a:t>will </a:t>
            </a:r>
            <a:r>
              <a:rPr sz="1800" spc="-10" dirty="0">
                <a:latin typeface="Calibri"/>
                <a:cs typeface="Calibri"/>
              </a:rPr>
              <a:t>stack </a:t>
            </a:r>
            <a:r>
              <a:rPr sz="1800" dirty="0">
                <a:latin typeface="Calibri"/>
                <a:cs typeface="Calibri"/>
              </a:rPr>
              <a:t>these </a:t>
            </a:r>
            <a:r>
              <a:rPr sz="1800" spc="-10" dirty="0">
                <a:latin typeface="Calibri"/>
                <a:cs typeface="Calibri"/>
              </a:rPr>
              <a:t>activation </a:t>
            </a:r>
            <a:r>
              <a:rPr sz="1800" spc="-5" dirty="0">
                <a:latin typeface="Calibri"/>
                <a:cs typeface="Calibri"/>
              </a:rPr>
              <a:t>maps </a:t>
            </a:r>
            <a:r>
              <a:rPr sz="1800" dirty="0">
                <a:latin typeface="Calibri"/>
                <a:cs typeface="Calibri"/>
              </a:rPr>
              <a:t>along the </a:t>
            </a:r>
            <a:r>
              <a:rPr sz="1800" spc="-5" dirty="0">
                <a:latin typeface="Calibri"/>
                <a:cs typeface="Calibri"/>
              </a:rPr>
              <a:t>depth dimension </a:t>
            </a:r>
            <a:r>
              <a:rPr sz="1800" dirty="0">
                <a:latin typeface="Calibri"/>
                <a:cs typeface="Calibri"/>
              </a:rPr>
              <a:t>and </a:t>
            </a:r>
            <a:r>
              <a:rPr sz="1800" spc="-10" dirty="0">
                <a:latin typeface="Calibri"/>
                <a:cs typeface="Calibri"/>
              </a:rPr>
              <a:t>produce  </a:t>
            </a:r>
            <a:r>
              <a:rPr sz="1800" dirty="0">
                <a:latin typeface="Calibri"/>
                <a:cs typeface="Calibri"/>
              </a:rPr>
              <a:t>the </a:t>
            </a:r>
            <a:r>
              <a:rPr sz="1800" spc="-5" dirty="0">
                <a:latin typeface="Calibri"/>
                <a:cs typeface="Calibri"/>
              </a:rPr>
              <a:t>output</a:t>
            </a:r>
            <a:r>
              <a:rPr sz="1800" spc="10" dirty="0">
                <a:latin typeface="Calibri"/>
                <a:cs typeface="Calibri"/>
              </a:rPr>
              <a:t> </a:t>
            </a:r>
            <a:r>
              <a:rPr sz="1800" spc="-5" dirty="0">
                <a:latin typeface="Calibri"/>
                <a:cs typeface="Calibri"/>
              </a:rPr>
              <a:t>volume.</a:t>
            </a:r>
            <a:endParaRPr sz="1800">
              <a:latin typeface="Calibri"/>
              <a:cs typeface="Calibri"/>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854" y="2481452"/>
            <a:ext cx="7305675" cy="696595"/>
          </a:xfrm>
          <a:prstGeom prst="rect">
            <a:avLst/>
          </a:prstGeom>
        </p:spPr>
        <p:txBody>
          <a:bodyPr vert="horz" wrap="square" lIns="0" tIns="13335" rIns="0" bIns="0" rtlCol="0">
            <a:spAutoFit/>
          </a:bodyPr>
          <a:lstStyle/>
          <a:p>
            <a:pPr marL="12700">
              <a:lnSpc>
                <a:spcPct val="100000"/>
              </a:lnSpc>
              <a:spcBef>
                <a:spcPts val="105"/>
              </a:spcBef>
            </a:pPr>
            <a:r>
              <a:rPr sz="4400" spc="-10" dirty="0">
                <a:latin typeface="Calibri"/>
                <a:cs typeface="Calibri"/>
              </a:rPr>
              <a:t>Convolutional </a:t>
            </a:r>
            <a:r>
              <a:rPr sz="4400" spc="-15" dirty="0">
                <a:latin typeface="Calibri"/>
                <a:cs typeface="Calibri"/>
              </a:rPr>
              <a:t>Neural </a:t>
            </a:r>
            <a:r>
              <a:rPr sz="4400" spc="-10" dirty="0">
                <a:latin typeface="Calibri"/>
                <a:cs typeface="Calibri"/>
              </a:rPr>
              <a:t>Network</a:t>
            </a:r>
            <a:r>
              <a:rPr sz="4400" spc="-75" dirty="0">
                <a:latin typeface="Calibri"/>
                <a:cs typeface="Calibri"/>
              </a:rPr>
              <a:t> </a:t>
            </a:r>
            <a:r>
              <a:rPr sz="4400" dirty="0">
                <a:latin typeface="Calibri"/>
                <a:cs typeface="Calibri"/>
              </a:rPr>
              <a:t>2</a:t>
            </a:r>
            <a:endParaRPr sz="4400">
              <a:latin typeface="Calibri"/>
              <a:cs typeface="Calibri"/>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4398" y="461899"/>
            <a:ext cx="2773680" cy="696595"/>
          </a:xfrm>
          <a:prstGeom prst="rect">
            <a:avLst/>
          </a:prstGeom>
        </p:spPr>
        <p:txBody>
          <a:bodyPr vert="horz" wrap="square" lIns="0" tIns="13335" rIns="0" bIns="0" rtlCol="0">
            <a:spAutoFit/>
          </a:bodyPr>
          <a:lstStyle/>
          <a:p>
            <a:pPr marL="12700">
              <a:lnSpc>
                <a:spcPct val="100000"/>
              </a:lnSpc>
              <a:spcBef>
                <a:spcPts val="105"/>
              </a:spcBef>
            </a:pPr>
            <a:r>
              <a:rPr spc="-15" dirty="0"/>
              <a:t>Convolution</a:t>
            </a:r>
          </a:p>
        </p:txBody>
      </p:sp>
      <p:sp>
        <p:nvSpPr>
          <p:cNvPr id="3" name="object 3"/>
          <p:cNvSpPr/>
          <p:nvPr/>
        </p:nvSpPr>
        <p:spPr>
          <a:xfrm>
            <a:off x="609600" y="2133600"/>
            <a:ext cx="3985260" cy="275815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24400" y="2378834"/>
            <a:ext cx="3654552" cy="206819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57655" y="2273807"/>
            <a:ext cx="975360" cy="2776220"/>
            <a:chOff x="1057655" y="2273807"/>
            <a:chExt cx="975360" cy="2776220"/>
          </a:xfrm>
        </p:grpSpPr>
        <p:sp>
          <p:nvSpPr>
            <p:cNvPr id="3" name="object 3"/>
            <p:cNvSpPr/>
            <p:nvPr/>
          </p:nvSpPr>
          <p:spPr>
            <a:xfrm>
              <a:off x="1066799" y="3026663"/>
              <a:ext cx="213360" cy="2014855"/>
            </a:xfrm>
            <a:custGeom>
              <a:avLst/>
              <a:gdLst/>
              <a:ahLst/>
              <a:cxnLst/>
              <a:rect l="l" t="t" r="r" b="b"/>
              <a:pathLst>
                <a:path w="213359" h="2014854">
                  <a:moveTo>
                    <a:pt x="213169" y="0"/>
                  </a:moveTo>
                  <a:lnTo>
                    <a:pt x="0" y="0"/>
                  </a:lnTo>
                  <a:lnTo>
                    <a:pt x="0" y="2014601"/>
                  </a:lnTo>
                  <a:lnTo>
                    <a:pt x="213169" y="2014601"/>
                  </a:lnTo>
                  <a:lnTo>
                    <a:pt x="213169" y="0"/>
                  </a:lnTo>
                  <a:close/>
                </a:path>
              </a:pathLst>
            </a:custGeom>
            <a:solidFill>
              <a:srgbClr val="F4CCCC">
                <a:alpha val="51763"/>
              </a:srgbClr>
            </a:solidFill>
          </p:spPr>
          <p:txBody>
            <a:bodyPr wrap="square" lIns="0" tIns="0" rIns="0" bIns="0" rtlCol="0"/>
            <a:lstStyle/>
            <a:p>
              <a:endParaRPr/>
            </a:p>
          </p:txBody>
        </p:sp>
        <p:sp>
          <p:nvSpPr>
            <p:cNvPr id="4" name="object 4"/>
            <p:cNvSpPr/>
            <p:nvPr/>
          </p:nvSpPr>
          <p:spPr>
            <a:xfrm>
              <a:off x="1066799" y="2282951"/>
              <a:ext cx="956944" cy="2758440"/>
            </a:xfrm>
            <a:custGeom>
              <a:avLst/>
              <a:gdLst/>
              <a:ahLst/>
              <a:cxnLst/>
              <a:rect l="l" t="t" r="r" b="b"/>
              <a:pathLst>
                <a:path w="956944" h="2758440">
                  <a:moveTo>
                    <a:pt x="0" y="743203"/>
                  </a:moveTo>
                  <a:lnTo>
                    <a:pt x="743331" y="0"/>
                  </a:lnTo>
                  <a:lnTo>
                    <a:pt x="956563" y="0"/>
                  </a:lnTo>
                  <a:lnTo>
                    <a:pt x="956563" y="2014601"/>
                  </a:lnTo>
                  <a:lnTo>
                    <a:pt x="213233" y="2757932"/>
                  </a:lnTo>
                  <a:lnTo>
                    <a:pt x="0" y="2757932"/>
                  </a:lnTo>
                  <a:lnTo>
                    <a:pt x="0" y="743203"/>
                  </a:lnTo>
                  <a:close/>
                </a:path>
                <a:path w="956944" h="2758440">
                  <a:moveTo>
                    <a:pt x="0" y="743331"/>
                  </a:moveTo>
                  <a:lnTo>
                    <a:pt x="213233" y="743331"/>
                  </a:lnTo>
                  <a:lnTo>
                    <a:pt x="956563" y="0"/>
                  </a:lnTo>
                </a:path>
                <a:path w="956944" h="2758440">
                  <a:moveTo>
                    <a:pt x="213359" y="743712"/>
                  </a:moveTo>
                  <a:lnTo>
                    <a:pt x="213359" y="2758313"/>
                  </a:lnTo>
                </a:path>
              </a:pathLst>
            </a:custGeom>
            <a:ln w="18288">
              <a:solidFill>
                <a:srgbClr val="000000"/>
              </a:solidFill>
            </a:ln>
          </p:spPr>
          <p:txBody>
            <a:bodyPr wrap="square" lIns="0" tIns="0" rIns="0" bIns="0" rtlCol="0"/>
            <a:lstStyle/>
            <a:p>
              <a:endParaRPr/>
            </a:p>
          </p:txBody>
        </p:sp>
      </p:grpSp>
      <p:sp>
        <p:nvSpPr>
          <p:cNvPr id="5" name="object 5"/>
          <p:cNvSpPr txBox="1"/>
          <p:nvPr/>
        </p:nvSpPr>
        <p:spPr>
          <a:xfrm>
            <a:off x="2095626" y="3100196"/>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32</a:t>
            </a:r>
            <a:endParaRPr sz="1800">
              <a:latin typeface="Arial"/>
              <a:cs typeface="Arial"/>
            </a:endParaRPr>
          </a:p>
        </p:txBody>
      </p:sp>
      <p:sp>
        <p:nvSpPr>
          <p:cNvPr id="6" name="object 6"/>
          <p:cNvSpPr txBox="1"/>
          <p:nvPr/>
        </p:nvSpPr>
        <p:spPr>
          <a:xfrm>
            <a:off x="1081227" y="5033517"/>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3</a:t>
            </a:r>
            <a:endParaRPr sz="1800">
              <a:latin typeface="Arial"/>
              <a:cs typeface="Arial"/>
            </a:endParaRPr>
          </a:p>
        </p:txBody>
      </p:sp>
      <p:sp>
        <p:nvSpPr>
          <p:cNvPr id="7" name="object 7"/>
          <p:cNvSpPr txBox="1"/>
          <p:nvPr/>
        </p:nvSpPr>
        <p:spPr>
          <a:xfrm>
            <a:off x="823975" y="1754885"/>
            <a:ext cx="208280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a:cs typeface="Arial"/>
              </a:rPr>
              <a:t>32x32x3</a:t>
            </a:r>
            <a:r>
              <a:rPr sz="2400" spc="-95" dirty="0">
                <a:latin typeface="Arial"/>
                <a:cs typeface="Arial"/>
              </a:rPr>
              <a:t> </a:t>
            </a:r>
            <a:r>
              <a:rPr sz="2400" spc="-5" dirty="0">
                <a:latin typeface="Arial"/>
                <a:cs typeface="Arial"/>
              </a:rPr>
              <a:t>image</a:t>
            </a:r>
            <a:endParaRPr sz="2400">
              <a:latin typeface="Arial"/>
              <a:cs typeface="Arial"/>
            </a:endParaRPr>
          </a:p>
        </p:txBody>
      </p:sp>
      <p:sp>
        <p:nvSpPr>
          <p:cNvPr id="8" name="object 8"/>
          <p:cNvSpPr txBox="1"/>
          <p:nvPr/>
        </p:nvSpPr>
        <p:spPr>
          <a:xfrm>
            <a:off x="2091308" y="4556252"/>
            <a:ext cx="55308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0000FF"/>
                </a:solidFill>
                <a:latin typeface="Arial"/>
                <a:cs typeface="Arial"/>
              </a:rPr>
              <a:t>w</a:t>
            </a:r>
            <a:r>
              <a:rPr sz="1800" spc="-5" dirty="0">
                <a:solidFill>
                  <a:srgbClr val="0000FF"/>
                </a:solidFill>
                <a:latin typeface="Arial"/>
                <a:cs typeface="Arial"/>
              </a:rPr>
              <a:t>i</a:t>
            </a:r>
            <a:r>
              <a:rPr sz="1800" spc="-15" dirty="0">
                <a:solidFill>
                  <a:srgbClr val="0000FF"/>
                </a:solidFill>
                <a:latin typeface="Arial"/>
                <a:cs typeface="Arial"/>
              </a:rPr>
              <a:t>d</a:t>
            </a:r>
            <a:r>
              <a:rPr sz="1800" dirty="0">
                <a:solidFill>
                  <a:srgbClr val="0000FF"/>
                </a:solidFill>
                <a:latin typeface="Arial"/>
                <a:cs typeface="Arial"/>
              </a:rPr>
              <a:t>th</a:t>
            </a:r>
            <a:endParaRPr sz="1800">
              <a:latin typeface="Arial"/>
              <a:cs typeface="Arial"/>
            </a:endParaRPr>
          </a:p>
        </p:txBody>
      </p:sp>
      <p:sp>
        <p:nvSpPr>
          <p:cNvPr id="9" name="object 9"/>
          <p:cNvSpPr txBox="1"/>
          <p:nvPr/>
        </p:nvSpPr>
        <p:spPr>
          <a:xfrm>
            <a:off x="2511298" y="3040507"/>
            <a:ext cx="6464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00FF"/>
                </a:solidFill>
                <a:latin typeface="Arial"/>
                <a:cs typeface="Arial"/>
              </a:rPr>
              <a:t>h</a:t>
            </a:r>
            <a:r>
              <a:rPr sz="1800" spc="-15" dirty="0">
                <a:solidFill>
                  <a:srgbClr val="0000FF"/>
                </a:solidFill>
                <a:latin typeface="Arial"/>
                <a:cs typeface="Arial"/>
              </a:rPr>
              <a:t>e</a:t>
            </a:r>
            <a:r>
              <a:rPr sz="1800" spc="-5" dirty="0">
                <a:solidFill>
                  <a:srgbClr val="0000FF"/>
                </a:solidFill>
                <a:latin typeface="Arial"/>
                <a:cs typeface="Arial"/>
              </a:rPr>
              <a:t>i</a:t>
            </a:r>
            <a:r>
              <a:rPr sz="1800" spc="-15" dirty="0">
                <a:solidFill>
                  <a:srgbClr val="0000FF"/>
                </a:solidFill>
                <a:latin typeface="Arial"/>
                <a:cs typeface="Arial"/>
              </a:rPr>
              <a:t>g</a:t>
            </a:r>
            <a:r>
              <a:rPr sz="1800" dirty="0">
                <a:solidFill>
                  <a:srgbClr val="0000FF"/>
                </a:solidFill>
                <a:latin typeface="Arial"/>
                <a:cs typeface="Arial"/>
              </a:rPr>
              <a:t>ht</a:t>
            </a:r>
            <a:endParaRPr sz="1800">
              <a:latin typeface="Arial"/>
              <a:cs typeface="Arial"/>
            </a:endParaRPr>
          </a:p>
        </p:txBody>
      </p:sp>
      <p:sp>
        <p:nvSpPr>
          <p:cNvPr id="10" name="object 10"/>
          <p:cNvSpPr txBox="1"/>
          <p:nvPr/>
        </p:nvSpPr>
        <p:spPr>
          <a:xfrm>
            <a:off x="1378077" y="4577841"/>
            <a:ext cx="596265" cy="702310"/>
          </a:xfrm>
          <a:prstGeom prst="rect">
            <a:avLst/>
          </a:prstGeom>
        </p:spPr>
        <p:txBody>
          <a:bodyPr vert="horz" wrap="square" lIns="0" tIns="76200" rIns="0" bIns="0" rtlCol="0">
            <a:spAutoFit/>
          </a:bodyPr>
          <a:lstStyle/>
          <a:p>
            <a:pPr marR="25400" algn="r">
              <a:lnSpc>
                <a:spcPct val="100000"/>
              </a:lnSpc>
              <a:spcBef>
                <a:spcPts val="600"/>
              </a:spcBef>
            </a:pPr>
            <a:r>
              <a:rPr sz="1800" spc="-10" dirty="0">
                <a:latin typeface="Arial"/>
                <a:cs typeface="Arial"/>
              </a:rPr>
              <a:t>32</a:t>
            </a:r>
            <a:endParaRPr sz="1800">
              <a:latin typeface="Arial"/>
              <a:cs typeface="Arial"/>
            </a:endParaRPr>
          </a:p>
          <a:p>
            <a:pPr marR="5080" algn="r">
              <a:lnSpc>
                <a:spcPct val="100000"/>
              </a:lnSpc>
              <a:spcBef>
                <a:spcPts val="505"/>
              </a:spcBef>
            </a:pPr>
            <a:r>
              <a:rPr sz="1800" spc="-5" dirty="0">
                <a:solidFill>
                  <a:srgbClr val="0000FF"/>
                </a:solidFill>
                <a:latin typeface="Arial"/>
                <a:cs typeface="Arial"/>
              </a:rPr>
              <a:t>d</a:t>
            </a:r>
            <a:r>
              <a:rPr sz="1800" spc="-15" dirty="0">
                <a:solidFill>
                  <a:srgbClr val="0000FF"/>
                </a:solidFill>
                <a:latin typeface="Arial"/>
                <a:cs typeface="Arial"/>
              </a:rPr>
              <a:t>e</a:t>
            </a:r>
            <a:r>
              <a:rPr sz="1800" spc="-5" dirty="0">
                <a:solidFill>
                  <a:srgbClr val="0000FF"/>
                </a:solidFill>
                <a:latin typeface="Arial"/>
                <a:cs typeface="Arial"/>
              </a:rPr>
              <a:t>pth</a:t>
            </a:r>
            <a:endParaRPr sz="1800">
              <a:latin typeface="Arial"/>
              <a:cs typeface="Arial"/>
            </a:endParaRPr>
          </a:p>
        </p:txBody>
      </p:sp>
      <p:sp>
        <p:nvSpPr>
          <p:cNvPr id="11" name="object 11"/>
          <p:cNvSpPr txBox="1">
            <a:spLocks noGrp="1"/>
          </p:cNvSpPr>
          <p:nvPr>
            <p:ph type="title"/>
          </p:nvPr>
        </p:nvSpPr>
        <p:spPr>
          <a:xfrm>
            <a:off x="2419857" y="194005"/>
            <a:ext cx="4305935" cy="514350"/>
          </a:xfrm>
          <a:prstGeom prst="rect">
            <a:avLst/>
          </a:prstGeom>
        </p:spPr>
        <p:txBody>
          <a:bodyPr vert="horz" wrap="square" lIns="0" tIns="13335" rIns="0" bIns="0" rtlCol="0">
            <a:spAutoFit/>
          </a:bodyPr>
          <a:lstStyle/>
          <a:p>
            <a:pPr marL="12700">
              <a:lnSpc>
                <a:spcPct val="100000"/>
              </a:lnSpc>
              <a:spcBef>
                <a:spcPts val="105"/>
              </a:spcBef>
            </a:pPr>
            <a:r>
              <a:rPr sz="3200" spc="-10" dirty="0"/>
              <a:t>Convolutions: More</a:t>
            </a:r>
            <a:r>
              <a:rPr sz="3200" spc="-40" dirty="0"/>
              <a:t> </a:t>
            </a:r>
            <a:r>
              <a:rPr sz="3200" spc="-10" dirty="0"/>
              <a:t>detail</a:t>
            </a:r>
            <a:endParaRPr sz="320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57655" y="2273807"/>
            <a:ext cx="975360" cy="2776220"/>
            <a:chOff x="1057655" y="2273807"/>
            <a:chExt cx="975360" cy="2776220"/>
          </a:xfrm>
        </p:grpSpPr>
        <p:sp>
          <p:nvSpPr>
            <p:cNvPr id="3" name="object 3"/>
            <p:cNvSpPr/>
            <p:nvPr/>
          </p:nvSpPr>
          <p:spPr>
            <a:xfrm>
              <a:off x="1066799" y="3026663"/>
              <a:ext cx="213360" cy="2014855"/>
            </a:xfrm>
            <a:custGeom>
              <a:avLst/>
              <a:gdLst/>
              <a:ahLst/>
              <a:cxnLst/>
              <a:rect l="l" t="t" r="r" b="b"/>
              <a:pathLst>
                <a:path w="213359" h="2014854">
                  <a:moveTo>
                    <a:pt x="213169" y="0"/>
                  </a:moveTo>
                  <a:lnTo>
                    <a:pt x="0" y="0"/>
                  </a:lnTo>
                  <a:lnTo>
                    <a:pt x="0" y="2014601"/>
                  </a:lnTo>
                  <a:lnTo>
                    <a:pt x="213169" y="2014601"/>
                  </a:lnTo>
                  <a:lnTo>
                    <a:pt x="213169" y="0"/>
                  </a:lnTo>
                  <a:close/>
                </a:path>
              </a:pathLst>
            </a:custGeom>
            <a:solidFill>
              <a:srgbClr val="F4CCCC">
                <a:alpha val="51763"/>
              </a:srgbClr>
            </a:solidFill>
          </p:spPr>
          <p:txBody>
            <a:bodyPr wrap="square" lIns="0" tIns="0" rIns="0" bIns="0" rtlCol="0"/>
            <a:lstStyle/>
            <a:p>
              <a:endParaRPr/>
            </a:p>
          </p:txBody>
        </p:sp>
        <p:sp>
          <p:nvSpPr>
            <p:cNvPr id="4" name="object 4"/>
            <p:cNvSpPr/>
            <p:nvPr/>
          </p:nvSpPr>
          <p:spPr>
            <a:xfrm>
              <a:off x="1066799" y="2282951"/>
              <a:ext cx="956944" cy="2758440"/>
            </a:xfrm>
            <a:custGeom>
              <a:avLst/>
              <a:gdLst/>
              <a:ahLst/>
              <a:cxnLst/>
              <a:rect l="l" t="t" r="r" b="b"/>
              <a:pathLst>
                <a:path w="956944" h="2758440">
                  <a:moveTo>
                    <a:pt x="0" y="743203"/>
                  </a:moveTo>
                  <a:lnTo>
                    <a:pt x="743331" y="0"/>
                  </a:lnTo>
                  <a:lnTo>
                    <a:pt x="956563" y="0"/>
                  </a:lnTo>
                  <a:lnTo>
                    <a:pt x="956563" y="2014601"/>
                  </a:lnTo>
                  <a:lnTo>
                    <a:pt x="213233" y="2757932"/>
                  </a:lnTo>
                  <a:lnTo>
                    <a:pt x="0" y="2757932"/>
                  </a:lnTo>
                  <a:lnTo>
                    <a:pt x="0" y="743203"/>
                  </a:lnTo>
                  <a:close/>
                </a:path>
                <a:path w="956944" h="2758440">
                  <a:moveTo>
                    <a:pt x="0" y="743331"/>
                  </a:moveTo>
                  <a:lnTo>
                    <a:pt x="213233" y="743331"/>
                  </a:lnTo>
                  <a:lnTo>
                    <a:pt x="956563" y="0"/>
                  </a:lnTo>
                </a:path>
                <a:path w="956944" h="2758440">
                  <a:moveTo>
                    <a:pt x="213359" y="743712"/>
                  </a:moveTo>
                  <a:lnTo>
                    <a:pt x="213359" y="2758313"/>
                  </a:lnTo>
                </a:path>
              </a:pathLst>
            </a:custGeom>
            <a:ln w="18288">
              <a:solidFill>
                <a:srgbClr val="000000"/>
              </a:solidFill>
            </a:ln>
          </p:spPr>
          <p:txBody>
            <a:bodyPr wrap="square" lIns="0" tIns="0" rIns="0" bIns="0" rtlCol="0"/>
            <a:lstStyle/>
            <a:p>
              <a:endParaRPr/>
            </a:p>
          </p:txBody>
        </p:sp>
      </p:grpSp>
      <p:grpSp>
        <p:nvGrpSpPr>
          <p:cNvPr id="5" name="object 5"/>
          <p:cNvGrpSpPr/>
          <p:nvPr/>
        </p:nvGrpSpPr>
        <p:grpSpPr>
          <a:xfrm>
            <a:off x="4136135" y="3153155"/>
            <a:ext cx="301625" cy="832485"/>
            <a:chOff x="4136135" y="3153155"/>
            <a:chExt cx="301625" cy="832485"/>
          </a:xfrm>
        </p:grpSpPr>
        <p:sp>
          <p:nvSpPr>
            <p:cNvPr id="6" name="object 6"/>
            <p:cNvSpPr/>
            <p:nvPr/>
          </p:nvSpPr>
          <p:spPr>
            <a:xfrm>
              <a:off x="4145279" y="3313150"/>
              <a:ext cx="132715" cy="662940"/>
            </a:xfrm>
            <a:custGeom>
              <a:avLst/>
              <a:gdLst/>
              <a:ahLst/>
              <a:cxnLst/>
              <a:rect l="l" t="t" r="r" b="b"/>
              <a:pathLst>
                <a:path w="132714" h="662939">
                  <a:moveTo>
                    <a:pt x="132105" y="0"/>
                  </a:moveTo>
                  <a:lnTo>
                    <a:pt x="0" y="0"/>
                  </a:lnTo>
                  <a:lnTo>
                    <a:pt x="0" y="662584"/>
                  </a:lnTo>
                  <a:lnTo>
                    <a:pt x="132105" y="662584"/>
                  </a:lnTo>
                  <a:lnTo>
                    <a:pt x="132105" y="0"/>
                  </a:lnTo>
                  <a:close/>
                </a:path>
              </a:pathLst>
            </a:custGeom>
            <a:solidFill>
              <a:srgbClr val="C7DAF7"/>
            </a:solidFill>
          </p:spPr>
          <p:txBody>
            <a:bodyPr wrap="square" lIns="0" tIns="0" rIns="0" bIns="0" rtlCol="0"/>
            <a:lstStyle/>
            <a:p>
              <a:endParaRPr/>
            </a:p>
          </p:txBody>
        </p:sp>
        <p:sp>
          <p:nvSpPr>
            <p:cNvPr id="7" name="object 7"/>
            <p:cNvSpPr/>
            <p:nvPr/>
          </p:nvSpPr>
          <p:spPr>
            <a:xfrm>
              <a:off x="4145279" y="3162299"/>
              <a:ext cx="283210" cy="814069"/>
            </a:xfrm>
            <a:custGeom>
              <a:avLst/>
              <a:gdLst/>
              <a:ahLst/>
              <a:cxnLst/>
              <a:rect l="l" t="t" r="r" b="b"/>
              <a:pathLst>
                <a:path w="283210" h="814070">
                  <a:moveTo>
                    <a:pt x="0" y="150622"/>
                  </a:moveTo>
                  <a:lnTo>
                    <a:pt x="151130" y="0"/>
                  </a:lnTo>
                  <a:lnTo>
                    <a:pt x="283210" y="0"/>
                  </a:lnTo>
                  <a:lnTo>
                    <a:pt x="283210" y="663067"/>
                  </a:lnTo>
                  <a:lnTo>
                    <a:pt x="131953" y="813688"/>
                  </a:lnTo>
                  <a:lnTo>
                    <a:pt x="0" y="813688"/>
                  </a:lnTo>
                  <a:lnTo>
                    <a:pt x="0" y="150622"/>
                  </a:lnTo>
                  <a:close/>
                </a:path>
                <a:path w="283210" h="814070">
                  <a:moveTo>
                    <a:pt x="0" y="150495"/>
                  </a:moveTo>
                  <a:lnTo>
                    <a:pt x="131953" y="150495"/>
                  </a:lnTo>
                  <a:lnTo>
                    <a:pt x="283210" y="0"/>
                  </a:lnTo>
                </a:path>
                <a:path w="283210" h="814070">
                  <a:moveTo>
                    <a:pt x="132587" y="150875"/>
                  </a:moveTo>
                  <a:lnTo>
                    <a:pt x="132587" y="813435"/>
                  </a:lnTo>
                </a:path>
              </a:pathLst>
            </a:custGeom>
            <a:ln w="18288">
              <a:solidFill>
                <a:srgbClr val="000000"/>
              </a:solidFill>
            </a:ln>
          </p:spPr>
          <p:txBody>
            <a:bodyPr wrap="square" lIns="0" tIns="0" rIns="0" bIns="0" rtlCol="0"/>
            <a:lstStyle/>
            <a:p>
              <a:endParaRPr/>
            </a:p>
          </p:txBody>
        </p:sp>
      </p:grpSp>
      <p:sp>
        <p:nvSpPr>
          <p:cNvPr id="8" name="object 8"/>
          <p:cNvSpPr txBox="1"/>
          <p:nvPr/>
        </p:nvSpPr>
        <p:spPr>
          <a:xfrm>
            <a:off x="823975" y="1754885"/>
            <a:ext cx="7900670" cy="35788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a:cs typeface="Arial"/>
              </a:rPr>
              <a:t>32x32x3</a:t>
            </a:r>
            <a:r>
              <a:rPr sz="2400" spc="-55" dirty="0">
                <a:latin typeface="Arial"/>
                <a:cs typeface="Arial"/>
              </a:rPr>
              <a:t> </a:t>
            </a:r>
            <a:r>
              <a:rPr sz="2400" spc="-5" dirty="0">
                <a:latin typeface="Arial"/>
                <a:cs typeface="Arial"/>
              </a:rPr>
              <a:t>image</a:t>
            </a:r>
            <a:endParaRPr sz="2400">
              <a:latin typeface="Arial"/>
              <a:cs typeface="Arial"/>
            </a:endParaRPr>
          </a:p>
          <a:p>
            <a:pPr>
              <a:lnSpc>
                <a:spcPct val="100000"/>
              </a:lnSpc>
              <a:spcBef>
                <a:spcPts val="50"/>
              </a:spcBef>
            </a:pPr>
            <a:endParaRPr sz="2800">
              <a:latin typeface="Arial"/>
              <a:cs typeface="Arial"/>
            </a:endParaRPr>
          </a:p>
          <a:p>
            <a:pPr marR="65405" algn="ctr">
              <a:lnSpc>
                <a:spcPct val="100000"/>
              </a:lnSpc>
            </a:pPr>
            <a:r>
              <a:rPr sz="2400" spc="-10" dirty="0">
                <a:latin typeface="Arial"/>
                <a:cs typeface="Arial"/>
              </a:rPr>
              <a:t>5x5x3</a:t>
            </a:r>
            <a:r>
              <a:rPr sz="2400" spc="-65" dirty="0">
                <a:latin typeface="Arial"/>
                <a:cs typeface="Arial"/>
              </a:rPr>
              <a:t> </a:t>
            </a:r>
            <a:r>
              <a:rPr sz="2400" dirty="0">
                <a:latin typeface="Arial"/>
                <a:cs typeface="Arial"/>
              </a:rPr>
              <a:t>filter</a:t>
            </a:r>
            <a:endParaRPr sz="2400">
              <a:latin typeface="Arial"/>
              <a:cs typeface="Arial"/>
            </a:endParaRPr>
          </a:p>
          <a:p>
            <a:pPr marL="1283970">
              <a:lnSpc>
                <a:spcPct val="100000"/>
              </a:lnSpc>
              <a:spcBef>
                <a:spcPts val="1560"/>
              </a:spcBef>
            </a:pPr>
            <a:r>
              <a:rPr sz="1800" spc="-10" dirty="0">
                <a:latin typeface="Arial"/>
                <a:cs typeface="Arial"/>
              </a:rPr>
              <a:t>32</a:t>
            </a:r>
            <a:endParaRPr sz="1800">
              <a:latin typeface="Arial"/>
              <a:cs typeface="Arial"/>
            </a:endParaRPr>
          </a:p>
          <a:p>
            <a:pPr marL="4459605">
              <a:lnSpc>
                <a:spcPts val="2100"/>
              </a:lnSpc>
              <a:spcBef>
                <a:spcPts val="1585"/>
              </a:spcBef>
            </a:pPr>
            <a:r>
              <a:rPr sz="1800" b="1" spc="-15" dirty="0">
                <a:latin typeface="Arial"/>
                <a:cs typeface="Arial"/>
              </a:rPr>
              <a:t>Convolve </a:t>
            </a:r>
            <a:r>
              <a:rPr sz="1800" dirty="0">
                <a:latin typeface="Arial"/>
                <a:cs typeface="Arial"/>
              </a:rPr>
              <a:t>the filter </a:t>
            </a:r>
            <a:r>
              <a:rPr sz="1800" spc="-15" dirty="0">
                <a:latin typeface="Arial"/>
                <a:cs typeface="Arial"/>
              </a:rPr>
              <a:t>with </a:t>
            </a:r>
            <a:r>
              <a:rPr sz="1800" dirty="0">
                <a:latin typeface="Arial"/>
                <a:cs typeface="Arial"/>
              </a:rPr>
              <a:t>the</a:t>
            </a:r>
            <a:r>
              <a:rPr sz="1800" spc="-10" dirty="0">
                <a:latin typeface="Arial"/>
                <a:cs typeface="Arial"/>
              </a:rPr>
              <a:t> </a:t>
            </a:r>
            <a:r>
              <a:rPr sz="1800" spc="-5" dirty="0">
                <a:latin typeface="Arial"/>
                <a:cs typeface="Arial"/>
              </a:rPr>
              <a:t>image</a:t>
            </a:r>
            <a:endParaRPr sz="1800">
              <a:latin typeface="Arial"/>
              <a:cs typeface="Arial"/>
            </a:endParaRPr>
          </a:p>
          <a:p>
            <a:pPr marL="4459605">
              <a:lnSpc>
                <a:spcPts val="2100"/>
              </a:lnSpc>
            </a:pPr>
            <a:r>
              <a:rPr sz="1800" spc="-5" dirty="0">
                <a:latin typeface="Arial"/>
                <a:cs typeface="Arial"/>
              </a:rPr>
              <a:t>i.e. “slide over </a:t>
            </a:r>
            <a:r>
              <a:rPr sz="1800" dirty="0">
                <a:latin typeface="Arial"/>
                <a:cs typeface="Arial"/>
              </a:rPr>
              <a:t>the </a:t>
            </a:r>
            <a:r>
              <a:rPr sz="1800" spc="-5" dirty="0">
                <a:latin typeface="Arial"/>
                <a:cs typeface="Arial"/>
              </a:rPr>
              <a:t>image</a:t>
            </a:r>
            <a:r>
              <a:rPr sz="1800" spc="-170" dirty="0">
                <a:latin typeface="Arial"/>
                <a:cs typeface="Arial"/>
              </a:rPr>
              <a:t> </a:t>
            </a:r>
            <a:r>
              <a:rPr sz="1800" spc="-20" dirty="0">
                <a:latin typeface="Arial"/>
                <a:cs typeface="Arial"/>
              </a:rPr>
              <a:t>spatially,</a:t>
            </a:r>
            <a:endParaRPr sz="1800">
              <a:latin typeface="Arial"/>
              <a:cs typeface="Arial"/>
            </a:endParaRPr>
          </a:p>
          <a:p>
            <a:pPr marL="4459605">
              <a:lnSpc>
                <a:spcPct val="100000"/>
              </a:lnSpc>
              <a:spcBef>
                <a:spcPts val="25"/>
              </a:spcBef>
            </a:pPr>
            <a:r>
              <a:rPr sz="1800" spc="-5" dirty="0">
                <a:latin typeface="Arial"/>
                <a:cs typeface="Arial"/>
              </a:rPr>
              <a:t>computing dot</a:t>
            </a:r>
            <a:r>
              <a:rPr sz="1800" spc="-65" dirty="0">
                <a:latin typeface="Arial"/>
                <a:cs typeface="Arial"/>
              </a:rPr>
              <a:t> </a:t>
            </a:r>
            <a:r>
              <a:rPr sz="1800" spc="-5" dirty="0">
                <a:latin typeface="Arial"/>
                <a:cs typeface="Arial"/>
              </a:rPr>
              <a:t>products”</a:t>
            </a:r>
            <a:endParaRPr sz="1800">
              <a:latin typeface="Arial"/>
              <a:cs typeface="Arial"/>
            </a:endParaRPr>
          </a:p>
          <a:p>
            <a:pPr>
              <a:lnSpc>
                <a:spcPct val="100000"/>
              </a:lnSpc>
              <a:spcBef>
                <a:spcPts val="55"/>
              </a:spcBef>
            </a:pPr>
            <a:endParaRPr sz="1700">
              <a:latin typeface="Arial"/>
              <a:cs typeface="Arial"/>
            </a:endParaRPr>
          </a:p>
          <a:p>
            <a:pPr marL="864235">
              <a:lnSpc>
                <a:spcPct val="100000"/>
              </a:lnSpc>
            </a:pPr>
            <a:r>
              <a:rPr sz="1800" spc="-10" dirty="0">
                <a:latin typeface="Arial"/>
                <a:cs typeface="Arial"/>
              </a:rPr>
              <a:t>32</a:t>
            </a:r>
            <a:endParaRPr sz="1800">
              <a:latin typeface="Arial"/>
              <a:cs typeface="Arial"/>
            </a:endParaRPr>
          </a:p>
          <a:p>
            <a:pPr marL="269875">
              <a:lnSpc>
                <a:spcPct val="100000"/>
              </a:lnSpc>
              <a:spcBef>
                <a:spcPts val="925"/>
              </a:spcBef>
            </a:pPr>
            <a:r>
              <a:rPr sz="1800" spc="-5" dirty="0">
                <a:latin typeface="Arial"/>
                <a:cs typeface="Arial"/>
              </a:rPr>
              <a:t>3</a:t>
            </a:r>
            <a:endParaRPr sz="1800">
              <a:latin typeface="Arial"/>
              <a:cs typeface="Arial"/>
            </a:endParaRPr>
          </a:p>
        </p:txBody>
      </p:sp>
      <p:sp>
        <p:nvSpPr>
          <p:cNvPr id="9" name="object 9"/>
          <p:cNvSpPr txBox="1">
            <a:spLocks noGrp="1"/>
          </p:cNvSpPr>
          <p:nvPr>
            <p:ph type="title"/>
          </p:nvPr>
        </p:nvSpPr>
        <p:spPr>
          <a:xfrm>
            <a:off x="1617344" y="461899"/>
            <a:ext cx="5908040" cy="696595"/>
          </a:xfrm>
          <a:prstGeom prst="rect">
            <a:avLst/>
          </a:prstGeom>
        </p:spPr>
        <p:txBody>
          <a:bodyPr vert="horz" wrap="square" lIns="0" tIns="13335" rIns="0" bIns="0" rtlCol="0">
            <a:spAutoFit/>
          </a:bodyPr>
          <a:lstStyle/>
          <a:p>
            <a:pPr marL="12700">
              <a:lnSpc>
                <a:spcPct val="100000"/>
              </a:lnSpc>
              <a:spcBef>
                <a:spcPts val="105"/>
              </a:spcBef>
            </a:pPr>
            <a:r>
              <a:rPr spc="-10" dirty="0"/>
              <a:t>Convolutions: </a:t>
            </a:r>
            <a:r>
              <a:rPr spc="-15" dirty="0"/>
              <a:t>More</a:t>
            </a:r>
            <a:r>
              <a:rPr spc="-65" dirty="0"/>
              <a:t> </a:t>
            </a:r>
            <a:r>
              <a:rPr spc="-15" dirty="0"/>
              <a:t>detail</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29155" y="3011423"/>
            <a:ext cx="300355" cy="832485"/>
            <a:chOff x="1629155" y="3011423"/>
            <a:chExt cx="300355" cy="832485"/>
          </a:xfrm>
        </p:grpSpPr>
        <p:sp>
          <p:nvSpPr>
            <p:cNvPr id="3" name="object 3"/>
            <p:cNvSpPr/>
            <p:nvPr/>
          </p:nvSpPr>
          <p:spPr>
            <a:xfrm>
              <a:off x="1638299" y="3171431"/>
              <a:ext cx="132715" cy="662940"/>
            </a:xfrm>
            <a:custGeom>
              <a:avLst/>
              <a:gdLst/>
              <a:ahLst/>
              <a:cxnLst/>
              <a:rect l="l" t="t" r="r" b="b"/>
              <a:pathLst>
                <a:path w="132714" h="662939">
                  <a:moveTo>
                    <a:pt x="132105" y="0"/>
                  </a:moveTo>
                  <a:lnTo>
                    <a:pt x="0" y="0"/>
                  </a:lnTo>
                  <a:lnTo>
                    <a:pt x="0" y="662571"/>
                  </a:lnTo>
                  <a:lnTo>
                    <a:pt x="132105" y="662571"/>
                  </a:lnTo>
                  <a:lnTo>
                    <a:pt x="132105" y="0"/>
                  </a:lnTo>
                  <a:close/>
                </a:path>
              </a:pathLst>
            </a:custGeom>
            <a:solidFill>
              <a:srgbClr val="C7DAF7"/>
            </a:solidFill>
          </p:spPr>
          <p:txBody>
            <a:bodyPr wrap="square" lIns="0" tIns="0" rIns="0" bIns="0" rtlCol="0"/>
            <a:lstStyle/>
            <a:p>
              <a:endParaRPr/>
            </a:p>
          </p:txBody>
        </p:sp>
        <p:sp>
          <p:nvSpPr>
            <p:cNvPr id="4" name="object 4"/>
            <p:cNvSpPr/>
            <p:nvPr/>
          </p:nvSpPr>
          <p:spPr>
            <a:xfrm>
              <a:off x="1638299" y="3020567"/>
              <a:ext cx="281940" cy="814069"/>
            </a:xfrm>
            <a:custGeom>
              <a:avLst/>
              <a:gdLst/>
              <a:ahLst/>
              <a:cxnLst/>
              <a:rect l="l" t="t" r="r" b="b"/>
              <a:pathLst>
                <a:path w="281939" h="814070">
                  <a:moveTo>
                    <a:pt x="0" y="150622"/>
                  </a:moveTo>
                  <a:lnTo>
                    <a:pt x="150368" y="0"/>
                  </a:lnTo>
                  <a:lnTo>
                    <a:pt x="281686" y="0"/>
                  </a:lnTo>
                  <a:lnTo>
                    <a:pt x="281686" y="662940"/>
                  </a:lnTo>
                  <a:lnTo>
                    <a:pt x="131318" y="813689"/>
                  </a:lnTo>
                  <a:lnTo>
                    <a:pt x="0" y="813689"/>
                  </a:lnTo>
                  <a:lnTo>
                    <a:pt x="0" y="150622"/>
                  </a:lnTo>
                  <a:close/>
                </a:path>
                <a:path w="281939" h="814070">
                  <a:moveTo>
                    <a:pt x="0" y="150495"/>
                  </a:moveTo>
                  <a:lnTo>
                    <a:pt x="131318" y="150495"/>
                  </a:lnTo>
                  <a:lnTo>
                    <a:pt x="281686" y="0"/>
                  </a:lnTo>
                </a:path>
                <a:path w="281939" h="814070">
                  <a:moveTo>
                    <a:pt x="131063" y="150876"/>
                  </a:moveTo>
                  <a:lnTo>
                    <a:pt x="131063" y="813435"/>
                  </a:lnTo>
                </a:path>
              </a:pathLst>
            </a:custGeom>
            <a:ln w="18288">
              <a:solidFill>
                <a:srgbClr val="000000"/>
              </a:solidFill>
            </a:ln>
          </p:spPr>
          <p:txBody>
            <a:bodyPr wrap="square" lIns="0" tIns="0" rIns="0" bIns="0" rtlCol="0"/>
            <a:lstStyle/>
            <a:p>
              <a:endParaRPr/>
            </a:p>
          </p:txBody>
        </p:sp>
      </p:grpSp>
      <p:sp>
        <p:nvSpPr>
          <p:cNvPr id="5" name="object 5"/>
          <p:cNvSpPr/>
          <p:nvPr/>
        </p:nvSpPr>
        <p:spPr>
          <a:xfrm>
            <a:off x="1744979" y="3040379"/>
            <a:ext cx="1772285" cy="786130"/>
          </a:xfrm>
          <a:custGeom>
            <a:avLst/>
            <a:gdLst/>
            <a:ahLst/>
            <a:cxnLst/>
            <a:rect l="l" t="t" r="r" b="b"/>
            <a:pathLst>
              <a:path w="1772285" h="786129">
                <a:moveTo>
                  <a:pt x="1488947" y="386969"/>
                </a:moveTo>
                <a:lnTo>
                  <a:pt x="1496187" y="342265"/>
                </a:lnTo>
                <a:lnTo>
                  <a:pt x="1516253" y="303275"/>
                </a:lnTo>
                <a:lnTo>
                  <a:pt x="1546859" y="272669"/>
                </a:lnTo>
                <a:lnTo>
                  <a:pt x="1585848" y="252603"/>
                </a:lnTo>
                <a:lnTo>
                  <a:pt x="1630553" y="245364"/>
                </a:lnTo>
                <a:lnTo>
                  <a:pt x="1684782" y="256159"/>
                </a:lnTo>
                <a:lnTo>
                  <a:pt x="1730629" y="286893"/>
                </a:lnTo>
                <a:lnTo>
                  <a:pt x="1761362" y="332740"/>
                </a:lnTo>
                <a:lnTo>
                  <a:pt x="1772158" y="386969"/>
                </a:lnTo>
                <a:lnTo>
                  <a:pt x="1764919" y="431673"/>
                </a:lnTo>
                <a:lnTo>
                  <a:pt x="1744853" y="470535"/>
                </a:lnTo>
                <a:lnTo>
                  <a:pt x="1714119" y="501269"/>
                </a:lnTo>
                <a:lnTo>
                  <a:pt x="1675257" y="521335"/>
                </a:lnTo>
                <a:lnTo>
                  <a:pt x="1630553" y="528574"/>
                </a:lnTo>
                <a:lnTo>
                  <a:pt x="1585848" y="521335"/>
                </a:lnTo>
                <a:lnTo>
                  <a:pt x="1546859" y="501269"/>
                </a:lnTo>
                <a:lnTo>
                  <a:pt x="1516253" y="470535"/>
                </a:lnTo>
                <a:lnTo>
                  <a:pt x="1496187" y="431673"/>
                </a:lnTo>
                <a:lnTo>
                  <a:pt x="1488947" y="386969"/>
                </a:lnTo>
                <a:close/>
              </a:path>
              <a:path w="1772285" h="786129">
                <a:moveTo>
                  <a:pt x="0" y="786003"/>
                </a:moveTo>
                <a:lnTo>
                  <a:pt x="1490218" y="387096"/>
                </a:lnTo>
              </a:path>
              <a:path w="1772285" h="786129">
                <a:moveTo>
                  <a:pt x="19812" y="149352"/>
                </a:moveTo>
                <a:lnTo>
                  <a:pt x="1488947" y="386969"/>
                </a:lnTo>
              </a:path>
              <a:path w="1772285" h="786129">
                <a:moveTo>
                  <a:pt x="155447" y="0"/>
                </a:moveTo>
                <a:lnTo>
                  <a:pt x="1490090" y="387096"/>
                </a:lnTo>
              </a:path>
              <a:path w="1772285" h="786129">
                <a:moveTo>
                  <a:pt x="181356" y="636397"/>
                </a:moveTo>
                <a:lnTo>
                  <a:pt x="1490090" y="387096"/>
                </a:lnTo>
              </a:path>
            </a:pathLst>
          </a:custGeom>
          <a:ln w="18288">
            <a:solidFill>
              <a:srgbClr val="000000"/>
            </a:solidFill>
          </a:ln>
        </p:spPr>
        <p:txBody>
          <a:bodyPr wrap="square" lIns="0" tIns="0" rIns="0" bIns="0" rtlCol="0"/>
          <a:lstStyle/>
          <a:p>
            <a:endParaRPr/>
          </a:p>
        </p:txBody>
      </p:sp>
      <p:sp>
        <p:nvSpPr>
          <p:cNvPr id="6" name="object 6"/>
          <p:cNvSpPr txBox="1"/>
          <p:nvPr/>
        </p:nvSpPr>
        <p:spPr>
          <a:xfrm>
            <a:off x="1907285" y="4406900"/>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32</a:t>
            </a:r>
            <a:endParaRPr sz="1800">
              <a:latin typeface="Arial"/>
              <a:cs typeface="Arial"/>
            </a:endParaRPr>
          </a:p>
        </p:txBody>
      </p:sp>
      <p:sp>
        <p:nvSpPr>
          <p:cNvPr id="7" name="object 7"/>
          <p:cNvSpPr txBox="1"/>
          <p:nvPr/>
        </p:nvSpPr>
        <p:spPr>
          <a:xfrm>
            <a:off x="1236675" y="4798567"/>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3</a:t>
            </a:r>
            <a:endParaRPr sz="1800">
              <a:latin typeface="Arial"/>
              <a:cs typeface="Arial"/>
            </a:endParaRPr>
          </a:p>
        </p:txBody>
      </p:sp>
      <p:grpSp>
        <p:nvGrpSpPr>
          <p:cNvPr id="8" name="object 8"/>
          <p:cNvGrpSpPr/>
          <p:nvPr/>
        </p:nvGrpSpPr>
        <p:grpSpPr>
          <a:xfrm>
            <a:off x="1213040" y="2039048"/>
            <a:ext cx="975360" cy="2776855"/>
            <a:chOff x="1213040" y="2039048"/>
            <a:chExt cx="975360" cy="2776855"/>
          </a:xfrm>
        </p:grpSpPr>
        <p:sp>
          <p:nvSpPr>
            <p:cNvPr id="9" name="object 9"/>
            <p:cNvSpPr/>
            <p:nvPr/>
          </p:nvSpPr>
          <p:spPr>
            <a:xfrm>
              <a:off x="1222247" y="2791967"/>
              <a:ext cx="213360" cy="2014855"/>
            </a:xfrm>
            <a:custGeom>
              <a:avLst/>
              <a:gdLst/>
              <a:ahLst/>
              <a:cxnLst/>
              <a:rect l="l" t="t" r="r" b="b"/>
              <a:pathLst>
                <a:path w="213359" h="2014854">
                  <a:moveTo>
                    <a:pt x="213169" y="0"/>
                  </a:moveTo>
                  <a:lnTo>
                    <a:pt x="0" y="0"/>
                  </a:lnTo>
                  <a:lnTo>
                    <a:pt x="0" y="2014600"/>
                  </a:lnTo>
                  <a:lnTo>
                    <a:pt x="213169" y="2014600"/>
                  </a:lnTo>
                  <a:lnTo>
                    <a:pt x="213169" y="0"/>
                  </a:lnTo>
                  <a:close/>
                </a:path>
              </a:pathLst>
            </a:custGeom>
            <a:solidFill>
              <a:srgbClr val="F4CCCC">
                <a:alpha val="51763"/>
              </a:srgbClr>
            </a:solidFill>
          </p:spPr>
          <p:txBody>
            <a:bodyPr wrap="square" lIns="0" tIns="0" rIns="0" bIns="0" rtlCol="0"/>
            <a:lstStyle/>
            <a:p>
              <a:endParaRPr/>
            </a:p>
          </p:txBody>
        </p:sp>
        <p:sp>
          <p:nvSpPr>
            <p:cNvPr id="10" name="object 10"/>
            <p:cNvSpPr/>
            <p:nvPr/>
          </p:nvSpPr>
          <p:spPr>
            <a:xfrm>
              <a:off x="1222247" y="2048255"/>
              <a:ext cx="956944" cy="2758440"/>
            </a:xfrm>
            <a:custGeom>
              <a:avLst/>
              <a:gdLst/>
              <a:ahLst/>
              <a:cxnLst/>
              <a:rect l="l" t="t" r="r" b="b"/>
              <a:pathLst>
                <a:path w="956944" h="2758440">
                  <a:moveTo>
                    <a:pt x="0" y="743204"/>
                  </a:moveTo>
                  <a:lnTo>
                    <a:pt x="743331" y="0"/>
                  </a:lnTo>
                  <a:lnTo>
                    <a:pt x="956564" y="0"/>
                  </a:lnTo>
                  <a:lnTo>
                    <a:pt x="956564" y="2014728"/>
                  </a:lnTo>
                  <a:lnTo>
                    <a:pt x="213233" y="2757932"/>
                  </a:lnTo>
                  <a:lnTo>
                    <a:pt x="0" y="2757932"/>
                  </a:lnTo>
                  <a:lnTo>
                    <a:pt x="0" y="743204"/>
                  </a:lnTo>
                  <a:close/>
                </a:path>
                <a:path w="956944" h="2758440">
                  <a:moveTo>
                    <a:pt x="0" y="743331"/>
                  </a:moveTo>
                  <a:lnTo>
                    <a:pt x="213233" y="743331"/>
                  </a:lnTo>
                  <a:lnTo>
                    <a:pt x="956564" y="0"/>
                  </a:lnTo>
                </a:path>
                <a:path w="956944" h="2758440">
                  <a:moveTo>
                    <a:pt x="213360" y="743712"/>
                  </a:moveTo>
                  <a:lnTo>
                    <a:pt x="213360" y="2758313"/>
                  </a:lnTo>
                </a:path>
              </a:pathLst>
            </a:custGeom>
            <a:ln w="18288">
              <a:solidFill>
                <a:srgbClr val="000000"/>
              </a:solidFill>
            </a:ln>
          </p:spPr>
          <p:txBody>
            <a:bodyPr wrap="square" lIns="0" tIns="0" rIns="0" bIns="0" rtlCol="0"/>
            <a:lstStyle/>
            <a:p>
              <a:endParaRPr/>
            </a:p>
          </p:txBody>
        </p:sp>
      </p:grpSp>
      <p:sp>
        <p:nvSpPr>
          <p:cNvPr id="11" name="object 11"/>
          <p:cNvSpPr txBox="1"/>
          <p:nvPr/>
        </p:nvSpPr>
        <p:spPr>
          <a:xfrm>
            <a:off x="2271776" y="781037"/>
            <a:ext cx="3701415" cy="1852295"/>
          </a:xfrm>
          <a:prstGeom prst="rect">
            <a:avLst/>
          </a:prstGeom>
        </p:spPr>
        <p:txBody>
          <a:bodyPr vert="horz" wrap="square" lIns="0" tIns="254000" rIns="0" bIns="0" rtlCol="0">
            <a:spAutoFit/>
          </a:bodyPr>
          <a:lstStyle/>
          <a:p>
            <a:pPr marL="915035">
              <a:lnSpc>
                <a:spcPct val="100000"/>
              </a:lnSpc>
              <a:spcBef>
                <a:spcPts val="2000"/>
              </a:spcBef>
            </a:pPr>
            <a:r>
              <a:rPr sz="3000" spc="-15" dirty="0">
                <a:latin typeface="Calibri"/>
                <a:cs typeface="Calibri"/>
              </a:rPr>
              <a:t>Convolution</a:t>
            </a:r>
            <a:r>
              <a:rPr sz="3000" spc="-120" dirty="0">
                <a:latin typeface="Calibri"/>
                <a:cs typeface="Calibri"/>
              </a:rPr>
              <a:t> </a:t>
            </a:r>
            <a:r>
              <a:rPr sz="3000" spc="-20" dirty="0">
                <a:latin typeface="Calibri"/>
                <a:cs typeface="Calibri"/>
              </a:rPr>
              <a:t>Layer</a:t>
            </a:r>
            <a:endParaRPr sz="3000">
              <a:latin typeface="Calibri"/>
              <a:cs typeface="Calibri"/>
            </a:endParaRPr>
          </a:p>
          <a:p>
            <a:pPr marL="1293495">
              <a:lnSpc>
                <a:spcPct val="100000"/>
              </a:lnSpc>
              <a:spcBef>
                <a:spcPts val="1525"/>
              </a:spcBef>
            </a:pPr>
            <a:r>
              <a:rPr sz="2400" spc="-10" dirty="0">
                <a:solidFill>
                  <a:srgbClr val="FF0000"/>
                </a:solidFill>
                <a:latin typeface="Arial"/>
                <a:cs typeface="Arial"/>
              </a:rPr>
              <a:t>32x32x3</a:t>
            </a:r>
            <a:r>
              <a:rPr sz="2400" spc="-60" dirty="0">
                <a:solidFill>
                  <a:srgbClr val="FF0000"/>
                </a:solidFill>
                <a:latin typeface="Arial"/>
                <a:cs typeface="Arial"/>
              </a:rPr>
              <a:t> </a:t>
            </a:r>
            <a:r>
              <a:rPr sz="2400" spc="-5" dirty="0">
                <a:solidFill>
                  <a:srgbClr val="FF0000"/>
                </a:solidFill>
                <a:latin typeface="Arial"/>
                <a:cs typeface="Arial"/>
              </a:rPr>
              <a:t>image</a:t>
            </a:r>
            <a:endParaRPr sz="2400">
              <a:latin typeface="Arial"/>
              <a:cs typeface="Arial"/>
            </a:endParaRPr>
          </a:p>
          <a:p>
            <a:pPr marL="1293495">
              <a:lnSpc>
                <a:spcPts val="2585"/>
              </a:lnSpc>
              <a:spcBef>
                <a:spcPts val="25"/>
              </a:spcBef>
            </a:pPr>
            <a:r>
              <a:rPr sz="2400" spc="-10" dirty="0">
                <a:solidFill>
                  <a:srgbClr val="0000FF"/>
                </a:solidFill>
                <a:latin typeface="Arial"/>
                <a:cs typeface="Arial"/>
              </a:rPr>
              <a:t>5x5x3</a:t>
            </a:r>
            <a:r>
              <a:rPr sz="2400" spc="-70" dirty="0">
                <a:solidFill>
                  <a:srgbClr val="0000FF"/>
                </a:solidFill>
                <a:latin typeface="Arial"/>
                <a:cs typeface="Arial"/>
              </a:rPr>
              <a:t> </a:t>
            </a:r>
            <a:r>
              <a:rPr sz="2400" dirty="0">
                <a:solidFill>
                  <a:srgbClr val="0000FF"/>
                </a:solidFill>
                <a:latin typeface="Arial"/>
                <a:cs typeface="Arial"/>
              </a:rPr>
              <a:t>filter</a:t>
            </a:r>
            <a:endParaRPr sz="2400">
              <a:latin typeface="Arial"/>
              <a:cs typeface="Arial"/>
            </a:endParaRPr>
          </a:p>
          <a:p>
            <a:pPr marL="12700">
              <a:lnSpc>
                <a:spcPts val="1864"/>
              </a:lnSpc>
            </a:pPr>
            <a:r>
              <a:rPr sz="1800" spc="-10" dirty="0">
                <a:latin typeface="Arial"/>
                <a:cs typeface="Arial"/>
              </a:rPr>
              <a:t>32</a:t>
            </a:r>
            <a:endParaRPr sz="1800">
              <a:latin typeface="Arial"/>
              <a:cs typeface="Arial"/>
            </a:endParaRPr>
          </a:p>
        </p:txBody>
      </p:sp>
      <p:grpSp>
        <p:nvGrpSpPr>
          <p:cNvPr id="12" name="object 12"/>
          <p:cNvGrpSpPr/>
          <p:nvPr/>
        </p:nvGrpSpPr>
        <p:grpSpPr>
          <a:xfrm>
            <a:off x="2046732" y="1862327"/>
            <a:ext cx="1394460" cy="1031875"/>
            <a:chOff x="2046732" y="1862327"/>
            <a:chExt cx="1394460" cy="1031875"/>
          </a:xfrm>
        </p:grpSpPr>
        <p:sp>
          <p:nvSpPr>
            <p:cNvPr id="13" name="object 13"/>
            <p:cNvSpPr/>
            <p:nvPr/>
          </p:nvSpPr>
          <p:spPr>
            <a:xfrm>
              <a:off x="2362200" y="1866899"/>
              <a:ext cx="970915" cy="236220"/>
            </a:xfrm>
            <a:custGeom>
              <a:avLst/>
              <a:gdLst/>
              <a:ahLst/>
              <a:cxnLst/>
              <a:rect l="l" t="t" r="r" b="b"/>
              <a:pathLst>
                <a:path w="970914" h="236219">
                  <a:moveTo>
                    <a:pt x="970407" y="0"/>
                  </a:moveTo>
                  <a:lnTo>
                    <a:pt x="42672" y="220599"/>
                  </a:lnTo>
                </a:path>
                <a:path w="970914" h="236219">
                  <a:moveTo>
                    <a:pt x="38481" y="205739"/>
                  </a:moveTo>
                  <a:lnTo>
                    <a:pt x="0" y="230504"/>
                  </a:lnTo>
                  <a:lnTo>
                    <a:pt x="45719" y="235712"/>
                  </a:lnTo>
                  <a:lnTo>
                    <a:pt x="38481" y="205739"/>
                  </a:lnTo>
                  <a:close/>
                </a:path>
              </a:pathLst>
            </a:custGeom>
            <a:ln w="9144">
              <a:solidFill>
                <a:srgbClr val="FF0000"/>
              </a:solidFill>
            </a:ln>
          </p:spPr>
          <p:txBody>
            <a:bodyPr wrap="square" lIns="0" tIns="0" rIns="0" bIns="0" rtlCol="0"/>
            <a:lstStyle/>
            <a:p>
              <a:endParaRPr/>
            </a:p>
          </p:txBody>
        </p:sp>
        <p:sp>
          <p:nvSpPr>
            <p:cNvPr id="14" name="object 14"/>
            <p:cNvSpPr/>
            <p:nvPr/>
          </p:nvSpPr>
          <p:spPr>
            <a:xfrm>
              <a:off x="2051304" y="2351531"/>
              <a:ext cx="1384935" cy="537845"/>
            </a:xfrm>
            <a:custGeom>
              <a:avLst/>
              <a:gdLst/>
              <a:ahLst/>
              <a:cxnLst/>
              <a:rect l="l" t="t" r="r" b="b"/>
              <a:pathLst>
                <a:path w="1384935" h="537844">
                  <a:moveTo>
                    <a:pt x="1384808" y="0"/>
                  </a:moveTo>
                  <a:lnTo>
                    <a:pt x="39623" y="522731"/>
                  </a:lnTo>
                </a:path>
                <a:path w="1384935" h="537844">
                  <a:moveTo>
                    <a:pt x="34162" y="507491"/>
                  </a:moveTo>
                  <a:lnTo>
                    <a:pt x="0" y="537844"/>
                  </a:lnTo>
                  <a:lnTo>
                    <a:pt x="45338" y="536828"/>
                  </a:lnTo>
                  <a:lnTo>
                    <a:pt x="34162" y="507491"/>
                  </a:lnTo>
                  <a:close/>
                </a:path>
              </a:pathLst>
            </a:custGeom>
            <a:ln w="9144">
              <a:solidFill>
                <a:srgbClr val="0000FF"/>
              </a:solidFill>
            </a:ln>
          </p:spPr>
          <p:txBody>
            <a:bodyPr wrap="square" lIns="0" tIns="0" rIns="0" bIns="0" rtlCol="0"/>
            <a:lstStyle/>
            <a:p>
              <a:endParaRPr/>
            </a:p>
          </p:txBody>
        </p:sp>
      </p:grpSp>
      <p:sp>
        <p:nvSpPr>
          <p:cNvPr id="15" name="object 15"/>
          <p:cNvSpPr/>
          <p:nvPr/>
        </p:nvSpPr>
        <p:spPr>
          <a:xfrm>
            <a:off x="3587496" y="3727703"/>
            <a:ext cx="396240" cy="141605"/>
          </a:xfrm>
          <a:custGeom>
            <a:avLst/>
            <a:gdLst/>
            <a:ahLst/>
            <a:cxnLst/>
            <a:rect l="l" t="t" r="r" b="b"/>
            <a:pathLst>
              <a:path w="396239" h="141604">
                <a:moveTo>
                  <a:pt x="395731" y="141351"/>
                </a:moveTo>
                <a:lnTo>
                  <a:pt x="41148" y="15240"/>
                </a:lnTo>
              </a:path>
              <a:path w="396239" h="141604">
                <a:moveTo>
                  <a:pt x="46862" y="0"/>
                </a:moveTo>
                <a:lnTo>
                  <a:pt x="0" y="254"/>
                </a:lnTo>
                <a:lnTo>
                  <a:pt x="36067" y="30226"/>
                </a:lnTo>
                <a:lnTo>
                  <a:pt x="46862" y="0"/>
                </a:lnTo>
                <a:close/>
              </a:path>
            </a:pathLst>
          </a:custGeom>
          <a:ln w="9144">
            <a:solidFill>
              <a:srgbClr val="000000"/>
            </a:solidFill>
          </a:ln>
        </p:spPr>
        <p:txBody>
          <a:bodyPr wrap="square" lIns="0" tIns="0" rIns="0" bIns="0" rtlCol="0"/>
          <a:lstStyle/>
          <a:p>
            <a:endParaRPr/>
          </a:p>
        </p:txBody>
      </p:sp>
      <p:sp>
        <p:nvSpPr>
          <p:cNvPr id="16" name="object 16"/>
          <p:cNvSpPr txBox="1"/>
          <p:nvPr/>
        </p:nvSpPr>
        <p:spPr>
          <a:xfrm>
            <a:off x="4144136" y="3664966"/>
            <a:ext cx="4784725" cy="1127760"/>
          </a:xfrm>
          <a:prstGeom prst="rect">
            <a:avLst/>
          </a:prstGeom>
        </p:spPr>
        <p:txBody>
          <a:bodyPr vert="horz" wrap="square" lIns="0" tIns="12700" rIns="0" bIns="0" rtlCol="0">
            <a:spAutoFit/>
          </a:bodyPr>
          <a:lstStyle/>
          <a:p>
            <a:pPr marL="12700">
              <a:lnSpc>
                <a:spcPts val="2100"/>
              </a:lnSpc>
              <a:spcBef>
                <a:spcPts val="100"/>
              </a:spcBef>
            </a:pPr>
            <a:r>
              <a:rPr sz="1800" b="1" spc="-5" dirty="0">
                <a:latin typeface="Arial"/>
                <a:cs typeface="Arial"/>
              </a:rPr>
              <a:t>1</a:t>
            </a:r>
            <a:r>
              <a:rPr sz="1800" b="1" spc="-90" dirty="0">
                <a:latin typeface="Arial"/>
                <a:cs typeface="Arial"/>
              </a:rPr>
              <a:t> </a:t>
            </a:r>
            <a:r>
              <a:rPr sz="1800" b="1" spc="-5" dirty="0">
                <a:latin typeface="Arial"/>
                <a:cs typeface="Arial"/>
              </a:rPr>
              <a:t>number:</a:t>
            </a:r>
            <a:endParaRPr sz="1800">
              <a:latin typeface="Arial"/>
              <a:cs typeface="Arial"/>
            </a:endParaRPr>
          </a:p>
          <a:p>
            <a:pPr marL="12700">
              <a:lnSpc>
                <a:spcPts val="2100"/>
              </a:lnSpc>
            </a:pPr>
            <a:r>
              <a:rPr sz="1800" dirty="0">
                <a:latin typeface="Arial"/>
                <a:cs typeface="Arial"/>
              </a:rPr>
              <a:t>the </a:t>
            </a:r>
            <a:r>
              <a:rPr sz="1800" spc="-5" dirty="0">
                <a:latin typeface="Arial"/>
                <a:cs typeface="Arial"/>
              </a:rPr>
              <a:t>result of taking </a:t>
            </a:r>
            <a:r>
              <a:rPr sz="1800" dirty="0">
                <a:latin typeface="Arial"/>
                <a:cs typeface="Arial"/>
              </a:rPr>
              <a:t>a </a:t>
            </a:r>
            <a:r>
              <a:rPr sz="1800" spc="-10" dirty="0">
                <a:latin typeface="Arial"/>
                <a:cs typeface="Arial"/>
              </a:rPr>
              <a:t>dot </a:t>
            </a:r>
            <a:r>
              <a:rPr sz="1800" spc="-5" dirty="0">
                <a:latin typeface="Arial"/>
                <a:cs typeface="Arial"/>
              </a:rPr>
              <a:t>product </a:t>
            </a:r>
            <a:r>
              <a:rPr sz="1800" spc="-15" dirty="0">
                <a:latin typeface="Arial"/>
                <a:cs typeface="Arial"/>
              </a:rPr>
              <a:t>between</a:t>
            </a:r>
            <a:r>
              <a:rPr sz="1800" spc="-135" dirty="0">
                <a:latin typeface="Arial"/>
                <a:cs typeface="Arial"/>
              </a:rPr>
              <a:t> </a:t>
            </a:r>
            <a:r>
              <a:rPr sz="1800" dirty="0">
                <a:latin typeface="Arial"/>
                <a:cs typeface="Arial"/>
              </a:rPr>
              <a:t>the</a:t>
            </a:r>
            <a:endParaRPr sz="1800">
              <a:latin typeface="Arial"/>
              <a:cs typeface="Arial"/>
            </a:endParaRPr>
          </a:p>
          <a:p>
            <a:pPr marL="12700">
              <a:lnSpc>
                <a:spcPct val="100000"/>
              </a:lnSpc>
              <a:spcBef>
                <a:spcPts val="25"/>
              </a:spcBef>
            </a:pPr>
            <a:r>
              <a:rPr sz="1800" dirty="0">
                <a:latin typeface="Arial"/>
                <a:cs typeface="Arial"/>
              </a:rPr>
              <a:t>filter </a:t>
            </a:r>
            <a:r>
              <a:rPr sz="1800" spc="-5" dirty="0">
                <a:latin typeface="Arial"/>
                <a:cs typeface="Arial"/>
              </a:rPr>
              <a:t>and a small </a:t>
            </a:r>
            <a:r>
              <a:rPr sz="1800" spc="-10" dirty="0">
                <a:latin typeface="Arial"/>
                <a:cs typeface="Arial"/>
              </a:rPr>
              <a:t>5x5x3 </a:t>
            </a:r>
            <a:r>
              <a:rPr sz="1800" spc="-5" dirty="0">
                <a:latin typeface="Arial"/>
                <a:cs typeface="Arial"/>
              </a:rPr>
              <a:t>chunk </a:t>
            </a:r>
            <a:r>
              <a:rPr sz="1800" dirty="0">
                <a:latin typeface="Arial"/>
                <a:cs typeface="Arial"/>
              </a:rPr>
              <a:t>of the</a:t>
            </a:r>
            <a:r>
              <a:rPr sz="1800" spc="-90" dirty="0">
                <a:latin typeface="Arial"/>
                <a:cs typeface="Arial"/>
              </a:rPr>
              <a:t> </a:t>
            </a:r>
            <a:r>
              <a:rPr sz="1800" spc="-5" dirty="0">
                <a:latin typeface="Arial"/>
                <a:cs typeface="Arial"/>
              </a:rPr>
              <a:t>image</a:t>
            </a:r>
            <a:endParaRPr sz="1800">
              <a:latin typeface="Arial"/>
              <a:cs typeface="Arial"/>
            </a:endParaRPr>
          </a:p>
          <a:p>
            <a:pPr marL="12700">
              <a:lnSpc>
                <a:spcPct val="100000"/>
              </a:lnSpc>
              <a:spcBef>
                <a:spcPts val="135"/>
              </a:spcBef>
            </a:pPr>
            <a:r>
              <a:rPr sz="1800" dirty="0">
                <a:latin typeface="Arial"/>
                <a:cs typeface="Arial"/>
              </a:rPr>
              <a:t>(i.e. </a:t>
            </a:r>
            <a:r>
              <a:rPr sz="1800" spc="-5" dirty="0">
                <a:latin typeface="Arial"/>
                <a:cs typeface="Arial"/>
              </a:rPr>
              <a:t>5*5*3 </a:t>
            </a:r>
            <a:r>
              <a:rPr sz="1800" dirty="0">
                <a:latin typeface="Arial"/>
                <a:cs typeface="Arial"/>
              </a:rPr>
              <a:t>= </a:t>
            </a:r>
            <a:r>
              <a:rPr sz="1800" spc="-5" dirty="0">
                <a:latin typeface="Arial"/>
                <a:cs typeface="Arial"/>
              </a:rPr>
              <a:t>75-dimensional dot product </a:t>
            </a:r>
            <a:r>
              <a:rPr sz="1800" dirty="0">
                <a:latin typeface="Arial"/>
                <a:cs typeface="Arial"/>
              </a:rPr>
              <a:t>+</a:t>
            </a:r>
            <a:r>
              <a:rPr sz="1800" spc="-90" dirty="0">
                <a:latin typeface="Arial"/>
                <a:cs typeface="Arial"/>
              </a:rPr>
              <a:t> </a:t>
            </a:r>
            <a:r>
              <a:rPr sz="1800" spc="-5" dirty="0">
                <a:latin typeface="Arial"/>
                <a:cs typeface="Arial"/>
              </a:rPr>
              <a:t>bias)</a:t>
            </a:r>
            <a:endParaRPr sz="1800">
              <a:latin typeface="Arial"/>
              <a:cs typeface="Arial"/>
            </a:endParaRPr>
          </a:p>
        </p:txBody>
      </p:sp>
      <p:sp>
        <p:nvSpPr>
          <p:cNvPr id="17" name="object 17"/>
          <p:cNvSpPr/>
          <p:nvPr/>
        </p:nvSpPr>
        <p:spPr>
          <a:xfrm>
            <a:off x="5158522" y="2182114"/>
            <a:ext cx="282157" cy="234950"/>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4216908" y="4893564"/>
            <a:ext cx="1195410" cy="393192"/>
          </a:xfrm>
          <a:prstGeom prst="rect">
            <a:avLst/>
          </a:prstGeom>
          <a:blipFill>
            <a:blip r:embed="rId3" cstate="print"/>
            <a:stretch>
              <a:fillRect/>
            </a:stretch>
          </a:blipFill>
        </p:spPr>
        <p:txBody>
          <a:bodyPr wrap="square" lIns="0" tIns="0" rIns="0" bIns="0" rtlCol="0"/>
          <a:lstStyle/>
          <a:p>
            <a:endParaRPr/>
          </a:p>
        </p:txBody>
      </p:sp>
      <p:sp>
        <p:nvSpPr>
          <p:cNvPr id="19" name="object 19"/>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29155" y="3011423"/>
            <a:ext cx="300355" cy="832485"/>
            <a:chOff x="1629155" y="3011423"/>
            <a:chExt cx="300355" cy="832485"/>
          </a:xfrm>
        </p:grpSpPr>
        <p:sp>
          <p:nvSpPr>
            <p:cNvPr id="3" name="object 3"/>
            <p:cNvSpPr/>
            <p:nvPr/>
          </p:nvSpPr>
          <p:spPr>
            <a:xfrm>
              <a:off x="1638299" y="3171431"/>
              <a:ext cx="132715" cy="662940"/>
            </a:xfrm>
            <a:custGeom>
              <a:avLst/>
              <a:gdLst/>
              <a:ahLst/>
              <a:cxnLst/>
              <a:rect l="l" t="t" r="r" b="b"/>
              <a:pathLst>
                <a:path w="132714" h="662939">
                  <a:moveTo>
                    <a:pt x="132105" y="0"/>
                  </a:moveTo>
                  <a:lnTo>
                    <a:pt x="0" y="0"/>
                  </a:lnTo>
                  <a:lnTo>
                    <a:pt x="0" y="662571"/>
                  </a:lnTo>
                  <a:lnTo>
                    <a:pt x="132105" y="662571"/>
                  </a:lnTo>
                  <a:lnTo>
                    <a:pt x="132105" y="0"/>
                  </a:lnTo>
                  <a:close/>
                </a:path>
              </a:pathLst>
            </a:custGeom>
            <a:solidFill>
              <a:srgbClr val="C7DAF7"/>
            </a:solidFill>
          </p:spPr>
          <p:txBody>
            <a:bodyPr wrap="square" lIns="0" tIns="0" rIns="0" bIns="0" rtlCol="0"/>
            <a:lstStyle/>
            <a:p>
              <a:endParaRPr/>
            </a:p>
          </p:txBody>
        </p:sp>
        <p:sp>
          <p:nvSpPr>
            <p:cNvPr id="4" name="object 4"/>
            <p:cNvSpPr/>
            <p:nvPr/>
          </p:nvSpPr>
          <p:spPr>
            <a:xfrm>
              <a:off x="1638299" y="3020567"/>
              <a:ext cx="281940" cy="814069"/>
            </a:xfrm>
            <a:custGeom>
              <a:avLst/>
              <a:gdLst/>
              <a:ahLst/>
              <a:cxnLst/>
              <a:rect l="l" t="t" r="r" b="b"/>
              <a:pathLst>
                <a:path w="281939" h="814070">
                  <a:moveTo>
                    <a:pt x="0" y="150622"/>
                  </a:moveTo>
                  <a:lnTo>
                    <a:pt x="150368" y="0"/>
                  </a:lnTo>
                  <a:lnTo>
                    <a:pt x="281686" y="0"/>
                  </a:lnTo>
                  <a:lnTo>
                    <a:pt x="281686" y="662940"/>
                  </a:lnTo>
                  <a:lnTo>
                    <a:pt x="131318" y="813689"/>
                  </a:lnTo>
                  <a:lnTo>
                    <a:pt x="0" y="813689"/>
                  </a:lnTo>
                  <a:lnTo>
                    <a:pt x="0" y="150622"/>
                  </a:lnTo>
                  <a:close/>
                </a:path>
                <a:path w="281939" h="814070">
                  <a:moveTo>
                    <a:pt x="0" y="150495"/>
                  </a:moveTo>
                  <a:lnTo>
                    <a:pt x="131318" y="150495"/>
                  </a:lnTo>
                  <a:lnTo>
                    <a:pt x="281686" y="0"/>
                  </a:lnTo>
                </a:path>
                <a:path w="281939" h="814070">
                  <a:moveTo>
                    <a:pt x="131063" y="150876"/>
                  </a:moveTo>
                  <a:lnTo>
                    <a:pt x="131063" y="813435"/>
                  </a:lnTo>
                </a:path>
              </a:pathLst>
            </a:custGeom>
            <a:ln w="18288">
              <a:solidFill>
                <a:srgbClr val="000000"/>
              </a:solidFill>
            </a:ln>
          </p:spPr>
          <p:txBody>
            <a:bodyPr wrap="square" lIns="0" tIns="0" rIns="0" bIns="0" rtlCol="0"/>
            <a:lstStyle/>
            <a:p>
              <a:endParaRPr/>
            </a:p>
          </p:txBody>
        </p:sp>
      </p:grpSp>
      <p:sp>
        <p:nvSpPr>
          <p:cNvPr id="5" name="object 5"/>
          <p:cNvSpPr/>
          <p:nvPr/>
        </p:nvSpPr>
        <p:spPr>
          <a:xfrm>
            <a:off x="1744979" y="3040379"/>
            <a:ext cx="1772285" cy="786130"/>
          </a:xfrm>
          <a:custGeom>
            <a:avLst/>
            <a:gdLst/>
            <a:ahLst/>
            <a:cxnLst/>
            <a:rect l="l" t="t" r="r" b="b"/>
            <a:pathLst>
              <a:path w="1772285" h="786129">
                <a:moveTo>
                  <a:pt x="1488947" y="386969"/>
                </a:moveTo>
                <a:lnTo>
                  <a:pt x="1496187" y="342265"/>
                </a:lnTo>
                <a:lnTo>
                  <a:pt x="1516253" y="303275"/>
                </a:lnTo>
                <a:lnTo>
                  <a:pt x="1546859" y="272669"/>
                </a:lnTo>
                <a:lnTo>
                  <a:pt x="1585848" y="252603"/>
                </a:lnTo>
                <a:lnTo>
                  <a:pt x="1630553" y="245364"/>
                </a:lnTo>
                <a:lnTo>
                  <a:pt x="1684782" y="256159"/>
                </a:lnTo>
                <a:lnTo>
                  <a:pt x="1730629" y="286893"/>
                </a:lnTo>
                <a:lnTo>
                  <a:pt x="1761362" y="332740"/>
                </a:lnTo>
                <a:lnTo>
                  <a:pt x="1772158" y="386969"/>
                </a:lnTo>
                <a:lnTo>
                  <a:pt x="1764919" y="431673"/>
                </a:lnTo>
                <a:lnTo>
                  <a:pt x="1744853" y="470535"/>
                </a:lnTo>
                <a:lnTo>
                  <a:pt x="1714119" y="501269"/>
                </a:lnTo>
                <a:lnTo>
                  <a:pt x="1675257" y="521335"/>
                </a:lnTo>
                <a:lnTo>
                  <a:pt x="1630553" y="528574"/>
                </a:lnTo>
                <a:lnTo>
                  <a:pt x="1585848" y="521335"/>
                </a:lnTo>
                <a:lnTo>
                  <a:pt x="1546859" y="501269"/>
                </a:lnTo>
                <a:lnTo>
                  <a:pt x="1516253" y="470535"/>
                </a:lnTo>
                <a:lnTo>
                  <a:pt x="1496187" y="431673"/>
                </a:lnTo>
                <a:lnTo>
                  <a:pt x="1488947" y="386969"/>
                </a:lnTo>
                <a:close/>
              </a:path>
              <a:path w="1772285" h="786129">
                <a:moveTo>
                  <a:pt x="0" y="786003"/>
                </a:moveTo>
                <a:lnTo>
                  <a:pt x="1490218" y="387096"/>
                </a:lnTo>
              </a:path>
              <a:path w="1772285" h="786129">
                <a:moveTo>
                  <a:pt x="19812" y="149352"/>
                </a:moveTo>
                <a:lnTo>
                  <a:pt x="1488947" y="386969"/>
                </a:lnTo>
              </a:path>
              <a:path w="1772285" h="786129">
                <a:moveTo>
                  <a:pt x="155447" y="0"/>
                </a:moveTo>
                <a:lnTo>
                  <a:pt x="1490090" y="387096"/>
                </a:lnTo>
              </a:path>
              <a:path w="1772285" h="786129">
                <a:moveTo>
                  <a:pt x="181356" y="636397"/>
                </a:moveTo>
                <a:lnTo>
                  <a:pt x="1490090" y="387096"/>
                </a:lnTo>
              </a:path>
            </a:pathLst>
          </a:custGeom>
          <a:ln w="18288">
            <a:solidFill>
              <a:srgbClr val="000000"/>
            </a:solidFill>
          </a:ln>
        </p:spPr>
        <p:txBody>
          <a:bodyPr wrap="square" lIns="0" tIns="0" rIns="0" bIns="0" rtlCol="0"/>
          <a:lstStyle/>
          <a:p>
            <a:endParaRPr/>
          </a:p>
        </p:txBody>
      </p:sp>
      <p:sp>
        <p:nvSpPr>
          <p:cNvPr id="6" name="object 6"/>
          <p:cNvSpPr txBox="1"/>
          <p:nvPr/>
        </p:nvSpPr>
        <p:spPr>
          <a:xfrm>
            <a:off x="1907285" y="4406900"/>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32</a:t>
            </a:r>
            <a:endParaRPr sz="1800">
              <a:latin typeface="Arial"/>
              <a:cs typeface="Arial"/>
            </a:endParaRPr>
          </a:p>
        </p:txBody>
      </p:sp>
      <p:sp>
        <p:nvSpPr>
          <p:cNvPr id="7" name="object 7"/>
          <p:cNvSpPr txBox="1"/>
          <p:nvPr/>
        </p:nvSpPr>
        <p:spPr>
          <a:xfrm>
            <a:off x="1236675" y="4798567"/>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3</a:t>
            </a:r>
            <a:endParaRPr sz="1800">
              <a:latin typeface="Arial"/>
              <a:cs typeface="Arial"/>
            </a:endParaRPr>
          </a:p>
        </p:txBody>
      </p:sp>
      <p:grpSp>
        <p:nvGrpSpPr>
          <p:cNvPr id="8" name="object 8"/>
          <p:cNvGrpSpPr/>
          <p:nvPr/>
        </p:nvGrpSpPr>
        <p:grpSpPr>
          <a:xfrm>
            <a:off x="1213103" y="1862327"/>
            <a:ext cx="2227580" cy="2953385"/>
            <a:chOff x="1213103" y="1862327"/>
            <a:chExt cx="2227580" cy="2953385"/>
          </a:xfrm>
        </p:grpSpPr>
        <p:sp>
          <p:nvSpPr>
            <p:cNvPr id="9" name="object 9"/>
            <p:cNvSpPr/>
            <p:nvPr/>
          </p:nvSpPr>
          <p:spPr>
            <a:xfrm>
              <a:off x="1222247" y="2791967"/>
              <a:ext cx="213360" cy="2014855"/>
            </a:xfrm>
            <a:custGeom>
              <a:avLst/>
              <a:gdLst/>
              <a:ahLst/>
              <a:cxnLst/>
              <a:rect l="l" t="t" r="r" b="b"/>
              <a:pathLst>
                <a:path w="213359" h="2014854">
                  <a:moveTo>
                    <a:pt x="213169" y="0"/>
                  </a:moveTo>
                  <a:lnTo>
                    <a:pt x="0" y="0"/>
                  </a:lnTo>
                  <a:lnTo>
                    <a:pt x="0" y="2014600"/>
                  </a:lnTo>
                  <a:lnTo>
                    <a:pt x="213169" y="2014600"/>
                  </a:lnTo>
                  <a:lnTo>
                    <a:pt x="213169" y="0"/>
                  </a:lnTo>
                  <a:close/>
                </a:path>
              </a:pathLst>
            </a:custGeom>
            <a:solidFill>
              <a:srgbClr val="F4CCCC">
                <a:alpha val="51763"/>
              </a:srgbClr>
            </a:solidFill>
          </p:spPr>
          <p:txBody>
            <a:bodyPr wrap="square" lIns="0" tIns="0" rIns="0" bIns="0" rtlCol="0"/>
            <a:lstStyle/>
            <a:p>
              <a:endParaRPr/>
            </a:p>
          </p:txBody>
        </p:sp>
        <p:sp>
          <p:nvSpPr>
            <p:cNvPr id="10" name="object 10"/>
            <p:cNvSpPr/>
            <p:nvPr/>
          </p:nvSpPr>
          <p:spPr>
            <a:xfrm>
              <a:off x="1222247" y="2048255"/>
              <a:ext cx="956944" cy="2758440"/>
            </a:xfrm>
            <a:custGeom>
              <a:avLst/>
              <a:gdLst/>
              <a:ahLst/>
              <a:cxnLst/>
              <a:rect l="l" t="t" r="r" b="b"/>
              <a:pathLst>
                <a:path w="956944" h="2758440">
                  <a:moveTo>
                    <a:pt x="0" y="743204"/>
                  </a:moveTo>
                  <a:lnTo>
                    <a:pt x="743331" y="0"/>
                  </a:lnTo>
                  <a:lnTo>
                    <a:pt x="956564" y="0"/>
                  </a:lnTo>
                  <a:lnTo>
                    <a:pt x="956564" y="2014728"/>
                  </a:lnTo>
                  <a:lnTo>
                    <a:pt x="213233" y="2757932"/>
                  </a:lnTo>
                  <a:lnTo>
                    <a:pt x="0" y="2757932"/>
                  </a:lnTo>
                  <a:lnTo>
                    <a:pt x="0" y="743204"/>
                  </a:lnTo>
                  <a:close/>
                </a:path>
                <a:path w="956944" h="2758440">
                  <a:moveTo>
                    <a:pt x="0" y="743331"/>
                  </a:moveTo>
                  <a:lnTo>
                    <a:pt x="213233" y="743331"/>
                  </a:lnTo>
                  <a:lnTo>
                    <a:pt x="956564" y="0"/>
                  </a:lnTo>
                </a:path>
                <a:path w="956944" h="2758440">
                  <a:moveTo>
                    <a:pt x="213360" y="743712"/>
                  </a:moveTo>
                  <a:lnTo>
                    <a:pt x="213360" y="2758313"/>
                  </a:lnTo>
                </a:path>
              </a:pathLst>
            </a:custGeom>
            <a:ln w="18288">
              <a:solidFill>
                <a:srgbClr val="000000"/>
              </a:solidFill>
            </a:ln>
          </p:spPr>
          <p:txBody>
            <a:bodyPr wrap="square" lIns="0" tIns="0" rIns="0" bIns="0" rtlCol="0"/>
            <a:lstStyle/>
            <a:p>
              <a:endParaRPr/>
            </a:p>
          </p:txBody>
        </p:sp>
        <p:sp>
          <p:nvSpPr>
            <p:cNvPr id="11" name="object 11"/>
            <p:cNvSpPr/>
            <p:nvPr/>
          </p:nvSpPr>
          <p:spPr>
            <a:xfrm>
              <a:off x="2362200" y="1866899"/>
              <a:ext cx="970915" cy="236220"/>
            </a:xfrm>
            <a:custGeom>
              <a:avLst/>
              <a:gdLst/>
              <a:ahLst/>
              <a:cxnLst/>
              <a:rect l="l" t="t" r="r" b="b"/>
              <a:pathLst>
                <a:path w="970914" h="236219">
                  <a:moveTo>
                    <a:pt x="970407" y="0"/>
                  </a:moveTo>
                  <a:lnTo>
                    <a:pt x="42672" y="220599"/>
                  </a:lnTo>
                </a:path>
                <a:path w="970914" h="236219">
                  <a:moveTo>
                    <a:pt x="38481" y="205739"/>
                  </a:moveTo>
                  <a:lnTo>
                    <a:pt x="0" y="230504"/>
                  </a:lnTo>
                  <a:lnTo>
                    <a:pt x="45719" y="235712"/>
                  </a:lnTo>
                  <a:lnTo>
                    <a:pt x="38481" y="205739"/>
                  </a:lnTo>
                  <a:close/>
                </a:path>
              </a:pathLst>
            </a:custGeom>
            <a:ln w="9144">
              <a:solidFill>
                <a:srgbClr val="FF0000"/>
              </a:solidFill>
            </a:ln>
          </p:spPr>
          <p:txBody>
            <a:bodyPr wrap="square" lIns="0" tIns="0" rIns="0" bIns="0" rtlCol="0"/>
            <a:lstStyle/>
            <a:p>
              <a:endParaRPr/>
            </a:p>
          </p:txBody>
        </p:sp>
        <p:sp>
          <p:nvSpPr>
            <p:cNvPr id="12" name="object 12"/>
            <p:cNvSpPr/>
            <p:nvPr/>
          </p:nvSpPr>
          <p:spPr>
            <a:xfrm>
              <a:off x="2051303" y="2351531"/>
              <a:ext cx="1384935" cy="537845"/>
            </a:xfrm>
            <a:custGeom>
              <a:avLst/>
              <a:gdLst/>
              <a:ahLst/>
              <a:cxnLst/>
              <a:rect l="l" t="t" r="r" b="b"/>
              <a:pathLst>
                <a:path w="1384935" h="537844">
                  <a:moveTo>
                    <a:pt x="1384808" y="0"/>
                  </a:moveTo>
                  <a:lnTo>
                    <a:pt x="39623" y="522731"/>
                  </a:lnTo>
                </a:path>
                <a:path w="1384935" h="537844">
                  <a:moveTo>
                    <a:pt x="34162" y="507491"/>
                  </a:moveTo>
                  <a:lnTo>
                    <a:pt x="0" y="537844"/>
                  </a:lnTo>
                  <a:lnTo>
                    <a:pt x="45338" y="536828"/>
                  </a:lnTo>
                  <a:lnTo>
                    <a:pt x="34162" y="507491"/>
                  </a:lnTo>
                  <a:close/>
                </a:path>
              </a:pathLst>
            </a:custGeom>
            <a:ln w="9144">
              <a:solidFill>
                <a:srgbClr val="0000FF"/>
              </a:solidFill>
            </a:ln>
          </p:spPr>
          <p:txBody>
            <a:bodyPr wrap="square" lIns="0" tIns="0" rIns="0" bIns="0" rtlCol="0"/>
            <a:lstStyle/>
            <a:p>
              <a:endParaRPr/>
            </a:p>
          </p:txBody>
        </p:sp>
      </p:grpSp>
      <p:sp>
        <p:nvSpPr>
          <p:cNvPr id="13" name="object 13"/>
          <p:cNvSpPr txBox="1"/>
          <p:nvPr/>
        </p:nvSpPr>
        <p:spPr>
          <a:xfrm>
            <a:off x="2271776" y="787241"/>
            <a:ext cx="3701415" cy="1845945"/>
          </a:xfrm>
          <a:prstGeom prst="rect">
            <a:avLst/>
          </a:prstGeom>
        </p:spPr>
        <p:txBody>
          <a:bodyPr vert="horz" wrap="square" lIns="0" tIns="247650" rIns="0" bIns="0" rtlCol="0">
            <a:spAutoFit/>
          </a:bodyPr>
          <a:lstStyle/>
          <a:p>
            <a:pPr marL="1293495" indent="-379095">
              <a:lnSpc>
                <a:spcPct val="100000"/>
              </a:lnSpc>
              <a:spcBef>
                <a:spcPts val="1950"/>
              </a:spcBef>
            </a:pPr>
            <a:r>
              <a:rPr sz="3000" spc="-15" dirty="0">
                <a:latin typeface="Calibri"/>
                <a:cs typeface="Calibri"/>
              </a:rPr>
              <a:t>Convolution</a:t>
            </a:r>
            <a:r>
              <a:rPr sz="3000" spc="-120" dirty="0">
                <a:latin typeface="Calibri"/>
                <a:cs typeface="Calibri"/>
              </a:rPr>
              <a:t> </a:t>
            </a:r>
            <a:r>
              <a:rPr sz="3000" spc="-20" dirty="0">
                <a:latin typeface="Calibri"/>
                <a:cs typeface="Calibri"/>
              </a:rPr>
              <a:t>Layer</a:t>
            </a:r>
            <a:endParaRPr sz="3000">
              <a:latin typeface="Calibri"/>
              <a:cs typeface="Calibri"/>
            </a:endParaRPr>
          </a:p>
          <a:p>
            <a:pPr marL="1293495" marR="342265">
              <a:lnSpc>
                <a:spcPts val="2720"/>
              </a:lnSpc>
              <a:spcBef>
                <a:spcPts val="1705"/>
              </a:spcBef>
            </a:pPr>
            <a:r>
              <a:rPr sz="2400" spc="-10" dirty="0">
                <a:solidFill>
                  <a:srgbClr val="FF0000"/>
                </a:solidFill>
                <a:latin typeface="Arial"/>
                <a:cs typeface="Arial"/>
              </a:rPr>
              <a:t>32x32x3</a:t>
            </a:r>
            <a:r>
              <a:rPr sz="2400" spc="-95" dirty="0">
                <a:solidFill>
                  <a:srgbClr val="FF0000"/>
                </a:solidFill>
                <a:latin typeface="Arial"/>
                <a:cs typeface="Arial"/>
              </a:rPr>
              <a:t> </a:t>
            </a:r>
            <a:r>
              <a:rPr sz="2400" spc="-5" dirty="0">
                <a:solidFill>
                  <a:srgbClr val="FF0000"/>
                </a:solidFill>
                <a:latin typeface="Arial"/>
                <a:cs typeface="Arial"/>
              </a:rPr>
              <a:t>image  </a:t>
            </a:r>
            <a:r>
              <a:rPr sz="2400" spc="-10" dirty="0">
                <a:solidFill>
                  <a:srgbClr val="0000FF"/>
                </a:solidFill>
                <a:latin typeface="Arial"/>
                <a:cs typeface="Arial"/>
              </a:rPr>
              <a:t>5x5x3</a:t>
            </a:r>
            <a:r>
              <a:rPr sz="2400" spc="-70" dirty="0">
                <a:solidFill>
                  <a:srgbClr val="0000FF"/>
                </a:solidFill>
                <a:latin typeface="Arial"/>
                <a:cs typeface="Arial"/>
              </a:rPr>
              <a:t> </a:t>
            </a:r>
            <a:r>
              <a:rPr sz="2400" dirty="0">
                <a:solidFill>
                  <a:srgbClr val="0000FF"/>
                </a:solidFill>
                <a:latin typeface="Arial"/>
                <a:cs typeface="Arial"/>
              </a:rPr>
              <a:t>filter</a:t>
            </a:r>
            <a:endParaRPr sz="2400">
              <a:latin typeface="Arial"/>
              <a:cs typeface="Arial"/>
            </a:endParaRPr>
          </a:p>
          <a:p>
            <a:pPr marL="12700">
              <a:lnSpc>
                <a:spcPts val="1739"/>
              </a:lnSpc>
            </a:pPr>
            <a:r>
              <a:rPr sz="1800" spc="-10" dirty="0">
                <a:latin typeface="Arial"/>
                <a:cs typeface="Arial"/>
              </a:rPr>
              <a:t>32</a:t>
            </a:r>
            <a:endParaRPr sz="1800">
              <a:latin typeface="Arial"/>
              <a:cs typeface="Arial"/>
            </a:endParaRPr>
          </a:p>
        </p:txBody>
      </p:sp>
      <p:sp>
        <p:nvSpPr>
          <p:cNvPr id="14" name="object 14"/>
          <p:cNvSpPr/>
          <p:nvPr/>
        </p:nvSpPr>
        <p:spPr>
          <a:xfrm>
            <a:off x="3971544" y="3415284"/>
            <a:ext cx="2352675" cy="30480"/>
          </a:xfrm>
          <a:custGeom>
            <a:avLst/>
            <a:gdLst/>
            <a:ahLst/>
            <a:cxnLst/>
            <a:rect l="l" t="t" r="r" b="b"/>
            <a:pathLst>
              <a:path w="2352675" h="30479">
                <a:moveTo>
                  <a:pt x="0" y="15239"/>
                </a:moveTo>
                <a:lnTo>
                  <a:pt x="2308605" y="15239"/>
                </a:lnTo>
              </a:path>
              <a:path w="2352675" h="30479">
                <a:moveTo>
                  <a:pt x="2308859" y="30225"/>
                </a:moveTo>
                <a:lnTo>
                  <a:pt x="2352420" y="15112"/>
                </a:lnTo>
                <a:lnTo>
                  <a:pt x="2308859" y="0"/>
                </a:lnTo>
                <a:lnTo>
                  <a:pt x="2308859" y="30225"/>
                </a:lnTo>
                <a:close/>
              </a:path>
            </a:pathLst>
          </a:custGeom>
          <a:ln w="9144">
            <a:solidFill>
              <a:srgbClr val="666666"/>
            </a:solidFill>
          </a:ln>
        </p:spPr>
        <p:txBody>
          <a:bodyPr wrap="square" lIns="0" tIns="0" rIns="0" bIns="0" rtlCol="0"/>
          <a:lstStyle/>
          <a:p>
            <a:endParaRPr/>
          </a:p>
        </p:txBody>
      </p:sp>
      <p:grpSp>
        <p:nvGrpSpPr>
          <p:cNvPr id="15" name="object 15"/>
          <p:cNvGrpSpPr/>
          <p:nvPr/>
        </p:nvGrpSpPr>
        <p:grpSpPr>
          <a:xfrm>
            <a:off x="7065264" y="2039111"/>
            <a:ext cx="975360" cy="2776220"/>
            <a:chOff x="7065264" y="2039111"/>
            <a:chExt cx="975360" cy="2776220"/>
          </a:xfrm>
        </p:grpSpPr>
        <p:sp>
          <p:nvSpPr>
            <p:cNvPr id="16" name="object 16"/>
            <p:cNvSpPr/>
            <p:nvPr/>
          </p:nvSpPr>
          <p:spPr>
            <a:xfrm>
              <a:off x="7074408" y="2912363"/>
              <a:ext cx="92710" cy="1894205"/>
            </a:xfrm>
            <a:custGeom>
              <a:avLst/>
              <a:gdLst/>
              <a:ahLst/>
              <a:cxnLst/>
              <a:rect l="l" t="t" r="r" b="b"/>
              <a:pathLst>
                <a:path w="92709" h="1894204">
                  <a:moveTo>
                    <a:pt x="92477" y="0"/>
                  </a:moveTo>
                  <a:lnTo>
                    <a:pt x="0" y="0"/>
                  </a:lnTo>
                  <a:lnTo>
                    <a:pt x="0" y="1893824"/>
                  </a:lnTo>
                  <a:lnTo>
                    <a:pt x="92477" y="1893824"/>
                  </a:lnTo>
                  <a:lnTo>
                    <a:pt x="92477" y="0"/>
                  </a:lnTo>
                  <a:close/>
                </a:path>
              </a:pathLst>
            </a:custGeom>
            <a:solidFill>
              <a:srgbClr val="C7DAF7"/>
            </a:solidFill>
          </p:spPr>
          <p:txBody>
            <a:bodyPr wrap="square" lIns="0" tIns="0" rIns="0" bIns="0" rtlCol="0"/>
            <a:lstStyle/>
            <a:p>
              <a:endParaRPr/>
            </a:p>
          </p:txBody>
        </p:sp>
        <p:sp>
          <p:nvSpPr>
            <p:cNvPr id="17" name="object 17"/>
            <p:cNvSpPr/>
            <p:nvPr/>
          </p:nvSpPr>
          <p:spPr>
            <a:xfrm>
              <a:off x="7074408" y="2048255"/>
              <a:ext cx="956944" cy="2758440"/>
            </a:xfrm>
            <a:custGeom>
              <a:avLst/>
              <a:gdLst/>
              <a:ahLst/>
              <a:cxnLst/>
              <a:rect l="l" t="t" r="r" b="b"/>
              <a:pathLst>
                <a:path w="956945" h="2758440">
                  <a:moveTo>
                    <a:pt x="0" y="864235"/>
                  </a:moveTo>
                  <a:lnTo>
                    <a:pt x="864235" y="0"/>
                  </a:lnTo>
                  <a:lnTo>
                    <a:pt x="956564" y="0"/>
                  </a:lnTo>
                  <a:lnTo>
                    <a:pt x="956564" y="1893697"/>
                  </a:lnTo>
                  <a:lnTo>
                    <a:pt x="92201" y="2757932"/>
                  </a:lnTo>
                  <a:lnTo>
                    <a:pt x="0" y="2757932"/>
                  </a:lnTo>
                  <a:lnTo>
                    <a:pt x="0" y="864235"/>
                  </a:lnTo>
                  <a:close/>
                </a:path>
                <a:path w="956945" h="2758440">
                  <a:moveTo>
                    <a:pt x="0" y="864108"/>
                  </a:moveTo>
                  <a:lnTo>
                    <a:pt x="92201" y="864108"/>
                  </a:lnTo>
                  <a:lnTo>
                    <a:pt x="956564" y="0"/>
                  </a:lnTo>
                </a:path>
                <a:path w="956945" h="2758440">
                  <a:moveTo>
                    <a:pt x="92964" y="864108"/>
                  </a:moveTo>
                  <a:lnTo>
                    <a:pt x="92964" y="2757932"/>
                  </a:lnTo>
                </a:path>
              </a:pathLst>
            </a:custGeom>
            <a:ln w="18288">
              <a:solidFill>
                <a:srgbClr val="000000"/>
              </a:solidFill>
            </a:ln>
          </p:spPr>
          <p:txBody>
            <a:bodyPr wrap="square" lIns="0" tIns="0" rIns="0" bIns="0" rtlCol="0"/>
            <a:lstStyle/>
            <a:p>
              <a:endParaRPr/>
            </a:p>
          </p:txBody>
        </p:sp>
      </p:grpSp>
      <p:sp>
        <p:nvSpPr>
          <p:cNvPr id="18" name="object 18"/>
          <p:cNvSpPr txBox="1"/>
          <p:nvPr/>
        </p:nvSpPr>
        <p:spPr>
          <a:xfrm>
            <a:off x="7174483" y="1419225"/>
            <a:ext cx="161226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000FF"/>
                </a:solidFill>
                <a:latin typeface="Arial"/>
                <a:cs typeface="Arial"/>
              </a:rPr>
              <a:t>activation</a:t>
            </a:r>
            <a:r>
              <a:rPr sz="1800" b="1" spc="-95" dirty="0">
                <a:solidFill>
                  <a:srgbClr val="0000FF"/>
                </a:solidFill>
                <a:latin typeface="Arial"/>
                <a:cs typeface="Arial"/>
              </a:rPr>
              <a:t> </a:t>
            </a:r>
            <a:r>
              <a:rPr sz="1800" b="1" spc="-10" dirty="0">
                <a:solidFill>
                  <a:srgbClr val="0000FF"/>
                </a:solidFill>
                <a:latin typeface="Arial"/>
                <a:cs typeface="Arial"/>
              </a:rPr>
              <a:t>map</a:t>
            </a:r>
            <a:endParaRPr sz="1800">
              <a:latin typeface="Arial"/>
              <a:cs typeface="Arial"/>
            </a:endParaRPr>
          </a:p>
        </p:txBody>
      </p:sp>
      <p:sp>
        <p:nvSpPr>
          <p:cNvPr id="19" name="object 19"/>
          <p:cNvSpPr txBox="1"/>
          <p:nvPr/>
        </p:nvSpPr>
        <p:spPr>
          <a:xfrm>
            <a:off x="7033006" y="4820539"/>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1</a:t>
            </a:r>
            <a:endParaRPr sz="1800">
              <a:latin typeface="Arial"/>
              <a:cs typeface="Arial"/>
            </a:endParaRPr>
          </a:p>
        </p:txBody>
      </p:sp>
      <p:sp>
        <p:nvSpPr>
          <p:cNvPr id="20" name="object 20"/>
          <p:cNvSpPr txBox="1"/>
          <p:nvPr/>
        </p:nvSpPr>
        <p:spPr>
          <a:xfrm>
            <a:off x="7700898" y="4364482"/>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28</a:t>
            </a:r>
            <a:endParaRPr sz="1800">
              <a:latin typeface="Arial"/>
              <a:cs typeface="Arial"/>
            </a:endParaRPr>
          </a:p>
        </p:txBody>
      </p:sp>
      <p:sp>
        <p:nvSpPr>
          <p:cNvPr id="21" name="object 21"/>
          <p:cNvSpPr txBox="1"/>
          <p:nvPr/>
        </p:nvSpPr>
        <p:spPr>
          <a:xfrm>
            <a:off x="8114792" y="2953258"/>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28</a:t>
            </a:r>
            <a:endParaRPr sz="1800">
              <a:latin typeface="Arial"/>
              <a:cs typeface="Arial"/>
            </a:endParaRPr>
          </a:p>
        </p:txBody>
      </p:sp>
      <p:sp>
        <p:nvSpPr>
          <p:cNvPr id="22" name="object 22"/>
          <p:cNvSpPr txBox="1"/>
          <p:nvPr/>
        </p:nvSpPr>
        <p:spPr>
          <a:xfrm>
            <a:off x="3915536" y="3627246"/>
            <a:ext cx="2399030" cy="577215"/>
          </a:xfrm>
          <a:prstGeom prst="rect">
            <a:avLst/>
          </a:prstGeom>
        </p:spPr>
        <p:txBody>
          <a:bodyPr vert="horz" wrap="square" lIns="0" tIns="9525" rIns="0" bIns="0" rtlCol="0">
            <a:spAutoFit/>
          </a:bodyPr>
          <a:lstStyle/>
          <a:p>
            <a:pPr marL="12700" marR="5080">
              <a:lnSpc>
                <a:spcPct val="101099"/>
              </a:lnSpc>
              <a:spcBef>
                <a:spcPts val="75"/>
              </a:spcBef>
            </a:pPr>
            <a:r>
              <a:rPr sz="1800" spc="-5" dirty="0">
                <a:latin typeface="Arial"/>
                <a:cs typeface="Arial"/>
              </a:rPr>
              <a:t>convolve (slide) over</a:t>
            </a:r>
            <a:r>
              <a:rPr sz="1800" spc="-114" dirty="0">
                <a:latin typeface="Arial"/>
                <a:cs typeface="Arial"/>
              </a:rPr>
              <a:t> </a:t>
            </a:r>
            <a:r>
              <a:rPr sz="1800" spc="-5" dirty="0">
                <a:latin typeface="Arial"/>
                <a:cs typeface="Arial"/>
              </a:rPr>
              <a:t>all  spatial</a:t>
            </a:r>
            <a:r>
              <a:rPr sz="1800" spc="-75" dirty="0">
                <a:latin typeface="Arial"/>
                <a:cs typeface="Arial"/>
              </a:rPr>
              <a:t> </a:t>
            </a:r>
            <a:r>
              <a:rPr sz="1800" spc="-5" dirty="0">
                <a:latin typeface="Arial"/>
                <a:cs typeface="Arial"/>
              </a:rPr>
              <a:t>locations</a:t>
            </a:r>
            <a:endParaRPr sz="1800">
              <a:latin typeface="Arial"/>
              <a:cs typeface="Arial"/>
            </a:endParaRPr>
          </a:p>
        </p:txBody>
      </p:sp>
      <p:sp>
        <p:nvSpPr>
          <p:cNvPr id="23" name="object 23"/>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7285" y="4406900"/>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32</a:t>
            </a:r>
            <a:endParaRPr sz="1800">
              <a:latin typeface="Arial"/>
              <a:cs typeface="Arial"/>
            </a:endParaRPr>
          </a:p>
        </p:txBody>
      </p:sp>
      <p:sp>
        <p:nvSpPr>
          <p:cNvPr id="3" name="object 3"/>
          <p:cNvSpPr txBox="1"/>
          <p:nvPr/>
        </p:nvSpPr>
        <p:spPr>
          <a:xfrm>
            <a:off x="2271776" y="2333371"/>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32</a:t>
            </a:r>
            <a:endParaRPr sz="1800">
              <a:latin typeface="Arial"/>
              <a:cs typeface="Arial"/>
            </a:endParaRPr>
          </a:p>
        </p:txBody>
      </p:sp>
      <p:sp>
        <p:nvSpPr>
          <p:cNvPr id="4" name="object 4"/>
          <p:cNvSpPr txBox="1"/>
          <p:nvPr/>
        </p:nvSpPr>
        <p:spPr>
          <a:xfrm>
            <a:off x="1236675" y="4798567"/>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3</a:t>
            </a:r>
            <a:endParaRPr sz="1800">
              <a:latin typeface="Arial"/>
              <a:cs typeface="Arial"/>
            </a:endParaRPr>
          </a:p>
        </p:txBody>
      </p:sp>
      <p:sp>
        <p:nvSpPr>
          <p:cNvPr id="5" name="object 5"/>
          <p:cNvSpPr txBox="1"/>
          <p:nvPr/>
        </p:nvSpPr>
        <p:spPr>
          <a:xfrm>
            <a:off x="193344" y="974597"/>
            <a:ext cx="3081655" cy="482600"/>
          </a:xfrm>
          <a:prstGeom prst="rect">
            <a:avLst/>
          </a:prstGeom>
        </p:spPr>
        <p:txBody>
          <a:bodyPr vert="horz" wrap="square" lIns="0" tIns="12700" rIns="0" bIns="0" rtlCol="0">
            <a:spAutoFit/>
          </a:bodyPr>
          <a:lstStyle/>
          <a:p>
            <a:pPr marL="12700">
              <a:lnSpc>
                <a:spcPct val="100000"/>
              </a:lnSpc>
              <a:spcBef>
                <a:spcPts val="100"/>
              </a:spcBef>
            </a:pPr>
            <a:r>
              <a:rPr sz="3000" spc="-10" dirty="0">
                <a:latin typeface="Arial"/>
                <a:cs typeface="Arial"/>
              </a:rPr>
              <a:t>Convolution</a:t>
            </a:r>
            <a:r>
              <a:rPr sz="3000" spc="-95" dirty="0">
                <a:latin typeface="Arial"/>
                <a:cs typeface="Arial"/>
              </a:rPr>
              <a:t> </a:t>
            </a:r>
            <a:r>
              <a:rPr sz="3000" spc="-5" dirty="0">
                <a:latin typeface="Arial"/>
                <a:cs typeface="Arial"/>
              </a:rPr>
              <a:t>Layer</a:t>
            </a:r>
            <a:endParaRPr sz="3000">
              <a:latin typeface="Arial"/>
              <a:cs typeface="Arial"/>
            </a:endParaRPr>
          </a:p>
        </p:txBody>
      </p:sp>
      <p:sp>
        <p:nvSpPr>
          <p:cNvPr id="6" name="object 6"/>
          <p:cNvSpPr txBox="1"/>
          <p:nvPr/>
        </p:nvSpPr>
        <p:spPr>
          <a:xfrm>
            <a:off x="3552825" y="1672793"/>
            <a:ext cx="2082800" cy="76073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0000"/>
                </a:solidFill>
                <a:latin typeface="Arial"/>
                <a:cs typeface="Arial"/>
              </a:rPr>
              <a:t>32x32x3</a:t>
            </a:r>
            <a:r>
              <a:rPr sz="2400" spc="-95" dirty="0">
                <a:solidFill>
                  <a:srgbClr val="FF0000"/>
                </a:solidFill>
                <a:latin typeface="Arial"/>
                <a:cs typeface="Arial"/>
              </a:rPr>
              <a:t> </a:t>
            </a:r>
            <a:r>
              <a:rPr sz="2400" spc="-5" dirty="0">
                <a:solidFill>
                  <a:srgbClr val="FF0000"/>
                </a:solidFill>
                <a:latin typeface="Arial"/>
                <a:cs typeface="Arial"/>
              </a:rPr>
              <a:t>image</a:t>
            </a:r>
            <a:endParaRPr sz="2400">
              <a:latin typeface="Arial"/>
              <a:cs typeface="Arial"/>
            </a:endParaRPr>
          </a:p>
          <a:p>
            <a:pPr marL="12700">
              <a:lnSpc>
                <a:spcPct val="100000"/>
              </a:lnSpc>
              <a:spcBef>
                <a:spcPts val="30"/>
              </a:spcBef>
            </a:pPr>
            <a:r>
              <a:rPr sz="2400" spc="-10" dirty="0">
                <a:solidFill>
                  <a:srgbClr val="38751C"/>
                </a:solidFill>
                <a:latin typeface="Arial"/>
                <a:cs typeface="Arial"/>
              </a:rPr>
              <a:t>5x5x3</a:t>
            </a:r>
            <a:r>
              <a:rPr sz="2400" spc="-70" dirty="0">
                <a:solidFill>
                  <a:srgbClr val="38751C"/>
                </a:solidFill>
                <a:latin typeface="Arial"/>
                <a:cs typeface="Arial"/>
              </a:rPr>
              <a:t> </a:t>
            </a:r>
            <a:r>
              <a:rPr sz="2400" dirty="0">
                <a:solidFill>
                  <a:srgbClr val="38751C"/>
                </a:solidFill>
                <a:latin typeface="Arial"/>
                <a:cs typeface="Arial"/>
              </a:rPr>
              <a:t>filter</a:t>
            </a:r>
            <a:endParaRPr sz="2400">
              <a:latin typeface="Arial"/>
              <a:cs typeface="Arial"/>
            </a:endParaRPr>
          </a:p>
        </p:txBody>
      </p:sp>
      <p:sp>
        <p:nvSpPr>
          <p:cNvPr id="7" name="object 7"/>
          <p:cNvSpPr/>
          <p:nvPr/>
        </p:nvSpPr>
        <p:spPr>
          <a:xfrm>
            <a:off x="2362200" y="1866900"/>
            <a:ext cx="970915" cy="236220"/>
          </a:xfrm>
          <a:custGeom>
            <a:avLst/>
            <a:gdLst/>
            <a:ahLst/>
            <a:cxnLst/>
            <a:rect l="l" t="t" r="r" b="b"/>
            <a:pathLst>
              <a:path w="970914" h="236219">
                <a:moveTo>
                  <a:pt x="970407" y="0"/>
                </a:moveTo>
                <a:lnTo>
                  <a:pt x="42672" y="220599"/>
                </a:lnTo>
              </a:path>
              <a:path w="970914" h="236219">
                <a:moveTo>
                  <a:pt x="38481" y="205739"/>
                </a:moveTo>
                <a:lnTo>
                  <a:pt x="0" y="230504"/>
                </a:lnTo>
                <a:lnTo>
                  <a:pt x="45719" y="235712"/>
                </a:lnTo>
                <a:lnTo>
                  <a:pt x="38481" y="205739"/>
                </a:lnTo>
                <a:close/>
              </a:path>
            </a:pathLst>
          </a:custGeom>
          <a:ln w="9144">
            <a:solidFill>
              <a:srgbClr val="FF0000"/>
            </a:solidFill>
          </a:ln>
        </p:spPr>
        <p:txBody>
          <a:bodyPr wrap="square" lIns="0" tIns="0" rIns="0" bIns="0" rtlCol="0"/>
          <a:lstStyle/>
          <a:p>
            <a:endParaRPr/>
          </a:p>
        </p:txBody>
      </p:sp>
      <p:grpSp>
        <p:nvGrpSpPr>
          <p:cNvPr id="8" name="object 8"/>
          <p:cNvGrpSpPr/>
          <p:nvPr/>
        </p:nvGrpSpPr>
        <p:grpSpPr>
          <a:xfrm>
            <a:off x="1213103" y="2039111"/>
            <a:ext cx="2227580" cy="2776220"/>
            <a:chOff x="1213103" y="2039111"/>
            <a:chExt cx="2227580" cy="2776220"/>
          </a:xfrm>
        </p:grpSpPr>
        <p:sp>
          <p:nvSpPr>
            <p:cNvPr id="9" name="object 9"/>
            <p:cNvSpPr/>
            <p:nvPr/>
          </p:nvSpPr>
          <p:spPr>
            <a:xfrm>
              <a:off x="2051303" y="2351531"/>
              <a:ext cx="1384935" cy="537845"/>
            </a:xfrm>
            <a:custGeom>
              <a:avLst/>
              <a:gdLst/>
              <a:ahLst/>
              <a:cxnLst/>
              <a:rect l="l" t="t" r="r" b="b"/>
              <a:pathLst>
                <a:path w="1384935" h="537844">
                  <a:moveTo>
                    <a:pt x="1384808" y="0"/>
                  </a:moveTo>
                  <a:lnTo>
                    <a:pt x="39623" y="522731"/>
                  </a:lnTo>
                </a:path>
                <a:path w="1384935" h="537844">
                  <a:moveTo>
                    <a:pt x="34162" y="507491"/>
                  </a:moveTo>
                  <a:lnTo>
                    <a:pt x="0" y="537844"/>
                  </a:lnTo>
                  <a:lnTo>
                    <a:pt x="45338" y="536828"/>
                  </a:lnTo>
                  <a:lnTo>
                    <a:pt x="34162" y="507491"/>
                  </a:lnTo>
                  <a:close/>
                </a:path>
              </a:pathLst>
            </a:custGeom>
            <a:ln w="9144">
              <a:solidFill>
                <a:srgbClr val="38751C"/>
              </a:solidFill>
            </a:ln>
          </p:spPr>
          <p:txBody>
            <a:bodyPr wrap="square" lIns="0" tIns="0" rIns="0" bIns="0" rtlCol="0"/>
            <a:lstStyle/>
            <a:p>
              <a:endParaRPr/>
            </a:p>
          </p:txBody>
        </p:sp>
        <p:sp>
          <p:nvSpPr>
            <p:cNvPr id="10" name="object 10"/>
            <p:cNvSpPr/>
            <p:nvPr/>
          </p:nvSpPr>
          <p:spPr>
            <a:xfrm>
              <a:off x="1222247" y="2791967"/>
              <a:ext cx="213360" cy="2014855"/>
            </a:xfrm>
            <a:custGeom>
              <a:avLst/>
              <a:gdLst/>
              <a:ahLst/>
              <a:cxnLst/>
              <a:rect l="l" t="t" r="r" b="b"/>
              <a:pathLst>
                <a:path w="213359" h="2014854">
                  <a:moveTo>
                    <a:pt x="213169" y="0"/>
                  </a:moveTo>
                  <a:lnTo>
                    <a:pt x="0" y="0"/>
                  </a:lnTo>
                  <a:lnTo>
                    <a:pt x="0" y="2014600"/>
                  </a:lnTo>
                  <a:lnTo>
                    <a:pt x="213169" y="2014600"/>
                  </a:lnTo>
                  <a:lnTo>
                    <a:pt x="213169" y="0"/>
                  </a:lnTo>
                  <a:close/>
                </a:path>
              </a:pathLst>
            </a:custGeom>
            <a:solidFill>
              <a:srgbClr val="F4CCCC">
                <a:alpha val="51763"/>
              </a:srgbClr>
            </a:solidFill>
          </p:spPr>
          <p:txBody>
            <a:bodyPr wrap="square" lIns="0" tIns="0" rIns="0" bIns="0" rtlCol="0"/>
            <a:lstStyle/>
            <a:p>
              <a:endParaRPr/>
            </a:p>
          </p:txBody>
        </p:sp>
        <p:sp>
          <p:nvSpPr>
            <p:cNvPr id="11" name="object 11"/>
            <p:cNvSpPr/>
            <p:nvPr/>
          </p:nvSpPr>
          <p:spPr>
            <a:xfrm>
              <a:off x="1222247" y="2048255"/>
              <a:ext cx="956944" cy="2758440"/>
            </a:xfrm>
            <a:custGeom>
              <a:avLst/>
              <a:gdLst/>
              <a:ahLst/>
              <a:cxnLst/>
              <a:rect l="l" t="t" r="r" b="b"/>
              <a:pathLst>
                <a:path w="956944" h="2758440">
                  <a:moveTo>
                    <a:pt x="0" y="743204"/>
                  </a:moveTo>
                  <a:lnTo>
                    <a:pt x="743331" y="0"/>
                  </a:lnTo>
                  <a:lnTo>
                    <a:pt x="956564" y="0"/>
                  </a:lnTo>
                  <a:lnTo>
                    <a:pt x="956564" y="2014728"/>
                  </a:lnTo>
                  <a:lnTo>
                    <a:pt x="213233" y="2757932"/>
                  </a:lnTo>
                  <a:lnTo>
                    <a:pt x="0" y="2757932"/>
                  </a:lnTo>
                  <a:lnTo>
                    <a:pt x="0" y="743204"/>
                  </a:lnTo>
                  <a:close/>
                </a:path>
                <a:path w="956944" h="2758440">
                  <a:moveTo>
                    <a:pt x="0" y="743331"/>
                  </a:moveTo>
                  <a:lnTo>
                    <a:pt x="213233" y="743331"/>
                  </a:lnTo>
                  <a:lnTo>
                    <a:pt x="956564" y="0"/>
                  </a:lnTo>
                </a:path>
                <a:path w="956944" h="2758440">
                  <a:moveTo>
                    <a:pt x="213360" y="743712"/>
                  </a:moveTo>
                  <a:lnTo>
                    <a:pt x="213360" y="2758313"/>
                  </a:lnTo>
                </a:path>
              </a:pathLst>
            </a:custGeom>
            <a:ln w="18288">
              <a:solidFill>
                <a:srgbClr val="000000"/>
              </a:solidFill>
            </a:ln>
          </p:spPr>
          <p:txBody>
            <a:bodyPr wrap="square" lIns="0" tIns="0" rIns="0" bIns="0" rtlCol="0"/>
            <a:lstStyle/>
            <a:p>
              <a:endParaRPr/>
            </a:p>
          </p:txBody>
        </p:sp>
      </p:grpSp>
      <p:sp>
        <p:nvSpPr>
          <p:cNvPr id="12" name="object 12"/>
          <p:cNvSpPr/>
          <p:nvPr/>
        </p:nvSpPr>
        <p:spPr>
          <a:xfrm>
            <a:off x="3971544" y="3415284"/>
            <a:ext cx="2352675" cy="30480"/>
          </a:xfrm>
          <a:custGeom>
            <a:avLst/>
            <a:gdLst/>
            <a:ahLst/>
            <a:cxnLst/>
            <a:rect l="l" t="t" r="r" b="b"/>
            <a:pathLst>
              <a:path w="2352675" h="30479">
                <a:moveTo>
                  <a:pt x="0" y="15239"/>
                </a:moveTo>
                <a:lnTo>
                  <a:pt x="2308605" y="15239"/>
                </a:lnTo>
              </a:path>
              <a:path w="2352675" h="30479">
                <a:moveTo>
                  <a:pt x="2308859" y="30225"/>
                </a:moveTo>
                <a:lnTo>
                  <a:pt x="2352420" y="15112"/>
                </a:lnTo>
                <a:lnTo>
                  <a:pt x="2308859" y="0"/>
                </a:lnTo>
                <a:lnTo>
                  <a:pt x="2308859" y="30225"/>
                </a:lnTo>
                <a:close/>
              </a:path>
            </a:pathLst>
          </a:custGeom>
          <a:ln w="9144">
            <a:solidFill>
              <a:srgbClr val="666666"/>
            </a:solidFill>
          </a:ln>
        </p:spPr>
        <p:txBody>
          <a:bodyPr wrap="square" lIns="0" tIns="0" rIns="0" bIns="0" rtlCol="0"/>
          <a:lstStyle/>
          <a:p>
            <a:endParaRPr/>
          </a:p>
        </p:txBody>
      </p:sp>
      <p:grpSp>
        <p:nvGrpSpPr>
          <p:cNvPr id="13" name="object 13"/>
          <p:cNvGrpSpPr/>
          <p:nvPr/>
        </p:nvGrpSpPr>
        <p:grpSpPr>
          <a:xfrm>
            <a:off x="7443216" y="2039111"/>
            <a:ext cx="975360" cy="2776220"/>
            <a:chOff x="7443216" y="2039111"/>
            <a:chExt cx="975360" cy="2776220"/>
          </a:xfrm>
        </p:grpSpPr>
        <p:sp>
          <p:nvSpPr>
            <p:cNvPr id="14" name="object 14"/>
            <p:cNvSpPr/>
            <p:nvPr/>
          </p:nvSpPr>
          <p:spPr>
            <a:xfrm>
              <a:off x="7452360" y="2912363"/>
              <a:ext cx="92710" cy="1894205"/>
            </a:xfrm>
            <a:custGeom>
              <a:avLst/>
              <a:gdLst/>
              <a:ahLst/>
              <a:cxnLst/>
              <a:rect l="l" t="t" r="r" b="b"/>
              <a:pathLst>
                <a:path w="92709" h="1894204">
                  <a:moveTo>
                    <a:pt x="92477" y="0"/>
                  </a:moveTo>
                  <a:lnTo>
                    <a:pt x="0" y="0"/>
                  </a:lnTo>
                  <a:lnTo>
                    <a:pt x="0" y="1893824"/>
                  </a:lnTo>
                  <a:lnTo>
                    <a:pt x="92477" y="1893824"/>
                  </a:lnTo>
                  <a:lnTo>
                    <a:pt x="92477" y="0"/>
                  </a:lnTo>
                  <a:close/>
                </a:path>
              </a:pathLst>
            </a:custGeom>
            <a:solidFill>
              <a:srgbClr val="D7E9D2"/>
            </a:solidFill>
          </p:spPr>
          <p:txBody>
            <a:bodyPr wrap="square" lIns="0" tIns="0" rIns="0" bIns="0" rtlCol="0"/>
            <a:lstStyle/>
            <a:p>
              <a:endParaRPr/>
            </a:p>
          </p:txBody>
        </p:sp>
        <p:sp>
          <p:nvSpPr>
            <p:cNvPr id="15" name="object 15"/>
            <p:cNvSpPr/>
            <p:nvPr/>
          </p:nvSpPr>
          <p:spPr>
            <a:xfrm>
              <a:off x="7452360" y="2048255"/>
              <a:ext cx="956944" cy="2758440"/>
            </a:xfrm>
            <a:custGeom>
              <a:avLst/>
              <a:gdLst/>
              <a:ahLst/>
              <a:cxnLst/>
              <a:rect l="l" t="t" r="r" b="b"/>
              <a:pathLst>
                <a:path w="956945" h="2758440">
                  <a:moveTo>
                    <a:pt x="0" y="864235"/>
                  </a:moveTo>
                  <a:lnTo>
                    <a:pt x="864235" y="0"/>
                  </a:lnTo>
                  <a:lnTo>
                    <a:pt x="956564" y="0"/>
                  </a:lnTo>
                  <a:lnTo>
                    <a:pt x="956564" y="1893697"/>
                  </a:lnTo>
                  <a:lnTo>
                    <a:pt x="92201" y="2757932"/>
                  </a:lnTo>
                  <a:lnTo>
                    <a:pt x="0" y="2757932"/>
                  </a:lnTo>
                  <a:lnTo>
                    <a:pt x="0" y="864235"/>
                  </a:lnTo>
                  <a:close/>
                </a:path>
                <a:path w="956945" h="2758440">
                  <a:moveTo>
                    <a:pt x="0" y="864108"/>
                  </a:moveTo>
                  <a:lnTo>
                    <a:pt x="92201" y="864108"/>
                  </a:lnTo>
                  <a:lnTo>
                    <a:pt x="956564" y="0"/>
                  </a:lnTo>
                </a:path>
                <a:path w="956945" h="2758440">
                  <a:moveTo>
                    <a:pt x="92964" y="864108"/>
                  </a:moveTo>
                  <a:lnTo>
                    <a:pt x="92964" y="2757932"/>
                  </a:lnTo>
                </a:path>
              </a:pathLst>
            </a:custGeom>
            <a:ln w="18288">
              <a:solidFill>
                <a:srgbClr val="000000"/>
              </a:solidFill>
            </a:ln>
          </p:spPr>
          <p:txBody>
            <a:bodyPr wrap="square" lIns="0" tIns="0" rIns="0" bIns="0" rtlCol="0"/>
            <a:lstStyle/>
            <a:p>
              <a:endParaRPr/>
            </a:p>
          </p:txBody>
        </p:sp>
      </p:grpSp>
      <p:sp>
        <p:nvSpPr>
          <p:cNvPr id="16" name="object 16"/>
          <p:cNvSpPr txBox="1"/>
          <p:nvPr/>
        </p:nvSpPr>
        <p:spPr>
          <a:xfrm>
            <a:off x="7123556" y="1667636"/>
            <a:ext cx="1740535"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Arial"/>
                <a:cs typeface="Arial"/>
              </a:rPr>
              <a:t>activation</a:t>
            </a:r>
            <a:r>
              <a:rPr sz="1800" b="1" spc="-85" dirty="0">
                <a:latin typeface="Arial"/>
                <a:cs typeface="Arial"/>
              </a:rPr>
              <a:t> </a:t>
            </a:r>
            <a:r>
              <a:rPr sz="1800" b="1" spc="-5" dirty="0">
                <a:latin typeface="Arial"/>
                <a:cs typeface="Arial"/>
              </a:rPr>
              <a:t>maps</a:t>
            </a:r>
            <a:endParaRPr sz="1800">
              <a:latin typeface="Arial"/>
              <a:cs typeface="Arial"/>
            </a:endParaRPr>
          </a:p>
        </p:txBody>
      </p:sp>
      <p:sp>
        <p:nvSpPr>
          <p:cNvPr id="17" name="object 17"/>
          <p:cNvSpPr txBox="1"/>
          <p:nvPr/>
        </p:nvSpPr>
        <p:spPr>
          <a:xfrm>
            <a:off x="7410957" y="4820539"/>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1</a:t>
            </a:r>
            <a:endParaRPr sz="1800">
              <a:latin typeface="Arial"/>
              <a:cs typeface="Arial"/>
            </a:endParaRPr>
          </a:p>
        </p:txBody>
      </p:sp>
      <p:sp>
        <p:nvSpPr>
          <p:cNvPr id="18" name="object 18"/>
          <p:cNvSpPr txBox="1"/>
          <p:nvPr/>
        </p:nvSpPr>
        <p:spPr>
          <a:xfrm>
            <a:off x="8078851" y="4364482"/>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28</a:t>
            </a:r>
            <a:endParaRPr sz="1800">
              <a:latin typeface="Arial"/>
              <a:cs typeface="Arial"/>
            </a:endParaRPr>
          </a:p>
        </p:txBody>
      </p:sp>
      <p:sp>
        <p:nvSpPr>
          <p:cNvPr id="19" name="object 19"/>
          <p:cNvSpPr txBox="1"/>
          <p:nvPr/>
        </p:nvSpPr>
        <p:spPr>
          <a:xfrm>
            <a:off x="8492997" y="2953258"/>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28</a:t>
            </a:r>
            <a:endParaRPr sz="1800">
              <a:latin typeface="Arial"/>
              <a:cs typeface="Arial"/>
            </a:endParaRPr>
          </a:p>
        </p:txBody>
      </p:sp>
      <p:sp>
        <p:nvSpPr>
          <p:cNvPr id="20" name="object 20"/>
          <p:cNvSpPr txBox="1"/>
          <p:nvPr/>
        </p:nvSpPr>
        <p:spPr>
          <a:xfrm>
            <a:off x="3915536" y="3627246"/>
            <a:ext cx="2399030" cy="577215"/>
          </a:xfrm>
          <a:prstGeom prst="rect">
            <a:avLst/>
          </a:prstGeom>
        </p:spPr>
        <p:txBody>
          <a:bodyPr vert="horz" wrap="square" lIns="0" tIns="9525" rIns="0" bIns="0" rtlCol="0">
            <a:spAutoFit/>
          </a:bodyPr>
          <a:lstStyle/>
          <a:p>
            <a:pPr marL="12700" marR="5080">
              <a:lnSpc>
                <a:spcPct val="101099"/>
              </a:lnSpc>
              <a:spcBef>
                <a:spcPts val="75"/>
              </a:spcBef>
            </a:pPr>
            <a:r>
              <a:rPr sz="1800" spc="-5" dirty="0">
                <a:latin typeface="Arial"/>
                <a:cs typeface="Arial"/>
              </a:rPr>
              <a:t>convolve (slide) over</a:t>
            </a:r>
            <a:r>
              <a:rPr sz="1800" spc="-114" dirty="0">
                <a:latin typeface="Arial"/>
                <a:cs typeface="Arial"/>
              </a:rPr>
              <a:t> </a:t>
            </a:r>
            <a:r>
              <a:rPr sz="1800" spc="-5" dirty="0">
                <a:latin typeface="Arial"/>
                <a:cs typeface="Arial"/>
              </a:rPr>
              <a:t>all  spatial</a:t>
            </a:r>
            <a:r>
              <a:rPr sz="1800" spc="-75" dirty="0">
                <a:latin typeface="Arial"/>
                <a:cs typeface="Arial"/>
              </a:rPr>
              <a:t> </a:t>
            </a:r>
            <a:r>
              <a:rPr sz="1800" spc="-5" dirty="0">
                <a:latin typeface="Arial"/>
                <a:cs typeface="Arial"/>
              </a:rPr>
              <a:t>locations</a:t>
            </a:r>
            <a:endParaRPr sz="1800">
              <a:latin typeface="Arial"/>
              <a:cs typeface="Arial"/>
            </a:endParaRPr>
          </a:p>
        </p:txBody>
      </p:sp>
      <p:sp>
        <p:nvSpPr>
          <p:cNvPr id="21" name="object 21"/>
          <p:cNvSpPr txBox="1"/>
          <p:nvPr/>
        </p:nvSpPr>
        <p:spPr>
          <a:xfrm>
            <a:off x="4373626" y="847725"/>
            <a:ext cx="374332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consider </a:t>
            </a:r>
            <a:r>
              <a:rPr sz="2400" dirty="0">
                <a:latin typeface="Calibri"/>
                <a:cs typeface="Calibri"/>
              </a:rPr>
              <a:t>a </a:t>
            </a:r>
            <a:r>
              <a:rPr sz="2400" spc="-10" dirty="0">
                <a:latin typeface="Calibri"/>
                <a:cs typeface="Calibri"/>
              </a:rPr>
              <a:t>second, </a:t>
            </a:r>
            <a:r>
              <a:rPr sz="2400" spc="-10" dirty="0">
                <a:solidFill>
                  <a:srgbClr val="38751C"/>
                </a:solidFill>
                <a:latin typeface="Calibri"/>
                <a:cs typeface="Calibri"/>
              </a:rPr>
              <a:t>green</a:t>
            </a:r>
            <a:r>
              <a:rPr sz="2400" spc="-125" dirty="0">
                <a:solidFill>
                  <a:srgbClr val="38751C"/>
                </a:solidFill>
                <a:latin typeface="Calibri"/>
                <a:cs typeface="Calibri"/>
              </a:rPr>
              <a:t> </a:t>
            </a:r>
            <a:r>
              <a:rPr sz="2400" spc="-10" dirty="0">
                <a:latin typeface="Calibri"/>
                <a:cs typeface="Calibri"/>
              </a:rPr>
              <a:t>filter</a:t>
            </a:r>
            <a:endParaRPr sz="2400">
              <a:latin typeface="Calibri"/>
              <a:cs typeface="Calibri"/>
            </a:endParaRPr>
          </a:p>
        </p:txBody>
      </p:sp>
      <p:sp>
        <p:nvSpPr>
          <p:cNvPr id="22" name="object 22"/>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13103" y="1810511"/>
            <a:ext cx="975360" cy="2776220"/>
            <a:chOff x="1213103" y="1810511"/>
            <a:chExt cx="975360" cy="2776220"/>
          </a:xfrm>
        </p:grpSpPr>
        <p:sp>
          <p:nvSpPr>
            <p:cNvPr id="3" name="object 3"/>
            <p:cNvSpPr/>
            <p:nvPr/>
          </p:nvSpPr>
          <p:spPr>
            <a:xfrm>
              <a:off x="1222247" y="2563367"/>
              <a:ext cx="213360" cy="2014855"/>
            </a:xfrm>
            <a:custGeom>
              <a:avLst/>
              <a:gdLst/>
              <a:ahLst/>
              <a:cxnLst/>
              <a:rect l="l" t="t" r="r" b="b"/>
              <a:pathLst>
                <a:path w="213359" h="2014854">
                  <a:moveTo>
                    <a:pt x="213169" y="0"/>
                  </a:moveTo>
                  <a:lnTo>
                    <a:pt x="0" y="0"/>
                  </a:lnTo>
                  <a:lnTo>
                    <a:pt x="0" y="2014600"/>
                  </a:lnTo>
                  <a:lnTo>
                    <a:pt x="213169" y="2014600"/>
                  </a:lnTo>
                  <a:lnTo>
                    <a:pt x="213169" y="0"/>
                  </a:lnTo>
                  <a:close/>
                </a:path>
              </a:pathLst>
            </a:custGeom>
            <a:solidFill>
              <a:srgbClr val="F4CCCC">
                <a:alpha val="51763"/>
              </a:srgbClr>
            </a:solidFill>
          </p:spPr>
          <p:txBody>
            <a:bodyPr wrap="square" lIns="0" tIns="0" rIns="0" bIns="0" rtlCol="0"/>
            <a:lstStyle/>
            <a:p>
              <a:endParaRPr/>
            </a:p>
          </p:txBody>
        </p:sp>
        <p:sp>
          <p:nvSpPr>
            <p:cNvPr id="4" name="object 4"/>
            <p:cNvSpPr/>
            <p:nvPr/>
          </p:nvSpPr>
          <p:spPr>
            <a:xfrm>
              <a:off x="1222247" y="1819655"/>
              <a:ext cx="956944" cy="2758440"/>
            </a:xfrm>
            <a:custGeom>
              <a:avLst/>
              <a:gdLst/>
              <a:ahLst/>
              <a:cxnLst/>
              <a:rect l="l" t="t" r="r" b="b"/>
              <a:pathLst>
                <a:path w="956944" h="2758440">
                  <a:moveTo>
                    <a:pt x="0" y="743204"/>
                  </a:moveTo>
                  <a:lnTo>
                    <a:pt x="743331" y="0"/>
                  </a:lnTo>
                  <a:lnTo>
                    <a:pt x="956564" y="0"/>
                  </a:lnTo>
                  <a:lnTo>
                    <a:pt x="956564" y="2014728"/>
                  </a:lnTo>
                  <a:lnTo>
                    <a:pt x="213233" y="2757932"/>
                  </a:lnTo>
                  <a:lnTo>
                    <a:pt x="0" y="2757932"/>
                  </a:lnTo>
                  <a:lnTo>
                    <a:pt x="0" y="743204"/>
                  </a:lnTo>
                  <a:close/>
                </a:path>
                <a:path w="956944" h="2758440">
                  <a:moveTo>
                    <a:pt x="0" y="743331"/>
                  </a:moveTo>
                  <a:lnTo>
                    <a:pt x="213233" y="743331"/>
                  </a:lnTo>
                  <a:lnTo>
                    <a:pt x="956564" y="0"/>
                  </a:lnTo>
                </a:path>
                <a:path w="956944" h="2758440">
                  <a:moveTo>
                    <a:pt x="213360" y="743712"/>
                  </a:moveTo>
                  <a:lnTo>
                    <a:pt x="213360" y="2758313"/>
                  </a:lnTo>
                </a:path>
              </a:pathLst>
            </a:custGeom>
            <a:ln w="18288">
              <a:solidFill>
                <a:srgbClr val="000000"/>
              </a:solidFill>
            </a:ln>
          </p:spPr>
          <p:txBody>
            <a:bodyPr wrap="square" lIns="0" tIns="0" rIns="0" bIns="0" rtlCol="0"/>
            <a:lstStyle/>
            <a:p>
              <a:endParaRPr/>
            </a:p>
          </p:txBody>
        </p:sp>
      </p:grpSp>
      <p:grpSp>
        <p:nvGrpSpPr>
          <p:cNvPr id="5" name="object 5"/>
          <p:cNvGrpSpPr/>
          <p:nvPr/>
        </p:nvGrpSpPr>
        <p:grpSpPr>
          <a:xfrm>
            <a:off x="5693600" y="1810448"/>
            <a:ext cx="1124585" cy="2776855"/>
            <a:chOff x="5693600" y="1810448"/>
            <a:chExt cx="1124585" cy="2776855"/>
          </a:xfrm>
        </p:grpSpPr>
        <p:sp>
          <p:nvSpPr>
            <p:cNvPr id="6" name="object 6"/>
            <p:cNvSpPr/>
            <p:nvPr/>
          </p:nvSpPr>
          <p:spPr>
            <a:xfrm>
              <a:off x="5702808" y="2683763"/>
              <a:ext cx="92710" cy="1894205"/>
            </a:xfrm>
            <a:custGeom>
              <a:avLst/>
              <a:gdLst/>
              <a:ahLst/>
              <a:cxnLst/>
              <a:rect l="l" t="t" r="r" b="b"/>
              <a:pathLst>
                <a:path w="92710" h="1894204">
                  <a:moveTo>
                    <a:pt x="92476" y="0"/>
                  </a:moveTo>
                  <a:lnTo>
                    <a:pt x="0" y="0"/>
                  </a:lnTo>
                  <a:lnTo>
                    <a:pt x="0" y="1893824"/>
                  </a:lnTo>
                  <a:lnTo>
                    <a:pt x="92476" y="1893824"/>
                  </a:lnTo>
                  <a:lnTo>
                    <a:pt x="92476" y="0"/>
                  </a:lnTo>
                  <a:close/>
                </a:path>
              </a:pathLst>
            </a:custGeom>
            <a:solidFill>
              <a:srgbClr val="C7DAF7"/>
            </a:solidFill>
          </p:spPr>
          <p:txBody>
            <a:bodyPr wrap="square" lIns="0" tIns="0" rIns="0" bIns="0" rtlCol="0"/>
            <a:lstStyle/>
            <a:p>
              <a:endParaRPr/>
            </a:p>
          </p:txBody>
        </p:sp>
        <p:sp>
          <p:nvSpPr>
            <p:cNvPr id="7" name="object 7"/>
            <p:cNvSpPr/>
            <p:nvPr/>
          </p:nvSpPr>
          <p:spPr>
            <a:xfrm>
              <a:off x="5702808" y="1819655"/>
              <a:ext cx="956944" cy="2758440"/>
            </a:xfrm>
            <a:custGeom>
              <a:avLst/>
              <a:gdLst/>
              <a:ahLst/>
              <a:cxnLst/>
              <a:rect l="l" t="t" r="r" b="b"/>
              <a:pathLst>
                <a:path w="956945" h="2758440">
                  <a:moveTo>
                    <a:pt x="0" y="864235"/>
                  </a:moveTo>
                  <a:lnTo>
                    <a:pt x="864235" y="0"/>
                  </a:lnTo>
                  <a:lnTo>
                    <a:pt x="956563" y="0"/>
                  </a:lnTo>
                  <a:lnTo>
                    <a:pt x="956563" y="1893697"/>
                  </a:lnTo>
                  <a:lnTo>
                    <a:pt x="92201" y="2757932"/>
                  </a:lnTo>
                  <a:lnTo>
                    <a:pt x="0" y="2757932"/>
                  </a:lnTo>
                  <a:lnTo>
                    <a:pt x="0" y="864235"/>
                  </a:lnTo>
                  <a:close/>
                </a:path>
                <a:path w="956945" h="2758440">
                  <a:moveTo>
                    <a:pt x="0" y="864108"/>
                  </a:moveTo>
                  <a:lnTo>
                    <a:pt x="92201" y="864108"/>
                  </a:lnTo>
                  <a:lnTo>
                    <a:pt x="956563" y="0"/>
                  </a:lnTo>
                </a:path>
                <a:path w="956945" h="2758440">
                  <a:moveTo>
                    <a:pt x="92963" y="864108"/>
                  </a:moveTo>
                  <a:lnTo>
                    <a:pt x="92963" y="2757932"/>
                  </a:lnTo>
                </a:path>
              </a:pathLst>
            </a:custGeom>
            <a:ln w="18288">
              <a:solidFill>
                <a:srgbClr val="000000"/>
              </a:solidFill>
            </a:ln>
          </p:spPr>
          <p:txBody>
            <a:bodyPr wrap="square" lIns="0" tIns="0" rIns="0" bIns="0" rtlCol="0"/>
            <a:lstStyle/>
            <a:p>
              <a:endParaRPr/>
            </a:p>
          </p:txBody>
        </p:sp>
        <p:sp>
          <p:nvSpPr>
            <p:cNvPr id="8" name="object 8"/>
            <p:cNvSpPr/>
            <p:nvPr/>
          </p:nvSpPr>
          <p:spPr>
            <a:xfrm>
              <a:off x="5852160" y="2683763"/>
              <a:ext cx="92710" cy="1894205"/>
            </a:xfrm>
            <a:custGeom>
              <a:avLst/>
              <a:gdLst/>
              <a:ahLst/>
              <a:cxnLst/>
              <a:rect l="l" t="t" r="r" b="b"/>
              <a:pathLst>
                <a:path w="92710" h="1894204">
                  <a:moveTo>
                    <a:pt x="92476" y="0"/>
                  </a:moveTo>
                  <a:lnTo>
                    <a:pt x="0" y="0"/>
                  </a:lnTo>
                  <a:lnTo>
                    <a:pt x="0" y="1893824"/>
                  </a:lnTo>
                  <a:lnTo>
                    <a:pt x="92476" y="1893824"/>
                  </a:lnTo>
                  <a:lnTo>
                    <a:pt x="92476" y="0"/>
                  </a:lnTo>
                  <a:close/>
                </a:path>
              </a:pathLst>
            </a:custGeom>
            <a:solidFill>
              <a:srgbClr val="D7E9D2"/>
            </a:solidFill>
          </p:spPr>
          <p:txBody>
            <a:bodyPr wrap="square" lIns="0" tIns="0" rIns="0" bIns="0" rtlCol="0"/>
            <a:lstStyle/>
            <a:p>
              <a:endParaRPr/>
            </a:p>
          </p:txBody>
        </p:sp>
        <p:sp>
          <p:nvSpPr>
            <p:cNvPr id="9" name="object 9"/>
            <p:cNvSpPr/>
            <p:nvPr/>
          </p:nvSpPr>
          <p:spPr>
            <a:xfrm>
              <a:off x="5852160" y="1819655"/>
              <a:ext cx="956944" cy="2758440"/>
            </a:xfrm>
            <a:custGeom>
              <a:avLst/>
              <a:gdLst/>
              <a:ahLst/>
              <a:cxnLst/>
              <a:rect l="l" t="t" r="r" b="b"/>
              <a:pathLst>
                <a:path w="956945" h="2758440">
                  <a:moveTo>
                    <a:pt x="0" y="864235"/>
                  </a:moveTo>
                  <a:lnTo>
                    <a:pt x="864235" y="0"/>
                  </a:lnTo>
                  <a:lnTo>
                    <a:pt x="956563" y="0"/>
                  </a:lnTo>
                  <a:lnTo>
                    <a:pt x="956563" y="1893697"/>
                  </a:lnTo>
                  <a:lnTo>
                    <a:pt x="92201" y="2757932"/>
                  </a:lnTo>
                  <a:lnTo>
                    <a:pt x="0" y="2757932"/>
                  </a:lnTo>
                  <a:lnTo>
                    <a:pt x="0" y="864235"/>
                  </a:lnTo>
                  <a:close/>
                </a:path>
                <a:path w="956945" h="2758440">
                  <a:moveTo>
                    <a:pt x="0" y="864108"/>
                  </a:moveTo>
                  <a:lnTo>
                    <a:pt x="92201" y="864108"/>
                  </a:lnTo>
                  <a:lnTo>
                    <a:pt x="956563" y="0"/>
                  </a:lnTo>
                </a:path>
                <a:path w="956945" h="2758440">
                  <a:moveTo>
                    <a:pt x="92963" y="864108"/>
                  </a:moveTo>
                  <a:lnTo>
                    <a:pt x="92963" y="2757932"/>
                  </a:lnTo>
                </a:path>
              </a:pathLst>
            </a:custGeom>
            <a:ln w="18288">
              <a:solidFill>
                <a:srgbClr val="000000"/>
              </a:solidFill>
            </a:ln>
          </p:spPr>
          <p:txBody>
            <a:bodyPr wrap="square" lIns="0" tIns="0" rIns="0" bIns="0" rtlCol="0"/>
            <a:lstStyle/>
            <a:p>
              <a:endParaRPr/>
            </a:p>
          </p:txBody>
        </p:sp>
      </p:grpSp>
      <p:sp>
        <p:nvSpPr>
          <p:cNvPr id="10" name="object 10"/>
          <p:cNvSpPr txBox="1"/>
          <p:nvPr/>
        </p:nvSpPr>
        <p:spPr>
          <a:xfrm>
            <a:off x="1907285" y="4178300"/>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32</a:t>
            </a:r>
            <a:endParaRPr sz="1800">
              <a:latin typeface="Arial"/>
              <a:cs typeface="Arial"/>
            </a:endParaRPr>
          </a:p>
        </p:txBody>
      </p:sp>
      <p:sp>
        <p:nvSpPr>
          <p:cNvPr id="11" name="object 11"/>
          <p:cNvSpPr txBox="1"/>
          <p:nvPr/>
        </p:nvSpPr>
        <p:spPr>
          <a:xfrm>
            <a:off x="1236675" y="4569967"/>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3</a:t>
            </a:r>
            <a:endParaRPr sz="1800">
              <a:latin typeface="Arial"/>
              <a:cs typeface="Arial"/>
            </a:endParaRPr>
          </a:p>
        </p:txBody>
      </p:sp>
      <p:sp>
        <p:nvSpPr>
          <p:cNvPr id="12" name="object 12"/>
          <p:cNvSpPr/>
          <p:nvPr/>
        </p:nvSpPr>
        <p:spPr>
          <a:xfrm>
            <a:off x="2828544" y="3186683"/>
            <a:ext cx="2352675" cy="30480"/>
          </a:xfrm>
          <a:custGeom>
            <a:avLst/>
            <a:gdLst/>
            <a:ahLst/>
            <a:cxnLst/>
            <a:rect l="l" t="t" r="r" b="b"/>
            <a:pathLst>
              <a:path w="2352675" h="30480">
                <a:moveTo>
                  <a:pt x="0" y="15239"/>
                </a:moveTo>
                <a:lnTo>
                  <a:pt x="2308606" y="15239"/>
                </a:lnTo>
              </a:path>
              <a:path w="2352675" h="30480">
                <a:moveTo>
                  <a:pt x="2308860" y="30225"/>
                </a:moveTo>
                <a:lnTo>
                  <a:pt x="2352421" y="15112"/>
                </a:lnTo>
                <a:lnTo>
                  <a:pt x="2308860" y="0"/>
                </a:lnTo>
                <a:lnTo>
                  <a:pt x="2308860" y="30225"/>
                </a:lnTo>
                <a:close/>
              </a:path>
            </a:pathLst>
          </a:custGeom>
          <a:ln w="9144">
            <a:solidFill>
              <a:srgbClr val="666666"/>
            </a:solidFill>
          </a:ln>
        </p:spPr>
        <p:txBody>
          <a:bodyPr wrap="square" lIns="0" tIns="0" rIns="0" bIns="0" rtlCol="0"/>
          <a:lstStyle/>
          <a:p>
            <a:endParaRPr/>
          </a:p>
        </p:txBody>
      </p:sp>
      <p:sp>
        <p:nvSpPr>
          <p:cNvPr id="13" name="object 13"/>
          <p:cNvSpPr txBox="1"/>
          <p:nvPr/>
        </p:nvSpPr>
        <p:spPr>
          <a:xfrm>
            <a:off x="6039358" y="4591253"/>
            <a:ext cx="15303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6</a:t>
            </a:r>
            <a:endParaRPr sz="1800">
              <a:latin typeface="Arial"/>
              <a:cs typeface="Arial"/>
            </a:endParaRPr>
          </a:p>
        </p:txBody>
      </p:sp>
      <p:sp>
        <p:nvSpPr>
          <p:cNvPr id="14" name="object 14"/>
          <p:cNvSpPr txBox="1"/>
          <p:nvPr/>
        </p:nvSpPr>
        <p:spPr>
          <a:xfrm>
            <a:off x="7094981" y="4155185"/>
            <a:ext cx="2794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28</a:t>
            </a:r>
            <a:endParaRPr sz="1800">
              <a:latin typeface="Arial"/>
              <a:cs typeface="Arial"/>
            </a:endParaRPr>
          </a:p>
        </p:txBody>
      </p:sp>
      <p:sp>
        <p:nvSpPr>
          <p:cNvPr id="15" name="object 15"/>
          <p:cNvSpPr txBox="1"/>
          <p:nvPr/>
        </p:nvSpPr>
        <p:spPr>
          <a:xfrm>
            <a:off x="900175" y="913491"/>
            <a:ext cx="7480934" cy="2658110"/>
          </a:xfrm>
          <a:prstGeom prst="rect">
            <a:avLst/>
          </a:prstGeom>
        </p:spPr>
        <p:txBody>
          <a:bodyPr vert="horz" wrap="square" lIns="0" tIns="128905" rIns="0" bIns="0" rtlCol="0">
            <a:spAutoFit/>
          </a:bodyPr>
          <a:lstStyle/>
          <a:p>
            <a:pPr marL="12700">
              <a:lnSpc>
                <a:spcPct val="100000"/>
              </a:lnSpc>
              <a:spcBef>
                <a:spcPts val="1015"/>
              </a:spcBef>
            </a:pPr>
            <a:r>
              <a:rPr sz="2000" spc="-10" dirty="0">
                <a:latin typeface="Calibri"/>
                <a:cs typeface="Calibri"/>
              </a:rPr>
              <a:t>For example, </a:t>
            </a:r>
            <a:r>
              <a:rPr sz="2000" dirty="0">
                <a:latin typeface="Calibri"/>
                <a:cs typeface="Calibri"/>
              </a:rPr>
              <a:t>if </a:t>
            </a:r>
            <a:r>
              <a:rPr sz="2000" spc="-10" dirty="0">
                <a:latin typeface="Calibri"/>
                <a:cs typeface="Calibri"/>
              </a:rPr>
              <a:t>we </a:t>
            </a:r>
            <a:r>
              <a:rPr sz="2000" spc="-5" dirty="0">
                <a:latin typeface="Calibri"/>
                <a:cs typeface="Calibri"/>
              </a:rPr>
              <a:t>had </a:t>
            </a:r>
            <a:r>
              <a:rPr sz="2000" dirty="0">
                <a:latin typeface="Calibri"/>
                <a:cs typeface="Calibri"/>
              </a:rPr>
              <a:t>6 5x5 </a:t>
            </a:r>
            <a:r>
              <a:rPr sz="2000" spc="-15" dirty="0">
                <a:latin typeface="Calibri"/>
                <a:cs typeface="Calibri"/>
              </a:rPr>
              <a:t>filters, </a:t>
            </a:r>
            <a:r>
              <a:rPr sz="2000" spc="-5" dirty="0">
                <a:latin typeface="Calibri"/>
                <a:cs typeface="Calibri"/>
              </a:rPr>
              <a:t>we’ll </a:t>
            </a:r>
            <a:r>
              <a:rPr sz="2000" spc="-10" dirty="0">
                <a:latin typeface="Calibri"/>
                <a:cs typeface="Calibri"/>
              </a:rPr>
              <a:t>get </a:t>
            </a:r>
            <a:r>
              <a:rPr sz="2000" dirty="0">
                <a:latin typeface="Calibri"/>
                <a:cs typeface="Calibri"/>
              </a:rPr>
              <a:t>6 </a:t>
            </a:r>
            <a:r>
              <a:rPr sz="2000" spc="-15" dirty="0">
                <a:latin typeface="Calibri"/>
                <a:cs typeface="Calibri"/>
              </a:rPr>
              <a:t>separate </a:t>
            </a:r>
            <a:r>
              <a:rPr sz="2000" spc="-5" dirty="0">
                <a:latin typeface="Calibri"/>
                <a:cs typeface="Calibri"/>
              </a:rPr>
              <a:t>activation</a:t>
            </a:r>
            <a:r>
              <a:rPr sz="2000" spc="-75" dirty="0">
                <a:latin typeface="Calibri"/>
                <a:cs typeface="Calibri"/>
              </a:rPr>
              <a:t> </a:t>
            </a:r>
            <a:r>
              <a:rPr sz="2000" spc="-5" dirty="0">
                <a:latin typeface="Calibri"/>
                <a:cs typeface="Calibri"/>
              </a:rPr>
              <a:t>maps:</a:t>
            </a:r>
            <a:endParaRPr sz="2000">
              <a:latin typeface="Calibri"/>
              <a:cs typeface="Calibri"/>
            </a:endParaRPr>
          </a:p>
          <a:p>
            <a:pPr marR="741680" algn="r">
              <a:lnSpc>
                <a:spcPct val="100000"/>
              </a:lnSpc>
              <a:spcBef>
                <a:spcPts val="819"/>
              </a:spcBef>
            </a:pPr>
            <a:r>
              <a:rPr sz="1800" b="1" spc="-10" dirty="0">
                <a:latin typeface="Arial"/>
                <a:cs typeface="Arial"/>
              </a:rPr>
              <a:t>activation</a:t>
            </a:r>
            <a:r>
              <a:rPr sz="1800" b="1" spc="-95" dirty="0">
                <a:latin typeface="Arial"/>
                <a:cs typeface="Arial"/>
              </a:rPr>
              <a:t> </a:t>
            </a:r>
            <a:r>
              <a:rPr sz="1800" b="1" spc="-5" dirty="0">
                <a:latin typeface="Arial"/>
                <a:cs typeface="Arial"/>
              </a:rPr>
              <a:t>maps</a:t>
            </a:r>
            <a:endParaRPr sz="1800">
              <a:latin typeface="Arial"/>
              <a:cs typeface="Arial"/>
            </a:endParaRPr>
          </a:p>
          <a:p>
            <a:pPr>
              <a:lnSpc>
                <a:spcPct val="100000"/>
              </a:lnSpc>
              <a:spcBef>
                <a:spcPts val="20"/>
              </a:spcBef>
            </a:pPr>
            <a:endParaRPr sz="2750">
              <a:latin typeface="Arial"/>
              <a:cs typeface="Arial"/>
            </a:endParaRPr>
          </a:p>
          <a:p>
            <a:pPr marL="1384300">
              <a:lnSpc>
                <a:spcPct val="100000"/>
              </a:lnSpc>
            </a:pPr>
            <a:r>
              <a:rPr sz="1800" spc="-10" dirty="0">
                <a:latin typeface="Arial"/>
                <a:cs typeface="Arial"/>
              </a:rPr>
              <a:t>32</a:t>
            </a:r>
            <a:endParaRPr sz="1800">
              <a:latin typeface="Arial"/>
              <a:cs typeface="Arial"/>
            </a:endParaRPr>
          </a:p>
          <a:p>
            <a:pPr marR="509905" algn="r">
              <a:lnSpc>
                <a:spcPct val="100000"/>
              </a:lnSpc>
              <a:spcBef>
                <a:spcPts val="1500"/>
              </a:spcBef>
            </a:pPr>
            <a:r>
              <a:rPr sz="1800" spc="-10" dirty="0">
                <a:latin typeface="Arial"/>
                <a:cs typeface="Arial"/>
              </a:rPr>
              <a:t>28</a:t>
            </a:r>
            <a:endParaRPr sz="1800">
              <a:latin typeface="Arial"/>
              <a:cs typeface="Arial"/>
            </a:endParaRPr>
          </a:p>
          <a:p>
            <a:pPr>
              <a:lnSpc>
                <a:spcPct val="100000"/>
              </a:lnSpc>
              <a:spcBef>
                <a:spcPts val="45"/>
              </a:spcBef>
            </a:pPr>
            <a:endParaRPr sz="2800">
              <a:latin typeface="Arial"/>
              <a:cs typeface="Arial"/>
            </a:endParaRPr>
          </a:p>
          <a:p>
            <a:pPr marL="2037714">
              <a:lnSpc>
                <a:spcPct val="100000"/>
              </a:lnSpc>
            </a:pPr>
            <a:r>
              <a:rPr sz="1800" spc="-5" dirty="0">
                <a:latin typeface="Arial"/>
                <a:cs typeface="Arial"/>
              </a:rPr>
              <a:t>Convolution</a:t>
            </a:r>
            <a:r>
              <a:rPr sz="1800" spc="-70" dirty="0">
                <a:latin typeface="Arial"/>
                <a:cs typeface="Arial"/>
              </a:rPr>
              <a:t> </a:t>
            </a:r>
            <a:r>
              <a:rPr sz="1800" spc="-10" dirty="0">
                <a:latin typeface="Arial"/>
                <a:cs typeface="Arial"/>
              </a:rPr>
              <a:t>Layer</a:t>
            </a:r>
            <a:endParaRPr sz="1800">
              <a:latin typeface="Arial"/>
              <a:cs typeface="Arial"/>
            </a:endParaRPr>
          </a:p>
        </p:txBody>
      </p:sp>
      <p:grpSp>
        <p:nvGrpSpPr>
          <p:cNvPr id="16" name="object 16"/>
          <p:cNvGrpSpPr/>
          <p:nvPr/>
        </p:nvGrpSpPr>
        <p:grpSpPr>
          <a:xfrm>
            <a:off x="5995415" y="1810511"/>
            <a:ext cx="1432560" cy="2776220"/>
            <a:chOff x="5995415" y="1810511"/>
            <a:chExt cx="1432560" cy="2776220"/>
          </a:xfrm>
        </p:grpSpPr>
        <p:sp>
          <p:nvSpPr>
            <p:cNvPr id="17" name="object 17"/>
            <p:cNvSpPr/>
            <p:nvPr/>
          </p:nvSpPr>
          <p:spPr>
            <a:xfrm>
              <a:off x="6004559" y="2683763"/>
              <a:ext cx="92710" cy="1894205"/>
            </a:xfrm>
            <a:custGeom>
              <a:avLst/>
              <a:gdLst/>
              <a:ahLst/>
              <a:cxnLst/>
              <a:rect l="l" t="t" r="r" b="b"/>
              <a:pathLst>
                <a:path w="92710" h="1894204">
                  <a:moveTo>
                    <a:pt x="92476" y="0"/>
                  </a:moveTo>
                  <a:lnTo>
                    <a:pt x="0" y="0"/>
                  </a:lnTo>
                  <a:lnTo>
                    <a:pt x="0" y="1893824"/>
                  </a:lnTo>
                  <a:lnTo>
                    <a:pt x="92476" y="1893824"/>
                  </a:lnTo>
                  <a:lnTo>
                    <a:pt x="92476" y="0"/>
                  </a:lnTo>
                  <a:close/>
                </a:path>
              </a:pathLst>
            </a:custGeom>
            <a:solidFill>
              <a:srgbClr val="F4CCCC"/>
            </a:solidFill>
          </p:spPr>
          <p:txBody>
            <a:bodyPr wrap="square" lIns="0" tIns="0" rIns="0" bIns="0" rtlCol="0"/>
            <a:lstStyle/>
            <a:p>
              <a:endParaRPr/>
            </a:p>
          </p:txBody>
        </p:sp>
        <p:sp>
          <p:nvSpPr>
            <p:cNvPr id="18" name="object 18"/>
            <p:cNvSpPr/>
            <p:nvPr/>
          </p:nvSpPr>
          <p:spPr>
            <a:xfrm>
              <a:off x="6004559" y="1819655"/>
              <a:ext cx="956944" cy="2758440"/>
            </a:xfrm>
            <a:custGeom>
              <a:avLst/>
              <a:gdLst/>
              <a:ahLst/>
              <a:cxnLst/>
              <a:rect l="l" t="t" r="r" b="b"/>
              <a:pathLst>
                <a:path w="956945" h="2758440">
                  <a:moveTo>
                    <a:pt x="0" y="864235"/>
                  </a:moveTo>
                  <a:lnTo>
                    <a:pt x="864235" y="0"/>
                  </a:lnTo>
                  <a:lnTo>
                    <a:pt x="956563" y="0"/>
                  </a:lnTo>
                  <a:lnTo>
                    <a:pt x="956563" y="1893697"/>
                  </a:lnTo>
                  <a:lnTo>
                    <a:pt x="92201" y="2757932"/>
                  </a:lnTo>
                  <a:lnTo>
                    <a:pt x="0" y="2757932"/>
                  </a:lnTo>
                  <a:lnTo>
                    <a:pt x="0" y="864235"/>
                  </a:lnTo>
                  <a:close/>
                </a:path>
                <a:path w="956945" h="2758440">
                  <a:moveTo>
                    <a:pt x="0" y="864108"/>
                  </a:moveTo>
                  <a:lnTo>
                    <a:pt x="92201" y="864108"/>
                  </a:lnTo>
                  <a:lnTo>
                    <a:pt x="956563" y="0"/>
                  </a:lnTo>
                </a:path>
                <a:path w="956945" h="2758440">
                  <a:moveTo>
                    <a:pt x="92963" y="864108"/>
                  </a:moveTo>
                  <a:lnTo>
                    <a:pt x="92963" y="2757932"/>
                  </a:lnTo>
                </a:path>
              </a:pathLst>
            </a:custGeom>
            <a:ln w="18288">
              <a:solidFill>
                <a:srgbClr val="000000"/>
              </a:solidFill>
            </a:ln>
          </p:spPr>
          <p:txBody>
            <a:bodyPr wrap="square" lIns="0" tIns="0" rIns="0" bIns="0" rtlCol="0"/>
            <a:lstStyle/>
            <a:p>
              <a:endParaRPr/>
            </a:p>
          </p:txBody>
        </p:sp>
        <p:sp>
          <p:nvSpPr>
            <p:cNvPr id="19" name="object 19"/>
            <p:cNvSpPr/>
            <p:nvPr/>
          </p:nvSpPr>
          <p:spPr>
            <a:xfrm>
              <a:off x="6156959" y="2683763"/>
              <a:ext cx="92710" cy="1894205"/>
            </a:xfrm>
            <a:custGeom>
              <a:avLst/>
              <a:gdLst/>
              <a:ahLst/>
              <a:cxnLst/>
              <a:rect l="l" t="t" r="r" b="b"/>
              <a:pathLst>
                <a:path w="92710" h="1894204">
                  <a:moveTo>
                    <a:pt x="92476" y="0"/>
                  </a:moveTo>
                  <a:lnTo>
                    <a:pt x="0" y="0"/>
                  </a:lnTo>
                  <a:lnTo>
                    <a:pt x="0" y="1893824"/>
                  </a:lnTo>
                  <a:lnTo>
                    <a:pt x="92476" y="1893824"/>
                  </a:lnTo>
                  <a:lnTo>
                    <a:pt x="92476" y="0"/>
                  </a:lnTo>
                  <a:close/>
                </a:path>
              </a:pathLst>
            </a:custGeom>
            <a:solidFill>
              <a:srgbClr val="FFF1CC"/>
            </a:solidFill>
          </p:spPr>
          <p:txBody>
            <a:bodyPr wrap="square" lIns="0" tIns="0" rIns="0" bIns="0" rtlCol="0"/>
            <a:lstStyle/>
            <a:p>
              <a:endParaRPr/>
            </a:p>
          </p:txBody>
        </p:sp>
        <p:sp>
          <p:nvSpPr>
            <p:cNvPr id="20" name="object 20"/>
            <p:cNvSpPr/>
            <p:nvPr/>
          </p:nvSpPr>
          <p:spPr>
            <a:xfrm>
              <a:off x="6156959" y="1819655"/>
              <a:ext cx="956944" cy="2758440"/>
            </a:xfrm>
            <a:custGeom>
              <a:avLst/>
              <a:gdLst/>
              <a:ahLst/>
              <a:cxnLst/>
              <a:rect l="l" t="t" r="r" b="b"/>
              <a:pathLst>
                <a:path w="956945" h="2758440">
                  <a:moveTo>
                    <a:pt x="0" y="864235"/>
                  </a:moveTo>
                  <a:lnTo>
                    <a:pt x="864235" y="0"/>
                  </a:lnTo>
                  <a:lnTo>
                    <a:pt x="956563" y="0"/>
                  </a:lnTo>
                  <a:lnTo>
                    <a:pt x="956563" y="1893697"/>
                  </a:lnTo>
                  <a:lnTo>
                    <a:pt x="92201" y="2757932"/>
                  </a:lnTo>
                  <a:lnTo>
                    <a:pt x="0" y="2757932"/>
                  </a:lnTo>
                  <a:lnTo>
                    <a:pt x="0" y="864235"/>
                  </a:lnTo>
                  <a:close/>
                </a:path>
                <a:path w="956945" h="2758440">
                  <a:moveTo>
                    <a:pt x="0" y="864108"/>
                  </a:moveTo>
                  <a:lnTo>
                    <a:pt x="92201" y="864108"/>
                  </a:lnTo>
                  <a:lnTo>
                    <a:pt x="956563" y="0"/>
                  </a:lnTo>
                </a:path>
                <a:path w="956945" h="2758440">
                  <a:moveTo>
                    <a:pt x="92963" y="864108"/>
                  </a:moveTo>
                  <a:lnTo>
                    <a:pt x="92963" y="2757932"/>
                  </a:lnTo>
                </a:path>
              </a:pathLst>
            </a:custGeom>
            <a:ln w="18288">
              <a:solidFill>
                <a:srgbClr val="000000"/>
              </a:solidFill>
            </a:ln>
          </p:spPr>
          <p:txBody>
            <a:bodyPr wrap="square" lIns="0" tIns="0" rIns="0" bIns="0" rtlCol="0"/>
            <a:lstStyle/>
            <a:p>
              <a:endParaRPr/>
            </a:p>
          </p:txBody>
        </p:sp>
        <p:sp>
          <p:nvSpPr>
            <p:cNvPr id="21" name="object 21"/>
            <p:cNvSpPr/>
            <p:nvPr/>
          </p:nvSpPr>
          <p:spPr>
            <a:xfrm>
              <a:off x="6309359" y="2683763"/>
              <a:ext cx="92710" cy="1894205"/>
            </a:xfrm>
            <a:custGeom>
              <a:avLst/>
              <a:gdLst/>
              <a:ahLst/>
              <a:cxnLst/>
              <a:rect l="l" t="t" r="r" b="b"/>
              <a:pathLst>
                <a:path w="92710" h="1894204">
                  <a:moveTo>
                    <a:pt x="92476" y="0"/>
                  </a:moveTo>
                  <a:lnTo>
                    <a:pt x="0" y="0"/>
                  </a:lnTo>
                  <a:lnTo>
                    <a:pt x="0" y="1893824"/>
                  </a:lnTo>
                  <a:lnTo>
                    <a:pt x="92476" y="1893824"/>
                  </a:lnTo>
                  <a:lnTo>
                    <a:pt x="92476" y="0"/>
                  </a:lnTo>
                  <a:close/>
                </a:path>
              </a:pathLst>
            </a:custGeom>
            <a:solidFill>
              <a:srgbClr val="D7D1E8"/>
            </a:solidFill>
          </p:spPr>
          <p:txBody>
            <a:bodyPr wrap="square" lIns="0" tIns="0" rIns="0" bIns="0" rtlCol="0"/>
            <a:lstStyle/>
            <a:p>
              <a:endParaRPr/>
            </a:p>
          </p:txBody>
        </p:sp>
        <p:sp>
          <p:nvSpPr>
            <p:cNvPr id="22" name="object 22"/>
            <p:cNvSpPr/>
            <p:nvPr/>
          </p:nvSpPr>
          <p:spPr>
            <a:xfrm>
              <a:off x="6309359" y="1819655"/>
              <a:ext cx="956944" cy="2758440"/>
            </a:xfrm>
            <a:custGeom>
              <a:avLst/>
              <a:gdLst/>
              <a:ahLst/>
              <a:cxnLst/>
              <a:rect l="l" t="t" r="r" b="b"/>
              <a:pathLst>
                <a:path w="956945" h="2758440">
                  <a:moveTo>
                    <a:pt x="0" y="864235"/>
                  </a:moveTo>
                  <a:lnTo>
                    <a:pt x="864235" y="0"/>
                  </a:lnTo>
                  <a:lnTo>
                    <a:pt x="956563" y="0"/>
                  </a:lnTo>
                  <a:lnTo>
                    <a:pt x="956563" y="1893697"/>
                  </a:lnTo>
                  <a:lnTo>
                    <a:pt x="92201" y="2757932"/>
                  </a:lnTo>
                  <a:lnTo>
                    <a:pt x="0" y="2757932"/>
                  </a:lnTo>
                  <a:lnTo>
                    <a:pt x="0" y="864235"/>
                  </a:lnTo>
                  <a:close/>
                </a:path>
                <a:path w="956945" h="2758440">
                  <a:moveTo>
                    <a:pt x="0" y="864108"/>
                  </a:moveTo>
                  <a:lnTo>
                    <a:pt x="92201" y="864108"/>
                  </a:lnTo>
                  <a:lnTo>
                    <a:pt x="956563" y="0"/>
                  </a:lnTo>
                </a:path>
                <a:path w="956945" h="2758440">
                  <a:moveTo>
                    <a:pt x="92963" y="864108"/>
                  </a:moveTo>
                  <a:lnTo>
                    <a:pt x="92963" y="2757932"/>
                  </a:lnTo>
                </a:path>
              </a:pathLst>
            </a:custGeom>
            <a:ln w="18288">
              <a:solidFill>
                <a:srgbClr val="000000"/>
              </a:solidFill>
            </a:ln>
          </p:spPr>
          <p:txBody>
            <a:bodyPr wrap="square" lIns="0" tIns="0" rIns="0" bIns="0" rtlCol="0"/>
            <a:lstStyle/>
            <a:p>
              <a:endParaRPr/>
            </a:p>
          </p:txBody>
        </p:sp>
        <p:sp>
          <p:nvSpPr>
            <p:cNvPr id="23" name="object 23"/>
            <p:cNvSpPr/>
            <p:nvPr/>
          </p:nvSpPr>
          <p:spPr>
            <a:xfrm>
              <a:off x="6461759" y="2683763"/>
              <a:ext cx="92710" cy="1894205"/>
            </a:xfrm>
            <a:custGeom>
              <a:avLst/>
              <a:gdLst/>
              <a:ahLst/>
              <a:cxnLst/>
              <a:rect l="l" t="t" r="r" b="b"/>
              <a:pathLst>
                <a:path w="92709" h="1894204">
                  <a:moveTo>
                    <a:pt x="92477" y="0"/>
                  </a:moveTo>
                  <a:lnTo>
                    <a:pt x="0" y="0"/>
                  </a:lnTo>
                  <a:lnTo>
                    <a:pt x="0" y="1893824"/>
                  </a:lnTo>
                  <a:lnTo>
                    <a:pt x="92477" y="1893824"/>
                  </a:lnTo>
                  <a:lnTo>
                    <a:pt x="92477" y="0"/>
                  </a:lnTo>
                  <a:close/>
                </a:path>
              </a:pathLst>
            </a:custGeom>
            <a:solidFill>
              <a:srgbClr val="FAE3CD"/>
            </a:solidFill>
          </p:spPr>
          <p:txBody>
            <a:bodyPr wrap="square" lIns="0" tIns="0" rIns="0" bIns="0" rtlCol="0"/>
            <a:lstStyle/>
            <a:p>
              <a:endParaRPr/>
            </a:p>
          </p:txBody>
        </p:sp>
        <p:sp>
          <p:nvSpPr>
            <p:cNvPr id="24" name="object 24"/>
            <p:cNvSpPr/>
            <p:nvPr/>
          </p:nvSpPr>
          <p:spPr>
            <a:xfrm>
              <a:off x="6461759" y="1819655"/>
              <a:ext cx="956944" cy="2758440"/>
            </a:xfrm>
            <a:custGeom>
              <a:avLst/>
              <a:gdLst/>
              <a:ahLst/>
              <a:cxnLst/>
              <a:rect l="l" t="t" r="r" b="b"/>
              <a:pathLst>
                <a:path w="956945" h="2758440">
                  <a:moveTo>
                    <a:pt x="0" y="864235"/>
                  </a:moveTo>
                  <a:lnTo>
                    <a:pt x="864235" y="0"/>
                  </a:lnTo>
                  <a:lnTo>
                    <a:pt x="956563" y="0"/>
                  </a:lnTo>
                  <a:lnTo>
                    <a:pt x="956563" y="1893697"/>
                  </a:lnTo>
                  <a:lnTo>
                    <a:pt x="92201" y="2757932"/>
                  </a:lnTo>
                  <a:lnTo>
                    <a:pt x="0" y="2757932"/>
                  </a:lnTo>
                  <a:lnTo>
                    <a:pt x="0" y="864235"/>
                  </a:lnTo>
                  <a:close/>
                </a:path>
                <a:path w="956945" h="2758440">
                  <a:moveTo>
                    <a:pt x="0" y="864108"/>
                  </a:moveTo>
                  <a:lnTo>
                    <a:pt x="92201" y="864108"/>
                  </a:lnTo>
                  <a:lnTo>
                    <a:pt x="956563" y="0"/>
                  </a:lnTo>
                </a:path>
                <a:path w="956945" h="2758440">
                  <a:moveTo>
                    <a:pt x="92963" y="864108"/>
                  </a:moveTo>
                  <a:lnTo>
                    <a:pt x="92963" y="2757932"/>
                  </a:lnTo>
                </a:path>
              </a:pathLst>
            </a:custGeom>
            <a:ln w="18288">
              <a:solidFill>
                <a:srgbClr val="000000"/>
              </a:solidFill>
            </a:ln>
          </p:spPr>
          <p:txBody>
            <a:bodyPr wrap="square" lIns="0" tIns="0" rIns="0" bIns="0" rtlCol="0"/>
            <a:lstStyle/>
            <a:p>
              <a:endParaRPr/>
            </a:p>
          </p:txBody>
        </p:sp>
      </p:grpSp>
      <p:sp>
        <p:nvSpPr>
          <p:cNvPr id="25" name="object 25"/>
          <p:cNvSpPr txBox="1"/>
          <p:nvPr/>
        </p:nvSpPr>
        <p:spPr>
          <a:xfrm>
            <a:off x="892251" y="5024373"/>
            <a:ext cx="6376035" cy="330835"/>
          </a:xfrm>
          <a:prstGeom prst="rect">
            <a:avLst/>
          </a:prstGeom>
        </p:spPr>
        <p:txBody>
          <a:bodyPr vert="horz" wrap="square" lIns="0" tIns="12700" rIns="0" bIns="0" rtlCol="0">
            <a:spAutoFit/>
          </a:bodyPr>
          <a:lstStyle/>
          <a:p>
            <a:pPr marL="12700">
              <a:lnSpc>
                <a:spcPct val="100000"/>
              </a:lnSpc>
              <a:spcBef>
                <a:spcPts val="100"/>
              </a:spcBef>
            </a:pPr>
            <a:r>
              <a:rPr sz="2000" spc="-15" dirty="0">
                <a:latin typeface="Arial"/>
                <a:cs typeface="Arial"/>
              </a:rPr>
              <a:t>We </a:t>
            </a:r>
            <a:r>
              <a:rPr sz="2000" dirty="0">
                <a:latin typeface="Arial"/>
                <a:cs typeface="Arial"/>
              </a:rPr>
              <a:t>stack these </a:t>
            </a:r>
            <a:r>
              <a:rPr sz="2000" spc="-5" dirty="0">
                <a:latin typeface="Arial"/>
                <a:cs typeface="Arial"/>
              </a:rPr>
              <a:t>up </a:t>
            </a:r>
            <a:r>
              <a:rPr sz="2000" dirty="0">
                <a:latin typeface="Arial"/>
                <a:cs typeface="Arial"/>
              </a:rPr>
              <a:t>to </a:t>
            </a:r>
            <a:r>
              <a:rPr sz="2000" spc="-5" dirty="0">
                <a:latin typeface="Arial"/>
                <a:cs typeface="Arial"/>
              </a:rPr>
              <a:t>get </a:t>
            </a:r>
            <a:r>
              <a:rPr sz="2000" dirty="0">
                <a:latin typeface="Arial"/>
                <a:cs typeface="Arial"/>
              </a:rPr>
              <a:t>a “new </a:t>
            </a:r>
            <a:r>
              <a:rPr sz="2000" spc="-5" dirty="0">
                <a:latin typeface="Arial"/>
                <a:cs typeface="Arial"/>
              </a:rPr>
              <a:t>image” of </a:t>
            </a:r>
            <a:r>
              <a:rPr sz="2000" dirty="0">
                <a:latin typeface="Arial"/>
                <a:cs typeface="Arial"/>
              </a:rPr>
              <a:t>size</a:t>
            </a:r>
            <a:r>
              <a:rPr sz="2000" spc="-260" dirty="0">
                <a:latin typeface="Arial"/>
                <a:cs typeface="Arial"/>
              </a:rPr>
              <a:t> </a:t>
            </a:r>
            <a:r>
              <a:rPr sz="2000" spc="-5" dirty="0">
                <a:latin typeface="Arial"/>
                <a:cs typeface="Arial"/>
              </a:rPr>
              <a:t>28x28x6!</a:t>
            </a:r>
            <a:endParaRPr sz="2000">
              <a:latin typeface="Arial"/>
              <a:cs typeface="Arial"/>
            </a:endParaRPr>
          </a:p>
        </p:txBody>
      </p:sp>
      <p:sp>
        <p:nvSpPr>
          <p:cNvPr id="26" name="object 26"/>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9721" y="1058036"/>
            <a:ext cx="6740525" cy="577215"/>
          </a:xfrm>
          <a:prstGeom prst="rect">
            <a:avLst/>
          </a:prstGeom>
        </p:spPr>
        <p:txBody>
          <a:bodyPr vert="horz" wrap="square" lIns="0" tIns="12700" rIns="0" bIns="0" rtlCol="0">
            <a:spAutoFit/>
          </a:bodyPr>
          <a:lstStyle/>
          <a:p>
            <a:pPr algn="ctr">
              <a:lnSpc>
                <a:spcPct val="100000"/>
              </a:lnSpc>
              <a:spcBef>
                <a:spcPts val="100"/>
              </a:spcBef>
            </a:pPr>
            <a:r>
              <a:rPr sz="1800" b="1" spc="-10" dirty="0">
                <a:latin typeface="Calibri"/>
                <a:cs typeface="Calibri"/>
              </a:rPr>
              <a:t>Preview: </a:t>
            </a:r>
            <a:r>
              <a:rPr sz="1800" spc="-5" dirty="0">
                <a:latin typeface="Calibri"/>
                <a:cs typeface="Calibri"/>
              </a:rPr>
              <a:t>ConvNet is </a:t>
            </a:r>
            <a:r>
              <a:rPr sz="1800" dirty="0">
                <a:latin typeface="Calibri"/>
                <a:cs typeface="Calibri"/>
              </a:rPr>
              <a:t>a </a:t>
            </a:r>
            <a:r>
              <a:rPr sz="1800" spc="-5" dirty="0">
                <a:latin typeface="Calibri"/>
                <a:cs typeface="Calibri"/>
              </a:rPr>
              <a:t>sequence of </a:t>
            </a:r>
            <a:r>
              <a:rPr sz="1800" spc="-10" dirty="0">
                <a:latin typeface="Calibri"/>
                <a:cs typeface="Calibri"/>
              </a:rPr>
              <a:t>Convolution </a:t>
            </a:r>
            <a:r>
              <a:rPr sz="1800" spc="-20" dirty="0">
                <a:latin typeface="Calibri"/>
                <a:cs typeface="Calibri"/>
              </a:rPr>
              <a:t>Layers, </a:t>
            </a:r>
            <a:r>
              <a:rPr sz="1800" spc="-15" dirty="0">
                <a:latin typeface="Calibri"/>
                <a:cs typeface="Calibri"/>
              </a:rPr>
              <a:t>interspersed</a:t>
            </a:r>
            <a:r>
              <a:rPr sz="1800" spc="-160" dirty="0">
                <a:latin typeface="Calibri"/>
                <a:cs typeface="Calibri"/>
              </a:rPr>
              <a:t> </a:t>
            </a:r>
            <a:r>
              <a:rPr sz="1800" spc="-5" dirty="0">
                <a:latin typeface="Calibri"/>
                <a:cs typeface="Calibri"/>
              </a:rPr>
              <a:t>with</a:t>
            </a:r>
            <a:endParaRPr sz="1800">
              <a:latin typeface="Calibri"/>
              <a:cs typeface="Calibri"/>
            </a:endParaRPr>
          </a:p>
          <a:p>
            <a:pPr marL="2540" algn="ctr">
              <a:lnSpc>
                <a:spcPct val="100000"/>
              </a:lnSpc>
              <a:spcBef>
                <a:spcPts val="20"/>
              </a:spcBef>
            </a:pPr>
            <a:r>
              <a:rPr sz="1800" spc="-10" dirty="0">
                <a:latin typeface="Calibri"/>
                <a:cs typeface="Calibri"/>
              </a:rPr>
              <a:t>activation</a:t>
            </a:r>
            <a:r>
              <a:rPr sz="1800" spc="-40" dirty="0">
                <a:latin typeface="Calibri"/>
                <a:cs typeface="Calibri"/>
              </a:rPr>
              <a:t> </a:t>
            </a:r>
            <a:r>
              <a:rPr sz="1800" spc="-10" dirty="0">
                <a:latin typeface="Calibri"/>
                <a:cs typeface="Calibri"/>
              </a:rPr>
              <a:t>functions</a:t>
            </a:r>
            <a:endParaRPr sz="1800">
              <a:latin typeface="Calibri"/>
              <a:cs typeface="Calibri"/>
            </a:endParaRPr>
          </a:p>
        </p:txBody>
      </p:sp>
      <p:grpSp>
        <p:nvGrpSpPr>
          <p:cNvPr id="3" name="object 3"/>
          <p:cNvGrpSpPr/>
          <p:nvPr/>
        </p:nvGrpSpPr>
        <p:grpSpPr>
          <a:xfrm>
            <a:off x="167639" y="1975104"/>
            <a:ext cx="975360" cy="2776220"/>
            <a:chOff x="167639" y="1975104"/>
            <a:chExt cx="975360" cy="2776220"/>
          </a:xfrm>
        </p:grpSpPr>
        <p:sp>
          <p:nvSpPr>
            <p:cNvPr id="4" name="object 4"/>
            <p:cNvSpPr/>
            <p:nvPr/>
          </p:nvSpPr>
          <p:spPr>
            <a:xfrm>
              <a:off x="176783" y="2726436"/>
              <a:ext cx="213360" cy="2014855"/>
            </a:xfrm>
            <a:custGeom>
              <a:avLst/>
              <a:gdLst/>
              <a:ahLst/>
              <a:cxnLst/>
              <a:rect l="l" t="t" r="r" b="b"/>
              <a:pathLst>
                <a:path w="213360" h="2014854">
                  <a:moveTo>
                    <a:pt x="213169" y="0"/>
                  </a:moveTo>
                  <a:lnTo>
                    <a:pt x="0" y="0"/>
                  </a:lnTo>
                  <a:lnTo>
                    <a:pt x="0" y="2014601"/>
                  </a:lnTo>
                  <a:lnTo>
                    <a:pt x="213169" y="2014601"/>
                  </a:lnTo>
                  <a:lnTo>
                    <a:pt x="213169" y="0"/>
                  </a:lnTo>
                  <a:close/>
                </a:path>
              </a:pathLst>
            </a:custGeom>
            <a:solidFill>
              <a:srgbClr val="F4CCCC">
                <a:alpha val="51763"/>
              </a:srgbClr>
            </a:solidFill>
          </p:spPr>
          <p:txBody>
            <a:bodyPr wrap="square" lIns="0" tIns="0" rIns="0" bIns="0" rtlCol="0"/>
            <a:lstStyle/>
            <a:p>
              <a:endParaRPr/>
            </a:p>
          </p:txBody>
        </p:sp>
        <p:sp>
          <p:nvSpPr>
            <p:cNvPr id="5" name="object 5"/>
            <p:cNvSpPr/>
            <p:nvPr/>
          </p:nvSpPr>
          <p:spPr>
            <a:xfrm>
              <a:off x="176783" y="1984248"/>
              <a:ext cx="956944" cy="2758440"/>
            </a:xfrm>
            <a:custGeom>
              <a:avLst/>
              <a:gdLst/>
              <a:ahLst/>
              <a:cxnLst/>
              <a:rect l="l" t="t" r="r" b="b"/>
              <a:pathLst>
                <a:path w="956944" h="2758440">
                  <a:moveTo>
                    <a:pt x="0" y="743203"/>
                  </a:moveTo>
                  <a:lnTo>
                    <a:pt x="743331" y="0"/>
                  </a:lnTo>
                  <a:lnTo>
                    <a:pt x="956525" y="0"/>
                  </a:lnTo>
                  <a:lnTo>
                    <a:pt x="956525" y="2014727"/>
                  </a:lnTo>
                  <a:lnTo>
                    <a:pt x="213194" y="2757932"/>
                  </a:lnTo>
                  <a:lnTo>
                    <a:pt x="0" y="2757932"/>
                  </a:lnTo>
                  <a:lnTo>
                    <a:pt x="0" y="743203"/>
                  </a:lnTo>
                  <a:close/>
                </a:path>
                <a:path w="956944" h="2758440">
                  <a:moveTo>
                    <a:pt x="0" y="741806"/>
                  </a:moveTo>
                  <a:lnTo>
                    <a:pt x="213194" y="741806"/>
                  </a:lnTo>
                  <a:lnTo>
                    <a:pt x="956525" y="0"/>
                  </a:lnTo>
                </a:path>
                <a:path w="956944" h="2758440">
                  <a:moveTo>
                    <a:pt x="213359" y="742188"/>
                  </a:moveTo>
                  <a:lnTo>
                    <a:pt x="213359" y="2756789"/>
                  </a:lnTo>
                </a:path>
              </a:pathLst>
            </a:custGeom>
            <a:ln w="18288">
              <a:solidFill>
                <a:srgbClr val="000000"/>
              </a:solidFill>
            </a:ln>
          </p:spPr>
          <p:txBody>
            <a:bodyPr wrap="square" lIns="0" tIns="0" rIns="0" bIns="0" rtlCol="0"/>
            <a:lstStyle/>
            <a:p>
              <a:endParaRPr/>
            </a:p>
          </p:txBody>
        </p:sp>
      </p:grpSp>
      <p:sp>
        <p:nvSpPr>
          <p:cNvPr id="6" name="object 6"/>
          <p:cNvSpPr txBox="1"/>
          <p:nvPr/>
        </p:nvSpPr>
        <p:spPr>
          <a:xfrm>
            <a:off x="862380" y="4342257"/>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32</a:t>
            </a:r>
            <a:endParaRPr sz="1800">
              <a:latin typeface="Arial"/>
              <a:cs typeface="Arial"/>
            </a:endParaRPr>
          </a:p>
        </p:txBody>
      </p:sp>
      <p:sp>
        <p:nvSpPr>
          <p:cNvPr id="7" name="object 7"/>
          <p:cNvSpPr txBox="1"/>
          <p:nvPr/>
        </p:nvSpPr>
        <p:spPr>
          <a:xfrm>
            <a:off x="1226616" y="2268728"/>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32</a:t>
            </a:r>
            <a:endParaRPr sz="1800">
              <a:latin typeface="Arial"/>
              <a:cs typeface="Arial"/>
            </a:endParaRPr>
          </a:p>
        </p:txBody>
      </p:sp>
      <p:sp>
        <p:nvSpPr>
          <p:cNvPr id="8" name="object 8"/>
          <p:cNvSpPr txBox="1"/>
          <p:nvPr/>
        </p:nvSpPr>
        <p:spPr>
          <a:xfrm>
            <a:off x="191515" y="4733925"/>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3</a:t>
            </a:r>
            <a:endParaRPr sz="1800">
              <a:latin typeface="Arial"/>
              <a:cs typeface="Arial"/>
            </a:endParaRPr>
          </a:p>
        </p:txBody>
      </p:sp>
      <p:sp>
        <p:nvSpPr>
          <p:cNvPr id="9" name="object 9"/>
          <p:cNvSpPr/>
          <p:nvPr/>
        </p:nvSpPr>
        <p:spPr>
          <a:xfrm>
            <a:off x="1481327" y="3246120"/>
            <a:ext cx="974725" cy="31750"/>
          </a:xfrm>
          <a:custGeom>
            <a:avLst/>
            <a:gdLst/>
            <a:ahLst/>
            <a:cxnLst/>
            <a:rect l="l" t="t" r="r" b="b"/>
            <a:pathLst>
              <a:path w="974725" h="31750">
                <a:moveTo>
                  <a:pt x="0" y="16763"/>
                </a:moveTo>
                <a:lnTo>
                  <a:pt x="930655" y="16763"/>
                </a:lnTo>
              </a:path>
              <a:path w="974725" h="31750">
                <a:moveTo>
                  <a:pt x="931164" y="31750"/>
                </a:moveTo>
                <a:lnTo>
                  <a:pt x="974724" y="15875"/>
                </a:lnTo>
                <a:lnTo>
                  <a:pt x="931164" y="0"/>
                </a:lnTo>
                <a:lnTo>
                  <a:pt x="931164" y="31750"/>
                </a:lnTo>
                <a:close/>
              </a:path>
            </a:pathLst>
          </a:custGeom>
          <a:ln w="9144">
            <a:solidFill>
              <a:srgbClr val="666666"/>
            </a:solidFill>
          </a:ln>
        </p:spPr>
        <p:txBody>
          <a:bodyPr wrap="square" lIns="0" tIns="0" rIns="0" bIns="0" rtlCol="0"/>
          <a:lstStyle/>
          <a:p>
            <a:endParaRPr/>
          </a:p>
        </p:txBody>
      </p:sp>
      <p:grpSp>
        <p:nvGrpSpPr>
          <p:cNvPr id="10" name="object 10"/>
          <p:cNvGrpSpPr/>
          <p:nvPr/>
        </p:nvGrpSpPr>
        <p:grpSpPr>
          <a:xfrm>
            <a:off x="2682239" y="1975104"/>
            <a:ext cx="975360" cy="2776220"/>
            <a:chOff x="2682239" y="1975104"/>
            <a:chExt cx="975360" cy="2776220"/>
          </a:xfrm>
        </p:grpSpPr>
        <p:sp>
          <p:nvSpPr>
            <p:cNvPr id="11" name="object 11"/>
            <p:cNvSpPr/>
            <p:nvPr/>
          </p:nvSpPr>
          <p:spPr>
            <a:xfrm>
              <a:off x="2691383" y="2726436"/>
              <a:ext cx="213360" cy="2014855"/>
            </a:xfrm>
            <a:custGeom>
              <a:avLst/>
              <a:gdLst/>
              <a:ahLst/>
              <a:cxnLst/>
              <a:rect l="l" t="t" r="r" b="b"/>
              <a:pathLst>
                <a:path w="213360" h="2014854">
                  <a:moveTo>
                    <a:pt x="213169" y="0"/>
                  </a:moveTo>
                  <a:lnTo>
                    <a:pt x="0" y="0"/>
                  </a:lnTo>
                  <a:lnTo>
                    <a:pt x="0" y="2014601"/>
                  </a:lnTo>
                  <a:lnTo>
                    <a:pt x="213169" y="2014601"/>
                  </a:lnTo>
                  <a:lnTo>
                    <a:pt x="213169" y="0"/>
                  </a:lnTo>
                  <a:close/>
                </a:path>
              </a:pathLst>
            </a:custGeom>
            <a:solidFill>
              <a:srgbClr val="C7DAF7"/>
            </a:solidFill>
          </p:spPr>
          <p:txBody>
            <a:bodyPr wrap="square" lIns="0" tIns="0" rIns="0" bIns="0" rtlCol="0"/>
            <a:lstStyle/>
            <a:p>
              <a:endParaRPr/>
            </a:p>
          </p:txBody>
        </p:sp>
        <p:sp>
          <p:nvSpPr>
            <p:cNvPr id="12" name="object 12"/>
            <p:cNvSpPr/>
            <p:nvPr/>
          </p:nvSpPr>
          <p:spPr>
            <a:xfrm>
              <a:off x="2691383" y="1984248"/>
              <a:ext cx="956944" cy="2758440"/>
            </a:xfrm>
            <a:custGeom>
              <a:avLst/>
              <a:gdLst/>
              <a:ahLst/>
              <a:cxnLst/>
              <a:rect l="l" t="t" r="r" b="b"/>
              <a:pathLst>
                <a:path w="956945" h="2758440">
                  <a:moveTo>
                    <a:pt x="0" y="743203"/>
                  </a:moveTo>
                  <a:lnTo>
                    <a:pt x="743331" y="0"/>
                  </a:lnTo>
                  <a:lnTo>
                    <a:pt x="956564" y="0"/>
                  </a:lnTo>
                  <a:lnTo>
                    <a:pt x="956564" y="2014727"/>
                  </a:lnTo>
                  <a:lnTo>
                    <a:pt x="213233" y="2757932"/>
                  </a:lnTo>
                  <a:lnTo>
                    <a:pt x="0" y="2757932"/>
                  </a:lnTo>
                  <a:lnTo>
                    <a:pt x="0" y="743203"/>
                  </a:lnTo>
                  <a:close/>
                </a:path>
                <a:path w="956945" h="2758440">
                  <a:moveTo>
                    <a:pt x="0" y="741806"/>
                  </a:moveTo>
                  <a:lnTo>
                    <a:pt x="213233" y="741806"/>
                  </a:lnTo>
                  <a:lnTo>
                    <a:pt x="956564" y="0"/>
                  </a:lnTo>
                </a:path>
                <a:path w="956945" h="2758440">
                  <a:moveTo>
                    <a:pt x="213360" y="742188"/>
                  </a:moveTo>
                  <a:lnTo>
                    <a:pt x="213360" y="2756789"/>
                  </a:lnTo>
                </a:path>
              </a:pathLst>
            </a:custGeom>
            <a:ln w="18288">
              <a:solidFill>
                <a:srgbClr val="000000"/>
              </a:solidFill>
            </a:ln>
          </p:spPr>
          <p:txBody>
            <a:bodyPr wrap="square" lIns="0" tIns="0" rIns="0" bIns="0" rtlCol="0"/>
            <a:lstStyle/>
            <a:p>
              <a:endParaRPr/>
            </a:p>
          </p:txBody>
        </p:sp>
      </p:grpSp>
      <p:sp>
        <p:nvSpPr>
          <p:cNvPr id="13" name="object 13"/>
          <p:cNvSpPr txBox="1"/>
          <p:nvPr/>
        </p:nvSpPr>
        <p:spPr>
          <a:xfrm>
            <a:off x="3377310" y="4342257"/>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28</a:t>
            </a:r>
            <a:endParaRPr sz="1800">
              <a:latin typeface="Arial"/>
              <a:cs typeface="Arial"/>
            </a:endParaRPr>
          </a:p>
        </p:txBody>
      </p:sp>
      <p:sp>
        <p:nvSpPr>
          <p:cNvPr id="14" name="object 14"/>
          <p:cNvSpPr txBox="1"/>
          <p:nvPr/>
        </p:nvSpPr>
        <p:spPr>
          <a:xfrm>
            <a:off x="3741801" y="2268728"/>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28</a:t>
            </a:r>
            <a:endParaRPr sz="1800">
              <a:latin typeface="Arial"/>
              <a:cs typeface="Arial"/>
            </a:endParaRPr>
          </a:p>
        </p:txBody>
      </p:sp>
      <p:sp>
        <p:nvSpPr>
          <p:cNvPr id="15" name="object 15"/>
          <p:cNvSpPr txBox="1"/>
          <p:nvPr/>
        </p:nvSpPr>
        <p:spPr>
          <a:xfrm>
            <a:off x="2706751" y="4733925"/>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6</a:t>
            </a:r>
            <a:endParaRPr sz="1800">
              <a:latin typeface="Arial"/>
              <a:cs typeface="Arial"/>
            </a:endParaRPr>
          </a:p>
        </p:txBody>
      </p:sp>
      <p:sp>
        <p:nvSpPr>
          <p:cNvPr id="16" name="object 16"/>
          <p:cNvSpPr txBox="1"/>
          <p:nvPr/>
        </p:nvSpPr>
        <p:spPr>
          <a:xfrm>
            <a:off x="1593850" y="3317875"/>
            <a:ext cx="727710" cy="1409700"/>
          </a:xfrm>
          <a:prstGeom prst="rect">
            <a:avLst/>
          </a:prstGeom>
        </p:spPr>
        <p:txBody>
          <a:bodyPr vert="horz" wrap="square" lIns="0" tIns="9525" rIns="0" bIns="0" rtlCol="0">
            <a:spAutoFit/>
          </a:bodyPr>
          <a:lstStyle/>
          <a:p>
            <a:pPr marL="12700" marR="5080">
              <a:lnSpc>
                <a:spcPct val="101099"/>
              </a:lnSpc>
              <a:spcBef>
                <a:spcPts val="75"/>
              </a:spcBef>
            </a:pPr>
            <a:r>
              <a:rPr sz="1800" spc="-5" dirty="0">
                <a:latin typeface="Arial"/>
                <a:cs typeface="Arial"/>
              </a:rPr>
              <a:t>CON</a:t>
            </a:r>
            <a:r>
              <a:rPr sz="1800" spc="-180" dirty="0">
                <a:latin typeface="Arial"/>
                <a:cs typeface="Arial"/>
              </a:rPr>
              <a:t>V</a:t>
            </a:r>
            <a:r>
              <a:rPr sz="1800" dirty="0">
                <a:latin typeface="Arial"/>
                <a:cs typeface="Arial"/>
              </a:rPr>
              <a:t>,  </a:t>
            </a:r>
            <a:r>
              <a:rPr sz="1800" spc="-5" dirty="0">
                <a:latin typeface="Arial"/>
                <a:cs typeface="Arial"/>
              </a:rPr>
              <a:t>ReLU</a:t>
            </a:r>
            <a:endParaRPr sz="1800">
              <a:latin typeface="Arial"/>
              <a:cs typeface="Arial"/>
            </a:endParaRPr>
          </a:p>
          <a:p>
            <a:pPr marL="12700" marR="85725" algn="just">
              <a:lnSpc>
                <a:spcPts val="2190"/>
              </a:lnSpc>
              <a:spcBef>
                <a:spcPts val="70"/>
              </a:spcBef>
            </a:pPr>
            <a:r>
              <a:rPr sz="1800" spc="-10" dirty="0">
                <a:solidFill>
                  <a:srgbClr val="0000FF"/>
                </a:solidFill>
                <a:latin typeface="Arial"/>
                <a:cs typeface="Arial"/>
              </a:rPr>
              <a:t>e.g. </a:t>
            </a:r>
            <a:r>
              <a:rPr sz="1800" spc="-5" dirty="0">
                <a:solidFill>
                  <a:srgbClr val="0000FF"/>
                </a:solidFill>
                <a:latin typeface="Arial"/>
                <a:cs typeface="Arial"/>
              </a:rPr>
              <a:t>6  </a:t>
            </a:r>
            <a:r>
              <a:rPr sz="1800" spc="-10" dirty="0">
                <a:solidFill>
                  <a:srgbClr val="0000FF"/>
                </a:solidFill>
                <a:latin typeface="Arial"/>
                <a:cs typeface="Arial"/>
              </a:rPr>
              <a:t>5x5x3  </a:t>
            </a:r>
            <a:r>
              <a:rPr sz="1800" dirty="0">
                <a:solidFill>
                  <a:srgbClr val="0000FF"/>
                </a:solidFill>
                <a:latin typeface="Arial"/>
                <a:cs typeface="Arial"/>
              </a:rPr>
              <a:t>filters</a:t>
            </a:r>
            <a:endParaRPr sz="1800">
              <a:latin typeface="Arial"/>
              <a:cs typeface="Arial"/>
            </a:endParaRPr>
          </a:p>
        </p:txBody>
      </p:sp>
      <p:sp>
        <p:nvSpPr>
          <p:cNvPr id="17" name="object 17"/>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96863" y="76200"/>
            <a:ext cx="8883650" cy="914400"/>
          </a:xfrm>
        </p:spPr>
        <p:txBody>
          <a:bodyPr/>
          <a:lstStyle/>
          <a:p>
            <a:pPr eaLnBrk="1" hangingPunct="1"/>
            <a:r>
              <a:rPr lang="en-US" altLang="ko-KR" sz="3600" smtClean="0">
                <a:latin typeface="Times New Roman" panose="02020603050405020304" pitchFamily="18" charset="0"/>
              </a:rPr>
              <a:t>Summary</a:t>
            </a:r>
          </a:p>
        </p:txBody>
      </p:sp>
      <p:sp>
        <p:nvSpPr>
          <p:cNvPr id="19459" name="Rectangle 3"/>
          <p:cNvSpPr>
            <a:spLocks noGrp="1" noChangeArrowheads="1"/>
          </p:cNvSpPr>
          <p:nvPr>
            <p:ph type="body" idx="4294967295"/>
          </p:nvPr>
        </p:nvSpPr>
        <p:spPr>
          <a:xfrm>
            <a:off x="804863" y="1160463"/>
            <a:ext cx="7889875" cy="5384800"/>
          </a:xfrm>
        </p:spPr>
        <p:txBody>
          <a:bodyPr/>
          <a:lstStyle/>
          <a:p>
            <a:pPr eaLnBrk="1" hangingPunct="1">
              <a:lnSpc>
                <a:spcPct val="80000"/>
              </a:lnSpc>
              <a:buFontTx/>
              <a:buNone/>
            </a:pPr>
            <a:endParaRPr lang="en-US" altLang="ko-KR" sz="2400" smtClean="0">
              <a:latin typeface="Times New Roman" panose="02020603050405020304" pitchFamily="18" charset="0"/>
            </a:endParaRPr>
          </a:p>
          <a:p>
            <a:pPr eaLnBrk="1" hangingPunct="1"/>
            <a:r>
              <a:rPr lang="en-US" altLang="ko-KR" sz="2400" smtClean="0">
                <a:latin typeface="Times New Roman" panose="02020603050405020304" pitchFamily="18" charset="0"/>
              </a:rPr>
              <a:t>Perceptron training rule guaranteed to succeed if</a:t>
            </a:r>
          </a:p>
          <a:p>
            <a:pPr lvl="1" eaLnBrk="1" hangingPunct="1"/>
            <a:r>
              <a:rPr lang="en-US" altLang="ko-KR" sz="2200" smtClean="0">
                <a:latin typeface="Times New Roman" panose="02020603050405020304" pitchFamily="18" charset="0"/>
              </a:rPr>
              <a:t>training examples are linearly separable </a:t>
            </a:r>
          </a:p>
          <a:p>
            <a:pPr lvl="1" eaLnBrk="1" hangingPunct="1"/>
            <a:r>
              <a:rPr lang="en-US" altLang="ko-KR" sz="2200" smtClean="0">
                <a:latin typeface="Times New Roman" panose="02020603050405020304" pitchFamily="18" charset="0"/>
              </a:rPr>
              <a:t>Sufficiently small learning rate </a:t>
            </a:r>
            <a:r>
              <a:rPr lang="el-GR" altLang="ko-KR" sz="2200" smtClean="0">
                <a:latin typeface="Times New Roman" panose="02020603050405020304" pitchFamily="18" charset="0"/>
              </a:rPr>
              <a:t>η</a:t>
            </a:r>
            <a:r>
              <a:rPr lang="en-US" altLang="ko-KR" smtClean="0">
                <a:latin typeface="Times New Roman" panose="02020603050405020304" pitchFamily="18" charset="0"/>
              </a:rPr>
              <a:t> </a:t>
            </a:r>
            <a:endParaRPr lang="en-US" altLang="ko-KR" sz="1000" smtClean="0">
              <a:latin typeface="Times New Roman" panose="02020603050405020304" pitchFamily="18" charset="0"/>
            </a:endParaRPr>
          </a:p>
          <a:p>
            <a:pPr eaLnBrk="1" hangingPunct="1"/>
            <a:endParaRPr lang="en-US" altLang="ko-KR" sz="800" smtClean="0">
              <a:latin typeface="Times New Roman" panose="02020603050405020304" pitchFamily="18" charset="0"/>
            </a:endParaRPr>
          </a:p>
          <a:p>
            <a:pPr eaLnBrk="1" hangingPunct="1"/>
            <a:r>
              <a:rPr lang="en-US" altLang="ko-KR" sz="2400" smtClean="0">
                <a:latin typeface="Times New Roman" panose="02020603050405020304" pitchFamily="18" charset="0"/>
              </a:rPr>
              <a:t>Linear unit training rule using gradient descent</a:t>
            </a:r>
          </a:p>
          <a:p>
            <a:pPr lvl="1" eaLnBrk="1" hangingPunct="1"/>
            <a:r>
              <a:rPr lang="en-US" altLang="ko-KR" sz="2200" smtClean="0">
                <a:latin typeface="Times New Roman" panose="02020603050405020304" pitchFamily="18" charset="0"/>
              </a:rPr>
              <a:t>Converge asymptotically to min. error hypothesis </a:t>
            </a:r>
            <a:br>
              <a:rPr lang="en-US" altLang="ko-KR" sz="2200" smtClean="0">
                <a:latin typeface="Times New Roman" panose="02020603050405020304" pitchFamily="18" charset="0"/>
              </a:rPr>
            </a:br>
            <a:r>
              <a:rPr lang="en-US" altLang="ko-KR" sz="2200" smtClean="0">
                <a:latin typeface="Times New Roman" panose="02020603050405020304" pitchFamily="18" charset="0"/>
              </a:rPr>
              <a:t>(Guaranteed to converge to hypothesis with minimum squared error )</a:t>
            </a:r>
          </a:p>
        </p:txBody>
      </p:sp>
    </p:spTree>
    <p:extLst>
      <p:ext uri="{BB962C8B-B14F-4D97-AF65-F5344CB8AC3E}">
        <p14:creationId xmlns:p14="http://schemas.microsoft.com/office/powerpoint/2010/main" val="31084282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94436" y="1106551"/>
            <a:ext cx="7927340" cy="577215"/>
          </a:xfrm>
          <a:prstGeom prst="rect">
            <a:avLst/>
          </a:prstGeom>
        </p:spPr>
        <p:txBody>
          <a:bodyPr vert="horz" wrap="square" lIns="0" tIns="12700" rIns="0" bIns="0" rtlCol="0">
            <a:spAutoFit/>
          </a:bodyPr>
          <a:lstStyle/>
          <a:p>
            <a:pPr algn="ctr">
              <a:lnSpc>
                <a:spcPct val="100000"/>
              </a:lnSpc>
              <a:spcBef>
                <a:spcPts val="100"/>
              </a:spcBef>
            </a:pPr>
            <a:r>
              <a:rPr sz="1800" b="1" spc="-15" dirty="0">
                <a:latin typeface="Calibri"/>
                <a:cs typeface="Calibri"/>
              </a:rPr>
              <a:t>Preview: </a:t>
            </a:r>
            <a:r>
              <a:rPr sz="1800" spc="-5" dirty="0">
                <a:latin typeface="Calibri"/>
                <a:cs typeface="Calibri"/>
              </a:rPr>
              <a:t>ConvNet is </a:t>
            </a:r>
            <a:r>
              <a:rPr sz="1800" dirty="0">
                <a:latin typeface="Calibri"/>
                <a:cs typeface="Calibri"/>
              </a:rPr>
              <a:t>a sequence </a:t>
            </a:r>
            <a:r>
              <a:rPr sz="1800" spc="-5" dirty="0">
                <a:latin typeface="Calibri"/>
                <a:cs typeface="Calibri"/>
              </a:rPr>
              <a:t>of </a:t>
            </a:r>
            <a:r>
              <a:rPr sz="1800" spc="-10" dirty="0">
                <a:latin typeface="Calibri"/>
                <a:cs typeface="Calibri"/>
              </a:rPr>
              <a:t>Convolutional </a:t>
            </a:r>
            <a:r>
              <a:rPr sz="1800" spc="-15" dirty="0">
                <a:latin typeface="Calibri"/>
                <a:cs typeface="Calibri"/>
              </a:rPr>
              <a:t>Layers, interspersed </a:t>
            </a:r>
            <a:r>
              <a:rPr sz="1800" spc="-5" dirty="0">
                <a:latin typeface="Calibri"/>
                <a:cs typeface="Calibri"/>
              </a:rPr>
              <a:t>with</a:t>
            </a:r>
            <a:r>
              <a:rPr sz="1800" spc="325" dirty="0">
                <a:latin typeface="Calibri"/>
                <a:cs typeface="Calibri"/>
              </a:rPr>
              <a:t> </a:t>
            </a:r>
            <a:r>
              <a:rPr sz="1800" spc="-10" dirty="0">
                <a:latin typeface="Calibri"/>
                <a:cs typeface="Calibri"/>
              </a:rPr>
              <a:t>activation</a:t>
            </a:r>
            <a:endParaRPr sz="1800">
              <a:latin typeface="Calibri"/>
              <a:cs typeface="Calibri"/>
            </a:endParaRPr>
          </a:p>
          <a:p>
            <a:pPr marR="1905" algn="ctr">
              <a:lnSpc>
                <a:spcPct val="100000"/>
              </a:lnSpc>
              <a:spcBef>
                <a:spcPts val="20"/>
              </a:spcBef>
            </a:pPr>
            <a:r>
              <a:rPr sz="1800" spc="-5" dirty="0">
                <a:latin typeface="Calibri"/>
                <a:cs typeface="Calibri"/>
              </a:rPr>
              <a:t>functions</a:t>
            </a:r>
            <a:endParaRPr sz="1800">
              <a:latin typeface="Calibri"/>
              <a:cs typeface="Calibri"/>
            </a:endParaRPr>
          </a:p>
        </p:txBody>
      </p:sp>
      <p:grpSp>
        <p:nvGrpSpPr>
          <p:cNvPr id="3" name="object 3"/>
          <p:cNvGrpSpPr/>
          <p:nvPr/>
        </p:nvGrpSpPr>
        <p:grpSpPr>
          <a:xfrm>
            <a:off x="167639" y="1975104"/>
            <a:ext cx="975360" cy="2776220"/>
            <a:chOff x="167639" y="1975104"/>
            <a:chExt cx="975360" cy="2776220"/>
          </a:xfrm>
        </p:grpSpPr>
        <p:sp>
          <p:nvSpPr>
            <p:cNvPr id="4" name="object 4"/>
            <p:cNvSpPr/>
            <p:nvPr/>
          </p:nvSpPr>
          <p:spPr>
            <a:xfrm>
              <a:off x="176783" y="2726436"/>
              <a:ext cx="213360" cy="2014855"/>
            </a:xfrm>
            <a:custGeom>
              <a:avLst/>
              <a:gdLst/>
              <a:ahLst/>
              <a:cxnLst/>
              <a:rect l="l" t="t" r="r" b="b"/>
              <a:pathLst>
                <a:path w="213360" h="2014854">
                  <a:moveTo>
                    <a:pt x="213169" y="0"/>
                  </a:moveTo>
                  <a:lnTo>
                    <a:pt x="0" y="0"/>
                  </a:lnTo>
                  <a:lnTo>
                    <a:pt x="0" y="2014601"/>
                  </a:lnTo>
                  <a:lnTo>
                    <a:pt x="213169" y="2014601"/>
                  </a:lnTo>
                  <a:lnTo>
                    <a:pt x="213169" y="0"/>
                  </a:lnTo>
                  <a:close/>
                </a:path>
              </a:pathLst>
            </a:custGeom>
            <a:solidFill>
              <a:srgbClr val="F4CCCC">
                <a:alpha val="51763"/>
              </a:srgbClr>
            </a:solidFill>
          </p:spPr>
          <p:txBody>
            <a:bodyPr wrap="square" lIns="0" tIns="0" rIns="0" bIns="0" rtlCol="0"/>
            <a:lstStyle/>
            <a:p>
              <a:endParaRPr/>
            </a:p>
          </p:txBody>
        </p:sp>
        <p:sp>
          <p:nvSpPr>
            <p:cNvPr id="5" name="object 5"/>
            <p:cNvSpPr/>
            <p:nvPr/>
          </p:nvSpPr>
          <p:spPr>
            <a:xfrm>
              <a:off x="176783" y="1984248"/>
              <a:ext cx="956944" cy="2758440"/>
            </a:xfrm>
            <a:custGeom>
              <a:avLst/>
              <a:gdLst/>
              <a:ahLst/>
              <a:cxnLst/>
              <a:rect l="l" t="t" r="r" b="b"/>
              <a:pathLst>
                <a:path w="956944" h="2758440">
                  <a:moveTo>
                    <a:pt x="0" y="743203"/>
                  </a:moveTo>
                  <a:lnTo>
                    <a:pt x="743331" y="0"/>
                  </a:lnTo>
                  <a:lnTo>
                    <a:pt x="956525" y="0"/>
                  </a:lnTo>
                  <a:lnTo>
                    <a:pt x="956525" y="2014727"/>
                  </a:lnTo>
                  <a:lnTo>
                    <a:pt x="213194" y="2757932"/>
                  </a:lnTo>
                  <a:lnTo>
                    <a:pt x="0" y="2757932"/>
                  </a:lnTo>
                  <a:lnTo>
                    <a:pt x="0" y="743203"/>
                  </a:lnTo>
                  <a:close/>
                </a:path>
                <a:path w="956944" h="2758440">
                  <a:moveTo>
                    <a:pt x="0" y="741806"/>
                  </a:moveTo>
                  <a:lnTo>
                    <a:pt x="213194" y="741806"/>
                  </a:lnTo>
                  <a:lnTo>
                    <a:pt x="956525" y="0"/>
                  </a:lnTo>
                </a:path>
                <a:path w="956944" h="2758440">
                  <a:moveTo>
                    <a:pt x="213359" y="742188"/>
                  </a:moveTo>
                  <a:lnTo>
                    <a:pt x="213359" y="2756789"/>
                  </a:lnTo>
                </a:path>
              </a:pathLst>
            </a:custGeom>
            <a:ln w="18288">
              <a:solidFill>
                <a:srgbClr val="000000"/>
              </a:solidFill>
            </a:ln>
          </p:spPr>
          <p:txBody>
            <a:bodyPr wrap="square" lIns="0" tIns="0" rIns="0" bIns="0" rtlCol="0"/>
            <a:lstStyle/>
            <a:p>
              <a:endParaRPr/>
            </a:p>
          </p:txBody>
        </p:sp>
      </p:grpSp>
      <p:sp>
        <p:nvSpPr>
          <p:cNvPr id="6" name="object 6"/>
          <p:cNvSpPr txBox="1"/>
          <p:nvPr/>
        </p:nvSpPr>
        <p:spPr>
          <a:xfrm>
            <a:off x="862380" y="4342257"/>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32</a:t>
            </a:r>
            <a:endParaRPr sz="1800">
              <a:latin typeface="Arial"/>
              <a:cs typeface="Arial"/>
            </a:endParaRPr>
          </a:p>
        </p:txBody>
      </p:sp>
      <p:sp>
        <p:nvSpPr>
          <p:cNvPr id="7" name="object 7"/>
          <p:cNvSpPr txBox="1"/>
          <p:nvPr/>
        </p:nvSpPr>
        <p:spPr>
          <a:xfrm>
            <a:off x="1226616" y="2268728"/>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32</a:t>
            </a:r>
            <a:endParaRPr sz="1800">
              <a:latin typeface="Arial"/>
              <a:cs typeface="Arial"/>
            </a:endParaRPr>
          </a:p>
        </p:txBody>
      </p:sp>
      <p:sp>
        <p:nvSpPr>
          <p:cNvPr id="8" name="object 8"/>
          <p:cNvSpPr txBox="1"/>
          <p:nvPr/>
        </p:nvSpPr>
        <p:spPr>
          <a:xfrm>
            <a:off x="191515" y="4733925"/>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3</a:t>
            </a:r>
            <a:endParaRPr sz="1800">
              <a:latin typeface="Arial"/>
              <a:cs typeface="Arial"/>
            </a:endParaRPr>
          </a:p>
        </p:txBody>
      </p:sp>
      <p:sp>
        <p:nvSpPr>
          <p:cNvPr id="9" name="object 9"/>
          <p:cNvSpPr/>
          <p:nvPr/>
        </p:nvSpPr>
        <p:spPr>
          <a:xfrm>
            <a:off x="1481327" y="3246120"/>
            <a:ext cx="974725" cy="31750"/>
          </a:xfrm>
          <a:custGeom>
            <a:avLst/>
            <a:gdLst/>
            <a:ahLst/>
            <a:cxnLst/>
            <a:rect l="l" t="t" r="r" b="b"/>
            <a:pathLst>
              <a:path w="974725" h="31750">
                <a:moveTo>
                  <a:pt x="0" y="16763"/>
                </a:moveTo>
                <a:lnTo>
                  <a:pt x="930655" y="16763"/>
                </a:lnTo>
              </a:path>
              <a:path w="974725" h="31750">
                <a:moveTo>
                  <a:pt x="931164" y="31750"/>
                </a:moveTo>
                <a:lnTo>
                  <a:pt x="974724" y="15875"/>
                </a:lnTo>
                <a:lnTo>
                  <a:pt x="931164" y="0"/>
                </a:lnTo>
                <a:lnTo>
                  <a:pt x="931164" y="31750"/>
                </a:lnTo>
                <a:close/>
              </a:path>
            </a:pathLst>
          </a:custGeom>
          <a:ln w="9144">
            <a:solidFill>
              <a:srgbClr val="666666"/>
            </a:solidFill>
          </a:ln>
        </p:spPr>
        <p:txBody>
          <a:bodyPr wrap="square" lIns="0" tIns="0" rIns="0" bIns="0" rtlCol="0"/>
          <a:lstStyle/>
          <a:p>
            <a:endParaRPr/>
          </a:p>
        </p:txBody>
      </p:sp>
      <p:sp>
        <p:nvSpPr>
          <p:cNvPr id="10" name="object 10"/>
          <p:cNvSpPr txBox="1"/>
          <p:nvPr/>
        </p:nvSpPr>
        <p:spPr>
          <a:xfrm>
            <a:off x="1593850" y="3317875"/>
            <a:ext cx="727710" cy="1409700"/>
          </a:xfrm>
          <a:prstGeom prst="rect">
            <a:avLst/>
          </a:prstGeom>
        </p:spPr>
        <p:txBody>
          <a:bodyPr vert="horz" wrap="square" lIns="0" tIns="9525" rIns="0" bIns="0" rtlCol="0">
            <a:spAutoFit/>
          </a:bodyPr>
          <a:lstStyle/>
          <a:p>
            <a:pPr marL="12700" marR="5080">
              <a:lnSpc>
                <a:spcPct val="101099"/>
              </a:lnSpc>
              <a:spcBef>
                <a:spcPts val="75"/>
              </a:spcBef>
            </a:pPr>
            <a:r>
              <a:rPr sz="1800" spc="-5" dirty="0">
                <a:latin typeface="Arial"/>
                <a:cs typeface="Arial"/>
              </a:rPr>
              <a:t>CON</a:t>
            </a:r>
            <a:r>
              <a:rPr sz="1800" spc="-180" dirty="0">
                <a:latin typeface="Arial"/>
                <a:cs typeface="Arial"/>
              </a:rPr>
              <a:t>V</a:t>
            </a:r>
            <a:r>
              <a:rPr sz="1800" dirty="0">
                <a:latin typeface="Arial"/>
                <a:cs typeface="Arial"/>
              </a:rPr>
              <a:t>,  </a:t>
            </a:r>
            <a:r>
              <a:rPr sz="1800" spc="-5" dirty="0">
                <a:latin typeface="Arial"/>
                <a:cs typeface="Arial"/>
              </a:rPr>
              <a:t>ReLU</a:t>
            </a:r>
            <a:endParaRPr sz="1800">
              <a:latin typeface="Arial"/>
              <a:cs typeface="Arial"/>
            </a:endParaRPr>
          </a:p>
          <a:p>
            <a:pPr marL="12700" marR="85725" algn="just">
              <a:lnSpc>
                <a:spcPts val="2190"/>
              </a:lnSpc>
              <a:spcBef>
                <a:spcPts val="70"/>
              </a:spcBef>
            </a:pPr>
            <a:r>
              <a:rPr sz="1800" spc="-10" dirty="0">
                <a:solidFill>
                  <a:srgbClr val="0000FF"/>
                </a:solidFill>
                <a:latin typeface="Arial"/>
                <a:cs typeface="Arial"/>
              </a:rPr>
              <a:t>e.g. </a:t>
            </a:r>
            <a:r>
              <a:rPr sz="1800" spc="-5" dirty="0">
                <a:solidFill>
                  <a:srgbClr val="0000FF"/>
                </a:solidFill>
                <a:latin typeface="Arial"/>
                <a:cs typeface="Arial"/>
              </a:rPr>
              <a:t>6  </a:t>
            </a:r>
            <a:r>
              <a:rPr sz="1800" spc="-10" dirty="0">
                <a:solidFill>
                  <a:srgbClr val="0000FF"/>
                </a:solidFill>
                <a:latin typeface="Arial"/>
                <a:cs typeface="Arial"/>
              </a:rPr>
              <a:t>5x5x3  </a:t>
            </a:r>
            <a:r>
              <a:rPr sz="1800" dirty="0">
                <a:solidFill>
                  <a:srgbClr val="0000FF"/>
                </a:solidFill>
                <a:latin typeface="Arial"/>
                <a:cs typeface="Arial"/>
              </a:rPr>
              <a:t>filters</a:t>
            </a:r>
            <a:endParaRPr sz="1800">
              <a:latin typeface="Arial"/>
              <a:cs typeface="Arial"/>
            </a:endParaRPr>
          </a:p>
        </p:txBody>
      </p:sp>
      <p:grpSp>
        <p:nvGrpSpPr>
          <p:cNvPr id="11" name="object 11"/>
          <p:cNvGrpSpPr/>
          <p:nvPr/>
        </p:nvGrpSpPr>
        <p:grpSpPr>
          <a:xfrm>
            <a:off x="2682239" y="1975104"/>
            <a:ext cx="975360" cy="2776220"/>
            <a:chOff x="2682239" y="1975104"/>
            <a:chExt cx="975360" cy="2776220"/>
          </a:xfrm>
        </p:grpSpPr>
        <p:sp>
          <p:nvSpPr>
            <p:cNvPr id="12" name="object 12"/>
            <p:cNvSpPr/>
            <p:nvPr/>
          </p:nvSpPr>
          <p:spPr>
            <a:xfrm>
              <a:off x="2691383" y="2726436"/>
              <a:ext cx="213360" cy="2014855"/>
            </a:xfrm>
            <a:custGeom>
              <a:avLst/>
              <a:gdLst/>
              <a:ahLst/>
              <a:cxnLst/>
              <a:rect l="l" t="t" r="r" b="b"/>
              <a:pathLst>
                <a:path w="213360" h="2014854">
                  <a:moveTo>
                    <a:pt x="213169" y="0"/>
                  </a:moveTo>
                  <a:lnTo>
                    <a:pt x="0" y="0"/>
                  </a:lnTo>
                  <a:lnTo>
                    <a:pt x="0" y="2014601"/>
                  </a:lnTo>
                  <a:lnTo>
                    <a:pt x="213169" y="2014601"/>
                  </a:lnTo>
                  <a:lnTo>
                    <a:pt x="213169" y="0"/>
                  </a:lnTo>
                  <a:close/>
                </a:path>
              </a:pathLst>
            </a:custGeom>
            <a:solidFill>
              <a:srgbClr val="C7DAF7"/>
            </a:solidFill>
          </p:spPr>
          <p:txBody>
            <a:bodyPr wrap="square" lIns="0" tIns="0" rIns="0" bIns="0" rtlCol="0"/>
            <a:lstStyle/>
            <a:p>
              <a:endParaRPr/>
            </a:p>
          </p:txBody>
        </p:sp>
        <p:sp>
          <p:nvSpPr>
            <p:cNvPr id="13" name="object 13"/>
            <p:cNvSpPr/>
            <p:nvPr/>
          </p:nvSpPr>
          <p:spPr>
            <a:xfrm>
              <a:off x="2691383" y="1984248"/>
              <a:ext cx="956944" cy="2758440"/>
            </a:xfrm>
            <a:custGeom>
              <a:avLst/>
              <a:gdLst/>
              <a:ahLst/>
              <a:cxnLst/>
              <a:rect l="l" t="t" r="r" b="b"/>
              <a:pathLst>
                <a:path w="956945" h="2758440">
                  <a:moveTo>
                    <a:pt x="0" y="743203"/>
                  </a:moveTo>
                  <a:lnTo>
                    <a:pt x="743331" y="0"/>
                  </a:lnTo>
                  <a:lnTo>
                    <a:pt x="956564" y="0"/>
                  </a:lnTo>
                  <a:lnTo>
                    <a:pt x="956564" y="2014727"/>
                  </a:lnTo>
                  <a:lnTo>
                    <a:pt x="213233" y="2757932"/>
                  </a:lnTo>
                  <a:lnTo>
                    <a:pt x="0" y="2757932"/>
                  </a:lnTo>
                  <a:lnTo>
                    <a:pt x="0" y="743203"/>
                  </a:lnTo>
                  <a:close/>
                </a:path>
                <a:path w="956945" h="2758440">
                  <a:moveTo>
                    <a:pt x="0" y="741806"/>
                  </a:moveTo>
                  <a:lnTo>
                    <a:pt x="213233" y="741806"/>
                  </a:lnTo>
                  <a:lnTo>
                    <a:pt x="956564" y="0"/>
                  </a:lnTo>
                </a:path>
                <a:path w="956945" h="2758440">
                  <a:moveTo>
                    <a:pt x="213360" y="742188"/>
                  </a:moveTo>
                  <a:lnTo>
                    <a:pt x="213360" y="2756789"/>
                  </a:lnTo>
                </a:path>
              </a:pathLst>
            </a:custGeom>
            <a:ln w="18288">
              <a:solidFill>
                <a:srgbClr val="000000"/>
              </a:solidFill>
            </a:ln>
          </p:spPr>
          <p:txBody>
            <a:bodyPr wrap="square" lIns="0" tIns="0" rIns="0" bIns="0" rtlCol="0"/>
            <a:lstStyle/>
            <a:p>
              <a:endParaRPr/>
            </a:p>
          </p:txBody>
        </p:sp>
      </p:grpSp>
      <p:sp>
        <p:nvSpPr>
          <p:cNvPr id="14" name="object 14"/>
          <p:cNvSpPr txBox="1"/>
          <p:nvPr/>
        </p:nvSpPr>
        <p:spPr>
          <a:xfrm>
            <a:off x="3377310" y="4342257"/>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28</a:t>
            </a:r>
            <a:endParaRPr sz="1800">
              <a:latin typeface="Arial"/>
              <a:cs typeface="Arial"/>
            </a:endParaRPr>
          </a:p>
        </p:txBody>
      </p:sp>
      <p:sp>
        <p:nvSpPr>
          <p:cNvPr id="15" name="object 15"/>
          <p:cNvSpPr txBox="1"/>
          <p:nvPr/>
        </p:nvSpPr>
        <p:spPr>
          <a:xfrm>
            <a:off x="3741801" y="2268728"/>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28</a:t>
            </a:r>
            <a:endParaRPr sz="1800">
              <a:latin typeface="Arial"/>
              <a:cs typeface="Arial"/>
            </a:endParaRPr>
          </a:p>
        </p:txBody>
      </p:sp>
      <p:sp>
        <p:nvSpPr>
          <p:cNvPr id="16" name="object 16"/>
          <p:cNvSpPr txBox="1"/>
          <p:nvPr/>
        </p:nvSpPr>
        <p:spPr>
          <a:xfrm>
            <a:off x="2706751" y="4733925"/>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6</a:t>
            </a:r>
            <a:endParaRPr sz="1800">
              <a:latin typeface="Arial"/>
              <a:cs typeface="Arial"/>
            </a:endParaRPr>
          </a:p>
        </p:txBody>
      </p:sp>
      <p:sp>
        <p:nvSpPr>
          <p:cNvPr id="17" name="object 17"/>
          <p:cNvSpPr/>
          <p:nvPr/>
        </p:nvSpPr>
        <p:spPr>
          <a:xfrm>
            <a:off x="4224528" y="3246120"/>
            <a:ext cx="974725" cy="31750"/>
          </a:xfrm>
          <a:custGeom>
            <a:avLst/>
            <a:gdLst/>
            <a:ahLst/>
            <a:cxnLst/>
            <a:rect l="l" t="t" r="r" b="b"/>
            <a:pathLst>
              <a:path w="974725" h="31750">
                <a:moveTo>
                  <a:pt x="0" y="16763"/>
                </a:moveTo>
                <a:lnTo>
                  <a:pt x="930656" y="16763"/>
                </a:lnTo>
              </a:path>
              <a:path w="974725" h="31750">
                <a:moveTo>
                  <a:pt x="931163" y="31750"/>
                </a:moveTo>
                <a:lnTo>
                  <a:pt x="974725" y="15875"/>
                </a:lnTo>
                <a:lnTo>
                  <a:pt x="931163" y="0"/>
                </a:lnTo>
                <a:lnTo>
                  <a:pt x="931163" y="31750"/>
                </a:lnTo>
                <a:close/>
              </a:path>
            </a:pathLst>
          </a:custGeom>
          <a:ln w="9144">
            <a:solidFill>
              <a:srgbClr val="666666"/>
            </a:solidFill>
          </a:ln>
        </p:spPr>
        <p:txBody>
          <a:bodyPr wrap="square" lIns="0" tIns="0" rIns="0" bIns="0" rtlCol="0"/>
          <a:lstStyle/>
          <a:p>
            <a:endParaRPr/>
          </a:p>
        </p:txBody>
      </p:sp>
      <p:sp>
        <p:nvSpPr>
          <p:cNvPr id="18" name="object 18"/>
          <p:cNvSpPr txBox="1"/>
          <p:nvPr/>
        </p:nvSpPr>
        <p:spPr>
          <a:xfrm>
            <a:off x="4337684" y="3317875"/>
            <a:ext cx="727710" cy="1409700"/>
          </a:xfrm>
          <a:prstGeom prst="rect">
            <a:avLst/>
          </a:prstGeom>
        </p:spPr>
        <p:txBody>
          <a:bodyPr vert="horz" wrap="square" lIns="0" tIns="9525" rIns="0" bIns="0" rtlCol="0">
            <a:spAutoFit/>
          </a:bodyPr>
          <a:lstStyle/>
          <a:p>
            <a:pPr marL="12700" marR="5080">
              <a:lnSpc>
                <a:spcPct val="101099"/>
              </a:lnSpc>
              <a:spcBef>
                <a:spcPts val="75"/>
              </a:spcBef>
            </a:pPr>
            <a:r>
              <a:rPr sz="1800" spc="-5" dirty="0">
                <a:latin typeface="Arial"/>
                <a:cs typeface="Arial"/>
              </a:rPr>
              <a:t>CON</a:t>
            </a:r>
            <a:r>
              <a:rPr sz="1800" spc="-180" dirty="0">
                <a:latin typeface="Arial"/>
                <a:cs typeface="Arial"/>
              </a:rPr>
              <a:t>V</a:t>
            </a:r>
            <a:r>
              <a:rPr sz="1800" dirty="0">
                <a:latin typeface="Arial"/>
                <a:cs typeface="Arial"/>
              </a:rPr>
              <a:t>,  </a:t>
            </a:r>
            <a:r>
              <a:rPr sz="1800" spc="-5" dirty="0">
                <a:latin typeface="Arial"/>
                <a:cs typeface="Arial"/>
              </a:rPr>
              <a:t>ReLU</a:t>
            </a:r>
            <a:endParaRPr sz="1800">
              <a:latin typeface="Arial"/>
              <a:cs typeface="Arial"/>
            </a:endParaRPr>
          </a:p>
          <a:p>
            <a:pPr marL="12700" marR="21590">
              <a:lnSpc>
                <a:spcPts val="2190"/>
              </a:lnSpc>
              <a:spcBef>
                <a:spcPts val="70"/>
              </a:spcBef>
            </a:pPr>
            <a:r>
              <a:rPr sz="1800" spc="-5" dirty="0">
                <a:solidFill>
                  <a:srgbClr val="38751C"/>
                </a:solidFill>
                <a:latin typeface="Arial"/>
                <a:cs typeface="Arial"/>
              </a:rPr>
              <a:t>e.g.</a:t>
            </a:r>
            <a:r>
              <a:rPr sz="1800" spc="-185" dirty="0">
                <a:solidFill>
                  <a:srgbClr val="38751C"/>
                </a:solidFill>
                <a:latin typeface="Arial"/>
                <a:cs typeface="Arial"/>
              </a:rPr>
              <a:t> </a:t>
            </a:r>
            <a:r>
              <a:rPr sz="1800" spc="-5" dirty="0">
                <a:solidFill>
                  <a:srgbClr val="38751C"/>
                </a:solidFill>
                <a:latin typeface="Arial"/>
                <a:cs typeface="Arial"/>
              </a:rPr>
              <a:t>10  </a:t>
            </a:r>
            <a:r>
              <a:rPr sz="1800" spc="-10" dirty="0">
                <a:solidFill>
                  <a:srgbClr val="38751C"/>
                </a:solidFill>
                <a:latin typeface="Arial"/>
                <a:cs typeface="Arial"/>
              </a:rPr>
              <a:t>5x5x</a:t>
            </a:r>
            <a:r>
              <a:rPr sz="1800" b="1" spc="-10" dirty="0">
                <a:solidFill>
                  <a:srgbClr val="38751C"/>
                </a:solidFill>
                <a:latin typeface="Arial"/>
                <a:cs typeface="Arial"/>
              </a:rPr>
              <a:t>6  </a:t>
            </a:r>
            <a:r>
              <a:rPr sz="1800" dirty="0">
                <a:solidFill>
                  <a:srgbClr val="38751C"/>
                </a:solidFill>
                <a:latin typeface="Arial"/>
                <a:cs typeface="Arial"/>
              </a:rPr>
              <a:t>filters</a:t>
            </a:r>
            <a:endParaRPr sz="1800">
              <a:latin typeface="Arial"/>
              <a:cs typeface="Arial"/>
            </a:endParaRPr>
          </a:p>
        </p:txBody>
      </p:sp>
      <p:grpSp>
        <p:nvGrpSpPr>
          <p:cNvPr id="19" name="object 19"/>
          <p:cNvGrpSpPr/>
          <p:nvPr/>
        </p:nvGrpSpPr>
        <p:grpSpPr>
          <a:xfrm>
            <a:off x="5425440" y="1975104"/>
            <a:ext cx="975360" cy="2776220"/>
            <a:chOff x="5425440" y="1975104"/>
            <a:chExt cx="975360" cy="2776220"/>
          </a:xfrm>
        </p:grpSpPr>
        <p:sp>
          <p:nvSpPr>
            <p:cNvPr id="20" name="object 20"/>
            <p:cNvSpPr/>
            <p:nvPr/>
          </p:nvSpPr>
          <p:spPr>
            <a:xfrm>
              <a:off x="5434584" y="2726436"/>
              <a:ext cx="213360" cy="2014855"/>
            </a:xfrm>
            <a:custGeom>
              <a:avLst/>
              <a:gdLst/>
              <a:ahLst/>
              <a:cxnLst/>
              <a:rect l="l" t="t" r="r" b="b"/>
              <a:pathLst>
                <a:path w="213360" h="2014854">
                  <a:moveTo>
                    <a:pt x="213169" y="0"/>
                  </a:moveTo>
                  <a:lnTo>
                    <a:pt x="0" y="0"/>
                  </a:lnTo>
                  <a:lnTo>
                    <a:pt x="0" y="2014601"/>
                  </a:lnTo>
                  <a:lnTo>
                    <a:pt x="213169" y="2014601"/>
                  </a:lnTo>
                  <a:lnTo>
                    <a:pt x="213169" y="0"/>
                  </a:lnTo>
                  <a:close/>
                </a:path>
              </a:pathLst>
            </a:custGeom>
            <a:solidFill>
              <a:srgbClr val="D7E9D2"/>
            </a:solidFill>
          </p:spPr>
          <p:txBody>
            <a:bodyPr wrap="square" lIns="0" tIns="0" rIns="0" bIns="0" rtlCol="0"/>
            <a:lstStyle/>
            <a:p>
              <a:endParaRPr/>
            </a:p>
          </p:txBody>
        </p:sp>
        <p:sp>
          <p:nvSpPr>
            <p:cNvPr id="21" name="object 21"/>
            <p:cNvSpPr/>
            <p:nvPr/>
          </p:nvSpPr>
          <p:spPr>
            <a:xfrm>
              <a:off x="5434584" y="1984248"/>
              <a:ext cx="956944" cy="2758440"/>
            </a:xfrm>
            <a:custGeom>
              <a:avLst/>
              <a:gdLst/>
              <a:ahLst/>
              <a:cxnLst/>
              <a:rect l="l" t="t" r="r" b="b"/>
              <a:pathLst>
                <a:path w="956945" h="2758440">
                  <a:moveTo>
                    <a:pt x="0" y="743203"/>
                  </a:moveTo>
                  <a:lnTo>
                    <a:pt x="743330" y="0"/>
                  </a:lnTo>
                  <a:lnTo>
                    <a:pt x="956563" y="0"/>
                  </a:lnTo>
                  <a:lnTo>
                    <a:pt x="956563" y="2014727"/>
                  </a:lnTo>
                  <a:lnTo>
                    <a:pt x="213232" y="2757932"/>
                  </a:lnTo>
                  <a:lnTo>
                    <a:pt x="0" y="2757932"/>
                  </a:lnTo>
                  <a:lnTo>
                    <a:pt x="0" y="743203"/>
                  </a:lnTo>
                  <a:close/>
                </a:path>
                <a:path w="956945" h="2758440">
                  <a:moveTo>
                    <a:pt x="0" y="741806"/>
                  </a:moveTo>
                  <a:lnTo>
                    <a:pt x="213232" y="741806"/>
                  </a:lnTo>
                  <a:lnTo>
                    <a:pt x="956563" y="0"/>
                  </a:lnTo>
                </a:path>
                <a:path w="956945" h="2758440">
                  <a:moveTo>
                    <a:pt x="213360" y="742188"/>
                  </a:moveTo>
                  <a:lnTo>
                    <a:pt x="213360" y="2756789"/>
                  </a:lnTo>
                </a:path>
              </a:pathLst>
            </a:custGeom>
            <a:ln w="18288">
              <a:solidFill>
                <a:srgbClr val="000000"/>
              </a:solidFill>
            </a:ln>
          </p:spPr>
          <p:txBody>
            <a:bodyPr wrap="square" lIns="0" tIns="0" rIns="0" bIns="0" rtlCol="0"/>
            <a:lstStyle/>
            <a:p>
              <a:endParaRPr/>
            </a:p>
          </p:txBody>
        </p:sp>
      </p:grpSp>
      <p:sp>
        <p:nvSpPr>
          <p:cNvPr id="22" name="object 22"/>
          <p:cNvSpPr/>
          <p:nvPr/>
        </p:nvSpPr>
        <p:spPr>
          <a:xfrm>
            <a:off x="6815328" y="3246120"/>
            <a:ext cx="974725" cy="31750"/>
          </a:xfrm>
          <a:custGeom>
            <a:avLst/>
            <a:gdLst/>
            <a:ahLst/>
            <a:cxnLst/>
            <a:rect l="l" t="t" r="r" b="b"/>
            <a:pathLst>
              <a:path w="974725" h="31750">
                <a:moveTo>
                  <a:pt x="0" y="16763"/>
                </a:moveTo>
                <a:lnTo>
                  <a:pt x="930655" y="16763"/>
                </a:lnTo>
              </a:path>
              <a:path w="974725" h="31750">
                <a:moveTo>
                  <a:pt x="931164" y="31750"/>
                </a:moveTo>
                <a:lnTo>
                  <a:pt x="974725" y="15875"/>
                </a:lnTo>
                <a:lnTo>
                  <a:pt x="931164" y="0"/>
                </a:lnTo>
                <a:lnTo>
                  <a:pt x="931164" y="31750"/>
                </a:lnTo>
                <a:close/>
              </a:path>
            </a:pathLst>
          </a:custGeom>
          <a:ln w="9144">
            <a:solidFill>
              <a:srgbClr val="666666"/>
            </a:solidFill>
          </a:ln>
        </p:spPr>
        <p:txBody>
          <a:bodyPr wrap="square" lIns="0" tIns="0" rIns="0" bIns="0" rtlCol="0"/>
          <a:lstStyle/>
          <a:p>
            <a:endParaRPr/>
          </a:p>
        </p:txBody>
      </p:sp>
      <p:sp>
        <p:nvSpPr>
          <p:cNvPr id="23" name="object 23"/>
          <p:cNvSpPr txBox="1"/>
          <p:nvPr/>
        </p:nvSpPr>
        <p:spPr>
          <a:xfrm>
            <a:off x="6928866" y="3317875"/>
            <a:ext cx="727710" cy="577215"/>
          </a:xfrm>
          <a:prstGeom prst="rect">
            <a:avLst/>
          </a:prstGeom>
        </p:spPr>
        <p:txBody>
          <a:bodyPr vert="horz" wrap="square" lIns="0" tIns="9525" rIns="0" bIns="0" rtlCol="0">
            <a:spAutoFit/>
          </a:bodyPr>
          <a:lstStyle/>
          <a:p>
            <a:pPr marL="12700" marR="5080">
              <a:lnSpc>
                <a:spcPct val="101099"/>
              </a:lnSpc>
              <a:spcBef>
                <a:spcPts val="75"/>
              </a:spcBef>
            </a:pPr>
            <a:r>
              <a:rPr sz="1800" spc="-5" dirty="0">
                <a:latin typeface="Arial"/>
                <a:cs typeface="Arial"/>
              </a:rPr>
              <a:t>CON</a:t>
            </a:r>
            <a:r>
              <a:rPr sz="1800" spc="-180" dirty="0">
                <a:latin typeface="Arial"/>
                <a:cs typeface="Arial"/>
              </a:rPr>
              <a:t>V</a:t>
            </a:r>
            <a:r>
              <a:rPr sz="1800" dirty="0">
                <a:latin typeface="Arial"/>
                <a:cs typeface="Arial"/>
              </a:rPr>
              <a:t>,  </a:t>
            </a:r>
            <a:r>
              <a:rPr sz="1800" spc="-5" dirty="0">
                <a:latin typeface="Arial"/>
                <a:cs typeface="Arial"/>
              </a:rPr>
              <a:t>ReLU</a:t>
            </a:r>
            <a:endParaRPr sz="1800">
              <a:latin typeface="Arial"/>
              <a:cs typeface="Arial"/>
            </a:endParaRPr>
          </a:p>
        </p:txBody>
      </p:sp>
      <p:sp>
        <p:nvSpPr>
          <p:cNvPr id="24" name="object 24"/>
          <p:cNvSpPr txBox="1"/>
          <p:nvPr/>
        </p:nvSpPr>
        <p:spPr>
          <a:xfrm>
            <a:off x="8145526" y="3071240"/>
            <a:ext cx="41529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a:t>
            </a:r>
            <a:endParaRPr sz="2400">
              <a:latin typeface="Arial"/>
              <a:cs typeface="Arial"/>
            </a:endParaRPr>
          </a:p>
        </p:txBody>
      </p:sp>
      <p:sp>
        <p:nvSpPr>
          <p:cNvPr id="25" name="object 25"/>
          <p:cNvSpPr txBox="1"/>
          <p:nvPr/>
        </p:nvSpPr>
        <p:spPr>
          <a:xfrm>
            <a:off x="5374004" y="4733925"/>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10</a:t>
            </a:r>
            <a:endParaRPr sz="1800">
              <a:latin typeface="Arial"/>
              <a:cs typeface="Arial"/>
            </a:endParaRPr>
          </a:p>
        </p:txBody>
      </p:sp>
      <p:sp>
        <p:nvSpPr>
          <p:cNvPr id="26" name="object 26"/>
          <p:cNvSpPr txBox="1"/>
          <p:nvPr/>
        </p:nvSpPr>
        <p:spPr>
          <a:xfrm>
            <a:off x="6121146" y="4342257"/>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24</a:t>
            </a:r>
            <a:endParaRPr sz="1800">
              <a:latin typeface="Arial"/>
              <a:cs typeface="Arial"/>
            </a:endParaRPr>
          </a:p>
        </p:txBody>
      </p:sp>
      <p:sp>
        <p:nvSpPr>
          <p:cNvPr id="27" name="object 27"/>
          <p:cNvSpPr txBox="1"/>
          <p:nvPr/>
        </p:nvSpPr>
        <p:spPr>
          <a:xfrm>
            <a:off x="6485382" y="2268728"/>
            <a:ext cx="2787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24</a:t>
            </a:r>
            <a:endParaRPr sz="1800">
              <a:latin typeface="Arial"/>
              <a:cs typeface="Arial"/>
            </a:endParaRPr>
          </a:p>
        </p:txBody>
      </p:sp>
      <p:sp>
        <p:nvSpPr>
          <p:cNvPr id="28" name="object 28"/>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78934" y="1030604"/>
            <a:ext cx="787400" cy="299720"/>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Calibri"/>
                <a:cs typeface="Calibri"/>
              </a:rPr>
              <a:t>Preview</a:t>
            </a:r>
            <a:endParaRPr sz="1800">
              <a:latin typeface="Calibri"/>
              <a:cs typeface="Calibri"/>
            </a:endParaRPr>
          </a:p>
        </p:txBody>
      </p:sp>
      <p:sp>
        <p:nvSpPr>
          <p:cNvPr id="3" name="object 3"/>
          <p:cNvSpPr/>
          <p:nvPr/>
        </p:nvSpPr>
        <p:spPr>
          <a:xfrm>
            <a:off x="1414272" y="1522475"/>
            <a:ext cx="6502165" cy="390753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157719" y="962406"/>
            <a:ext cx="1464945" cy="455930"/>
          </a:xfrm>
          <a:prstGeom prst="rect">
            <a:avLst/>
          </a:prstGeom>
        </p:spPr>
        <p:txBody>
          <a:bodyPr vert="horz" wrap="square" lIns="0" tIns="10160" rIns="0" bIns="0" rtlCol="0">
            <a:spAutoFit/>
          </a:bodyPr>
          <a:lstStyle/>
          <a:p>
            <a:pPr marL="12700" marR="5080">
              <a:lnSpc>
                <a:spcPct val="101400"/>
              </a:lnSpc>
              <a:spcBef>
                <a:spcPts val="80"/>
              </a:spcBef>
            </a:pPr>
            <a:r>
              <a:rPr sz="1400" i="1" dirty="0">
                <a:latin typeface="Arial"/>
                <a:cs typeface="Arial"/>
              </a:rPr>
              <a:t>[From </a:t>
            </a:r>
            <a:r>
              <a:rPr sz="1400" i="1" spc="-5" dirty="0">
                <a:latin typeface="Arial"/>
                <a:cs typeface="Arial"/>
              </a:rPr>
              <a:t>recent</a:t>
            </a:r>
            <a:r>
              <a:rPr sz="1400" i="1" spc="-225" dirty="0">
                <a:latin typeface="Arial"/>
                <a:cs typeface="Arial"/>
              </a:rPr>
              <a:t> </a:t>
            </a:r>
            <a:r>
              <a:rPr sz="1400" i="1" spc="-30" dirty="0">
                <a:latin typeface="Arial"/>
                <a:cs typeface="Arial"/>
              </a:rPr>
              <a:t>Yann  </a:t>
            </a:r>
            <a:r>
              <a:rPr sz="1400" i="1" dirty="0">
                <a:latin typeface="Arial"/>
                <a:cs typeface="Arial"/>
              </a:rPr>
              <a:t>LeCun</a:t>
            </a:r>
            <a:r>
              <a:rPr sz="1400" i="1" spc="-110" dirty="0">
                <a:latin typeface="Arial"/>
                <a:cs typeface="Arial"/>
              </a:rPr>
              <a:t> </a:t>
            </a:r>
            <a:r>
              <a:rPr sz="1400" i="1" spc="-5" dirty="0">
                <a:latin typeface="Arial"/>
                <a:cs typeface="Arial"/>
              </a:rPr>
              <a:t>slides]</a:t>
            </a:r>
            <a:endParaRPr sz="1400">
              <a:latin typeface="Arial"/>
              <a:cs typeface="Arial"/>
            </a:endParaRPr>
          </a:p>
        </p:txBody>
      </p:sp>
      <p:sp>
        <p:nvSpPr>
          <p:cNvPr id="5" name="object 5"/>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9955" y="858050"/>
            <a:ext cx="8505825" cy="4532630"/>
            <a:chOff x="409955" y="858050"/>
            <a:chExt cx="8505825" cy="4532630"/>
          </a:xfrm>
        </p:grpSpPr>
        <p:sp>
          <p:nvSpPr>
            <p:cNvPr id="3" name="object 3"/>
            <p:cNvSpPr/>
            <p:nvPr/>
          </p:nvSpPr>
          <p:spPr>
            <a:xfrm>
              <a:off x="460247" y="934212"/>
              <a:ext cx="4308348" cy="44561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09956" y="858049"/>
              <a:ext cx="1343025" cy="889000"/>
            </a:xfrm>
            <a:custGeom>
              <a:avLst/>
              <a:gdLst/>
              <a:ahLst/>
              <a:cxnLst/>
              <a:rect l="l" t="t" r="r" b="b"/>
              <a:pathLst>
                <a:path w="1343025" h="889000">
                  <a:moveTo>
                    <a:pt x="956792" y="0"/>
                  </a:moveTo>
                  <a:lnTo>
                    <a:pt x="0" y="0"/>
                  </a:lnTo>
                  <a:lnTo>
                    <a:pt x="0" y="255866"/>
                  </a:lnTo>
                  <a:lnTo>
                    <a:pt x="956792" y="255866"/>
                  </a:lnTo>
                  <a:lnTo>
                    <a:pt x="956792" y="0"/>
                  </a:lnTo>
                  <a:close/>
                </a:path>
                <a:path w="1343025" h="889000">
                  <a:moveTo>
                    <a:pt x="1342453" y="256057"/>
                  </a:moveTo>
                  <a:lnTo>
                    <a:pt x="658368" y="256057"/>
                  </a:lnTo>
                  <a:lnTo>
                    <a:pt x="658368" y="888453"/>
                  </a:lnTo>
                  <a:lnTo>
                    <a:pt x="1342453" y="888453"/>
                  </a:lnTo>
                  <a:lnTo>
                    <a:pt x="1342453" y="256057"/>
                  </a:lnTo>
                  <a:close/>
                </a:path>
              </a:pathLst>
            </a:custGeom>
            <a:solidFill>
              <a:srgbClr val="FFFFFF"/>
            </a:solidFill>
          </p:spPr>
          <p:txBody>
            <a:bodyPr wrap="square" lIns="0" tIns="0" rIns="0" bIns="0" rtlCol="0"/>
            <a:lstStyle/>
            <a:p>
              <a:endParaRPr/>
            </a:p>
          </p:txBody>
        </p:sp>
        <p:sp>
          <p:nvSpPr>
            <p:cNvPr id="5" name="object 5"/>
            <p:cNvSpPr/>
            <p:nvPr/>
          </p:nvSpPr>
          <p:spPr>
            <a:xfrm>
              <a:off x="1752600" y="1027176"/>
              <a:ext cx="7162800" cy="25755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02919" y="1027163"/>
              <a:ext cx="1548130" cy="1777364"/>
            </a:xfrm>
            <a:custGeom>
              <a:avLst/>
              <a:gdLst/>
              <a:ahLst/>
              <a:cxnLst/>
              <a:rect l="l" t="t" r="r" b="b"/>
              <a:pathLst>
                <a:path w="1548130" h="1777364">
                  <a:moveTo>
                    <a:pt x="1299972" y="257441"/>
                  </a:moveTo>
                  <a:lnTo>
                    <a:pt x="1547901" y="257441"/>
                  </a:lnTo>
                  <a:lnTo>
                    <a:pt x="1547901" y="0"/>
                  </a:lnTo>
                  <a:lnTo>
                    <a:pt x="1299972" y="0"/>
                  </a:lnTo>
                  <a:lnTo>
                    <a:pt x="1299972" y="257441"/>
                  </a:lnTo>
                  <a:close/>
                </a:path>
                <a:path w="1548130" h="1777364">
                  <a:moveTo>
                    <a:pt x="0" y="1776996"/>
                  </a:moveTo>
                  <a:lnTo>
                    <a:pt x="565111" y="1776996"/>
                  </a:lnTo>
                  <a:lnTo>
                    <a:pt x="565111" y="1144600"/>
                  </a:lnTo>
                  <a:lnTo>
                    <a:pt x="0" y="1144600"/>
                  </a:lnTo>
                  <a:lnTo>
                    <a:pt x="0" y="1776996"/>
                  </a:lnTo>
                  <a:close/>
                </a:path>
                <a:path w="1548130" h="1777364">
                  <a:moveTo>
                    <a:pt x="1424686" y="257568"/>
                  </a:moveTo>
                  <a:lnTo>
                    <a:pt x="632460" y="1368564"/>
                  </a:lnTo>
                </a:path>
                <a:path w="1548130" h="1777364">
                  <a:moveTo>
                    <a:pt x="606780" y="1350276"/>
                  </a:moveTo>
                  <a:lnTo>
                    <a:pt x="582168" y="1438414"/>
                  </a:lnTo>
                  <a:lnTo>
                    <a:pt x="657999" y="1386598"/>
                  </a:lnTo>
                  <a:lnTo>
                    <a:pt x="606780" y="1350276"/>
                  </a:lnTo>
                  <a:close/>
                </a:path>
              </a:pathLst>
            </a:custGeom>
            <a:ln w="18288">
              <a:solidFill>
                <a:srgbClr val="FF0000"/>
              </a:solidFill>
            </a:ln>
          </p:spPr>
          <p:txBody>
            <a:bodyPr wrap="square" lIns="0" tIns="0" rIns="0" bIns="0" rtlCol="0"/>
            <a:lstStyle/>
            <a:p>
              <a:endParaRPr/>
            </a:p>
          </p:txBody>
        </p:sp>
      </p:grpSp>
      <p:sp>
        <p:nvSpPr>
          <p:cNvPr id="7" name="object 7"/>
          <p:cNvSpPr txBox="1"/>
          <p:nvPr/>
        </p:nvSpPr>
        <p:spPr>
          <a:xfrm>
            <a:off x="6340221" y="1352550"/>
            <a:ext cx="2558415" cy="67818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example </a:t>
            </a:r>
            <a:r>
              <a:rPr sz="2400" spc="-10" dirty="0">
                <a:latin typeface="Arial"/>
                <a:cs typeface="Arial"/>
              </a:rPr>
              <a:t>5x5</a:t>
            </a:r>
            <a:r>
              <a:rPr sz="2400" spc="-95" dirty="0">
                <a:latin typeface="Arial"/>
                <a:cs typeface="Arial"/>
              </a:rPr>
              <a:t> </a:t>
            </a:r>
            <a:r>
              <a:rPr sz="2400" dirty="0">
                <a:latin typeface="Arial"/>
                <a:cs typeface="Arial"/>
              </a:rPr>
              <a:t>filters</a:t>
            </a:r>
            <a:endParaRPr sz="2400">
              <a:latin typeface="Arial"/>
              <a:cs typeface="Arial"/>
            </a:endParaRPr>
          </a:p>
          <a:p>
            <a:pPr marL="12700">
              <a:lnSpc>
                <a:spcPct val="100000"/>
              </a:lnSpc>
              <a:spcBef>
                <a:spcPts val="95"/>
              </a:spcBef>
            </a:pPr>
            <a:r>
              <a:rPr sz="1800" spc="-5" dirty="0">
                <a:latin typeface="Arial"/>
                <a:cs typeface="Arial"/>
              </a:rPr>
              <a:t>(32</a:t>
            </a:r>
            <a:r>
              <a:rPr sz="1800" spc="-85" dirty="0">
                <a:latin typeface="Arial"/>
                <a:cs typeface="Arial"/>
              </a:rPr>
              <a:t> </a:t>
            </a:r>
            <a:r>
              <a:rPr sz="1800" spc="-5" dirty="0">
                <a:latin typeface="Arial"/>
                <a:cs typeface="Arial"/>
              </a:rPr>
              <a:t>total)</a:t>
            </a:r>
            <a:endParaRPr sz="1800">
              <a:latin typeface="Arial"/>
              <a:cs typeface="Arial"/>
            </a:endParaRPr>
          </a:p>
        </p:txBody>
      </p:sp>
      <p:sp>
        <p:nvSpPr>
          <p:cNvPr id="8" name="object 8"/>
          <p:cNvSpPr txBox="1"/>
          <p:nvPr/>
        </p:nvSpPr>
        <p:spPr>
          <a:xfrm>
            <a:off x="5031740" y="2690876"/>
            <a:ext cx="3512185" cy="854710"/>
          </a:xfrm>
          <a:prstGeom prst="rect">
            <a:avLst/>
          </a:prstGeom>
        </p:spPr>
        <p:txBody>
          <a:bodyPr vert="horz" wrap="square" lIns="0" tIns="9525" rIns="0" bIns="0" rtlCol="0">
            <a:spAutoFit/>
          </a:bodyPr>
          <a:lstStyle/>
          <a:p>
            <a:pPr marL="12700" marR="5080">
              <a:lnSpc>
                <a:spcPct val="101099"/>
              </a:lnSpc>
              <a:spcBef>
                <a:spcPts val="75"/>
              </a:spcBef>
            </a:pPr>
            <a:r>
              <a:rPr sz="1800" spc="-20" dirty="0">
                <a:latin typeface="Arial"/>
                <a:cs typeface="Arial"/>
              </a:rPr>
              <a:t>We </a:t>
            </a:r>
            <a:r>
              <a:rPr sz="1800" spc="-5" dirty="0">
                <a:latin typeface="Arial"/>
                <a:cs typeface="Arial"/>
              </a:rPr>
              <a:t>call </a:t>
            </a:r>
            <a:r>
              <a:rPr sz="1800" dirty="0">
                <a:latin typeface="Arial"/>
                <a:cs typeface="Arial"/>
              </a:rPr>
              <a:t>the </a:t>
            </a:r>
            <a:r>
              <a:rPr sz="1800" spc="-10" dirty="0">
                <a:latin typeface="Arial"/>
                <a:cs typeface="Arial"/>
              </a:rPr>
              <a:t>layer </a:t>
            </a:r>
            <a:r>
              <a:rPr sz="1800" spc="-5" dirty="0">
                <a:latin typeface="Arial"/>
                <a:cs typeface="Arial"/>
              </a:rPr>
              <a:t>convolutional  because </a:t>
            </a:r>
            <a:r>
              <a:rPr sz="1800" dirty="0">
                <a:latin typeface="Arial"/>
                <a:cs typeface="Arial"/>
              </a:rPr>
              <a:t>it </a:t>
            </a:r>
            <a:r>
              <a:rPr sz="1800" spc="-5" dirty="0">
                <a:latin typeface="Arial"/>
                <a:cs typeface="Arial"/>
              </a:rPr>
              <a:t>is related </a:t>
            </a:r>
            <a:r>
              <a:rPr sz="1800" dirty="0">
                <a:latin typeface="Arial"/>
                <a:cs typeface="Arial"/>
              </a:rPr>
              <a:t>to</a:t>
            </a:r>
            <a:r>
              <a:rPr sz="1800" spc="-135" dirty="0">
                <a:latin typeface="Arial"/>
                <a:cs typeface="Arial"/>
              </a:rPr>
              <a:t> </a:t>
            </a:r>
            <a:r>
              <a:rPr sz="1800" spc="-5" dirty="0">
                <a:latin typeface="Arial"/>
                <a:cs typeface="Arial"/>
              </a:rPr>
              <a:t>convolution  of </a:t>
            </a:r>
            <a:r>
              <a:rPr sz="1800" spc="-15" dirty="0">
                <a:latin typeface="Arial"/>
                <a:cs typeface="Arial"/>
              </a:rPr>
              <a:t>two</a:t>
            </a:r>
            <a:r>
              <a:rPr sz="1800" spc="-50" dirty="0">
                <a:latin typeface="Arial"/>
                <a:cs typeface="Arial"/>
              </a:rPr>
              <a:t> </a:t>
            </a:r>
            <a:r>
              <a:rPr sz="1800" spc="-5" dirty="0">
                <a:latin typeface="Arial"/>
                <a:cs typeface="Arial"/>
              </a:rPr>
              <a:t>signals:</a:t>
            </a:r>
            <a:endParaRPr sz="1800">
              <a:latin typeface="Arial"/>
              <a:cs typeface="Arial"/>
            </a:endParaRPr>
          </a:p>
        </p:txBody>
      </p:sp>
      <p:sp>
        <p:nvSpPr>
          <p:cNvPr id="9" name="object 9"/>
          <p:cNvSpPr txBox="1"/>
          <p:nvPr/>
        </p:nvSpPr>
        <p:spPr>
          <a:xfrm>
            <a:off x="5881496" y="5053965"/>
            <a:ext cx="2994660" cy="455930"/>
          </a:xfrm>
          <a:prstGeom prst="rect">
            <a:avLst/>
          </a:prstGeom>
        </p:spPr>
        <p:txBody>
          <a:bodyPr vert="horz" wrap="square" lIns="0" tIns="10160" rIns="0" bIns="0" rtlCol="0">
            <a:spAutoFit/>
          </a:bodyPr>
          <a:lstStyle/>
          <a:p>
            <a:pPr marL="12700" marR="5080">
              <a:lnSpc>
                <a:spcPct val="101400"/>
              </a:lnSpc>
              <a:spcBef>
                <a:spcPts val="80"/>
              </a:spcBef>
            </a:pPr>
            <a:r>
              <a:rPr sz="1400" spc="-5" dirty="0">
                <a:latin typeface="Arial"/>
                <a:cs typeface="Arial"/>
              </a:rPr>
              <a:t>elementwise multiplication </a:t>
            </a:r>
            <a:r>
              <a:rPr sz="1400" dirty="0">
                <a:latin typeface="Arial"/>
                <a:cs typeface="Arial"/>
              </a:rPr>
              <a:t>and sum</a:t>
            </a:r>
            <a:r>
              <a:rPr sz="1400" spc="-220" dirty="0">
                <a:latin typeface="Arial"/>
                <a:cs typeface="Arial"/>
              </a:rPr>
              <a:t> </a:t>
            </a:r>
            <a:r>
              <a:rPr sz="1400" dirty="0">
                <a:latin typeface="Arial"/>
                <a:cs typeface="Arial"/>
              </a:rPr>
              <a:t>of  a </a:t>
            </a:r>
            <a:r>
              <a:rPr sz="1400" spc="-5" dirty="0">
                <a:latin typeface="Arial"/>
                <a:cs typeface="Arial"/>
              </a:rPr>
              <a:t>filter </a:t>
            </a:r>
            <a:r>
              <a:rPr sz="1400" dirty="0">
                <a:latin typeface="Arial"/>
                <a:cs typeface="Arial"/>
              </a:rPr>
              <a:t>and the </a:t>
            </a:r>
            <a:r>
              <a:rPr sz="1400" spc="-5" dirty="0">
                <a:latin typeface="Arial"/>
                <a:cs typeface="Arial"/>
              </a:rPr>
              <a:t>signal</a:t>
            </a:r>
            <a:r>
              <a:rPr sz="1400" spc="-175" dirty="0">
                <a:latin typeface="Arial"/>
                <a:cs typeface="Arial"/>
              </a:rPr>
              <a:t> </a:t>
            </a:r>
            <a:r>
              <a:rPr sz="1400" spc="-5" dirty="0">
                <a:latin typeface="Arial"/>
                <a:cs typeface="Arial"/>
              </a:rPr>
              <a:t>(image)</a:t>
            </a:r>
            <a:endParaRPr sz="1400">
              <a:latin typeface="Arial"/>
              <a:cs typeface="Arial"/>
            </a:endParaRPr>
          </a:p>
        </p:txBody>
      </p:sp>
      <p:sp>
        <p:nvSpPr>
          <p:cNvPr id="10" name="object 10"/>
          <p:cNvSpPr txBox="1"/>
          <p:nvPr/>
        </p:nvSpPr>
        <p:spPr>
          <a:xfrm>
            <a:off x="2182748" y="1230629"/>
            <a:ext cx="1802130" cy="574040"/>
          </a:xfrm>
          <a:prstGeom prst="rect">
            <a:avLst/>
          </a:prstGeom>
        </p:spPr>
        <p:txBody>
          <a:bodyPr vert="horz" wrap="square" lIns="0" tIns="12700" rIns="0" bIns="0" rtlCol="0">
            <a:spAutoFit/>
          </a:bodyPr>
          <a:lstStyle/>
          <a:p>
            <a:pPr marL="12700" marR="5080" indent="328930">
              <a:lnSpc>
                <a:spcPct val="100000"/>
              </a:lnSpc>
              <a:spcBef>
                <a:spcPts val="100"/>
              </a:spcBef>
            </a:pPr>
            <a:r>
              <a:rPr sz="1800" spc="-5" dirty="0">
                <a:solidFill>
                  <a:srgbClr val="FF0000"/>
                </a:solidFill>
                <a:latin typeface="Calibri"/>
                <a:cs typeface="Calibri"/>
              </a:rPr>
              <a:t>one </a:t>
            </a:r>
            <a:r>
              <a:rPr sz="1800" spc="-10" dirty="0">
                <a:solidFill>
                  <a:srgbClr val="FF0000"/>
                </a:solidFill>
                <a:latin typeface="Calibri"/>
                <a:cs typeface="Calibri"/>
              </a:rPr>
              <a:t>filter </a:t>
            </a:r>
            <a:r>
              <a:rPr sz="1800" dirty="0">
                <a:solidFill>
                  <a:srgbClr val="FF0000"/>
                </a:solidFill>
                <a:latin typeface="Calibri"/>
                <a:cs typeface="Calibri"/>
              </a:rPr>
              <a:t>=&gt;  </a:t>
            </a:r>
            <a:r>
              <a:rPr sz="1800" spc="-5" dirty="0">
                <a:solidFill>
                  <a:srgbClr val="FF0000"/>
                </a:solidFill>
                <a:latin typeface="Calibri"/>
                <a:cs typeface="Calibri"/>
              </a:rPr>
              <a:t>one </a:t>
            </a:r>
            <a:r>
              <a:rPr sz="1800" spc="-10" dirty="0">
                <a:solidFill>
                  <a:srgbClr val="FF0000"/>
                </a:solidFill>
                <a:latin typeface="Calibri"/>
                <a:cs typeface="Calibri"/>
              </a:rPr>
              <a:t>activation</a:t>
            </a:r>
            <a:r>
              <a:rPr sz="1800" spc="-110" dirty="0">
                <a:solidFill>
                  <a:srgbClr val="FF0000"/>
                </a:solidFill>
                <a:latin typeface="Calibri"/>
                <a:cs typeface="Calibri"/>
              </a:rPr>
              <a:t> </a:t>
            </a:r>
            <a:r>
              <a:rPr sz="1800" dirty="0">
                <a:solidFill>
                  <a:srgbClr val="FF0000"/>
                </a:solidFill>
                <a:latin typeface="Calibri"/>
                <a:cs typeface="Calibri"/>
              </a:rPr>
              <a:t>map</a:t>
            </a:r>
            <a:endParaRPr sz="1800">
              <a:latin typeface="Calibri"/>
              <a:cs typeface="Calibri"/>
            </a:endParaRPr>
          </a:p>
        </p:txBody>
      </p:sp>
      <p:grpSp>
        <p:nvGrpSpPr>
          <p:cNvPr id="11" name="object 11"/>
          <p:cNvGrpSpPr/>
          <p:nvPr/>
        </p:nvGrpSpPr>
        <p:grpSpPr>
          <a:xfrm>
            <a:off x="493776" y="1027163"/>
            <a:ext cx="8395335" cy="3937000"/>
            <a:chOff x="493776" y="1027163"/>
            <a:chExt cx="8395335" cy="3937000"/>
          </a:xfrm>
        </p:grpSpPr>
        <p:sp>
          <p:nvSpPr>
            <p:cNvPr id="12" name="object 12"/>
            <p:cNvSpPr/>
            <p:nvPr/>
          </p:nvSpPr>
          <p:spPr>
            <a:xfrm>
              <a:off x="502920" y="1036307"/>
              <a:ext cx="4653915" cy="3054350"/>
            </a:xfrm>
            <a:custGeom>
              <a:avLst/>
              <a:gdLst/>
              <a:ahLst/>
              <a:cxnLst/>
              <a:rect l="l" t="t" r="r" b="b"/>
              <a:pathLst>
                <a:path w="4653915" h="3054350">
                  <a:moveTo>
                    <a:pt x="4405883" y="257441"/>
                  </a:moveTo>
                  <a:lnTo>
                    <a:pt x="4653813" y="257441"/>
                  </a:lnTo>
                  <a:lnTo>
                    <a:pt x="4653813" y="0"/>
                  </a:lnTo>
                  <a:lnTo>
                    <a:pt x="4405883" y="0"/>
                  </a:lnTo>
                  <a:lnTo>
                    <a:pt x="4405883" y="257441"/>
                  </a:lnTo>
                  <a:close/>
                </a:path>
                <a:path w="4653915" h="3054350">
                  <a:moveTo>
                    <a:pt x="4530217" y="257568"/>
                  </a:moveTo>
                  <a:lnTo>
                    <a:pt x="650748" y="2407424"/>
                  </a:lnTo>
                </a:path>
                <a:path w="4653915" h="3054350">
                  <a:moveTo>
                    <a:pt x="634911" y="2380500"/>
                  </a:moveTo>
                  <a:lnTo>
                    <a:pt x="574548" y="2450223"/>
                  </a:lnTo>
                  <a:lnTo>
                    <a:pt x="665416" y="2435745"/>
                  </a:lnTo>
                  <a:lnTo>
                    <a:pt x="634911" y="2380500"/>
                  </a:lnTo>
                  <a:close/>
                </a:path>
                <a:path w="4653915" h="3054350">
                  <a:moveTo>
                    <a:pt x="0" y="3054108"/>
                  </a:moveTo>
                  <a:lnTo>
                    <a:pt x="565111" y="3054108"/>
                  </a:lnTo>
                  <a:lnTo>
                    <a:pt x="565111" y="2421712"/>
                  </a:lnTo>
                  <a:lnTo>
                    <a:pt x="0" y="2421712"/>
                  </a:lnTo>
                  <a:lnTo>
                    <a:pt x="0" y="3054108"/>
                  </a:lnTo>
                  <a:close/>
                </a:path>
              </a:pathLst>
            </a:custGeom>
            <a:ln w="18288">
              <a:solidFill>
                <a:srgbClr val="0000FF"/>
              </a:solidFill>
            </a:ln>
          </p:spPr>
          <p:txBody>
            <a:bodyPr wrap="square" lIns="0" tIns="0" rIns="0" bIns="0" rtlCol="0"/>
            <a:lstStyle/>
            <a:p>
              <a:endParaRPr/>
            </a:p>
          </p:txBody>
        </p:sp>
        <p:sp>
          <p:nvSpPr>
            <p:cNvPr id="13" name="object 13"/>
            <p:cNvSpPr/>
            <p:nvPr/>
          </p:nvSpPr>
          <p:spPr>
            <a:xfrm>
              <a:off x="5046100" y="3790320"/>
              <a:ext cx="3842423" cy="557518"/>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517892" y="4296155"/>
              <a:ext cx="76200" cy="668020"/>
            </a:xfrm>
            <a:custGeom>
              <a:avLst/>
              <a:gdLst/>
              <a:ahLst/>
              <a:cxnLst/>
              <a:rect l="l" t="t" r="r" b="b"/>
              <a:pathLst>
                <a:path w="76200" h="668020">
                  <a:moveTo>
                    <a:pt x="44450" y="63500"/>
                  </a:moveTo>
                  <a:lnTo>
                    <a:pt x="31750" y="63500"/>
                  </a:lnTo>
                  <a:lnTo>
                    <a:pt x="31750" y="667512"/>
                  </a:lnTo>
                  <a:lnTo>
                    <a:pt x="44450" y="667512"/>
                  </a:lnTo>
                  <a:lnTo>
                    <a:pt x="44450" y="63500"/>
                  </a:lnTo>
                  <a:close/>
                </a:path>
                <a:path w="76200" h="668020">
                  <a:moveTo>
                    <a:pt x="38100" y="0"/>
                  </a:moveTo>
                  <a:lnTo>
                    <a:pt x="0" y="76200"/>
                  </a:lnTo>
                  <a:lnTo>
                    <a:pt x="31750" y="76200"/>
                  </a:lnTo>
                  <a:lnTo>
                    <a:pt x="31750" y="63500"/>
                  </a:lnTo>
                  <a:lnTo>
                    <a:pt x="69850" y="63500"/>
                  </a:lnTo>
                  <a:lnTo>
                    <a:pt x="38100" y="0"/>
                  </a:lnTo>
                  <a:close/>
                </a:path>
                <a:path w="76200" h="66802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grpSp>
      <p:sp>
        <p:nvSpPr>
          <p:cNvPr id="15" name="object 15"/>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57236" y="3151568"/>
            <a:ext cx="1897380" cy="833755"/>
            <a:chOff x="1257236" y="3151568"/>
            <a:chExt cx="1897380" cy="833755"/>
          </a:xfrm>
        </p:grpSpPr>
        <p:sp>
          <p:nvSpPr>
            <p:cNvPr id="3" name="object 3"/>
            <p:cNvSpPr/>
            <p:nvPr/>
          </p:nvSpPr>
          <p:spPr>
            <a:xfrm>
              <a:off x="1266444" y="3311651"/>
              <a:ext cx="132715" cy="664210"/>
            </a:xfrm>
            <a:custGeom>
              <a:avLst/>
              <a:gdLst/>
              <a:ahLst/>
              <a:cxnLst/>
              <a:rect l="l" t="t" r="r" b="b"/>
              <a:pathLst>
                <a:path w="132715" h="664210">
                  <a:moveTo>
                    <a:pt x="132105" y="0"/>
                  </a:moveTo>
                  <a:lnTo>
                    <a:pt x="0" y="0"/>
                  </a:lnTo>
                  <a:lnTo>
                    <a:pt x="0" y="664083"/>
                  </a:lnTo>
                  <a:lnTo>
                    <a:pt x="132105" y="664083"/>
                  </a:lnTo>
                  <a:lnTo>
                    <a:pt x="132105" y="0"/>
                  </a:lnTo>
                  <a:close/>
                </a:path>
              </a:pathLst>
            </a:custGeom>
            <a:solidFill>
              <a:srgbClr val="C7DAF7"/>
            </a:solidFill>
          </p:spPr>
          <p:txBody>
            <a:bodyPr wrap="square" lIns="0" tIns="0" rIns="0" bIns="0" rtlCol="0"/>
            <a:lstStyle/>
            <a:p>
              <a:endParaRPr/>
            </a:p>
          </p:txBody>
        </p:sp>
        <p:sp>
          <p:nvSpPr>
            <p:cNvPr id="4" name="object 4"/>
            <p:cNvSpPr/>
            <p:nvPr/>
          </p:nvSpPr>
          <p:spPr>
            <a:xfrm>
              <a:off x="1266444" y="3160775"/>
              <a:ext cx="1878964" cy="815340"/>
            </a:xfrm>
            <a:custGeom>
              <a:avLst/>
              <a:gdLst/>
              <a:ahLst/>
              <a:cxnLst/>
              <a:rect l="l" t="t" r="r" b="b"/>
              <a:pathLst>
                <a:path w="1878964" h="815339">
                  <a:moveTo>
                    <a:pt x="0" y="150875"/>
                  </a:moveTo>
                  <a:lnTo>
                    <a:pt x="151130" y="0"/>
                  </a:lnTo>
                  <a:lnTo>
                    <a:pt x="283209" y="0"/>
                  </a:lnTo>
                  <a:lnTo>
                    <a:pt x="283209" y="664210"/>
                  </a:lnTo>
                  <a:lnTo>
                    <a:pt x="131953" y="815213"/>
                  </a:lnTo>
                  <a:lnTo>
                    <a:pt x="0" y="815213"/>
                  </a:lnTo>
                  <a:lnTo>
                    <a:pt x="0" y="150875"/>
                  </a:lnTo>
                  <a:close/>
                </a:path>
                <a:path w="1878964" h="815339">
                  <a:moveTo>
                    <a:pt x="0" y="152019"/>
                  </a:moveTo>
                  <a:lnTo>
                    <a:pt x="131953" y="152019"/>
                  </a:lnTo>
                  <a:lnTo>
                    <a:pt x="283209" y="0"/>
                  </a:lnTo>
                </a:path>
                <a:path w="1878964" h="815339">
                  <a:moveTo>
                    <a:pt x="132587" y="150875"/>
                  </a:moveTo>
                  <a:lnTo>
                    <a:pt x="132587" y="814959"/>
                  </a:lnTo>
                </a:path>
                <a:path w="1878964" h="815339">
                  <a:moveTo>
                    <a:pt x="1597152" y="407543"/>
                  </a:moveTo>
                  <a:lnTo>
                    <a:pt x="1604391" y="362965"/>
                  </a:lnTo>
                  <a:lnTo>
                    <a:pt x="1624330" y="324358"/>
                  </a:lnTo>
                  <a:lnTo>
                    <a:pt x="1654810" y="293877"/>
                  </a:lnTo>
                  <a:lnTo>
                    <a:pt x="1693418" y="273938"/>
                  </a:lnTo>
                  <a:lnTo>
                    <a:pt x="1737995" y="266700"/>
                  </a:lnTo>
                  <a:lnTo>
                    <a:pt x="1791843" y="277368"/>
                  </a:lnTo>
                  <a:lnTo>
                    <a:pt x="1837563" y="307975"/>
                  </a:lnTo>
                  <a:lnTo>
                    <a:pt x="1868043" y="353695"/>
                  </a:lnTo>
                  <a:lnTo>
                    <a:pt x="1878838" y="407543"/>
                  </a:lnTo>
                  <a:lnTo>
                    <a:pt x="1871599" y="451993"/>
                  </a:lnTo>
                  <a:lnTo>
                    <a:pt x="1851660" y="490728"/>
                  </a:lnTo>
                  <a:lnTo>
                    <a:pt x="1821180" y="521207"/>
                  </a:lnTo>
                  <a:lnTo>
                    <a:pt x="1782445" y="541147"/>
                  </a:lnTo>
                  <a:lnTo>
                    <a:pt x="1737995" y="548386"/>
                  </a:lnTo>
                  <a:lnTo>
                    <a:pt x="1693418" y="541147"/>
                  </a:lnTo>
                  <a:lnTo>
                    <a:pt x="1654810" y="521207"/>
                  </a:lnTo>
                  <a:lnTo>
                    <a:pt x="1624330" y="490728"/>
                  </a:lnTo>
                  <a:lnTo>
                    <a:pt x="1604391" y="451993"/>
                  </a:lnTo>
                  <a:lnTo>
                    <a:pt x="1597152" y="407543"/>
                  </a:lnTo>
                  <a:close/>
                </a:path>
                <a:path w="1878964" h="815339">
                  <a:moveTo>
                    <a:pt x="106680" y="807338"/>
                  </a:moveTo>
                  <a:lnTo>
                    <a:pt x="1596898" y="406908"/>
                  </a:lnTo>
                </a:path>
                <a:path w="1878964" h="815339">
                  <a:moveTo>
                    <a:pt x="126492" y="170687"/>
                  </a:moveTo>
                  <a:lnTo>
                    <a:pt x="1597152" y="408177"/>
                  </a:lnTo>
                </a:path>
                <a:path w="1878964" h="815339">
                  <a:moveTo>
                    <a:pt x="263652" y="21336"/>
                  </a:moveTo>
                  <a:lnTo>
                    <a:pt x="1596770" y="406908"/>
                  </a:lnTo>
                </a:path>
                <a:path w="1878964" h="815339">
                  <a:moveTo>
                    <a:pt x="289559" y="657732"/>
                  </a:moveTo>
                  <a:lnTo>
                    <a:pt x="1596770" y="406908"/>
                  </a:lnTo>
                </a:path>
              </a:pathLst>
            </a:custGeom>
            <a:ln w="18288">
              <a:solidFill>
                <a:srgbClr val="000000"/>
              </a:solidFill>
            </a:ln>
          </p:spPr>
          <p:txBody>
            <a:bodyPr wrap="square" lIns="0" tIns="0" rIns="0" bIns="0" rtlCol="0"/>
            <a:lstStyle/>
            <a:p>
              <a:endParaRPr/>
            </a:p>
          </p:txBody>
        </p:sp>
      </p:grpSp>
      <p:sp>
        <p:nvSpPr>
          <p:cNvPr id="5" name="object 5"/>
          <p:cNvSpPr txBox="1"/>
          <p:nvPr/>
        </p:nvSpPr>
        <p:spPr>
          <a:xfrm>
            <a:off x="1535938" y="4547692"/>
            <a:ext cx="278765"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32</a:t>
            </a:r>
            <a:endParaRPr sz="1800">
              <a:latin typeface="Arial"/>
              <a:cs typeface="Arial"/>
            </a:endParaRPr>
          </a:p>
        </p:txBody>
      </p:sp>
      <p:sp>
        <p:nvSpPr>
          <p:cNvPr id="6" name="object 6"/>
          <p:cNvSpPr txBox="1"/>
          <p:nvPr/>
        </p:nvSpPr>
        <p:spPr>
          <a:xfrm>
            <a:off x="865124" y="4940045"/>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3</a:t>
            </a:r>
            <a:endParaRPr sz="1800">
              <a:latin typeface="Arial"/>
              <a:cs typeface="Arial"/>
            </a:endParaRPr>
          </a:p>
        </p:txBody>
      </p:sp>
      <p:grpSp>
        <p:nvGrpSpPr>
          <p:cNvPr id="7" name="object 7"/>
          <p:cNvGrpSpPr/>
          <p:nvPr/>
        </p:nvGrpSpPr>
        <p:grpSpPr>
          <a:xfrm>
            <a:off x="841247" y="2004060"/>
            <a:ext cx="2229485" cy="2953385"/>
            <a:chOff x="841247" y="2004060"/>
            <a:chExt cx="2229485" cy="2953385"/>
          </a:xfrm>
        </p:grpSpPr>
        <p:sp>
          <p:nvSpPr>
            <p:cNvPr id="8" name="object 8"/>
            <p:cNvSpPr/>
            <p:nvPr/>
          </p:nvSpPr>
          <p:spPr>
            <a:xfrm>
              <a:off x="850391" y="2932176"/>
              <a:ext cx="213360" cy="2014855"/>
            </a:xfrm>
            <a:custGeom>
              <a:avLst/>
              <a:gdLst/>
              <a:ahLst/>
              <a:cxnLst/>
              <a:rect l="l" t="t" r="r" b="b"/>
              <a:pathLst>
                <a:path w="213359" h="2014854">
                  <a:moveTo>
                    <a:pt x="213169" y="0"/>
                  </a:moveTo>
                  <a:lnTo>
                    <a:pt x="0" y="0"/>
                  </a:lnTo>
                  <a:lnTo>
                    <a:pt x="0" y="2014601"/>
                  </a:lnTo>
                  <a:lnTo>
                    <a:pt x="213169" y="2014601"/>
                  </a:lnTo>
                  <a:lnTo>
                    <a:pt x="213169" y="0"/>
                  </a:lnTo>
                  <a:close/>
                </a:path>
              </a:pathLst>
            </a:custGeom>
            <a:solidFill>
              <a:srgbClr val="F4CCCC">
                <a:alpha val="51763"/>
              </a:srgbClr>
            </a:solidFill>
          </p:spPr>
          <p:txBody>
            <a:bodyPr wrap="square" lIns="0" tIns="0" rIns="0" bIns="0" rtlCol="0"/>
            <a:lstStyle/>
            <a:p>
              <a:endParaRPr/>
            </a:p>
          </p:txBody>
        </p:sp>
        <p:sp>
          <p:nvSpPr>
            <p:cNvPr id="9" name="object 9"/>
            <p:cNvSpPr/>
            <p:nvPr/>
          </p:nvSpPr>
          <p:spPr>
            <a:xfrm>
              <a:off x="850391" y="2189988"/>
              <a:ext cx="956944" cy="2758440"/>
            </a:xfrm>
            <a:custGeom>
              <a:avLst/>
              <a:gdLst/>
              <a:ahLst/>
              <a:cxnLst/>
              <a:rect l="l" t="t" r="r" b="b"/>
              <a:pathLst>
                <a:path w="956944" h="2758440">
                  <a:moveTo>
                    <a:pt x="0" y="743203"/>
                  </a:moveTo>
                  <a:lnTo>
                    <a:pt x="743331" y="0"/>
                  </a:lnTo>
                  <a:lnTo>
                    <a:pt x="956564" y="0"/>
                  </a:lnTo>
                  <a:lnTo>
                    <a:pt x="956564" y="2014728"/>
                  </a:lnTo>
                  <a:lnTo>
                    <a:pt x="213194" y="2757932"/>
                  </a:lnTo>
                  <a:lnTo>
                    <a:pt x="0" y="2757932"/>
                  </a:lnTo>
                  <a:lnTo>
                    <a:pt x="0" y="743203"/>
                  </a:lnTo>
                  <a:close/>
                </a:path>
                <a:path w="956944" h="2758440">
                  <a:moveTo>
                    <a:pt x="0" y="743331"/>
                  </a:moveTo>
                  <a:lnTo>
                    <a:pt x="213194" y="743331"/>
                  </a:lnTo>
                  <a:lnTo>
                    <a:pt x="956564" y="0"/>
                  </a:lnTo>
                </a:path>
                <a:path w="956944" h="2758440">
                  <a:moveTo>
                    <a:pt x="213360" y="742188"/>
                  </a:moveTo>
                  <a:lnTo>
                    <a:pt x="213360" y="2756789"/>
                  </a:lnTo>
                </a:path>
              </a:pathLst>
            </a:custGeom>
            <a:ln w="18288">
              <a:solidFill>
                <a:srgbClr val="000000"/>
              </a:solidFill>
            </a:ln>
          </p:spPr>
          <p:txBody>
            <a:bodyPr wrap="square" lIns="0" tIns="0" rIns="0" bIns="0" rtlCol="0"/>
            <a:lstStyle/>
            <a:p>
              <a:endParaRPr/>
            </a:p>
          </p:txBody>
        </p:sp>
        <p:sp>
          <p:nvSpPr>
            <p:cNvPr id="10" name="object 10"/>
            <p:cNvSpPr/>
            <p:nvPr/>
          </p:nvSpPr>
          <p:spPr>
            <a:xfrm>
              <a:off x="1990344" y="2008632"/>
              <a:ext cx="972185" cy="236220"/>
            </a:xfrm>
            <a:custGeom>
              <a:avLst/>
              <a:gdLst/>
              <a:ahLst/>
              <a:cxnLst/>
              <a:rect l="l" t="t" r="r" b="b"/>
              <a:pathLst>
                <a:path w="972185" h="236219">
                  <a:moveTo>
                    <a:pt x="971931" y="0"/>
                  </a:moveTo>
                  <a:lnTo>
                    <a:pt x="42672" y="220598"/>
                  </a:lnTo>
                </a:path>
                <a:path w="972185" h="236219">
                  <a:moveTo>
                    <a:pt x="38481" y="204215"/>
                  </a:moveTo>
                  <a:lnTo>
                    <a:pt x="0" y="230250"/>
                  </a:lnTo>
                  <a:lnTo>
                    <a:pt x="45719" y="235712"/>
                  </a:lnTo>
                  <a:lnTo>
                    <a:pt x="38481" y="204215"/>
                  </a:lnTo>
                  <a:close/>
                </a:path>
              </a:pathLst>
            </a:custGeom>
            <a:ln w="9144">
              <a:solidFill>
                <a:srgbClr val="FF0000"/>
              </a:solidFill>
            </a:ln>
          </p:spPr>
          <p:txBody>
            <a:bodyPr wrap="square" lIns="0" tIns="0" rIns="0" bIns="0" rtlCol="0"/>
            <a:lstStyle/>
            <a:p>
              <a:endParaRPr/>
            </a:p>
          </p:txBody>
        </p:sp>
        <p:sp>
          <p:nvSpPr>
            <p:cNvPr id="11" name="object 11"/>
            <p:cNvSpPr/>
            <p:nvPr/>
          </p:nvSpPr>
          <p:spPr>
            <a:xfrm>
              <a:off x="1679447" y="2491740"/>
              <a:ext cx="1386840" cy="539750"/>
            </a:xfrm>
            <a:custGeom>
              <a:avLst/>
              <a:gdLst/>
              <a:ahLst/>
              <a:cxnLst/>
              <a:rect l="l" t="t" r="r" b="b"/>
              <a:pathLst>
                <a:path w="1386839" h="539750">
                  <a:moveTo>
                    <a:pt x="1386332" y="0"/>
                  </a:moveTo>
                  <a:lnTo>
                    <a:pt x="39624" y="524256"/>
                  </a:lnTo>
                </a:path>
                <a:path w="1386839" h="539750">
                  <a:moveTo>
                    <a:pt x="34162" y="509015"/>
                  </a:moveTo>
                  <a:lnTo>
                    <a:pt x="0" y="539369"/>
                  </a:lnTo>
                  <a:lnTo>
                    <a:pt x="45338" y="538352"/>
                  </a:lnTo>
                  <a:lnTo>
                    <a:pt x="34162" y="509015"/>
                  </a:lnTo>
                  <a:close/>
                </a:path>
              </a:pathLst>
            </a:custGeom>
            <a:ln w="9144">
              <a:solidFill>
                <a:srgbClr val="0000FF"/>
              </a:solidFill>
            </a:ln>
          </p:spPr>
          <p:txBody>
            <a:bodyPr wrap="square" lIns="0" tIns="0" rIns="0" bIns="0" rtlCol="0"/>
            <a:lstStyle/>
            <a:p>
              <a:endParaRPr/>
            </a:p>
          </p:txBody>
        </p:sp>
      </p:grpSp>
      <p:sp>
        <p:nvSpPr>
          <p:cNvPr id="12" name="object 12"/>
          <p:cNvSpPr/>
          <p:nvPr/>
        </p:nvSpPr>
        <p:spPr>
          <a:xfrm>
            <a:off x="3601211" y="3555491"/>
            <a:ext cx="2351405" cy="31750"/>
          </a:xfrm>
          <a:custGeom>
            <a:avLst/>
            <a:gdLst/>
            <a:ahLst/>
            <a:cxnLst/>
            <a:rect l="l" t="t" r="r" b="b"/>
            <a:pathLst>
              <a:path w="2351404" h="31750">
                <a:moveTo>
                  <a:pt x="0" y="16763"/>
                </a:moveTo>
                <a:lnTo>
                  <a:pt x="2308605" y="16763"/>
                </a:lnTo>
              </a:path>
              <a:path w="2351404" h="31750">
                <a:moveTo>
                  <a:pt x="2307336" y="31750"/>
                </a:moveTo>
                <a:lnTo>
                  <a:pt x="2350897" y="15875"/>
                </a:lnTo>
                <a:lnTo>
                  <a:pt x="2307336" y="0"/>
                </a:lnTo>
                <a:lnTo>
                  <a:pt x="2307336" y="31750"/>
                </a:lnTo>
                <a:close/>
              </a:path>
            </a:pathLst>
          </a:custGeom>
          <a:ln w="9144">
            <a:solidFill>
              <a:srgbClr val="666666"/>
            </a:solidFill>
          </a:ln>
        </p:spPr>
        <p:txBody>
          <a:bodyPr wrap="square" lIns="0" tIns="0" rIns="0" bIns="0" rtlCol="0"/>
          <a:lstStyle/>
          <a:p>
            <a:endParaRPr/>
          </a:p>
        </p:txBody>
      </p:sp>
      <p:grpSp>
        <p:nvGrpSpPr>
          <p:cNvPr id="13" name="object 13"/>
          <p:cNvGrpSpPr/>
          <p:nvPr/>
        </p:nvGrpSpPr>
        <p:grpSpPr>
          <a:xfrm>
            <a:off x="6694931" y="2180844"/>
            <a:ext cx="975360" cy="2776220"/>
            <a:chOff x="6694931" y="2180844"/>
            <a:chExt cx="975360" cy="2776220"/>
          </a:xfrm>
        </p:grpSpPr>
        <p:sp>
          <p:nvSpPr>
            <p:cNvPr id="14" name="object 14"/>
            <p:cNvSpPr/>
            <p:nvPr/>
          </p:nvSpPr>
          <p:spPr>
            <a:xfrm>
              <a:off x="6704075" y="3054096"/>
              <a:ext cx="92710" cy="1894205"/>
            </a:xfrm>
            <a:custGeom>
              <a:avLst/>
              <a:gdLst/>
              <a:ahLst/>
              <a:cxnLst/>
              <a:rect l="l" t="t" r="r" b="b"/>
              <a:pathLst>
                <a:path w="92709" h="1894204">
                  <a:moveTo>
                    <a:pt x="92477" y="0"/>
                  </a:moveTo>
                  <a:lnTo>
                    <a:pt x="0" y="0"/>
                  </a:lnTo>
                  <a:lnTo>
                    <a:pt x="0" y="1893823"/>
                  </a:lnTo>
                  <a:lnTo>
                    <a:pt x="92477" y="1893823"/>
                  </a:lnTo>
                  <a:lnTo>
                    <a:pt x="92477" y="0"/>
                  </a:lnTo>
                  <a:close/>
                </a:path>
              </a:pathLst>
            </a:custGeom>
            <a:solidFill>
              <a:srgbClr val="C7DAF7"/>
            </a:solidFill>
          </p:spPr>
          <p:txBody>
            <a:bodyPr wrap="square" lIns="0" tIns="0" rIns="0" bIns="0" rtlCol="0"/>
            <a:lstStyle/>
            <a:p>
              <a:endParaRPr/>
            </a:p>
          </p:txBody>
        </p:sp>
        <p:sp>
          <p:nvSpPr>
            <p:cNvPr id="15" name="object 15"/>
            <p:cNvSpPr/>
            <p:nvPr/>
          </p:nvSpPr>
          <p:spPr>
            <a:xfrm>
              <a:off x="6704075" y="2189988"/>
              <a:ext cx="956944" cy="2758440"/>
            </a:xfrm>
            <a:custGeom>
              <a:avLst/>
              <a:gdLst/>
              <a:ahLst/>
              <a:cxnLst/>
              <a:rect l="l" t="t" r="r" b="b"/>
              <a:pathLst>
                <a:path w="956945" h="2758440">
                  <a:moveTo>
                    <a:pt x="0" y="864235"/>
                  </a:moveTo>
                  <a:lnTo>
                    <a:pt x="864234" y="0"/>
                  </a:lnTo>
                  <a:lnTo>
                    <a:pt x="956564" y="0"/>
                  </a:lnTo>
                  <a:lnTo>
                    <a:pt x="956564" y="1893697"/>
                  </a:lnTo>
                  <a:lnTo>
                    <a:pt x="92201" y="2757932"/>
                  </a:lnTo>
                  <a:lnTo>
                    <a:pt x="0" y="2757932"/>
                  </a:lnTo>
                  <a:lnTo>
                    <a:pt x="0" y="864235"/>
                  </a:lnTo>
                  <a:close/>
                </a:path>
                <a:path w="956945" h="2758440">
                  <a:moveTo>
                    <a:pt x="0" y="864108"/>
                  </a:moveTo>
                  <a:lnTo>
                    <a:pt x="92201" y="864108"/>
                  </a:lnTo>
                  <a:lnTo>
                    <a:pt x="956564" y="0"/>
                  </a:lnTo>
                </a:path>
                <a:path w="956945" h="2758440">
                  <a:moveTo>
                    <a:pt x="91440" y="864108"/>
                  </a:moveTo>
                  <a:lnTo>
                    <a:pt x="91440" y="2757932"/>
                  </a:lnTo>
                </a:path>
              </a:pathLst>
            </a:custGeom>
            <a:ln w="18288">
              <a:solidFill>
                <a:srgbClr val="000000"/>
              </a:solidFill>
            </a:ln>
          </p:spPr>
          <p:txBody>
            <a:bodyPr wrap="square" lIns="0" tIns="0" rIns="0" bIns="0" rtlCol="0"/>
            <a:lstStyle/>
            <a:p>
              <a:endParaRPr/>
            </a:p>
          </p:txBody>
        </p:sp>
      </p:grpSp>
      <p:sp>
        <p:nvSpPr>
          <p:cNvPr id="16" name="object 16"/>
          <p:cNvSpPr txBox="1"/>
          <p:nvPr/>
        </p:nvSpPr>
        <p:spPr>
          <a:xfrm>
            <a:off x="6661784" y="4961635"/>
            <a:ext cx="153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1</a:t>
            </a:r>
            <a:endParaRPr sz="1800">
              <a:latin typeface="Arial"/>
              <a:cs typeface="Arial"/>
            </a:endParaRPr>
          </a:p>
        </p:txBody>
      </p:sp>
      <p:sp>
        <p:nvSpPr>
          <p:cNvPr id="17" name="object 17"/>
          <p:cNvSpPr txBox="1"/>
          <p:nvPr/>
        </p:nvSpPr>
        <p:spPr>
          <a:xfrm>
            <a:off x="7329296" y="4505959"/>
            <a:ext cx="278765"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Arial"/>
                <a:cs typeface="Arial"/>
              </a:rPr>
              <a:t>28</a:t>
            </a:r>
            <a:endParaRPr sz="1800">
              <a:latin typeface="Arial"/>
              <a:cs typeface="Arial"/>
            </a:endParaRPr>
          </a:p>
        </p:txBody>
      </p:sp>
      <p:sp>
        <p:nvSpPr>
          <p:cNvPr id="18" name="object 18"/>
          <p:cNvSpPr txBox="1"/>
          <p:nvPr/>
        </p:nvSpPr>
        <p:spPr>
          <a:xfrm>
            <a:off x="1900173" y="1029461"/>
            <a:ext cx="6514465" cy="3316604"/>
          </a:xfrm>
          <a:prstGeom prst="rect">
            <a:avLst/>
          </a:prstGeom>
        </p:spPr>
        <p:txBody>
          <a:bodyPr vert="horz" wrap="square" lIns="0" tIns="12065" rIns="0" bIns="0" rtlCol="0">
            <a:spAutoFit/>
          </a:bodyPr>
          <a:lstStyle/>
          <a:p>
            <a:pPr marL="690880">
              <a:lnSpc>
                <a:spcPct val="100000"/>
              </a:lnSpc>
              <a:spcBef>
                <a:spcPts val="95"/>
              </a:spcBef>
            </a:pPr>
            <a:r>
              <a:rPr sz="2200" spc="-5" dirty="0">
                <a:latin typeface="Calibri"/>
                <a:cs typeface="Calibri"/>
              </a:rPr>
              <a:t>A closer </a:t>
            </a:r>
            <a:r>
              <a:rPr sz="2200" dirty="0">
                <a:latin typeface="Calibri"/>
                <a:cs typeface="Calibri"/>
              </a:rPr>
              <a:t>look </a:t>
            </a:r>
            <a:r>
              <a:rPr sz="2200" spc="-15" dirty="0">
                <a:latin typeface="Calibri"/>
                <a:cs typeface="Calibri"/>
              </a:rPr>
              <a:t>at </a:t>
            </a:r>
            <a:r>
              <a:rPr sz="2200" spc="-10" dirty="0">
                <a:latin typeface="Calibri"/>
                <a:cs typeface="Calibri"/>
              </a:rPr>
              <a:t>spatial</a:t>
            </a:r>
            <a:r>
              <a:rPr sz="2200" spc="-40" dirty="0">
                <a:latin typeface="Calibri"/>
                <a:cs typeface="Calibri"/>
              </a:rPr>
              <a:t> </a:t>
            </a:r>
            <a:r>
              <a:rPr sz="2200" spc="-10" dirty="0">
                <a:latin typeface="Calibri"/>
                <a:cs typeface="Calibri"/>
              </a:rPr>
              <a:t>dimensions:</a:t>
            </a:r>
            <a:endParaRPr sz="2200">
              <a:latin typeface="Calibri"/>
              <a:cs typeface="Calibri"/>
            </a:endParaRPr>
          </a:p>
          <a:p>
            <a:pPr marR="5080" algn="r">
              <a:lnSpc>
                <a:spcPts val="2060"/>
              </a:lnSpc>
              <a:spcBef>
                <a:spcPts val="1545"/>
              </a:spcBef>
            </a:pPr>
            <a:r>
              <a:rPr sz="1800" b="1" spc="-10" dirty="0">
                <a:solidFill>
                  <a:srgbClr val="0000FF"/>
                </a:solidFill>
                <a:latin typeface="Arial"/>
                <a:cs typeface="Arial"/>
              </a:rPr>
              <a:t>activation</a:t>
            </a:r>
            <a:r>
              <a:rPr sz="1800" b="1" spc="-105" dirty="0">
                <a:solidFill>
                  <a:srgbClr val="0000FF"/>
                </a:solidFill>
                <a:latin typeface="Arial"/>
                <a:cs typeface="Arial"/>
              </a:rPr>
              <a:t> </a:t>
            </a:r>
            <a:r>
              <a:rPr sz="1800" b="1" spc="-10" dirty="0">
                <a:solidFill>
                  <a:srgbClr val="0000FF"/>
                </a:solidFill>
                <a:latin typeface="Arial"/>
                <a:cs typeface="Arial"/>
              </a:rPr>
              <a:t>map</a:t>
            </a:r>
            <a:endParaRPr sz="1800">
              <a:latin typeface="Arial"/>
              <a:cs typeface="Arial"/>
            </a:endParaRPr>
          </a:p>
          <a:p>
            <a:pPr marL="1294130" marR="3155315">
              <a:lnSpc>
                <a:spcPts val="2720"/>
              </a:lnSpc>
              <a:spcBef>
                <a:spcPts val="125"/>
              </a:spcBef>
            </a:pPr>
            <a:r>
              <a:rPr sz="2400" spc="-10" dirty="0">
                <a:solidFill>
                  <a:srgbClr val="FF0000"/>
                </a:solidFill>
                <a:latin typeface="Arial"/>
                <a:cs typeface="Arial"/>
              </a:rPr>
              <a:t>32x32x3</a:t>
            </a:r>
            <a:r>
              <a:rPr sz="2400" spc="-100" dirty="0">
                <a:solidFill>
                  <a:srgbClr val="FF0000"/>
                </a:solidFill>
                <a:latin typeface="Arial"/>
                <a:cs typeface="Arial"/>
              </a:rPr>
              <a:t> </a:t>
            </a:r>
            <a:r>
              <a:rPr sz="2400" spc="-5" dirty="0">
                <a:solidFill>
                  <a:srgbClr val="FF0000"/>
                </a:solidFill>
                <a:latin typeface="Arial"/>
                <a:cs typeface="Arial"/>
              </a:rPr>
              <a:t>image  </a:t>
            </a:r>
            <a:r>
              <a:rPr sz="2400" spc="-10" dirty="0">
                <a:solidFill>
                  <a:srgbClr val="0000FF"/>
                </a:solidFill>
                <a:latin typeface="Arial"/>
                <a:cs typeface="Arial"/>
              </a:rPr>
              <a:t>5x5x3</a:t>
            </a:r>
            <a:r>
              <a:rPr sz="2400" spc="-70" dirty="0">
                <a:solidFill>
                  <a:srgbClr val="0000FF"/>
                </a:solidFill>
                <a:latin typeface="Arial"/>
                <a:cs typeface="Arial"/>
              </a:rPr>
              <a:t> </a:t>
            </a:r>
            <a:r>
              <a:rPr sz="2400" dirty="0">
                <a:solidFill>
                  <a:srgbClr val="0000FF"/>
                </a:solidFill>
                <a:latin typeface="Arial"/>
                <a:cs typeface="Arial"/>
              </a:rPr>
              <a:t>filter</a:t>
            </a:r>
            <a:endParaRPr sz="2400">
              <a:latin typeface="Arial"/>
              <a:cs typeface="Arial"/>
            </a:endParaRPr>
          </a:p>
          <a:p>
            <a:pPr marL="12700">
              <a:lnSpc>
                <a:spcPts val="1735"/>
              </a:lnSpc>
            </a:pPr>
            <a:r>
              <a:rPr sz="1800" spc="-10" dirty="0">
                <a:latin typeface="Arial"/>
                <a:cs typeface="Arial"/>
              </a:rPr>
              <a:t>32</a:t>
            </a:r>
            <a:endParaRPr sz="1800">
              <a:latin typeface="Arial"/>
              <a:cs typeface="Arial"/>
            </a:endParaRPr>
          </a:p>
          <a:p>
            <a:pPr>
              <a:lnSpc>
                <a:spcPct val="100000"/>
              </a:lnSpc>
              <a:spcBef>
                <a:spcPts val="20"/>
              </a:spcBef>
            </a:pPr>
            <a:endParaRPr sz="2350">
              <a:latin typeface="Arial"/>
              <a:cs typeface="Arial"/>
            </a:endParaRPr>
          </a:p>
          <a:p>
            <a:pPr marR="396875" algn="r">
              <a:lnSpc>
                <a:spcPct val="100000"/>
              </a:lnSpc>
            </a:pPr>
            <a:r>
              <a:rPr sz="1800" b="1" spc="-10" dirty="0">
                <a:latin typeface="Arial"/>
                <a:cs typeface="Arial"/>
              </a:rPr>
              <a:t>28</a:t>
            </a:r>
            <a:endParaRPr sz="1800">
              <a:latin typeface="Arial"/>
              <a:cs typeface="Arial"/>
            </a:endParaRPr>
          </a:p>
          <a:p>
            <a:pPr>
              <a:lnSpc>
                <a:spcPct val="100000"/>
              </a:lnSpc>
              <a:spcBef>
                <a:spcPts val="40"/>
              </a:spcBef>
            </a:pPr>
            <a:endParaRPr sz="2700">
              <a:latin typeface="Arial"/>
              <a:cs typeface="Arial"/>
            </a:endParaRPr>
          </a:p>
          <a:p>
            <a:pPr marL="1656714">
              <a:lnSpc>
                <a:spcPct val="100000"/>
              </a:lnSpc>
            </a:pPr>
            <a:r>
              <a:rPr sz="1800" spc="-5" dirty="0">
                <a:latin typeface="Arial"/>
                <a:cs typeface="Arial"/>
              </a:rPr>
              <a:t>convolve (slide) over</a:t>
            </a:r>
            <a:r>
              <a:rPr sz="1800" spc="-65" dirty="0">
                <a:latin typeface="Arial"/>
                <a:cs typeface="Arial"/>
              </a:rPr>
              <a:t> </a:t>
            </a:r>
            <a:r>
              <a:rPr sz="1800" spc="-5" dirty="0">
                <a:latin typeface="Arial"/>
                <a:cs typeface="Arial"/>
              </a:rPr>
              <a:t>all</a:t>
            </a:r>
            <a:endParaRPr sz="1800">
              <a:latin typeface="Arial"/>
              <a:cs typeface="Arial"/>
            </a:endParaRPr>
          </a:p>
          <a:p>
            <a:pPr marL="1656714">
              <a:lnSpc>
                <a:spcPct val="100000"/>
              </a:lnSpc>
              <a:spcBef>
                <a:spcPts val="25"/>
              </a:spcBef>
            </a:pPr>
            <a:r>
              <a:rPr sz="1800" spc="-5" dirty="0">
                <a:latin typeface="Arial"/>
                <a:cs typeface="Arial"/>
              </a:rPr>
              <a:t>spatial</a:t>
            </a:r>
            <a:r>
              <a:rPr sz="1800" spc="-70" dirty="0">
                <a:latin typeface="Arial"/>
                <a:cs typeface="Arial"/>
              </a:rPr>
              <a:t> </a:t>
            </a:r>
            <a:r>
              <a:rPr sz="1800" spc="-5" dirty="0">
                <a:latin typeface="Arial"/>
                <a:cs typeface="Arial"/>
              </a:rPr>
              <a:t>locations</a:t>
            </a:r>
            <a:endParaRPr sz="1800">
              <a:latin typeface="Arial"/>
              <a:cs typeface="Arial"/>
            </a:endParaRPr>
          </a:p>
        </p:txBody>
      </p:sp>
      <p:sp>
        <p:nvSpPr>
          <p:cNvPr id="19" name="object 19"/>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7764" y="2222500"/>
            <a:ext cx="1153795" cy="2756535"/>
            <a:chOff x="297764" y="2222500"/>
            <a:chExt cx="1153795" cy="2756535"/>
          </a:xfrm>
        </p:grpSpPr>
        <p:sp>
          <p:nvSpPr>
            <p:cNvPr id="3" name="object 3"/>
            <p:cNvSpPr/>
            <p:nvPr/>
          </p:nvSpPr>
          <p:spPr>
            <a:xfrm>
              <a:off x="297764" y="2227224"/>
              <a:ext cx="1148715" cy="1177290"/>
            </a:xfrm>
            <a:custGeom>
              <a:avLst/>
              <a:gdLst/>
              <a:ahLst/>
              <a:cxnLst/>
              <a:rect l="l" t="t" r="r" b="b"/>
              <a:pathLst>
                <a:path w="1148715" h="1177289">
                  <a:moveTo>
                    <a:pt x="1148549" y="784860"/>
                  </a:moveTo>
                  <a:lnTo>
                    <a:pt x="765695" y="784860"/>
                  </a:lnTo>
                  <a:lnTo>
                    <a:pt x="382854" y="784860"/>
                  </a:lnTo>
                  <a:lnTo>
                    <a:pt x="0" y="784860"/>
                  </a:lnTo>
                  <a:lnTo>
                    <a:pt x="0" y="1177264"/>
                  </a:lnTo>
                  <a:lnTo>
                    <a:pt x="382841" y="1177264"/>
                  </a:lnTo>
                  <a:lnTo>
                    <a:pt x="765695" y="1177264"/>
                  </a:lnTo>
                  <a:lnTo>
                    <a:pt x="1148549" y="1177264"/>
                  </a:lnTo>
                  <a:lnTo>
                    <a:pt x="1148549" y="784860"/>
                  </a:lnTo>
                  <a:close/>
                </a:path>
                <a:path w="1148715" h="1177289">
                  <a:moveTo>
                    <a:pt x="1148549" y="392430"/>
                  </a:moveTo>
                  <a:lnTo>
                    <a:pt x="765695" y="392430"/>
                  </a:lnTo>
                  <a:lnTo>
                    <a:pt x="382854" y="392430"/>
                  </a:lnTo>
                  <a:lnTo>
                    <a:pt x="0" y="392430"/>
                  </a:lnTo>
                  <a:lnTo>
                    <a:pt x="0" y="784834"/>
                  </a:lnTo>
                  <a:lnTo>
                    <a:pt x="382841" y="784834"/>
                  </a:lnTo>
                  <a:lnTo>
                    <a:pt x="765695" y="784834"/>
                  </a:lnTo>
                  <a:lnTo>
                    <a:pt x="1148549" y="784834"/>
                  </a:lnTo>
                  <a:lnTo>
                    <a:pt x="1148549" y="392430"/>
                  </a:lnTo>
                  <a:close/>
                </a:path>
                <a:path w="1148715" h="1177289">
                  <a:moveTo>
                    <a:pt x="1148549" y="0"/>
                  </a:moveTo>
                  <a:lnTo>
                    <a:pt x="765695" y="0"/>
                  </a:lnTo>
                  <a:lnTo>
                    <a:pt x="382854" y="0"/>
                  </a:lnTo>
                  <a:lnTo>
                    <a:pt x="0" y="0"/>
                  </a:lnTo>
                  <a:lnTo>
                    <a:pt x="0" y="392404"/>
                  </a:lnTo>
                  <a:lnTo>
                    <a:pt x="382841" y="392404"/>
                  </a:lnTo>
                  <a:lnTo>
                    <a:pt x="765695" y="392404"/>
                  </a:lnTo>
                  <a:lnTo>
                    <a:pt x="1148549" y="392404"/>
                  </a:lnTo>
                  <a:lnTo>
                    <a:pt x="1148549" y="0"/>
                  </a:lnTo>
                  <a:close/>
                </a:path>
              </a:pathLst>
            </a:custGeom>
            <a:solidFill>
              <a:srgbClr val="D7E9D2"/>
            </a:solidFill>
          </p:spPr>
          <p:txBody>
            <a:bodyPr wrap="square" lIns="0" tIns="0" rIns="0" bIns="0" rtlCol="0"/>
            <a:lstStyle/>
            <a:p>
              <a:endParaRPr/>
            </a:p>
          </p:txBody>
        </p:sp>
        <p:sp>
          <p:nvSpPr>
            <p:cNvPr id="4" name="object 4"/>
            <p:cNvSpPr/>
            <p:nvPr/>
          </p:nvSpPr>
          <p:spPr>
            <a:xfrm>
              <a:off x="680605" y="2222500"/>
              <a:ext cx="765810" cy="2756535"/>
            </a:xfrm>
            <a:custGeom>
              <a:avLst/>
              <a:gdLst/>
              <a:ahLst/>
              <a:cxnLst/>
              <a:rect l="l" t="t" r="r" b="b"/>
              <a:pathLst>
                <a:path w="765810" h="2756535">
                  <a:moveTo>
                    <a:pt x="0" y="0"/>
                  </a:moveTo>
                  <a:lnTo>
                    <a:pt x="0" y="2756281"/>
                  </a:lnTo>
                </a:path>
                <a:path w="765810" h="2756535">
                  <a:moveTo>
                    <a:pt x="382854" y="0"/>
                  </a:moveTo>
                  <a:lnTo>
                    <a:pt x="382854" y="2756281"/>
                  </a:lnTo>
                </a:path>
                <a:path w="765810" h="2756535">
                  <a:moveTo>
                    <a:pt x="765670" y="0"/>
                  </a:moveTo>
                  <a:lnTo>
                    <a:pt x="765670" y="2756281"/>
                  </a:lnTo>
                </a:path>
              </a:pathLst>
            </a:custGeom>
            <a:ln w="9523">
              <a:solidFill>
                <a:srgbClr val="000000"/>
              </a:solidFill>
            </a:ln>
          </p:spPr>
          <p:txBody>
            <a:bodyPr wrap="square" lIns="0" tIns="0" rIns="0" bIns="0" rtlCol="0"/>
            <a:lstStyle/>
            <a:p>
              <a:endParaRPr/>
            </a:p>
          </p:txBody>
        </p:sp>
      </p:grpSp>
      <p:sp>
        <p:nvSpPr>
          <p:cNvPr id="5" name="object 5"/>
          <p:cNvSpPr/>
          <p:nvPr/>
        </p:nvSpPr>
        <p:spPr>
          <a:xfrm>
            <a:off x="1829180" y="2222500"/>
            <a:ext cx="0" cy="2756535"/>
          </a:xfrm>
          <a:custGeom>
            <a:avLst/>
            <a:gdLst/>
            <a:ahLst/>
            <a:cxnLst/>
            <a:rect l="l" t="t" r="r" b="b"/>
            <a:pathLst>
              <a:path h="2756535">
                <a:moveTo>
                  <a:pt x="0" y="0"/>
                </a:moveTo>
                <a:lnTo>
                  <a:pt x="0" y="2756281"/>
                </a:lnTo>
              </a:path>
            </a:pathLst>
          </a:custGeom>
          <a:ln w="9523">
            <a:solidFill>
              <a:srgbClr val="000000"/>
            </a:solidFill>
          </a:ln>
        </p:spPr>
        <p:txBody>
          <a:bodyPr wrap="square" lIns="0" tIns="0" rIns="0" bIns="0" rtlCol="0"/>
          <a:lstStyle/>
          <a:p>
            <a:endParaRPr/>
          </a:p>
        </p:txBody>
      </p:sp>
      <p:sp>
        <p:nvSpPr>
          <p:cNvPr id="6" name="object 6"/>
          <p:cNvSpPr/>
          <p:nvPr/>
        </p:nvSpPr>
        <p:spPr>
          <a:xfrm>
            <a:off x="2211958" y="2222500"/>
            <a:ext cx="0" cy="2756535"/>
          </a:xfrm>
          <a:custGeom>
            <a:avLst/>
            <a:gdLst/>
            <a:ahLst/>
            <a:cxnLst/>
            <a:rect l="l" t="t" r="r" b="b"/>
            <a:pathLst>
              <a:path h="2756535">
                <a:moveTo>
                  <a:pt x="0" y="0"/>
                </a:moveTo>
                <a:lnTo>
                  <a:pt x="0" y="2756281"/>
                </a:lnTo>
              </a:path>
            </a:pathLst>
          </a:custGeom>
          <a:ln w="9523">
            <a:solidFill>
              <a:srgbClr val="000000"/>
            </a:solidFill>
          </a:ln>
        </p:spPr>
        <p:txBody>
          <a:bodyPr wrap="square" lIns="0" tIns="0" rIns="0" bIns="0" rtlCol="0"/>
          <a:lstStyle/>
          <a:p>
            <a:endParaRPr/>
          </a:p>
        </p:txBody>
      </p:sp>
      <p:sp>
        <p:nvSpPr>
          <p:cNvPr id="7" name="object 7"/>
          <p:cNvSpPr/>
          <p:nvPr/>
        </p:nvSpPr>
        <p:spPr>
          <a:xfrm>
            <a:off x="293001" y="2222500"/>
            <a:ext cx="2689860" cy="2756535"/>
          </a:xfrm>
          <a:custGeom>
            <a:avLst/>
            <a:gdLst/>
            <a:ahLst/>
            <a:cxnLst/>
            <a:rect l="l" t="t" r="r" b="b"/>
            <a:pathLst>
              <a:path w="2689860" h="2756535">
                <a:moveTo>
                  <a:pt x="2301862" y="0"/>
                </a:moveTo>
                <a:lnTo>
                  <a:pt x="2301862" y="2756281"/>
                </a:lnTo>
              </a:path>
              <a:path w="2689860" h="2756535">
                <a:moveTo>
                  <a:pt x="0" y="397128"/>
                </a:moveTo>
                <a:lnTo>
                  <a:pt x="2689466" y="397128"/>
                </a:lnTo>
              </a:path>
              <a:path w="2689860" h="2756535">
                <a:moveTo>
                  <a:pt x="0" y="789559"/>
                </a:moveTo>
                <a:lnTo>
                  <a:pt x="2689466" y="789559"/>
                </a:lnTo>
              </a:path>
              <a:path w="2689860" h="2756535">
                <a:moveTo>
                  <a:pt x="0" y="1181989"/>
                </a:moveTo>
                <a:lnTo>
                  <a:pt x="2689466" y="1181989"/>
                </a:lnTo>
              </a:path>
              <a:path w="2689860" h="2756535">
                <a:moveTo>
                  <a:pt x="0" y="1574419"/>
                </a:moveTo>
                <a:lnTo>
                  <a:pt x="2689466" y="1574419"/>
                </a:lnTo>
              </a:path>
              <a:path w="2689860" h="2756535">
                <a:moveTo>
                  <a:pt x="0" y="1966722"/>
                </a:moveTo>
                <a:lnTo>
                  <a:pt x="2689466" y="1966722"/>
                </a:lnTo>
              </a:path>
              <a:path w="2689860" h="2756535">
                <a:moveTo>
                  <a:pt x="0" y="2359152"/>
                </a:moveTo>
                <a:lnTo>
                  <a:pt x="2689466" y="2359152"/>
                </a:lnTo>
              </a:path>
              <a:path w="2689860" h="2756535">
                <a:moveTo>
                  <a:pt x="4762" y="0"/>
                </a:moveTo>
                <a:lnTo>
                  <a:pt x="4762" y="2756281"/>
                </a:lnTo>
              </a:path>
              <a:path w="2689860" h="2756535">
                <a:moveTo>
                  <a:pt x="2684640" y="0"/>
                </a:moveTo>
                <a:lnTo>
                  <a:pt x="2684640" y="2756281"/>
                </a:lnTo>
              </a:path>
              <a:path w="2689860" h="2756535">
                <a:moveTo>
                  <a:pt x="0" y="4825"/>
                </a:moveTo>
                <a:lnTo>
                  <a:pt x="2689466" y="4825"/>
                </a:lnTo>
              </a:path>
              <a:path w="2689860" h="2756535">
                <a:moveTo>
                  <a:pt x="0" y="2751582"/>
                </a:moveTo>
                <a:lnTo>
                  <a:pt x="2689466" y="2751582"/>
                </a:lnTo>
              </a:path>
            </a:pathLst>
          </a:custGeom>
          <a:ln w="9523">
            <a:solidFill>
              <a:srgbClr val="000000"/>
            </a:solidFill>
          </a:ln>
        </p:spPr>
        <p:txBody>
          <a:bodyPr wrap="square" lIns="0" tIns="0" rIns="0" bIns="0" rtlCol="0"/>
          <a:lstStyle/>
          <a:p>
            <a:endParaRPr/>
          </a:p>
        </p:txBody>
      </p:sp>
      <p:sp>
        <p:nvSpPr>
          <p:cNvPr id="8" name="object 8"/>
          <p:cNvSpPr txBox="1"/>
          <p:nvPr/>
        </p:nvSpPr>
        <p:spPr>
          <a:xfrm>
            <a:off x="1450594" y="1029461"/>
            <a:ext cx="5115560" cy="3139440"/>
          </a:xfrm>
          <a:prstGeom prst="rect">
            <a:avLst/>
          </a:prstGeom>
        </p:spPr>
        <p:txBody>
          <a:bodyPr vert="horz" wrap="square" lIns="0" tIns="12065" rIns="0" bIns="0" rtlCol="0">
            <a:spAutoFit/>
          </a:bodyPr>
          <a:lstStyle/>
          <a:p>
            <a:pPr marL="1140460">
              <a:lnSpc>
                <a:spcPct val="100000"/>
              </a:lnSpc>
              <a:spcBef>
                <a:spcPts val="95"/>
              </a:spcBef>
            </a:pPr>
            <a:r>
              <a:rPr sz="2200" spc="-5" dirty="0">
                <a:latin typeface="Calibri"/>
                <a:cs typeface="Calibri"/>
              </a:rPr>
              <a:t>A closer </a:t>
            </a:r>
            <a:r>
              <a:rPr sz="2200" dirty="0">
                <a:latin typeface="Calibri"/>
                <a:cs typeface="Calibri"/>
              </a:rPr>
              <a:t>look </a:t>
            </a:r>
            <a:r>
              <a:rPr sz="2200" spc="-15" dirty="0">
                <a:latin typeface="Calibri"/>
                <a:cs typeface="Calibri"/>
              </a:rPr>
              <a:t>at </a:t>
            </a:r>
            <a:r>
              <a:rPr sz="2200" spc="-10" dirty="0">
                <a:latin typeface="Calibri"/>
                <a:cs typeface="Calibri"/>
              </a:rPr>
              <a:t>spatial</a:t>
            </a:r>
            <a:r>
              <a:rPr sz="2200" spc="-65" dirty="0">
                <a:latin typeface="Calibri"/>
                <a:cs typeface="Calibri"/>
              </a:rPr>
              <a:t> </a:t>
            </a:r>
            <a:r>
              <a:rPr sz="2200" spc="-10" dirty="0">
                <a:latin typeface="Calibri"/>
                <a:cs typeface="Calibri"/>
              </a:rPr>
              <a:t>dimensions:</a:t>
            </a:r>
            <a:endParaRPr sz="2200">
              <a:latin typeface="Calibri"/>
              <a:cs typeface="Calibri"/>
            </a:endParaRPr>
          </a:p>
          <a:p>
            <a:pPr>
              <a:lnSpc>
                <a:spcPct val="100000"/>
              </a:lnSpc>
            </a:pPr>
            <a:endParaRPr sz="2200">
              <a:latin typeface="Calibri"/>
              <a:cs typeface="Calibri"/>
            </a:endParaRPr>
          </a:p>
          <a:p>
            <a:pPr>
              <a:lnSpc>
                <a:spcPct val="100000"/>
              </a:lnSpc>
            </a:pPr>
            <a:endParaRPr sz="1750">
              <a:latin typeface="Calibri"/>
              <a:cs typeface="Calibri"/>
            </a:endParaRPr>
          </a:p>
          <a:p>
            <a:pPr marL="355600" indent="-343535">
              <a:lnSpc>
                <a:spcPct val="100000"/>
              </a:lnSpc>
              <a:buFont typeface="Arial"/>
              <a:buChar char="•"/>
              <a:tabLst>
                <a:tab pos="355600" algn="l"/>
                <a:tab pos="356235" algn="l"/>
              </a:tabLst>
            </a:pPr>
            <a:r>
              <a:rPr sz="3200" dirty="0">
                <a:latin typeface="Calibri"/>
                <a:cs typeface="Calibri"/>
              </a:rPr>
              <a:t>7</a:t>
            </a:r>
            <a:endParaRPr sz="3200">
              <a:latin typeface="Calibri"/>
              <a:cs typeface="Calibri"/>
            </a:endParaRPr>
          </a:p>
          <a:p>
            <a:pPr marL="2369185" marR="807720" lvl="1" indent="-343535">
              <a:lnSpc>
                <a:spcPct val="75500"/>
              </a:lnSpc>
              <a:spcBef>
                <a:spcPts val="1614"/>
              </a:spcBef>
              <a:buFont typeface="Arial"/>
              <a:buChar char="•"/>
              <a:tabLst>
                <a:tab pos="2369185" algn="l"/>
                <a:tab pos="2369820" algn="l"/>
              </a:tabLst>
            </a:pPr>
            <a:r>
              <a:rPr sz="3200" dirty="0">
                <a:latin typeface="Calibri"/>
                <a:cs typeface="Calibri"/>
              </a:rPr>
              <a:t>7x7 </a:t>
            </a:r>
            <a:r>
              <a:rPr sz="3200" spc="-5" dirty="0">
                <a:latin typeface="Calibri"/>
                <a:cs typeface="Calibri"/>
              </a:rPr>
              <a:t>input  (spatially)  </a:t>
            </a:r>
            <a:r>
              <a:rPr sz="3200" dirty="0">
                <a:latin typeface="Calibri"/>
                <a:cs typeface="Calibri"/>
              </a:rPr>
              <a:t>assume</a:t>
            </a:r>
            <a:r>
              <a:rPr sz="3200" spc="-125" dirty="0">
                <a:latin typeface="Calibri"/>
                <a:cs typeface="Calibri"/>
              </a:rPr>
              <a:t> </a:t>
            </a:r>
            <a:r>
              <a:rPr sz="3200" dirty="0">
                <a:latin typeface="Calibri"/>
                <a:cs typeface="Calibri"/>
              </a:rPr>
              <a:t>3x3  </a:t>
            </a:r>
            <a:r>
              <a:rPr sz="3200" spc="-10" dirty="0">
                <a:latin typeface="Calibri"/>
                <a:cs typeface="Calibri"/>
              </a:rPr>
              <a:t>filter</a:t>
            </a:r>
            <a:endParaRPr sz="3200">
              <a:latin typeface="Calibri"/>
              <a:cs typeface="Calibri"/>
            </a:endParaRPr>
          </a:p>
        </p:txBody>
      </p:sp>
      <p:sp>
        <p:nvSpPr>
          <p:cNvPr id="10" name="object 10"/>
          <p:cNvSpPr txBox="1"/>
          <p:nvPr/>
        </p:nvSpPr>
        <p:spPr>
          <a:xfrm>
            <a:off x="2982595" y="4993449"/>
            <a:ext cx="168275" cy="480059"/>
          </a:xfrm>
          <a:prstGeom prst="rect">
            <a:avLst/>
          </a:prstGeom>
        </p:spPr>
        <p:txBody>
          <a:bodyPr vert="horz" wrap="square" lIns="0" tIns="0" rIns="0" bIns="0" rtlCol="0">
            <a:spAutoFit/>
          </a:bodyPr>
          <a:lstStyle/>
          <a:p>
            <a:pPr marL="12700">
              <a:lnSpc>
                <a:spcPts val="3640"/>
              </a:lnSpc>
            </a:pPr>
            <a:r>
              <a:rPr sz="3200" dirty="0">
                <a:latin typeface="Arial"/>
                <a:cs typeface="Arial"/>
              </a:rPr>
              <a:t>•</a:t>
            </a:r>
            <a:endParaRPr sz="3200">
              <a:latin typeface="Arial"/>
              <a:cs typeface="Arial"/>
            </a:endParaRPr>
          </a:p>
        </p:txBody>
      </p:sp>
      <p:sp>
        <p:nvSpPr>
          <p:cNvPr id="11" name="object 11"/>
          <p:cNvSpPr txBox="1"/>
          <p:nvPr/>
        </p:nvSpPr>
        <p:spPr>
          <a:xfrm>
            <a:off x="3325495" y="5056632"/>
            <a:ext cx="231775" cy="432434"/>
          </a:xfrm>
          <a:prstGeom prst="rect">
            <a:avLst/>
          </a:prstGeom>
        </p:spPr>
        <p:txBody>
          <a:bodyPr vert="horz" wrap="square" lIns="0" tIns="0" rIns="0" bIns="0" rtlCol="0">
            <a:spAutoFit/>
          </a:bodyPr>
          <a:lstStyle/>
          <a:p>
            <a:pPr marL="12700">
              <a:lnSpc>
                <a:spcPts val="3145"/>
              </a:lnSpc>
            </a:pPr>
            <a:r>
              <a:rPr sz="3200" dirty="0">
                <a:latin typeface="Calibri"/>
                <a:cs typeface="Calibri"/>
              </a:rPr>
              <a:t>7</a:t>
            </a:r>
            <a:endParaRPr sz="3200">
              <a:latin typeface="Calibri"/>
              <a:cs typeface="Calibri"/>
            </a:endParaRPr>
          </a:p>
        </p:txBody>
      </p:sp>
      <p:sp>
        <p:nvSpPr>
          <p:cNvPr id="9" name="object 9"/>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75843" y="2222500"/>
            <a:ext cx="1158240" cy="2756535"/>
            <a:chOff x="675843" y="2222500"/>
            <a:chExt cx="1158240" cy="2756535"/>
          </a:xfrm>
        </p:grpSpPr>
        <p:sp>
          <p:nvSpPr>
            <p:cNvPr id="3" name="object 3"/>
            <p:cNvSpPr/>
            <p:nvPr/>
          </p:nvSpPr>
          <p:spPr>
            <a:xfrm>
              <a:off x="680605" y="2227224"/>
              <a:ext cx="1148715" cy="1177290"/>
            </a:xfrm>
            <a:custGeom>
              <a:avLst/>
              <a:gdLst/>
              <a:ahLst/>
              <a:cxnLst/>
              <a:rect l="l" t="t" r="r" b="b"/>
              <a:pathLst>
                <a:path w="1148714" h="1177289">
                  <a:moveTo>
                    <a:pt x="1148524" y="784860"/>
                  </a:moveTo>
                  <a:lnTo>
                    <a:pt x="765708" y="784860"/>
                  </a:lnTo>
                  <a:lnTo>
                    <a:pt x="382854" y="784860"/>
                  </a:lnTo>
                  <a:lnTo>
                    <a:pt x="0" y="784860"/>
                  </a:lnTo>
                  <a:lnTo>
                    <a:pt x="0" y="1177264"/>
                  </a:lnTo>
                  <a:lnTo>
                    <a:pt x="382854" y="1177264"/>
                  </a:lnTo>
                  <a:lnTo>
                    <a:pt x="765670" y="1177264"/>
                  </a:lnTo>
                  <a:lnTo>
                    <a:pt x="1148524" y="1177264"/>
                  </a:lnTo>
                  <a:lnTo>
                    <a:pt x="1148524" y="784860"/>
                  </a:lnTo>
                  <a:close/>
                </a:path>
                <a:path w="1148714" h="1177289">
                  <a:moveTo>
                    <a:pt x="1148524" y="392430"/>
                  </a:moveTo>
                  <a:lnTo>
                    <a:pt x="765708" y="392430"/>
                  </a:lnTo>
                  <a:lnTo>
                    <a:pt x="382854" y="392430"/>
                  </a:lnTo>
                  <a:lnTo>
                    <a:pt x="0" y="392430"/>
                  </a:lnTo>
                  <a:lnTo>
                    <a:pt x="0" y="784834"/>
                  </a:lnTo>
                  <a:lnTo>
                    <a:pt x="382854" y="784834"/>
                  </a:lnTo>
                  <a:lnTo>
                    <a:pt x="765670" y="784834"/>
                  </a:lnTo>
                  <a:lnTo>
                    <a:pt x="1148524" y="784834"/>
                  </a:lnTo>
                  <a:lnTo>
                    <a:pt x="1148524" y="392430"/>
                  </a:lnTo>
                  <a:close/>
                </a:path>
                <a:path w="1148714" h="1177289">
                  <a:moveTo>
                    <a:pt x="1148524" y="0"/>
                  </a:moveTo>
                  <a:lnTo>
                    <a:pt x="765708" y="0"/>
                  </a:lnTo>
                  <a:lnTo>
                    <a:pt x="382854" y="0"/>
                  </a:lnTo>
                  <a:lnTo>
                    <a:pt x="0" y="0"/>
                  </a:lnTo>
                  <a:lnTo>
                    <a:pt x="0" y="392404"/>
                  </a:lnTo>
                  <a:lnTo>
                    <a:pt x="382854" y="392404"/>
                  </a:lnTo>
                  <a:lnTo>
                    <a:pt x="765670" y="392404"/>
                  </a:lnTo>
                  <a:lnTo>
                    <a:pt x="1148524" y="392404"/>
                  </a:lnTo>
                  <a:lnTo>
                    <a:pt x="1148524" y="0"/>
                  </a:lnTo>
                  <a:close/>
                </a:path>
              </a:pathLst>
            </a:custGeom>
            <a:solidFill>
              <a:srgbClr val="D7E9D2"/>
            </a:solidFill>
          </p:spPr>
          <p:txBody>
            <a:bodyPr wrap="square" lIns="0" tIns="0" rIns="0" bIns="0" rtlCol="0"/>
            <a:lstStyle/>
            <a:p>
              <a:endParaRPr/>
            </a:p>
          </p:txBody>
        </p:sp>
        <p:sp>
          <p:nvSpPr>
            <p:cNvPr id="4" name="object 4"/>
            <p:cNvSpPr/>
            <p:nvPr/>
          </p:nvSpPr>
          <p:spPr>
            <a:xfrm>
              <a:off x="680605" y="2222500"/>
              <a:ext cx="1148715" cy="2756535"/>
            </a:xfrm>
            <a:custGeom>
              <a:avLst/>
              <a:gdLst/>
              <a:ahLst/>
              <a:cxnLst/>
              <a:rect l="l" t="t" r="r" b="b"/>
              <a:pathLst>
                <a:path w="1148714" h="2756535">
                  <a:moveTo>
                    <a:pt x="0" y="0"/>
                  </a:moveTo>
                  <a:lnTo>
                    <a:pt x="0" y="2756281"/>
                  </a:lnTo>
                </a:path>
                <a:path w="1148714" h="2756535">
                  <a:moveTo>
                    <a:pt x="382854" y="0"/>
                  </a:moveTo>
                  <a:lnTo>
                    <a:pt x="382854" y="2756281"/>
                  </a:lnTo>
                </a:path>
                <a:path w="1148714" h="2756535">
                  <a:moveTo>
                    <a:pt x="765670" y="0"/>
                  </a:moveTo>
                  <a:lnTo>
                    <a:pt x="765670" y="2756281"/>
                  </a:lnTo>
                </a:path>
                <a:path w="1148714" h="2756535">
                  <a:moveTo>
                    <a:pt x="1148575" y="0"/>
                  </a:moveTo>
                  <a:lnTo>
                    <a:pt x="1148575" y="2756281"/>
                  </a:lnTo>
                </a:path>
              </a:pathLst>
            </a:custGeom>
            <a:ln w="9523">
              <a:solidFill>
                <a:srgbClr val="000000"/>
              </a:solidFill>
            </a:ln>
          </p:spPr>
          <p:txBody>
            <a:bodyPr wrap="square" lIns="0" tIns="0" rIns="0" bIns="0" rtlCol="0"/>
            <a:lstStyle/>
            <a:p>
              <a:endParaRPr/>
            </a:p>
          </p:txBody>
        </p:sp>
      </p:grpSp>
      <p:sp>
        <p:nvSpPr>
          <p:cNvPr id="5" name="object 5"/>
          <p:cNvSpPr/>
          <p:nvPr/>
        </p:nvSpPr>
        <p:spPr>
          <a:xfrm>
            <a:off x="2211958" y="2222500"/>
            <a:ext cx="0" cy="2756535"/>
          </a:xfrm>
          <a:custGeom>
            <a:avLst/>
            <a:gdLst/>
            <a:ahLst/>
            <a:cxnLst/>
            <a:rect l="l" t="t" r="r" b="b"/>
            <a:pathLst>
              <a:path h="2756535">
                <a:moveTo>
                  <a:pt x="0" y="0"/>
                </a:moveTo>
                <a:lnTo>
                  <a:pt x="0" y="2756281"/>
                </a:lnTo>
              </a:path>
            </a:pathLst>
          </a:custGeom>
          <a:ln w="9523">
            <a:solidFill>
              <a:srgbClr val="000000"/>
            </a:solidFill>
          </a:ln>
        </p:spPr>
        <p:txBody>
          <a:bodyPr wrap="square" lIns="0" tIns="0" rIns="0" bIns="0" rtlCol="0"/>
          <a:lstStyle/>
          <a:p>
            <a:endParaRPr/>
          </a:p>
        </p:txBody>
      </p:sp>
      <p:sp>
        <p:nvSpPr>
          <p:cNvPr id="6" name="object 6"/>
          <p:cNvSpPr/>
          <p:nvPr/>
        </p:nvSpPr>
        <p:spPr>
          <a:xfrm>
            <a:off x="293001" y="2222500"/>
            <a:ext cx="2689860" cy="2756535"/>
          </a:xfrm>
          <a:custGeom>
            <a:avLst/>
            <a:gdLst/>
            <a:ahLst/>
            <a:cxnLst/>
            <a:rect l="l" t="t" r="r" b="b"/>
            <a:pathLst>
              <a:path w="2689860" h="2756535">
                <a:moveTo>
                  <a:pt x="2301862" y="0"/>
                </a:moveTo>
                <a:lnTo>
                  <a:pt x="2301862" y="2756281"/>
                </a:lnTo>
              </a:path>
              <a:path w="2689860" h="2756535">
                <a:moveTo>
                  <a:pt x="0" y="397128"/>
                </a:moveTo>
                <a:lnTo>
                  <a:pt x="2689466" y="397128"/>
                </a:lnTo>
              </a:path>
              <a:path w="2689860" h="2756535">
                <a:moveTo>
                  <a:pt x="0" y="789559"/>
                </a:moveTo>
                <a:lnTo>
                  <a:pt x="2689466" y="789559"/>
                </a:lnTo>
              </a:path>
              <a:path w="2689860" h="2756535">
                <a:moveTo>
                  <a:pt x="0" y="1181989"/>
                </a:moveTo>
                <a:lnTo>
                  <a:pt x="2689466" y="1181989"/>
                </a:lnTo>
              </a:path>
              <a:path w="2689860" h="2756535">
                <a:moveTo>
                  <a:pt x="0" y="1574419"/>
                </a:moveTo>
                <a:lnTo>
                  <a:pt x="2689466" y="1574419"/>
                </a:lnTo>
              </a:path>
              <a:path w="2689860" h="2756535">
                <a:moveTo>
                  <a:pt x="0" y="1966722"/>
                </a:moveTo>
                <a:lnTo>
                  <a:pt x="2689466" y="1966722"/>
                </a:lnTo>
              </a:path>
              <a:path w="2689860" h="2756535">
                <a:moveTo>
                  <a:pt x="0" y="2359152"/>
                </a:moveTo>
                <a:lnTo>
                  <a:pt x="2689466" y="2359152"/>
                </a:lnTo>
              </a:path>
              <a:path w="2689860" h="2756535">
                <a:moveTo>
                  <a:pt x="4762" y="0"/>
                </a:moveTo>
                <a:lnTo>
                  <a:pt x="4762" y="2756281"/>
                </a:lnTo>
              </a:path>
              <a:path w="2689860" h="2756535">
                <a:moveTo>
                  <a:pt x="2684640" y="0"/>
                </a:moveTo>
                <a:lnTo>
                  <a:pt x="2684640" y="2756281"/>
                </a:lnTo>
              </a:path>
              <a:path w="2689860" h="2756535">
                <a:moveTo>
                  <a:pt x="0" y="4825"/>
                </a:moveTo>
                <a:lnTo>
                  <a:pt x="2689466" y="4825"/>
                </a:lnTo>
              </a:path>
              <a:path w="2689860" h="2756535">
                <a:moveTo>
                  <a:pt x="0" y="2751582"/>
                </a:moveTo>
                <a:lnTo>
                  <a:pt x="2689466" y="2751582"/>
                </a:lnTo>
              </a:path>
            </a:pathLst>
          </a:custGeom>
          <a:ln w="9523">
            <a:solidFill>
              <a:srgbClr val="000000"/>
            </a:solidFill>
          </a:ln>
        </p:spPr>
        <p:txBody>
          <a:bodyPr wrap="square" lIns="0" tIns="0" rIns="0" bIns="0" rtlCol="0"/>
          <a:lstStyle/>
          <a:p>
            <a:endParaRPr/>
          </a:p>
        </p:txBody>
      </p:sp>
      <p:sp>
        <p:nvSpPr>
          <p:cNvPr id="7" name="object 7"/>
          <p:cNvSpPr txBox="1"/>
          <p:nvPr/>
        </p:nvSpPr>
        <p:spPr>
          <a:xfrm>
            <a:off x="1450594" y="1029461"/>
            <a:ext cx="5115560" cy="3139440"/>
          </a:xfrm>
          <a:prstGeom prst="rect">
            <a:avLst/>
          </a:prstGeom>
        </p:spPr>
        <p:txBody>
          <a:bodyPr vert="horz" wrap="square" lIns="0" tIns="12065" rIns="0" bIns="0" rtlCol="0">
            <a:spAutoFit/>
          </a:bodyPr>
          <a:lstStyle/>
          <a:p>
            <a:pPr marL="1140460">
              <a:lnSpc>
                <a:spcPct val="100000"/>
              </a:lnSpc>
              <a:spcBef>
                <a:spcPts val="95"/>
              </a:spcBef>
            </a:pPr>
            <a:r>
              <a:rPr sz="2200" spc="-5" dirty="0">
                <a:latin typeface="Calibri"/>
                <a:cs typeface="Calibri"/>
              </a:rPr>
              <a:t>A closer </a:t>
            </a:r>
            <a:r>
              <a:rPr sz="2200" dirty="0">
                <a:latin typeface="Calibri"/>
                <a:cs typeface="Calibri"/>
              </a:rPr>
              <a:t>look </a:t>
            </a:r>
            <a:r>
              <a:rPr sz="2200" spc="-15" dirty="0">
                <a:latin typeface="Calibri"/>
                <a:cs typeface="Calibri"/>
              </a:rPr>
              <a:t>at </a:t>
            </a:r>
            <a:r>
              <a:rPr sz="2200" spc="-10" dirty="0">
                <a:latin typeface="Calibri"/>
                <a:cs typeface="Calibri"/>
              </a:rPr>
              <a:t>spatial</a:t>
            </a:r>
            <a:r>
              <a:rPr sz="2200" spc="-65" dirty="0">
                <a:latin typeface="Calibri"/>
                <a:cs typeface="Calibri"/>
              </a:rPr>
              <a:t> </a:t>
            </a:r>
            <a:r>
              <a:rPr sz="2200" spc="-10" dirty="0">
                <a:latin typeface="Calibri"/>
                <a:cs typeface="Calibri"/>
              </a:rPr>
              <a:t>dimensions:</a:t>
            </a:r>
            <a:endParaRPr sz="2200">
              <a:latin typeface="Calibri"/>
              <a:cs typeface="Calibri"/>
            </a:endParaRPr>
          </a:p>
          <a:p>
            <a:pPr>
              <a:lnSpc>
                <a:spcPct val="100000"/>
              </a:lnSpc>
            </a:pPr>
            <a:endParaRPr sz="2200">
              <a:latin typeface="Calibri"/>
              <a:cs typeface="Calibri"/>
            </a:endParaRPr>
          </a:p>
          <a:p>
            <a:pPr>
              <a:lnSpc>
                <a:spcPct val="100000"/>
              </a:lnSpc>
            </a:pPr>
            <a:endParaRPr sz="1750">
              <a:latin typeface="Calibri"/>
              <a:cs typeface="Calibri"/>
            </a:endParaRPr>
          </a:p>
          <a:p>
            <a:pPr marL="355600" indent="-343535">
              <a:lnSpc>
                <a:spcPct val="100000"/>
              </a:lnSpc>
              <a:buFont typeface="Arial"/>
              <a:buChar char="•"/>
              <a:tabLst>
                <a:tab pos="355600" algn="l"/>
                <a:tab pos="356235" algn="l"/>
              </a:tabLst>
            </a:pPr>
            <a:r>
              <a:rPr sz="3200" dirty="0">
                <a:latin typeface="Calibri"/>
                <a:cs typeface="Calibri"/>
              </a:rPr>
              <a:t>7</a:t>
            </a:r>
            <a:endParaRPr sz="3200">
              <a:latin typeface="Calibri"/>
              <a:cs typeface="Calibri"/>
            </a:endParaRPr>
          </a:p>
          <a:p>
            <a:pPr marL="2369185" marR="807720" lvl="1" indent="-343535">
              <a:lnSpc>
                <a:spcPct val="75500"/>
              </a:lnSpc>
              <a:spcBef>
                <a:spcPts val="1614"/>
              </a:spcBef>
              <a:buFont typeface="Arial"/>
              <a:buChar char="•"/>
              <a:tabLst>
                <a:tab pos="2369185" algn="l"/>
                <a:tab pos="2369820" algn="l"/>
              </a:tabLst>
            </a:pPr>
            <a:r>
              <a:rPr sz="3200" dirty="0">
                <a:latin typeface="Calibri"/>
                <a:cs typeface="Calibri"/>
              </a:rPr>
              <a:t>7x7 </a:t>
            </a:r>
            <a:r>
              <a:rPr sz="3200" spc="-5" dirty="0">
                <a:latin typeface="Calibri"/>
                <a:cs typeface="Calibri"/>
              </a:rPr>
              <a:t>input  (spatially)  </a:t>
            </a:r>
            <a:r>
              <a:rPr sz="3200" dirty="0">
                <a:latin typeface="Calibri"/>
                <a:cs typeface="Calibri"/>
              </a:rPr>
              <a:t>assume</a:t>
            </a:r>
            <a:r>
              <a:rPr sz="3200" spc="-125" dirty="0">
                <a:latin typeface="Calibri"/>
                <a:cs typeface="Calibri"/>
              </a:rPr>
              <a:t> </a:t>
            </a:r>
            <a:r>
              <a:rPr sz="3200" dirty="0">
                <a:latin typeface="Calibri"/>
                <a:cs typeface="Calibri"/>
              </a:rPr>
              <a:t>3x3  </a:t>
            </a:r>
            <a:r>
              <a:rPr sz="3200" spc="-10" dirty="0">
                <a:latin typeface="Calibri"/>
                <a:cs typeface="Calibri"/>
              </a:rPr>
              <a:t>filter</a:t>
            </a:r>
            <a:endParaRPr sz="3200">
              <a:latin typeface="Calibri"/>
              <a:cs typeface="Calibri"/>
            </a:endParaRPr>
          </a:p>
        </p:txBody>
      </p:sp>
      <p:sp>
        <p:nvSpPr>
          <p:cNvPr id="9" name="object 9"/>
          <p:cNvSpPr txBox="1"/>
          <p:nvPr/>
        </p:nvSpPr>
        <p:spPr>
          <a:xfrm>
            <a:off x="2982595" y="4993449"/>
            <a:ext cx="168275" cy="480059"/>
          </a:xfrm>
          <a:prstGeom prst="rect">
            <a:avLst/>
          </a:prstGeom>
        </p:spPr>
        <p:txBody>
          <a:bodyPr vert="horz" wrap="square" lIns="0" tIns="0" rIns="0" bIns="0" rtlCol="0">
            <a:spAutoFit/>
          </a:bodyPr>
          <a:lstStyle/>
          <a:p>
            <a:pPr marL="12700">
              <a:lnSpc>
                <a:spcPts val="3640"/>
              </a:lnSpc>
            </a:pPr>
            <a:r>
              <a:rPr sz="3200" dirty="0">
                <a:latin typeface="Arial"/>
                <a:cs typeface="Arial"/>
              </a:rPr>
              <a:t>•</a:t>
            </a:r>
            <a:endParaRPr sz="3200">
              <a:latin typeface="Arial"/>
              <a:cs typeface="Arial"/>
            </a:endParaRPr>
          </a:p>
        </p:txBody>
      </p:sp>
      <p:sp>
        <p:nvSpPr>
          <p:cNvPr id="10" name="object 10"/>
          <p:cNvSpPr txBox="1"/>
          <p:nvPr/>
        </p:nvSpPr>
        <p:spPr>
          <a:xfrm>
            <a:off x="3325495" y="5056632"/>
            <a:ext cx="231775" cy="432434"/>
          </a:xfrm>
          <a:prstGeom prst="rect">
            <a:avLst/>
          </a:prstGeom>
        </p:spPr>
        <p:txBody>
          <a:bodyPr vert="horz" wrap="square" lIns="0" tIns="0" rIns="0" bIns="0" rtlCol="0">
            <a:spAutoFit/>
          </a:bodyPr>
          <a:lstStyle/>
          <a:p>
            <a:pPr marL="12700">
              <a:lnSpc>
                <a:spcPts val="3145"/>
              </a:lnSpc>
            </a:pPr>
            <a:r>
              <a:rPr sz="3200" dirty="0">
                <a:latin typeface="Calibri"/>
                <a:cs typeface="Calibri"/>
              </a:rPr>
              <a:t>7</a:t>
            </a:r>
            <a:endParaRPr sz="3200">
              <a:latin typeface="Calibri"/>
              <a:cs typeface="Calibri"/>
            </a:endParaRPr>
          </a:p>
        </p:txBody>
      </p:sp>
      <p:sp>
        <p:nvSpPr>
          <p:cNvPr id="8" name="object 8"/>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p:nvPr/>
        </p:nvSpPr>
        <p:spPr>
          <a:xfrm>
            <a:off x="2982595" y="4993449"/>
            <a:ext cx="168275" cy="480059"/>
          </a:xfrm>
          <a:prstGeom prst="rect">
            <a:avLst/>
          </a:prstGeom>
        </p:spPr>
        <p:txBody>
          <a:bodyPr vert="horz" wrap="square" lIns="0" tIns="0" rIns="0" bIns="0" rtlCol="0">
            <a:spAutoFit/>
          </a:bodyPr>
          <a:lstStyle/>
          <a:p>
            <a:pPr marL="12700">
              <a:lnSpc>
                <a:spcPts val="3640"/>
              </a:lnSpc>
            </a:pPr>
            <a:r>
              <a:rPr sz="3200" dirty="0">
                <a:latin typeface="Arial"/>
                <a:cs typeface="Arial"/>
              </a:rPr>
              <a:t>•</a:t>
            </a:r>
            <a:endParaRPr sz="3200">
              <a:latin typeface="Arial"/>
              <a:cs typeface="Arial"/>
            </a:endParaRPr>
          </a:p>
        </p:txBody>
      </p:sp>
      <p:sp>
        <p:nvSpPr>
          <p:cNvPr id="9" name="object 9"/>
          <p:cNvSpPr txBox="1"/>
          <p:nvPr/>
        </p:nvSpPr>
        <p:spPr>
          <a:xfrm>
            <a:off x="3325495" y="5056632"/>
            <a:ext cx="231775" cy="432434"/>
          </a:xfrm>
          <a:prstGeom prst="rect">
            <a:avLst/>
          </a:prstGeom>
        </p:spPr>
        <p:txBody>
          <a:bodyPr vert="horz" wrap="square" lIns="0" tIns="0" rIns="0" bIns="0" rtlCol="0">
            <a:spAutoFit/>
          </a:bodyPr>
          <a:lstStyle/>
          <a:p>
            <a:pPr marL="12700">
              <a:lnSpc>
                <a:spcPts val="3145"/>
              </a:lnSpc>
            </a:pPr>
            <a:r>
              <a:rPr sz="3200" dirty="0">
                <a:latin typeface="Calibri"/>
                <a:cs typeface="Calibri"/>
              </a:rPr>
              <a:t>7</a:t>
            </a:r>
            <a:endParaRPr sz="3200">
              <a:latin typeface="Calibri"/>
              <a:cs typeface="Calibri"/>
            </a:endParaRPr>
          </a:p>
        </p:txBody>
      </p:sp>
      <p:sp>
        <p:nvSpPr>
          <p:cNvPr id="2" name="object 2"/>
          <p:cNvSpPr txBox="1"/>
          <p:nvPr/>
        </p:nvSpPr>
        <p:spPr>
          <a:xfrm>
            <a:off x="1463294" y="2027619"/>
            <a:ext cx="142875" cy="454659"/>
          </a:xfrm>
          <a:prstGeom prst="rect">
            <a:avLst/>
          </a:prstGeom>
        </p:spPr>
        <p:txBody>
          <a:bodyPr vert="horz" wrap="square" lIns="0" tIns="0" rIns="0" bIns="0" rtlCol="0">
            <a:spAutoFit/>
          </a:bodyPr>
          <a:lstStyle/>
          <a:p>
            <a:pPr>
              <a:lnSpc>
                <a:spcPts val="3540"/>
              </a:lnSpc>
            </a:pPr>
            <a:r>
              <a:rPr sz="3200" dirty="0">
                <a:latin typeface="Arial"/>
                <a:cs typeface="Arial"/>
              </a:rPr>
              <a:t>•</a:t>
            </a:r>
            <a:endParaRPr sz="3200">
              <a:latin typeface="Arial"/>
              <a:cs typeface="Arial"/>
            </a:endParaRPr>
          </a:p>
        </p:txBody>
      </p:sp>
      <p:sp>
        <p:nvSpPr>
          <p:cNvPr id="3" name="object 3"/>
          <p:cNvSpPr txBox="1"/>
          <p:nvPr/>
        </p:nvSpPr>
        <p:spPr>
          <a:xfrm>
            <a:off x="1806575" y="2090801"/>
            <a:ext cx="206375" cy="407034"/>
          </a:xfrm>
          <a:prstGeom prst="rect">
            <a:avLst/>
          </a:prstGeom>
        </p:spPr>
        <p:txBody>
          <a:bodyPr vert="horz" wrap="square" lIns="0" tIns="0" rIns="0" bIns="0" rtlCol="0">
            <a:spAutoFit/>
          </a:bodyPr>
          <a:lstStyle/>
          <a:p>
            <a:pPr>
              <a:lnSpc>
                <a:spcPts val="3045"/>
              </a:lnSpc>
            </a:pPr>
            <a:r>
              <a:rPr sz="3200" dirty="0">
                <a:latin typeface="Calibri"/>
                <a:cs typeface="Calibri"/>
              </a:rPr>
              <a:t>7</a:t>
            </a:r>
            <a:endParaRPr sz="3200">
              <a:latin typeface="Calibri"/>
              <a:cs typeface="Calibri"/>
            </a:endParaRPr>
          </a:p>
        </p:txBody>
      </p:sp>
      <p:sp>
        <p:nvSpPr>
          <p:cNvPr id="4" name="object 4"/>
          <p:cNvSpPr txBox="1"/>
          <p:nvPr/>
        </p:nvSpPr>
        <p:spPr>
          <a:xfrm>
            <a:off x="3464178" y="2549398"/>
            <a:ext cx="2299335" cy="1619250"/>
          </a:xfrm>
          <a:prstGeom prst="rect">
            <a:avLst/>
          </a:prstGeom>
        </p:spPr>
        <p:txBody>
          <a:bodyPr vert="horz" wrap="square" lIns="0" tIns="132715" rIns="0" bIns="0" rtlCol="0">
            <a:spAutoFit/>
          </a:bodyPr>
          <a:lstStyle/>
          <a:p>
            <a:pPr marL="355600" marR="5080" indent="-343535">
              <a:lnSpc>
                <a:spcPct val="75500"/>
              </a:lnSpc>
              <a:spcBef>
                <a:spcPts val="1045"/>
              </a:spcBef>
              <a:buFont typeface="Arial"/>
              <a:buChar char="•"/>
              <a:tabLst>
                <a:tab pos="355600" algn="l"/>
                <a:tab pos="356235" algn="l"/>
              </a:tabLst>
            </a:pPr>
            <a:r>
              <a:rPr sz="3200" dirty="0">
                <a:latin typeface="Calibri"/>
                <a:cs typeface="Calibri"/>
              </a:rPr>
              <a:t>7x7 </a:t>
            </a:r>
            <a:r>
              <a:rPr sz="3200" spc="-5" dirty="0">
                <a:latin typeface="Calibri"/>
                <a:cs typeface="Calibri"/>
              </a:rPr>
              <a:t>input  (spatially)  </a:t>
            </a:r>
            <a:r>
              <a:rPr sz="3200" dirty="0">
                <a:latin typeface="Calibri"/>
                <a:cs typeface="Calibri"/>
              </a:rPr>
              <a:t>assume</a:t>
            </a:r>
            <a:r>
              <a:rPr sz="3200" spc="-125" dirty="0">
                <a:latin typeface="Calibri"/>
                <a:cs typeface="Calibri"/>
              </a:rPr>
              <a:t> </a:t>
            </a:r>
            <a:r>
              <a:rPr sz="3200" dirty="0">
                <a:latin typeface="Calibri"/>
                <a:cs typeface="Calibri"/>
              </a:rPr>
              <a:t>3x3  </a:t>
            </a:r>
            <a:r>
              <a:rPr sz="3200" spc="-10" dirty="0">
                <a:latin typeface="Calibri"/>
                <a:cs typeface="Calibri"/>
              </a:rPr>
              <a:t>filter</a:t>
            </a:r>
            <a:endParaRPr sz="3200">
              <a:latin typeface="Calibri"/>
              <a:cs typeface="Calibri"/>
            </a:endParaRPr>
          </a:p>
        </p:txBody>
      </p:sp>
      <p:sp>
        <p:nvSpPr>
          <p:cNvPr id="5" name="object 5"/>
          <p:cNvSpPr txBox="1"/>
          <p:nvPr/>
        </p:nvSpPr>
        <p:spPr>
          <a:xfrm>
            <a:off x="2578354" y="1029461"/>
            <a:ext cx="398780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Calibri"/>
                <a:cs typeface="Calibri"/>
              </a:rPr>
              <a:t>A closer </a:t>
            </a:r>
            <a:r>
              <a:rPr sz="2200" dirty="0">
                <a:latin typeface="Calibri"/>
                <a:cs typeface="Calibri"/>
              </a:rPr>
              <a:t>look </a:t>
            </a:r>
            <a:r>
              <a:rPr sz="2200" spc="-15" dirty="0">
                <a:latin typeface="Calibri"/>
                <a:cs typeface="Calibri"/>
              </a:rPr>
              <a:t>at </a:t>
            </a:r>
            <a:r>
              <a:rPr sz="2200" spc="-10" dirty="0">
                <a:latin typeface="Calibri"/>
                <a:cs typeface="Calibri"/>
              </a:rPr>
              <a:t>spatial</a:t>
            </a:r>
            <a:r>
              <a:rPr sz="2200" spc="-65" dirty="0">
                <a:latin typeface="Calibri"/>
                <a:cs typeface="Calibri"/>
              </a:rPr>
              <a:t> </a:t>
            </a:r>
            <a:r>
              <a:rPr sz="2200" spc="-10" dirty="0">
                <a:latin typeface="Calibri"/>
                <a:cs typeface="Calibri"/>
              </a:rPr>
              <a:t>dimensions:</a:t>
            </a:r>
            <a:endParaRPr sz="2200">
              <a:latin typeface="Calibri"/>
              <a:cs typeface="Calibri"/>
            </a:endParaRPr>
          </a:p>
        </p:txBody>
      </p:sp>
      <p:graphicFrame>
        <p:nvGraphicFramePr>
          <p:cNvPr id="6" name="object 6"/>
          <p:cNvGraphicFramePr>
            <a:graphicFrameLocks noGrp="1"/>
          </p:cNvGraphicFramePr>
          <p:nvPr/>
        </p:nvGraphicFramePr>
        <p:xfrm>
          <a:off x="293002" y="2222563"/>
          <a:ext cx="2680334" cy="2746753"/>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gridCol w="382905">
                  <a:extLst>
                    <a:ext uri="{9D8B030D-6E8A-4147-A177-3AD203B41FA5}">
                      <a16:colId xmlns:a16="http://schemas.microsoft.com/office/drawing/2014/main" val="20004"/>
                    </a:ext>
                  </a:extLst>
                </a:gridCol>
                <a:gridCol w="382905">
                  <a:extLst>
                    <a:ext uri="{9D8B030D-6E8A-4147-A177-3AD203B41FA5}">
                      <a16:colId xmlns:a16="http://schemas.microsoft.com/office/drawing/2014/main" val="20005"/>
                    </a:ext>
                  </a:extLst>
                </a:gridCol>
                <a:gridCol w="382905">
                  <a:extLst>
                    <a:ext uri="{9D8B030D-6E8A-4147-A177-3AD203B41FA5}">
                      <a16:colId xmlns:a16="http://schemas.microsoft.com/office/drawing/2014/main" val="20006"/>
                    </a:ext>
                  </a:extLst>
                </a:gridCol>
              </a:tblGrid>
              <a:tr h="392302">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392430">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392429">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92430">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2303">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392429">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392430">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7" name="object 7"/>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p:nvPr/>
        </p:nvSpPr>
        <p:spPr>
          <a:xfrm>
            <a:off x="2982595" y="4993449"/>
            <a:ext cx="168275" cy="480059"/>
          </a:xfrm>
          <a:prstGeom prst="rect">
            <a:avLst/>
          </a:prstGeom>
        </p:spPr>
        <p:txBody>
          <a:bodyPr vert="horz" wrap="square" lIns="0" tIns="0" rIns="0" bIns="0" rtlCol="0">
            <a:spAutoFit/>
          </a:bodyPr>
          <a:lstStyle/>
          <a:p>
            <a:pPr marL="12700">
              <a:lnSpc>
                <a:spcPts val="3640"/>
              </a:lnSpc>
            </a:pPr>
            <a:r>
              <a:rPr sz="3200" dirty="0">
                <a:latin typeface="Arial"/>
                <a:cs typeface="Arial"/>
              </a:rPr>
              <a:t>•</a:t>
            </a:r>
            <a:endParaRPr sz="3200">
              <a:latin typeface="Arial"/>
              <a:cs typeface="Arial"/>
            </a:endParaRPr>
          </a:p>
        </p:txBody>
      </p:sp>
      <p:sp>
        <p:nvSpPr>
          <p:cNvPr id="9" name="object 9"/>
          <p:cNvSpPr txBox="1"/>
          <p:nvPr/>
        </p:nvSpPr>
        <p:spPr>
          <a:xfrm>
            <a:off x="3325495" y="5056632"/>
            <a:ext cx="231775" cy="432434"/>
          </a:xfrm>
          <a:prstGeom prst="rect">
            <a:avLst/>
          </a:prstGeom>
        </p:spPr>
        <p:txBody>
          <a:bodyPr vert="horz" wrap="square" lIns="0" tIns="0" rIns="0" bIns="0" rtlCol="0">
            <a:spAutoFit/>
          </a:bodyPr>
          <a:lstStyle/>
          <a:p>
            <a:pPr marL="12700">
              <a:lnSpc>
                <a:spcPts val="3145"/>
              </a:lnSpc>
            </a:pPr>
            <a:r>
              <a:rPr sz="3200" dirty="0">
                <a:latin typeface="Calibri"/>
                <a:cs typeface="Calibri"/>
              </a:rPr>
              <a:t>7</a:t>
            </a:r>
            <a:endParaRPr sz="3200">
              <a:latin typeface="Calibri"/>
              <a:cs typeface="Calibri"/>
            </a:endParaRPr>
          </a:p>
        </p:txBody>
      </p:sp>
      <p:sp>
        <p:nvSpPr>
          <p:cNvPr id="2" name="object 2"/>
          <p:cNvSpPr txBox="1"/>
          <p:nvPr/>
        </p:nvSpPr>
        <p:spPr>
          <a:xfrm>
            <a:off x="1463294" y="2027619"/>
            <a:ext cx="142875" cy="454659"/>
          </a:xfrm>
          <a:prstGeom prst="rect">
            <a:avLst/>
          </a:prstGeom>
        </p:spPr>
        <p:txBody>
          <a:bodyPr vert="horz" wrap="square" lIns="0" tIns="0" rIns="0" bIns="0" rtlCol="0">
            <a:spAutoFit/>
          </a:bodyPr>
          <a:lstStyle/>
          <a:p>
            <a:pPr>
              <a:lnSpc>
                <a:spcPts val="3540"/>
              </a:lnSpc>
            </a:pPr>
            <a:r>
              <a:rPr sz="3200" dirty="0">
                <a:latin typeface="Arial"/>
                <a:cs typeface="Arial"/>
              </a:rPr>
              <a:t>•</a:t>
            </a:r>
            <a:endParaRPr sz="3200">
              <a:latin typeface="Arial"/>
              <a:cs typeface="Arial"/>
            </a:endParaRPr>
          </a:p>
        </p:txBody>
      </p:sp>
      <p:sp>
        <p:nvSpPr>
          <p:cNvPr id="3" name="object 3"/>
          <p:cNvSpPr txBox="1"/>
          <p:nvPr/>
        </p:nvSpPr>
        <p:spPr>
          <a:xfrm>
            <a:off x="1806575" y="2090801"/>
            <a:ext cx="206375" cy="407034"/>
          </a:xfrm>
          <a:prstGeom prst="rect">
            <a:avLst/>
          </a:prstGeom>
        </p:spPr>
        <p:txBody>
          <a:bodyPr vert="horz" wrap="square" lIns="0" tIns="0" rIns="0" bIns="0" rtlCol="0">
            <a:spAutoFit/>
          </a:bodyPr>
          <a:lstStyle/>
          <a:p>
            <a:pPr>
              <a:lnSpc>
                <a:spcPts val="3045"/>
              </a:lnSpc>
            </a:pPr>
            <a:r>
              <a:rPr sz="3200" dirty="0">
                <a:latin typeface="Calibri"/>
                <a:cs typeface="Calibri"/>
              </a:rPr>
              <a:t>7</a:t>
            </a:r>
            <a:endParaRPr sz="3200">
              <a:latin typeface="Calibri"/>
              <a:cs typeface="Calibri"/>
            </a:endParaRPr>
          </a:p>
        </p:txBody>
      </p:sp>
      <p:sp>
        <p:nvSpPr>
          <p:cNvPr id="4" name="object 4"/>
          <p:cNvSpPr txBox="1"/>
          <p:nvPr/>
        </p:nvSpPr>
        <p:spPr>
          <a:xfrm>
            <a:off x="3464178" y="2549398"/>
            <a:ext cx="2299335" cy="1619250"/>
          </a:xfrm>
          <a:prstGeom prst="rect">
            <a:avLst/>
          </a:prstGeom>
        </p:spPr>
        <p:txBody>
          <a:bodyPr vert="horz" wrap="square" lIns="0" tIns="132715" rIns="0" bIns="0" rtlCol="0">
            <a:spAutoFit/>
          </a:bodyPr>
          <a:lstStyle/>
          <a:p>
            <a:pPr marL="355600" marR="5080" indent="-343535">
              <a:lnSpc>
                <a:spcPct val="75500"/>
              </a:lnSpc>
              <a:spcBef>
                <a:spcPts val="1045"/>
              </a:spcBef>
              <a:buFont typeface="Arial"/>
              <a:buChar char="•"/>
              <a:tabLst>
                <a:tab pos="355600" algn="l"/>
                <a:tab pos="356235" algn="l"/>
              </a:tabLst>
            </a:pPr>
            <a:r>
              <a:rPr sz="3200" dirty="0">
                <a:latin typeface="Calibri"/>
                <a:cs typeface="Calibri"/>
              </a:rPr>
              <a:t>7x7 </a:t>
            </a:r>
            <a:r>
              <a:rPr sz="3200" spc="-5" dirty="0">
                <a:latin typeface="Calibri"/>
                <a:cs typeface="Calibri"/>
              </a:rPr>
              <a:t>input  (spatially)  </a:t>
            </a:r>
            <a:r>
              <a:rPr sz="3200" dirty="0">
                <a:latin typeface="Calibri"/>
                <a:cs typeface="Calibri"/>
              </a:rPr>
              <a:t>assume</a:t>
            </a:r>
            <a:r>
              <a:rPr sz="3200" spc="-125" dirty="0">
                <a:latin typeface="Calibri"/>
                <a:cs typeface="Calibri"/>
              </a:rPr>
              <a:t> </a:t>
            </a:r>
            <a:r>
              <a:rPr sz="3200" dirty="0">
                <a:latin typeface="Calibri"/>
                <a:cs typeface="Calibri"/>
              </a:rPr>
              <a:t>3x3  </a:t>
            </a:r>
            <a:r>
              <a:rPr sz="3200" spc="-10" dirty="0">
                <a:latin typeface="Calibri"/>
                <a:cs typeface="Calibri"/>
              </a:rPr>
              <a:t>filter</a:t>
            </a:r>
            <a:endParaRPr sz="3200">
              <a:latin typeface="Calibri"/>
              <a:cs typeface="Calibri"/>
            </a:endParaRPr>
          </a:p>
        </p:txBody>
      </p:sp>
      <p:sp>
        <p:nvSpPr>
          <p:cNvPr id="5" name="object 5"/>
          <p:cNvSpPr txBox="1"/>
          <p:nvPr/>
        </p:nvSpPr>
        <p:spPr>
          <a:xfrm>
            <a:off x="2578354" y="1029461"/>
            <a:ext cx="398780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Calibri"/>
                <a:cs typeface="Calibri"/>
              </a:rPr>
              <a:t>A closer </a:t>
            </a:r>
            <a:r>
              <a:rPr sz="2200" dirty="0">
                <a:latin typeface="Calibri"/>
                <a:cs typeface="Calibri"/>
              </a:rPr>
              <a:t>look </a:t>
            </a:r>
            <a:r>
              <a:rPr sz="2200" spc="-15" dirty="0">
                <a:latin typeface="Calibri"/>
                <a:cs typeface="Calibri"/>
              </a:rPr>
              <a:t>at </a:t>
            </a:r>
            <a:r>
              <a:rPr sz="2200" spc="-10" dirty="0">
                <a:latin typeface="Calibri"/>
                <a:cs typeface="Calibri"/>
              </a:rPr>
              <a:t>spatial</a:t>
            </a:r>
            <a:r>
              <a:rPr sz="2200" spc="-65" dirty="0">
                <a:latin typeface="Calibri"/>
                <a:cs typeface="Calibri"/>
              </a:rPr>
              <a:t> </a:t>
            </a:r>
            <a:r>
              <a:rPr sz="2200" spc="-10" dirty="0">
                <a:latin typeface="Calibri"/>
                <a:cs typeface="Calibri"/>
              </a:rPr>
              <a:t>dimensions:</a:t>
            </a:r>
            <a:endParaRPr sz="2200">
              <a:latin typeface="Calibri"/>
              <a:cs typeface="Calibri"/>
            </a:endParaRPr>
          </a:p>
        </p:txBody>
      </p:sp>
      <p:graphicFrame>
        <p:nvGraphicFramePr>
          <p:cNvPr id="6" name="object 6"/>
          <p:cNvGraphicFramePr>
            <a:graphicFrameLocks noGrp="1"/>
          </p:cNvGraphicFramePr>
          <p:nvPr/>
        </p:nvGraphicFramePr>
        <p:xfrm>
          <a:off x="293002" y="2222563"/>
          <a:ext cx="2680334" cy="2746753"/>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gridCol w="382905">
                  <a:extLst>
                    <a:ext uri="{9D8B030D-6E8A-4147-A177-3AD203B41FA5}">
                      <a16:colId xmlns:a16="http://schemas.microsoft.com/office/drawing/2014/main" val="20004"/>
                    </a:ext>
                  </a:extLst>
                </a:gridCol>
                <a:gridCol w="382905">
                  <a:extLst>
                    <a:ext uri="{9D8B030D-6E8A-4147-A177-3AD203B41FA5}">
                      <a16:colId xmlns:a16="http://schemas.microsoft.com/office/drawing/2014/main" val="20005"/>
                    </a:ext>
                  </a:extLst>
                </a:gridCol>
                <a:gridCol w="382905">
                  <a:extLst>
                    <a:ext uri="{9D8B030D-6E8A-4147-A177-3AD203B41FA5}">
                      <a16:colId xmlns:a16="http://schemas.microsoft.com/office/drawing/2014/main" val="20006"/>
                    </a:ext>
                  </a:extLst>
                </a:gridCol>
              </a:tblGrid>
              <a:tr h="392302">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392430">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392429">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92430">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2303">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392429">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392430">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7" name="object 7"/>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464178" y="2651505"/>
            <a:ext cx="2789555" cy="1344295"/>
          </a:xfrm>
          <a:prstGeom prst="rect">
            <a:avLst/>
          </a:prstGeom>
        </p:spPr>
        <p:txBody>
          <a:bodyPr vert="horz" wrap="square" lIns="0" tIns="9525" rIns="0" bIns="0" rtlCol="0">
            <a:spAutoFit/>
          </a:bodyPr>
          <a:lstStyle/>
          <a:p>
            <a:pPr marL="355600" marR="5080" indent="-343535">
              <a:lnSpc>
                <a:spcPct val="100800"/>
              </a:lnSpc>
              <a:spcBef>
                <a:spcPts val="75"/>
              </a:spcBef>
              <a:buFont typeface="Arial"/>
              <a:buChar char="•"/>
              <a:tabLst>
                <a:tab pos="355600" algn="l"/>
                <a:tab pos="356235" algn="l"/>
              </a:tabLst>
            </a:pPr>
            <a:r>
              <a:rPr sz="2400" dirty="0">
                <a:latin typeface="Calibri"/>
                <a:cs typeface="Calibri"/>
              </a:rPr>
              <a:t>7x7 input</a:t>
            </a:r>
            <a:r>
              <a:rPr sz="2400" spc="-155" dirty="0">
                <a:latin typeface="Calibri"/>
                <a:cs typeface="Calibri"/>
              </a:rPr>
              <a:t> </a:t>
            </a:r>
            <a:r>
              <a:rPr sz="2400" spc="-10" dirty="0">
                <a:latin typeface="Calibri"/>
                <a:cs typeface="Calibri"/>
              </a:rPr>
              <a:t>(spatially)  </a:t>
            </a:r>
            <a:r>
              <a:rPr sz="2400" dirty="0">
                <a:latin typeface="Calibri"/>
                <a:cs typeface="Calibri"/>
              </a:rPr>
              <a:t>assume 3x3</a:t>
            </a:r>
            <a:r>
              <a:rPr sz="2400" spc="-150" dirty="0">
                <a:latin typeface="Calibri"/>
                <a:cs typeface="Calibri"/>
              </a:rPr>
              <a:t> </a:t>
            </a:r>
            <a:r>
              <a:rPr sz="2400" spc="-10" dirty="0">
                <a:latin typeface="Calibri"/>
                <a:cs typeface="Calibri"/>
              </a:rPr>
              <a:t>filter</a:t>
            </a:r>
            <a:endParaRPr sz="2400">
              <a:latin typeface="Calibri"/>
              <a:cs typeface="Calibri"/>
            </a:endParaRPr>
          </a:p>
          <a:p>
            <a:pPr marL="358140">
              <a:lnSpc>
                <a:spcPct val="100000"/>
              </a:lnSpc>
              <a:spcBef>
                <a:spcPts val="1720"/>
              </a:spcBef>
            </a:pPr>
            <a:r>
              <a:rPr sz="2400" b="1" dirty="0">
                <a:latin typeface="Arial"/>
                <a:cs typeface="Arial"/>
              </a:rPr>
              <a:t>=&gt; </a:t>
            </a:r>
            <a:r>
              <a:rPr sz="2400" b="1" spc="-5" dirty="0">
                <a:latin typeface="Arial"/>
                <a:cs typeface="Arial"/>
              </a:rPr>
              <a:t>5x5</a:t>
            </a:r>
            <a:r>
              <a:rPr sz="2400" b="1" spc="-130" dirty="0">
                <a:latin typeface="Arial"/>
                <a:cs typeface="Arial"/>
              </a:rPr>
              <a:t> </a:t>
            </a:r>
            <a:r>
              <a:rPr sz="2400" b="1" dirty="0">
                <a:latin typeface="Arial"/>
                <a:cs typeface="Arial"/>
              </a:rPr>
              <a:t>output</a:t>
            </a:r>
            <a:endParaRPr sz="2400">
              <a:latin typeface="Arial"/>
              <a:cs typeface="Arial"/>
            </a:endParaRPr>
          </a:p>
        </p:txBody>
      </p:sp>
      <p:graphicFrame>
        <p:nvGraphicFramePr>
          <p:cNvPr id="3" name="object 3"/>
          <p:cNvGraphicFramePr>
            <a:graphicFrameLocks noGrp="1"/>
          </p:cNvGraphicFramePr>
          <p:nvPr/>
        </p:nvGraphicFramePr>
        <p:xfrm>
          <a:off x="293002" y="2222563"/>
          <a:ext cx="2680334" cy="2746753"/>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gridCol w="382905">
                  <a:extLst>
                    <a:ext uri="{9D8B030D-6E8A-4147-A177-3AD203B41FA5}">
                      <a16:colId xmlns:a16="http://schemas.microsoft.com/office/drawing/2014/main" val="20004"/>
                    </a:ext>
                  </a:extLst>
                </a:gridCol>
                <a:gridCol w="382905">
                  <a:extLst>
                    <a:ext uri="{9D8B030D-6E8A-4147-A177-3AD203B41FA5}">
                      <a16:colId xmlns:a16="http://schemas.microsoft.com/office/drawing/2014/main" val="20005"/>
                    </a:ext>
                  </a:extLst>
                </a:gridCol>
                <a:gridCol w="382905">
                  <a:extLst>
                    <a:ext uri="{9D8B030D-6E8A-4147-A177-3AD203B41FA5}">
                      <a16:colId xmlns:a16="http://schemas.microsoft.com/office/drawing/2014/main" val="20006"/>
                    </a:ext>
                  </a:extLst>
                </a:gridCol>
              </a:tblGrid>
              <a:tr h="392302">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6510">
                        <a:lnSpc>
                          <a:spcPts val="1970"/>
                        </a:lnSpc>
                      </a:pPr>
                      <a:r>
                        <a:rPr sz="3200" dirty="0">
                          <a:latin typeface="Arial"/>
                          <a:cs typeface="Arial"/>
                        </a:rPr>
                        <a:t>•</a:t>
                      </a:r>
                      <a:endParaRPr sz="32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extLst>
                  <a:ext uri="{0D108BD9-81ED-4DB2-BD59-A6C34878D82A}">
                    <a16:rowId xmlns:a16="http://schemas.microsoft.com/office/drawing/2014/main" val="10000"/>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extLst>
                  <a:ext uri="{0D108BD9-81ED-4DB2-BD59-A6C34878D82A}">
                    <a16:rowId xmlns:a16="http://schemas.microsoft.com/office/drawing/2014/main" val="10001"/>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extLst>
                  <a:ext uri="{0D108BD9-81ED-4DB2-BD59-A6C34878D82A}">
                    <a16:rowId xmlns:a16="http://schemas.microsoft.com/office/drawing/2014/main" val="10002"/>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2303">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p:nvPr/>
        </p:nvSpPr>
        <p:spPr>
          <a:xfrm>
            <a:off x="1806575" y="2090801"/>
            <a:ext cx="206375" cy="407034"/>
          </a:xfrm>
          <a:prstGeom prst="rect">
            <a:avLst/>
          </a:prstGeom>
        </p:spPr>
        <p:txBody>
          <a:bodyPr vert="horz" wrap="square" lIns="0" tIns="0" rIns="0" bIns="0" rtlCol="0">
            <a:spAutoFit/>
          </a:bodyPr>
          <a:lstStyle/>
          <a:p>
            <a:pPr>
              <a:lnSpc>
                <a:spcPts val="3045"/>
              </a:lnSpc>
            </a:pPr>
            <a:r>
              <a:rPr sz="3200" dirty="0">
                <a:latin typeface="Calibri"/>
                <a:cs typeface="Calibri"/>
              </a:rPr>
              <a:t>7</a:t>
            </a:r>
            <a:endParaRPr sz="3200">
              <a:latin typeface="Calibri"/>
              <a:cs typeface="Calibri"/>
            </a:endParaRPr>
          </a:p>
        </p:txBody>
      </p:sp>
      <p:sp>
        <p:nvSpPr>
          <p:cNvPr id="5" name="object 5"/>
          <p:cNvSpPr txBox="1"/>
          <p:nvPr/>
        </p:nvSpPr>
        <p:spPr>
          <a:xfrm>
            <a:off x="3168776" y="3574745"/>
            <a:ext cx="1955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7</a:t>
            </a:r>
            <a:endParaRPr sz="2400">
              <a:latin typeface="Arial"/>
              <a:cs typeface="Arial"/>
            </a:endParaRPr>
          </a:p>
        </p:txBody>
      </p:sp>
      <p:sp>
        <p:nvSpPr>
          <p:cNvPr id="6" name="object 6"/>
          <p:cNvSpPr txBox="1"/>
          <p:nvPr/>
        </p:nvSpPr>
        <p:spPr>
          <a:xfrm>
            <a:off x="2578354" y="1029461"/>
            <a:ext cx="398780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Calibri"/>
                <a:cs typeface="Calibri"/>
              </a:rPr>
              <a:t>A closer </a:t>
            </a:r>
            <a:r>
              <a:rPr sz="2200" dirty="0">
                <a:latin typeface="Calibri"/>
                <a:cs typeface="Calibri"/>
              </a:rPr>
              <a:t>look </a:t>
            </a:r>
            <a:r>
              <a:rPr sz="2200" spc="-15" dirty="0">
                <a:latin typeface="Calibri"/>
                <a:cs typeface="Calibri"/>
              </a:rPr>
              <a:t>at </a:t>
            </a:r>
            <a:r>
              <a:rPr sz="2200" spc="-10" dirty="0">
                <a:latin typeface="Calibri"/>
                <a:cs typeface="Calibri"/>
              </a:rPr>
              <a:t>spatial</a:t>
            </a:r>
            <a:r>
              <a:rPr sz="2200" spc="-65" dirty="0">
                <a:latin typeface="Calibri"/>
                <a:cs typeface="Calibri"/>
              </a:rPr>
              <a:t> </a:t>
            </a:r>
            <a:r>
              <a:rPr sz="2200" spc="-10" dirty="0">
                <a:latin typeface="Calibri"/>
                <a:cs typeface="Calibri"/>
              </a:rPr>
              <a:t>dimensions:</a:t>
            </a:r>
            <a:endParaRPr sz="2200">
              <a:latin typeface="Calibri"/>
              <a:cs typeface="Calibri"/>
            </a:endParaRPr>
          </a:p>
        </p:txBody>
      </p:sp>
      <p:sp>
        <p:nvSpPr>
          <p:cNvPr id="7" name="object 7"/>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45533" y="1938909"/>
            <a:ext cx="2856865" cy="1129030"/>
          </a:xfrm>
          <a:prstGeom prst="rect">
            <a:avLst/>
          </a:prstGeom>
        </p:spPr>
        <p:txBody>
          <a:bodyPr vert="horz" wrap="square" lIns="0" tIns="9525" rIns="0" bIns="0" rtlCol="0">
            <a:spAutoFit/>
          </a:bodyPr>
          <a:lstStyle/>
          <a:p>
            <a:pPr marL="12700" marR="5080">
              <a:lnSpc>
                <a:spcPct val="100800"/>
              </a:lnSpc>
              <a:spcBef>
                <a:spcPts val="75"/>
              </a:spcBef>
            </a:pPr>
            <a:r>
              <a:rPr sz="2400" spc="-10" dirty="0">
                <a:latin typeface="Arial"/>
                <a:cs typeface="Arial"/>
              </a:rPr>
              <a:t>7x7 </a:t>
            </a:r>
            <a:r>
              <a:rPr sz="2400" spc="-5" dirty="0">
                <a:latin typeface="Arial"/>
                <a:cs typeface="Arial"/>
              </a:rPr>
              <a:t>input (spatially)  assume </a:t>
            </a:r>
            <a:r>
              <a:rPr sz="2400" spc="-10" dirty="0">
                <a:latin typeface="Arial"/>
                <a:cs typeface="Arial"/>
              </a:rPr>
              <a:t>3x3 </a:t>
            </a:r>
            <a:r>
              <a:rPr sz="2400" spc="-5" dirty="0">
                <a:latin typeface="Arial"/>
                <a:cs typeface="Arial"/>
              </a:rPr>
              <a:t>filter  applied </a:t>
            </a:r>
            <a:r>
              <a:rPr sz="2400" b="1" dirty="0">
                <a:latin typeface="Arial"/>
                <a:cs typeface="Arial"/>
              </a:rPr>
              <a:t>with stride</a:t>
            </a:r>
            <a:r>
              <a:rPr sz="2400" b="1" spc="-190" dirty="0">
                <a:latin typeface="Arial"/>
                <a:cs typeface="Arial"/>
              </a:rPr>
              <a:t> </a:t>
            </a:r>
            <a:r>
              <a:rPr sz="2400" b="1" spc="-5" dirty="0">
                <a:latin typeface="Arial"/>
                <a:cs typeface="Arial"/>
              </a:rPr>
              <a:t>2</a:t>
            </a:r>
            <a:endParaRPr sz="2400">
              <a:latin typeface="Arial"/>
              <a:cs typeface="Arial"/>
            </a:endParaRPr>
          </a:p>
        </p:txBody>
      </p:sp>
      <p:sp>
        <p:nvSpPr>
          <p:cNvPr id="3" name="object 3"/>
          <p:cNvSpPr txBox="1"/>
          <p:nvPr/>
        </p:nvSpPr>
        <p:spPr>
          <a:xfrm>
            <a:off x="1462786" y="1704797"/>
            <a:ext cx="1955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7</a:t>
            </a:r>
            <a:endParaRPr sz="2400">
              <a:latin typeface="Arial"/>
              <a:cs typeface="Arial"/>
            </a:endParaRPr>
          </a:p>
        </p:txBody>
      </p:sp>
      <p:sp>
        <p:nvSpPr>
          <p:cNvPr id="4" name="object 4"/>
          <p:cNvSpPr txBox="1"/>
          <p:nvPr/>
        </p:nvSpPr>
        <p:spPr>
          <a:xfrm>
            <a:off x="3168776" y="3574745"/>
            <a:ext cx="1955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7</a:t>
            </a:r>
            <a:endParaRPr sz="2400">
              <a:latin typeface="Arial"/>
              <a:cs typeface="Arial"/>
            </a:endParaRPr>
          </a:p>
        </p:txBody>
      </p:sp>
      <p:sp>
        <p:nvSpPr>
          <p:cNvPr id="5" name="object 5"/>
          <p:cNvSpPr txBox="1"/>
          <p:nvPr/>
        </p:nvSpPr>
        <p:spPr>
          <a:xfrm>
            <a:off x="2578354" y="1029461"/>
            <a:ext cx="398780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Calibri"/>
                <a:cs typeface="Calibri"/>
              </a:rPr>
              <a:t>A closer </a:t>
            </a:r>
            <a:r>
              <a:rPr sz="2200" dirty="0">
                <a:latin typeface="Calibri"/>
                <a:cs typeface="Calibri"/>
              </a:rPr>
              <a:t>look </a:t>
            </a:r>
            <a:r>
              <a:rPr sz="2200" spc="-15" dirty="0">
                <a:latin typeface="Calibri"/>
                <a:cs typeface="Calibri"/>
              </a:rPr>
              <a:t>at </a:t>
            </a:r>
            <a:r>
              <a:rPr sz="2200" spc="-10" dirty="0">
                <a:latin typeface="Calibri"/>
                <a:cs typeface="Calibri"/>
              </a:rPr>
              <a:t>spatial</a:t>
            </a:r>
            <a:r>
              <a:rPr sz="2200" spc="-65" dirty="0">
                <a:latin typeface="Calibri"/>
                <a:cs typeface="Calibri"/>
              </a:rPr>
              <a:t> </a:t>
            </a:r>
            <a:r>
              <a:rPr sz="2200" spc="-10" dirty="0">
                <a:latin typeface="Calibri"/>
                <a:cs typeface="Calibri"/>
              </a:rPr>
              <a:t>dimensions:</a:t>
            </a:r>
            <a:endParaRPr sz="2200">
              <a:latin typeface="Calibri"/>
              <a:cs typeface="Calibri"/>
            </a:endParaRPr>
          </a:p>
        </p:txBody>
      </p:sp>
      <p:graphicFrame>
        <p:nvGraphicFramePr>
          <p:cNvPr id="6" name="object 6"/>
          <p:cNvGraphicFramePr>
            <a:graphicFrameLocks noGrp="1"/>
          </p:cNvGraphicFramePr>
          <p:nvPr/>
        </p:nvGraphicFramePr>
        <p:xfrm>
          <a:off x="293002" y="2222563"/>
          <a:ext cx="2680334" cy="2746753"/>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gridCol w="382905">
                  <a:extLst>
                    <a:ext uri="{9D8B030D-6E8A-4147-A177-3AD203B41FA5}">
                      <a16:colId xmlns:a16="http://schemas.microsoft.com/office/drawing/2014/main" val="20004"/>
                    </a:ext>
                  </a:extLst>
                </a:gridCol>
                <a:gridCol w="382905">
                  <a:extLst>
                    <a:ext uri="{9D8B030D-6E8A-4147-A177-3AD203B41FA5}">
                      <a16:colId xmlns:a16="http://schemas.microsoft.com/office/drawing/2014/main" val="20005"/>
                    </a:ext>
                  </a:extLst>
                </a:gridCol>
                <a:gridCol w="382905">
                  <a:extLst>
                    <a:ext uri="{9D8B030D-6E8A-4147-A177-3AD203B41FA5}">
                      <a16:colId xmlns:a16="http://schemas.microsoft.com/office/drawing/2014/main" val="20006"/>
                    </a:ext>
                  </a:extLst>
                </a:gridCol>
              </a:tblGrid>
              <a:tr h="392302">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2303">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7" name="object 7"/>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068638"/>
            <a:ext cx="72009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4" descr="Rectangle: Click to edit Master text styles&#10;Second level&#10;Third level&#10;Fourth level&#10;Fifth level"/>
          <p:cNvSpPr>
            <a:spLocks noChangeArrowheads="1"/>
          </p:cNvSpPr>
          <p:nvPr/>
        </p:nvSpPr>
        <p:spPr bwMode="auto">
          <a:xfrm>
            <a:off x="395288" y="1700213"/>
            <a:ext cx="80645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buClr>
                <a:schemeClr val="accent1"/>
              </a:buClr>
              <a:buSzPct val="80000"/>
              <a:buFont typeface="Wingdings" panose="05000000000000000000" pitchFamily="2" charset="2"/>
              <a:buChar char="u"/>
            </a:pPr>
            <a:r>
              <a:rPr lang="en-US" altLang="ko-KR">
                <a:solidFill>
                  <a:schemeClr val="tx1"/>
                </a:solidFill>
                <a:latin typeface="Times New Roman" panose="02020603050405020304" pitchFamily="18" charset="0"/>
                <a:ea typeface="굴림" charset="-127"/>
              </a:rPr>
              <a:t>Speech recognition example of multilayer networks learned by the backpropagation algorithm</a:t>
            </a:r>
          </a:p>
          <a:p>
            <a:pPr algn="l" eaLnBrk="1" hangingPunct="1">
              <a:buClr>
                <a:schemeClr val="accent1"/>
              </a:buClr>
              <a:buSzPct val="80000"/>
              <a:buFont typeface="Wingdings" panose="05000000000000000000" pitchFamily="2" charset="2"/>
              <a:buChar char="u"/>
            </a:pPr>
            <a:r>
              <a:rPr lang="en-US" altLang="ko-KR" b="1">
                <a:solidFill>
                  <a:schemeClr val="tx1"/>
                </a:solidFill>
                <a:latin typeface="Times New Roman" panose="02020603050405020304" pitchFamily="18" charset="0"/>
                <a:ea typeface="굴림" charset="-127"/>
              </a:rPr>
              <a:t>Highly nonlinear decision surfaces</a:t>
            </a:r>
          </a:p>
        </p:txBody>
      </p:sp>
      <p:sp>
        <p:nvSpPr>
          <p:cNvPr id="20484" name="Rectangle 6"/>
          <p:cNvSpPr>
            <a:spLocks noChangeArrowheads="1"/>
          </p:cNvSpPr>
          <p:nvPr/>
        </p:nvSpPr>
        <p:spPr bwMode="auto">
          <a:xfrm>
            <a:off x="250825" y="188913"/>
            <a:ext cx="88931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742950" indent="-742950"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spcBef>
                <a:spcPct val="0"/>
              </a:spcBef>
            </a:pPr>
            <a:r>
              <a:rPr lang="en-US" altLang="ko-KR" sz="2800" b="1">
                <a:solidFill>
                  <a:schemeClr val="bg1"/>
                </a:solidFill>
                <a:latin typeface="Times New Roman" panose="02020603050405020304" pitchFamily="18" charset="0"/>
                <a:ea typeface="굴림" charset="-127"/>
              </a:rPr>
              <a:t>Multilayer networks and the backpropagation algorithm</a:t>
            </a:r>
          </a:p>
        </p:txBody>
      </p:sp>
      <p:sp>
        <p:nvSpPr>
          <p:cNvPr id="5" name="Rectangle 6"/>
          <p:cNvSpPr>
            <a:spLocks noChangeArrowheads="1"/>
          </p:cNvSpPr>
          <p:nvPr/>
        </p:nvSpPr>
        <p:spPr bwMode="auto">
          <a:xfrm>
            <a:off x="212725" y="223839"/>
            <a:ext cx="88931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742950" indent="-742950" eaLnBrk="0" hangingPunct="0">
              <a:defRPr kumimoji="1" sz="2400">
                <a:solidFill>
                  <a:srgbClr val="A50021"/>
                </a:solidFill>
                <a:latin typeface="Tahoma" panose="020B0604030504040204" pitchFamily="34" charset="0"/>
                <a:ea typeface="HY헤드라인M" pitchFamily="18" charset="-127"/>
              </a:defRPr>
            </a:lvl1pPr>
            <a:lvl2pPr marL="742950" indent="-285750" eaLnBrk="0" hangingPunct="0">
              <a:defRPr kumimoji="1" sz="2400">
                <a:solidFill>
                  <a:srgbClr val="A50021"/>
                </a:solidFill>
                <a:latin typeface="Tahoma" panose="020B0604030504040204" pitchFamily="34" charset="0"/>
                <a:ea typeface="HY헤드라인M" pitchFamily="18" charset="-127"/>
              </a:defRPr>
            </a:lvl2pPr>
            <a:lvl3pPr marL="1143000" indent="-228600" eaLnBrk="0" hangingPunct="0">
              <a:defRPr kumimoji="1" sz="2400">
                <a:solidFill>
                  <a:srgbClr val="A50021"/>
                </a:solidFill>
                <a:latin typeface="Tahoma" panose="020B0604030504040204" pitchFamily="34" charset="0"/>
                <a:ea typeface="HY헤드라인M" pitchFamily="18" charset="-127"/>
              </a:defRPr>
            </a:lvl3pPr>
            <a:lvl4pPr marL="1600200" indent="-228600" eaLnBrk="0" hangingPunct="0">
              <a:defRPr kumimoji="1" sz="2400">
                <a:solidFill>
                  <a:srgbClr val="A50021"/>
                </a:solidFill>
                <a:latin typeface="Tahoma" panose="020B0604030504040204" pitchFamily="34" charset="0"/>
                <a:ea typeface="HY헤드라인M" pitchFamily="18" charset="-127"/>
              </a:defRPr>
            </a:lvl4pPr>
            <a:lvl5pPr marL="2057400" indent="-228600" eaLnBrk="0" hangingPunct="0">
              <a:defRPr kumimoji="1" sz="2400">
                <a:solidFill>
                  <a:srgbClr val="A50021"/>
                </a:solidFill>
                <a:latin typeface="Tahoma" panose="020B0604030504040204" pitchFamily="34" charset="0"/>
                <a:ea typeface="HY헤드라인M" pitchFamily="18" charset="-127"/>
              </a:defRPr>
            </a:lvl5pPr>
            <a:lvl6pPr marL="25146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6pPr>
            <a:lvl7pPr marL="29718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7pPr>
            <a:lvl8pPr marL="34290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8pPr>
            <a:lvl9pPr marL="3886200" indent="-228600" algn="r" eaLnBrk="0" fontAlgn="base" latinLnBrk="1" hangingPunct="0">
              <a:spcBef>
                <a:spcPct val="20000"/>
              </a:spcBef>
              <a:spcAft>
                <a:spcPct val="0"/>
              </a:spcAft>
              <a:defRPr kumimoji="1" sz="2400">
                <a:solidFill>
                  <a:srgbClr val="A50021"/>
                </a:solidFill>
                <a:latin typeface="Tahoma" panose="020B0604030504040204" pitchFamily="34" charset="0"/>
                <a:ea typeface="HY헤드라인M" pitchFamily="18" charset="-127"/>
              </a:defRPr>
            </a:lvl9pPr>
          </a:lstStyle>
          <a:p>
            <a:pPr algn="l" eaLnBrk="1" hangingPunct="1">
              <a:spcBef>
                <a:spcPct val="0"/>
              </a:spcBef>
            </a:pPr>
            <a:r>
              <a:rPr lang="en-US" altLang="ko-KR" sz="2800" b="1" dirty="0">
                <a:solidFill>
                  <a:schemeClr val="tx1"/>
                </a:solidFill>
                <a:latin typeface="Times New Roman" panose="02020603050405020304" pitchFamily="18" charset="0"/>
                <a:ea typeface="굴림" charset="-127"/>
              </a:rPr>
              <a:t>Multilayer networks and the backpropagation algorithm</a:t>
            </a:r>
          </a:p>
        </p:txBody>
      </p:sp>
    </p:spTree>
    <p:extLst>
      <p:ext uri="{BB962C8B-B14F-4D97-AF65-F5344CB8AC3E}">
        <p14:creationId xmlns:p14="http://schemas.microsoft.com/office/powerpoint/2010/main" val="18461728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45533" y="1938909"/>
            <a:ext cx="2856865" cy="1129030"/>
          </a:xfrm>
          <a:prstGeom prst="rect">
            <a:avLst/>
          </a:prstGeom>
        </p:spPr>
        <p:txBody>
          <a:bodyPr vert="horz" wrap="square" lIns="0" tIns="9525" rIns="0" bIns="0" rtlCol="0">
            <a:spAutoFit/>
          </a:bodyPr>
          <a:lstStyle/>
          <a:p>
            <a:pPr marL="12700" marR="5080">
              <a:lnSpc>
                <a:spcPct val="100800"/>
              </a:lnSpc>
              <a:spcBef>
                <a:spcPts val="75"/>
              </a:spcBef>
            </a:pPr>
            <a:r>
              <a:rPr sz="2400" spc="-10" dirty="0">
                <a:latin typeface="Arial"/>
                <a:cs typeface="Arial"/>
              </a:rPr>
              <a:t>7x7 </a:t>
            </a:r>
            <a:r>
              <a:rPr sz="2400" spc="-5" dirty="0">
                <a:latin typeface="Arial"/>
                <a:cs typeface="Arial"/>
              </a:rPr>
              <a:t>input (spatially)  assume </a:t>
            </a:r>
            <a:r>
              <a:rPr sz="2400" spc="-10" dirty="0">
                <a:latin typeface="Arial"/>
                <a:cs typeface="Arial"/>
              </a:rPr>
              <a:t>3x3 </a:t>
            </a:r>
            <a:r>
              <a:rPr sz="2400" spc="-5" dirty="0">
                <a:latin typeface="Arial"/>
                <a:cs typeface="Arial"/>
              </a:rPr>
              <a:t>filter  applied </a:t>
            </a:r>
            <a:r>
              <a:rPr sz="2400" b="1" dirty="0">
                <a:latin typeface="Arial"/>
                <a:cs typeface="Arial"/>
              </a:rPr>
              <a:t>with stride</a:t>
            </a:r>
            <a:r>
              <a:rPr sz="2400" b="1" spc="-190" dirty="0">
                <a:latin typeface="Arial"/>
                <a:cs typeface="Arial"/>
              </a:rPr>
              <a:t> </a:t>
            </a:r>
            <a:r>
              <a:rPr sz="2400" b="1" spc="-5" dirty="0">
                <a:latin typeface="Arial"/>
                <a:cs typeface="Arial"/>
              </a:rPr>
              <a:t>2</a:t>
            </a:r>
            <a:endParaRPr sz="2400">
              <a:latin typeface="Arial"/>
              <a:cs typeface="Arial"/>
            </a:endParaRPr>
          </a:p>
        </p:txBody>
      </p:sp>
      <p:sp>
        <p:nvSpPr>
          <p:cNvPr id="3" name="object 3"/>
          <p:cNvSpPr txBox="1"/>
          <p:nvPr/>
        </p:nvSpPr>
        <p:spPr>
          <a:xfrm>
            <a:off x="1462786" y="1704797"/>
            <a:ext cx="1955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7</a:t>
            </a:r>
            <a:endParaRPr sz="2400">
              <a:latin typeface="Arial"/>
              <a:cs typeface="Arial"/>
            </a:endParaRPr>
          </a:p>
        </p:txBody>
      </p:sp>
      <p:sp>
        <p:nvSpPr>
          <p:cNvPr id="4" name="object 4"/>
          <p:cNvSpPr txBox="1"/>
          <p:nvPr/>
        </p:nvSpPr>
        <p:spPr>
          <a:xfrm>
            <a:off x="3168776" y="3574745"/>
            <a:ext cx="1955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7</a:t>
            </a:r>
            <a:endParaRPr sz="2400">
              <a:latin typeface="Arial"/>
              <a:cs typeface="Arial"/>
            </a:endParaRPr>
          </a:p>
        </p:txBody>
      </p:sp>
      <p:sp>
        <p:nvSpPr>
          <p:cNvPr id="5" name="object 5"/>
          <p:cNvSpPr txBox="1"/>
          <p:nvPr/>
        </p:nvSpPr>
        <p:spPr>
          <a:xfrm>
            <a:off x="2578354" y="1029461"/>
            <a:ext cx="398780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Calibri"/>
                <a:cs typeface="Calibri"/>
              </a:rPr>
              <a:t>A closer </a:t>
            </a:r>
            <a:r>
              <a:rPr sz="2200" dirty="0">
                <a:latin typeface="Calibri"/>
                <a:cs typeface="Calibri"/>
              </a:rPr>
              <a:t>look </a:t>
            </a:r>
            <a:r>
              <a:rPr sz="2200" spc="-15" dirty="0">
                <a:latin typeface="Calibri"/>
                <a:cs typeface="Calibri"/>
              </a:rPr>
              <a:t>at </a:t>
            </a:r>
            <a:r>
              <a:rPr sz="2200" spc="-10" dirty="0">
                <a:latin typeface="Calibri"/>
                <a:cs typeface="Calibri"/>
              </a:rPr>
              <a:t>spatial</a:t>
            </a:r>
            <a:r>
              <a:rPr sz="2200" spc="-65" dirty="0">
                <a:latin typeface="Calibri"/>
                <a:cs typeface="Calibri"/>
              </a:rPr>
              <a:t> </a:t>
            </a:r>
            <a:r>
              <a:rPr sz="2200" spc="-10" dirty="0">
                <a:latin typeface="Calibri"/>
                <a:cs typeface="Calibri"/>
              </a:rPr>
              <a:t>dimensions:</a:t>
            </a:r>
            <a:endParaRPr sz="2200">
              <a:latin typeface="Calibri"/>
              <a:cs typeface="Calibri"/>
            </a:endParaRPr>
          </a:p>
        </p:txBody>
      </p:sp>
      <p:graphicFrame>
        <p:nvGraphicFramePr>
          <p:cNvPr id="6" name="object 6"/>
          <p:cNvGraphicFramePr>
            <a:graphicFrameLocks noGrp="1"/>
          </p:cNvGraphicFramePr>
          <p:nvPr/>
        </p:nvGraphicFramePr>
        <p:xfrm>
          <a:off x="293002" y="2222563"/>
          <a:ext cx="2680334" cy="2746753"/>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gridCol w="382905">
                  <a:extLst>
                    <a:ext uri="{9D8B030D-6E8A-4147-A177-3AD203B41FA5}">
                      <a16:colId xmlns:a16="http://schemas.microsoft.com/office/drawing/2014/main" val="20004"/>
                    </a:ext>
                  </a:extLst>
                </a:gridCol>
                <a:gridCol w="382905">
                  <a:extLst>
                    <a:ext uri="{9D8B030D-6E8A-4147-A177-3AD203B41FA5}">
                      <a16:colId xmlns:a16="http://schemas.microsoft.com/office/drawing/2014/main" val="20005"/>
                    </a:ext>
                  </a:extLst>
                </a:gridCol>
                <a:gridCol w="382905">
                  <a:extLst>
                    <a:ext uri="{9D8B030D-6E8A-4147-A177-3AD203B41FA5}">
                      <a16:colId xmlns:a16="http://schemas.microsoft.com/office/drawing/2014/main" val="20006"/>
                    </a:ext>
                  </a:extLst>
                </a:gridCol>
              </a:tblGrid>
              <a:tr h="392302">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2303">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7" name="object 7"/>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45533" y="1938909"/>
            <a:ext cx="2856865" cy="1507490"/>
          </a:xfrm>
          <a:prstGeom prst="rect">
            <a:avLst/>
          </a:prstGeom>
        </p:spPr>
        <p:txBody>
          <a:bodyPr vert="horz" wrap="square" lIns="0" tIns="9525" rIns="0" bIns="0" rtlCol="0">
            <a:spAutoFit/>
          </a:bodyPr>
          <a:lstStyle/>
          <a:p>
            <a:pPr marL="12700" marR="5080">
              <a:lnSpc>
                <a:spcPct val="100800"/>
              </a:lnSpc>
              <a:spcBef>
                <a:spcPts val="75"/>
              </a:spcBef>
            </a:pPr>
            <a:r>
              <a:rPr sz="2400" spc="-10" dirty="0">
                <a:latin typeface="Arial"/>
                <a:cs typeface="Arial"/>
              </a:rPr>
              <a:t>7x7 </a:t>
            </a:r>
            <a:r>
              <a:rPr sz="2400" spc="-5" dirty="0">
                <a:latin typeface="Arial"/>
                <a:cs typeface="Arial"/>
              </a:rPr>
              <a:t>input (spatially)  assume </a:t>
            </a:r>
            <a:r>
              <a:rPr sz="2400" spc="-10" dirty="0">
                <a:latin typeface="Arial"/>
                <a:cs typeface="Arial"/>
              </a:rPr>
              <a:t>3x3 </a:t>
            </a:r>
            <a:r>
              <a:rPr sz="2400" spc="-5" dirty="0">
                <a:latin typeface="Arial"/>
                <a:cs typeface="Arial"/>
              </a:rPr>
              <a:t>filter  applied </a:t>
            </a:r>
            <a:r>
              <a:rPr sz="2400" b="1" dirty="0">
                <a:latin typeface="Arial"/>
                <a:cs typeface="Arial"/>
              </a:rPr>
              <a:t>with stride</a:t>
            </a:r>
            <a:r>
              <a:rPr sz="2400" b="1" spc="-190" dirty="0">
                <a:latin typeface="Arial"/>
                <a:cs typeface="Arial"/>
              </a:rPr>
              <a:t> </a:t>
            </a:r>
            <a:r>
              <a:rPr sz="2400" b="1" spc="-5" dirty="0">
                <a:latin typeface="Arial"/>
                <a:cs typeface="Arial"/>
              </a:rPr>
              <a:t>2</a:t>
            </a:r>
            <a:endParaRPr sz="2400">
              <a:latin typeface="Arial"/>
              <a:cs typeface="Arial"/>
            </a:endParaRPr>
          </a:p>
          <a:p>
            <a:pPr marL="12700">
              <a:lnSpc>
                <a:spcPct val="100000"/>
              </a:lnSpc>
              <a:spcBef>
                <a:spcPts val="100"/>
              </a:spcBef>
            </a:pPr>
            <a:r>
              <a:rPr sz="2400" b="1" dirty="0">
                <a:latin typeface="Arial"/>
                <a:cs typeface="Arial"/>
              </a:rPr>
              <a:t>=&gt; </a:t>
            </a:r>
            <a:r>
              <a:rPr sz="2400" b="1" spc="-5" dirty="0">
                <a:latin typeface="Arial"/>
                <a:cs typeface="Arial"/>
              </a:rPr>
              <a:t>3x3</a:t>
            </a:r>
            <a:r>
              <a:rPr sz="2400" b="1" spc="-105" dirty="0">
                <a:latin typeface="Arial"/>
                <a:cs typeface="Arial"/>
              </a:rPr>
              <a:t> </a:t>
            </a:r>
            <a:r>
              <a:rPr sz="2400" b="1" spc="-5" dirty="0">
                <a:latin typeface="Arial"/>
                <a:cs typeface="Arial"/>
              </a:rPr>
              <a:t>output!</a:t>
            </a:r>
            <a:endParaRPr sz="2400">
              <a:latin typeface="Arial"/>
              <a:cs typeface="Arial"/>
            </a:endParaRPr>
          </a:p>
        </p:txBody>
      </p:sp>
      <p:sp>
        <p:nvSpPr>
          <p:cNvPr id="3" name="object 3"/>
          <p:cNvSpPr txBox="1"/>
          <p:nvPr/>
        </p:nvSpPr>
        <p:spPr>
          <a:xfrm>
            <a:off x="1462786" y="1704797"/>
            <a:ext cx="1955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7</a:t>
            </a:r>
            <a:endParaRPr sz="2400">
              <a:latin typeface="Arial"/>
              <a:cs typeface="Arial"/>
            </a:endParaRPr>
          </a:p>
        </p:txBody>
      </p:sp>
      <p:sp>
        <p:nvSpPr>
          <p:cNvPr id="4" name="object 4"/>
          <p:cNvSpPr txBox="1"/>
          <p:nvPr/>
        </p:nvSpPr>
        <p:spPr>
          <a:xfrm>
            <a:off x="3168776" y="3574745"/>
            <a:ext cx="1955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7</a:t>
            </a:r>
            <a:endParaRPr sz="2400">
              <a:latin typeface="Arial"/>
              <a:cs typeface="Arial"/>
            </a:endParaRPr>
          </a:p>
        </p:txBody>
      </p:sp>
      <p:sp>
        <p:nvSpPr>
          <p:cNvPr id="5" name="object 5"/>
          <p:cNvSpPr txBox="1"/>
          <p:nvPr/>
        </p:nvSpPr>
        <p:spPr>
          <a:xfrm>
            <a:off x="2578354" y="1029461"/>
            <a:ext cx="398780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Calibri"/>
                <a:cs typeface="Calibri"/>
              </a:rPr>
              <a:t>A closer </a:t>
            </a:r>
            <a:r>
              <a:rPr sz="2200" dirty="0">
                <a:latin typeface="Calibri"/>
                <a:cs typeface="Calibri"/>
              </a:rPr>
              <a:t>look </a:t>
            </a:r>
            <a:r>
              <a:rPr sz="2200" spc="-15" dirty="0">
                <a:latin typeface="Calibri"/>
                <a:cs typeface="Calibri"/>
              </a:rPr>
              <a:t>at </a:t>
            </a:r>
            <a:r>
              <a:rPr sz="2200" spc="-10" dirty="0">
                <a:latin typeface="Calibri"/>
                <a:cs typeface="Calibri"/>
              </a:rPr>
              <a:t>spatial</a:t>
            </a:r>
            <a:r>
              <a:rPr sz="2200" spc="-65" dirty="0">
                <a:latin typeface="Calibri"/>
                <a:cs typeface="Calibri"/>
              </a:rPr>
              <a:t> </a:t>
            </a:r>
            <a:r>
              <a:rPr sz="2200" spc="-10" dirty="0">
                <a:latin typeface="Calibri"/>
                <a:cs typeface="Calibri"/>
              </a:rPr>
              <a:t>dimensions:</a:t>
            </a:r>
            <a:endParaRPr sz="2200">
              <a:latin typeface="Calibri"/>
              <a:cs typeface="Calibri"/>
            </a:endParaRPr>
          </a:p>
        </p:txBody>
      </p:sp>
      <p:graphicFrame>
        <p:nvGraphicFramePr>
          <p:cNvPr id="6" name="object 6"/>
          <p:cNvGraphicFramePr>
            <a:graphicFrameLocks noGrp="1"/>
          </p:cNvGraphicFramePr>
          <p:nvPr/>
        </p:nvGraphicFramePr>
        <p:xfrm>
          <a:off x="293002" y="2222563"/>
          <a:ext cx="2680334" cy="2746753"/>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gridCol w="382905">
                  <a:extLst>
                    <a:ext uri="{9D8B030D-6E8A-4147-A177-3AD203B41FA5}">
                      <a16:colId xmlns:a16="http://schemas.microsoft.com/office/drawing/2014/main" val="20004"/>
                    </a:ext>
                  </a:extLst>
                </a:gridCol>
                <a:gridCol w="382905">
                  <a:extLst>
                    <a:ext uri="{9D8B030D-6E8A-4147-A177-3AD203B41FA5}">
                      <a16:colId xmlns:a16="http://schemas.microsoft.com/office/drawing/2014/main" val="20005"/>
                    </a:ext>
                  </a:extLst>
                </a:gridCol>
                <a:gridCol w="382905">
                  <a:extLst>
                    <a:ext uri="{9D8B030D-6E8A-4147-A177-3AD203B41FA5}">
                      <a16:colId xmlns:a16="http://schemas.microsoft.com/office/drawing/2014/main" val="20006"/>
                    </a:ext>
                  </a:extLst>
                </a:gridCol>
              </a:tblGrid>
              <a:tr h="392302">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extLst>
                  <a:ext uri="{0D108BD9-81ED-4DB2-BD59-A6C34878D82A}">
                    <a16:rowId xmlns:a16="http://schemas.microsoft.com/office/drawing/2014/main" val="10000"/>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extLst>
                  <a:ext uri="{0D108BD9-81ED-4DB2-BD59-A6C34878D82A}">
                    <a16:rowId xmlns:a16="http://schemas.microsoft.com/office/drawing/2014/main" val="10001"/>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extLst>
                  <a:ext uri="{0D108BD9-81ED-4DB2-BD59-A6C34878D82A}">
                    <a16:rowId xmlns:a16="http://schemas.microsoft.com/office/drawing/2014/main" val="10002"/>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2303">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7" name="object 7"/>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45533" y="1938909"/>
            <a:ext cx="3042285" cy="1129030"/>
          </a:xfrm>
          <a:prstGeom prst="rect">
            <a:avLst/>
          </a:prstGeom>
        </p:spPr>
        <p:txBody>
          <a:bodyPr vert="horz" wrap="square" lIns="0" tIns="9525" rIns="0" bIns="0" rtlCol="0">
            <a:spAutoFit/>
          </a:bodyPr>
          <a:lstStyle/>
          <a:p>
            <a:pPr marL="12700" marR="5080">
              <a:lnSpc>
                <a:spcPct val="100800"/>
              </a:lnSpc>
              <a:spcBef>
                <a:spcPts val="75"/>
              </a:spcBef>
            </a:pPr>
            <a:r>
              <a:rPr sz="2400" spc="-10" dirty="0">
                <a:latin typeface="Arial"/>
                <a:cs typeface="Arial"/>
              </a:rPr>
              <a:t>7x7 </a:t>
            </a:r>
            <a:r>
              <a:rPr sz="2400" spc="-5" dirty="0">
                <a:latin typeface="Arial"/>
                <a:cs typeface="Arial"/>
              </a:rPr>
              <a:t>input (spatially)  assume </a:t>
            </a:r>
            <a:r>
              <a:rPr sz="2400" spc="-10" dirty="0">
                <a:latin typeface="Arial"/>
                <a:cs typeface="Arial"/>
              </a:rPr>
              <a:t>3x3 </a:t>
            </a:r>
            <a:r>
              <a:rPr sz="2400" spc="-5" dirty="0">
                <a:latin typeface="Arial"/>
                <a:cs typeface="Arial"/>
              </a:rPr>
              <a:t>filter  applied </a:t>
            </a:r>
            <a:r>
              <a:rPr sz="2400" b="1" dirty="0">
                <a:latin typeface="Arial"/>
                <a:cs typeface="Arial"/>
              </a:rPr>
              <a:t>with stride</a:t>
            </a:r>
            <a:r>
              <a:rPr sz="2400" b="1" spc="-185" dirty="0">
                <a:latin typeface="Arial"/>
                <a:cs typeface="Arial"/>
              </a:rPr>
              <a:t> </a:t>
            </a:r>
            <a:r>
              <a:rPr sz="2400" b="1" spc="-10" dirty="0">
                <a:latin typeface="Arial"/>
                <a:cs typeface="Arial"/>
              </a:rPr>
              <a:t>3?</a:t>
            </a:r>
            <a:endParaRPr sz="2400">
              <a:latin typeface="Arial"/>
              <a:cs typeface="Arial"/>
            </a:endParaRPr>
          </a:p>
        </p:txBody>
      </p:sp>
      <p:sp>
        <p:nvSpPr>
          <p:cNvPr id="3" name="object 3"/>
          <p:cNvSpPr txBox="1"/>
          <p:nvPr/>
        </p:nvSpPr>
        <p:spPr>
          <a:xfrm>
            <a:off x="1462786" y="1704797"/>
            <a:ext cx="1955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7</a:t>
            </a:r>
            <a:endParaRPr sz="2400">
              <a:latin typeface="Arial"/>
              <a:cs typeface="Arial"/>
            </a:endParaRPr>
          </a:p>
        </p:txBody>
      </p:sp>
      <p:sp>
        <p:nvSpPr>
          <p:cNvPr id="4" name="object 4"/>
          <p:cNvSpPr txBox="1"/>
          <p:nvPr/>
        </p:nvSpPr>
        <p:spPr>
          <a:xfrm>
            <a:off x="3168776" y="3574745"/>
            <a:ext cx="1955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7</a:t>
            </a:r>
            <a:endParaRPr sz="2400">
              <a:latin typeface="Arial"/>
              <a:cs typeface="Arial"/>
            </a:endParaRPr>
          </a:p>
        </p:txBody>
      </p:sp>
      <p:sp>
        <p:nvSpPr>
          <p:cNvPr id="5" name="object 5"/>
          <p:cNvSpPr txBox="1"/>
          <p:nvPr/>
        </p:nvSpPr>
        <p:spPr>
          <a:xfrm>
            <a:off x="2578354" y="1029461"/>
            <a:ext cx="398780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Calibri"/>
                <a:cs typeface="Calibri"/>
              </a:rPr>
              <a:t>A closer </a:t>
            </a:r>
            <a:r>
              <a:rPr sz="2200" dirty="0">
                <a:latin typeface="Calibri"/>
                <a:cs typeface="Calibri"/>
              </a:rPr>
              <a:t>look </a:t>
            </a:r>
            <a:r>
              <a:rPr sz="2200" spc="-15" dirty="0">
                <a:latin typeface="Calibri"/>
                <a:cs typeface="Calibri"/>
              </a:rPr>
              <a:t>at </a:t>
            </a:r>
            <a:r>
              <a:rPr sz="2200" spc="-10" dirty="0">
                <a:latin typeface="Calibri"/>
                <a:cs typeface="Calibri"/>
              </a:rPr>
              <a:t>spatial</a:t>
            </a:r>
            <a:r>
              <a:rPr sz="2200" spc="-65" dirty="0">
                <a:latin typeface="Calibri"/>
                <a:cs typeface="Calibri"/>
              </a:rPr>
              <a:t> </a:t>
            </a:r>
            <a:r>
              <a:rPr sz="2200" spc="-10" dirty="0">
                <a:latin typeface="Calibri"/>
                <a:cs typeface="Calibri"/>
              </a:rPr>
              <a:t>dimensions:</a:t>
            </a:r>
            <a:endParaRPr sz="2200">
              <a:latin typeface="Calibri"/>
              <a:cs typeface="Calibri"/>
            </a:endParaRPr>
          </a:p>
        </p:txBody>
      </p:sp>
      <p:graphicFrame>
        <p:nvGraphicFramePr>
          <p:cNvPr id="6" name="object 6"/>
          <p:cNvGraphicFramePr>
            <a:graphicFrameLocks noGrp="1"/>
          </p:cNvGraphicFramePr>
          <p:nvPr/>
        </p:nvGraphicFramePr>
        <p:xfrm>
          <a:off x="293002" y="2222563"/>
          <a:ext cx="2680334" cy="2746753"/>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gridCol w="382905">
                  <a:extLst>
                    <a:ext uri="{9D8B030D-6E8A-4147-A177-3AD203B41FA5}">
                      <a16:colId xmlns:a16="http://schemas.microsoft.com/office/drawing/2014/main" val="20004"/>
                    </a:ext>
                  </a:extLst>
                </a:gridCol>
                <a:gridCol w="382905">
                  <a:extLst>
                    <a:ext uri="{9D8B030D-6E8A-4147-A177-3AD203B41FA5}">
                      <a16:colId xmlns:a16="http://schemas.microsoft.com/office/drawing/2014/main" val="20005"/>
                    </a:ext>
                  </a:extLst>
                </a:gridCol>
                <a:gridCol w="382905">
                  <a:extLst>
                    <a:ext uri="{9D8B030D-6E8A-4147-A177-3AD203B41FA5}">
                      <a16:colId xmlns:a16="http://schemas.microsoft.com/office/drawing/2014/main" val="20006"/>
                    </a:ext>
                  </a:extLst>
                </a:gridCol>
              </a:tblGrid>
              <a:tr h="392302">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2303">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7" name="object 7"/>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45533" y="1938909"/>
            <a:ext cx="3042285" cy="1129030"/>
          </a:xfrm>
          <a:prstGeom prst="rect">
            <a:avLst/>
          </a:prstGeom>
        </p:spPr>
        <p:txBody>
          <a:bodyPr vert="horz" wrap="square" lIns="0" tIns="9525" rIns="0" bIns="0" rtlCol="0">
            <a:spAutoFit/>
          </a:bodyPr>
          <a:lstStyle/>
          <a:p>
            <a:pPr marL="12700" marR="5080">
              <a:lnSpc>
                <a:spcPct val="100800"/>
              </a:lnSpc>
              <a:spcBef>
                <a:spcPts val="75"/>
              </a:spcBef>
            </a:pPr>
            <a:r>
              <a:rPr sz="2400" spc="-10" dirty="0">
                <a:latin typeface="Arial"/>
                <a:cs typeface="Arial"/>
              </a:rPr>
              <a:t>7x7 </a:t>
            </a:r>
            <a:r>
              <a:rPr sz="2400" spc="-5" dirty="0">
                <a:latin typeface="Arial"/>
                <a:cs typeface="Arial"/>
              </a:rPr>
              <a:t>input (spatially)  assume </a:t>
            </a:r>
            <a:r>
              <a:rPr sz="2400" spc="-10" dirty="0">
                <a:latin typeface="Arial"/>
                <a:cs typeface="Arial"/>
              </a:rPr>
              <a:t>3x3 </a:t>
            </a:r>
            <a:r>
              <a:rPr sz="2400" spc="-5" dirty="0">
                <a:latin typeface="Arial"/>
                <a:cs typeface="Arial"/>
              </a:rPr>
              <a:t>filter  applied </a:t>
            </a:r>
            <a:r>
              <a:rPr sz="2400" b="1" dirty="0">
                <a:latin typeface="Arial"/>
                <a:cs typeface="Arial"/>
              </a:rPr>
              <a:t>with stride</a:t>
            </a:r>
            <a:r>
              <a:rPr sz="2400" b="1" spc="-185" dirty="0">
                <a:latin typeface="Arial"/>
                <a:cs typeface="Arial"/>
              </a:rPr>
              <a:t> </a:t>
            </a:r>
            <a:r>
              <a:rPr sz="2400" b="1" spc="-10" dirty="0">
                <a:latin typeface="Arial"/>
                <a:cs typeface="Arial"/>
              </a:rPr>
              <a:t>3?</a:t>
            </a:r>
            <a:endParaRPr sz="2400">
              <a:latin typeface="Arial"/>
              <a:cs typeface="Arial"/>
            </a:endParaRPr>
          </a:p>
        </p:txBody>
      </p:sp>
      <p:sp>
        <p:nvSpPr>
          <p:cNvPr id="3" name="object 3"/>
          <p:cNvSpPr txBox="1"/>
          <p:nvPr/>
        </p:nvSpPr>
        <p:spPr>
          <a:xfrm>
            <a:off x="1462786" y="1704797"/>
            <a:ext cx="1955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7</a:t>
            </a:r>
            <a:endParaRPr sz="2400">
              <a:latin typeface="Arial"/>
              <a:cs typeface="Arial"/>
            </a:endParaRPr>
          </a:p>
        </p:txBody>
      </p:sp>
      <p:sp>
        <p:nvSpPr>
          <p:cNvPr id="4" name="object 4"/>
          <p:cNvSpPr txBox="1"/>
          <p:nvPr/>
        </p:nvSpPr>
        <p:spPr>
          <a:xfrm>
            <a:off x="3168776" y="3574745"/>
            <a:ext cx="1955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7</a:t>
            </a:r>
            <a:endParaRPr sz="2400">
              <a:latin typeface="Arial"/>
              <a:cs typeface="Arial"/>
            </a:endParaRPr>
          </a:p>
        </p:txBody>
      </p:sp>
      <p:sp>
        <p:nvSpPr>
          <p:cNvPr id="5" name="object 5"/>
          <p:cNvSpPr txBox="1"/>
          <p:nvPr/>
        </p:nvSpPr>
        <p:spPr>
          <a:xfrm>
            <a:off x="2578354" y="1029461"/>
            <a:ext cx="398780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Calibri"/>
                <a:cs typeface="Calibri"/>
              </a:rPr>
              <a:t>A closer </a:t>
            </a:r>
            <a:r>
              <a:rPr sz="2200" dirty="0">
                <a:latin typeface="Calibri"/>
                <a:cs typeface="Calibri"/>
              </a:rPr>
              <a:t>look </a:t>
            </a:r>
            <a:r>
              <a:rPr sz="2200" spc="-15" dirty="0">
                <a:latin typeface="Calibri"/>
                <a:cs typeface="Calibri"/>
              </a:rPr>
              <a:t>at </a:t>
            </a:r>
            <a:r>
              <a:rPr sz="2200" spc="-10" dirty="0">
                <a:latin typeface="Calibri"/>
                <a:cs typeface="Calibri"/>
              </a:rPr>
              <a:t>spatial</a:t>
            </a:r>
            <a:r>
              <a:rPr sz="2200" spc="-65" dirty="0">
                <a:latin typeface="Calibri"/>
                <a:cs typeface="Calibri"/>
              </a:rPr>
              <a:t> </a:t>
            </a:r>
            <a:r>
              <a:rPr sz="2200" spc="-10" dirty="0">
                <a:latin typeface="Calibri"/>
                <a:cs typeface="Calibri"/>
              </a:rPr>
              <a:t>dimensions:</a:t>
            </a:r>
            <a:endParaRPr sz="2200">
              <a:latin typeface="Calibri"/>
              <a:cs typeface="Calibri"/>
            </a:endParaRPr>
          </a:p>
        </p:txBody>
      </p:sp>
      <p:graphicFrame>
        <p:nvGraphicFramePr>
          <p:cNvPr id="6" name="object 6"/>
          <p:cNvGraphicFramePr>
            <a:graphicFrameLocks noGrp="1"/>
          </p:cNvGraphicFramePr>
          <p:nvPr/>
        </p:nvGraphicFramePr>
        <p:xfrm>
          <a:off x="293002" y="2222563"/>
          <a:ext cx="2680334" cy="2746753"/>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gridCol w="382905">
                  <a:extLst>
                    <a:ext uri="{9D8B030D-6E8A-4147-A177-3AD203B41FA5}">
                      <a16:colId xmlns:a16="http://schemas.microsoft.com/office/drawing/2014/main" val="20004"/>
                    </a:ext>
                  </a:extLst>
                </a:gridCol>
                <a:gridCol w="382905">
                  <a:extLst>
                    <a:ext uri="{9D8B030D-6E8A-4147-A177-3AD203B41FA5}">
                      <a16:colId xmlns:a16="http://schemas.microsoft.com/office/drawing/2014/main" val="20005"/>
                    </a:ext>
                  </a:extLst>
                </a:gridCol>
                <a:gridCol w="382905">
                  <a:extLst>
                    <a:ext uri="{9D8B030D-6E8A-4147-A177-3AD203B41FA5}">
                      <a16:colId xmlns:a16="http://schemas.microsoft.com/office/drawing/2014/main" val="20006"/>
                    </a:ext>
                  </a:extLst>
                </a:gridCol>
              </a:tblGrid>
              <a:tr h="392302">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2303">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7" name="object 7"/>
          <p:cNvSpPr txBox="1"/>
          <p:nvPr/>
        </p:nvSpPr>
        <p:spPr>
          <a:xfrm>
            <a:off x="4762880" y="3539108"/>
            <a:ext cx="3399790" cy="114173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0000"/>
                </a:solidFill>
                <a:latin typeface="Arial"/>
                <a:cs typeface="Arial"/>
              </a:rPr>
              <a:t>doesn’t</a:t>
            </a:r>
            <a:r>
              <a:rPr sz="2400" b="1" spc="-114" dirty="0">
                <a:solidFill>
                  <a:srgbClr val="FF0000"/>
                </a:solidFill>
                <a:latin typeface="Arial"/>
                <a:cs typeface="Arial"/>
              </a:rPr>
              <a:t> </a:t>
            </a:r>
            <a:r>
              <a:rPr sz="2400" b="1" dirty="0">
                <a:solidFill>
                  <a:srgbClr val="FF0000"/>
                </a:solidFill>
                <a:latin typeface="Arial"/>
                <a:cs typeface="Arial"/>
              </a:rPr>
              <a:t>fit!</a:t>
            </a:r>
            <a:endParaRPr sz="2400">
              <a:latin typeface="Arial"/>
              <a:cs typeface="Arial"/>
            </a:endParaRPr>
          </a:p>
          <a:p>
            <a:pPr marL="12700" marR="5080">
              <a:lnSpc>
                <a:spcPct val="100800"/>
              </a:lnSpc>
              <a:spcBef>
                <a:spcPts val="100"/>
              </a:spcBef>
            </a:pPr>
            <a:r>
              <a:rPr sz="2400" spc="-5" dirty="0">
                <a:solidFill>
                  <a:srgbClr val="FF0000"/>
                </a:solidFill>
                <a:latin typeface="Arial"/>
                <a:cs typeface="Arial"/>
              </a:rPr>
              <a:t>cannot apply </a:t>
            </a:r>
            <a:r>
              <a:rPr sz="2400" spc="-10" dirty="0">
                <a:solidFill>
                  <a:srgbClr val="FF0000"/>
                </a:solidFill>
                <a:latin typeface="Arial"/>
                <a:cs typeface="Arial"/>
              </a:rPr>
              <a:t>3x3 </a:t>
            </a:r>
            <a:r>
              <a:rPr sz="2400" spc="-5" dirty="0">
                <a:solidFill>
                  <a:srgbClr val="FF0000"/>
                </a:solidFill>
                <a:latin typeface="Arial"/>
                <a:cs typeface="Arial"/>
              </a:rPr>
              <a:t>filter</a:t>
            </a:r>
            <a:r>
              <a:rPr sz="2400" spc="-90" dirty="0">
                <a:solidFill>
                  <a:srgbClr val="FF0000"/>
                </a:solidFill>
                <a:latin typeface="Arial"/>
                <a:cs typeface="Arial"/>
              </a:rPr>
              <a:t> </a:t>
            </a:r>
            <a:r>
              <a:rPr sz="2400" spc="-5" dirty="0">
                <a:solidFill>
                  <a:srgbClr val="FF0000"/>
                </a:solidFill>
                <a:latin typeface="Arial"/>
                <a:cs typeface="Arial"/>
              </a:rPr>
              <a:t>on  </a:t>
            </a:r>
            <a:r>
              <a:rPr sz="2400" spc="-10" dirty="0">
                <a:solidFill>
                  <a:srgbClr val="FF0000"/>
                </a:solidFill>
                <a:latin typeface="Arial"/>
                <a:cs typeface="Arial"/>
              </a:rPr>
              <a:t>7x7 </a:t>
            </a:r>
            <a:r>
              <a:rPr sz="2400" spc="-5" dirty="0">
                <a:solidFill>
                  <a:srgbClr val="FF0000"/>
                </a:solidFill>
                <a:latin typeface="Arial"/>
                <a:cs typeface="Arial"/>
              </a:rPr>
              <a:t>input with stride</a:t>
            </a:r>
            <a:r>
              <a:rPr sz="2400" spc="-80" dirty="0">
                <a:solidFill>
                  <a:srgbClr val="FF0000"/>
                </a:solidFill>
                <a:latin typeface="Arial"/>
                <a:cs typeface="Arial"/>
              </a:rPr>
              <a:t> </a:t>
            </a:r>
            <a:r>
              <a:rPr sz="2400" spc="-5" dirty="0">
                <a:solidFill>
                  <a:srgbClr val="FF0000"/>
                </a:solidFill>
                <a:latin typeface="Arial"/>
                <a:cs typeface="Arial"/>
              </a:rPr>
              <a:t>3.</a:t>
            </a:r>
            <a:endParaRPr sz="2400">
              <a:latin typeface="Arial"/>
              <a:cs typeface="Arial"/>
            </a:endParaRPr>
          </a:p>
        </p:txBody>
      </p:sp>
      <p:sp>
        <p:nvSpPr>
          <p:cNvPr id="8" name="object 8"/>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4819" y="1485900"/>
            <a:ext cx="2695575" cy="0"/>
          </a:xfrm>
          <a:custGeom>
            <a:avLst/>
            <a:gdLst/>
            <a:ahLst/>
            <a:cxnLst/>
            <a:rect l="l" t="t" r="r" b="b"/>
            <a:pathLst>
              <a:path w="2695575">
                <a:moveTo>
                  <a:pt x="0" y="0"/>
                </a:moveTo>
                <a:lnTo>
                  <a:pt x="2695575" y="0"/>
                </a:lnTo>
              </a:path>
            </a:pathLst>
          </a:custGeom>
          <a:ln w="18288">
            <a:solidFill>
              <a:srgbClr val="666666"/>
            </a:solidFill>
          </a:ln>
        </p:spPr>
        <p:txBody>
          <a:bodyPr wrap="square" lIns="0" tIns="0" rIns="0" bIns="0" rtlCol="0"/>
          <a:lstStyle/>
          <a:p>
            <a:endParaRPr/>
          </a:p>
        </p:txBody>
      </p:sp>
      <p:sp>
        <p:nvSpPr>
          <p:cNvPr id="3" name="object 3"/>
          <p:cNvSpPr txBox="1"/>
          <p:nvPr/>
        </p:nvSpPr>
        <p:spPr>
          <a:xfrm>
            <a:off x="3486150" y="2721102"/>
            <a:ext cx="2457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N</a:t>
            </a:r>
            <a:endParaRPr sz="2400">
              <a:latin typeface="Arial"/>
              <a:cs typeface="Arial"/>
            </a:endParaRPr>
          </a:p>
        </p:txBody>
      </p:sp>
      <p:sp>
        <p:nvSpPr>
          <p:cNvPr id="4" name="object 4"/>
          <p:cNvSpPr/>
          <p:nvPr/>
        </p:nvSpPr>
        <p:spPr>
          <a:xfrm>
            <a:off x="3300984" y="1708404"/>
            <a:ext cx="0" cy="2595245"/>
          </a:xfrm>
          <a:custGeom>
            <a:avLst/>
            <a:gdLst/>
            <a:ahLst/>
            <a:cxnLst/>
            <a:rect l="l" t="t" r="r" b="b"/>
            <a:pathLst>
              <a:path h="2595245">
                <a:moveTo>
                  <a:pt x="0" y="0"/>
                </a:moveTo>
                <a:lnTo>
                  <a:pt x="0" y="2594737"/>
                </a:lnTo>
              </a:path>
            </a:pathLst>
          </a:custGeom>
          <a:ln w="18288">
            <a:solidFill>
              <a:srgbClr val="666666"/>
            </a:solidFill>
          </a:ln>
        </p:spPr>
        <p:txBody>
          <a:bodyPr wrap="square" lIns="0" tIns="0" rIns="0" bIns="0" rtlCol="0"/>
          <a:lstStyle/>
          <a:p>
            <a:endParaRPr/>
          </a:p>
        </p:txBody>
      </p:sp>
      <p:graphicFrame>
        <p:nvGraphicFramePr>
          <p:cNvPr id="5" name="object 5"/>
          <p:cNvGraphicFramePr>
            <a:graphicFrameLocks noGrp="1"/>
          </p:cNvGraphicFramePr>
          <p:nvPr/>
        </p:nvGraphicFramePr>
        <p:xfrm>
          <a:off x="445402" y="1689163"/>
          <a:ext cx="2680334" cy="2746752"/>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gridCol w="382905">
                  <a:extLst>
                    <a:ext uri="{9D8B030D-6E8A-4147-A177-3AD203B41FA5}">
                      <a16:colId xmlns:a16="http://schemas.microsoft.com/office/drawing/2014/main" val="20004"/>
                    </a:ext>
                  </a:extLst>
                </a:gridCol>
                <a:gridCol w="382905">
                  <a:extLst>
                    <a:ext uri="{9D8B030D-6E8A-4147-A177-3AD203B41FA5}">
                      <a16:colId xmlns:a16="http://schemas.microsoft.com/office/drawing/2014/main" val="20005"/>
                    </a:ext>
                  </a:extLst>
                </a:gridCol>
                <a:gridCol w="382905">
                  <a:extLst>
                    <a:ext uri="{9D8B030D-6E8A-4147-A177-3AD203B41FA5}">
                      <a16:colId xmlns:a16="http://schemas.microsoft.com/office/drawing/2014/main" val="20006"/>
                    </a:ext>
                  </a:extLst>
                </a:gridCol>
              </a:tblGrid>
              <a:tr h="392302">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marL="95885">
                        <a:lnSpc>
                          <a:spcPts val="2825"/>
                        </a:lnSpc>
                      </a:pPr>
                      <a:r>
                        <a:rPr sz="2400" dirty="0">
                          <a:latin typeface="Arial"/>
                          <a:cs typeface="Arial"/>
                        </a:rPr>
                        <a:t>F</a:t>
                      </a:r>
                      <a:endParaRPr sz="2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265">
                        <a:lnSpc>
                          <a:spcPts val="2740"/>
                        </a:lnSpc>
                      </a:pPr>
                      <a:r>
                        <a:rPr sz="2400" dirty="0">
                          <a:latin typeface="Arial"/>
                          <a:cs typeface="Arial"/>
                        </a:rPr>
                        <a:t>F</a:t>
                      </a:r>
                      <a:endParaRPr sz="2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2302">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392429">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39243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6" name="object 6"/>
          <p:cNvSpPr txBox="1"/>
          <p:nvPr/>
        </p:nvSpPr>
        <p:spPr>
          <a:xfrm>
            <a:off x="1429892" y="1001344"/>
            <a:ext cx="24574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N</a:t>
            </a:r>
            <a:endParaRPr sz="2400">
              <a:latin typeface="Arial"/>
              <a:cs typeface="Arial"/>
            </a:endParaRPr>
          </a:p>
        </p:txBody>
      </p:sp>
      <p:sp>
        <p:nvSpPr>
          <p:cNvPr id="7" name="object 7"/>
          <p:cNvSpPr txBox="1"/>
          <p:nvPr/>
        </p:nvSpPr>
        <p:spPr>
          <a:xfrm>
            <a:off x="4682490" y="1460753"/>
            <a:ext cx="2486025" cy="7600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Output</a:t>
            </a:r>
            <a:r>
              <a:rPr sz="2400" spc="-110" dirty="0">
                <a:latin typeface="Arial"/>
                <a:cs typeface="Arial"/>
              </a:rPr>
              <a:t> </a:t>
            </a:r>
            <a:r>
              <a:rPr sz="2400" dirty="0">
                <a:latin typeface="Arial"/>
                <a:cs typeface="Arial"/>
              </a:rPr>
              <a:t>size:</a:t>
            </a:r>
            <a:endParaRPr sz="2400">
              <a:latin typeface="Arial"/>
              <a:cs typeface="Arial"/>
            </a:endParaRPr>
          </a:p>
          <a:p>
            <a:pPr marL="12700">
              <a:lnSpc>
                <a:spcPct val="100000"/>
              </a:lnSpc>
              <a:spcBef>
                <a:spcPts val="25"/>
              </a:spcBef>
            </a:pPr>
            <a:r>
              <a:rPr sz="2400" b="1" spc="-5" dirty="0">
                <a:latin typeface="Arial"/>
                <a:cs typeface="Arial"/>
              </a:rPr>
              <a:t>(N </a:t>
            </a:r>
            <a:r>
              <a:rPr sz="2400" b="1" dirty="0">
                <a:latin typeface="Arial"/>
                <a:cs typeface="Arial"/>
              </a:rPr>
              <a:t>- F) / stride +</a:t>
            </a:r>
            <a:r>
              <a:rPr sz="2400" b="1" spc="-265" dirty="0">
                <a:latin typeface="Arial"/>
                <a:cs typeface="Arial"/>
              </a:rPr>
              <a:t> </a:t>
            </a:r>
            <a:r>
              <a:rPr sz="2400" b="1" spc="-5" dirty="0">
                <a:latin typeface="Arial"/>
                <a:cs typeface="Arial"/>
              </a:rPr>
              <a:t>1</a:t>
            </a:r>
            <a:endParaRPr sz="2400">
              <a:latin typeface="Arial"/>
              <a:cs typeface="Arial"/>
            </a:endParaRPr>
          </a:p>
        </p:txBody>
      </p:sp>
      <p:sp>
        <p:nvSpPr>
          <p:cNvPr id="8" name="object 8"/>
          <p:cNvSpPr txBox="1"/>
          <p:nvPr/>
        </p:nvSpPr>
        <p:spPr>
          <a:xfrm>
            <a:off x="4681854" y="2540253"/>
            <a:ext cx="4306570" cy="14966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e.g. </a:t>
            </a:r>
            <a:r>
              <a:rPr sz="2400" spc="-5" dirty="0">
                <a:latin typeface="Arial"/>
                <a:cs typeface="Arial"/>
              </a:rPr>
              <a:t>N </a:t>
            </a:r>
            <a:r>
              <a:rPr sz="2400" dirty="0">
                <a:latin typeface="Arial"/>
                <a:cs typeface="Arial"/>
              </a:rPr>
              <a:t>= 7, F =</a:t>
            </a:r>
            <a:r>
              <a:rPr sz="2400" spc="-190" dirty="0">
                <a:latin typeface="Arial"/>
                <a:cs typeface="Arial"/>
              </a:rPr>
              <a:t> </a:t>
            </a:r>
            <a:r>
              <a:rPr sz="2400" spc="-5" dirty="0">
                <a:latin typeface="Arial"/>
                <a:cs typeface="Arial"/>
              </a:rPr>
              <a:t>3:</a:t>
            </a:r>
            <a:endParaRPr sz="2400">
              <a:latin typeface="Arial"/>
              <a:cs typeface="Arial"/>
            </a:endParaRPr>
          </a:p>
          <a:p>
            <a:pPr marL="12700">
              <a:lnSpc>
                <a:spcPct val="100000"/>
              </a:lnSpc>
              <a:spcBef>
                <a:spcPts val="25"/>
              </a:spcBef>
            </a:pPr>
            <a:r>
              <a:rPr sz="2400" spc="-5" dirty="0">
                <a:latin typeface="Arial"/>
                <a:cs typeface="Arial"/>
              </a:rPr>
              <a:t>stride 1 </a:t>
            </a:r>
            <a:r>
              <a:rPr sz="2400" dirty="0">
                <a:latin typeface="Arial"/>
                <a:cs typeface="Arial"/>
              </a:rPr>
              <a:t>=&gt; </a:t>
            </a:r>
            <a:r>
              <a:rPr sz="2400" spc="-5" dirty="0">
                <a:latin typeface="Arial"/>
                <a:cs typeface="Arial"/>
              </a:rPr>
              <a:t>(7 </a:t>
            </a:r>
            <a:r>
              <a:rPr sz="2400" dirty="0">
                <a:latin typeface="Arial"/>
                <a:cs typeface="Arial"/>
              </a:rPr>
              <a:t>- 3)/1 + </a:t>
            </a:r>
            <a:r>
              <a:rPr sz="2400" spc="-5" dirty="0">
                <a:latin typeface="Arial"/>
                <a:cs typeface="Arial"/>
              </a:rPr>
              <a:t>1 </a:t>
            </a:r>
            <a:r>
              <a:rPr sz="2400" dirty="0">
                <a:latin typeface="Arial"/>
                <a:cs typeface="Arial"/>
              </a:rPr>
              <a:t>=</a:t>
            </a:r>
            <a:r>
              <a:rPr sz="2400" spc="-245" dirty="0">
                <a:latin typeface="Arial"/>
                <a:cs typeface="Arial"/>
              </a:rPr>
              <a:t> </a:t>
            </a:r>
            <a:r>
              <a:rPr sz="2400" spc="-5" dirty="0">
                <a:latin typeface="Arial"/>
                <a:cs typeface="Arial"/>
              </a:rPr>
              <a:t>5</a:t>
            </a:r>
            <a:endParaRPr sz="2400">
              <a:latin typeface="Arial"/>
              <a:cs typeface="Arial"/>
            </a:endParaRPr>
          </a:p>
          <a:p>
            <a:pPr marL="12700">
              <a:lnSpc>
                <a:spcPct val="100000"/>
              </a:lnSpc>
              <a:spcBef>
                <a:spcPts val="20"/>
              </a:spcBef>
            </a:pPr>
            <a:r>
              <a:rPr sz="2400" spc="-5" dirty="0">
                <a:latin typeface="Arial"/>
                <a:cs typeface="Arial"/>
              </a:rPr>
              <a:t>stride 2 </a:t>
            </a:r>
            <a:r>
              <a:rPr sz="2400" dirty="0">
                <a:latin typeface="Arial"/>
                <a:cs typeface="Arial"/>
              </a:rPr>
              <a:t>=&gt; </a:t>
            </a:r>
            <a:r>
              <a:rPr sz="2400" spc="-5" dirty="0">
                <a:latin typeface="Arial"/>
                <a:cs typeface="Arial"/>
              </a:rPr>
              <a:t>(7 </a:t>
            </a:r>
            <a:r>
              <a:rPr sz="2400" dirty="0">
                <a:latin typeface="Arial"/>
                <a:cs typeface="Arial"/>
              </a:rPr>
              <a:t>- 3)/2 + </a:t>
            </a:r>
            <a:r>
              <a:rPr sz="2400" spc="-5" dirty="0">
                <a:latin typeface="Arial"/>
                <a:cs typeface="Arial"/>
              </a:rPr>
              <a:t>1 </a:t>
            </a:r>
            <a:r>
              <a:rPr sz="2400" dirty="0">
                <a:latin typeface="Arial"/>
                <a:cs typeface="Arial"/>
              </a:rPr>
              <a:t>=</a:t>
            </a:r>
            <a:r>
              <a:rPr sz="2400" spc="-245" dirty="0">
                <a:latin typeface="Arial"/>
                <a:cs typeface="Arial"/>
              </a:rPr>
              <a:t> </a:t>
            </a:r>
            <a:r>
              <a:rPr sz="2400" spc="-5" dirty="0">
                <a:latin typeface="Arial"/>
                <a:cs typeface="Arial"/>
              </a:rPr>
              <a:t>3</a:t>
            </a:r>
            <a:endParaRPr sz="2400">
              <a:latin typeface="Arial"/>
              <a:cs typeface="Arial"/>
            </a:endParaRPr>
          </a:p>
          <a:p>
            <a:pPr marL="12700">
              <a:lnSpc>
                <a:spcPct val="100000"/>
              </a:lnSpc>
              <a:spcBef>
                <a:spcPts val="15"/>
              </a:spcBef>
            </a:pPr>
            <a:r>
              <a:rPr sz="2400" spc="-5" dirty="0">
                <a:latin typeface="Arial"/>
                <a:cs typeface="Arial"/>
              </a:rPr>
              <a:t>stride 3 </a:t>
            </a:r>
            <a:r>
              <a:rPr sz="2400" dirty="0">
                <a:latin typeface="Arial"/>
                <a:cs typeface="Arial"/>
              </a:rPr>
              <a:t>=&gt; </a:t>
            </a:r>
            <a:r>
              <a:rPr sz="2400" spc="-5" dirty="0">
                <a:latin typeface="Arial"/>
                <a:cs typeface="Arial"/>
              </a:rPr>
              <a:t>(7 </a:t>
            </a:r>
            <a:r>
              <a:rPr sz="2400" dirty="0">
                <a:latin typeface="Arial"/>
                <a:cs typeface="Arial"/>
              </a:rPr>
              <a:t>- 3)/3 + </a:t>
            </a:r>
            <a:r>
              <a:rPr sz="2400" spc="-5" dirty="0">
                <a:latin typeface="Arial"/>
                <a:cs typeface="Arial"/>
              </a:rPr>
              <a:t>1 </a:t>
            </a:r>
            <a:r>
              <a:rPr sz="2400" dirty="0">
                <a:latin typeface="Arial"/>
                <a:cs typeface="Arial"/>
              </a:rPr>
              <a:t>= </a:t>
            </a:r>
            <a:r>
              <a:rPr sz="2400" spc="-5" dirty="0">
                <a:latin typeface="Arial"/>
                <a:cs typeface="Arial"/>
              </a:rPr>
              <a:t>2.33</a:t>
            </a:r>
            <a:r>
              <a:rPr sz="2400" spc="-229" dirty="0">
                <a:latin typeface="Arial"/>
                <a:cs typeface="Arial"/>
              </a:rPr>
              <a:t> </a:t>
            </a:r>
            <a:r>
              <a:rPr sz="2400" dirty="0">
                <a:latin typeface="Arial"/>
                <a:cs typeface="Arial"/>
              </a:rPr>
              <a:t>:\</a:t>
            </a:r>
            <a:endParaRPr sz="2400">
              <a:latin typeface="Arial"/>
              <a:cs typeface="Arial"/>
            </a:endParaRPr>
          </a:p>
        </p:txBody>
      </p:sp>
      <p:sp>
        <p:nvSpPr>
          <p:cNvPr id="9" name="object 9"/>
          <p:cNvSpPr txBox="1">
            <a:spLocks noGrp="1"/>
          </p:cNvSpPr>
          <p:nvPr>
            <p:ph type="title"/>
          </p:nvPr>
        </p:nvSpPr>
        <p:spPr>
          <a:xfrm>
            <a:off x="303987" y="203961"/>
            <a:ext cx="4852035" cy="574040"/>
          </a:xfrm>
          <a:prstGeom prst="rect">
            <a:avLst/>
          </a:prstGeom>
        </p:spPr>
        <p:txBody>
          <a:bodyPr vert="horz" wrap="square" lIns="0" tIns="12700" rIns="0" bIns="0" rtlCol="0">
            <a:spAutoFit/>
          </a:bodyPr>
          <a:lstStyle/>
          <a:p>
            <a:pPr marL="12700">
              <a:lnSpc>
                <a:spcPct val="100000"/>
              </a:lnSpc>
              <a:spcBef>
                <a:spcPts val="100"/>
              </a:spcBef>
            </a:pPr>
            <a:r>
              <a:rPr sz="3600" spc="-5" dirty="0"/>
              <a:t>Convolutions: </a:t>
            </a:r>
            <a:r>
              <a:rPr sz="3600" dirty="0"/>
              <a:t>More</a:t>
            </a:r>
            <a:r>
              <a:rPr sz="3600" spc="-114" dirty="0"/>
              <a:t> </a:t>
            </a:r>
            <a:r>
              <a:rPr sz="3600" spc="-5" dirty="0"/>
              <a:t>detail</a:t>
            </a:r>
            <a:endParaRPr sz="360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40027" y="1152855"/>
            <a:ext cx="6790690" cy="483234"/>
          </a:xfrm>
          <a:prstGeom prst="rect">
            <a:avLst/>
          </a:prstGeom>
        </p:spPr>
        <p:txBody>
          <a:bodyPr vert="horz" wrap="square" lIns="0" tIns="12700" rIns="0" bIns="0" rtlCol="0">
            <a:spAutoFit/>
          </a:bodyPr>
          <a:lstStyle/>
          <a:p>
            <a:pPr marL="12700">
              <a:lnSpc>
                <a:spcPct val="100000"/>
              </a:lnSpc>
              <a:spcBef>
                <a:spcPts val="100"/>
              </a:spcBef>
            </a:pPr>
            <a:r>
              <a:rPr sz="3000" dirty="0">
                <a:latin typeface="Calibri"/>
                <a:cs typeface="Calibri"/>
              </a:rPr>
              <a:t>In </a:t>
            </a:r>
            <a:r>
              <a:rPr sz="3000" spc="-10" dirty="0">
                <a:latin typeface="Calibri"/>
                <a:cs typeface="Calibri"/>
              </a:rPr>
              <a:t>practice: </a:t>
            </a:r>
            <a:r>
              <a:rPr sz="3000" spc="-5" dirty="0">
                <a:latin typeface="Calibri"/>
                <a:cs typeface="Calibri"/>
              </a:rPr>
              <a:t>Common </a:t>
            </a:r>
            <a:r>
              <a:rPr sz="3000" spc="-15" dirty="0">
                <a:latin typeface="Calibri"/>
                <a:cs typeface="Calibri"/>
              </a:rPr>
              <a:t>to </a:t>
            </a:r>
            <a:r>
              <a:rPr sz="3000" spc="-35" dirty="0">
                <a:latin typeface="Calibri"/>
                <a:cs typeface="Calibri"/>
              </a:rPr>
              <a:t>zero </a:t>
            </a:r>
            <a:r>
              <a:rPr sz="3000" spc="-5" dirty="0">
                <a:latin typeface="Calibri"/>
                <a:cs typeface="Calibri"/>
              </a:rPr>
              <a:t>pad </a:t>
            </a:r>
            <a:r>
              <a:rPr sz="3000" dirty="0">
                <a:latin typeface="Calibri"/>
                <a:cs typeface="Calibri"/>
              </a:rPr>
              <a:t>the</a:t>
            </a:r>
            <a:r>
              <a:rPr sz="3000" spc="-150" dirty="0">
                <a:latin typeface="Calibri"/>
                <a:cs typeface="Calibri"/>
              </a:rPr>
              <a:t> </a:t>
            </a:r>
            <a:r>
              <a:rPr sz="3000" spc="-10" dirty="0">
                <a:latin typeface="Calibri"/>
                <a:cs typeface="Calibri"/>
              </a:rPr>
              <a:t>border</a:t>
            </a:r>
            <a:endParaRPr sz="3000">
              <a:latin typeface="Calibri"/>
              <a:cs typeface="Calibri"/>
            </a:endParaRPr>
          </a:p>
        </p:txBody>
      </p:sp>
      <p:graphicFrame>
        <p:nvGraphicFramePr>
          <p:cNvPr id="3" name="object 3"/>
          <p:cNvGraphicFramePr>
            <a:graphicFrameLocks noGrp="1"/>
          </p:cNvGraphicFramePr>
          <p:nvPr/>
        </p:nvGraphicFramePr>
        <p:xfrm>
          <a:off x="367868" y="1794954"/>
          <a:ext cx="2680330" cy="3531485"/>
        </p:xfrm>
        <a:graphic>
          <a:graphicData uri="http://schemas.openxmlformats.org/drawingml/2006/table">
            <a:tbl>
              <a:tblPr firstRow="1" bandRow="1">
                <a:tableStyleId>{2D5ABB26-0587-4C30-8999-92F81FD0307C}</a:tableStyleId>
              </a:tblPr>
              <a:tblGrid>
                <a:gridCol w="297815">
                  <a:extLst>
                    <a:ext uri="{9D8B030D-6E8A-4147-A177-3AD203B41FA5}">
                      <a16:colId xmlns:a16="http://schemas.microsoft.com/office/drawing/2014/main" val="20000"/>
                    </a:ext>
                  </a:extLst>
                </a:gridCol>
                <a:gridCol w="297815">
                  <a:extLst>
                    <a:ext uri="{9D8B030D-6E8A-4147-A177-3AD203B41FA5}">
                      <a16:colId xmlns:a16="http://schemas.microsoft.com/office/drawing/2014/main" val="20001"/>
                    </a:ext>
                  </a:extLst>
                </a:gridCol>
                <a:gridCol w="297814">
                  <a:extLst>
                    <a:ext uri="{9D8B030D-6E8A-4147-A177-3AD203B41FA5}">
                      <a16:colId xmlns:a16="http://schemas.microsoft.com/office/drawing/2014/main" val="20002"/>
                    </a:ext>
                  </a:extLst>
                </a:gridCol>
                <a:gridCol w="297815">
                  <a:extLst>
                    <a:ext uri="{9D8B030D-6E8A-4147-A177-3AD203B41FA5}">
                      <a16:colId xmlns:a16="http://schemas.microsoft.com/office/drawing/2014/main" val="20003"/>
                    </a:ext>
                  </a:extLst>
                </a:gridCol>
                <a:gridCol w="297815">
                  <a:extLst>
                    <a:ext uri="{9D8B030D-6E8A-4147-A177-3AD203B41FA5}">
                      <a16:colId xmlns:a16="http://schemas.microsoft.com/office/drawing/2014/main" val="20004"/>
                    </a:ext>
                  </a:extLst>
                </a:gridCol>
                <a:gridCol w="297814">
                  <a:extLst>
                    <a:ext uri="{9D8B030D-6E8A-4147-A177-3AD203B41FA5}">
                      <a16:colId xmlns:a16="http://schemas.microsoft.com/office/drawing/2014/main" val="20005"/>
                    </a:ext>
                  </a:extLst>
                </a:gridCol>
                <a:gridCol w="297814">
                  <a:extLst>
                    <a:ext uri="{9D8B030D-6E8A-4147-A177-3AD203B41FA5}">
                      <a16:colId xmlns:a16="http://schemas.microsoft.com/office/drawing/2014/main" val="20006"/>
                    </a:ext>
                  </a:extLst>
                </a:gridCol>
                <a:gridCol w="297814">
                  <a:extLst>
                    <a:ext uri="{9D8B030D-6E8A-4147-A177-3AD203B41FA5}">
                      <a16:colId xmlns:a16="http://schemas.microsoft.com/office/drawing/2014/main" val="20007"/>
                    </a:ext>
                  </a:extLst>
                </a:gridCol>
                <a:gridCol w="297814">
                  <a:extLst>
                    <a:ext uri="{9D8B030D-6E8A-4147-A177-3AD203B41FA5}">
                      <a16:colId xmlns:a16="http://schemas.microsoft.com/office/drawing/2014/main" val="20008"/>
                    </a:ext>
                  </a:extLst>
                </a:gridCol>
              </a:tblGrid>
              <a:tr h="392303">
                <a:tc>
                  <a:txBody>
                    <a:bodyPr/>
                    <a:lstStyle/>
                    <a:p>
                      <a:pPr marR="13335"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0"/>
                  </a:ext>
                </a:extLst>
              </a:tr>
              <a:tr h="392429">
                <a:tc>
                  <a:txBody>
                    <a:bodyPr/>
                    <a:lstStyle/>
                    <a:p>
                      <a:pPr marR="12700"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1"/>
                  </a:ext>
                </a:extLst>
              </a:tr>
              <a:tr h="392429">
                <a:tc>
                  <a:txBody>
                    <a:bodyPr/>
                    <a:lstStyle/>
                    <a:p>
                      <a:pPr marR="13335"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2"/>
                  </a:ext>
                </a:extLst>
              </a:tr>
              <a:tr h="392430">
                <a:tc>
                  <a:txBody>
                    <a:bodyPr/>
                    <a:lstStyle/>
                    <a:p>
                      <a:pPr marR="13335"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3"/>
                  </a:ext>
                </a:extLst>
              </a:tr>
              <a:tr h="392302">
                <a:tc>
                  <a:txBody>
                    <a:bodyPr/>
                    <a:lstStyle/>
                    <a:p>
                      <a:pPr marR="12700"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4"/>
                  </a:ext>
                </a:extLst>
              </a:tr>
              <a:tr h="392430">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5"/>
                  </a:ext>
                </a:extLst>
              </a:tr>
              <a:tr h="392430">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6"/>
                  </a:ext>
                </a:extLst>
              </a:tr>
              <a:tr h="392429">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7"/>
                  </a:ext>
                </a:extLst>
              </a:tr>
              <a:tr h="392303">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8"/>
                  </a:ext>
                </a:extLst>
              </a:tr>
            </a:tbl>
          </a:graphicData>
        </a:graphic>
      </p:graphicFrame>
      <p:sp>
        <p:nvSpPr>
          <p:cNvPr id="4" name="object 4"/>
          <p:cNvSpPr txBox="1"/>
          <p:nvPr/>
        </p:nvSpPr>
        <p:spPr>
          <a:xfrm>
            <a:off x="3372103" y="1935937"/>
            <a:ext cx="5266055" cy="941069"/>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e.g. input</a:t>
            </a:r>
            <a:r>
              <a:rPr sz="2000" spc="-165" dirty="0">
                <a:latin typeface="Arial"/>
                <a:cs typeface="Arial"/>
              </a:rPr>
              <a:t> </a:t>
            </a:r>
            <a:r>
              <a:rPr sz="2000" spc="-5" dirty="0">
                <a:latin typeface="Arial"/>
                <a:cs typeface="Arial"/>
              </a:rPr>
              <a:t>7x7</a:t>
            </a:r>
            <a:endParaRPr sz="2000">
              <a:latin typeface="Arial"/>
              <a:cs typeface="Arial"/>
            </a:endParaRPr>
          </a:p>
          <a:p>
            <a:pPr marL="12700">
              <a:lnSpc>
                <a:spcPct val="100000"/>
              </a:lnSpc>
            </a:pPr>
            <a:r>
              <a:rPr sz="2000" b="1" dirty="0">
                <a:latin typeface="Arial"/>
                <a:cs typeface="Arial"/>
              </a:rPr>
              <a:t>3x3 </a:t>
            </a:r>
            <a:r>
              <a:rPr sz="2000" spc="-20" dirty="0">
                <a:latin typeface="Arial"/>
                <a:cs typeface="Arial"/>
              </a:rPr>
              <a:t>filter, </a:t>
            </a:r>
            <a:r>
              <a:rPr sz="2000" dirty="0">
                <a:latin typeface="Arial"/>
                <a:cs typeface="Arial"/>
              </a:rPr>
              <a:t>applied with </a:t>
            </a:r>
            <a:r>
              <a:rPr sz="2000" b="1" spc="-5" dirty="0">
                <a:latin typeface="Arial"/>
                <a:cs typeface="Arial"/>
              </a:rPr>
              <a:t>stride</a:t>
            </a:r>
            <a:r>
              <a:rPr sz="2000" b="1" spc="-185" dirty="0">
                <a:latin typeface="Arial"/>
                <a:cs typeface="Arial"/>
              </a:rPr>
              <a:t> </a:t>
            </a:r>
            <a:r>
              <a:rPr sz="2000" b="1" dirty="0">
                <a:latin typeface="Arial"/>
                <a:cs typeface="Arial"/>
              </a:rPr>
              <a:t>1</a:t>
            </a:r>
            <a:endParaRPr sz="2000">
              <a:latin typeface="Arial"/>
              <a:cs typeface="Arial"/>
            </a:endParaRPr>
          </a:p>
          <a:p>
            <a:pPr marL="12700">
              <a:lnSpc>
                <a:spcPct val="100000"/>
              </a:lnSpc>
            </a:pPr>
            <a:r>
              <a:rPr sz="2000" b="1" dirty="0">
                <a:latin typeface="Arial"/>
                <a:cs typeface="Arial"/>
              </a:rPr>
              <a:t>pad </a:t>
            </a:r>
            <a:r>
              <a:rPr sz="2000" b="1" spc="-5" dirty="0">
                <a:latin typeface="Arial"/>
                <a:cs typeface="Arial"/>
              </a:rPr>
              <a:t>with </a:t>
            </a:r>
            <a:r>
              <a:rPr sz="2000" b="1" dirty="0">
                <a:latin typeface="Arial"/>
                <a:cs typeface="Arial"/>
              </a:rPr>
              <a:t>1 pixel </a:t>
            </a:r>
            <a:r>
              <a:rPr sz="2000" dirty="0">
                <a:latin typeface="Arial"/>
                <a:cs typeface="Arial"/>
              </a:rPr>
              <a:t>border =&gt; what is the</a:t>
            </a:r>
            <a:r>
              <a:rPr sz="2000" spc="-290" dirty="0">
                <a:latin typeface="Arial"/>
                <a:cs typeface="Arial"/>
              </a:rPr>
              <a:t> </a:t>
            </a:r>
            <a:r>
              <a:rPr sz="2000" spc="-5" dirty="0">
                <a:latin typeface="Arial"/>
                <a:cs typeface="Arial"/>
              </a:rPr>
              <a:t>output?</a:t>
            </a:r>
            <a:endParaRPr sz="2000">
              <a:latin typeface="Arial"/>
              <a:cs typeface="Arial"/>
            </a:endParaRPr>
          </a:p>
        </p:txBody>
      </p:sp>
      <p:sp>
        <p:nvSpPr>
          <p:cNvPr id="5" name="object 5"/>
          <p:cNvSpPr txBox="1"/>
          <p:nvPr/>
        </p:nvSpPr>
        <p:spPr>
          <a:xfrm>
            <a:off x="5094859" y="4267580"/>
            <a:ext cx="2402205" cy="7600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24242"/>
                </a:solidFill>
                <a:latin typeface="Arial"/>
                <a:cs typeface="Arial"/>
              </a:rPr>
              <a:t>(recall:)</a:t>
            </a:r>
            <a:endParaRPr sz="2400">
              <a:latin typeface="Arial"/>
              <a:cs typeface="Arial"/>
            </a:endParaRPr>
          </a:p>
          <a:p>
            <a:pPr marL="12700">
              <a:lnSpc>
                <a:spcPct val="100000"/>
              </a:lnSpc>
              <a:spcBef>
                <a:spcPts val="25"/>
              </a:spcBef>
            </a:pPr>
            <a:r>
              <a:rPr sz="2400" spc="-5" dirty="0">
                <a:solidFill>
                  <a:srgbClr val="0000FF"/>
                </a:solidFill>
                <a:latin typeface="Arial"/>
                <a:cs typeface="Arial"/>
              </a:rPr>
              <a:t>(N </a:t>
            </a:r>
            <a:r>
              <a:rPr sz="2400" dirty="0">
                <a:solidFill>
                  <a:srgbClr val="0000FF"/>
                </a:solidFill>
                <a:latin typeface="Arial"/>
                <a:cs typeface="Arial"/>
              </a:rPr>
              <a:t>- F) / </a:t>
            </a:r>
            <a:r>
              <a:rPr sz="2400" spc="-5" dirty="0">
                <a:solidFill>
                  <a:srgbClr val="0000FF"/>
                </a:solidFill>
                <a:latin typeface="Arial"/>
                <a:cs typeface="Arial"/>
              </a:rPr>
              <a:t>stride </a:t>
            </a:r>
            <a:r>
              <a:rPr sz="2400" dirty="0">
                <a:solidFill>
                  <a:srgbClr val="0000FF"/>
                </a:solidFill>
                <a:latin typeface="Arial"/>
                <a:cs typeface="Arial"/>
              </a:rPr>
              <a:t>+</a:t>
            </a:r>
            <a:r>
              <a:rPr sz="2400" spc="-225" dirty="0">
                <a:solidFill>
                  <a:srgbClr val="0000FF"/>
                </a:solidFill>
                <a:latin typeface="Arial"/>
                <a:cs typeface="Arial"/>
              </a:rPr>
              <a:t> </a:t>
            </a:r>
            <a:r>
              <a:rPr sz="2400" spc="-5" dirty="0">
                <a:solidFill>
                  <a:srgbClr val="0000FF"/>
                </a:solidFill>
                <a:latin typeface="Arial"/>
                <a:cs typeface="Arial"/>
              </a:rPr>
              <a:t>1</a:t>
            </a:r>
            <a:endParaRPr sz="2400">
              <a:latin typeface="Arial"/>
              <a:cs typeface="Arial"/>
            </a:endParaRPr>
          </a:p>
        </p:txBody>
      </p:sp>
      <p:sp>
        <p:nvSpPr>
          <p:cNvPr id="6" name="object 6"/>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40027" y="1152855"/>
            <a:ext cx="6790690" cy="483234"/>
          </a:xfrm>
          <a:prstGeom prst="rect">
            <a:avLst/>
          </a:prstGeom>
        </p:spPr>
        <p:txBody>
          <a:bodyPr vert="horz" wrap="square" lIns="0" tIns="12700" rIns="0" bIns="0" rtlCol="0">
            <a:spAutoFit/>
          </a:bodyPr>
          <a:lstStyle/>
          <a:p>
            <a:pPr marL="12700">
              <a:lnSpc>
                <a:spcPct val="100000"/>
              </a:lnSpc>
              <a:spcBef>
                <a:spcPts val="100"/>
              </a:spcBef>
            </a:pPr>
            <a:r>
              <a:rPr sz="3000" dirty="0">
                <a:latin typeface="Calibri"/>
                <a:cs typeface="Calibri"/>
              </a:rPr>
              <a:t>In </a:t>
            </a:r>
            <a:r>
              <a:rPr sz="3000" spc="-10" dirty="0">
                <a:latin typeface="Calibri"/>
                <a:cs typeface="Calibri"/>
              </a:rPr>
              <a:t>practice: </a:t>
            </a:r>
            <a:r>
              <a:rPr sz="3000" spc="-5" dirty="0">
                <a:latin typeface="Calibri"/>
                <a:cs typeface="Calibri"/>
              </a:rPr>
              <a:t>Common </a:t>
            </a:r>
            <a:r>
              <a:rPr sz="3000" spc="-15" dirty="0">
                <a:latin typeface="Calibri"/>
                <a:cs typeface="Calibri"/>
              </a:rPr>
              <a:t>to </a:t>
            </a:r>
            <a:r>
              <a:rPr sz="3000" spc="-35" dirty="0">
                <a:latin typeface="Calibri"/>
                <a:cs typeface="Calibri"/>
              </a:rPr>
              <a:t>zero </a:t>
            </a:r>
            <a:r>
              <a:rPr sz="3000" spc="-5" dirty="0">
                <a:latin typeface="Calibri"/>
                <a:cs typeface="Calibri"/>
              </a:rPr>
              <a:t>pad </a:t>
            </a:r>
            <a:r>
              <a:rPr sz="3000" dirty="0">
                <a:latin typeface="Calibri"/>
                <a:cs typeface="Calibri"/>
              </a:rPr>
              <a:t>the</a:t>
            </a:r>
            <a:r>
              <a:rPr sz="3000" spc="-150" dirty="0">
                <a:latin typeface="Calibri"/>
                <a:cs typeface="Calibri"/>
              </a:rPr>
              <a:t> </a:t>
            </a:r>
            <a:r>
              <a:rPr sz="3000" spc="-10" dirty="0">
                <a:latin typeface="Calibri"/>
                <a:cs typeface="Calibri"/>
              </a:rPr>
              <a:t>border</a:t>
            </a:r>
            <a:endParaRPr sz="3000">
              <a:latin typeface="Calibri"/>
              <a:cs typeface="Calibri"/>
            </a:endParaRPr>
          </a:p>
        </p:txBody>
      </p:sp>
      <p:sp>
        <p:nvSpPr>
          <p:cNvPr id="3" name="object 3"/>
          <p:cNvSpPr txBox="1"/>
          <p:nvPr/>
        </p:nvSpPr>
        <p:spPr>
          <a:xfrm>
            <a:off x="3372103" y="1935937"/>
            <a:ext cx="5266055" cy="155829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e.g. input</a:t>
            </a:r>
            <a:r>
              <a:rPr sz="2000" spc="-165" dirty="0">
                <a:latin typeface="Arial"/>
                <a:cs typeface="Arial"/>
              </a:rPr>
              <a:t> </a:t>
            </a:r>
            <a:r>
              <a:rPr sz="2000" spc="-5" dirty="0">
                <a:latin typeface="Arial"/>
                <a:cs typeface="Arial"/>
              </a:rPr>
              <a:t>7x7</a:t>
            </a:r>
            <a:endParaRPr sz="2000">
              <a:latin typeface="Arial"/>
              <a:cs typeface="Arial"/>
            </a:endParaRPr>
          </a:p>
          <a:p>
            <a:pPr marL="12700">
              <a:lnSpc>
                <a:spcPct val="100000"/>
              </a:lnSpc>
            </a:pPr>
            <a:r>
              <a:rPr sz="2000" b="1" dirty="0">
                <a:latin typeface="Arial"/>
                <a:cs typeface="Arial"/>
              </a:rPr>
              <a:t>3x3 </a:t>
            </a:r>
            <a:r>
              <a:rPr sz="2000" spc="-20" dirty="0">
                <a:latin typeface="Arial"/>
                <a:cs typeface="Arial"/>
              </a:rPr>
              <a:t>filter, </a:t>
            </a:r>
            <a:r>
              <a:rPr sz="2000" dirty="0">
                <a:latin typeface="Arial"/>
                <a:cs typeface="Arial"/>
              </a:rPr>
              <a:t>applied with </a:t>
            </a:r>
            <a:r>
              <a:rPr sz="2000" b="1" spc="-5" dirty="0">
                <a:latin typeface="Arial"/>
                <a:cs typeface="Arial"/>
              </a:rPr>
              <a:t>stride</a:t>
            </a:r>
            <a:r>
              <a:rPr sz="2000" b="1" spc="-185" dirty="0">
                <a:latin typeface="Arial"/>
                <a:cs typeface="Arial"/>
              </a:rPr>
              <a:t> </a:t>
            </a:r>
            <a:r>
              <a:rPr sz="2000" b="1" dirty="0">
                <a:latin typeface="Arial"/>
                <a:cs typeface="Arial"/>
              </a:rPr>
              <a:t>1</a:t>
            </a:r>
            <a:endParaRPr sz="2000">
              <a:latin typeface="Arial"/>
              <a:cs typeface="Arial"/>
            </a:endParaRPr>
          </a:p>
          <a:p>
            <a:pPr marL="12700">
              <a:lnSpc>
                <a:spcPct val="100000"/>
              </a:lnSpc>
            </a:pPr>
            <a:r>
              <a:rPr sz="2000" b="1" dirty="0">
                <a:latin typeface="Arial"/>
                <a:cs typeface="Arial"/>
              </a:rPr>
              <a:t>pad </a:t>
            </a:r>
            <a:r>
              <a:rPr sz="2000" b="1" spc="-5" dirty="0">
                <a:latin typeface="Arial"/>
                <a:cs typeface="Arial"/>
              </a:rPr>
              <a:t>with </a:t>
            </a:r>
            <a:r>
              <a:rPr sz="2000" b="1" dirty="0">
                <a:latin typeface="Arial"/>
                <a:cs typeface="Arial"/>
              </a:rPr>
              <a:t>1 pixel </a:t>
            </a:r>
            <a:r>
              <a:rPr sz="2000" dirty="0">
                <a:latin typeface="Arial"/>
                <a:cs typeface="Arial"/>
              </a:rPr>
              <a:t>border =&gt; what is the</a:t>
            </a:r>
            <a:r>
              <a:rPr sz="2000" spc="-290" dirty="0">
                <a:latin typeface="Arial"/>
                <a:cs typeface="Arial"/>
              </a:rPr>
              <a:t> </a:t>
            </a:r>
            <a:r>
              <a:rPr sz="2000" spc="-5" dirty="0">
                <a:latin typeface="Arial"/>
                <a:cs typeface="Arial"/>
              </a:rPr>
              <a:t>output?</a:t>
            </a:r>
            <a:endParaRPr sz="2000">
              <a:latin typeface="Arial"/>
              <a:cs typeface="Arial"/>
            </a:endParaRPr>
          </a:p>
          <a:p>
            <a:pPr>
              <a:lnSpc>
                <a:spcPct val="100000"/>
              </a:lnSpc>
              <a:spcBef>
                <a:spcPts val="45"/>
              </a:spcBef>
            </a:pPr>
            <a:endParaRPr sz="2100">
              <a:latin typeface="Arial"/>
              <a:cs typeface="Arial"/>
            </a:endParaRPr>
          </a:p>
          <a:p>
            <a:pPr marL="12700">
              <a:lnSpc>
                <a:spcPct val="100000"/>
              </a:lnSpc>
            </a:pPr>
            <a:r>
              <a:rPr sz="2000" b="1" dirty="0">
                <a:latin typeface="Arial"/>
                <a:cs typeface="Arial"/>
              </a:rPr>
              <a:t>7x7</a:t>
            </a:r>
            <a:r>
              <a:rPr sz="2000" b="1" spc="-105" dirty="0">
                <a:latin typeface="Arial"/>
                <a:cs typeface="Arial"/>
              </a:rPr>
              <a:t> </a:t>
            </a:r>
            <a:r>
              <a:rPr sz="2000" b="1" dirty="0">
                <a:latin typeface="Arial"/>
                <a:cs typeface="Arial"/>
              </a:rPr>
              <a:t>output!</a:t>
            </a:r>
            <a:endParaRPr sz="2000">
              <a:latin typeface="Arial"/>
              <a:cs typeface="Arial"/>
            </a:endParaRPr>
          </a:p>
        </p:txBody>
      </p:sp>
      <p:graphicFrame>
        <p:nvGraphicFramePr>
          <p:cNvPr id="4" name="object 4"/>
          <p:cNvGraphicFramePr>
            <a:graphicFrameLocks noGrp="1"/>
          </p:cNvGraphicFramePr>
          <p:nvPr/>
        </p:nvGraphicFramePr>
        <p:xfrm>
          <a:off x="367868" y="1794954"/>
          <a:ext cx="2680330" cy="3531485"/>
        </p:xfrm>
        <a:graphic>
          <a:graphicData uri="http://schemas.openxmlformats.org/drawingml/2006/table">
            <a:tbl>
              <a:tblPr firstRow="1" bandRow="1">
                <a:tableStyleId>{2D5ABB26-0587-4C30-8999-92F81FD0307C}</a:tableStyleId>
              </a:tblPr>
              <a:tblGrid>
                <a:gridCol w="297815">
                  <a:extLst>
                    <a:ext uri="{9D8B030D-6E8A-4147-A177-3AD203B41FA5}">
                      <a16:colId xmlns:a16="http://schemas.microsoft.com/office/drawing/2014/main" val="20000"/>
                    </a:ext>
                  </a:extLst>
                </a:gridCol>
                <a:gridCol w="297815">
                  <a:extLst>
                    <a:ext uri="{9D8B030D-6E8A-4147-A177-3AD203B41FA5}">
                      <a16:colId xmlns:a16="http://schemas.microsoft.com/office/drawing/2014/main" val="20001"/>
                    </a:ext>
                  </a:extLst>
                </a:gridCol>
                <a:gridCol w="297814">
                  <a:extLst>
                    <a:ext uri="{9D8B030D-6E8A-4147-A177-3AD203B41FA5}">
                      <a16:colId xmlns:a16="http://schemas.microsoft.com/office/drawing/2014/main" val="20002"/>
                    </a:ext>
                  </a:extLst>
                </a:gridCol>
                <a:gridCol w="297815">
                  <a:extLst>
                    <a:ext uri="{9D8B030D-6E8A-4147-A177-3AD203B41FA5}">
                      <a16:colId xmlns:a16="http://schemas.microsoft.com/office/drawing/2014/main" val="20003"/>
                    </a:ext>
                  </a:extLst>
                </a:gridCol>
                <a:gridCol w="297815">
                  <a:extLst>
                    <a:ext uri="{9D8B030D-6E8A-4147-A177-3AD203B41FA5}">
                      <a16:colId xmlns:a16="http://schemas.microsoft.com/office/drawing/2014/main" val="20004"/>
                    </a:ext>
                  </a:extLst>
                </a:gridCol>
                <a:gridCol w="297814">
                  <a:extLst>
                    <a:ext uri="{9D8B030D-6E8A-4147-A177-3AD203B41FA5}">
                      <a16:colId xmlns:a16="http://schemas.microsoft.com/office/drawing/2014/main" val="20005"/>
                    </a:ext>
                  </a:extLst>
                </a:gridCol>
                <a:gridCol w="297814">
                  <a:extLst>
                    <a:ext uri="{9D8B030D-6E8A-4147-A177-3AD203B41FA5}">
                      <a16:colId xmlns:a16="http://schemas.microsoft.com/office/drawing/2014/main" val="20006"/>
                    </a:ext>
                  </a:extLst>
                </a:gridCol>
                <a:gridCol w="297814">
                  <a:extLst>
                    <a:ext uri="{9D8B030D-6E8A-4147-A177-3AD203B41FA5}">
                      <a16:colId xmlns:a16="http://schemas.microsoft.com/office/drawing/2014/main" val="20007"/>
                    </a:ext>
                  </a:extLst>
                </a:gridCol>
                <a:gridCol w="297814">
                  <a:extLst>
                    <a:ext uri="{9D8B030D-6E8A-4147-A177-3AD203B41FA5}">
                      <a16:colId xmlns:a16="http://schemas.microsoft.com/office/drawing/2014/main" val="20008"/>
                    </a:ext>
                  </a:extLst>
                </a:gridCol>
              </a:tblGrid>
              <a:tr h="392303">
                <a:tc>
                  <a:txBody>
                    <a:bodyPr/>
                    <a:lstStyle/>
                    <a:p>
                      <a:pPr marR="13335"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0"/>
                  </a:ext>
                </a:extLst>
              </a:tr>
              <a:tr h="392429">
                <a:tc>
                  <a:txBody>
                    <a:bodyPr/>
                    <a:lstStyle/>
                    <a:p>
                      <a:pPr marR="12700"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1"/>
                  </a:ext>
                </a:extLst>
              </a:tr>
              <a:tr h="392429">
                <a:tc>
                  <a:txBody>
                    <a:bodyPr/>
                    <a:lstStyle/>
                    <a:p>
                      <a:pPr marR="13335"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2"/>
                  </a:ext>
                </a:extLst>
              </a:tr>
              <a:tr h="392430">
                <a:tc>
                  <a:txBody>
                    <a:bodyPr/>
                    <a:lstStyle/>
                    <a:p>
                      <a:pPr marR="13335"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3"/>
                  </a:ext>
                </a:extLst>
              </a:tr>
              <a:tr h="392302">
                <a:tc>
                  <a:txBody>
                    <a:bodyPr/>
                    <a:lstStyle/>
                    <a:p>
                      <a:pPr marR="12700"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4"/>
                  </a:ext>
                </a:extLst>
              </a:tr>
              <a:tr h="392430">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5"/>
                  </a:ext>
                </a:extLst>
              </a:tr>
              <a:tr h="392430">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6"/>
                  </a:ext>
                </a:extLst>
              </a:tr>
              <a:tr h="392429">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7"/>
                  </a:ext>
                </a:extLst>
              </a:tr>
              <a:tr h="392303">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8"/>
                  </a:ext>
                </a:extLst>
              </a:tr>
            </a:tbl>
          </a:graphicData>
        </a:graphic>
      </p:graphicFrame>
      <p:sp>
        <p:nvSpPr>
          <p:cNvPr id="5" name="object 5"/>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40027" y="1152855"/>
            <a:ext cx="6790690" cy="483234"/>
          </a:xfrm>
          <a:prstGeom prst="rect">
            <a:avLst/>
          </a:prstGeom>
        </p:spPr>
        <p:txBody>
          <a:bodyPr vert="horz" wrap="square" lIns="0" tIns="12700" rIns="0" bIns="0" rtlCol="0">
            <a:spAutoFit/>
          </a:bodyPr>
          <a:lstStyle/>
          <a:p>
            <a:pPr marL="12700">
              <a:lnSpc>
                <a:spcPct val="100000"/>
              </a:lnSpc>
              <a:spcBef>
                <a:spcPts val="100"/>
              </a:spcBef>
            </a:pPr>
            <a:r>
              <a:rPr sz="3000" dirty="0">
                <a:latin typeface="Calibri"/>
                <a:cs typeface="Calibri"/>
              </a:rPr>
              <a:t>In </a:t>
            </a:r>
            <a:r>
              <a:rPr sz="3000" spc="-10" dirty="0">
                <a:latin typeface="Calibri"/>
                <a:cs typeface="Calibri"/>
              </a:rPr>
              <a:t>practice: </a:t>
            </a:r>
            <a:r>
              <a:rPr sz="3000" spc="-5" dirty="0">
                <a:latin typeface="Calibri"/>
                <a:cs typeface="Calibri"/>
              </a:rPr>
              <a:t>Common </a:t>
            </a:r>
            <a:r>
              <a:rPr sz="3000" spc="-15" dirty="0">
                <a:latin typeface="Calibri"/>
                <a:cs typeface="Calibri"/>
              </a:rPr>
              <a:t>to </a:t>
            </a:r>
            <a:r>
              <a:rPr sz="3000" spc="-35" dirty="0">
                <a:latin typeface="Calibri"/>
                <a:cs typeface="Calibri"/>
              </a:rPr>
              <a:t>zero </a:t>
            </a:r>
            <a:r>
              <a:rPr sz="3000" spc="-5" dirty="0">
                <a:latin typeface="Calibri"/>
                <a:cs typeface="Calibri"/>
              </a:rPr>
              <a:t>pad </a:t>
            </a:r>
            <a:r>
              <a:rPr sz="3000" dirty="0">
                <a:latin typeface="Calibri"/>
                <a:cs typeface="Calibri"/>
              </a:rPr>
              <a:t>the</a:t>
            </a:r>
            <a:r>
              <a:rPr sz="3000" spc="-150" dirty="0">
                <a:latin typeface="Calibri"/>
                <a:cs typeface="Calibri"/>
              </a:rPr>
              <a:t> </a:t>
            </a:r>
            <a:r>
              <a:rPr sz="3000" spc="-10" dirty="0">
                <a:latin typeface="Calibri"/>
                <a:cs typeface="Calibri"/>
              </a:rPr>
              <a:t>border</a:t>
            </a:r>
            <a:endParaRPr sz="3000">
              <a:latin typeface="Calibri"/>
              <a:cs typeface="Calibri"/>
            </a:endParaRPr>
          </a:p>
        </p:txBody>
      </p:sp>
      <p:sp>
        <p:nvSpPr>
          <p:cNvPr id="3" name="object 3"/>
          <p:cNvSpPr txBox="1"/>
          <p:nvPr/>
        </p:nvSpPr>
        <p:spPr>
          <a:xfrm>
            <a:off x="3369690" y="1935937"/>
            <a:ext cx="5498465" cy="4296410"/>
          </a:xfrm>
          <a:prstGeom prst="rect">
            <a:avLst/>
          </a:prstGeom>
        </p:spPr>
        <p:txBody>
          <a:bodyPr vert="horz" wrap="square" lIns="0" tIns="13335" rIns="0" bIns="0" rtlCol="0">
            <a:spAutoFit/>
          </a:bodyPr>
          <a:lstStyle/>
          <a:p>
            <a:pPr marL="14604">
              <a:lnSpc>
                <a:spcPct val="100000"/>
              </a:lnSpc>
              <a:spcBef>
                <a:spcPts val="105"/>
              </a:spcBef>
            </a:pPr>
            <a:r>
              <a:rPr sz="2000" dirty="0">
                <a:latin typeface="Arial"/>
                <a:cs typeface="Arial"/>
              </a:rPr>
              <a:t>e.g. input</a:t>
            </a:r>
            <a:r>
              <a:rPr sz="2000" spc="-165" dirty="0">
                <a:latin typeface="Arial"/>
                <a:cs typeface="Arial"/>
              </a:rPr>
              <a:t> </a:t>
            </a:r>
            <a:r>
              <a:rPr sz="2000" spc="-5" dirty="0">
                <a:latin typeface="Arial"/>
                <a:cs typeface="Arial"/>
              </a:rPr>
              <a:t>7x7</a:t>
            </a:r>
            <a:endParaRPr sz="2000">
              <a:latin typeface="Arial"/>
              <a:cs typeface="Arial"/>
            </a:endParaRPr>
          </a:p>
          <a:p>
            <a:pPr marL="14604">
              <a:lnSpc>
                <a:spcPct val="100000"/>
              </a:lnSpc>
            </a:pPr>
            <a:r>
              <a:rPr sz="2000" b="1" dirty="0">
                <a:latin typeface="Arial"/>
                <a:cs typeface="Arial"/>
              </a:rPr>
              <a:t>3x3 </a:t>
            </a:r>
            <a:r>
              <a:rPr sz="2000" spc="-20" dirty="0">
                <a:latin typeface="Arial"/>
                <a:cs typeface="Arial"/>
              </a:rPr>
              <a:t>filter, </a:t>
            </a:r>
            <a:r>
              <a:rPr sz="2000" dirty="0">
                <a:latin typeface="Arial"/>
                <a:cs typeface="Arial"/>
              </a:rPr>
              <a:t>applied with </a:t>
            </a:r>
            <a:r>
              <a:rPr sz="2000" b="1" spc="-5" dirty="0">
                <a:latin typeface="Arial"/>
                <a:cs typeface="Arial"/>
              </a:rPr>
              <a:t>stride</a:t>
            </a:r>
            <a:r>
              <a:rPr sz="2000" b="1" spc="-185" dirty="0">
                <a:latin typeface="Arial"/>
                <a:cs typeface="Arial"/>
              </a:rPr>
              <a:t> </a:t>
            </a:r>
            <a:r>
              <a:rPr sz="2000" b="1" dirty="0">
                <a:latin typeface="Arial"/>
                <a:cs typeface="Arial"/>
              </a:rPr>
              <a:t>1</a:t>
            </a:r>
            <a:endParaRPr sz="2000">
              <a:latin typeface="Arial"/>
              <a:cs typeface="Arial"/>
            </a:endParaRPr>
          </a:p>
          <a:p>
            <a:pPr marL="14604">
              <a:lnSpc>
                <a:spcPct val="100000"/>
              </a:lnSpc>
            </a:pPr>
            <a:r>
              <a:rPr sz="2000" b="1" dirty="0">
                <a:latin typeface="Arial"/>
                <a:cs typeface="Arial"/>
              </a:rPr>
              <a:t>pad </a:t>
            </a:r>
            <a:r>
              <a:rPr sz="2000" b="1" spc="-5" dirty="0">
                <a:latin typeface="Arial"/>
                <a:cs typeface="Arial"/>
              </a:rPr>
              <a:t>with </a:t>
            </a:r>
            <a:r>
              <a:rPr sz="2000" b="1" dirty="0">
                <a:latin typeface="Arial"/>
                <a:cs typeface="Arial"/>
              </a:rPr>
              <a:t>1 pixel </a:t>
            </a:r>
            <a:r>
              <a:rPr sz="2000" dirty="0">
                <a:latin typeface="Arial"/>
                <a:cs typeface="Arial"/>
              </a:rPr>
              <a:t>border =&gt; what is the</a:t>
            </a:r>
            <a:r>
              <a:rPr sz="2000" spc="-290" dirty="0">
                <a:latin typeface="Arial"/>
                <a:cs typeface="Arial"/>
              </a:rPr>
              <a:t> </a:t>
            </a:r>
            <a:r>
              <a:rPr sz="2000" spc="-5" dirty="0">
                <a:latin typeface="Arial"/>
                <a:cs typeface="Arial"/>
              </a:rPr>
              <a:t>output?</a:t>
            </a:r>
            <a:endParaRPr sz="2000">
              <a:latin typeface="Arial"/>
              <a:cs typeface="Arial"/>
            </a:endParaRPr>
          </a:p>
          <a:p>
            <a:pPr>
              <a:lnSpc>
                <a:spcPct val="100000"/>
              </a:lnSpc>
              <a:spcBef>
                <a:spcPts val="45"/>
              </a:spcBef>
            </a:pPr>
            <a:endParaRPr sz="2100">
              <a:latin typeface="Arial"/>
              <a:cs typeface="Arial"/>
            </a:endParaRPr>
          </a:p>
          <a:p>
            <a:pPr marL="14604">
              <a:lnSpc>
                <a:spcPct val="100000"/>
              </a:lnSpc>
            </a:pPr>
            <a:r>
              <a:rPr sz="2000" b="1" dirty="0">
                <a:latin typeface="Arial"/>
                <a:cs typeface="Arial"/>
              </a:rPr>
              <a:t>7x7</a:t>
            </a:r>
            <a:r>
              <a:rPr sz="2000" b="1" spc="-105" dirty="0">
                <a:latin typeface="Arial"/>
                <a:cs typeface="Arial"/>
              </a:rPr>
              <a:t> </a:t>
            </a:r>
            <a:r>
              <a:rPr sz="2000" b="1" dirty="0">
                <a:latin typeface="Arial"/>
                <a:cs typeface="Arial"/>
              </a:rPr>
              <a:t>output!</a:t>
            </a:r>
            <a:endParaRPr sz="2000">
              <a:latin typeface="Arial"/>
              <a:cs typeface="Arial"/>
            </a:endParaRPr>
          </a:p>
          <a:p>
            <a:pPr marL="14604" marR="5080">
              <a:lnSpc>
                <a:spcPct val="100000"/>
              </a:lnSpc>
            </a:pPr>
            <a:r>
              <a:rPr sz="2000" dirty="0">
                <a:latin typeface="Arial"/>
                <a:cs typeface="Arial"/>
              </a:rPr>
              <a:t>in </a:t>
            </a:r>
            <a:r>
              <a:rPr sz="2000" spc="-5" dirty="0">
                <a:latin typeface="Arial"/>
                <a:cs typeface="Arial"/>
              </a:rPr>
              <a:t>general, </a:t>
            </a:r>
            <a:r>
              <a:rPr sz="2000" dirty="0">
                <a:latin typeface="Arial"/>
                <a:cs typeface="Arial"/>
              </a:rPr>
              <a:t>common to see CONV layers with  stride 1, </a:t>
            </a:r>
            <a:r>
              <a:rPr sz="2000" spc="-5" dirty="0">
                <a:latin typeface="Arial"/>
                <a:cs typeface="Arial"/>
              </a:rPr>
              <a:t>filters </a:t>
            </a:r>
            <a:r>
              <a:rPr sz="2000" dirty="0">
                <a:latin typeface="Arial"/>
                <a:cs typeface="Arial"/>
              </a:rPr>
              <a:t>of size </a:t>
            </a:r>
            <a:r>
              <a:rPr sz="2000" spc="-60" dirty="0">
                <a:latin typeface="Arial"/>
                <a:cs typeface="Arial"/>
              </a:rPr>
              <a:t>FxF, </a:t>
            </a:r>
            <a:r>
              <a:rPr sz="2000" dirty="0">
                <a:latin typeface="Arial"/>
                <a:cs typeface="Arial"/>
              </a:rPr>
              <a:t>and </a:t>
            </a:r>
            <a:r>
              <a:rPr sz="2000" spc="-5" dirty="0">
                <a:latin typeface="Arial"/>
                <a:cs typeface="Arial"/>
              </a:rPr>
              <a:t>zero-padding</a:t>
            </a:r>
            <a:r>
              <a:rPr sz="2000" spc="-240" dirty="0">
                <a:latin typeface="Arial"/>
                <a:cs typeface="Arial"/>
              </a:rPr>
              <a:t> </a:t>
            </a:r>
            <a:r>
              <a:rPr sz="2000" dirty="0">
                <a:latin typeface="Arial"/>
                <a:cs typeface="Arial"/>
              </a:rPr>
              <a:t>with  </a:t>
            </a:r>
            <a:r>
              <a:rPr sz="2000" spc="-5" dirty="0">
                <a:latin typeface="Arial"/>
                <a:cs typeface="Arial"/>
              </a:rPr>
              <a:t>(F-1)/2. </a:t>
            </a:r>
            <a:r>
              <a:rPr sz="2000" dirty="0">
                <a:latin typeface="Arial"/>
                <a:cs typeface="Arial"/>
              </a:rPr>
              <a:t>(will preserve size</a:t>
            </a:r>
            <a:r>
              <a:rPr sz="2000" spc="-165" dirty="0">
                <a:latin typeface="Arial"/>
                <a:cs typeface="Arial"/>
              </a:rPr>
              <a:t> </a:t>
            </a:r>
            <a:r>
              <a:rPr sz="2000" dirty="0">
                <a:latin typeface="Arial"/>
                <a:cs typeface="Arial"/>
              </a:rPr>
              <a:t>spatially)</a:t>
            </a:r>
            <a:endParaRPr sz="2000">
              <a:latin typeface="Arial"/>
              <a:cs typeface="Arial"/>
            </a:endParaRPr>
          </a:p>
          <a:p>
            <a:pPr marL="507365" marR="2228850" indent="-492759" algn="just">
              <a:lnSpc>
                <a:spcPct val="100000"/>
              </a:lnSpc>
              <a:spcBef>
                <a:spcPts val="5"/>
              </a:spcBef>
            </a:pPr>
            <a:r>
              <a:rPr sz="2000" spc="-10" dirty="0">
                <a:solidFill>
                  <a:srgbClr val="0000FF"/>
                </a:solidFill>
                <a:latin typeface="Arial"/>
                <a:cs typeface="Arial"/>
              </a:rPr>
              <a:t>e.g. </a:t>
            </a:r>
            <a:r>
              <a:rPr sz="2000" dirty="0">
                <a:solidFill>
                  <a:srgbClr val="0000FF"/>
                </a:solidFill>
                <a:latin typeface="Arial"/>
                <a:cs typeface="Arial"/>
              </a:rPr>
              <a:t>F = 3 </a:t>
            </a:r>
            <a:r>
              <a:rPr sz="2000" spc="-5" dirty="0">
                <a:solidFill>
                  <a:srgbClr val="0000FF"/>
                </a:solidFill>
                <a:latin typeface="Arial"/>
                <a:cs typeface="Arial"/>
              </a:rPr>
              <a:t>=&gt; </a:t>
            </a:r>
            <a:r>
              <a:rPr sz="2000" spc="-10" dirty="0">
                <a:solidFill>
                  <a:srgbClr val="0000FF"/>
                </a:solidFill>
                <a:latin typeface="Arial"/>
                <a:cs typeface="Arial"/>
              </a:rPr>
              <a:t>zero </a:t>
            </a:r>
            <a:r>
              <a:rPr sz="2000" spc="-5" dirty="0">
                <a:solidFill>
                  <a:srgbClr val="0000FF"/>
                </a:solidFill>
                <a:latin typeface="Arial"/>
                <a:cs typeface="Arial"/>
              </a:rPr>
              <a:t>pad </a:t>
            </a:r>
            <a:r>
              <a:rPr sz="2000" spc="-10" dirty="0">
                <a:solidFill>
                  <a:srgbClr val="0000FF"/>
                </a:solidFill>
                <a:latin typeface="Arial"/>
                <a:cs typeface="Arial"/>
              </a:rPr>
              <a:t>with </a:t>
            </a:r>
            <a:r>
              <a:rPr sz="2000" dirty="0">
                <a:solidFill>
                  <a:srgbClr val="0000FF"/>
                </a:solidFill>
                <a:latin typeface="Arial"/>
                <a:cs typeface="Arial"/>
              </a:rPr>
              <a:t>1  F = 5 </a:t>
            </a:r>
            <a:r>
              <a:rPr sz="2000" spc="-10" dirty="0">
                <a:solidFill>
                  <a:srgbClr val="0000FF"/>
                </a:solidFill>
                <a:latin typeface="Arial"/>
                <a:cs typeface="Arial"/>
              </a:rPr>
              <a:t>=&gt; zero </a:t>
            </a:r>
            <a:r>
              <a:rPr sz="2000" dirty="0">
                <a:solidFill>
                  <a:srgbClr val="0000FF"/>
                </a:solidFill>
                <a:latin typeface="Arial"/>
                <a:cs typeface="Arial"/>
              </a:rPr>
              <a:t>pad </a:t>
            </a:r>
            <a:r>
              <a:rPr sz="2000" spc="-5" dirty="0">
                <a:solidFill>
                  <a:srgbClr val="0000FF"/>
                </a:solidFill>
                <a:latin typeface="Arial"/>
                <a:cs typeface="Arial"/>
              </a:rPr>
              <a:t>with </a:t>
            </a:r>
            <a:r>
              <a:rPr sz="2000" dirty="0">
                <a:solidFill>
                  <a:srgbClr val="0000FF"/>
                </a:solidFill>
                <a:latin typeface="Arial"/>
                <a:cs typeface="Arial"/>
              </a:rPr>
              <a:t>2  F = 7 =&gt; zero pad with</a:t>
            </a:r>
            <a:r>
              <a:rPr sz="2000" spc="-320" dirty="0">
                <a:solidFill>
                  <a:srgbClr val="0000FF"/>
                </a:solidFill>
                <a:latin typeface="Arial"/>
                <a:cs typeface="Arial"/>
              </a:rPr>
              <a:t> </a:t>
            </a:r>
            <a:r>
              <a:rPr sz="2000" dirty="0">
                <a:solidFill>
                  <a:srgbClr val="0000FF"/>
                </a:solidFill>
                <a:latin typeface="Arial"/>
                <a:cs typeface="Arial"/>
              </a:rPr>
              <a:t>3</a:t>
            </a:r>
            <a:endParaRPr sz="2000">
              <a:latin typeface="Arial"/>
              <a:cs typeface="Arial"/>
            </a:endParaRPr>
          </a:p>
          <a:p>
            <a:pPr>
              <a:lnSpc>
                <a:spcPct val="100000"/>
              </a:lnSpc>
            </a:pPr>
            <a:endParaRPr sz="2200">
              <a:latin typeface="Arial"/>
              <a:cs typeface="Arial"/>
            </a:endParaRPr>
          </a:p>
          <a:p>
            <a:pPr marL="12700">
              <a:lnSpc>
                <a:spcPct val="100000"/>
              </a:lnSpc>
              <a:spcBef>
                <a:spcPts val="1745"/>
              </a:spcBef>
            </a:pPr>
            <a:r>
              <a:rPr sz="2400" b="1" spc="-5" dirty="0">
                <a:latin typeface="Arial"/>
                <a:cs typeface="Arial"/>
              </a:rPr>
              <a:t>(N </a:t>
            </a:r>
            <a:r>
              <a:rPr sz="2400" b="1" dirty="0">
                <a:latin typeface="Arial"/>
                <a:cs typeface="Arial"/>
              </a:rPr>
              <a:t>+ </a:t>
            </a:r>
            <a:r>
              <a:rPr sz="2400" b="1" spc="-5" dirty="0">
                <a:solidFill>
                  <a:srgbClr val="FF0000"/>
                </a:solidFill>
                <a:latin typeface="Arial"/>
                <a:cs typeface="Arial"/>
              </a:rPr>
              <a:t>2*padding </a:t>
            </a:r>
            <a:r>
              <a:rPr sz="2400" b="1" dirty="0">
                <a:latin typeface="Arial"/>
                <a:cs typeface="Arial"/>
              </a:rPr>
              <a:t>- F) / stride +</a:t>
            </a:r>
            <a:r>
              <a:rPr sz="2400" b="1" spc="-270" dirty="0">
                <a:latin typeface="Arial"/>
                <a:cs typeface="Arial"/>
              </a:rPr>
              <a:t> </a:t>
            </a:r>
            <a:r>
              <a:rPr sz="2400" b="1" spc="-5" dirty="0">
                <a:latin typeface="Arial"/>
                <a:cs typeface="Arial"/>
              </a:rPr>
              <a:t>1</a:t>
            </a:r>
            <a:endParaRPr sz="2400">
              <a:latin typeface="Arial"/>
              <a:cs typeface="Arial"/>
            </a:endParaRPr>
          </a:p>
        </p:txBody>
      </p:sp>
      <p:graphicFrame>
        <p:nvGraphicFramePr>
          <p:cNvPr id="4" name="object 4"/>
          <p:cNvGraphicFramePr>
            <a:graphicFrameLocks noGrp="1"/>
          </p:cNvGraphicFramePr>
          <p:nvPr/>
        </p:nvGraphicFramePr>
        <p:xfrm>
          <a:off x="367868" y="1794954"/>
          <a:ext cx="2680330" cy="3531485"/>
        </p:xfrm>
        <a:graphic>
          <a:graphicData uri="http://schemas.openxmlformats.org/drawingml/2006/table">
            <a:tbl>
              <a:tblPr firstRow="1" bandRow="1">
                <a:tableStyleId>{2D5ABB26-0587-4C30-8999-92F81FD0307C}</a:tableStyleId>
              </a:tblPr>
              <a:tblGrid>
                <a:gridCol w="297815">
                  <a:extLst>
                    <a:ext uri="{9D8B030D-6E8A-4147-A177-3AD203B41FA5}">
                      <a16:colId xmlns:a16="http://schemas.microsoft.com/office/drawing/2014/main" val="20000"/>
                    </a:ext>
                  </a:extLst>
                </a:gridCol>
                <a:gridCol w="297815">
                  <a:extLst>
                    <a:ext uri="{9D8B030D-6E8A-4147-A177-3AD203B41FA5}">
                      <a16:colId xmlns:a16="http://schemas.microsoft.com/office/drawing/2014/main" val="20001"/>
                    </a:ext>
                  </a:extLst>
                </a:gridCol>
                <a:gridCol w="297814">
                  <a:extLst>
                    <a:ext uri="{9D8B030D-6E8A-4147-A177-3AD203B41FA5}">
                      <a16:colId xmlns:a16="http://schemas.microsoft.com/office/drawing/2014/main" val="20002"/>
                    </a:ext>
                  </a:extLst>
                </a:gridCol>
                <a:gridCol w="297815">
                  <a:extLst>
                    <a:ext uri="{9D8B030D-6E8A-4147-A177-3AD203B41FA5}">
                      <a16:colId xmlns:a16="http://schemas.microsoft.com/office/drawing/2014/main" val="20003"/>
                    </a:ext>
                  </a:extLst>
                </a:gridCol>
                <a:gridCol w="297815">
                  <a:extLst>
                    <a:ext uri="{9D8B030D-6E8A-4147-A177-3AD203B41FA5}">
                      <a16:colId xmlns:a16="http://schemas.microsoft.com/office/drawing/2014/main" val="20004"/>
                    </a:ext>
                  </a:extLst>
                </a:gridCol>
                <a:gridCol w="297814">
                  <a:extLst>
                    <a:ext uri="{9D8B030D-6E8A-4147-A177-3AD203B41FA5}">
                      <a16:colId xmlns:a16="http://schemas.microsoft.com/office/drawing/2014/main" val="20005"/>
                    </a:ext>
                  </a:extLst>
                </a:gridCol>
                <a:gridCol w="297814">
                  <a:extLst>
                    <a:ext uri="{9D8B030D-6E8A-4147-A177-3AD203B41FA5}">
                      <a16:colId xmlns:a16="http://schemas.microsoft.com/office/drawing/2014/main" val="20006"/>
                    </a:ext>
                  </a:extLst>
                </a:gridCol>
                <a:gridCol w="297814">
                  <a:extLst>
                    <a:ext uri="{9D8B030D-6E8A-4147-A177-3AD203B41FA5}">
                      <a16:colId xmlns:a16="http://schemas.microsoft.com/office/drawing/2014/main" val="20007"/>
                    </a:ext>
                  </a:extLst>
                </a:gridCol>
                <a:gridCol w="297814">
                  <a:extLst>
                    <a:ext uri="{9D8B030D-6E8A-4147-A177-3AD203B41FA5}">
                      <a16:colId xmlns:a16="http://schemas.microsoft.com/office/drawing/2014/main" val="20008"/>
                    </a:ext>
                  </a:extLst>
                </a:gridCol>
              </a:tblGrid>
              <a:tr h="392303">
                <a:tc>
                  <a:txBody>
                    <a:bodyPr/>
                    <a:lstStyle/>
                    <a:p>
                      <a:pPr marR="13335"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marL="80645">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0"/>
                  </a:ext>
                </a:extLst>
              </a:tr>
              <a:tr h="392429">
                <a:tc>
                  <a:txBody>
                    <a:bodyPr/>
                    <a:lstStyle/>
                    <a:p>
                      <a:pPr marR="12700"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1"/>
                  </a:ext>
                </a:extLst>
              </a:tr>
              <a:tr h="392429">
                <a:tc>
                  <a:txBody>
                    <a:bodyPr/>
                    <a:lstStyle/>
                    <a:p>
                      <a:pPr marR="13335"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E9D2"/>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2"/>
                  </a:ext>
                </a:extLst>
              </a:tr>
              <a:tr h="392430">
                <a:tc>
                  <a:txBody>
                    <a:bodyPr/>
                    <a:lstStyle/>
                    <a:p>
                      <a:pPr marR="13335"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3"/>
                  </a:ext>
                </a:extLst>
              </a:tr>
              <a:tr h="392302">
                <a:tc>
                  <a:txBody>
                    <a:bodyPr/>
                    <a:lstStyle/>
                    <a:p>
                      <a:pPr marR="12700" algn="ctr">
                        <a:lnSpc>
                          <a:spcPts val="1639"/>
                        </a:lnSpc>
                      </a:pPr>
                      <a:r>
                        <a:rPr sz="1400" dirty="0">
                          <a:latin typeface="Arial"/>
                          <a:cs typeface="Arial"/>
                        </a:rPr>
                        <a:t>0</a:t>
                      </a:r>
                      <a:endParaRPr sz="14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4"/>
                  </a:ext>
                </a:extLst>
              </a:tr>
              <a:tr h="392430">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5"/>
                  </a:ext>
                </a:extLst>
              </a:tr>
              <a:tr h="392430">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6"/>
                  </a:ext>
                </a:extLst>
              </a:tr>
              <a:tr h="392429">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7"/>
                  </a:ext>
                </a:extLst>
              </a:tr>
              <a:tr h="392303">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7D7D7"/>
                    </a:solidFill>
                  </a:tcPr>
                </a:tc>
                <a:extLst>
                  <a:ext uri="{0D108BD9-81ED-4DB2-BD59-A6C34878D82A}">
                    <a16:rowId xmlns:a16="http://schemas.microsoft.com/office/drawing/2014/main" val="10008"/>
                  </a:ext>
                </a:extLst>
              </a:tr>
            </a:tbl>
          </a:graphicData>
        </a:graphic>
      </p:graphicFrame>
      <p:sp>
        <p:nvSpPr>
          <p:cNvPr id="5" name="object 5"/>
          <p:cNvSpPr txBox="1">
            <a:spLocks noGrp="1"/>
          </p:cNvSpPr>
          <p:nvPr>
            <p:ph type="title"/>
          </p:nvPr>
        </p:nvSpPr>
        <p:spPr>
          <a:xfrm>
            <a:off x="212547" y="175005"/>
            <a:ext cx="518160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Convolutions: </a:t>
            </a:r>
            <a:r>
              <a:rPr sz="3600" spc="-5" dirty="0">
                <a:latin typeface="Arial"/>
                <a:cs typeface="Arial"/>
              </a:rPr>
              <a:t>More</a:t>
            </a:r>
            <a:r>
              <a:rPr sz="3600" spc="-80" dirty="0">
                <a:latin typeface="Arial"/>
                <a:cs typeface="Arial"/>
              </a:rPr>
              <a:t> </a:t>
            </a:r>
            <a:r>
              <a:rPr sz="3600" spc="-5" dirty="0">
                <a:latin typeface="Arial"/>
                <a:cs typeface="Arial"/>
              </a:rPr>
              <a:t>detail</a:t>
            </a:r>
            <a:endParaRPr sz="3600">
              <a:latin typeface="Arial"/>
              <a:cs typeface="Aria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5336" y="1114171"/>
            <a:ext cx="5465445" cy="2974975"/>
          </a:xfrm>
          <a:prstGeom prst="rect">
            <a:avLst/>
          </a:prstGeom>
        </p:spPr>
        <p:txBody>
          <a:bodyPr vert="horz" wrap="square" lIns="0" tIns="12700" rIns="0" bIns="0" rtlCol="0">
            <a:spAutoFit/>
          </a:bodyPr>
          <a:lstStyle/>
          <a:p>
            <a:pPr marL="73660">
              <a:lnSpc>
                <a:spcPct val="100000"/>
              </a:lnSpc>
              <a:spcBef>
                <a:spcPts val="100"/>
              </a:spcBef>
            </a:pPr>
            <a:r>
              <a:rPr sz="3000" spc="-5" dirty="0">
                <a:latin typeface="Arial"/>
                <a:cs typeface="Arial"/>
              </a:rPr>
              <a:t>Examples</a:t>
            </a:r>
            <a:r>
              <a:rPr sz="3000" spc="-95" dirty="0">
                <a:latin typeface="Arial"/>
                <a:cs typeface="Arial"/>
              </a:rPr>
              <a:t> </a:t>
            </a:r>
            <a:r>
              <a:rPr sz="3000" dirty="0">
                <a:latin typeface="Arial"/>
                <a:cs typeface="Arial"/>
              </a:rPr>
              <a:t>time:</a:t>
            </a:r>
            <a:endParaRPr sz="3000">
              <a:latin typeface="Arial"/>
              <a:cs typeface="Arial"/>
            </a:endParaRPr>
          </a:p>
          <a:p>
            <a:pPr>
              <a:lnSpc>
                <a:spcPct val="100000"/>
              </a:lnSpc>
              <a:spcBef>
                <a:spcPts val="40"/>
              </a:spcBef>
            </a:pPr>
            <a:endParaRPr sz="4400">
              <a:latin typeface="Arial"/>
              <a:cs typeface="Arial"/>
            </a:endParaRPr>
          </a:p>
          <a:p>
            <a:pPr marL="12700">
              <a:lnSpc>
                <a:spcPct val="100000"/>
              </a:lnSpc>
            </a:pPr>
            <a:r>
              <a:rPr sz="3000" spc="-5" dirty="0">
                <a:latin typeface="Arial"/>
                <a:cs typeface="Arial"/>
              </a:rPr>
              <a:t>Input volume:</a:t>
            </a:r>
            <a:r>
              <a:rPr sz="3000" spc="-85" dirty="0">
                <a:latin typeface="Arial"/>
                <a:cs typeface="Arial"/>
              </a:rPr>
              <a:t> </a:t>
            </a:r>
            <a:r>
              <a:rPr sz="3000" b="1" spc="-5" dirty="0">
                <a:latin typeface="Arial"/>
                <a:cs typeface="Arial"/>
              </a:rPr>
              <a:t>32x32x3</a:t>
            </a:r>
            <a:endParaRPr sz="3000">
              <a:latin typeface="Arial"/>
              <a:cs typeface="Arial"/>
            </a:endParaRPr>
          </a:p>
          <a:p>
            <a:pPr marL="12700">
              <a:lnSpc>
                <a:spcPct val="100000"/>
              </a:lnSpc>
            </a:pPr>
            <a:r>
              <a:rPr sz="3000" spc="-5" dirty="0">
                <a:latin typeface="Arial"/>
                <a:cs typeface="Arial"/>
              </a:rPr>
              <a:t>10 5x5 </a:t>
            </a:r>
            <a:r>
              <a:rPr sz="3000" dirty="0">
                <a:latin typeface="Arial"/>
                <a:cs typeface="Arial"/>
              </a:rPr>
              <a:t>filters with </a:t>
            </a:r>
            <a:r>
              <a:rPr sz="3000" spc="-5" dirty="0">
                <a:latin typeface="Arial"/>
                <a:cs typeface="Arial"/>
              </a:rPr>
              <a:t>stride </a:t>
            </a:r>
            <a:r>
              <a:rPr sz="3000" dirty="0">
                <a:latin typeface="Arial"/>
                <a:cs typeface="Arial"/>
              </a:rPr>
              <a:t>1, </a:t>
            </a:r>
            <a:r>
              <a:rPr sz="3000" spc="-5" dirty="0">
                <a:latin typeface="Arial"/>
                <a:cs typeface="Arial"/>
              </a:rPr>
              <a:t>pad</a:t>
            </a:r>
            <a:r>
              <a:rPr sz="3000" spc="-220" dirty="0">
                <a:latin typeface="Arial"/>
                <a:cs typeface="Arial"/>
              </a:rPr>
              <a:t> </a:t>
            </a:r>
            <a:r>
              <a:rPr sz="3000" spc="-5" dirty="0">
                <a:latin typeface="Arial"/>
                <a:cs typeface="Arial"/>
              </a:rPr>
              <a:t>2</a:t>
            </a:r>
            <a:endParaRPr sz="3000">
              <a:latin typeface="Arial"/>
              <a:cs typeface="Arial"/>
            </a:endParaRPr>
          </a:p>
          <a:p>
            <a:pPr>
              <a:lnSpc>
                <a:spcPct val="100000"/>
              </a:lnSpc>
              <a:spcBef>
                <a:spcPts val="45"/>
              </a:spcBef>
            </a:pPr>
            <a:endParaRPr sz="3200">
              <a:latin typeface="Arial"/>
              <a:cs typeface="Arial"/>
            </a:endParaRPr>
          </a:p>
          <a:p>
            <a:pPr marL="12700">
              <a:lnSpc>
                <a:spcPct val="100000"/>
              </a:lnSpc>
            </a:pPr>
            <a:r>
              <a:rPr sz="3000" spc="-5" dirty="0">
                <a:latin typeface="Arial"/>
                <a:cs typeface="Arial"/>
              </a:rPr>
              <a:t>Output volume </a:t>
            </a:r>
            <a:r>
              <a:rPr sz="3000" dirty="0">
                <a:latin typeface="Arial"/>
                <a:cs typeface="Arial"/>
              </a:rPr>
              <a:t>size:</a:t>
            </a:r>
            <a:r>
              <a:rPr sz="3000" spc="-120" dirty="0">
                <a:latin typeface="Arial"/>
                <a:cs typeface="Arial"/>
              </a:rPr>
              <a:t> </a:t>
            </a:r>
            <a:r>
              <a:rPr sz="3000" spc="-5" dirty="0">
                <a:latin typeface="Arial"/>
                <a:cs typeface="Arial"/>
              </a:rPr>
              <a:t>?</a:t>
            </a:r>
            <a:endParaRPr sz="3000">
              <a:latin typeface="Arial"/>
              <a:cs typeface="Arial"/>
            </a:endParaRPr>
          </a:p>
        </p:txBody>
      </p:sp>
      <p:grpSp>
        <p:nvGrpSpPr>
          <p:cNvPr id="3" name="object 3"/>
          <p:cNvGrpSpPr/>
          <p:nvPr/>
        </p:nvGrpSpPr>
        <p:grpSpPr>
          <a:xfrm>
            <a:off x="6554723" y="987552"/>
            <a:ext cx="732790" cy="2075814"/>
            <a:chOff x="6554723" y="987552"/>
            <a:chExt cx="732790" cy="2075814"/>
          </a:xfrm>
        </p:grpSpPr>
        <p:sp>
          <p:nvSpPr>
            <p:cNvPr id="4" name="object 4"/>
            <p:cNvSpPr/>
            <p:nvPr/>
          </p:nvSpPr>
          <p:spPr>
            <a:xfrm>
              <a:off x="6563867" y="1551432"/>
              <a:ext cx="160020" cy="1503045"/>
            </a:xfrm>
            <a:custGeom>
              <a:avLst/>
              <a:gdLst/>
              <a:ahLst/>
              <a:cxnLst/>
              <a:rect l="l" t="t" r="r" b="b"/>
              <a:pathLst>
                <a:path w="160020" h="1503045">
                  <a:moveTo>
                    <a:pt x="159664" y="0"/>
                  </a:moveTo>
                  <a:lnTo>
                    <a:pt x="0" y="0"/>
                  </a:lnTo>
                  <a:lnTo>
                    <a:pt x="0" y="1502664"/>
                  </a:lnTo>
                  <a:lnTo>
                    <a:pt x="159664" y="1502664"/>
                  </a:lnTo>
                  <a:lnTo>
                    <a:pt x="159664" y="0"/>
                  </a:lnTo>
                  <a:close/>
                </a:path>
              </a:pathLst>
            </a:custGeom>
            <a:solidFill>
              <a:srgbClr val="F4CCCC">
                <a:alpha val="51763"/>
              </a:srgbClr>
            </a:solidFill>
          </p:spPr>
          <p:txBody>
            <a:bodyPr wrap="square" lIns="0" tIns="0" rIns="0" bIns="0" rtlCol="0"/>
            <a:lstStyle/>
            <a:p>
              <a:endParaRPr/>
            </a:p>
          </p:txBody>
        </p:sp>
        <p:sp>
          <p:nvSpPr>
            <p:cNvPr id="5" name="object 5"/>
            <p:cNvSpPr/>
            <p:nvPr/>
          </p:nvSpPr>
          <p:spPr>
            <a:xfrm>
              <a:off x="6563867" y="996696"/>
              <a:ext cx="714375" cy="2057400"/>
            </a:xfrm>
            <a:custGeom>
              <a:avLst/>
              <a:gdLst/>
              <a:ahLst/>
              <a:cxnLst/>
              <a:rect l="l" t="t" r="r" b="b"/>
              <a:pathLst>
                <a:path w="714375" h="2057400">
                  <a:moveTo>
                    <a:pt x="0" y="554354"/>
                  </a:moveTo>
                  <a:lnTo>
                    <a:pt x="555243" y="0"/>
                  </a:lnTo>
                  <a:lnTo>
                    <a:pt x="714375" y="0"/>
                  </a:lnTo>
                  <a:lnTo>
                    <a:pt x="714375" y="1503044"/>
                  </a:lnTo>
                  <a:lnTo>
                    <a:pt x="159257" y="2057400"/>
                  </a:lnTo>
                  <a:lnTo>
                    <a:pt x="0" y="2057400"/>
                  </a:lnTo>
                  <a:lnTo>
                    <a:pt x="0" y="554354"/>
                  </a:lnTo>
                  <a:close/>
                </a:path>
                <a:path w="714375" h="2057400">
                  <a:moveTo>
                    <a:pt x="0" y="554101"/>
                  </a:moveTo>
                  <a:lnTo>
                    <a:pt x="159257" y="554101"/>
                  </a:lnTo>
                  <a:lnTo>
                    <a:pt x="714375" y="0"/>
                  </a:lnTo>
                </a:path>
                <a:path w="714375" h="2057400">
                  <a:moveTo>
                    <a:pt x="160020" y="554736"/>
                  </a:moveTo>
                  <a:lnTo>
                    <a:pt x="160020" y="2057400"/>
                  </a:lnTo>
                </a:path>
              </a:pathLst>
            </a:custGeom>
            <a:ln w="18288">
              <a:solidFill>
                <a:srgbClr val="000000"/>
              </a:solidFill>
            </a:ln>
          </p:spPr>
          <p:txBody>
            <a:bodyPr wrap="square" lIns="0" tIns="0" rIns="0" bIns="0" rtlCol="0"/>
            <a:lstStyle/>
            <a:p>
              <a:endParaRPr/>
            </a:p>
          </p:txBody>
        </p:sp>
      </p:grpSp>
      <p:sp>
        <p:nvSpPr>
          <p:cNvPr id="6" name="object 6"/>
          <p:cNvSpPr/>
          <p:nvPr/>
        </p:nvSpPr>
        <p:spPr>
          <a:xfrm>
            <a:off x="7385304" y="1935479"/>
            <a:ext cx="723265" cy="31750"/>
          </a:xfrm>
          <a:custGeom>
            <a:avLst/>
            <a:gdLst/>
            <a:ahLst/>
            <a:cxnLst/>
            <a:rect l="l" t="t" r="r" b="b"/>
            <a:pathLst>
              <a:path w="723265" h="31750">
                <a:moveTo>
                  <a:pt x="0" y="15240"/>
                </a:moveTo>
                <a:lnTo>
                  <a:pt x="679323" y="15240"/>
                </a:lnTo>
              </a:path>
              <a:path w="723265" h="31750">
                <a:moveTo>
                  <a:pt x="679703" y="31750"/>
                </a:moveTo>
                <a:lnTo>
                  <a:pt x="723265" y="15875"/>
                </a:lnTo>
                <a:lnTo>
                  <a:pt x="679703" y="0"/>
                </a:lnTo>
                <a:lnTo>
                  <a:pt x="679703" y="31750"/>
                </a:lnTo>
                <a:close/>
              </a:path>
            </a:pathLst>
          </a:custGeom>
          <a:ln w="9144">
            <a:solidFill>
              <a:srgbClr val="666666"/>
            </a:solidFill>
          </a:ln>
        </p:spPr>
        <p:txBody>
          <a:bodyPr wrap="square" lIns="0" tIns="0" rIns="0" bIns="0" rtlCol="0"/>
          <a:lstStyle/>
          <a:p>
            <a:endParaRPr/>
          </a:p>
        </p:txBody>
      </p:sp>
      <p:grpSp>
        <p:nvGrpSpPr>
          <p:cNvPr id="7" name="object 7"/>
          <p:cNvGrpSpPr/>
          <p:nvPr/>
        </p:nvGrpSpPr>
        <p:grpSpPr>
          <a:xfrm>
            <a:off x="8278368" y="987552"/>
            <a:ext cx="732790" cy="2075814"/>
            <a:chOff x="8278368" y="987552"/>
            <a:chExt cx="732790" cy="2075814"/>
          </a:xfrm>
        </p:grpSpPr>
        <p:sp>
          <p:nvSpPr>
            <p:cNvPr id="8" name="object 8"/>
            <p:cNvSpPr/>
            <p:nvPr/>
          </p:nvSpPr>
          <p:spPr>
            <a:xfrm>
              <a:off x="8287512" y="1551432"/>
              <a:ext cx="160020" cy="1503045"/>
            </a:xfrm>
            <a:custGeom>
              <a:avLst/>
              <a:gdLst/>
              <a:ahLst/>
              <a:cxnLst/>
              <a:rect l="l" t="t" r="r" b="b"/>
              <a:pathLst>
                <a:path w="160020" h="1503045">
                  <a:moveTo>
                    <a:pt x="159639" y="0"/>
                  </a:moveTo>
                  <a:lnTo>
                    <a:pt x="0" y="0"/>
                  </a:lnTo>
                  <a:lnTo>
                    <a:pt x="0" y="1502664"/>
                  </a:lnTo>
                  <a:lnTo>
                    <a:pt x="159639" y="1502664"/>
                  </a:lnTo>
                  <a:lnTo>
                    <a:pt x="159639" y="0"/>
                  </a:lnTo>
                  <a:close/>
                </a:path>
              </a:pathLst>
            </a:custGeom>
            <a:solidFill>
              <a:srgbClr val="C7DAF7"/>
            </a:solidFill>
          </p:spPr>
          <p:txBody>
            <a:bodyPr wrap="square" lIns="0" tIns="0" rIns="0" bIns="0" rtlCol="0"/>
            <a:lstStyle/>
            <a:p>
              <a:endParaRPr/>
            </a:p>
          </p:txBody>
        </p:sp>
        <p:sp>
          <p:nvSpPr>
            <p:cNvPr id="9" name="object 9"/>
            <p:cNvSpPr/>
            <p:nvPr/>
          </p:nvSpPr>
          <p:spPr>
            <a:xfrm>
              <a:off x="8287512" y="996696"/>
              <a:ext cx="714375" cy="2057400"/>
            </a:xfrm>
            <a:custGeom>
              <a:avLst/>
              <a:gdLst/>
              <a:ahLst/>
              <a:cxnLst/>
              <a:rect l="l" t="t" r="r" b="b"/>
              <a:pathLst>
                <a:path w="714375" h="2057400">
                  <a:moveTo>
                    <a:pt x="0" y="554354"/>
                  </a:moveTo>
                  <a:lnTo>
                    <a:pt x="555117" y="0"/>
                  </a:lnTo>
                  <a:lnTo>
                    <a:pt x="714375" y="0"/>
                  </a:lnTo>
                  <a:lnTo>
                    <a:pt x="714375" y="1503044"/>
                  </a:lnTo>
                  <a:lnTo>
                    <a:pt x="159258" y="2057400"/>
                  </a:lnTo>
                  <a:lnTo>
                    <a:pt x="0" y="2057400"/>
                  </a:lnTo>
                  <a:lnTo>
                    <a:pt x="0" y="554354"/>
                  </a:lnTo>
                  <a:close/>
                </a:path>
                <a:path w="714375" h="2057400">
                  <a:moveTo>
                    <a:pt x="0" y="554101"/>
                  </a:moveTo>
                  <a:lnTo>
                    <a:pt x="159258" y="554101"/>
                  </a:lnTo>
                  <a:lnTo>
                    <a:pt x="714375" y="0"/>
                  </a:lnTo>
                </a:path>
                <a:path w="714375" h="2057400">
                  <a:moveTo>
                    <a:pt x="160020" y="554736"/>
                  </a:moveTo>
                  <a:lnTo>
                    <a:pt x="160020" y="2057400"/>
                  </a:lnTo>
                </a:path>
              </a:pathLst>
            </a:custGeom>
            <a:ln w="18288">
              <a:solidFill>
                <a:srgbClr val="000000"/>
              </a:solidFill>
            </a:ln>
          </p:spPr>
          <p:txBody>
            <a:bodyPr wrap="square" lIns="0" tIns="0" rIns="0" bIns="0" rtlCol="0"/>
            <a:lstStyle/>
            <a:p>
              <a:endParaRPr/>
            </a:p>
          </p:txBody>
        </p:sp>
      </p:grpSp>
      <p:sp>
        <p:nvSpPr>
          <p:cNvPr id="10" name="object 10"/>
          <p:cNvSpPr txBox="1">
            <a:spLocks noGrp="1"/>
          </p:cNvSpPr>
          <p:nvPr>
            <p:ph type="title"/>
          </p:nvPr>
        </p:nvSpPr>
        <p:spPr>
          <a:xfrm>
            <a:off x="303987" y="203961"/>
            <a:ext cx="4852035" cy="574040"/>
          </a:xfrm>
          <a:prstGeom prst="rect">
            <a:avLst/>
          </a:prstGeom>
        </p:spPr>
        <p:txBody>
          <a:bodyPr vert="horz" wrap="square" lIns="0" tIns="12700" rIns="0" bIns="0" rtlCol="0">
            <a:spAutoFit/>
          </a:bodyPr>
          <a:lstStyle/>
          <a:p>
            <a:pPr marL="12700">
              <a:lnSpc>
                <a:spcPct val="100000"/>
              </a:lnSpc>
              <a:spcBef>
                <a:spcPts val="100"/>
              </a:spcBef>
            </a:pPr>
            <a:r>
              <a:rPr sz="3600" spc="-5" dirty="0"/>
              <a:t>Convolutions: </a:t>
            </a:r>
            <a:r>
              <a:rPr sz="3600" dirty="0"/>
              <a:t>More</a:t>
            </a:r>
            <a:r>
              <a:rPr sz="3600" spc="-114" dirty="0"/>
              <a:t> </a:t>
            </a:r>
            <a:r>
              <a:rPr sz="3600" spc="-5" dirty="0"/>
              <a:t>detail</a:t>
            </a:r>
            <a:endParaRPr sz="360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5336" y="1114171"/>
            <a:ext cx="5490210" cy="3890010"/>
          </a:xfrm>
          <a:prstGeom prst="rect">
            <a:avLst/>
          </a:prstGeom>
        </p:spPr>
        <p:txBody>
          <a:bodyPr vert="horz" wrap="square" lIns="0" tIns="12700" rIns="0" bIns="0" rtlCol="0">
            <a:spAutoFit/>
          </a:bodyPr>
          <a:lstStyle/>
          <a:p>
            <a:pPr marL="73660">
              <a:lnSpc>
                <a:spcPct val="100000"/>
              </a:lnSpc>
              <a:spcBef>
                <a:spcPts val="100"/>
              </a:spcBef>
            </a:pPr>
            <a:r>
              <a:rPr sz="3000" spc="-5" dirty="0">
                <a:latin typeface="Arial"/>
                <a:cs typeface="Arial"/>
              </a:rPr>
              <a:t>Examples</a:t>
            </a:r>
            <a:r>
              <a:rPr sz="3000" spc="-95" dirty="0">
                <a:latin typeface="Arial"/>
                <a:cs typeface="Arial"/>
              </a:rPr>
              <a:t> </a:t>
            </a:r>
            <a:r>
              <a:rPr sz="3000" dirty="0">
                <a:latin typeface="Arial"/>
                <a:cs typeface="Arial"/>
              </a:rPr>
              <a:t>time:</a:t>
            </a:r>
            <a:endParaRPr sz="3000">
              <a:latin typeface="Arial"/>
              <a:cs typeface="Arial"/>
            </a:endParaRPr>
          </a:p>
          <a:p>
            <a:pPr>
              <a:lnSpc>
                <a:spcPct val="100000"/>
              </a:lnSpc>
              <a:spcBef>
                <a:spcPts val="40"/>
              </a:spcBef>
            </a:pPr>
            <a:endParaRPr sz="4400">
              <a:latin typeface="Arial"/>
              <a:cs typeface="Arial"/>
            </a:endParaRPr>
          </a:p>
          <a:p>
            <a:pPr marL="12700">
              <a:lnSpc>
                <a:spcPct val="100000"/>
              </a:lnSpc>
            </a:pPr>
            <a:r>
              <a:rPr sz="3000" spc="-5" dirty="0">
                <a:latin typeface="Arial"/>
                <a:cs typeface="Arial"/>
              </a:rPr>
              <a:t>Input volume:</a:t>
            </a:r>
            <a:r>
              <a:rPr sz="3000" spc="-80" dirty="0">
                <a:latin typeface="Arial"/>
                <a:cs typeface="Arial"/>
              </a:rPr>
              <a:t> </a:t>
            </a:r>
            <a:r>
              <a:rPr sz="3000" b="1" spc="-10" dirty="0">
                <a:solidFill>
                  <a:srgbClr val="0000FF"/>
                </a:solidFill>
                <a:latin typeface="Arial"/>
                <a:cs typeface="Arial"/>
              </a:rPr>
              <a:t>32x32</a:t>
            </a:r>
            <a:r>
              <a:rPr sz="3000" b="1" spc="-10" dirty="0">
                <a:latin typeface="Arial"/>
                <a:cs typeface="Arial"/>
              </a:rPr>
              <a:t>x3</a:t>
            </a:r>
            <a:endParaRPr sz="3000">
              <a:latin typeface="Arial"/>
              <a:cs typeface="Arial"/>
            </a:endParaRPr>
          </a:p>
          <a:p>
            <a:pPr marL="12700">
              <a:lnSpc>
                <a:spcPct val="100000"/>
              </a:lnSpc>
            </a:pPr>
            <a:r>
              <a:rPr sz="3000" spc="-5" dirty="0">
                <a:solidFill>
                  <a:srgbClr val="FF0000"/>
                </a:solidFill>
                <a:latin typeface="Arial"/>
                <a:cs typeface="Arial"/>
              </a:rPr>
              <a:t>10 </a:t>
            </a:r>
            <a:r>
              <a:rPr sz="3000" spc="-5" dirty="0">
                <a:solidFill>
                  <a:srgbClr val="FF00FF"/>
                </a:solidFill>
                <a:latin typeface="Arial"/>
                <a:cs typeface="Arial"/>
              </a:rPr>
              <a:t>5x5 </a:t>
            </a:r>
            <a:r>
              <a:rPr sz="3000" dirty="0">
                <a:latin typeface="Arial"/>
                <a:cs typeface="Arial"/>
              </a:rPr>
              <a:t>filters with </a:t>
            </a:r>
            <a:r>
              <a:rPr sz="3000" spc="-5" dirty="0">
                <a:latin typeface="Arial"/>
                <a:cs typeface="Arial"/>
              </a:rPr>
              <a:t>stride </a:t>
            </a:r>
            <a:r>
              <a:rPr sz="3000" dirty="0">
                <a:solidFill>
                  <a:srgbClr val="38751C"/>
                </a:solidFill>
                <a:latin typeface="Arial"/>
                <a:cs typeface="Arial"/>
              </a:rPr>
              <a:t>1</a:t>
            </a:r>
            <a:r>
              <a:rPr sz="3000" dirty="0">
                <a:latin typeface="Arial"/>
                <a:cs typeface="Arial"/>
              </a:rPr>
              <a:t>, </a:t>
            </a:r>
            <a:r>
              <a:rPr sz="3000" spc="-5" dirty="0">
                <a:latin typeface="Arial"/>
                <a:cs typeface="Arial"/>
              </a:rPr>
              <a:t>pad</a:t>
            </a:r>
            <a:r>
              <a:rPr sz="3000" spc="-185" dirty="0">
                <a:latin typeface="Arial"/>
                <a:cs typeface="Arial"/>
              </a:rPr>
              <a:t> </a:t>
            </a:r>
            <a:r>
              <a:rPr sz="3000" spc="-5" dirty="0">
                <a:solidFill>
                  <a:srgbClr val="9900FF"/>
                </a:solidFill>
                <a:latin typeface="Arial"/>
                <a:cs typeface="Arial"/>
              </a:rPr>
              <a:t>2</a:t>
            </a:r>
            <a:endParaRPr sz="3000">
              <a:latin typeface="Arial"/>
              <a:cs typeface="Arial"/>
            </a:endParaRPr>
          </a:p>
          <a:p>
            <a:pPr>
              <a:lnSpc>
                <a:spcPct val="100000"/>
              </a:lnSpc>
              <a:spcBef>
                <a:spcPts val="45"/>
              </a:spcBef>
            </a:pPr>
            <a:endParaRPr sz="3200">
              <a:latin typeface="Arial"/>
              <a:cs typeface="Arial"/>
            </a:endParaRPr>
          </a:p>
          <a:p>
            <a:pPr marL="12700">
              <a:lnSpc>
                <a:spcPct val="100000"/>
              </a:lnSpc>
            </a:pPr>
            <a:r>
              <a:rPr sz="3000" spc="-5" dirty="0">
                <a:latin typeface="Arial"/>
                <a:cs typeface="Arial"/>
              </a:rPr>
              <a:t>Output volume</a:t>
            </a:r>
            <a:r>
              <a:rPr sz="3000" spc="-105" dirty="0">
                <a:latin typeface="Arial"/>
                <a:cs typeface="Arial"/>
              </a:rPr>
              <a:t> </a:t>
            </a:r>
            <a:r>
              <a:rPr sz="3000" dirty="0">
                <a:latin typeface="Arial"/>
                <a:cs typeface="Arial"/>
              </a:rPr>
              <a:t>size:</a:t>
            </a:r>
            <a:endParaRPr sz="3000">
              <a:latin typeface="Arial"/>
              <a:cs typeface="Arial"/>
            </a:endParaRPr>
          </a:p>
          <a:p>
            <a:pPr marL="12700">
              <a:lnSpc>
                <a:spcPct val="100000"/>
              </a:lnSpc>
            </a:pPr>
            <a:r>
              <a:rPr sz="3000" spc="-10" dirty="0">
                <a:latin typeface="Arial"/>
                <a:cs typeface="Arial"/>
              </a:rPr>
              <a:t>(</a:t>
            </a:r>
            <a:r>
              <a:rPr sz="3000" spc="-10" dirty="0">
                <a:solidFill>
                  <a:srgbClr val="0000FF"/>
                </a:solidFill>
                <a:latin typeface="Arial"/>
                <a:cs typeface="Arial"/>
              </a:rPr>
              <a:t>32</a:t>
            </a:r>
            <a:r>
              <a:rPr sz="3000" spc="-10" dirty="0">
                <a:latin typeface="Arial"/>
                <a:cs typeface="Arial"/>
              </a:rPr>
              <a:t>+2*</a:t>
            </a:r>
            <a:r>
              <a:rPr sz="3000" spc="-10" dirty="0">
                <a:solidFill>
                  <a:srgbClr val="9900FF"/>
                </a:solidFill>
                <a:latin typeface="Arial"/>
                <a:cs typeface="Arial"/>
              </a:rPr>
              <a:t>2</a:t>
            </a:r>
            <a:r>
              <a:rPr sz="3000" spc="-10" dirty="0">
                <a:latin typeface="Arial"/>
                <a:cs typeface="Arial"/>
              </a:rPr>
              <a:t>-</a:t>
            </a:r>
            <a:r>
              <a:rPr sz="3000" spc="-10" dirty="0">
                <a:solidFill>
                  <a:srgbClr val="FF00FF"/>
                </a:solidFill>
                <a:latin typeface="Arial"/>
                <a:cs typeface="Arial"/>
              </a:rPr>
              <a:t>5</a:t>
            </a:r>
            <a:r>
              <a:rPr sz="3000" spc="-10" dirty="0">
                <a:latin typeface="Arial"/>
                <a:cs typeface="Arial"/>
              </a:rPr>
              <a:t>)/</a:t>
            </a:r>
            <a:r>
              <a:rPr sz="3000" spc="-10" dirty="0">
                <a:solidFill>
                  <a:srgbClr val="38751C"/>
                </a:solidFill>
                <a:latin typeface="Arial"/>
                <a:cs typeface="Arial"/>
              </a:rPr>
              <a:t>1</a:t>
            </a:r>
            <a:r>
              <a:rPr sz="3000" spc="-10" dirty="0">
                <a:latin typeface="Arial"/>
                <a:cs typeface="Arial"/>
              </a:rPr>
              <a:t>+1 </a:t>
            </a:r>
            <a:r>
              <a:rPr sz="3000" dirty="0">
                <a:latin typeface="Arial"/>
                <a:cs typeface="Arial"/>
              </a:rPr>
              <a:t>= </a:t>
            </a:r>
            <a:r>
              <a:rPr sz="3000" spc="-5" dirty="0">
                <a:latin typeface="Arial"/>
                <a:cs typeface="Arial"/>
              </a:rPr>
              <a:t>32 </a:t>
            </a:r>
            <a:r>
              <a:rPr sz="3000" spc="-30" dirty="0">
                <a:latin typeface="Arial"/>
                <a:cs typeface="Arial"/>
              </a:rPr>
              <a:t>spatially,</a:t>
            </a:r>
            <a:r>
              <a:rPr sz="3000" spc="-90" dirty="0">
                <a:latin typeface="Arial"/>
                <a:cs typeface="Arial"/>
              </a:rPr>
              <a:t> </a:t>
            </a:r>
            <a:r>
              <a:rPr sz="3000" spc="-5" dirty="0">
                <a:latin typeface="Arial"/>
                <a:cs typeface="Arial"/>
              </a:rPr>
              <a:t>so</a:t>
            </a:r>
            <a:endParaRPr sz="3000">
              <a:latin typeface="Arial"/>
              <a:cs typeface="Arial"/>
            </a:endParaRPr>
          </a:p>
          <a:p>
            <a:pPr marL="12700">
              <a:lnSpc>
                <a:spcPct val="100000"/>
              </a:lnSpc>
            </a:pPr>
            <a:r>
              <a:rPr sz="3000" b="1" spc="-10" dirty="0">
                <a:latin typeface="Arial"/>
                <a:cs typeface="Arial"/>
              </a:rPr>
              <a:t>32x32x</a:t>
            </a:r>
            <a:r>
              <a:rPr sz="3000" b="1" spc="-10" dirty="0">
                <a:solidFill>
                  <a:srgbClr val="FF0000"/>
                </a:solidFill>
                <a:latin typeface="Arial"/>
                <a:cs typeface="Arial"/>
              </a:rPr>
              <a:t>10</a:t>
            </a:r>
            <a:endParaRPr sz="3000">
              <a:latin typeface="Arial"/>
              <a:cs typeface="Arial"/>
            </a:endParaRPr>
          </a:p>
        </p:txBody>
      </p:sp>
      <p:grpSp>
        <p:nvGrpSpPr>
          <p:cNvPr id="3" name="object 3"/>
          <p:cNvGrpSpPr/>
          <p:nvPr/>
        </p:nvGrpSpPr>
        <p:grpSpPr>
          <a:xfrm>
            <a:off x="6554723" y="987552"/>
            <a:ext cx="732790" cy="2075814"/>
            <a:chOff x="6554723" y="987552"/>
            <a:chExt cx="732790" cy="2075814"/>
          </a:xfrm>
        </p:grpSpPr>
        <p:sp>
          <p:nvSpPr>
            <p:cNvPr id="4" name="object 4"/>
            <p:cNvSpPr/>
            <p:nvPr/>
          </p:nvSpPr>
          <p:spPr>
            <a:xfrm>
              <a:off x="6563867" y="1551432"/>
              <a:ext cx="160020" cy="1503045"/>
            </a:xfrm>
            <a:custGeom>
              <a:avLst/>
              <a:gdLst/>
              <a:ahLst/>
              <a:cxnLst/>
              <a:rect l="l" t="t" r="r" b="b"/>
              <a:pathLst>
                <a:path w="160020" h="1503045">
                  <a:moveTo>
                    <a:pt x="159664" y="0"/>
                  </a:moveTo>
                  <a:lnTo>
                    <a:pt x="0" y="0"/>
                  </a:lnTo>
                  <a:lnTo>
                    <a:pt x="0" y="1502664"/>
                  </a:lnTo>
                  <a:lnTo>
                    <a:pt x="159664" y="1502664"/>
                  </a:lnTo>
                  <a:lnTo>
                    <a:pt x="159664" y="0"/>
                  </a:lnTo>
                  <a:close/>
                </a:path>
              </a:pathLst>
            </a:custGeom>
            <a:solidFill>
              <a:srgbClr val="F4CCCC">
                <a:alpha val="51763"/>
              </a:srgbClr>
            </a:solidFill>
          </p:spPr>
          <p:txBody>
            <a:bodyPr wrap="square" lIns="0" tIns="0" rIns="0" bIns="0" rtlCol="0"/>
            <a:lstStyle/>
            <a:p>
              <a:endParaRPr/>
            </a:p>
          </p:txBody>
        </p:sp>
        <p:sp>
          <p:nvSpPr>
            <p:cNvPr id="5" name="object 5"/>
            <p:cNvSpPr/>
            <p:nvPr/>
          </p:nvSpPr>
          <p:spPr>
            <a:xfrm>
              <a:off x="6563867" y="996696"/>
              <a:ext cx="714375" cy="2057400"/>
            </a:xfrm>
            <a:custGeom>
              <a:avLst/>
              <a:gdLst/>
              <a:ahLst/>
              <a:cxnLst/>
              <a:rect l="l" t="t" r="r" b="b"/>
              <a:pathLst>
                <a:path w="714375" h="2057400">
                  <a:moveTo>
                    <a:pt x="0" y="554354"/>
                  </a:moveTo>
                  <a:lnTo>
                    <a:pt x="555243" y="0"/>
                  </a:lnTo>
                  <a:lnTo>
                    <a:pt x="714375" y="0"/>
                  </a:lnTo>
                  <a:lnTo>
                    <a:pt x="714375" y="1503044"/>
                  </a:lnTo>
                  <a:lnTo>
                    <a:pt x="159257" y="2057400"/>
                  </a:lnTo>
                  <a:lnTo>
                    <a:pt x="0" y="2057400"/>
                  </a:lnTo>
                  <a:lnTo>
                    <a:pt x="0" y="554354"/>
                  </a:lnTo>
                  <a:close/>
                </a:path>
                <a:path w="714375" h="2057400">
                  <a:moveTo>
                    <a:pt x="0" y="554101"/>
                  </a:moveTo>
                  <a:lnTo>
                    <a:pt x="159257" y="554101"/>
                  </a:lnTo>
                  <a:lnTo>
                    <a:pt x="714375" y="0"/>
                  </a:lnTo>
                </a:path>
                <a:path w="714375" h="2057400">
                  <a:moveTo>
                    <a:pt x="160020" y="554736"/>
                  </a:moveTo>
                  <a:lnTo>
                    <a:pt x="160020" y="2057400"/>
                  </a:lnTo>
                </a:path>
              </a:pathLst>
            </a:custGeom>
            <a:ln w="18288">
              <a:solidFill>
                <a:srgbClr val="000000"/>
              </a:solidFill>
            </a:ln>
          </p:spPr>
          <p:txBody>
            <a:bodyPr wrap="square" lIns="0" tIns="0" rIns="0" bIns="0" rtlCol="0"/>
            <a:lstStyle/>
            <a:p>
              <a:endParaRPr/>
            </a:p>
          </p:txBody>
        </p:sp>
      </p:grpSp>
      <p:sp>
        <p:nvSpPr>
          <p:cNvPr id="6" name="object 6"/>
          <p:cNvSpPr/>
          <p:nvPr/>
        </p:nvSpPr>
        <p:spPr>
          <a:xfrm>
            <a:off x="7385304" y="1935479"/>
            <a:ext cx="723265" cy="31750"/>
          </a:xfrm>
          <a:custGeom>
            <a:avLst/>
            <a:gdLst/>
            <a:ahLst/>
            <a:cxnLst/>
            <a:rect l="l" t="t" r="r" b="b"/>
            <a:pathLst>
              <a:path w="723265" h="31750">
                <a:moveTo>
                  <a:pt x="0" y="15240"/>
                </a:moveTo>
                <a:lnTo>
                  <a:pt x="679323" y="15240"/>
                </a:lnTo>
              </a:path>
              <a:path w="723265" h="31750">
                <a:moveTo>
                  <a:pt x="679703" y="31750"/>
                </a:moveTo>
                <a:lnTo>
                  <a:pt x="723265" y="15875"/>
                </a:lnTo>
                <a:lnTo>
                  <a:pt x="679703" y="0"/>
                </a:lnTo>
                <a:lnTo>
                  <a:pt x="679703" y="31750"/>
                </a:lnTo>
                <a:close/>
              </a:path>
            </a:pathLst>
          </a:custGeom>
          <a:ln w="9144">
            <a:solidFill>
              <a:srgbClr val="666666"/>
            </a:solidFill>
          </a:ln>
        </p:spPr>
        <p:txBody>
          <a:bodyPr wrap="square" lIns="0" tIns="0" rIns="0" bIns="0" rtlCol="0"/>
          <a:lstStyle/>
          <a:p>
            <a:endParaRPr/>
          </a:p>
        </p:txBody>
      </p:sp>
      <p:grpSp>
        <p:nvGrpSpPr>
          <p:cNvPr id="7" name="object 7"/>
          <p:cNvGrpSpPr/>
          <p:nvPr/>
        </p:nvGrpSpPr>
        <p:grpSpPr>
          <a:xfrm>
            <a:off x="8278368" y="987552"/>
            <a:ext cx="732790" cy="2075814"/>
            <a:chOff x="8278368" y="987552"/>
            <a:chExt cx="732790" cy="2075814"/>
          </a:xfrm>
        </p:grpSpPr>
        <p:sp>
          <p:nvSpPr>
            <p:cNvPr id="8" name="object 8"/>
            <p:cNvSpPr/>
            <p:nvPr/>
          </p:nvSpPr>
          <p:spPr>
            <a:xfrm>
              <a:off x="8287512" y="1551432"/>
              <a:ext cx="160020" cy="1503045"/>
            </a:xfrm>
            <a:custGeom>
              <a:avLst/>
              <a:gdLst/>
              <a:ahLst/>
              <a:cxnLst/>
              <a:rect l="l" t="t" r="r" b="b"/>
              <a:pathLst>
                <a:path w="160020" h="1503045">
                  <a:moveTo>
                    <a:pt x="159639" y="0"/>
                  </a:moveTo>
                  <a:lnTo>
                    <a:pt x="0" y="0"/>
                  </a:lnTo>
                  <a:lnTo>
                    <a:pt x="0" y="1502664"/>
                  </a:lnTo>
                  <a:lnTo>
                    <a:pt x="159639" y="1502664"/>
                  </a:lnTo>
                  <a:lnTo>
                    <a:pt x="159639" y="0"/>
                  </a:lnTo>
                  <a:close/>
                </a:path>
              </a:pathLst>
            </a:custGeom>
            <a:solidFill>
              <a:srgbClr val="C7DAF7"/>
            </a:solidFill>
          </p:spPr>
          <p:txBody>
            <a:bodyPr wrap="square" lIns="0" tIns="0" rIns="0" bIns="0" rtlCol="0"/>
            <a:lstStyle/>
            <a:p>
              <a:endParaRPr/>
            </a:p>
          </p:txBody>
        </p:sp>
        <p:sp>
          <p:nvSpPr>
            <p:cNvPr id="9" name="object 9"/>
            <p:cNvSpPr/>
            <p:nvPr/>
          </p:nvSpPr>
          <p:spPr>
            <a:xfrm>
              <a:off x="8287512" y="996696"/>
              <a:ext cx="714375" cy="2057400"/>
            </a:xfrm>
            <a:custGeom>
              <a:avLst/>
              <a:gdLst/>
              <a:ahLst/>
              <a:cxnLst/>
              <a:rect l="l" t="t" r="r" b="b"/>
              <a:pathLst>
                <a:path w="714375" h="2057400">
                  <a:moveTo>
                    <a:pt x="0" y="554354"/>
                  </a:moveTo>
                  <a:lnTo>
                    <a:pt x="555117" y="0"/>
                  </a:lnTo>
                  <a:lnTo>
                    <a:pt x="714375" y="0"/>
                  </a:lnTo>
                  <a:lnTo>
                    <a:pt x="714375" y="1503044"/>
                  </a:lnTo>
                  <a:lnTo>
                    <a:pt x="159258" y="2057400"/>
                  </a:lnTo>
                  <a:lnTo>
                    <a:pt x="0" y="2057400"/>
                  </a:lnTo>
                  <a:lnTo>
                    <a:pt x="0" y="554354"/>
                  </a:lnTo>
                  <a:close/>
                </a:path>
                <a:path w="714375" h="2057400">
                  <a:moveTo>
                    <a:pt x="0" y="554101"/>
                  </a:moveTo>
                  <a:lnTo>
                    <a:pt x="159258" y="554101"/>
                  </a:lnTo>
                  <a:lnTo>
                    <a:pt x="714375" y="0"/>
                  </a:lnTo>
                </a:path>
                <a:path w="714375" h="2057400">
                  <a:moveTo>
                    <a:pt x="160020" y="554736"/>
                  </a:moveTo>
                  <a:lnTo>
                    <a:pt x="160020" y="2057400"/>
                  </a:lnTo>
                </a:path>
              </a:pathLst>
            </a:custGeom>
            <a:ln w="18288">
              <a:solidFill>
                <a:srgbClr val="000000"/>
              </a:solidFill>
            </a:ln>
          </p:spPr>
          <p:txBody>
            <a:bodyPr wrap="square" lIns="0" tIns="0" rIns="0" bIns="0" rtlCol="0"/>
            <a:lstStyle/>
            <a:p>
              <a:endParaRPr/>
            </a:p>
          </p:txBody>
        </p:sp>
      </p:grpSp>
      <p:sp>
        <p:nvSpPr>
          <p:cNvPr id="10" name="object 10"/>
          <p:cNvSpPr txBox="1">
            <a:spLocks noGrp="1"/>
          </p:cNvSpPr>
          <p:nvPr>
            <p:ph type="title"/>
          </p:nvPr>
        </p:nvSpPr>
        <p:spPr>
          <a:xfrm>
            <a:off x="303987" y="203961"/>
            <a:ext cx="4852035" cy="574040"/>
          </a:xfrm>
          <a:prstGeom prst="rect">
            <a:avLst/>
          </a:prstGeom>
        </p:spPr>
        <p:txBody>
          <a:bodyPr vert="horz" wrap="square" lIns="0" tIns="12700" rIns="0" bIns="0" rtlCol="0">
            <a:spAutoFit/>
          </a:bodyPr>
          <a:lstStyle/>
          <a:p>
            <a:pPr marL="12700">
              <a:lnSpc>
                <a:spcPct val="100000"/>
              </a:lnSpc>
              <a:spcBef>
                <a:spcPts val="100"/>
              </a:spcBef>
            </a:pPr>
            <a:r>
              <a:rPr sz="3600" spc="-5" dirty="0"/>
              <a:t>Convolutions: </a:t>
            </a:r>
            <a:r>
              <a:rPr sz="3600" dirty="0"/>
              <a:t>More</a:t>
            </a:r>
            <a:r>
              <a:rPr sz="3600" spc="-114" dirty="0"/>
              <a:t> </a:t>
            </a:r>
            <a:r>
              <a:rPr sz="3600" spc="-5" dirty="0"/>
              <a:t>detail</a:t>
            </a:r>
            <a:endParaRPr sz="36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159</TotalTime>
  <Words>15998</Words>
  <Application>Microsoft Office PowerPoint</Application>
  <PresentationFormat>On-screen Show (4:3)</PresentationFormat>
  <Paragraphs>2201</Paragraphs>
  <Slides>244</Slides>
  <Notes>53</Notes>
  <HiddenSlides>0</HiddenSlides>
  <MMClips>0</MMClips>
  <ScaleCrop>false</ScaleCrop>
  <HeadingPairs>
    <vt:vector size="8" baseType="variant">
      <vt:variant>
        <vt:lpstr>Fonts Used</vt:lpstr>
      </vt:variant>
      <vt:variant>
        <vt:i4>21</vt:i4>
      </vt:variant>
      <vt:variant>
        <vt:lpstr>Theme</vt:lpstr>
      </vt:variant>
      <vt:variant>
        <vt:i4>14</vt:i4>
      </vt:variant>
      <vt:variant>
        <vt:lpstr>Embedded OLE Servers</vt:lpstr>
      </vt:variant>
      <vt:variant>
        <vt:i4>2</vt:i4>
      </vt:variant>
      <vt:variant>
        <vt:lpstr>Slide Titles</vt:lpstr>
      </vt:variant>
      <vt:variant>
        <vt:i4>244</vt:i4>
      </vt:variant>
    </vt:vector>
  </HeadingPairs>
  <TitlesOfParts>
    <vt:vector size="281" baseType="lpstr">
      <vt:lpstr>바탕</vt:lpstr>
      <vt:lpstr>굴림</vt:lpstr>
      <vt:lpstr>HY헤드라인M</vt:lpstr>
      <vt:lpstr>맑은 고딕</vt:lpstr>
      <vt:lpstr>宋体</vt:lpstr>
      <vt:lpstr>Arial</vt:lpstr>
      <vt:lpstr>Arial</vt:lpstr>
      <vt:lpstr>Arial Narrow</vt:lpstr>
      <vt:lpstr>Calibri</vt:lpstr>
      <vt:lpstr>Cambria Math</vt:lpstr>
      <vt:lpstr>Century Gothic</vt:lpstr>
      <vt:lpstr>Comic Sans MS</vt:lpstr>
      <vt:lpstr>Garamond</vt:lpstr>
      <vt:lpstr>Gill Sans MT</vt:lpstr>
      <vt:lpstr>Lucida Sans</vt:lpstr>
      <vt:lpstr>Symbol</vt:lpstr>
      <vt:lpstr>Tahoma</vt:lpstr>
      <vt:lpstr>Times New Roman</vt:lpstr>
      <vt:lpstr>Wingdings</vt:lpstr>
      <vt:lpstr>Wingdings 2</vt:lpstr>
      <vt:lpstr>ヒラギノ角ゴ Pro W3</vt:lpstr>
      <vt:lpstr>Office Theme</vt:lpstr>
      <vt:lpstr>Horizon</vt:lpstr>
      <vt:lpstr>7_Office Theme</vt:lpstr>
      <vt:lpstr>3_Office Theme</vt:lpstr>
      <vt:lpstr>4_Office Theme</vt:lpstr>
      <vt:lpstr>5_Office Theme</vt:lpstr>
      <vt:lpstr>8_Office Theme</vt:lpstr>
      <vt:lpstr>1_Office Theme</vt:lpstr>
      <vt:lpstr>2_Office Theme</vt:lpstr>
      <vt:lpstr>6_Office Theme</vt:lpstr>
      <vt:lpstr>9_Office Theme</vt:lpstr>
      <vt:lpstr>10_Office Theme</vt:lpstr>
      <vt:lpstr>11_Office Theme</vt:lpstr>
      <vt:lpstr>12_Office Theme</vt:lpstr>
      <vt:lpstr>Microsoft Equation 3.0</vt:lpstr>
      <vt:lpstr>Microsoft Office Excel Chart</vt:lpstr>
      <vt:lpstr>Perceptron training rule (delta rule)</vt:lpstr>
      <vt:lpstr>Gradient descent</vt:lpstr>
      <vt:lpstr>Derivation of gradient descent</vt:lpstr>
      <vt:lpstr>PowerPoint Presentation</vt:lpstr>
      <vt:lpstr>PowerPoint Presentation</vt:lpstr>
      <vt:lpstr>Hypothesis Space</vt:lpstr>
      <vt:lpstr>PowerPoint Presentation</vt:lpstr>
      <vt:lpstr>Summary</vt:lpstr>
      <vt:lpstr>PowerPoint Presentation</vt:lpstr>
      <vt:lpstr>Sigmoid Threshold Unit</vt:lpstr>
      <vt:lpstr>The Backpropagation algorithm</vt:lpstr>
      <vt:lpstr>Adding Momentum</vt:lpstr>
      <vt:lpstr>Convergence and Local Minima</vt:lpstr>
      <vt:lpstr>Expressive Capabilities of ANNs</vt:lpstr>
      <vt:lpstr>Hidden layer representations</vt:lpstr>
      <vt:lpstr>PowerPoint Presentation</vt:lpstr>
      <vt:lpstr>Generalization, Overfitting, and Stopping Criterion</vt:lpstr>
      <vt:lpstr>Neural Nets for Face Recognition</vt:lpstr>
      <vt:lpstr>Alternative Error Functions</vt:lpstr>
      <vt:lpstr>Recurrent Networks</vt:lpstr>
      <vt:lpstr>Dynamically Modifying Network Structure</vt:lpstr>
      <vt:lpstr>Unsupervised Learning</vt:lpstr>
      <vt:lpstr>Unsupervised Learning</vt:lpstr>
      <vt:lpstr>Kohonen Learning</vt:lpstr>
      <vt:lpstr>Kohonen SOM (Self Organizing Maps)</vt:lpstr>
      <vt:lpstr>Kohonen SOM (Self Organizing Maps)</vt:lpstr>
      <vt:lpstr>Kohonen SOM (Self Organizing Maps)</vt:lpstr>
      <vt:lpstr>Kohonen SOM (Self Organizing Maps)</vt:lpstr>
      <vt:lpstr>Kohonen SOM (Self Organizing Maps)</vt:lpstr>
      <vt:lpstr>Kohonen SOM (Self Organizing Maps)</vt:lpstr>
      <vt:lpstr>Kohonen SOM (Self Organizing Maps)</vt:lpstr>
      <vt:lpstr>Kohonen SOM (Self Organizing Maps)</vt:lpstr>
      <vt:lpstr>PowerPoint Presentation</vt:lpstr>
      <vt:lpstr>Kohonen SOM (Self Organizing Maps)</vt:lpstr>
      <vt:lpstr>Kohonen SOM (Self Organizing Maps)</vt:lpstr>
      <vt:lpstr>Kohonen SOM (Self Organizing Maps)</vt:lpstr>
      <vt:lpstr>PowerPoint Presentation</vt:lpstr>
      <vt:lpstr>History</vt:lpstr>
      <vt:lpstr>“Deep Learning doesn’t do different things,      it does things differently”</vt:lpstr>
      <vt:lpstr>Performance vs Sample Size</vt:lpstr>
      <vt:lpstr>Outline</vt:lpstr>
      <vt:lpstr>Outline</vt:lpstr>
      <vt:lpstr>Supervised Learning</vt:lpstr>
      <vt:lpstr>Deep Learning</vt:lpstr>
      <vt:lpstr>Deep Learning</vt:lpstr>
      <vt:lpstr>Let us see how it all works!</vt:lpstr>
      <vt:lpstr>A Simple Neural Network</vt:lpstr>
      <vt:lpstr>A Simple Neural Network</vt:lpstr>
      <vt:lpstr>Number of Parameters</vt:lpstr>
      <vt:lpstr>If the input is an Image?</vt:lpstr>
      <vt:lpstr>Let us see how convolutional layers help.</vt:lpstr>
      <vt:lpstr>Convolutional Layers</vt:lpstr>
      <vt:lpstr>Convolutional Layers</vt:lpstr>
      <vt:lpstr>Lower Level to More Complex Features</vt:lpstr>
      <vt:lpstr>Pooling</vt:lpstr>
      <vt:lpstr>Convolutional Neural Network</vt:lpstr>
      <vt:lpstr>Convolutional Neural Networks</vt:lpstr>
      <vt:lpstr>Automatic Colorization of Black and White Images </vt:lpstr>
      <vt:lpstr>Optimizing Images</vt:lpstr>
      <vt:lpstr>PowerPoint Presentation</vt:lpstr>
      <vt:lpstr>Convolution</vt:lpstr>
      <vt:lpstr>Convolution Properties</vt:lpstr>
      <vt:lpstr>ConvNet</vt:lpstr>
      <vt:lpstr>Convnets</vt:lpstr>
      <vt:lpstr>The replicated feature approach</vt:lpstr>
      <vt:lpstr>Backpropagation with weight constraints</vt:lpstr>
      <vt:lpstr>What does replicating the feature detectors achieve?</vt:lpstr>
      <vt:lpstr>Pooling the outputs of replicated feature  detectors</vt:lpstr>
      <vt:lpstr>Example Architecture for CIFAR-10</vt:lpstr>
      <vt:lpstr>Convolution Layer</vt:lpstr>
      <vt:lpstr>PowerPoint Presentation</vt:lpstr>
      <vt:lpstr>Convolution</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Convolutions: More detail</vt:lpstr>
      <vt:lpstr>Spatial arrangement</vt:lpstr>
      <vt:lpstr>Spatial arrangement</vt:lpstr>
      <vt:lpstr>PowerPoint Presentation</vt:lpstr>
      <vt:lpstr>Parameter Sharing</vt:lpstr>
      <vt:lpstr>PowerPoint Presentation</vt:lpstr>
      <vt:lpstr>Summary of Conv Layer</vt:lpstr>
      <vt:lpstr>Spatial Pooling</vt:lpstr>
      <vt:lpstr>3. Spatial Pooling</vt:lpstr>
      <vt:lpstr>Pooling Layer</vt:lpstr>
      <vt:lpstr>General pooling layer</vt:lpstr>
      <vt:lpstr>General pooling</vt:lpstr>
      <vt:lpstr>Getting rid of pooling</vt:lpstr>
      <vt:lpstr>Getting Rod of Pooling 2</vt:lpstr>
      <vt:lpstr>Fully-connected layer</vt:lpstr>
      <vt:lpstr>Converting FC layers to CONV layers</vt:lpstr>
      <vt:lpstr>ConvNet Architectures</vt:lpstr>
      <vt:lpstr>three layers of 3x3 CONV vs a single CONV layer with 7x7  receptive fields.</vt:lpstr>
      <vt:lpstr>Recent Departures</vt:lpstr>
      <vt:lpstr>DIABETIC RETINOPATHY </vt:lpstr>
      <vt:lpstr>learning  Objectives</vt:lpstr>
      <vt:lpstr>Diabetes Mellitus</vt:lpstr>
      <vt:lpstr>Diabetic Retinopathy (DR) Definition</vt:lpstr>
      <vt:lpstr>What is THE Retina?</vt:lpstr>
      <vt:lpstr>RETINA</vt:lpstr>
      <vt:lpstr>PowerPoint Presentation</vt:lpstr>
      <vt:lpstr>Diabetic Retinopathy Epidemiology</vt:lpstr>
      <vt:lpstr>PowerPoint Presentation</vt:lpstr>
      <vt:lpstr>Diabetic Retinopathy Epidemiology</vt:lpstr>
      <vt:lpstr>Prevalence of diabetic retinopathy after 20 years of diagnosis </vt:lpstr>
      <vt:lpstr>PowerPoint Presentation</vt:lpstr>
      <vt:lpstr>Diabetic retinopathy symptoms</vt:lpstr>
      <vt:lpstr>Risk factors</vt:lpstr>
      <vt:lpstr>PowerPoint Presentation</vt:lpstr>
      <vt:lpstr>Risk factors Diabetic Retinopathy</vt:lpstr>
      <vt:lpstr>How diabetes cause vision loss</vt:lpstr>
      <vt:lpstr>Pathophysiology</vt:lpstr>
      <vt:lpstr>Microvascular Occlusion</vt:lpstr>
      <vt:lpstr>PowerPoint Presentation</vt:lpstr>
      <vt:lpstr>Microvascular leakage</vt:lpstr>
      <vt:lpstr>PowerPoint Presentation</vt:lpstr>
      <vt:lpstr>Diabetic Eye Disease Key Points</vt:lpstr>
      <vt:lpstr>       Findings Obsd   </vt:lpstr>
      <vt:lpstr>No retinopathy</vt:lpstr>
      <vt:lpstr>MILD NONPROLIFERATIVE DIABETIC RETINOPATHY</vt:lpstr>
      <vt:lpstr>MILD NONPROLIFERATIVE DIABETIC RETINOPATHY</vt:lpstr>
      <vt:lpstr>Moderate Nonproliferative Diabetic Retinopathy (NPDR)</vt:lpstr>
      <vt:lpstr>Moderate Nonproliferative Diabetic Retinopathy (NPDR)</vt:lpstr>
      <vt:lpstr> Moderate Nonproliferative Diabetic Retinopathy (NPDR)</vt:lpstr>
      <vt:lpstr>Severe Nonproliferative Diabetic Retinopathy (NPDR)</vt:lpstr>
      <vt:lpstr>Severe Nonproliferative Diabetic Retinopathy (NPDR)</vt:lpstr>
      <vt:lpstr>Proliferative Diabetic Retinopathy (PDR)</vt:lpstr>
      <vt:lpstr>PROLIFERATIVE DIABETIC RETINOPATHY</vt:lpstr>
      <vt:lpstr>High-Risk Proliferative diabetic  retinopathy </vt:lpstr>
      <vt:lpstr>Diabetic macular edema</vt:lpstr>
      <vt:lpstr>PowerPoint Presentation</vt:lpstr>
      <vt:lpstr>Why is Diabetic macular edema so important?</vt:lpstr>
      <vt:lpstr>PowerPoint Presentation</vt:lpstr>
      <vt:lpstr>Clinically significant macular edema (CSME)</vt:lpstr>
      <vt:lpstr> International Clinical Diabetic Macular Edema                 Disease Severity Scale</vt:lpstr>
      <vt:lpstr>PowerPoint Presentation</vt:lpstr>
      <vt:lpstr>PREVENTION</vt:lpstr>
      <vt:lpstr>PowerPoint Presentation</vt:lpstr>
      <vt:lpstr>DIABETIC  RETINOPATHY TREATMENT</vt:lpstr>
      <vt:lpstr>Laser Photocoagulation</vt:lpstr>
      <vt:lpstr>DIABETIC  RETINOPATHY TREATMENT Once DR threatens vision treatments can include: </vt:lpstr>
      <vt:lpstr>DIABETIC  RETINOPATHY TREATMENT NEWER DEVELOPMENTS: </vt:lpstr>
      <vt:lpstr>CONCLUSIONS</vt:lpstr>
      <vt:lpstr>The Guerrilla Eye Service of the UPMC Eye Center is dedicated to eliminating barriers to eye care for patients in the Western Pennsylvania area. </vt:lpstr>
      <vt:lpstr>Self-driving cars</vt:lpstr>
      <vt:lpstr>PowerPoint Presentation</vt:lpstr>
      <vt:lpstr>Definition: What is an autonomous car?</vt:lpstr>
      <vt:lpstr>Classifications of Autonomy according to the NHTSA.</vt:lpstr>
      <vt:lpstr>PowerPoint Presentation</vt:lpstr>
      <vt:lpstr>Purpose</vt:lpstr>
      <vt:lpstr>History</vt:lpstr>
      <vt:lpstr>Linrrican Wonder</vt:lpstr>
      <vt:lpstr>Futurama</vt:lpstr>
      <vt:lpstr>RCA Labs</vt:lpstr>
      <vt:lpstr>Mercedes Benz</vt:lpstr>
      <vt:lpstr>History</vt:lpstr>
      <vt:lpstr>DEMO I, II, and III</vt:lpstr>
      <vt:lpstr>The Grand Challenges (I, II, and III)</vt:lpstr>
      <vt:lpstr>DARPA Grand Challenge (2004)</vt:lpstr>
      <vt:lpstr>Grand Challenge II (2005)</vt:lpstr>
      <vt:lpstr>Grand Challenge III (2007) aka Urban Challenge</vt:lpstr>
      <vt:lpstr>Google</vt:lpstr>
      <vt:lpstr>Google’s Technology</vt:lpstr>
      <vt:lpstr>Google’s Technology</vt:lpstr>
      <vt:lpstr>How it works: Lidar system</vt:lpstr>
      <vt:lpstr>How it works: Velodyne</vt:lpstr>
      <vt:lpstr>How does communication among driverless cars  work?</vt:lpstr>
      <vt:lpstr>Communication among driverless cars cont.</vt:lpstr>
      <vt:lpstr>Google’s Track Record</vt:lpstr>
      <vt:lpstr>PowerPoint Presentation</vt:lpstr>
      <vt:lpstr>Other Companies involved (since 1987)</vt:lpstr>
      <vt:lpstr>Mercedes Benz</vt:lpstr>
      <vt:lpstr>Audi</vt:lpstr>
      <vt:lpstr>Tesla’s Current Auto Pilot</vt:lpstr>
      <vt:lpstr>Potential advantages</vt:lpstr>
      <vt:lpstr>Potential obstacles</vt:lpstr>
      <vt:lpstr>PowerPoint Presentation</vt:lpstr>
      <vt:lpstr>Public Opinion</vt:lpstr>
      <vt:lpstr>Public Opinion</vt:lpstr>
      <vt:lpstr>Discussion: Liability</vt:lpstr>
      <vt:lpstr>Discussion: Children</vt:lpstr>
      <vt:lpstr>Discussion: Licenses</vt:lpstr>
      <vt:lpstr>Discussion: Morals</vt:lpstr>
      <vt:lpstr>Discussion: Jobs</vt:lpstr>
      <vt:lpstr>Predictions: Possible Developments</vt:lpstr>
      <vt:lpstr>Predictions: Possible Developments</vt:lpstr>
      <vt:lpstr>SMART SPEAKER</vt:lpstr>
      <vt:lpstr>Table of Contents</vt:lpstr>
      <vt:lpstr>One in Four U.S. Consumers Have  Access to a Smart Speaker Today</vt:lpstr>
      <vt:lpstr>PowerPoint Presentation</vt:lpstr>
      <vt:lpstr>Smart Speaker Ownership</vt:lpstr>
      <vt:lpstr>U.S. Smart Speaker Owners Rise 40% in 2018</vt:lpstr>
      <vt:lpstr>Amazon Echo Leads But Google Home Narrows the Gap</vt:lpstr>
      <vt:lpstr>Low Price Speakers Account for 43% of Market</vt:lpstr>
      <vt:lpstr>Smart Display Ownership Rises Quickly, Amazon Leads</vt:lpstr>
      <vt:lpstr>New Smart Speaker Owners are Less  Likely to be Daily Users</vt:lpstr>
      <vt:lpstr>Smart Speakers Per Household Rise to 2.0</vt:lpstr>
      <vt:lpstr>Living Room and Bedroom are Most Popular Locations</vt:lpstr>
      <vt:lpstr>Amazon Prime and Gmail Users More Likely to be Smart Speaker Owners</vt:lpstr>
      <vt:lpstr>Smart Speaker Use Cases</vt:lpstr>
      <vt:lpstr>Questions, Music, &amp; Weather Still Reign Supreme</vt:lpstr>
      <vt:lpstr>PowerPoint Presentation</vt:lpstr>
      <vt:lpstr>Smart Home and Voice Commerce Rise</vt:lpstr>
      <vt:lpstr>Music, News &amp; Movies Categories Lead in Question Topics</vt:lpstr>
      <vt:lpstr>Smart Home Devices Popular with Smart Speaker Owners</vt:lpstr>
      <vt:lpstr>Customer Service Coming to a Smart Speaker Near You?</vt:lpstr>
      <vt:lpstr>Voice Assistants on Smart Phones</vt:lpstr>
      <vt:lpstr>Voice Assistant Use on Smartphones Rising Quickly</vt:lpstr>
      <vt:lpstr>Smart Speakers Increase Voice Assistant Use on Smartphones</vt:lpstr>
      <vt:lpstr>Voice App Discovery</vt:lpstr>
      <vt:lpstr>Friends are the Most Common Source of Voice App Discovery</vt:lpstr>
      <vt:lpstr>Number of 3rd Party Voice Apps Tried on Smart Speakers</vt:lpstr>
      <vt:lpstr>Voice App Reviews Rise in 2018</vt:lpstr>
      <vt:lpstr>Consumer Sentiment  About Smart Speakers</vt:lpstr>
      <vt:lpstr>Consumers Want to Be Understood</vt:lpstr>
      <vt:lpstr>Privacy Concerns Don’t Preclude Smart Speaker Ownership</vt:lpstr>
      <vt:lpstr>About 10% of Consumers Without Smart Speakers are Interested</vt:lpstr>
      <vt:lpstr>Smart Speakers Are a Catalyst for Voice Adoption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dc:title>
  <dc:creator>Sudeshna</dc:creator>
  <cp:lastModifiedBy>Rajat Verma</cp:lastModifiedBy>
  <cp:revision>12</cp:revision>
  <dcterms:created xsi:type="dcterms:W3CDTF">2020-12-06T04:52:29Z</dcterms:created>
  <dcterms:modified xsi:type="dcterms:W3CDTF">2020-12-06T07:33:15Z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2017-04-11T00:00:00Z</vt:filetime>
  </property>
  <property fmtid="{D5CDD505-2E9C-101B-9397-08002B2CF9AE}" pid="3" name="Creator">
    <vt:lpwstr>Microsoft® PowerPoint® 2013</vt:lpwstr>
  </property>
  <property fmtid="{D5CDD505-2E9C-101B-9397-08002B2CF9AE}" pid="4" name="LastSaved">
    <vt:filetime>2020-12-06T00:00:00Z</vt:filetime>
  </property>
</Properties>
</file>